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Default Extension="bin" ContentType="application/vnd.openxmlformats-officedocument.oleObject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876" r:id="rId2"/>
  </p:sldMasterIdLst>
  <p:notesMasterIdLst>
    <p:notesMasterId r:id="rId26"/>
  </p:notesMasterIdLst>
  <p:sldIdLst>
    <p:sldId id="263" r:id="rId3"/>
    <p:sldId id="439" r:id="rId4"/>
    <p:sldId id="450" r:id="rId5"/>
    <p:sldId id="478" r:id="rId6"/>
    <p:sldId id="490" r:id="rId7"/>
    <p:sldId id="441" r:id="rId8"/>
    <p:sldId id="449" r:id="rId9"/>
    <p:sldId id="442" r:id="rId10"/>
    <p:sldId id="492" r:id="rId11"/>
    <p:sldId id="455" r:id="rId12"/>
    <p:sldId id="457" r:id="rId13"/>
    <p:sldId id="428" r:id="rId14"/>
    <p:sldId id="472" r:id="rId15"/>
    <p:sldId id="466" r:id="rId16"/>
    <p:sldId id="467" r:id="rId17"/>
    <p:sldId id="469" r:id="rId18"/>
    <p:sldId id="493" r:id="rId19"/>
    <p:sldId id="475" r:id="rId20"/>
    <p:sldId id="489" r:id="rId21"/>
    <p:sldId id="461" r:id="rId22"/>
    <p:sldId id="432" r:id="rId23"/>
    <p:sldId id="367" r:id="rId24"/>
    <p:sldId id="412" r:id="rId25"/>
  </p:sldIdLst>
  <p:sldSz cx="9144000" cy="6858000" type="screen4x3"/>
  <p:notesSz cx="6794500" cy="9906000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600"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sz="1600"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sz="1600"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sz="1600"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FFF99"/>
    <a:srgbClr val="DDDDDD"/>
    <a:srgbClr val="FFFF00"/>
    <a:srgbClr val="00A5EB"/>
    <a:srgbClr val="9C9E9F"/>
    <a:srgbClr val="FFCC00"/>
    <a:srgbClr val="FF00FF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641" autoAdjust="0"/>
    <p:restoredTop sz="99883" autoAdjust="0"/>
  </p:normalViewPr>
  <p:slideViewPr>
    <p:cSldViewPr snapToGrid="0">
      <p:cViewPr>
        <p:scale>
          <a:sx n="106" d="100"/>
          <a:sy n="106" d="100"/>
        </p:scale>
        <p:origin x="-1764" y="-678"/>
      </p:cViewPr>
      <p:guideLst>
        <p:guide orient="horz" pos="3816"/>
        <p:guide orient="horz" pos="167"/>
        <p:guide orient="horz" pos="616"/>
        <p:guide orient="horz" pos="2672"/>
        <p:guide orient="horz" pos="1165"/>
        <p:guide pos="5551"/>
        <p:guide pos="1551"/>
        <p:guide pos="4178"/>
        <p:guide pos="2927"/>
        <p:guide pos="2809"/>
        <p:guide pos="178"/>
        <p:guide pos="4299"/>
        <p:guide pos="143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76" d="100"/>
          <a:sy n="76" d="100"/>
        </p:scale>
        <p:origin x="-2214" y="-102"/>
      </p:cViewPr>
      <p:guideLst>
        <p:guide orient="horz" pos="3120"/>
        <p:guide pos="2140"/>
      </p:guideLst>
    </p:cSldViewPr>
  </p:notesViewPr>
  <p:gridSpacing cx="36868100" cy="368681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813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8100" y="0"/>
            <a:ext cx="2944813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25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20750" y="742950"/>
            <a:ext cx="4953000" cy="37147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="" xmlns:a14="http://schemas.microsoft.com/office/drawing/2010/main" val="1"/>
            </a:ext>
          </a:extLst>
        </p:spPr>
      </p:sp>
      <p:sp>
        <p:nvSpPr>
          <p:cNvPr id="2150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05350"/>
            <a:ext cx="5435600" cy="445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smtClean="0"/>
              <a:t>Textmasterformate durch Klicken bearbeiten</a:t>
            </a:r>
          </a:p>
          <a:p>
            <a:pPr lvl="1"/>
            <a:r>
              <a:rPr lang="en-GB" noProof="0" smtClean="0"/>
              <a:t>Zweite Ebene</a:t>
            </a:r>
          </a:p>
          <a:p>
            <a:pPr lvl="2"/>
            <a:r>
              <a:rPr lang="en-GB" noProof="0" smtClean="0"/>
              <a:t>Dritte Ebene</a:t>
            </a:r>
          </a:p>
          <a:p>
            <a:pPr lvl="3"/>
            <a:r>
              <a:rPr lang="en-GB" noProof="0" smtClean="0"/>
              <a:t>Vierte Ebene</a:t>
            </a:r>
          </a:p>
          <a:p>
            <a:pPr lvl="4"/>
            <a:r>
              <a:rPr lang="en-GB" noProof="0" smtClean="0"/>
              <a:t>Fünfte Ebene</a:t>
            </a:r>
          </a:p>
        </p:txBody>
      </p:sp>
      <p:sp>
        <p:nvSpPr>
          <p:cNvPr id="2151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09113"/>
            <a:ext cx="2944813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151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8100" y="9409113"/>
            <a:ext cx="2944813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64BA4648-A30F-4301-9520-2F978ECB7FE4}" type="slidenum">
              <a:rPr lang="en-GB"/>
              <a:pPr>
                <a:defRPr/>
              </a:pPr>
              <a:t>‹Nr.›</a:t>
            </a:fld>
            <a:endParaRPr lang="en-GB" dirty="0"/>
          </a:p>
        </p:txBody>
      </p:sp>
    </p:spTree>
    <p:extLst>
      <p:ext uri="{BB962C8B-B14F-4D97-AF65-F5344CB8AC3E}">
        <p14:creationId xmlns="" xmlns:p14="http://schemas.microsoft.com/office/powerpoint/2010/main" val="58368632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75309" indent="-298195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92784" indent="-238557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69897" indent="-238557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147010" indent="-238557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624123" indent="-238557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10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3101237" indent="-238557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10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578350" indent="-238557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10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4055463" indent="-238557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10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fld id="{66F62CBC-0F63-4685-A2AF-BAEB5ADDD43B}" type="slidenum">
              <a:rPr lang="de-DE" sz="1300"/>
              <a:pPr/>
              <a:t>7</a:t>
            </a:fld>
            <a:endParaRPr lang="de-DE" sz="1300"/>
          </a:p>
        </p:txBody>
      </p:sp>
      <p:sp>
        <p:nvSpPr>
          <p:cNvPr id="176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20750" y="742950"/>
            <a:ext cx="4953000" cy="37147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613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5934" y="4705350"/>
            <a:ext cx="4982633" cy="44577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marL="238557" indent="-238557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b="1" smtClean="0"/>
              <a:t>   </a:t>
            </a:r>
            <a:r>
              <a:rPr lang="en-GB" b="1"/>
              <a:t>Before you start</a:t>
            </a:r>
            <a:r>
              <a:rPr lang="en-GB"/>
              <a:t> editing the slides of your talk change to the </a:t>
            </a:r>
            <a:r>
              <a:rPr lang="en-GB" b="1"/>
              <a:t>Master Slide view</a:t>
            </a:r>
            <a:r>
              <a:rPr lang="en-GB"/>
              <a:t>:   </a:t>
            </a:r>
            <a:br>
              <a:rPr lang="en-GB"/>
            </a:br>
            <a:r>
              <a:rPr lang="en-GB"/>
              <a:t>   Menu button “View”,</a:t>
            </a:r>
            <a:r>
              <a:rPr lang="en-GB">
                <a:sym typeface="Wingdings" pitchFamily="2" charset="2"/>
              </a:rPr>
              <a:t> Master, Slide Master:</a:t>
            </a:r>
            <a:br>
              <a:rPr lang="en-GB">
                <a:sym typeface="Wingdings" pitchFamily="2" charset="2"/>
              </a:rPr>
            </a:br>
            <a:endParaRPr lang="en-GB">
              <a:sym typeface="Wingdings" pitchFamily="2" charset="2"/>
            </a:endParaRPr>
          </a:p>
          <a:p>
            <a:pPr marL="238557" indent="-238557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>
                <a:sym typeface="Wingdings" pitchFamily="2" charset="2"/>
              </a:rPr>
              <a:t>   </a:t>
            </a:r>
            <a:r>
              <a:rPr lang="en-GB" b="1">
                <a:sym typeface="Wingdings" pitchFamily="2" charset="2"/>
              </a:rPr>
              <a:t>Edit the following 2 items in the 1st slide:</a:t>
            </a:r>
            <a:r>
              <a:rPr lang="en-GB">
                <a:sym typeface="Wingdings" pitchFamily="2" charset="2"/>
              </a:rPr>
              <a:t/>
            </a:r>
            <a:br>
              <a:rPr lang="en-GB">
                <a:sym typeface="Wingdings" pitchFamily="2" charset="2"/>
              </a:rPr>
            </a:br>
            <a:r>
              <a:rPr lang="en-GB">
                <a:sym typeface="Wingdings" pitchFamily="2" charset="2"/>
              </a:rPr>
              <a:t>   1)  1st row in the violet header: </a:t>
            </a:r>
            <a:br>
              <a:rPr lang="en-GB">
                <a:sym typeface="Wingdings" pitchFamily="2" charset="2"/>
              </a:rPr>
            </a:br>
            <a:r>
              <a:rPr lang="en-GB">
                <a:sym typeface="Wingdings" pitchFamily="2" charset="2"/>
              </a:rPr>
              <a:t>       Delete the existent text and write the title of your talk into this text field</a:t>
            </a:r>
            <a:br>
              <a:rPr lang="en-GB">
                <a:sym typeface="Wingdings" pitchFamily="2" charset="2"/>
              </a:rPr>
            </a:br>
            <a:r>
              <a:rPr lang="en-GB">
                <a:sym typeface="Wingdings" pitchFamily="2" charset="2"/>
              </a:rPr>
              <a:t>   2)  The 2 rows in the footer area: Delete the text and write the information </a:t>
            </a:r>
            <a:br>
              <a:rPr lang="en-GB">
                <a:sym typeface="Wingdings" pitchFamily="2" charset="2"/>
              </a:rPr>
            </a:br>
            <a:r>
              <a:rPr lang="en-GB">
                <a:sym typeface="Wingdings" pitchFamily="2" charset="2"/>
              </a:rPr>
              <a:t>       regarding your talk (same as on the Title Slide) into this text field.  </a:t>
            </a:r>
            <a:br>
              <a:rPr lang="en-GB">
                <a:sym typeface="Wingdings" pitchFamily="2" charset="2"/>
              </a:rPr>
            </a:br>
            <a:endParaRPr lang="en-GB">
              <a:sym typeface="Wingdings" pitchFamily="2" charset="2"/>
            </a:endParaRPr>
          </a:p>
          <a:p>
            <a:pPr marL="238557" indent="-238557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>
                <a:sym typeface="Wingdings" pitchFamily="2" charset="2"/>
              </a:rPr>
              <a:t>   If you want to use more </a:t>
            </a:r>
            <a:r>
              <a:rPr lang="en-GB" b="1">
                <a:sym typeface="Wingdings" pitchFamily="2" charset="2"/>
              </a:rPr>
              <a:t>partner logos</a:t>
            </a:r>
            <a:r>
              <a:rPr lang="en-GB">
                <a:sym typeface="Wingdings" pitchFamily="2" charset="2"/>
              </a:rPr>
              <a:t> position them left </a:t>
            </a:r>
            <a:br>
              <a:rPr lang="en-GB">
                <a:sym typeface="Wingdings" pitchFamily="2" charset="2"/>
              </a:rPr>
            </a:br>
            <a:r>
              <a:rPr lang="en-GB">
                <a:sym typeface="Wingdings" pitchFamily="2" charset="2"/>
              </a:rPr>
              <a:t>   beside the DESY logo in the footer area </a:t>
            </a:r>
            <a:br>
              <a:rPr lang="en-GB">
                <a:sym typeface="Wingdings" pitchFamily="2" charset="2"/>
              </a:rPr>
            </a:br>
            <a:r>
              <a:rPr lang="en-GB">
                <a:sym typeface="Wingdings" pitchFamily="2" charset="2"/>
              </a:rPr>
              <a:t>   </a:t>
            </a:r>
            <a:r>
              <a:rPr lang="en-GB" b="1">
                <a:sym typeface="Wingdings" pitchFamily="2" charset="2"/>
              </a:rPr>
              <a:t>Close Master View</a:t>
            </a:r>
            <a:endParaRPr lang="en-GB" b="1"/>
          </a:p>
          <a:p>
            <a:pPr marL="238557" indent="-238557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endParaRPr lang="en-US">
              <a:sym typeface="Wingdings" pitchFamily="2" charset="2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20750" y="742950"/>
            <a:ext cx="4953000" cy="3714750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6463" y="4704400"/>
            <a:ext cx="4981575" cy="4457383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6" tIns="45704" rIns="91406" bIns="45704"/>
          <a:lstStyle/>
          <a:p>
            <a:pPr marL="226644" indent="-226644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b="1" smtClean="0"/>
              <a:t>   </a:t>
            </a:r>
            <a:r>
              <a:rPr lang="en-GB" sz="1100" b="1"/>
              <a:t>Before you start</a:t>
            </a:r>
            <a:r>
              <a:rPr lang="en-GB" sz="1100"/>
              <a:t> editing the slides of your talk change to the </a:t>
            </a:r>
            <a:r>
              <a:rPr lang="en-GB" sz="1100" b="1"/>
              <a:t>Master Slide view</a:t>
            </a:r>
            <a:r>
              <a:rPr lang="en-GB" sz="1100"/>
              <a:t>:   </a:t>
            </a:r>
            <a:br>
              <a:rPr lang="en-GB" sz="1100"/>
            </a:br>
            <a:r>
              <a:rPr lang="en-GB" sz="1100"/>
              <a:t>   Menu button “View”,</a:t>
            </a:r>
            <a:r>
              <a:rPr lang="en-GB" sz="1100">
                <a:sym typeface="Wingdings" pitchFamily="2" charset="2"/>
              </a:rPr>
              <a:t> Master, Slide Master:</a:t>
            </a:r>
            <a:br>
              <a:rPr lang="en-GB" sz="1100">
                <a:sym typeface="Wingdings" pitchFamily="2" charset="2"/>
              </a:rPr>
            </a:br>
            <a:endParaRPr lang="en-GB" sz="1100">
              <a:sym typeface="Wingdings" pitchFamily="2" charset="2"/>
            </a:endParaRPr>
          </a:p>
          <a:p>
            <a:pPr marL="226644" indent="-226644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sz="1100">
                <a:sym typeface="Wingdings" pitchFamily="2" charset="2"/>
              </a:rPr>
              <a:t>   </a:t>
            </a:r>
            <a:r>
              <a:rPr lang="en-GB" sz="1100" b="1">
                <a:sym typeface="Wingdings" pitchFamily="2" charset="2"/>
              </a:rPr>
              <a:t>Edit the following 2 items in the 1st slide:</a:t>
            </a:r>
            <a:r>
              <a:rPr lang="en-GB" sz="1100">
                <a:sym typeface="Wingdings" pitchFamily="2" charset="2"/>
              </a:rPr>
              <a:t/>
            </a:r>
            <a:br>
              <a:rPr lang="en-GB" sz="1100">
                <a:sym typeface="Wingdings" pitchFamily="2" charset="2"/>
              </a:rPr>
            </a:br>
            <a:r>
              <a:rPr lang="en-GB" sz="1100">
                <a:sym typeface="Wingdings" pitchFamily="2" charset="2"/>
              </a:rPr>
              <a:t>   1)  1st row in the violet header: </a:t>
            </a:r>
            <a:br>
              <a:rPr lang="en-GB" sz="1100">
                <a:sym typeface="Wingdings" pitchFamily="2" charset="2"/>
              </a:rPr>
            </a:br>
            <a:r>
              <a:rPr lang="en-GB" sz="1100">
                <a:sym typeface="Wingdings" pitchFamily="2" charset="2"/>
              </a:rPr>
              <a:t>       Delete the existent text and write the title of your talk into this text field</a:t>
            </a:r>
            <a:br>
              <a:rPr lang="en-GB" sz="1100">
                <a:sym typeface="Wingdings" pitchFamily="2" charset="2"/>
              </a:rPr>
            </a:br>
            <a:r>
              <a:rPr lang="en-GB" sz="1100">
                <a:sym typeface="Wingdings" pitchFamily="2" charset="2"/>
              </a:rPr>
              <a:t>   2)  The 2 rows in the footer area: Delete the text and write the information </a:t>
            </a:r>
            <a:br>
              <a:rPr lang="en-GB" sz="1100">
                <a:sym typeface="Wingdings" pitchFamily="2" charset="2"/>
              </a:rPr>
            </a:br>
            <a:r>
              <a:rPr lang="en-GB" sz="1100">
                <a:sym typeface="Wingdings" pitchFamily="2" charset="2"/>
              </a:rPr>
              <a:t>       regarding your talk (same as on the Title Slide) into this text field.  </a:t>
            </a:r>
            <a:br>
              <a:rPr lang="en-GB" sz="1100">
                <a:sym typeface="Wingdings" pitchFamily="2" charset="2"/>
              </a:rPr>
            </a:br>
            <a:endParaRPr lang="en-GB" sz="1100">
              <a:sym typeface="Wingdings" pitchFamily="2" charset="2"/>
            </a:endParaRPr>
          </a:p>
          <a:p>
            <a:pPr marL="226644" indent="-226644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sz="1100">
                <a:sym typeface="Wingdings" pitchFamily="2" charset="2"/>
              </a:rPr>
              <a:t>   If you want to use more </a:t>
            </a:r>
            <a:r>
              <a:rPr lang="en-GB" sz="1100" b="1">
                <a:sym typeface="Wingdings" pitchFamily="2" charset="2"/>
              </a:rPr>
              <a:t>partner logos</a:t>
            </a:r>
            <a:r>
              <a:rPr lang="en-GB" sz="1100">
                <a:sym typeface="Wingdings" pitchFamily="2" charset="2"/>
              </a:rPr>
              <a:t> position them left </a:t>
            </a:r>
            <a:br>
              <a:rPr lang="en-GB" sz="1100">
                <a:sym typeface="Wingdings" pitchFamily="2" charset="2"/>
              </a:rPr>
            </a:br>
            <a:r>
              <a:rPr lang="en-GB" sz="1100">
                <a:sym typeface="Wingdings" pitchFamily="2" charset="2"/>
              </a:rPr>
              <a:t>   beside the DESY logo in the footer area </a:t>
            </a:r>
            <a:br>
              <a:rPr lang="en-GB" sz="1100">
                <a:sym typeface="Wingdings" pitchFamily="2" charset="2"/>
              </a:rPr>
            </a:br>
            <a:r>
              <a:rPr lang="en-GB" sz="1100">
                <a:sym typeface="Wingdings" pitchFamily="2" charset="2"/>
              </a:rPr>
              <a:t>   </a:t>
            </a:r>
            <a:r>
              <a:rPr lang="en-GB" sz="1100" b="1">
                <a:sym typeface="Wingdings" pitchFamily="2" charset="2"/>
              </a:rPr>
              <a:t>Close Master View</a:t>
            </a:r>
            <a:endParaRPr lang="en-GB" sz="1100" b="1"/>
          </a:p>
          <a:p>
            <a:pPr marL="226644" indent="-226644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endParaRPr lang="en-US" sz="1100">
              <a:sym typeface="Wingdings" pitchFamily="2" charset="2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 2"/>
          <p:cNvSpPr txBox="1">
            <a:spLocks noGrp="1"/>
          </p:cNvSpPr>
          <p:nvPr>
            <p:ph type="body" sz="quarter" idx="1"/>
          </p:nvPr>
        </p:nvSpPr>
        <p:spPr>
          <a:xfrm>
            <a:off x="679119" y="4704086"/>
            <a:ext cx="5436910" cy="4367539"/>
          </a:xfrm>
        </p:spPr>
        <p:txBody>
          <a:bodyPr/>
          <a:lstStyle>
            <a:defPPr lvl="0">
              <a:buClr>
                <a:srgbClr val="000000"/>
              </a:buClr>
              <a:buSzPct val="100000"/>
              <a:buFont typeface="Arial" pitchFamily="34"/>
              <a:buNone/>
            </a:defPPr>
            <a:lvl1pPr lvl="0">
              <a:buClr>
                <a:srgbClr val="000000"/>
              </a:buClr>
              <a:buSzPct val="100000"/>
              <a:buFont typeface="Arial" pitchFamily="34"/>
              <a:buChar char="•"/>
            </a:lvl1pPr>
            <a:lvl2pPr lvl="1">
              <a:buClr>
                <a:srgbClr val="000000"/>
              </a:buClr>
              <a:buSzPct val="100000"/>
              <a:buFont typeface="Arial" pitchFamily="34"/>
              <a:buChar char="•"/>
            </a:lvl2pPr>
            <a:lvl3pPr lvl="2">
              <a:buClr>
                <a:srgbClr val="000000"/>
              </a:buClr>
              <a:buSzPct val="100000"/>
              <a:buFont typeface="Arial" pitchFamily="34"/>
              <a:buChar char="•"/>
            </a:lvl3pPr>
            <a:lvl4pPr lvl="3">
              <a:buClr>
                <a:srgbClr val="000000"/>
              </a:buClr>
              <a:buSzPct val="100000"/>
              <a:buFont typeface="Arial" pitchFamily="34"/>
              <a:buChar char="•"/>
            </a:lvl4pPr>
            <a:lvl5pPr lvl="4">
              <a:buClr>
                <a:srgbClr val="000000"/>
              </a:buClr>
              <a:buSzPct val="100000"/>
              <a:buFont typeface="Arial" pitchFamily="34"/>
              <a:buChar char="•"/>
            </a:lvl5pPr>
            <a:lvl6pPr lvl="5">
              <a:buClr>
                <a:srgbClr val="000000"/>
              </a:buClr>
              <a:buSzPct val="100000"/>
              <a:buFont typeface="Arial" pitchFamily="34"/>
              <a:buChar char="•"/>
            </a:lvl6pPr>
            <a:lvl7pPr lvl="6">
              <a:buClr>
                <a:srgbClr val="000000"/>
              </a:buClr>
              <a:buSzPct val="100000"/>
              <a:buFont typeface="Arial" pitchFamily="34"/>
              <a:buChar char="•"/>
            </a:lvl7pPr>
            <a:lvl8pPr lvl="7">
              <a:buClr>
                <a:srgbClr val="000000"/>
              </a:buClr>
              <a:buSzPct val="100000"/>
              <a:buFont typeface="Arial" pitchFamily="34"/>
              <a:buChar char="•"/>
            </a:lvl8pPr>
            <a:lvl9pPr lvl="8">
              <a:buClr>
                <a:srgbClr val="000000"/>
              </a:buClr>
              <a:buSzPct val="100000"/>
              <a:buFont typeface="Arial" pitchFamily="34"/>
              <a:buChar char="•"/>
            </a:lvl9pPr>
          </a:lstStyle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1254125"/>
          </a:xfrm>
          <a:prstGeom prst="rect">
            <a:avLst/>
          </a:prstGeom>
          <a:solidFill>
            <a:srgbClr val="00A6EB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pic>
        <p:nvPicPr>
          <p:cNvPr id="5" name="Picture 9" descr="DESY-Logo-cyan-RGB_ger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-3554" t="-4523" r="-13409"/>
          <a:stretch>
            <a:fillRect/>
          </a:stretch>
        </p:blipFill>
        <p:spPr bwMode="auto">
          <a:xfrm>
            <a:off x="7794625" y="5684838"/>
            <a:ext cx="1149350" cy="1027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0" descr="Helmholtz-Logo_schwarz_70_t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75" y="5959475"/>
            <a:ext cx="1647825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16"/>
          <p:cNvSpPr txBox="1">
            <a:spLocks noChangeArrowheads="1"/>
          </p:cNvSpPr>
          <p:nvPr userDrawn="1"/>
        </p:nvSpPr>
        <p:spPr bwMode="auto">
          <a:xfrm>
            <a:off x="2003425" y="2481263"/>
            <a:ext cx="285591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endParaRPr lang="de-DE" dirty="0" smtClean="0"/>
          </a:p>
        </p:txBody>
      </p:sp>
      <p:sp>
        <p:nvSpPr>
          <p:cNvPr id="40243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92100" y="1363663"/>
            <a:ext cx="8520113" cy="485775"/>
          </a:xfrm>
        </p:spPr>
        <p:txBody>
          <a:bodyPr/>
          <a:lstStyle>
            <a:lvl1pPr marL="0" indent="0">
              <a:buFont typeface="Arial Black" pitchFamily="34" charset="0"/>
              <a:buNone/>
              <a:defRPr b="1">
                <a:solidFill>
                  <a:srgbClr val="F28E00"/>
                </a:solidFill>
              </a:defRPr>
            </a:lvl1pPr>
          </a:lstStyle>
          <a:p>
            <a:pPr lvl="0"/>
            <a:r>
              <a:rPr lang="en-GB" noProof="0" smtClean="0"/>
              <a:t>Untertitel durch Klicken bearbeiten</a:t>
            </a:r>
          </a:p>
        </p:txBody>
      </p:sp>
      <p:sp>
        <p:nvSpPr>
          <p:cNvPr id="402436" name="Rectangle 4"/>
          <p:cNvSpPr>
            <a:spLocks noGrp="1" noChangeArrowheads="1"/>
          </p:cNvSpPr>
          <p:nvPr>
            <p:ph type="ctrTitle" sz="quarter"/>
          </p:nvPr>
        </p:nvSpPr>
        <p:spPr>
          <a:xfrm>
            <a:off x="282575" y="0"/>
            <a:ext cx="8520113" cy="1266825"/>
          </a:xfrm>
        </p:spPr>
        <p:txBody>
          <a:bodyPr anchor="b"/>
          <a:lstStyle>
            <a:lvl1pPr>
              <a:lnSpc>
                <a:spcPct val="80000"/>
              </a:lnSpc>
              <a:defRPr sz="4000"/>
            </a:lvl1pPr>
          </a:lstStyle>
          <a:p>
            <a:pPr lvl="0"/>
            <a:r>
              <a:rPr lang="en-US" dirty="0" smtClean="0"/>
              <a:t>Energy regulation performance with beam loading </a:t>
            </a:r>
            <a:endParaRPr lang="en-GB" noProof="0" dirty="0" smtClean="0"/>
          </a:p>
        </p:txBody>
      </p:sp>
    </p:spTree>
    <p:extLst>
      <p:ext uri="{BB962C8B-B14F-4D97-AF65-F5344CB8AC3E}">
        <p14:creationId xmlns="" xmlns:p14="http://schemas.microsoft.com/office/powerpoint/2010/main" val="19330286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="" xmlns:p14="http://schemas.microsoft.com/office/powerpoint/2010/main" val="20836454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80200" y="103188"/>
            <a:ext cx="2132013" cy="566737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282575" y="103188"/>
            <a:ext cx="6245225" cy="566737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="" xmlns:p14="http://schemas.microsoft.com/office/powerpoint/2010/main" val="36213474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87313" y="541338"/>
            <a:ext cx="8289925" cy="55435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8442326" y="114301"/>
            <a:ext cx="547296" cy="467590"/>
          </a:xfrm>
          <a:prstGeom prst="rect">
            <a:avLst/>
          </a:prstGeom>
        </p:spPr>
        <p:txBody>
          <a:bodyPr/>
          <a:lstStyle>
            <a:lvl1pPr algn="ctr">
              <a:defRPr sz="2000"/>
            </a:lvl1pPr>
          </a:lstStyle>
          <a:p>
            <a:pPr>
              <a:defRPr/>
            </a:pPr>
            <a:fld id="{71659947-A23F-4162-B2AC-BE3C7FE493DF}" type="slidenum">
              <a:rPr lang="en-GB" smtClean="0"/>
              <a:pPr>
                <a:defRPr/>
              </a:pPr>
              <a:t>‹Nr.›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29379185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73"/>
          <p:cNvSpPr>
            <a:spLocks noChangeShapeType="1"/>
          </p:cNvSpPr>
          <p:nvPr userDrawn="1"/>
        </p:nvSpPr>
        <p:spPr bwMode="auto">
          <a:xfrm>
            <a:off x="115888" y="6477000"/>
            <a:ext cx="8904287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rgbClr val="F8B323"/>
              </a:buClr>
              <a:buFont typeface="Wingdings" pitchFamily="2" charset="2"/>
              <a:buChar char="n"/>
              <a:defRPr/>
            </a:pPr>
            <a:endParaRPr lang="de-DE" sz="900">
              <a:solidFill>
                <a:srgbClr val="261748"/>
              </a:solidFill>
              <a:latin typeface="Arial" charset="0"/>
            </a:endParaRPr>
          </a:p>
        </p:txBody>
      </p:sp>
      <p:sp>
        <p:nvSpPr>
          <p:cNvPr id="5" name="Rectangle 82"/>
          <p:cNvSpPr>
            <a:spLocks noChangeArrowheads="1"/>
          </p:cNvSpPr>
          <p:nvPr userDrawn="1"/>
        </p:nvSpPr>
        <p:spPr bwMode="auto">
          <a:xfrm>
            <a:off x="8448675" y="119063"/>
            <a:ext cx="569913" cy="903287"/>
          </a:xfrm>
          <a:prstGeom prst="rect">
            <a:avLst/>
          </a:prstGeom>
          <a:solidFill>
            <a:schemeClr val="hlink"/>
          </a:solidFill>
          <a:ln w="9525">
            <a:solidFill>
              <a:srgbClr val="261748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spcBef>
                <a:spcPct val="20000"/>
              </a:spcBef>
              <a:buClr>
                <a:srgbClr val="F8B323"/>
              </a:buClr>
              <a:buFont typeface="Wingdings" pitchFamily="2" charset="2"/>
              <a:buChar char="n"/>
            </a:pPr>
            <a:endParaRPr lang="en-US" sz="900">
              <a:solidFill>
                <a:srgbClr val="261748"/>
              </a:solidFill>
              <a:latin typeface="Arial" charset="0"/>
            </a:endParaRPr>
          </a:p>
        </p:txBody>
      </p:sp>
      <p:pic>
        <p:nvPicPr>
          <p:cNvPr id="6" name="Picture 83" descr="logo-XFEL_rgb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88" y="122238"/>
            <a:ext cx="911225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Line 85"/>
          <p:cNvSpPr>
            <a:spLocks noChangeShapeType="1"/>
          </p:cNvSpPr>
          <p:nvPr userDrawn="1"/>
        </p:nvSpPr>
        <p:spPr bwMode="auto">
          <a:xfrm>
            <a:off x="115888" y="6477000"/>
            <a:ext cx="8904287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rgbClr val="F8B323"/>
              </a:buClr>
              <a:buFont typeface="Wingdings" pitchFamily="2" charset="2"/>
              <a:buChar char="n"/>
              <a:defRPr/>
            </a:pPr>
            <a:endParaRPr lang="de-DE" sz="900">
              <a:solidFill>
                <a:srgbClr val="261748"/>
              </a:solidFill>
              <a:latin typeface="Arial" charset="0"/>
            </a:endParaRPr>
          </a:p>
        </p:txBody>
      </p:sp>
      <p:pic>
        <p:nvPicPr>
          <p:cNvPr id="8" name="Picture 87" descr="Undulator_final_nurh#50DE97_links4-1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75" y="114300"/>
            <a:ext cx="7281863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24" name="Rectangle 84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942975" y="3411538"/>
            <a:ext cx="7258050" cy="2868612"/>
          </a:xfrm>
          <a:extLst>
            <a:ext uri="{91240B29-F687-4F45-9708-019B960494DF}">
              <a14:hiddenLine xmlns="" xmlns:a14="http://schemas.microsoft.com/office/drawing/2010/main" w="28575">
                <a:solidFill>
                  <a:srgbClr val="FF66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1440" tIns="45720" bIns="0"/>
          <a:lstStyle>
            <a:lvl1pPr marL="0" indent="0" algn="ctr">
              <a:buFont typeface="Wingdings" pitchFamily="2" charset="2"/>
              <a:buNone/>
              <a:defRPr sz="3200">
                <a:solidFill>
                  <a:schemeClr val="hlink"/>
                </a:solidFill>
              </a:defRPr>
            </a:lvl1pPr>
          </a:lstStyle>
          <a:p>
            <a:pPr lvl="0"/>
            <a:r>
              <a:rPr lang="en-GB" noProof="0" smtClean="0"/>
              <a:t>Subtitle format (max. 4 lines)</a:t>
            </a:r>
          </a:p>
          <a:p>
            <a:pPr lvl="0"/>
            <a:r>
              <a:rPr lang="en-GB" noProof="0" smtClean="0"/>
              <a:t>(conference, location, name of the speaker, date)</a:t>
            </a:r>
          </a:p>
          <a:p>
            <a:pPr lvl="0"/>
            <a:r>
              <a:rPr lang="en-GB" noProof="0" smtClean="0"/>
              <a:t>You are in the slide master view: Don’t edit here!</a:t>
            </a:r>
          </a:p>
        </p:txBody>
      </p:sp>
      <p:sp>
        <p:nvSpPr>
          <p:cNvPr id="10326" name="Rectangle 86"/>
          <p:cNvSpPr>
            <a:spLocks noGrp="1" noChangeArrowheads="1"/>
          </p:cNvSpPr>
          <p:nvPr>
            <p:ph type="ctrTitle" sz="quarter"/>
          </p:nvPr>
        </p:nvSpPr>
        <p:spPr>
          <a:xfrm>
            <a:off x="939800" y="1314450"/>
            <a:ext cx="7251700" cy="1844675"/>
          </a:xfrm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40" bIns="45720" anchor="ctr"/>
          <a:lstStyle>
            <a:lvl1pPr algn="ctr">
              <a:defRPr sz="5500" b="0">
                <a:solidFill>
                  <a:schemeClr val="hlink"/>
                </a:solidFill>
              </a:defRPr>
            </a:lvl1pPr>
          </a:lstStyle>
          <a:p>
            <a:pPr lvl="0"/>
            <a:r>
              <a:rPr lang="en-GB" noProof="0" smtClean="0"/>
              <a:t>Title format (max. 2 lines), don’t edit here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buFont typeface="Wingdings" pitchFamily="2" charset="2"/>
              <a:buChar char="n"/>
              <a:defRPr/>
            </a:lvl1pPr>
          </a:lstStyle>
          <a:p>
            <a:pPr>
              <a:defRPr/>
            </a:pPr>
            <a:r>
              <a:rPr lang="en-GB">
                <a:solidFill>
                  <a:srgbClr val="261748"/>
                </a:solidFill>
              </a:rPr>
              <a:t>Holger Schlarb, DESY</a:t>
            </a:r>
          </a:p>
          <a:p>
            <a:pPr>
              <a:defRPr/>
            </a:pPr>
            <a:r>
              <a:rPr lang="en-GB">
                <a:solidFill>
                  <a:srgbClr val="261748"/>
                </a:solidFill>
              </a:rPr>
              <a:t>Tutorial on Synchronization, FEL 2011, Shanghai, 25.08.2011</a:t>
            </a:r>
          </a:p>
        </p:txBody>
      </p:sp>
    </p:spTree>
    <p:extLst>
      <p:ext uri="{BB962C8B-B14F-4D97-AF65-F5344CB8AC3E}">
        <p14:creationId xmlns="" xmlns:p14="http://schemas.microsoft.com/office/powerpoint/2010/main" val="7943413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Rectangle 12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C2B981-8B2E-44FC-9517-02525E8AF140}" type="slidenum">
              <a:rPr lang="en-GB">
                <a:solidFill>
                  <a:srgbClr val="FFFFFF"/>
                </a:solidFill>
              </a:rPr>
              <a:pPr>
                <a:defRPr/>
              </a:pPr>
              <a:t>‹Nr.›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buFont typeface="Wingdings" pitchFamily="2" charset="2"/>
              <a:buChar char="n"/>
              <a:defRPr/>
            </a:lvl1pPr>
          </a:lstStyle>
          <a:p>
            <a:pPr>
              <a:defRPr/>
            </a:pPr>
            <a:r>
              <a:rPr lang="en-GB">
                <a:solidFill>
                  <a:srgbClr val="261748"/>
                </a:solidFill>
              </a:rPr>
              <a:t>17.02.2011, HZDR, “Femtosecond Synchronization at FLASH”                                       </a:t>
            </a:r>
          </a:p>
          <a:p>
            <a:pPr>
              <a:defRPr/>
            </a:pPr>
            <a:r>
              <a:rPr lang="en-GB">
                <a:solidFill>
                  <a:srgbClr val="261748"/>
                </a:solidFill>
              </a:rPr>
              <a:t>Holger Schlarb, MSK, DESY</a:t>
            </a:r>
          </a:p>
        </p:txBody>
      </p:sp>
    </p:spTree>
    <p:extLst>
      <p:ext uri="{BB962C8B-B14F-4D97-AF65-F5344CB8AC3E}">
        <p14:creationId xmlns="" xmlns:p14="http://schemas.microsoft.com/office/powerpoint/2010/main" val="8755520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2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4D545B-C401-4F45-AB81-D9639F99F52A}" type="slidenum">
              <a:rPr lang="en-GB">
                <a:solidFill>
                  <a:srgbClr val="FFFFFF"/>
                </a:solidFill>
              </a:rPr>
              <a:pPr>
                <a:defRPr/>
              </a:pPr>
              <a:t>‹Nr.›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buFont typeface="Wingdings" pitchFamily="2" charset="2"/>
              <a:buChar char="n"/>
              <a:defRPr/>
            </a:lvl1pPr>
          </a:lstStyle>
          <a:p>
            <a:pPr>
              <a:defRPr/>
            </a:pPr>
            <a:r>
              <a:rPr lang="en-GB">
                <a:solidFill>
                  <a:srgbClr val="261748"/>
                </a:solidFill>
              </a:rPr>
              <a:t>17.02.2011, HZDR, “Femtosecond Synchronization at FLASH”                                       </a:t>
            </a:r>
          </a:p>
          <a:p>
            <a:pPr>
              <a:defRPr/>
            </a:pPr>
            <a:r>
              <a:rPr lang="en-GB">
                <a:solidFill>
                  <a:srgbClr val="261748"/>
                </a:solidFill>
              </a:rPr>
              <a:t>Holger Schlarb, MSK, DESY</a:t>
            </a:r>
          </a:p>
        </p:txBody>
      </p:sp>
    </p:spTree>
    <p:extLst>
      <p:ext uri="{BB962C8B-B14F-4D97-AF65-F5344CB8AC3E}">
        <p14:creationId xmlns="" xmlns:p14="http://schemas.microsoft.com/office/powerpoint/2010/main" val="321925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7475" y="1347788"/>
            <a:ext cx="2774950" cy="44592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4825" y="1347788"/>
            <a:ext cx="2774950" cy="44592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5" name="Rectangle 12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365E04-832E-4EF5-9FB9-628FD7BAF30B}" type="slidenum">
              <a:rPr lang="en-GB">
                <a:solidFill>
                  <a:srgbClr val="FFFFFF"/>
                </a:solidFill>
              </a:rPr>
              <a:pPr>
                <a:defRPr/>
              </a:pPr>
              <a:t>‹Nr.›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buFont typeface="Wingdings" pitchFamily="2" charset="2"/>
              <a:buChar char="n"/>
              <a:defRPr/>
            </a:lvl1pPr>
          </a:lstStyle>
          <a:p>
            <a:pPr>
              <a:defRPr/>
            </a:pPr>
            <a:r>
              <a:rPr lang="en-GB">
                <a:solidFill>
                  <a:srgbClr val="261748"/>
                </a:solidFill>
              </a:rPr>
              <a:t>17.02.2011, HZDR, “Femtosecond Synchronization at FLASH”                                       </a:t>
            </a:r>
          </a:p>
          <a:p>
            <a:pPr>
              <a:defRPr/>
            </a:pPr>
            <a:r>
              <a:rPr lang="en-GB">
                <a:solidFill>
                  <a:srgbClr val="261748"/>
                </a:solidFill>
              </a:rPr>
              <a:t>Holger Schlarb, MSK, DESY</a:t>
            </a:r>
          </a:p>
        </p:txBody>
      </p:sp>
    </p:spTree>
    <p:extLst>
      <p:ext uri="{BB962C8B-B14F-4D97-AF65-F5344CB8AC3E}">
        <p14:creationId xmlns="" xmlns:p14="http://schemas.microsoft.com/office/powerpoint/2010/main" val="14033836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7" name="Rectangle 12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993F16-3215-42CB-96FC-465224604B2C}" type="slidenum">
              <a:rPr lang="en-GB">
                <a:solidFill>
                  <a:srgbClr val="FFFFFF"/>
                </a:solidFill>
              </a:rPr>
              <a:pPr>
                <a:defRPr/>
              </a:pPr>
              <a:t>‹Nr.›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buFont typeface="Wingdings" pitchFamily="2" charset="2"/>
              <a:buChar char="n"/>
              <a:defRPr/>
            </a:lvl1pPr>
          </a:lstStyle>
          <a:p>
            <a:pPr>
              <a:defRPr/>
            </a:pPr>
            <a:r>
              <a:rPr lang="en-GB">
                <a:solidFill>
                  <a:srgbClr val="261748"/>
                </a:solidFill>
              </a:rPr>
              <a:t>09.12.2010, Daresbury, “Rule of lasers in particle beam research”                                       </a:t>
            </a:r>
          </a:p>
          <a:p>
            <a:pPr>
              <a:defRPr/>
            </a:pPr>
            <a:r>
              <a:rPr lang="en-GB">
                <a:solidFill>
                  <a:srgbClr val="261748"/>
                </a:solidFill>
              </a:rPr>
              <a:t>Holger Schlarb, MSK, DESY</a:t>
            </a:r>
          </a:p>
        </p:txBody>
      </p:sp>
    </p:spTree>
    <p:extLst>
      <p:ext uri="{BB962C8B-B14F-4D97-AF65-F5344CB8AC3E}">
        <p14:creationId xmlns="" xmlns:p14="http://schemas.microsoft.com/office/powerpoint/2010/main" val="8744273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Rectangle 12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7F2CAD-4CAD-4187-B8B6-7D4E69C47833}" type="slidenum">
              <a:rPr lang="en-GB">
                <a:solidFill>
                  <a:srgbClr val="FFFFFF"/>
                </a:solidFill>
              </a:rPr>
              <a:pPr>
                <a:defRPr/>
              </a:pPr>
              <a:t>‹Nr.›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buFont typeface="Wingdings" pitchFamily="2" charset="2"/>
              <a:buChar char="n"/>
              <a:defRPr/>
            </a:lvl1pPr>
          </a:lstStyle>
          <a:p>
            <a:pPr>
              <a:defRPr/>
            </a:pPr>
            <a:r>
              <a:rPr lang="en-GB">
                <a:solidFill>
                  <a:srgbClr val="261748"/>
                </a:solidFill>
              </a:rPr>
              <a:t>17.02.2011, HZDR, “Femtosecond Synchronization at FLASH”                                       </a:t>
            </a:r>
          </a:p>
          <a:p>
            <a:pPr>
              <a:defRPr/>
            </a:pPr>
            <a:r>
              <a:rPr lang="en-GB">
                <a:solidFill>
                  <a:srgbClr val="261748"/>
                </a:solidFill>
              </a:rPr>
              <a:t>Holger Schlarb, MSK, DESY</a:t>
            </a:r>
          </a:p>
        </p:txBody>
      </p:sp>
    </p:spTree>
    <p:extLst>
      <p:ext uri="{BB962C8B-B14F-4D97-AF65-F5344CB8AC3E}">
        <p14:creationId xmlns="" xmlns:p14="http://schemas.microsoft.com/office/powerpoint/2010/main" val="17653913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F40091-C34F-44EC-89F4-BA690784028D}" type="slidenum">
              <a:rPr lang="en-GB">
                <a:solidFill>
                  <a:srgbClr val="FFFFFF"/>
                </a:solidFill>
              </a:rPr>
              <a:pPr>
                <a:defRPr/>
              </a:pPr>
              <a:t>‹Nr.›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buFont typeface="Wingdings" pitchFamily="2" charset="2"/>
              <a:buChar char="n"/>
              <a:defRPr/>
            </a:lvl1pPr>
          </a:lstStyle>
          <a:p>
            <a:pPr>
              <a:defRPr/>
            </a:pPr>
            <a:r>
              <a:rPr lang="en-GB">
                <a:solidFill>
                  <a:srgbClr val="261748"/>
                </a:solidFill>
              </a:rPr>
              <a:t>09.12.2010, Daresbury, “Rule of lasers in particle beam research”                                       </a:t>
            </a:r>
          </a:p>
          <a:p>
            <a:pPr>
              <a:defRPr/>
            </a:pPr>
            <a:r>
              <a:rPr lang="en-GB">
                <a:solidFill>
                  <a:srgbClr val="261748"/>
                </a:solidFill>
              </a:rPr>
              <a:t>Holger Schlarb, MSK, DESY</a:t>
            </a:r>
          </a:p>
        </p:txBody>
      </p:sp>
    </p:spTree>
    <p:extLst>
      <p:ext uri="{BB962C8B-B14F-4D97-AF65-F5344CB8AC3E}">
        <p14:creationId xmlns="" xmlns:p14="http://schemas.microsoft.com/office/powerpoint/2010/main" val="22895811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="" xmlns:p14="http://schemas.microsoft.com/office/powerpoint/2010/main" val="2021843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F965EB-E719-4525-B4A2-A9820E9E19CA}" type="slidenum">
              <a:rPr lang="en-GB">
                <a:solidFill>
                  <a:srgbClr val="FFFFFF"/>
                </a:solidFill>
              </a:rPr>
              <a:pPr>
                <a:defRPr/>
              </a:pPr>
              <a:t>‹Nr.›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buFont typeface="Wingdings" pitchFamily="2" charset="2"/>
              <a:buChar char="n"/>
              <a:defRPr/>
            </a:lvl1pPr>
          </a:lstStyle>
          <a:p>
            <a:pPr>
              <a:defRPr/>
            </a:pPr>
            <a:r>
              <a:rPr lang="en-GB">
                <a:solidFill>
                  <a:srgbClr val="261748"/>
                </a:solidFill>
              </a:rPr>
              <a:t>09.12.2010, Daresbury, “Rule of lasers in particle beam research”                                       </a:t>
            </a:r>
          </a:p>
          <a:p>
            <a:pPr>
              <a:defRPr/>
            </a:pPr>
            <a:r>
              <a:rPr lang="en-GB">
                <a:solidFill>
                  <a:srgbClr val="261748"/>
                </a:solidFill>
              </a:rPr>
              <a:t>Holger Schlarb, MSK, DESY</a:t>
            </a:r>
          </a:p>
        </p:txBody>
      </p:sp>
    </p:spTree>
    <p:extLst>
      <p:ext uri="{BB962C8B-B14F-4D97-AF65-F5344CB8AC3E}">
        <p14:creationId xmlns="" xmlns:p14="http://schemas.microsoft.com/office/powerpoint/2010/main" val="5300697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50196D-EE55-4559-B355-6C0E6D112C79}" type="slidenum">
              <a:rPr lang="en-GB">
                <a:solidFill>
                  <a:srgbClr val="FFFFFF"/>
                </a:solidFill>
              </a:rPr>
              <a:pPr>
                <a:defRPr/>
              </a:pPr>
              <a:t>‹Nr.›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buFont typeface="Wingdings" pitchFamily="2" charset="2"/>
              <a:buChar char="n"/>
              <a:defRPr/>
            </a:lvl1pPr>
          </a:lstStyle>
          <a:p>
            <a:pPr>
              <a:defRPr/>
            </a:pPr>
            <a:r>
              <a:rPr lang="en-GB">
                <a:solidFill>
                  <a:srgbClr val="261748"/>
                </a:solidFill>
              </a:rPr>
              <a:t>09.12.2010, Daresbury, “Rule of lasers in particle beam research”                                       </a:t>
            </a:r>
          </a:p>
          <a:p>
            <a:pPr>
              <a:defRPr/>
            </a:pPr>
            <a:r>
              <a:rPr lang="en-GB">
                <a:solidFill>
                  <a:srgbClr val="261748"/>
                </a:solidFill>
              </a:rPr>
              <a:t>Holger Schlarb, MSK, DESY</a:t>
            </a:r>
          </a:p>
        </p:txBody>
      </p:sp>
    </p:spTree>
    <p:extLst>
      <p:ext uri="{BB962C8B-B14F-4D97-AF65-F5344CB8AC3E}">
        <p14:creationId xmlns="" xmlns:p14="http://schemas.microsoft.com/office/powerpoint/2010/main" val="4700895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7ED26E-CC35-4A87-B56C-199D797AB83B}" type="slidenum">
              <a:rPr lang="en-GB">
                <a:solidFill>
                  <a:srgbClr val="FFFFFF"/>
                </a:solidFill>
              </a:rPr>
              <a:pPr>
                <a:defRPr/>
              </a:pPr>
              <a:t>‹Nr.›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buFont typeface="Wingdings" pitchFamily="2" charset="2"/>
              <a:buChar char="n"/>
              <a:defRPr/>
            </a:lvl1pPr>
          </a:lstStyle>
          <a:p>
            <a:pPr>
              <a:defRPr/>
            </a:pPr>
            <a:r>
              <a:rPr lang="en-GB">
                <a:solidFill>
                  <a:srgbClr val="261748"/>
                </a:solidFill>
              </a:rPr>
              <a:t>09.12.2010, Daresbury, “Rule of lasers in particle beam research”                                       </a:t>
            </a:r>
          </a:p>
          <a:p>
            <a:pPr>
              <a:defRPr/>
            </a:pPr>
            <a:r>
              <a:rPr lang="en-GB">
                <a:solidFill>
                  <a:srgbClr val="261748"/>
                </a:solidFill>
              </a:rPr>
              <a:t>Holger Schlarb, MSK, DESY</a:t>
            </a:r>
          </a:p>
        </p:txBody>
      </p:sp>
    </p:spTree>
    <p:extLst>
      <p:ext uri="{BB962C8B-B14F-4D97-AF65-F5344CB8AC3E}">
        <p14:creationId xmlns="" xmlns:p14="http://schemas.microsoft.com/office/powerpoint/2010/main" val="318880631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13488" y="541338"/>
            <a:ext cx="2063750" cy="526573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475" y="541338"/>
            <a:ext cx="6043613" cy="526573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38BCE4-6CC4-4EA6-B502-CB0FF04428A9}" type="slidenum">
              <a:rPr lang="en-GB">
                <a:solidFill>
                  <a:srgbClr val="FFFFFF"/>
                </a:solidFill>
              </a:rPr>
              <a:pPr>
                <a:defRPr/>
              </a:pPr>
              <a:t>‹Nr.›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buFont typeface="Wingdings" pitchFamily="2" charset="2"/>
              <a:buChar char="n"/>
              <a:defRPr/>
            </a:lvl1pPr>
          </a:lstStyle>
          <a:p>
            <a:pPr>
              <a:defRPr/>
            </a:pPr>
            <a:r>
              <a:rPr lang="en-GB">
                <a:solidFill>
                  <a:srgbClr val="261748"/>
                </a:solidFill>
              </a:rPr>
              <a:t>09.12.2010, Daresbury, “Rule of lasers in particle beam research”                                       </a:t>
            </a:r>
          </a:p>
          <a:p>
            <a:pPr>
              <a:defRPr/>
            </a:pPr>
            <a:r>
              <a:rPr lang="en-GB">
                <a:solidFill>
                  <a:srgbClr val="261748"/>
                </a:solidFill>
              </a:rPr>
              <a:t>Holger Schlarb, MSK, DESY</a:t>
            </a:r>
          </a:p>
        </p:txBody>
      </p:sp>
    </p:spTree>
    <p:extLst>
      <p:ext uri="{BB962C8B-B14F-4D97-AF65-F5344CB8AC3E}">
        <p14:creationId xmlns="" xmlns:p14="http://schemas.microsoft.com/office/powerpoint/2010/main" val="329848000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3788" y="541338"/>
            <a:ext cx="7283450" cy="48101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17475" y="1347788"/>
            <a:ext cx="2774950" cy="44592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4825" y="1347788"/>
            <a:ext cx="2774950" cy="44592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EF8570-F016-401C-A9B4-51DF50B78900}" type="slidenum">
              <a:rPr lang="en-GB">
                <a:solidFill>
                  <a:srgbClr val="FFFFFF"/>
                </a:solidFill>
              </a:rPr>
              <a:pPr>
                <a:defRPr/>
              </a:pPr>
              <a:t>‹Nr.›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buFont typeface="Wingdings" pitchFamily="2" charset="2"/>
              <a:buChar char="n"/>
              <a:defRPr/>
            </a:lvl1pPr>
          </a:lstStyle>
          <a:p>
            <a:pPr>
              <a:defRPr/>
            </a:pPr>
            <a:r>
              <a:rPr lang="en-GB">
                <a:solidFill>
                  <a:srgbClr val="261748"/>
                </a:solidFill>
              </a:rPr>
              <a:t>09.12.2010, Daresbury, “Rule of lasers in particle beam research”                                       </a:t>
            </a:r>
          </a:p>
          <a:p>
            <a:pPr>
              <a:defRPr/>
            </a:pPr>
            <a:r>
              <a:rPr lang="en-GB">
                <a:solidFill>
                  <a:srgbClr val="261748"/>
                </a:solidFill>
              </a:rPr>
              <a:t>Holger Schlarb, MSK, DESY</a:t>
            </a:r>
          </a:p>
        </p:txBody>
      </p:sp>
    </p:spTree>
    <p:extLst>
      <p:ext uri="{BB962C8B-B14F-4D97-AF65-F5344CB8AC3E}">
        <p14:creationId xmlns="" xmlns:p14="http://schemas.microsoft.com/office/powerpoint/2010/main" val="197298613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3788" y="541338"/>
            <a:ext cx="7283450" cy="48101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17475" y="1347788"/>
            <a:ext cx="2774950" cy="44592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3044825" y="1347788"/>
            <a:ext cx="2774950" cy="21526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3044825" y="3652838"/>
            <a:ext cx="2774950" cy="21542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E816A5-7AC6-4200-B6D8-6BE92787D962}" type="slidenum">
              <a:rPr lang="en-GB">
                <a:solidFill>
                  <a:srgbClr val="FFFFFF"/>
                </a:solidFill>
              </a:rPr>
              <a:pPr>
                <a:defRPr/>
              </a:pPr>
              <a:t>‹Nr.›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buFont typeface="Wingdings" pitchFamily="2" charset="2"/>
              <a:buChar char="n"/>
              <a:defRPr/>
            </a:lvl1pPr>
          </a:lstStyle>
          <a:p>
            <a:pPr>
              <a:defRPr/>
            </a:pPr>
            <a:r>
              <a:rPr lang="en-GB">
                <a:solidFill>
                  <a:srgbClr val="261748"/>
                </a:solidFill>
              </a:rPr>
              <a:t>09.12.2010, Daresbury, “Rule of lasers in particle beam research”                                       </a:t>
            </a:r>
          </a:p>
          <a:p>
            <a:pPr>
              <a:defRPr/>
            </a:pPr>
            <a:r>
              <a:rPr lang="en-GB">
                <a:solidFill>
                  <a:srgbClr val="261748"/>
                </a:solidFill>
              </a:rPr>
              <a:t>Holger Schlarb, MSK, DESY</a:t>
            </a:r>
          </a:p>
        </p:txBody>
      </p:sp>
    </p:spTree>
    <p:extLst>
      <p:ext uri="{BB962C8B-B14F-4D97-AF65-F5344CB8AC3E}">
        <p14:creationId xmlns="" xmlns:p14="http://schemas.microsoft.com/office/powerpoint/2010/main" val="31603926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1093788" y="541338"/>
            <a:ext cx="7283450" cy="48101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17475" y="1347788"/>
            <a:ext cx="2774950" cy="21526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3044825" y="1347788"/>
            <a:ext cx="2774950" cy="21526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117475" y="3652838"/>
            <a:ext cx="2774950" cy="21542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44825" y="3652838"/>
            <a:ext cx="2774950" cy="21542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C4474F-DAE5-4920-B63F-071CDC3F222E}" type="slidenum">
              <a:rPr lang="en-GB">
                <a:solidFill>
                  <a:srgbClr val="FFFFFF"/>
                </a:solidFill>
              </a:rPr>
              <a:pPr>
                <a:defRPr/>
              </a:pPr>
              <a:t>‹Nr.›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buFont typeface="Wingdings" pitchFamily="2" charset="2"/>
              <a:buChar char="n"/>
              <a:defRPr/>
            </a:lvl1pPr>
          </a:lstStyle>
          <a:p>
            <a:pPr>
              <a:defRPr/>
            </a:pPr>
            <a:r>
              <a:rPr lang="en-GB">
                <a:solidFill>
                  <a:srgbClr val="261748"/>
                </a:solidFill>
              </a:rPr>
              <a:t>09.12.2010, Daresbury, “Rule of lasers in particle beam research”                                       </a:t>
            </a:r>
          </a:p>
          <a:p>
            <a:pPr>
              <a:defRPr/>
            </a:pPr>
            <a:r>
              <a:rPr lang="en-GB">
                <a:solidFill>
                  <a:srgbClr val="261748"/>
                </a:solidFill>
              </a:rPr>
              <a:t>Holger Schlarb, MSK, DESY</a:t>
            </a:r>
          </a:p>
        </p:txBody>
      </p:sp>
    </p:spTree>
    <p:extLst>
      <p:ext uri="{BB962C8B-B14F-4D97-AF65-F5344CB8AC3E}">
        <p14:creationId xmlns="" xmlns:p14="http://schemas.microsoft.com/office/powerpoint/2010/main" val="59101910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3788" y="541338"/>
            <a:ext cx="7283450" cy="48101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7475" y="1347788"/>
            <a:ext cx="2774950" cy="44592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3044825" y="1347788"/>
            <a:ext cx="2774950" cy="21526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3044825" y="3652838"/>
            <a:ext cx="2774950" cy="21542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2C8F85-EF18-4C70-8336-49FEE94AC48D}" type="slidenum">
              <a:rPr lang="en-GB">
                <a:solidFill>
                  <a:srgbClr val="FFFFFF"/>
                </a:solidFill>
              </a:rPr>
              <a:pPr>
                <a:defRPr/>
              </a:pPr>
              <a:t>‹Nr.›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buFont typeface="Wingdings" pitchFamily="2" charset="2"/>
              <a:buChar char="n"/>
              <a:defRPr/>
            </a:lvl1pPr>
          </a:lstStyle>
          <a:p>
            <a:pPr>
              <a:defRPr/>
            </a:pPr>
            <a:r>
              <a:rPr lang="en-GB">
                <a:solidFill>
                  <a:srgbClr val="261748"/>
                </a:solidFill>
              </a:rPr>
              <a:t>09.12.2010, Daresbury, “Rule of lasers in particle beam research”                                       </a:t>
            </a:r>
          </a:p>
          <a:p>
            <a:pPr>
              <a:defRPr/>
            </a:pPr>
            <a:r>
              <a:rPr lang="en-GB">
                <a:solidFill>
                  <a:srgbClr val="261748"/>
                </a:solidFill>
              </a:rPr>
              <a:t>Holger Schlarb, MSK, DESY</a:t>
            </a:r>
          </a:p>
        </p:txBody>
      </p:sp>
    </p:spTree>
    <p:extLst>
      <p:ext uri="{BB962C8B-B14F-4D97-AF65-F5344CB8AC3E}">
        <p14:creationId xmlns="" xmlns:p14="http://schemas.microsoft.com/office/powerpoint/2010/main" val="220225880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3788" y="541338"/>
            <a:ext cx="7283450" cy="48101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117475" y="1347788"/>
            <a:ext cx="5702300" cy="4459287"/>
          </a:xfrm>
        </p:spPr>
        <p:txBody>
          <a:bodyPr/>
          <a:lstStyle/>
          <a:p>
            <a:pPr lvl="0"/>
            <a:endParaRPr lang="de-DE" noProof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A311F7-0FAC-4049-AAD1-9493D353ABC4}" type="slidenum">
              <a:rPr lang="en-GB">
                <a:solidFill>
                  <a:srgbClr val="FFFFFF"/>
                </a:solidFill>
              </a:rPr>
              <a:pPr>
                <a:defRPr/>
              </a:pPr>
              <a:t>‹Nr.›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buFont typeface="Wingdings" pitchFamily="2" charset="2"/>
              <a:buChar char="n"/>
              <a:defRPr/>
            </a:lvl1pPr>
          </a:lstStyle>
          <a:p>
            <a:pPr>
              <a:defRPr/>
            </a:pPr>
            <a:r>
              <a:rPr lang="en-GB">
                <a:solidFill>
                  <a:srgbClr val="261748"/>
                </a:solidFill>
              </a:rPr>
              <a:t>09.12.2010, Daresbury, “Rule of lasers in particle beam research”                                       </a:t>
            </a:r>
          </a:p>
          <a:p>
            <a:pPr>
              <a:defRPr/>
            </a:pPr>
            <a:r>
              <a:rPr lang="en-GB">
                <a:solidFill>
                  <a:srgbClr val="261748"/>
                </a:solidFill>
              </a:rPr>
              <a:t>Holger Schlarb, MSK, DESY</a:t>
            </a:r>
          </a:p>
        </p:txBody>
      </p:sp>
    </p:spTree>
    <p:extLst>
      <p:ext uri="{BB962C8B-B14F-4D97-AF65-F5344CB8AC3E}">
        <p14:creationId xmlns="" xmlns:p14="http://schemas.microsoft.com/office/powerpoint/2010/main" val="17342960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="" xmlns:p14="http://schemas.microsoft.com/office/powerpoint/2010/main" val="36813333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282575" y="977900"/>
            <a:ext cx="4183063" cy="47926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18038" y="977900"/>
            <a:ext cx="4184650" cy="47926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="" xmlns:p14="http://schemas.microsoft.com/office/powerpoint/2010/main" val="33697880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="" xmlns:p14="http://schemas.microsoft.com/office/powerpoint/2010/main" val="12512331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  <p:extLst>
      <p:ext uri="{BB962C8B-B14F-4D97-AF65-F5344CB8AC3E}">
        <p14:creationId xmlns="" xmlns:p14="http://schemas.microsoft.com/office/powerpoint/2010/main" val="27822968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14462028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="" xmlns:p14="http://schemas.microsoft.com/office/powerpoint/2010/main" val="424785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dirty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="" xmlns:p14="http://schemas.microsoft.com/office/powerpoint/2010/main" val="11007316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image" Target="../media/image4.jpeg"/><Relationship Id="rId3" Type="http://schemas.openxmlformats.org/officeDocument/2006/relationships/slideLayout" Target="../slideLayouts/slideLayout15.xml"/><Relationship Id="rId21" Type="http://schemas.openxmlformats.org/officeDocument/2006/relationships/image" Target="../media/image7.png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19" Type="http://schemas.openxmlformats.org/officeDocument/2006/relationships/image" Target="../media/image5.png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0"/>
            <a:ext cx="9144000" cy="744538"/>
          </a:xfrm>
          <a:prstGeom prst="rect">
            <a:avLst/>
          </a:prstGeom>
          <a:solidFill>
            <a:srgbClr val="00A6EB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82575" y="977900"/>
            <a:ext cx="8520113" cy="4792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err="1" smtClean="0"/>
              <a:t>Textmasterformate</a:t>
            </a:r>
            <a:r>
              <a:rPr lang="en-GB" dirty="0" smtClean="0"/>
              <a:t> </a:t>
            </a:r>
            <a:r>
              <a:rPr lang="en-GB" dirty="0" err="1" smtClean="0"/>
              <a:t>durch</a:t>
            </a:r>
            <a:r>
              <a:rPr lang="en-GB" dirty="0" smtClean="0"/>
              <a:t> </a:t>
            </a:r>
            <a:r>
              <a:rPr lang="en-GB" dirty="0" err="1" smtClean="0"/>
              <a:t>Klicken</a:t>
            </a:r>
            <a:r>
              <a:rPr lang="en-GB" dirty="0" smtClean="0"/>
              <a:t> </a:t>
            </a:r>
            <a:r>
              <a:rPr lang="en-GB" dirty="0" err="1" smtClean="0"/>
              <a:t>bearbeiten</a:t>
            </a:r>
            <a:endParaRPr lang="en-GB" dirty="0" smtClean="0"/>
          </a:p>
          <a:p>
            <a:pPr lvl="1"/>
            <a:r>
              <a:rPr lang="en-GB" dirty="0" err="1" smtClean="0"/>
              <a:t>Zweite</a:t>
            </a:r>
            <a:r>
              <a:rPr lang="en-GB" dirty="0" smtClean="0"/>
              <a:t> </a:t>
            </a:r>
            <a:r>
              <a:rPr lang="en-GB" dirty="0" err="1" smtClean="0"/>
              <a:t>Ebene</a:t>
            </a:r>
            <a:endParaRPr lang="en-GB" dirty="0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292100" y="103188"/>
            <a:ext cx="8520113" cy="544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Titelmasterformat durch Klicken bearbeiten</a:t>
            </a:r>
          </a:p>
        </p:txBody>
      </p:sp>
      <p:sp>
        <p:nvSpPr>
          <p:cNvPr id="1029" name="Rectangle 5"/>
          <p:cNvSpPr>
            <a:spLocks noChangeArrowheads="1"/>
          </p:cNvSpPr>
          <p:nvPr/>
        </p:nvSpPr>
        <p:spPr bwMode="auto">
          <a:xfrm>
            <a:off x="282575" y="6280150"/>
            <a:ext cx="7593013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Ins="0" anchor="ctr"/>
          <a:lstStyle/>
          <a:p>
            <a:pPr algn="r" eaLnBrk="1" hangingPunct="1"/>
            <a:r>
              <a:rPr lang="en-GB" sz="900" b="1" dirty="0">
                <a:solidFill>
                  <a:schemeClr val="bg2"/>
                </a:solidFill>
              </a:rPr>
              <a:t>Christian Schmidt </a:t>
            </a:r>
            <a:r>
              <a:rPr lang="en-GB" sz="900" dirty="0">
                <a:solidFill>
                  <a:schemeClr val="bg2"/>
                </a:solidFill>
              </a:rPr>
              <a:t>| </a:t>
            </a:r>
            <a:r>
              <a:rPr lang="en-GB" sz="900" dirty="0" smtClean="0">
                <a:solidFill>
                  <a:schemeClr val="bg2"/>
                </a:solidFill>
              </a:rPr>
              <a:t>TIARA</a:t>
            </a:r>
            <a:r>
              <a:rPr lang="en-GB" sz="900" baseline="0" dirty="0" smtClean="0">
                <a:solidFill>
                  <a:schemeClr val="bg2"/>
                </a:solidFill>
              </a:rPr>
              <a:t> workshop </a:t>
            </a:r>
            <a:r>
              <a:rPr lang="en-GB" sz="900" dirty="0" smtClean="0">
                <a:solidFill>
                  <a:schemeClr val="bg2"/>
                </a:solidFill>
              </a:rPr>
              <a:t>|  2013/06/19  </a:t>
            </a:r>
            <a:r>
              <a:rPr lang="en-GB" sz="900" dirty="0">
                <a:solidFill>
                  <a:schemeClr val="bg2"/>
                </a:solidFill>
              </a:rPr>
              <a:t>|  </a:t>
            </a:r>
            <a:r>
              <a:rPr lang="en-GB" sz="900" b="1" dirty="0" smtClean="0">
                <a:solidFill>
                  <a:schemeClr val="bg2"/>
                </a:solidFill>
              </a:rPr>
              <a:t>Page </a:t>
            </a:r>
            <a:fld id="{F49486B4-C8CD-4A75-8B4C-B848C66B1E1D}" type="slidenum">
              <a:rPr lang="en-GB" sz="900" b="1">
                <a:solidFill>
                  <a:schemeClr val="bg2"/>
                </a:solidFill>
              </a:rPr>
              <a:pPr algn="r" eaLnBrk="1" hangingPunct="1"/>
              <a:t>‹Nr.›</a:t>
            </a:fld>
            <a:endParaRPr lang="en-GB" sz="900" b="1" dirty="0">
              <a:solidFill>
                <a:schemeClr val="bg2"/>
              </a:solidFill>
            </a:endParaRPr>
          </a:p>
        </p:txBody>
      </p:sp>
      <p:pic>
        <p:nvPicPr>
          <p:cNvPr id="1030" name="Picture 10" descr="DESY-Logo-cyan-RGB_ger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-9424" t="-7854" r="-18587" b="-12566"/>
          <a:stretch>
            <a:fillRect/>
          </a:stretch>
        </p:blipFill>
        <p:spPr bwMode="auto">
          <a:xfrm>
            <a:off x="8035925" y="6099175"/>
            <a:ext cx="776288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75" r:id="rId1"/>
    <p:sldLayoutId id="2147483865" r:id="rId2"/>
    <p:sldLayoutId id="2147483866" r:id="rId3"/>
    <p:sldLayoutId id="2147483867" r:id="rId4"/>
    <p:sldLayoutId id="2147483868" r:id="rId5"/>
    <p:sldLayoutId id="2147483869" r:id="rId6"/>
    <p:sldLayoutId id="2147483870" r:id="rId7"/>
    <p:sldLayoutId id="2147483871" r:id="rId8"/>
    <p:sldLayoutId id="2147483872" r:id="rId9"/>
    <p:sldLayoutId id="2147483873" r:id="rId10"/>
    <p:sldLayoutId id="2147483874" r:id="rId11"/>
    <p:sldLayoutId id="2147483893" r:id="rId12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</a:defRPr>
      </a:lvl9pPr>
    </p:titleStyle>
    <p:bodyStyle>
      <a:lvl1pPr marL="265113" indent="-265113" algn="l" rtl="0" eaLnBrk="0" fontAlgn="base" hangingPunct="0">
        <a:spcBef>
          <a:spcPct val="0"/>
        </a:spcBef>
        <a:spcAft>
          <a:spcPct val="50000"/>
        </a:spcAft>
        <a:buClr>
          <a:srgbClr val="F28E00"/>
        </a:buClr>
        <a:buFont typeface="Arial Black" pitchFamily="34" charset="0"/>
        <a:buChar char="&gt;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628650" indent="-184150" algn="l" rtl="0" eaLnBrk="0" fontAlgn="base" hangingPunct="0">
        <a:spcBef>
          <a:spcPct val="0"/>
        </a:spcBef>
        <a:spcAft>
          <a:spcPct val="50000"/>
        </a:spcAft>
        <a:buClr>
          <a:schemeClr val="bg2"/>
        </a:buClr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2pPr>
      <a:lvl3pPr marL="1236663" indent="-228600" algn="l" rtl="0" eaLnBrk="0" fontAlgn="base" hangingPunct="0">
        <a:spcBef>
          <a:spcPct val="0"/>
        </a:spcBef>
        <a:spcAft>
          <a:spcPct val="0"/>
        </a:spcAft>
        <a:buClr>
          <a:srgbClr val="FF9900"/>
        </a:buClr>
        <a:buFont typeface="Arial Black" pitchFamily="34" charset="0"/>
        <a:defRPr sz="1200">
          <a:solidFill>
            <a:schemeClr val="tx1"/>
          </a:solidFill>
          <a:latin typeface="+mn-lt"/>
        </a:defRPr>
      </a:lvl3pPr>
      <a:lvl4pPr marL="1644650" indent="-228600" algn="l" rtl="0" eaLnBrk="0" fontAlgn="base" hangingPunct="0">
        <a:spcBef>
          <a:spcPct val="0"/>
        </a:spcBef>
        <a:spcAft>
          <a:spcPct val="0"/>
        </a:spcAft>
        <a:buFont typeface="Wingdings" pitchFamily="2" charset="2"/>
        <a:buChar char="§"/>
        <a:defRPr sz="14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34" descr="Undulator_final_nurh#50DE97_rechts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7088" y="117475"/>
            <a:ext cx="5778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50" name="Rectangle 12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442325" y="114300"/>
            <a:ext cx="576263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4000" tIns="45720" rIns="54000" bIns="18000" numCol="1" anchor="b" anchorCtr="0" compatLnSpc="1">
            <a:prstTxWarp prst="textNoShape">
              <a:avLst/>
            </a:prstTxWarp>
          </a:bodyPr>
          <a:lstStyle>
            <a:lvl1pPr algn="ctr" eaLnBrk="0" hangingPunct="0">
              <a:spcBef>
                <a:spcPct val="0"/>
              </a:spcBef>
              <a:buClrTx/>
              <a:buFontTx/>
              <a:buNone/>
              <a:defRPr sz="1000" b="1">
                <a:solidFill>
                  <a:schemeClr val="bg1"/>
                </a:solidFill>
                <a:latin typeface="Arial" charset="0"/>
                <a:ea typeface="Geneva" pitchFamily="1" charset="-128"/>
              </a:defRPr>
            </a:lvl1pPr>
          </a:lstStyle>
          <a:p>
            <a:pPr>
              <a:defRPr/>
            </a:pPr>
            <a:fld id="{31C6EF56-9577-473B-A9EA-93804851745C}" type="slidenum">
              <a:rPr lang="en-GB">
                <a:solidFill>
                  <a:srgbClr val="FFFFFF"/>
                </a:solidFill>
              </a:rPr>
              <a:pPr>
                <a:defRPr/>
              </a:pPr>
              <a:t>‹Nr.›</a:t>
            </a:fld>
            <a:endParaRPr lang="en-GB" dirty="0">
              <a:solidFill>
                <a:srgbClr val="FFFFFF"/>
              </a:solidFill>
            </a:endParaRPr>
          </a:p>
        </p:txBody>
      </p:sp>
      <p:pic>
        <p:nvPicPr>
          <p:cNvPr id="1028" name="Picture 37" descr="Helmholtz_Logo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6600" y="6516688"/>
            <a:ext cx="584200" cy="236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121" descr="DESY-Logo-cyan-RGB_Hintergrund weiss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9888" y="6511925"/>
            <a:ext cx="252412" cy="25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0" name="Rectangle 122"/>
          <p:cNvSpPr>
            <a:spLocks noChangeArrowheads="1"/>
          </p:cNvSpPr>
          <p:nvPr/>
        </p:nvSpPr>
        <p:spPr bwMode="auto">
          <a:xfrm>
            <a:off x="1093788" y="114300"/>
            <a:ext cx="7283450" cy="915988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GB" sz="2400">
              <a:solidFill>
                <a:srgbClr val="261748"/>
              </a:solidFill>
              <a:latin typeface="Arial" charset="0"/>
            </a:endParaRPr>
          </a:p>
        </p:txBody>
      </p:sp>
      <p:sp>
        <p:nvSpPr>
          <p:cNvPr id="1032" name="Text Box 123"/>
          <p:cNvSpPr txBox="1">
            <a:spLocks noChangeArrowheads="1"/>
          </p:cNvSpPr>
          <p:nvPr/>
        </p:nvSpPr>
        <p:spPr bwMode="auto">
          <a:xfrm>
            <a:off x="1093788" y="114300"/>
            <a:ext cx="6629400" cy="19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251555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79200" tIns="0" rIns="46800" bIns="0" anchor="b"/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>
              <a:lnSpc>
                <a:spcPct val="110000"/>
              </a:lnSpc>
              <a:spcBef>
                <a:spcPct val="50000"/>
              </a:spcBef>
              <a:defRPr/>
            </a:pPr>
            <a:r>
              <a:rPr lang="en-GB" sz="1000" dirty="0" smtClean="0">
                <a:solidFill>
                  <a:srgbClr val="FFFFFF"/>
                </a:solidFill>
              </a:rPr>
              <a:t>Tutorial on Synchronization</a:t>
            </a:r>
          </a:p>
        </p:txBody>
      </p:sp>
      <p:pic>
        <p:nvPicPr>
          <p:cNvPr id="2" name="Picture 127" descr="logo-XFEL_rgb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5" y="114300"/>
            <a:ext cx="911225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3" name="Rectangle 130"/>
          <p:cNvSpPr>
            <a:spLocks noGrp="1" noChangeArrowheads="1"/>
          </p:cNvSpPr>
          <p:nvPr>
            <p:ph type="title"/>
          </p:nvPr>
        </p:nvSpPr>
        <p:spPr bwMode="auto">
          <a:xfrm>
            <a:off x="1093788" y="541338"/>
            <a:ext cx="7283450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45720" rIns="9144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Slide title: Don’t edit here!</a:t>
            </a:r>
          </a:p>
        </p:txBody>
      </p:sp>
      <p:sp>
        <p:nvSpPr>
          <p:cNvPr id="1034" name="Rectangle 132"/>
          <p:cNvSpPr>
            <a:spLocks noGrp="1" noChangeAspect="1" noChangeArrowheads="1"/>
          </p:cNvSpPr>
          <p:nvPr>
            <p:ph type="body" idx="1"/>
          </p:nvPr>
        </p:nvSpPr>
        <p:spPr bwMode="auto">
          <a:xfrm>
            <a:off x="117475" y="1347788"/>
            <a:ext cx="5702300" cy="445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70000" tIns="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text format – don’t edit!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7475" y="6475413"/>
            <a:ext cx="5702300" cy="296862"/>
          </a:xfrm>
          <a:prstGeom prst="rect">
            <a:avLst/>
          </a:prstGeom>
        </p:spPr>
        <p:txBody>
          <a:bodyPr/>
          <a:lstStyle>
            <a:lvl1pPr>
              <a:buFont typeface="Wingdings" pitchFamily="2" charset="2"/>
              <a:buNone/>
              <a:defRPr>
                <a:latin typeface="Arial" pitchFamily="34" charset="0"/>
              </a:defRPr>
            </a:lvl1pPr>
          </a:lstStyle>
          <a:p>
            <a:pPr eaLnBrk="1" hangingPunct="1">
              <a:spcBef>
                <a:spcPct val="20000"/>
              </a:spcBef>
              <a:buClr>
                <a:srgbClr val="F8B323"/>
              </a:buClr>
              <a:defRPr/>
            </a:pPr>
            <a:r>
              <a:rPr lang="en-GB" sz="900">
                <a:solidFill>
                  <a:srgbClr val="261748"/>
                </a:solidFill>
              </a:rPr>
              <a:t>Holger Schlarb, DESY</a:t>
            </a:r>
          </a:p>
          <a:p>
            <a:pPr eaLnBrk="1" hangingPunct="1">
              <a:spcBef>
                <a:spcPct val="20000"/>
              </a:spcBef>
              <a:buClr>
                <a:srgbClr val="F8B323"/>
              </a:buClr>
              <a:defRPr/>
            </a:pPr>
            <a:r>
              <a:rPr lang="en-GB" sz="900">
                <a:solidFill>
                  <a:srgbClr val="261748"/>
                </a:solidFill>
              </a:rPr>
              <a:t>Tutorial on Synchronization, FEL 2011, Shanghai, 25.08.2011</a:t>
            </a:r>
          </a:p>
        </p:txBody>
      </p:sp>
    </p:spTree>
    <p:extLst>
      <p:ext uri="{BB962C8B-B14F-4D97-AF65-F5344CB8AC3E}">
        <p14:creationId xmlns="" xmlns:p14="http://schemas.microsoft.com/office/powerpoint/2010/main" val="41386867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  <p:sldLayoutId id="2147483888" r:id="rId12"/>
    <p:sldLayoutId id="2147483889" r:id="rId13"/>
    <p:sldLayoutId id="2147483890" r:id="rId14"/>
    <p:sldLayoutId id="2147483891" r:id="rId15"/>
    <p:sldLayoutId id="2147483892" r:id="rId16"/>
  </p:sldLayoutIdLst>
  <p:timing>
    <p:tnLst>
      <p:par>
        <p:cTn id="1" dur="indefinite" restart="never" nodeType="tmRoot"/>
      </p:par>
    </p:tnLst>
  </p:timing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9pPr>
    </p:titleStyle>
    <p:bodyStyle>
      <a:lvl1pPr marL="298450" indent="-2984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n"/>
        <a:defRPr sz="2400">
          <a:solidFill>
            <a:schemeClr val="tx2"/>
          </a:solidFill>
          <a:latin typeface="+mn-lt"/>
          <a:ea typeface="+mn-ea"/>
          <a:cs typeface="+mn-cs"/>
        </a:defRPr>
      </a:lvl1pPr>
      <a:lvl2pPr marL="558800" indent="-2587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400">
          <a:solidFill>
            <a:schemeClr val="tx2"/>
          </a:solidFill>
          <a:latin typeface="+mn-lt"/>
          <a:ea typeface="+mn-ea"/>
        </a:defRPr>
      </a:lvl2pPr>
      <a:lvl3pPr marL="817563" indent="-257175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"/>
        <a:defRPr sz="2400">
          <a:solidFill>
            <a:schemeClr val="tx2"/>
          </a:solidFill>
          <a:latin typeface="+mn-lt"/>
          <a:ea typeface="+mn-ea"/>
        </a:defRPr>
      </a:lvl3pPr>
      <a:lvl4pPr marL="1077913" indent="-258763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400">
          <a:solidFill>
            <a:srgbClr val="100F2E"/>
          </a:solidFill>
          <a:latin typeface="+mn-lt"/>
          <a:ea typeface="+mn-ea"/>
        </a:defRPr>
      </a:lvl4pPr>
      <a:lvl5pPr marL="1312863" indent="-223838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</a:defRPr>
      </a:lvl5pPr>
      <a:lvl6pPr marL="1770063" indent="-223838" algn="l" rtl="0" fontAlgn="base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</a:defRPr>
      </a:lvl6pPr>
      <a:lvl7pPr marL="2227263" indent="-223838" algn="l" rtl="0" fontAlgn="base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</a:defRPr>
      </a:lvl7pPr>
      <a:lvl8pPr marL="2684463" indent="-223838" algn="l" rtl="0" fontAlgn="base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</a:defRPr>
      </a:lvl8pPr>
      <a:lvl9pPr marL="3141663" indent="-223838" algn="l" rtl="0" fontAlgn="base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2.jpeg"/><Relationship Id="rId7" Type="http://schemas.openxmlformats.org/officeDocument/2006/relationships/image" Target="../media/image35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4.png"/><Relationship Id="rId5" Type="http://schemas.openxmlformats.org/officeDocument/2006/relationships/oleObject" Target="../embeddings/oleObject1.bin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8.em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jpeg"/><Relationship Id="rId4" Type="http://schemas.openxmlformats.org/officeDocument/2006/relationships/image" Target="../media/image54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9"/>
          <p:cNvSpPr>
            <a:spLocks noGrp="1" noChangeArrowheads="1"/>
          </p:cNvSpPr>
          <p:nvPr>
            <p:ph type="ctrTitle"/>
          </p:nvPr>
        </p:nvSpPr>
        <p:spPr>
          <a:xfrm>
            <a:off x="282575" y="0"/>
            <a:ext cx="8520113" cy="1075765"/>
          </a:xfrm>
        </p:spPr>
        <p:txBody>
          <a:bodyPr/>
          <a:lstStyle/>
          <a:p>
            <a:pPr eaLnBrk="1" hangingPunct="1"/>
            <a:r>
              <a:rPr lang="en-US" dirty="0" smtClean="0"/>
              <a:t>RF control for </a:t>
            </a:r>
            <a:r>
              <a:rPr lang="en-US" dirty="0"/>
              <a:t>f</a:t>
            </a:r>
            <a:r>
              <a:rPr lang="en-US" dirty="0" smtClean="0"/>
              <a:t>ree electron lasers </a:t>
            </a:r>
          </a:p>
        </p:txBody>
      </p:sp>
      <p:sp>
        <p:nvSpPr>
          <p:cNvPr id="3076" name="Text Box 35"/>
          <p:cNvSpPr txBox="1">
            <a:spLocks noChangeArrowheads="1"/>
          </p:cNvSpPr>
          <p:nvPr/>
        </p:nvSpPr>
        <p:spPr bwMode="auto">
          <a:xfrm>
            <a:off x="4646613" y="4506063"/>
            <a:ext cx="416560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de-DE" dirty="0">
                <a:solidFill>
                  <a:srgbClr val="00A5EB"/>
                </a:solidFill>
              </a:rPr>
              <a:t>Christian </a:t>
            </a:r>
            <a:r>
              <a:rPr lang="de-DE" dirty="0" smtClean="0">
                <a:solidFill>
                  <a:srgbClr val="00A5EB"/>
                </a:solidFill>
              </a:rPr>
              <a:t>Schmidt </a:t>
            </a:r>
            <a:endParaRPr lang="de-DE" dirty="0">
              <a:solidFill>
                <a:srgbClr val="00A5EB"/>
              </a:solidFill>
            </a:endParaRPr>
          </a:p>
          <a:p>
            <a:r>
              <a:rPr lang="en-US" dirty="0"/>
              <a:t>TIARA Workshop on RF Power Generation for </a:t>
            </a:r>
            <a:r>
              <a:rPr lang="en-US" dirty="0" smtClean="0"/>
              <a:t>Accelerators</a:t>
            </a:r>
          </a:p>
          <a:p>
            <a:r>
              <a:rPr lang="de-DE" dirty="0" smtClean="0">
                <a:solidFill>
                  <a:schemeClr val="bg1">
                    <a:lumMod val="65000"/>
                  </a:schemeClr>
                </a:solidFill>
              </a:rPr>
              <a:t>17 - 19 June 2013</a:t>
            </a:r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XFEL LLRF System</a:t>
            </a:r>
            <a:endParaRPr lang="de-DE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539" t="13575" r="5325"/>
          <a:stretch/>
        </p:blipFill>
        <p:spPr bwMode="auto">
          <a:xfrm>
            <a:off x="0" y="5227455"/>
            <a:ext cx="9144000" cy="7806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 bwMode="auto">
          <a:xfrm>
            <a:off x="158750" y="2914650"/>
            <a:ext cx="5879443" cy="1860550"/>
          </a:xfrm>
          <a:prstGeom prst="rect">
            <a:avLst/>
          </a:prstGeom>
          <a:solidFill>
            <a:srgbClr val="E0E0E0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Font typeface="Wingdings" pitchFamily="2" charset="2"/>
              <a:buChar char="n"/>
              <a:tabLst/>
            </a:pPr>
            <a:endParaRPr kumimoji="0" lang="en-US" sz="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MS PGothic" pitchFamily="34" charset="-128"/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121050" y="2959100"/>
            <a:ext cx="8683625" cy="2517775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808 </a:t>
            </a:r>
            <a:r>
              <a:rPr lang="en-US" dirty="0" smtClean="0">
                <a:solidFill>
                  <a:schemeClr val="tx1"/>
                </a:solidFill>
              </a:rPr>
              <a:t>SC </a:t>
            </a:r>
            <a:r>
              <a:rPr lang="en-US" dirty="0">
                <a:solidFill>
                  <a:schemeClr val="tx1"/>
                </a:solidFill>
              </a:rPr>
              <a:t>1.3 GHz TESLA RF </a:t>
            </a:r>
            <a:r>
              <a:rPr lang="en-US" dirty="0" smtClean="0">
                <a:solidFill>
                  <a:schemeClr val="tx1"/>
                </a:solidFill>
              </a:rPr>
              <a:t>cavities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101 cryomodules (8 cavities)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25 RF stations (4 cryomodules)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en-US" b="1" dirty="0" smtClean="0">
                <a:solidFill>
                  <a:schemeClr val="tx1"/>
                </a:solidFill>
              </a:rPr>
              <a:t>1 LLRF system / RF station (i.e. per klystron)</a:t>
            </a:r>
          </a:p>
        </p:txBody>
      </p:sp>
      <p:pic>
        <p:nvPicPr>
          <p:cNvPr id="9" name="Picture 8" descr="D:\Conferences\IPAC 2012\Papers\LLRF\work files\XFELlayoutH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817" y="911497"/>
            <a:ext cx="8530365" cy="173710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685289" y="5899094"/>
            <a:ext cx="11556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400" b="1" dirty="0" smtClean="0"/>
              <a:t>KLYSTRON</a:t>
            </a:r>
            <a:endParaRPr lang="en-US" sz="14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945421" y="4975253"/>
            <a:ext cx="5629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400" b="1" dirty="0" smtClean="0"/>
              <a:t>CM1</a:t>
            </a:r>
            <a:endParaRPr lang="en-US" sz="14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3039909" y="4998181"/>
            <a:ext cx="5629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400" b="1" dirty="0" smtClean="0"/>
              <a:t>CM2</a:t>
            </a:r>
            <a:endParaRPr lang="en-US" sz="14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5629360" y="4998181"/>
            <a:ext cx="5629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400" b="1" dirty="0" smtClean="0"/>
              <a:t>CM3</a:t>
            </a:r>
            <a:endParaRPr lang="en-US" sz="14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7717106" y="5006273"/>
            <a:ext cx="5629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400" b="1" dirty="0" smtClean="0"/>
              <a:t>CM4</a:t>
            </a:r>
            <a:endParaRPr lang="en-US" sz="14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1272669" y="5907186"/>
            <a:ext cx="12601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sz="1200" b="1" dirty="0" smtClean="0"/>
              <a:t>LLRF  master</a:t>
            </a:r>
            <a:endParaRPr lang="en-US" sz="12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6903377" y="5913929"/>
            <a:ext cx="12601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sz="1200" b="1" dirty="0" smtClean="0"/>
              <a:t>LLRF  slave</a:t>
            </a:r>
            <a:endParaRPr lang="en-US" sz="1200" b="1" dirty="0"/>
          </a:p>
        </p:txBody>
      </p:sp>
      <p:sp>
        <p:nvSpPr>
          <p:cNvPr id="17" name="Rectangle 16"/>
          <p:cNvSpPr/>
          <p:nvPr/>
        </p:nvSpPr>
        <p:spPr bwMode="auto">
          <a:xfrm>
            <a:off x="1569855" y="5599688"/>
            <a:ext cx="550258" cy="331774"/>
          </a:xfrm>
          <a:prstGeom prst="rect">
            <a:avLst/>
          </a:prstGeom>
          <a:noFill/>
          <a:ln w="28575" cap="flat" cmpd="sng" algn="ctr">
            <a:solidFill>
              <a:schemeClr val="folHlink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Font typeface="Wingdings" pitchFamily="2" charset="2"/>
              <a:buChar char="n"/>
              <a:tabLst/>
            </a:pPr>
            <a:endParaRPr kumimoji="0" lang="en-US" sz="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MS PGothic" pitchFamily="34" charset="-128"/>
            </a:endParaRPr>
          </a:p>
        </p:txBody>
      </p:sp>
      <p:sp>
        <p:nvSpPr>
          <p:cNvPr id="18" name="Rectangle 17"/>
          <p:cNvSpPr/>
          <p:nvPr/>
        </p:nvSpPr>
        <p:spPr bwMode="auto">
          <a:xfrm>
            <a:off x="7168195" y="5606431"/>
            <a:ext cx="550258" cy="331774"/>
          </a:xfrm>
          <a:prstGeom prst="rect">
            <a:avLst/>
          </a:prstGeom>
          <a:noFill/>
          <a:ln w="28575" cap="flat" cmpd="sng" algn="ctr">
            <a:solidFill>
              <a:schemeClr val="folHlink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Font typeface="Wingdings" pitchFamily="2" charset="2"/>
              <a:buChar char="n"/>
              <a:tabLst/>
            </a:pPr>
            <a:endParaRPr kumimoji="0" lang="en-US" sz="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MS PGothic" pitchFamily="34" charset="-128"/>
            </a:endParaRPr>
          </a:p>
        </p:txBody>
      </p:sp>
      <p:pic>
        <p:nvPicPr>
          <p:cNvPr id="19" name="Content Placeholder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29583" y="2914650"/>
            <a:ext cx="2857031" cy="16993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145037" y="4620421"/>
            <a:ext cx="147668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b="1" dirty="0" err="1" smtClean="0"/>
              <a:t>Control</a:t>
            </a:r>
            <a:r>
              <a:rPr lang="de-DE" sz="1100" b="1" dirty="0" smtClean="0"/>
              <a:t> </a:t>
            </a:r>
            <a:r>
              <a:rPr lang="de-DE" sz="1100" b="1" dirty="0" err="1" smtClean="0"/>
              <a:t>loop</a:t>
            </a:r>
            <a:r>
              <a:rPr lang="de-DE" sz="1100" b="1" dirty="0" smtClean="0"/>
              <a:t> </a:t>
            </a:r>
            <a:r>
              <a:rPr lang="de-DE" sz="1100" b="1" dirty="0" err="1" smtClean="0"/>
              <a:t>layout</a:t>
            </a:r>
            <a:endParaRPr lang="de-DE" sz="1100" b="1" dirty="0"/>
          </a:p>
        </p:txBody>
      </p:sp>
    </p:spTree>
    <p:extLst>
      <p:ext uri="{BB962C8B-B14F-4D97-AF65-F5344CB8AC3E}">
        <p14:creationId xmlns="" xmlns:p14="http://schemas.microsoft.com/office/powerpoint/2010/main" val="1475951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New HW standard to be used for FLASH/E-XFEL</a:t>
            </a:r>
            <a:endParaRPr lang="en-US"/>
          </a:p>
        </p:txBody>
      </p:sp>
      <p:sp>
        <p:nvSpPr>
          <p:cNvPr id="8" name="Content Placeholder 12"/>
          <p:cNvSpPr>
            <a:spLocks noGrp="1"/>
          </p:cNvSpPr>
          <p:nvPr>
            <p:ph idx="1"/>
          </p:nvPr>
        </p:nvSpPr>
        <p:spPr>
          <a:xfrm>
            <a:off x="2456026" y="1015648"/>
            <a:ext cx="4129633" cy="1576790"/>
          </a:xfrm>
        </p:spPr>
        <p:txBody>
          <a:bodyPr/>
          <a:lstStyle/>
          <a:p>
            <a:r>
              <a:rPr lang="en-US" sz="1800" dirty="0" smtClean="0"/>
              <a:t>AMC: Advanced Mezzanine Card</a:t>
            </a:r>
          </a:p>
          <a:p>
            <a:r>
              <a:rPr lang="en-US" sz="1800" dirty="0" smtClean="0"/>
              <a:t>RTM: Rear Transition Module</a:t>
            </a:r>
          </a:p>
          <a:p>
            <a:r>
              <a:rPr lang="en-US" sz="1800" dirty="0" smtClean="0"/>
              <a:t>12 slots, hot swap</a:t>
            </a:r>
          </a:p>
          <a:p>
            <a:r>
              <a:rPr lang="en-US" sz="1800" dirty="0" smtClean="0"/>
              <a:t>Redundant power supply</a:t>
            </a:r>
          </a:p>
          <a:p>
            <a:pPr>
              <a:buNone/>
            </a:pPr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6305494" y="1348854"/>
            <a:ext cx="2722319" cy="1262044"/>
            <a:chOff x="3302961" y="3940822"/>
            <a:chExt cx="5735842" cy="2176759"/>
          </a:xfrm>
        </p:grpSpPr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1528" t="26315" b="18325"/>
            <a:stretch>
              <a:fillRect/>
            </a:stretch>
          </p:blipFill>
          <p:spPr bwMode="auto">
            <a:xfrm flipH="1">
              <a:off x="3302961" y="3940822"/>
              <a:ext cx="5735842" cy="217675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59296" t="28613" r="7918" b="51424"/>
            <a:stretch>
              <a:fillRect/>
            </a:stretch>
          </p:blipFill>
          <p:spPr bwMode="auto">
            <a:xfrm flipH="1">
              <a:off x="3576680" y="4555815"/>
              <a:ext cx="1909720" cy="7849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59296" t="28613" r="7918" b="51424"/>
            <a:stretch>
              <a:fillRect/>
            </a:stretch>
          </p:blipFill>
          <p:spPr bwMode="auto">
            <a:xfrm flipH="1">
              <a:off x="6731226" y="4578742"/>
              <a:ext cx="1909720" cy="7849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3" name="TextBox 12"/>
          <p:cNvSpPr txBox="1"/>
          <p:nvPr/>
        </p:nvSpPr>
        <p:spPr>
          <a:xfrm>
            <a:off x="8162995" y="1866135"/>
            <a:ext cx="50687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100" b="1" dirty="0" smtClean="0"/>
              <a:t>AMC</a:t>
            </a:r>
            <a:endParaRPr lang="en-US" sz="11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6678704" y="1849071"/>
            <a:ext cx="49084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100" b="1" dirty="0" smtClean="0"/>
              <a:t>RTM</a:t>
            </a:r>
            <a:endParaRPr lang="en-US" sz="11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8143759" y="1122823"/>
            <a:ext cx="54534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100" b="1" dirty="0" smtClean="0"/>
              <a:t>Front</a:t>
            </a:r>
            <a:endParaRPr lang="en-US" sz="11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6627146" y="1099818"/>
            <a:ext cx="52290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100" b="1" dirty="0" smtClean="0"/>
              <a:t>Back</a:t>
            </a:r>
            <a:endParaRPr lang="en-US" sz="11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6685792" y="2529304"/>
            <a:ext cx="53251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800" b="1" dirty="0" smtClean="0">
                <a:solidFill>
                  <a:srgbClr val="0070C0"/>
                </a:solidFill>
              </a:rPr>
              <a:t>Analog</a:t>
            </a:r>
            <a:endParaRPr lang="en-US" sz="200" b="1" dirty="0">
              <a:solidFill>
                <a:srgbClr val="0070C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160127" y="2529304"/>
            <a:ext cx="49885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800" b="1" dirty="0" smtClean="0">
                <a:solidFill>
                  <a:srgbClr val="0070C0"/>
                </a:solidFill>
              </a:rPr>
              <a:t>Digital</a:t>
            </a:r>
            <a:endParaRPr lang="en-US" sz="200" b="1" dirty="0">
              <a:solidFill>
                <a:srgbClr val="0070C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461074" y="1168989"/>
            <a:ext cx="51648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800" b="1" dirty="0" smtClean="0">
                <a:solidFill>
                  <a:srgbClr val="0070C0"/>
                </a:solidFill>
              </a:rPr>
              <a:t>Zone 3</a:t>
            </a:r>
            <a:endParaRPr lang="en-US" sz="200" b="1" dirty="0">
              <a:solidFill>
                <a:srgbClr val="0070C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227700" y="2570999"/>
            <a:ext cx="95090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800" b="1" dirty="0" smtClean="0">
                <a:solidFill>
                  <a:srgbClr val="0070C0"/>
                </a:solidFill>
              </a:rPr>
              <a:t>AMC backplane</a:t>
            </a:r>
            <a:endParaRPr lang="en-US" sz="200" b="1" dirty="0">
              <a:solidFill>
                <a:srgbClr val="0070C0"/>
              </a:solidFill>
            </a:endParaRPr>
          </a:p>
        </p:txBody>
      </p:sp>
      <p:sp>
        <p:nvSpPr>
          <p:cNvPr id="21" name="Arc 20"/>
          <p:cNvSpPr/>
          <p:nvPr/>
        </p:nvSpPr>
        <p:spPr bwMode="auto">
          <a:xfrm>
            <a:off x="7192097" y="1558070"/>
            <a:ext cx="1054443" cy="321275"/>
          </a:xfrm>
          <a:prstGeom prst="arc">
            <a:avLst/>
          </a:prstGeom>
          <a:ln>
            <a:headEnd type="none" w="med" len="med"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Font typeface="Wingdings" pitchFamily="2" charset="2"/>
              <a:buChar char="n"/>
              <a:tabLst/>
            </a:pPr>
            <a:endParaRPr kumimoji="0" lang="en-US" sz="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MS PGothic" pitchFamily="34" charset="-128"/>
            </a:endParaRPr>
          </a:p>
        </p:txBody>
      </p:sp>
      <p:sp>
        <p:nvSpPr>
          <p:cNvPr id="23" name="Arc 22"/>
          <p:cNvSpPr/>
          <p:nvPr/>
        </p:nvSpPr>
        <p:spPr bwMode="auto">
          <a:xfrm flipH="1">
            <a:off x="7089316" y="1549832"/>
            <a:ext cx="1054443" cy="321275"/>
          </a:xfrm>
          <a:prstGeom prst="arc">
            <a:avLst/>
          </a:prstGeom>
          <a:ln>
            <a:headEnd type="none" w="med" len="med"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Font typeface="Wingdings" pitchFamily="2" charset="2"/>
              <a:buChar char="n"/>
              <a:tabLst/>
            </a:pPr>
            <a:endParaRPr kumimoji="0" lang="en-US" sz="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MS PGothic" pitchFamily="34" charset="-128"/>
            </a:endParaRPr>
          </a:p>
        </p:txBody>
      </p:sp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27" r="706"/>
          <a:stretch>
            <a:fillRect/>
          </a:stretch>
        </p:blipFill>
        <p:spPr bwMode="auto">
          <a:xfrm flipH="1" flipV="1">
            <a:off x="5574575" y="2900265"/>
            <a:ext cx="3534425" cy="1653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5612141" y="4291735"/>
            <a:ext cx="163859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0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Vector Modulator  (</a:t>
            </a:r>
            <a:r>
              <a:rPr lang="en-US" sz="105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uVM</a:t>
            </a:r>
            <a:r>
              <a:rPr lang="en-US" sz="10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en-US" sz="105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7422975" y="4305082"/>
            <a:ext cx="1519968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sz="10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LLRF Controller (</a:t>
            </a:r>
            <a:r>
              <a:rPr lang="en-US" sz="105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uTC</a:t>
            </a:r>
            <a:r>
              <a:rPr lang="en-US" sz="10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en-US" sz="105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5625809" y="4567699"/>
            <a:ext cx="3503090" cy="1696630"/>
            <a:chOff x="-1" y="1780248"/>
            <a:chExt cx="9144001" cy="4406113"/>
          </a:xfrm>
        </p:grpSpPr>
        <p:grpSp>
          <p:nvGrpSpPr>
            <p:cNvPr id="30" name="Group 29"/>
            <p:cNvGrpSpPr/>
            <p:nvPr/>
          </p:nvGrpSpPr>
          <p:grpSpPr>
            <a:xfrm>
              <a:off x="-1" y="1780248"/>
              <a:ext cx="9144001" cy="4406113"/>
              <a:chOff x="-1" y="1780248"/>
              <a:chExt cx="9144001" cy="4406113"/>
            </a:xfrm>
          </p:grpSpPr>
          <p:pic>
            <p:nvPicPr>
              <p:cNvPr id="37" name="Picture 2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-1" y="2006319"/>
                <a:ext cx="9144001" cy="367666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8" name="Rectangle 37"/>
              <p:cNvSpPr/>
              <p:nvPr/>
            </p:nvSpPr>
            <p:spPr bwMode="auto">
              <a:xfrm>
                <a:off x="3843717" y="3657600"/>
                <a:ext cx="1165253" cy="231432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342900" marR="0" indent="-34290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F8B323"/>
                  </a:buClr>
                  <a:buSzTx/>
                  <a:buFont typeface="Wingdings" pitchFamily="2" charset="2"/>
                  <a:buChar char="n"/>
                  <a:tabLst/>
                </a:pPr>
                <a:endParaRPr kumimoji="0" lang="en-US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MS PGothic" pitchFamily="34" charset="-128"/>
                </a:endParaRPr>
              </a:p>
            </p:txBody>
          </p:sp>
          <p:sp>
            <p:nvSpPr>
              <p:cNvPr id="39" name="Rectangle 38"/>
              <p:cNvSpPr/>
              <p:nvPr/>
            </p:nvSpPr>
            <p:spPr bwMode="auto">
              <a:xfrm>
                <a:off x="1051965" y="5437848"/>
                <a:ext cx="3916545" cy="686474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342900" marR="0" indent="-34290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F8B323"/>
                  </a:buClr>
                  <a:buSzTx/>
                  <a:buFont typeface="Wingdings" pitchFamily="2" charset="2"/>
                  <a:buChar char="n"/>
                  <a:tabLst/>
                </a:pPr>
                <a:endParaRPr kumimoji="0" lang="en-US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MS PGothic" pitchFamily="34" charset="-128"/>
                </a:endParaRPr>
              </a:p>
            </p:txBody>
          </p:sp>
          <p:sp>
            <p:nvSpPr>
              <p:cNvPr id="40" name="Rectangle 39"/>
              <p:cNvSpPr/>
              <p:nvPr/>
            </p:nvSpPr>
            <p:spPr bwMode="auto">
              <a:xfrm>
                <a:off x="0" y="5485052"/>
                <a:ext cx="3916545" cy="686474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342900" marR="0" indent="-34290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F8B323"/>
                  </a:buClr>
                  <a:buSzTx/>
                  <a:buFont typeface="Wingdings" pitchFamily="2" charset="2"/>
                  <a:buChar char="n"/>
                  <a:tabLst/>
                </a:pPr>
                <a:endParaRPr kumimoji="0" lang="en-US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MS PGothic" pitchFamily="34" charset="-128"/>
                </a:endParaRPr>
              </a:p>
            </p:txBody>
          </p:sp>
          <p:sp>
            <p:nvSpPr>
              <p:cNvPr id="41" name="Rectangle 40"/>
              <p:cNvSpPr/>
              <p:nvPr/>
            </p:nvSpPr>
            <p:spPr bwMode="auto">
              <a:xfrm>
                <a:off x="4410159" y="5499887"/>
                <a:ext cx="791671" cy="686474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342900" marR="0" indent="-34290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F8B323"/>
                  </a:buClr>
                  <a:buSzTx/>
                  <a:buFont typeface="Wingdings" pitchFamily="2" charset="2"/>
                  <a:buChar char="n"/>
                  <a:tabLst/>
                </a:pPr>
                <a:endParaRPr kumimoji="0" lang="en-US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MS PGothic" pitchFamily="34" charset="-128"/>
                </a:endParaRPr>
              </a:p>
            </p:txBody>
          </p:sp>
          <p:sp>
            <p:nvSpPr>
              <p:cNvPr id="42" name="Rectangle 41"/>
              <p:cNvSpPr/>
              <p:nvPr/>
            </p:nvSpPr>
            <p:spPr bwMode="auto">
              <a:xfrm>
                <a:off x="4733841" y="3661646"/>
                <a:ext cx="490917" cy="360096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342900" marR="0" indent="-34290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F8B323"/>
                  </a:buClr>
                  <a:buSzTx/>
                  <a:buFont typeface="Wingdings" pitchFamily="2" charset="2"/>
                  <a:buChar char="n"/>
                  <a:tabLst/>
                </a:pPr>
                <a:endParaRPr kumimoji="0" lang="en-US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MS PGothic" pitchFamily="34" charset="-128"/>
                </a:endParaRPr>
              </a:p>
            </p:txBody>
          </p:sp>
          <p:sp>
            <p:nvSpPr>
              <p:cNvPr id="43" name="Rectangle 42"/>
              <p:cNvSpPr/>
              <p:nvPr/>
            </p:nvSpPr>
            <p:spPr bwMode="auto">
              <a:xfrm>
                <a:off x="0" y="2342644"/>
                <a:ext cx="280523" cy="3192307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342900" marR="0" indent="-34290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F8B323"/>
                  </a:buClr>
                  <a:buSzTx/>
                  <a:buFont typeface="Wingdings" pitchFamily="2" charset="2"/>
                  <a:buChar char="n"/>
                  <a:tabLst/>
                </a:pPr>
                <a:endParaRPr kumimoji="0" lang="en-US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MS PGothic" pitchFamily="34" charset="-128"/>
                </a:endParaRPr>
              </a:p>
            </p:txBody>
          </p:sp>
          <p:sp>
            <p:nvSpPr>
              <p:cNvPr id="44" name="Rectangle 43"/>
              <p:cNvSpPr/>
              <p:nvPr/>
            </p:nvSpPr>
            <p:spPr bwMode="auto">
              <a:xfrm>
                <a:off x="1" y="1877351"/>
                <a:ext cx="469337" cy="325029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342900" marR="0" indent="-34290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F8B323"/>
                  </a:buClr>
                  <a:buSzTx/>
                  <a:buFont typeface="Wingdings" pitchFamily="2" charset="2"/>
                  <a:buChar char="n"/>
                  <a:tabLst/>
                </a:pPr>
                <a:endParaRPr kumimoji="0" lang="en-US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MS PGothic" pitchFamily="34" charset="-128"/>
                </a:endParaRPr>
              </a:p>
            </p:txBody>
          </p:sp>
          <p:sp>
            <p:nvSpPr>
              <p:cNvPr id="45" name="Rectangle 44"/>
              <p:cNvSpPr/>
              <p:nvPr/>
            </p:nvSpPr>
            <p:spPr bwMode="auto">
              <a:xfrm>
                <a:off x="412694" y="1827451"/>
                <a:ext cx="8116311" cy="325029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342900" marR="0" indent="-34290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F8B323"/>
                  </a:buClr>
                  <a:buSzTx/>
                  <a:buFont typeface="Wingdings" pitchFamily="2" charset="2"/>
                  <a:buChar char="n"/>
                  <a:tabLst/>
                </a:pPr>
                <a:endParaRPr kumimoji="0" lang="en-US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MS PGothic" pitchFamily="34" charset="-128"/>
                </a:endParaRPr>
              </a:p>
            </p:txBody>
          </p:sp>
          <p:sp>
            <p:nvSpPr>
              <p:cNvPr id="46" name="Rectangle 45"/>
              <p:cNvSpPr/>
              <p:nvPr/>
            </p:nvSpPr>
            <p:spPr bwMode="auto">
              <a:xfrm>
                <a:off x="3916545" y="1979851"/>
                <a:ext cx="1327094" cy="325029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342900" marR="0" indent="-34290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F8B323"/>
                  </a:buClr>
                  <a:buSzTx/>
                  <a:buFont typeface="Wingdings" pitchFamily="2" charset="2"/>
                  <a:buChar char="n"/>
                  <a:tabLst/>
                </a:pPr>
                <a:endParaRPr kumimoji="0" lang="en-US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MS PGothic" pitchFamily="34" charset="-128"/>
                </a:endParaRPr>
              </a:p>
            </p:txBody>
          </p:sp>
          <p:sp>
            <p:nvSpPr>
              <p:cNvPr id="47" name="Rectangle 46"/>
              <p:cNvSpPr/>
              <p:nvPr/>
            </p:nvSpPr>
            <p:spPr bwMode="auto">
              <a:xfrm>
                <a:off x="4392625" y="2116067"/>
                <a:ext cx="762001" cy="325029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342900" marR="0" indent="-34290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F8B323"/>
                  </a:buClr>
                  <a:buSzTx/>
                  <a:buFont typeface="Wingdings" pitchFamily="2" charset="2"/>
                  <a:buChar char="n"/>
                  <a:tabLst/>
                </a:pPr>
                <a:endParaRPr kumimoji="0" lang="en-US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MS PGothic" pitchFamily="34" charset="-128"/>
                </a:endParaRPr>
              </a:p>
            </p:txBody>
          </p:sp>
          <p:sp>
            <p:nvSpPr>
              <p:cNvPr id="48" name="Rectangle 47"/>
              <p:cNvSpPr/>
              <p:nvPr/>
            </p:nvSpPr>
            <p:spPr bwMode="auto">
              <a:xfrm>
                <a:off x="5184295" y="1920509"/>
                <a:ext cx="3182870" cy="325029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342900" marR="0" indent="-34290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F8B323"/>
                  </a:buClr>
                  <a:buSzTx/>
                  <a:buFont typeface="Wingdings" pitchFamily="2" charset="2"/>
                  <a:buChar char="n"/>
                  <a:tabLst/>
                </a:pPr>
                <a:endParaRPr kumimoji="0" lang="en-US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MS PGothic" pitchFamily="34" charset="-128"/>
                </a:endParaRPr>
              </a:p>
            </p:txBody>
          </p:sp>
          <p:sp>
            <p:nvSpPr>
              <p:cNvPr id="49" name="Rectangle 48"/>
              <p:cNvSpPr/>
              <p:nvPr/>
            </p:nvSpPr>
            <p:spPr bwMode="auto">
              <a:xfrm>
                <a:off x="8860778" y="1959621"/>
                <a:ext cx="283221" cy="3502503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342900" marR="0" indent="-34290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F8B323"/>
                  </a:buClr>
                  <a:buSzTx/>
                  <a:buFont typeface="Wingdings" pitchFamily="2" charset="2"/>
                  <a:buChar char="n"/>
                  <a:tabLst/>
                </a:pPr>
                <a:endParaRPr kumimoji="0" lang="en-US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MS PGothic" pitchFamily="34" charset="-128"/>
                </a:endParaRPr>
              </a:p>
            </p:txBody>
          </p:sp>
          <p:sp>
            <p:nvSpPr>
              <p:cNvPr id="50" name="Rectangle 49"/>
              <p:cNvSpPr/>
              <p:nvPr/>
            </p:nvSpPr>
            <p:spPr bwMode="auto">
              <a:xfrm>
                <a:off x="8779858" y="5592944"/>
                <a:ext cx="364142" cy="325029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342900" marR="0" indent="-34290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F8B323"/>
                  </a:buClr>
                  <a:buSzTx/>
                  <a:buFont typeface="Wingdings" pitchFamily="2" charset="2"/>
                  <a:buChar char="n"/>
                  <a:tabLst/>
                </a:pPr>
                <a:endParaRPr kumimoji="0" lang="en-US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MS PGothic" pitchFamily="34" charset="-128"/>
                </a:endParaRPr>
              </a:p>
            </p:txBody>
          </p:sp>
          <p:sp>
            <p:nvSpPr>
              <p:cNvPr id="51" name="Rectangle 50"/>
              <p:cNvSpPr/>
              <p:nvPr/>
            </p:nvSpPr>
            <p:spPr bwMode="auto">
              <a:xfrm>
                <a:off x="9030712" y="5373110"/>
                <a:ext cx="113288" cy="325029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342900" marR="0" indent="-34290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F8B323"/>
                  </a:buClr>
                  <a:buSzTx/>
                  <a:buFont typeface="Wingdings" pitchFamily="2" charset="2"/>
                  <a:buChar char="n"/>
                  <a:tabLst/>
                </a:pPr>
                <a:endParaRPr kumimoji="0" lang="en-US" sz="9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MS PGothic" pitchFamily="34" charset="-128"/>
                </a:endParaRPr>
              </a:p>
            </p:txBody>
          </p:sp>
          <p:sp>
            <p:nvSpPr>
              <p:cNvPr id="52" name="Rectangle 51"/>
              <p:cNvSpPr/>
              <p:nvPr/>
            </p:nvSpPr>
            <p:spPr bwMode="auto">
              <a:xfrm>
                <a:off x="8649036" y="1780248"/>
                <a:ext cx="365491" cy="273780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342900" marR="0" indent="-34290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F8B323"/>
                  </a:buClr>
                  <a:buSzTx/>
                  <a:buFont typeface="Wingdings" pitchFamily="2" charset="2"/>
                  <a:buChar char="n"/>
                  <a:tabLst/>
                </a:pPr>
                <a:endParaRPr kumimoji="0" lang="en-US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MS PGothic" pitchFamily="34" charset="-128"/>
                </a:endParaRPr>
              </a:p>
            </p:txBody>
          </p:sp>
          <p:sp>
            <p:nvSpPr>
              <p:cNvPr id="53" name="Rectangle 52"/>
              <p:cNvSpPr/>
              <p:nvPr/>
            </p:nvSpPr>
            <p:spPr bwMode="auto">
              <a:xfrm>
                <a:off x="8747490" y="4313055"/>
                <a:ext cx="217136" cy="1108609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342900" marR="0" indent="-34290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F8B323"/>
                  </a:buClr>
                  <a:buSzTx/>
                  <a:buFont typeface="Wingdings" pitchFamily="2" charset="2"/>
                  <a:buChar char="n"/>
                  <a:tabLst/>
                </a:pPr>
                <a:endParaRPr kumimoji="0" lang="en-US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MS PGothic" pitchFamily="34" charset="-128"/>
                </a:endParaRPr>
              </a:p>
            </p:txBody>
          </p:sp>
          <p:sp>
            <p:nvSpPr>
              <p:cNvPr id="54" name="Rectangle 53"/>
              <p:cNvSpPr/>
              <p:nvPr/>
            </p:nvSpPr>
            <p:spPr bwMode="auto">
              <a:xfrm>
                <a:off x="8649037" y="4288779"/>
                <a:ext cx="217136" cy="20095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342900" marR="0" indent="-34290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F8B323"/>
                  </a:buClr>
                  <a:buSzTx/>
                  <a:buFont typeface="Wingdings" pitchFamily="2" charset="2"/>
                  <a:buChar char="n"/>
                  <a:tabLst/>
                </a:pPr>
                <a:endParaRPr kumimoji="0" lang="en-US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MS PGothic" pitchFamily="34" charset="-128"/>
                </a:endParaRPr>
              </a:p>
            </p:txBody>
          </p:sp>
          <p:sp>
            <p:nvSpPr>
              <p:cNvPr id="55" name="Rectangle 54"/>
              <p:cNvSpPr/>
              <p:nvPr/>
            </p:nvSpPr>
            <p:spPr bwMode="auto">
              <a:xfrm>
                <a:off x="8647688" y="3924637"/>
                <a:ext cx="217136" cy="23197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342900" marR="0" indent="-34290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F8B323"/>
                  </a:buClr>
                  <a:buSzTx/>
                  <a:buFont typeface="Wingdings" pitchFamily="2" charset="2"/>
                  <a:buChar char="n"/>
                  <a:tabLst/>
                </a:pPr>
                <a:endParaRPr kumimoji="0" lang="en-US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MS PGothic" pitchFamily="34" charset="-128"/>
                </a:endParaRPr>
              </a:p>
            </p:txBody>
          </p:sp>
          <p:sp>
            <p:nvSpPr>
              <p:cNvPr id="56" name="Rectangle 55"/>
              <p:cNvSpPr/>
              <p:nvPr/>
            </p:nvSpPr>
            <p:spPr bwMode="auto">
              <a:xfrm>
                <a:off x="8654431" y="3542963"/>
                <a:ext cx="217136" cy="23197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342900" marR="0" indent="-34290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F8B323"/>
                  </a:buClr>
                  <a:buSzTx/>
                  <a:buFont typeface="Wingdings" pitchFamily="2" charset="2"/>
                  <a:buChar char="n"/>
                  <a:tabLst/>
                </a:pPr>
                <a:endParaRPr kumimoji="0" lang="en-US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MS PGothic" pitchFamily="34" charset="-128"/>
                </a:endParaRPr>
              </a:p>
            </p:txBody>
          </p:sp>
          <p:sp>
            <p:nvSpPr>
              <p:cNvPr id="57" name="Rectangle 56"/>
              <p:cNvSpPr/>
              <p:nvPr/>
            </p:nvSpPr>
            <p:spPr bwMode="auto">
              <a:xfrm>
                <a:off x="8646339" y="2257678"/>
                <a:ext cx="217136" cy="538121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342900" marR="0" indent="-34290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F8B323"/>
                  </a:buClr>
                  <a:buSzTx/>
                  <a:buFont typeface="Wingdings" pitchFamily="2" charset="2"/>
                  <a:buChar char="n"/>
                  <a:tabLst/>
                </a:pPr>
                <a:endParaRPr kumimoji="0" lang="en-US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MS PGothic" pitchFamily="34" charset="-128"/>
                </a:endParaRPr>
              </a:p>
            </p:txBody>
          </p:sp>
          <p:sp>
            <p:nvSpPr>
              <p:cNvPr id="58" name="Rectangle 57"/>
              <p:cNvSpPr/>
              <p:nvPr/>
            </p:nvSpPr>
            <p:spPr bwMode="auto">
              <a:xfrm>
                <a:off x="8644990" y="2969776"/>
                <a:ext cx="217136" cy="132171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342900" marR="0" indent="-34290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F8B323"/>
                  </a:buClr>
                  <a:buSzTx/>
                  <a:buFont typeface="Wingdings" pitchFamily="2" charset="2"/>
                  <a:buChar char="n"/>
                  <a:tabLst/>
                </a:pPr>
                <a:endParaRPr kumimoji="0" lang="en-US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MS PGothic" pitchFamily="34" charset="-128"/>
                </a:endParaRPr>
              </a:p>
            </p:txBody>
          </p:sp>
          <p:sp>
            <p:nvSpPr>
              <p:cNvPr id="59" name="Rectangle 58"/>
              <p:cNvSpPr/>
              <p:nvPr/>
            </p:nvSpPr>
            <p:spPr bwMode="auto">
              <a:xfrm>
                <a:off x="8651733" y="3251649"/>
                <a:ext cx="217136" cy="17128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342900" marR="0" indent="-34290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F8B323"/>
                  </a:buClr>
                  <a:buSzTx/>
                  <a:buFont typeface="Wingdings" pitchFamily="2" charset="2"/>
                  <a:buChar char="n"/>
                  <a:tabLst/>
                </a:pPr>
                <a:endParaRPr kumimoji="0" lang="en-US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MS PGothic" pitchFamily="34" charset="-128"/>
                </a:endParaRPr>
              </a:p>
            </p:txBody>
          </p:sp>
          <p:sp>
            <p:nvSpPr>
              <p:cNvPr id="60" name="Rectangle 59"/>
              <p:cNvSpPr/>
              <p:nvPr/>
            </p:nvSpPr>
            <p:spPr bwMode="auto">
              <a:xfrm>
                <a:off x="218484" y="5297586"/>
                <a:ext cx="299406" cy="229274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342900" marR="0" indent="-34290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F8B323"/>
                  </a:buClr>
                  <a:buSzTx/>
                  <a:buFont typeface="Wingdings" pitchFamily="2" charset="2"/>
                  <a:buChar char="n"/>
                  <a:tabLst/>
                </a:pPr>
                <a:endParaRPr kumimoji="0" lang="en-US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MS PGothic" pitchFamily="34" charset="-128"/>
                </a:endParaRPr>
              </a:p>
            </p:txBody>
          </p:sp>
          <p:sp>
            <p:nvSpPr>
              <p:cNvPr id="61" name="Rectangle 60"/>
              <p:cNvSpPr/>
              <p:nvPr/>
            </p:nvSpPr>
            <p:spPr bwMode="auto">
              <a:xfrm>
                <a:off x="241412" y="4754071"/>
                <a:ext cx="299406" cy="125426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342900" marR="0" indent="-34290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F8B323"/>
                  </a:buClr>
                  <a:buSzTx/>
                  <a:buFont typeface="Wingdings" pitchFamily="2" charset="2"/>
                  <a:buChar char="n"/>
                  <a:tabLst/>
                </a:pPr>
                <a:endParaRPr kumimoji="0" lang="en-US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MS PGothic" pitchFamily="34" charset="-128"/>
                </a:endParaRPr>
              </a:p>
            </p:txBody>
          </p:sp>
          <p:sp>
            <p:nvSpPr>
              <p:cNvPr id="62" name="Rectangle 61"/>
              <p:cNvSpPr/>
              <p:nvPr/>
            </p:nvSpPr>
            <p:spPr bwMode="auto">
              <a:xfrm>
                <a:off x="215788" y="5052127"/>
                <a:ext cx="299406" cy="125426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342900" marR="0" indent="-34290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F8B323"/>
                  </a:buClr>
                  <a:buSzTx/>
                  <a:buFont typeface="Wingdings" pitchFamily="2" charset="2"/>
                  <a:buChar char="n"/>
                  <a:tabLst/>
                </a:pPr>
                <a:endParaRPr kumimoji="0" lang="en-US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MS PGothic" pitchFamily="34" charset="-128"/>
                </a:endParaRPr>
              </a:p>
            </p:txBody>
          </p:sp>
          <p:sp>
            <p:nvSpPr>
              <p:cNvPr id="63" name="Rectangle 62"/>
              <p:cNvSpPr/>
              <p:nvPr/>
            </p:nvSpPr>
            <p:spPr bwMode="auto">
              <a:xfrm>
                <a:off x="231971" y="4313055"/>
                <a:ext cx="299406" cy="249504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342900" marR="0" indent="-34290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F8B323"/>
                  </a:buClr>
                  <a:buSzTx/>
                  <a:buFont typeface="Wingdings" pitchFamily="2" charset="2"/>
                  <a:buChar char="n"/>
                  <a:tabLst/>
                </a:pPr>
                <a:endParaRPr kumimoji="0" lang="en-US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MS PGothic" pitchFamily="34" charset="-128"/>
                </a:endParaRPr>
              </a:p>
            </p:txBody>
          </p:sp>
          <p:sp>
            <p:nvSpPr>
              <p:cNvPr id="64" name="Rectangle 63"/>
              <p:cNvSpPr/>
              <p:nvPr/>
            </p:nvSpPr>
            <p:spPr bwMode="auto">
              <a:xfrm>
                <a:off x="223880" y="2896949"/>
                <a:ext cx="299406" cy="209043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342900" marR="0" indent="-34290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F8B323"/>
                  </a:buClr>
                  <a:buSzTx/>
                  <a:buFont typeface="Wingdings" pitchFamily="2" charset="2"/>
                  <a:buChar char="n"/>
                  <a:tabLst/>
                </a:pPr>
                <a:endParaRPr kumimoji="0" lang="en-US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MS PGothic" pitchFamily="34" charset="-128"/>
                </a:endParaRPr>
              </a:p>
            </p:txBody>
          </p:sp>
          <p:sp>
            <p:nvSpPr>
              <p:cNvPr id="65" name="Rectangle 64"/>
              <p:cNvSpPr/>
              <p:nvPr/>
            </p:nvSpPr>
            <p:spPr bwMode="auto">
              <a:xfrm>
                <a:off x="169932" y="3099250"/>
                <a:ext cx="167236" cy="1220548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342900" marR="0" indent="-34290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F8B323"/>
                  </a:buClr>
                  <a:buSzTx/>
                  <a:buFont typeface="Wingdings" pitchFamily="2" charset="2"/>
                  <a:buChar char="n"/>
                  <a:tabLst/>
                </a:pPr>
                <a:endParaRPr kumimoji="0" lang="en-US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MS PGothic" pitchFamily="34" charset="-128"/>
                </a:endParaRPr>
              </a:p>
            </p:txBody>
          </p:sp>
          <p:sp>
            <p:nvSpPr>
              <p:cNvPr id="66" name="Rectangle 65"/>
              <p:cNvSpPr/>
              <p:nvPr/>
            </p:nvSpPr>
            <p:spPr bwMode="auto">
              <a:xfrm>
                <a:off x="231972" y="2567872"/>
                <a:ext cx="299406" cy="125426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342900" marR="0" indent="-34290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F8B323"/>
                  </a:buClr>
                  <a:buSzTx/>
                  <a:buFont typeface="Wingdings" pitchFamily="2" charset="2"/>
                  <a:buChar char="n"/>
                  <a:tabLst/>
                </a:pPr>
                <a:endParaRPr kumimoji="0" lang="en-US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MS PGothic" pitchFamily="34" charset="-128"/>
                </a:endParaRPr>
              </a:p>
            </p:txBody>
          </p:sp>
          <p:sp>
            <p:nvSpPr>
              <p:cNvPr id="67" name="Rectangle 66"/>
              <p:cNvSpPr/>
              <p:nvPr/>
            </p:nvSpPr>
            <p:spPr bwMode="auto">
              <a:xfrm>
                <a:off x="8639596" y="5230152"/>
                <a:ext cx="299406" cy="23197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342900" marR="0" indent="-34290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F8B323"/>
                  </a:buClr>
                  <a:buSzTx/>
                  <a:buFont typeface="Wingdings" pitchFamily="2" charset="2"/>
                  <a:buChar char="n"/>
                  <a:tabLst/>
                </a:pPr>
                <a:endParaRPr kumimoji="0" lang="en-US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MS PGothic" pitchFamily="34" charset="-128"/>
                </a:endParaRPr>
              </a:p>
            </p:txBody>
          </p:sp>
        </p:grpSp>
        <p:sp>
          <p:nvSpPr>
            <p:cNvPr id="31" name="Rectangle 30"/>
            <p:cNvSpPr/>
            <p:nvPr/>
          </p:nvSpPr>
          <p:spPr bwMode="auto">
            <a:xfrm>
              <a:off x="5049430" y="5543044"/>
              <a:ext cx="356050" cy="202301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SzTx/>
                <a:buFont typeface="Wingdings" pitchFamily="2" charset="2"/>
                <a:buChar char="n"/>
                <a:tabLst/>
              </a:pPr>
              <a:endParaRPr kumimoji="0" lang="en-US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MS PGothic" pitchFamily="34" charset="-128"/>
              </a:endParaRPr>
            </a:p>
          </p:txBody>
        </p:sp>
        <p:sp>
          <p:nvSpPr>
            <p:cNvPr id="32" name="Rectangle 31"/>
            <p:cNvSpPr/>
            <p:nvPr/>
          </p:nvSpPr>
          <p:spPr bwMode="auto">
            <a:xfrm>
              <a:off x="5201829" y="5591596"/>
              <a:ext cx="2849745" cy="202301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SzTx/>
                <a:buFont typeface="Wingdings" pitchFamily="2" charset="2"/>
                <a:buChar char="n"/>
                <a:tabLst/>
              </a:pPr>
              <a:endParaRPr kumimoji="0" lang="en-US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MS PGothic" pitchFamily="34" charset="-128"/>
              </a:endParaRPr>
            </a:p>
          </p:txBody>
        </p:sp>
        <p:sp>
          <p:nvSpPr>
            <p:cNvPr id="33" name="Rectangle 32"/>
            <p:cNvSpPr/>
            <p:nvPr/>
          </p:nvSpPr>
          <p:spPr bwMode="auto">
            <a:xfrm>
              <a:off x="8003023" y="5614524"/>
              <a:ext cx="370884" cy="106546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SzTx/>
                <a:buFont typeface="Wingdings" pitchFamily="2" charset="2"/>
                <a:buChar char="n"/>
                <a:tabLst/>
              </a:pPr>
              <a:endParaRPr kumimoji="0" lang="en-US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MS PGothic" pitchFamily="34" charset="-128"/>
              </a:endParaRPr>
            </a:p>
          </p:txBody>
        </p:sp>
        <p:sp>
          <p:nvSpPr>
            <p:cNvPr id="34" name="Rectangle 33"/>
            <p:cNvSpPr/>
            <p:nvPr/>
          </p:nvSpPr>
          <p:spPr bwMode="auto">
            <a:xfrm>
              <a:off x="8649037" y="5596992"/>
              <a:ext cx="370884" cy="106546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SzTx/>
                <a:buFont typeface="Wingdings" pitchFamily="2" charset="2"/>
                <a:buChar char="n"/>
                <a:tabLst/>
              </a:pPr>
              <a:endParaRPr kumimoji="0" lang="en-US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MS PGothic" pitchFamily="34" charset="-128"/>
              </a:endParaRPr>
            </a:p>
          </p:txBody>
        </p:sp>
        <p:sp>
          <p:nvSpPr>
            <p:cNvPr id="35" name="Rectangle 34"/>
            <p:cNvSpPr/>
            <p:nvPr/>
          </p:nvSpPr>
          <p:spPr bwMode="auto">
            <a:xfrm>
              <a:off x="8813576" y="1979851"/>
              <a:ext cx="160491" cy="423483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SzTx/>
                <a:buFont typeface="Wingdings" pitchFamily="2" charset="2"/>
                <a:buChar char="n"/>
                <a:tabLst/>
              </a:pPr>
              <a:endParaRPr kumimoji="0" lang="en-US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MS PGothic" pitchFamily="34" charset="-128"/>
              </a:endParaRPr>
            </a:p>
          </p:txBody>
        </p:sp>
        <p:sp>
          <p:nvSpPr>
            <p:cNvPr id="36" name="Rectangle 35"/>
            <p:cNvSpPr/>
            <p:nvPr/>
          </p:nvSpPr>
          <p:spPr bwMode="auto">
            <a:xfrm>
              <a:off x="8488546" y="1925904"/>
              <a:ext cx="186115" cy="209044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SzTx/>
                <a:buFont typeface="Wingdings" pitchFamily="2" charset="2"/>
                <a:buChar char="n"/>
                <a:tabLst/>
              </a:pPr>
              <a:endParaRPr kumimoji="0" lang="en-US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MS PGothic" pitchFamily="34" charset="-128"/>
              </a:endParaRPr>
            </a:p>
          </p:txBody>
        </p:sp>
      </p:grpSp>
      <p:sp>
        <p:nvSpPr>
          <p:cNvPr id="68" name="TextBox 67"/>
          <p:cNvSpPr txBox="1"/>
          <p:nvPr/>
        </p:nvSpPr>
        <p:spPr>
          <a:xfrm>
            <a:off x="5634054" y="6047480"/>
            <a:ext cx="18053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Down Converter (DWC)</a:t>
            </a:r>
            <a:endParaRPr lang="en-U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9" name="Rectangle 68"/>
          <p:cNvSpPr/>
          <p:nvPr/>
        </p:nvSpPr>
        <p:spPr>
          <a:xfrm>
            <a:off x="7680519" y="6064649"/>
            <a:ext cx="130195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Digitizer (uDAQ)</a:t>
            </a:r>
            <a:endParaRPr lang="en-U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70" name="Straight Connector 69"/>
          <p:cNvCxnSpPr/>
          <p:nvPr/>
        </p:nvCxnSpPr>
        <p:spPr>
          <a:xfrm>
            <a:off x="143622" y="3484342"/>
            <a:ext cx="5336395" cy="0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/>
          <p:nvPr/>
        </p:nvCxnSpPr>
        <p:spPr>
          <a:xfrm flipV="1">
            <a:off x="127591" y="4621708"/>
            <a:ext cx="5349872" cy="22851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/>
          <p:nvPr/>
        </p:nvCxnSpPr>
        <p:spPr>
          <a:xfrm>
            <a:off x="127591" y="4969903"/>
            <a:ext cx="5349872" cy="0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/>
          <p:nvPr/>
        </p:nvCxnSpPr>
        <p:spPr>
          <a:xfrm>
            <a:off x="127591" y="6160983"/>
            <a:ext cx="5349872" cy="0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4" name="Picture 7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490" y="2866211"/>
            <a:ext cx="4798295" cy="3319768"/>
          </a:xfrm>
          <a:prstGeom prst="rect">
            <a:avLst/>
          </a:prstGeom>
        </p:spPr>
      </p:pic>
      <p:sp>
        <p:nvSpPr>
          <p:cNvPr id="75" name="TextBox 74"/>
          <p:cNvSpPr txBox="1"/>
          <p:nvPr/>
        </p:nvSpPr>
        <p:spPr>
          <a:xfrm>
            <a:off x="45648" y="3654389"/>
            <a:ext cx="536842" cy="711447"/>
          </a:xfrm>
          <a:prstGeom prst="rect">
            <a:avLst/>
          </a:prstGeom>
          <a:noFill/>
        </p:spPr>
        <p:txBody>
          <a:bodyPr vert="vert270" wrap="square" lIns="82945" tIns="41473" rIns="82945" bIns="41473" rtlCol="0">
            <a:spAutoFit/>
          </a:bodyPr>
          <a:lstStyle/>
          <a:p>
            <a:pPr>
              <a:buNone/>
            </a:pPr>
            <a:r>
              <a:rPr lang="en-US" sz="1200" b="1" dirty="0"/>
              <a:t>B</a:t>
            </a:r>
            <a:r>
              <a:rPr lang="en-US" sz="1200" b="1" dirty="0" smtClean="0"/>
              <a:t>ACK</a:t>
            </a:r>
            <a:endParaRPr lang="en-US" sz="1200" b="1" dirty="0"/>
          </a:p>
        </p:txBody>
      </p:sp>
      <p:sp>
        <p:nvSpPr>
          <p:cNvPr id="76" name="TextBox 75"/>
          <p:cNvSpPr txBox="1"/>
          <p:nvPr/>
        </p:nvSpPr>
        <p:spPr>
          <a:xfrm>
            <a:off x="35440" y="5177153"/>
            <a:ext cx="352176" cy="752897"/>
          </a:xfrm>
          <a:prstGeom prst="rect">
            <a:avLst/>
          </a:prstGeom>
          <a:noFill/>
        </p:spPr>
        <p:txBody>
          <a:bodyPr vert="vert270" wrap="square" lIns="82945" tIns="41473" rIns="82945" bIns="41473" rtlCol="0">
            <a:spAutoFit/>
          </a:bodyPr>
          <a:lstStyle/>
          <a:p>
            <a:pPr>
              <a:buNone/>
            </a:pPr>
            <a:r>
              <a:rPr lang="en-US" sz="1200" b="1" dirty="0" smtClean="0"/>
              <a:t>FRONT</a:t>
            </a:r>
            <a:endParaRPr lang="en-US" sz="1200" b="1" dirty="0"/>
          </a:p>
        </p:txBody>
      </p:sp>
      <p:sp>
        <p:nvSpPr>
          <p:cNvPr id="77" name="TextBox 76"/>
          <p:cNvSpPr txBox="1"/>
          <p:nvPr/>
        </p:nvSpPr>
        <p:spPr>
          <a:xfrm>
            <a:off x="4367025" y="2775383"/>
            <a:ext cx="1110438" cy="268422"/>
          </a:xfrm>
          <a:prstGeom prst="rect">
            <a:avLst/>
          </a:prstGeom>
          <a:solidFill>
            <a:schemeClr val="bg1"/>
          </a:solidFill>
        </p:spPr>
        <p:txBody>
          <a:bodyPr wrap="square" lIns="82945" tIns="41473" rIns="82945" bIns="41473" rtlCol="0">
            <a:spAutoFit/>
          </a:bodyPr>
          <a:lstStyle/>
          <a:p>
            <a:pPr algn="ctr">
              <a:buNone/>
            </a:pPr>
            <a:r>
              <a:rPr lang="en-US" sz="1200" dirty="0"/>
              <a:t>PROBE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2353154" y="2779626"/>
            <a:ext cx="979762" cy="268422"/>
          </a:xfrm>
          <a:prstGeom prst="rect">
            <a:avLst/>
          </a:prstGeom>
          <a:solidFill>
            <a:schemeClr val="bg1"/>
          </a:solidFill>
        </p:spPr>
        <p:txBody>
          <a:bodyPr wrap="square" lIns="82945" tIns="41473" rIns="82945" bIns="41473" rtlCol="0">
            <a:spAutoFit/>
          </a:bodyPr>
          <a:lstStyle/>
          <a:p>
            <a:pPr algn="ctr">
              <a:buNone/>
            </a:pPr>
            <a:r>
              <a:rPr lang="en-US" sz="1200" dirty="0"/>
              <a:t>PREF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3397466" y="2761812"/>
            <a:ext cx="979762" cy="268422"/>
          </a:xfrm>
          <a:prstGeom prst="rect">
            <a:avLst/>
          </a:prstGeom>
          <a:solidFill>
            <a:schemeClr val="bg1"/>
          </a:solidFill>
        </p:spPr>
        <p:txBody>
          <a:bodyPr wrap="square" lIns="82945" tIns="41473" rIns="82945" bIns="41473" rtlCol="0">
            <a:spAutoFit/>
          </a:bodyPr>
          <a:lstStyle/>
          <a:p>
            <a:pPr algn="ctr">
              <a:buNone/>
            </a:pPr>
            <a:r>
              <a:rPr lang="en-US" sz="1200" dirty="0"/>
              <a:t>PFWD</a:t>
            </a:r>
          </a:p>
        </p:txBody>
      </p:sp>
      <p:sp>
        <p:nvSpPr>
          <p:cNvPr id="80" name="Freeform 79"/>
          <p:cNvSpPr/>
          <p:nvPr/>
        </p:nvSpPr>
        <p:spPr bwMode="auto">
          <a:xfrm>
            <a:off x="1470698" y="4855145"/>
            <a:ext cx="3278511" cy="211138"/>
          </a:xfrm>
          <a:custGeom>
            <a:avLst/>
            <a:gdLst>
              <a:gd name="connsiteX0" fmla="*/ 2478881 w 2478881"/>
              <a:gd name="connsiteY0" fmla="*/ 662384 h 662384"/>
              <a:gd name="connsiteX1" fmla="*/ 2155031 w 2478881"/>
              <a:gd name="connsiteY1" fmla="*/ 169465 h 662384"/>
              <a:gd name="connsiteX2" fmla="*/ 1114425 w 2478881"/>
              <a:gd name="connsiteY2" fmla="*/ 5159 h 662384"/>
              <a:gd name="connsiteX3" fmla="*/ 259556 w 2478881"/>
              <a:gd name="connsiteY3" fmla="*/ 138509 h 662384"/>
              <a:gd name="connsiteX4" fmla="*/ 0 w 2478881"/>
              <a:gd name="connsiteY4" fmla="*/ 652859 h 662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78881" h="662384">
                <a:moveTo>
                  <a:pt x="2478881" y="662384"/>
                </a:moveTo>
                <a:cubicBezTo>
                  <a:pt x="2430660" y="470693"/>
                  <a:pt x="2382440" y="279003"/>
                  <a:pt x="2155031" y="169465"/>
                </a:cubicBezTo>
                <a:cubicBezTo>
                  <a:pt x="1927622" y="59928"/>
                  <a:pt x="1430337" y="10318"/>
                  <a:pt x="1114425" y="5159"/>
                </a:cubicBezTo>
                <a:cubicBezTo>
                  <a:pt x="798513" y="0"/>
                  <a:pt x="445294" y="30559"/>
                  <a:pt x="259556" y="138509"/>
                </a:cubicBezTo>
                <a:cubicBezTo>
                  <a:pt x="73818" y="246459"/>
                  <a:pt x="36909" y="449659"/>
                  <a:pt x="0" y="652859"/>
                </a:cubicBezTo>
              </a:path>
            </a:pathLst>
          </a:cu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Font typeface="Wingdings" pitchFamily="2" charset="2"/>
              <a:buChar char="n"/>
              <a:tabLst/>
            </a:pPr>
            <a:endParaRPr kumimoji="0" lang="en-US" sz="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MS PGothic" pitchFamily="34" charset="-128"/>
            </a:endParaRPr>
          </a:p>
        </p:txBody>
      </p:sp>
      <p:cxnSp>
        <p:nvCxnSpPr>
          <p:cNvPr id="81" name="Straight Arrow Connector 80"/>
          <p:cNvCxnSpPr/>
          <p:nvPr/>
        </p:nvCxnSpPr>
        <p:spPr bwMode="auto">
          <a:xfrm>
            <a:off x="5047164" y="3048048"/>
            <a:ext cx="16184" cy="2382767"/>
          </a:xfrm>
          <a:prstGeom prst="straightConnector1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cxnSp>
      <p:cxnSp>
        <p:nvCxnSpPr>
          <p:cNvPr id="82" name="Straight Arrow Connector 81"/>
          <p:cNvCxnSpPr/>
          <p:nvPr/>
        </p:nvCxnSpPr>
        <p:spPr bwMode="auto">
          <a:xfrm flipH="1" flipV="1">
            <a:off x="1127406" y="3078701"/>
            <a:ext cx="1" cy="2352114"/>
          </a:xfrm>
          <a:prstGeom prst="straightConnector1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cxnSp>
      <p:sp>
        <p:nvSpPr>
          <p:cNvPr id="90" name="TextBox 89"/>
          <p:cNvSpPr txBox="1"/>
          <p:nvPr/>
        </p:nvSpPr>
        <p:spPr>
          <a:xfrm>
            <a:off x="582490" y="3979343"/>
            <a:ext cx="337891" cy="268422"/>
          </a:xfrm>
          <a:prstGeom prst="rect">
            <a:avLst/>
          </a:prstGeom>
          <a:solidFill>
            <a:schemeClr val="bg1"/>
          </a:solidFill>
        </p:spPr>
        <p:txBody>
          <a:bodyPr wrap="square" lIns="82945" tIns="41473" rIns="82945" bIns="41473" rtlCol="0">
            <a:spAutoFit/>
          </a:bodyPr>
          <a:lstStyle/>
          <a:p>
            <a:pPr algn="r">
              <a:buNone/>
            </a:pPr>
            <a:endParaRPr lang="en-US" sz="1200" dirty="0"/>
          </a:p>
        </p:txBody>
      </p:sp>
      <p:sp>
        <p:nvSpPr>
          <p:cNvPr id="91" name="TextBox 90"/>
          <p:cNvSpPr txBox="1"/>
          <p:nvPr/>
        </p:nvSpPr>
        <p:spPr>
          <a:xfrm>
            <a:off x="1998921" y="5500472"/>
            <a:ext cx="318421" cy="268422"/>
          </a:xfrm>
          <a:prstGeom prst="rect">
            <a:avLst/>
          </a:prstGeom>
          <a:solidFill>
            <a:schemeClr val="bg1"/>
          </a:solidFill>
        </p:spPr>
        <p:txBody>
          <a:bodyPr wrap="square" lIns="82945" tIns="41473" rIns="82945" bIns="41473" rtlCol="0">
            <a:spAutoFit/>
          </a:bodyPr>
          <a:lstStyle/>
          <a:p>
            <a:pPr algn="r">
              <a:buNone/>
            </a:pPr>
            <a:endParaRPr lang="en-US" sz="1200" dirty="0"/>
          </a:p>
        </p:txBody>
      </p:sp>
      <p:sp>
        <p:nvSpPr>
          <p:cNvPr id="92" name="Rectangle 91"/>
          <p:cNvSpPr/>
          <p:nvPr/>
        </p:nvSpPr>
        <p:spPr>
          <a:xfrm>
            <a:off x="1873437" y="5482747"/>
            <a:ext cx="569387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buNone/>
            </a:pPr>
            <a:r>
              <a:rPr lang="en-US" sz="1100" dirty="0"/>
              <a:t>uDAQ</a:t>
            </a:r>
          </a:p>
        </p:txBody>
      </p:sp>
      <p:sp>
        <p:nvSpPr>
          <p:cNvPr id="93" name="Rectangle 92"/>
          <p:cNvSpPr/>
          <p:nvPr/>
        </p:nvSpPr>
        <p:spPr>
          <a:xfrm>
            <a:off x="506942" y="3972039"/>
            <a:ext cx="474809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buNone/>
            </a:pPr>
            <a:r>
              <a:rPr lang="en-US" sz="1100" dirty="0" err="1" smtClean="0"/>
              <a:t>uVM</a:t>
            </a:r>
            <a:endParaRPr lang="en-US" sz="1100" dirty="0"/>
          </a:p>
        </p:txBody>
      </p:sp>
      <p:pic>
        <p:nvPicPr>
          <p:cNvPr id="83" name="Picture 8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91" y="1006075"/>
            <a:ext cx="2285060" cy="152337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2" descr="MicroTCA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851607" y="2309039"/>
            <a:ext cx="542263" cy="1999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2189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MTCA.4 based LLRF measurements at FLASH</a:t>
            </a:r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361677" y="1004962"/>
            <a:ext cx="3445004" cy="2254943"/>
            <a:chOff x="204196" y="3265024"/>
            <a:chExt cx="4722222" cy="3148148"/>
          </a:xfrm>
        </p:grpSpPr>
        <p:pic>
          <p:nvPicPr>
            <p:cNvPr id="9" name="Content Placeholder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04196" y="3265024"/>
              <a:ext cx="4722222" cy="3148148"/>
            </a:xfrm>
            <a:prstGeom prst="rect">
              <a:avLst/>
            </a:prstGeom>
            <a:noFill/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TextBox 9"/>
            <p:cNvSpPr txBox="1"/>
            <p:nvPr/>
          </p:nvSpPr>
          <p:spPr>
            <a:xfrm>
              <a:off x="2737205" y="3813847"/>
              <a:ext cx="1189751" cy="3007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en-US" sz="800" b="1" dirty="0" smtClean="0">
                  <a:solidFill>
                    <a:schemeClr val="accent3"/>
                  </a:solidFill>
                </a:rPr>
                <a:t>ADC boards</a:t>
              </a:r>
              <a:endParaRPr lang="en-US" sz="800" b="1" dirty="0">
                <a:solidFill>
                  <a:schemeClr val="accent3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16200000">
              <a:off x="1564561" y="4151211"/>
              <a:ext cx="1254012" cy="3330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600"/>
                </a:lnSpc>
                <a:buNone/>
              </a:pPr>
              <a:r>
                <a:rPr lang="en-US" sz="800" b="1" dirty="0" smtClean="0">
                  <a:solidFill>
                    <a:schemeClr val="accent3"/>
                  </a:solidFill>
                </a:rPr>
                <a:t>LLRF CTRL</a:t>
              </a:r>
              <a:endParaRPr lang="en-US" sz="800" b="1" dirty="0">
                <a:solidFill>
                  <a:schemeClr val="accent3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15994925">
              <a:off x="576758" y="3953418"/>
              <a:ext cx="822866" cy="8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600"/>
                </a:lnSpc>
                <a:buNone/>
              </a:pPr>
              <a:r>
                <a:rPr lang="en-US" sz="800" b="1" dirty="0" smtClean="0">
                  <a:solidFill>
                    <a:schemeClr val="accent3"/>
                  </a:solidFill>
                </a:rPr>
                <a:t>POWER</a:t>
              </a:r>
            </a:p>
            <a:p>
              <a:pPr algn="ctr">
                <a:lnSpc>
                  <a:spcPts val="1600"/>
                </a:lnSpc>
                <a:buNone/>
              </a:pPr>
              <a:r>
                <a:rPr lang="en-US" sz="800" b="1" dirty="0" smtClean="0">
                  <a:solidFill>
                    <a:schemeClr val="accent3"/>
                  </a:solidFill>
                </a:rPr>
                <a:t>MODULE</a:t>
              </a:r>
              <a:endParaRPr lang="en-US" sz="800" b="1" dirty="0">
                <a:solidFill>
                  <a:schemeClr val="accent3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 rot="16200000">
              <a:off x="1087211" y="4348226"/>
              <a:ext cx="629771" cy="263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en-US" sz="800" b="1" dirty="0" smtClean="0">
                  <a:solidFill>
                    <a:schemeClr val="accent3"/>
                  </a:solidFill>
                </a:rPr>
                <a:t>MCH</a:t>
              </a:r>
              <a:endParaRPr lang="en-US" sz="800" b="1" dirty="0">
                <a:solidFill>
                  <a:schemeClr val="accent3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 rot="16200000">
              <a:off x="1352541" y="4322317"/>
              <a:ext cx="591554" cy="263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en-US" sz="800" b="1" dirty="0" smtClean="0">
                  <a:solidFill>
                    <a:schemeClr val="accent3"/>
                  </a:solidFill>
                </a:rPr>
                <a:t>CPU</a:t>
              </a:r>
              <a:endParaRPr lang="en-US" sz="800" b="1" dirty="0">
                <a:solidFill>
                  <a:schemeClr val="accent3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 rot="16200000">
              <a:off x="1581983" y="4240236"/>
              <a:ext cx="849980" cy="263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en-US" sz="800" b="1" dirty="0" smtClean="0">
                  <a:solidFill>
                    <a:schemeClr val="accent3"/>
                  </a:solidFill>
                </a:rPr>
                <a:t>Timing</a:t>
              </a:r>
              <a:endParaRPr lang="en-US" sz="800" b="1" dirty="0">
                <a:solidFill>
                  <a:schemeClr val="accent3"/>
                </a:solidFill>
              </a:endParaRPr>
            </a:p>
          </p:txBody>
        </p:sp>
      </p:grpSp>
      <p:pic>
        <p:nvPicPr>
          <p:cNvPr id="18" name="Content Placeholder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326" t="2983" r="7573" b="4733"/>
          <a:stretch/>
        </p:blipFill>
        <p:spPr bwMode="auto">
          <a:xfrm rot="5400000">
            <a:off x="712308" y="3362981"/>
            <a:ext cx="2630022" cy="3690868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9" name="Straight Arrow Connector 18"/>
          <p:cNvCxnSpPr/>
          <p:nvPr/>
        </p:nvCxnSpPr>
        <p:spPr bwMode="auto">
          <a:xfrm>
            <a:off x="1676856" y="5108881"/>
            <a:ext cx="0" cy="247353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accent2"/>
            </a:solidFill>
            <a:prstDash val="solid"/>
            <a:round/>
            <a:headEnd type="arrow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0" name="TextBox 19"/>
          <p:cNvSpPr txBox="1"/>
          <p:nvPr/>
        </p:nvSpPr>
        <p:spPr>
          <a:xfrm>
            <a:off x="1418125" y="4393571"/>
            <a:ext cx="1550025" cy="33855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de-DE" b="1" dirty="0" err="1" smtClean="0">
                <a:solidFill>
                  <a:schemeClr val="accent2"/>
                </a:solidFill>
              </a:rPr>
              <a:t>dA</a:t>
            </a:r>
            <a:r>
              <a:rPr lang="de-DE" b="1" dirty="0" smtClean="0">
                <a:solidFill>
                  <a:schemeClr val="accent2"/>
                </a:solidFill>
              </a:rPr>
              <a:t>/A ~ 1e-4</a:t>
            </a:r>
            <a:endParaRPr lang="en-US" b="1" dirty="0">
              <a:solidFill>
                <a:schemeClr val="accent2"/>
              </a:solidFill>
            </a:endParaRPr>
          </a:p>
        </p:txBody>
      </p:sp>
      <p:cxnSp>
        <p:nvCxnSpPr>
          <p:cNvPr id="21" name="Straight Arrow Connector 20"/>
          <p:cNvCxnSpPr/>
          <p:nvPr/>
        </p:nvCxnSpPr>
        <p:spPr bwMode="auto">
          <a:xfrm>
            <a:off x="2640925" y="5426233"/>
            <a:ext cx="327225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accent2"/>
            </a:solidFill>
            <a:prstDash val="solid"/>
            <a:round/>
            <a:headEnd type="arrow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2" name="TextBox 21"/>
          <p:cNvSpPr txBox="1"/>
          <p:nvPr/>
        </p:nvSpPr>
        <p:spPr>
          <a:xfrm>
            <a:off x="2209584" y="5712370"/>
            <a:ext cx="1613543" cy="33855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f</a:t>
            </a:r>
            <a:r>
              <a:rPr lang="en-US" dirty="0" smtClean="0">
                <a:solidFill>
                  <a:schemeClr val="accent2"/>
                </a:solidFill>
              </a:rPr>
              <a:t> = 200kHz</a:t>
            </a:r>
            <a:endParaRPr lang="de-DE" dirty="0">
              <a:solidFill>
                <a:schemeClr val="accent2"/>
              </a:solidFill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5673200" y="3672243"/>
            <a:ext cx="3180593" cy="2647752"/>
            <a:chOff x="3323760" y="3806638"/>
            <a:chExt cx="3180593" cy="2647752"/>
          </a:xfrm>
        </p:grpSpPr>
        <p:graphicFrame>
          <p:nvGraphicFramePr>
            <p:cNvPr id="29" name="Object 439"/>
            <p:cNvGraphicFramePr>
              <a:graphicFrameLocks noChangeAspect="1"/>
            </p:cNvGraphicFramePr>
            <p:nvPr>
              <p:extLst>
                <p:ext uri="{D42A27DB-BD31-4B8C-83A1-F6EECF244321}">
                  <p14:modId xmlns="" xmlns:p14="http://schemas.microsoft.com/office/powerpoint/2010/main" val="3939232742"/>
                </p:ext>
              </p:extLst>
            </p:nvPr>
          </p:nvGraphicFramePr>
          <p:xfrm>
            <a:off x="3323760" y="3806638"/>
            <a:ext cx="3180593" cy="2647752"/>
          </p:xfrm>
          <a:graphic>
            <a:graphicData uri="http://schemas.openxmlformats.org/presentationml/2006/ole">
              <p:oleObj spid="_x0000_s7179" name="Photo Editor Photo" r:id="rId5" imgW="8828571" imgH="7323810" progId="">
                <p:embed/>
              </p:oleObj>
            </a:graphicData>
          </a:graphic>
        </p:graphicFrame>
        <p:sp>
          <p:nvSpPr>
            <p:cNvPr id="30" name="Rectangle 31"/>
            <p:cNvSpPr>
              <a:spLocks noChangeArrowheads="1"/>
            </p:cNvSpPr>
            <p:nvPr/>
          </p:nvSpPr>
          <p:spPr bwMode="auto">
            <a:xfrm>
              <a:off x="3648731" y="4862128"/>
              <a:ext cx="1851025" cy="69850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  <a:defRPr/>
              </a:pPr>
              <a:endParaRPr lang="en-US" sz="1800" b="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1" name="Freeform 115"/>
            <p:cNvSpPr>
              <a:spLocks/>
            </p:cNvSpPr>
            <p:nvPr/>
          </p:nvSpPr>
          <p:spPr bwMode="auto">
            <a:xfrm>
              <a:off x="5214006" y="5055803"/>
              <a:ext cx="285750" cy="311150"/>
            </a:xfrm>
            <a:custGeom>
              <a:avLst/>
              <a:gdLst>
                <a:gd name="T0" fmla="*/ 0 w 460"/>
                <a:gd name="T1" fmla="*/ 2147483647 h 444"/>
                <a:gd name="T2" fmla="*/ 2147483647 w 460"/>
                <a:gd name="T3" fmla="*/ 2147483647 h 444"/>
                <a:gd name="T4" fmla="*/ 2147483647 w 460"/>
                <a:gd name="T5" fmla="*/ 2147483647 h 444"/>
                <a:gd name="T6" fmla="*/ 2147483647 w 460"/>
                <a:gd name="T7" fmla="*/ 0 h 444"/>
                <a:gd name="T8" fmla="*/ 2147483647 w 460"/>
                <a:gd name="T9" fmla="*/ 2147483647 h 444"/>
                <a:gd name="T10" fmla="*/ 2147483647 w 460"/>
                <a:gd name="T11" fmla="*/ 2147483647 h 444"/>
                <a:gd name="T12" fmla="*/ 0 w 460"/>
                <a:gd name="T13" fmla="*/ 2147483647 h 44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60" h="444">
                  <a:moveTo>
                    <a:pt x="0" y="308"/>
                  </a:moveTo>
                  <a:lnTo>
                    <a:pt x="152" y="444"/>
                  </a:lnTo>
                  <a:lnTo>
                    <a:pt x="460" y="12"/>
                  </a:lnTo>
                  <a:lnTo>
                    <a:pt x="432" y="0"/>
                  </a:lnTo>
                  <a:lnTo>
                    <a:pt x="156" y="308"/>
                  </a:lnTo>
                  <a:lnTo>
                    <a:pt x="28" y="264"/>
                  </a:lnTo>
                  <a:lnTo>
                    <a:pt x="0" y="304"/>
                  </a:lnTo>
                </a:path>
              </a:pathLst>
            </a:custGeom>
            <a:solidFill>
              <a:srgbClr val="33CC33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  <a:defRPr/>
              </a:pPr>
              <a:endParaRPr lang="de-DE" sz="1800" b="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2" name="Text Box 30"/>
            <p:cNvSpPr txBox="1">
              <a:spLocks noChangeArrowheads="1"/>
            </p:cNvSpPr>
            <p:nvPr/>
          </p:nvSpPr>
          <p:spPr bwMode="auto">
            <a:xfrm>
              <a:off x="3648731" y="4845258"/>
              <a:ext cx="1772659" cy="684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1200" b="1">
                  <a:solidFill>
                    <a:schemeClr val="tx1"/>
                  </a:solidFill>
                  <a:latin typeface="Arial" pitchFamily="34" charset="0"/>
                  <a:ea typeface="ＭＳ Ｐゴシック"/>
                  <a:cs typeface="ＭＳ Ｐゴシック"/>
                </a:defRPr>
              </a:lvl1pPr>
              <a:lvl2pPr marL="742950" indent="-285750" eaLnBrk="0" hangingPunct="0">
                <a:defRPr sz="1200" b="1">
                  <a:solidFill>
                    <a:schemeClr val="tx1"/>
                  </a:solidFill>
                  <a:latin typeface="Arial" pitchFamily="34" charset="0"/>
                  <a:ea typeface="ＭＳ Ｐゴシック"/>
                  <a:cs typeface="ＭＳ Ｐゴシック"/>
                </a:defRPr>
              </a:lvl2pPr>
              <a:lvl3pPr marL="1143000" indent="-228600" eaLnBrk="0" hangingPunct="0">
                <a:defRPr sz="1200" b="1">
                  <a:solidFill>
                    <a:schemeClr val="tx1"/>
                  </a:solidFill>
                  <a:latin typeface="Arial" pitchFamily="34" charset="0"/>
                  <a:ea typeface="ＭＳ Ｐゴシック"/>
                  <a:cs typeface="ＭＳ Ｐゴシック"/>
                </a:defRPr>
              </a:lvl3pPr>
              <a:lvl4pPr marL="1600200" indent="-228600" eaLnBrk="0" hangingPunct="0">
                <a:defRPr sz="1200" b="1">
                  <a:solidFill>
                    <a:schemeClr val="tx1"/>
                  </a:solidFill>
                  <a:latin typeface="Arial" pitchFamily="34" charset="0"/>
                  <a:ea typeface="ＭＳ Ｐゴシック"/>
                  <a:cs typeface="ＭＳ Ｐゴシック"/>
                </a:defRPr>
              </a:lvl4pPr>
              <a:lvl5pPr marL="2057400" indent="-228600" eaLnBrk="0" hangingPunct="0">
                <a:defRPr sz="1200" b="1">
                  <a:solidFill>
                    <a:schemeClr val="tx1"/>
                  </a:solidFill>
                  <a:latin typeface="Arial" pitchFamily="34" charset="0"/>
                  <a:ea typeface="ＭＳ Ｐゴシック"/>
                  <a:cs typeface="ＭＳ Ｐゴシック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1200" b="1">
                  <a:solidFill>
                    <a:schemeClr val="tx1"/>
                  </a:solidFill>
                  <a:latin typeface="Arial" pitchFamily="34" charset="0"/>
                  <a:ea typeface="ＭＳ Ｐゴシック"/>
                  <a:cs typeface="ＭＳ Ｐゴシック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1200" b="1">
                  <a:solidFill>
                    <a:schemeClr val="tx1"/>
                  </a:solidFill>
                  <a:latin typeface="Arial" pitchFamily="34" charset="0"/>
                  <a:ea typeface="ＭＳ Ｐゴシック"/>
                  <a:cs typeface="ＭＳ Ｐゴシック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1200" b="1">
                  <a:solidFill>
                    <a:schemeClr val="tx1"/>
                  </a:solidFill>
                  <a:latin typeface="Arial" pitchFamily="34" charset="0"/>
                  <a:ea typeface="ＭＳ Ｐゴシック"/>
                  <a:cs typeface="ＭＳ Ｐゴシック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1200" b="1">
                  <a:solidFill>
                    <a:schemeClr val="tx1"/>
                  </a:solidFill>
                  <a:latin typeface="Arial" pitchFamily="34" charset="0"/>
                  <a:ea typeface="ＭＳ Ｐゴシック"/>
                  <a:cs typeface="ＭＳ Ｐゴシック"/>
                </a:defRPr>
              </a:lvl9pPr>
            </a:lstStyle>
            <a:p>
              <a:pPr eaLnBrk="1" hangingPunct="1">
                <a:spcBef>
                  <a:spcPts val="100"/>
                </a:spcBef>
                <a:spcAft>
                  <a:spcPts val="100"/>
                </a:spcAft>
                <a:buClr>
                  <a:schemeClr val="accent2"/>
                </a:buClr>
                <a:buSzPct val="80000"/>
                <a:buFont typeface="Wingdings" pitchFamily="2" charset="2"/>
                <a:buNone/>
              </a:pPr>
              <a:r>
                <a:rPr lang="de-DE" sz="1800" b="0" dirty="0" err="1"/>
                <a:t>Energy</a:t>
              </a:r>
              <a:r>
                <a:rPr lang="de-DE" sz="1800" b="0" dirty="0"/>
                <a:t> </a:t>
              </a:r>
              <a:r>
                <a:rPr lang="de-DE" sz="1800" b="0" dirty="0" err="1"/>
                <a:t>stability</a:t>
              </a:r>
              <a:endParaRPr lang="de-DE" sz="1800" b="0" dirty="0"/>
            </a:p>
            <a:p>
              <a:pPr eaLnBrk="1" hangingPunct="1">
                <a:spcBef>
                  <a:spcPts val="100"/>
                </a:spcBef>
                <a:spcAft>
                  <a:spcPts val="100"/>
                </a:spcAft>
                <a:buClr>
                  <a:schemeClr val="accent2"/>
                </a:buClr>
                <a:buSzPct val="80000"/>
                <a:buFont typeface="Wingdings" pitchFamily="2" charset="2"/>
                <a:buNone/>
              </a:pPr>
              <a:r>
                <a:rPr lang="de-DE" sz="1800" b="0" dirty="0" err="1"/>
                <a:t>dE</a:t>
              </a:r>
              <a:r>
                <a:rPr lang="de-DE" sz="1800" b="0" dirty="0"/>
                <a:t>/E = 5E-5.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3636856" y="4031076"/>
              <a:ext cx="203049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/>
                <a:t>1 RF station, 8 cav.</a:t>
              </a:r>
              <a:endParaRPr lang="de-DE" sz="1600" b="1" dirty="0"/>
            </a:p>
          </p:txBody>
        </p:sp>
      </p:grpSp>
      <p:sp>
        <p:nvSpPr>
          <p:cNvPr id="35" name="Content Placeholder 2"/>
          <p:cNvSpPr txBox="1">
            <a:spLocks/>
          </p:cNvSpPr>
          <p:nvPr/>
        </p:nvSpPr>
        <p:spPr bwMode="auto">
          <a:xfrm>
            <a:off x="206584" y="3431404"/>
            <a:ext cx="3132689" cy="4816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65113" indent="-265113" algn="l" rtl="0" eaLnBrk="0" fontAlgn="base" hangingPunct="0">
              <a:spcBef>
                <a:spcPct val="0"/>
              </a:spcBef>
              <a:spcAft>
                <a:spcPct val="50000"/>
              </a:spcAft>
              <a:buClr>
                <a:srgbClr val="F28E00"/>
              </a:buClr>
              <a:buFont typeface="Arial Black" pitchFamily="34" charset="0"/>
              <a:buChar char="&gt;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184150" algn="l" rtl="0" eaLnBrk="0" fontAlgn="base" hangingPunct="0">
              <a:spcBef>
                <a:spcPct val="0"/>
              </a:spcBef>
              <a:spcAft>
                <a:spcPct val="50000"/>
              </a:spcAft>
              <a:buClr>
                <a:schemeClr val="bg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2pPr>
            <a:lvl3pPr marL="1236663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9900"/>
              </a:buClr>
              <a:buFont typeface="Arial Black" pitchFamily="34" charset="0"/>
              <a:defRPr sz="1200">
                <a:solidFill>
                  <a:schemeClr val="tx1"/>
                </a:solidFill>
                <a:latin typeface="+mn-lt"/>
              </a:defRPr>
            </a:lvl3pPr>
            <a:lvl4pPr marL="1644650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buSzPct val="90000"/>
              <a:defRPr/>
            </a:pPr>
            <a:r>
              <a:rPr lang="en-US" dirty="0" smtClean="0">
                <a:solidFill>
                  <a:sysClr val="windowText" lastClr="000000"/>
                </a:solidFill>
              </a:rPr>
              <a:t>New (old) </a:t>
            </a:r>
            <a:r>
              <a:rPr lang="en-US" dirty="0" err="1" smtClean="0">
                <a:solidFill>
                  <a:sysClr val="windowText" lastClr="000000"/>
                </a:solidFill>
              </a:rPr>
              <a:t>challanges</a:t>
            </a:r>
            <a:endParaRPr lang="en-US" dirty="0">
              <a:solidFill>
                <a:sysClr val="windowText" lastClr="000000"/>
              </a:solidFill>
            </a:endParaRPr>
          </a:p>
        </p:txBody>
      </p:sp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4899" y="1797809"/>
            <a:ext cx="817802" cy="10438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7629" y="777120"/>
            <a:ext cx="3914042" cy="3137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1" name="Down Arrow 2050"/>
          <p:cNvSpPr/>
          <p:nvPr/>
        </p:nvSpPr>
        <p:spPr bwMode="auto">
          <a:xfrm rot="16200000">
            <a:off x="4044608" y="2286337"/>
            <a:ext cx="277906" cy="344677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052" name="TextBox 2051"/>
          <p:cNvSpPr txBox="1"/>
          <p:nvPr/>
        </p:nvSpPr>
        <p:spPr>
          <a:xfrm>
            <a:off x="4585495" y="3891610"/>
            <a:ext cx="4700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but</a:t>
            </a:r>
            <a:endParaRPr lang="de-DE" dirty="0"/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82690" y="4878228"/>
            <a:ext cx="1354373" cy="1829649"/>
          </a:xfrm>
          <a:prstGeom prst="rect">
            <a:avLst/>
          </a:prstGeom>
        </p:spPr>
      </p:pic>
      <p:sp>
        <p:nvSpPr>
          <p:cNvPr id="44" name="Down Arrow 43"/>
          <p:cNvSpPr/>
          <p:nvPr/>
        </p:nvSpPr>
        <p:spPr bwMode="auto">
          <a:xfrm>
            <a:off x="4681541" y="4409655"/>
            <a:ext cx="277908" cy="706211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0" name="Down Arrow 39"/>
          <p:cNvSpPr/>
          <p:nvPr/>
        </p:nvSpPr>
        <p:spPr bwMode="auto">
          <a:xfrm rot="5400000">
            <a:off x="4565033" y="3676353"/>
            <a:ext cx="277908" cy="1385531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26098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Klystron protection system tested at DESY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9514" y="873836"/>
            <a:ext cx="5203824" cy="5141482"/>
          </a:xfrm>
        </p:spPr>
        <p:txBody>
          <a:bodyPr/>
          <a:lstStyle/>
          <a:p>
            <a:r>
              <a:rPr lang="en-US" dirty="0" smtClean="0"/>
              <a:t>Klystron expensive device                        </a:t>
            </a:r>
            <a:r>
              <a:rPr lang="en-US" dirty="0" smtClean="0">
                <a:sym typeface="Wingdings" pitchFamily="2" charset="2"/>
              </a:rPr>
              <a:t></a:t>
            </a:r>
            <a:r>
              <a:rPr lang="en-US" dirty="0" smtClean="0"/>
              <a:t> maximize lifetime</a:t>
            </a:r>
          </a:p>
          <a:p>
            <a:r>
              <a:rPr lang="en-US" dirty="0" smtClean="0"/>
              <a:t>Fast interlock system ~200 – 300 ns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Functionality test done</a:t>
            </a:r>
          </a:p>
          <a:p>
            <a:r>
              <a:rPr lang="en-US" dirty="0" smtClean="0"/>
              <a:t>Fast meas./processing of: </a:t>
            </a:r>
          </a:p>
          <a:p>
            <a:pPr lvl="1"/>
            <a:r>
              <a:rPr lang="en-US" dirty="0" smtClean="0"/>
              <a:t>HV, Current, vacuum, …</a:t>
            </a:r>
          </a:p>
          <a:p>
            <a:pPr lvl="1"/>
            <a:r>
              <a:rPr lang="en-US" dirty="0" err="1" smtClean="0"/>
              <a:t>Pforw</a:t>
            </a:r>
            <a:r>
              <a:rPr lang="en-US" dirty="0" smtClean="0"/>
              <a:t>, </a:t>
            </a:r>
            <a:r>
              <a:rPr lang="en-US" dirty="0" err="1" smtClean="0"/>
              <a:t>Prefl</a:t>
            </a:r>
            <a:r>
              <a:rPr lang="en-US" dirty="0" smtClean="0"/>
              <a:t>, …</a:t>
            </a:r>
          </a:p>
          <a:p>
            <a:r>
              <a:rPr lang="en-US" dirty="0" smtClean="0"/>
              <a:t>To be used in </a:t>
            </a:r>
            <a:r>
              <a:rPr lang="en-US" dirty="0" smtClean="0"/>
              <a:t>E-XFEL 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8090" y="873836"/>
            <a:ext cx="3199625" cy="21666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832" y="2179940"/>
            <a:ext cx="3673201" cy="17210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6564" y="3137647"/>
            <a:ext cx="5295108" cy="30219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76041" y="6159556"/>
            <a:ext cx="17043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Courtesy L. </a:t>
            </a:r>
            <a:r>
              <a:rPr lang="en-US" sz="1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Butkowski</a:t>
            </a:r>
            <a:endParaRPr lang="en-U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30658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Pulse </a:t>
            </a:r>
            <a:r>
              <a:rPr lang="en-US" dirty="0" smtClean="0"/>
              <a:t>to pulse beam based </a:t>
            </a:r>
            <a:r>
              <a:rPr lang="en-US" dirty="0" smtClean="0"/>
              <a:t>feedback 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2" y="1102832"/>
            <a:ext cx="5500747" cy="21133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747380"/>
            <a:ext cx="54357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Example: LCLS</a:t>
            </a:r>
            <a:endParaRPr lang="de-DE" sz="16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219722" y="2830516"/>
            <a:ext cx="23385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00B050"/>
                </a:solidFill>
              </a:rPr>
              <a:t>Courtesy: D. Fairley</a:t>
            </a:r>
            <a:endParaRPr lang="de-DE" sz="1200" b="1" dirty="0">
              <a:solidFill>
                <a:srgbClr val="00B050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57071" y="3694880"/>
            <a:ext cx="8776199" cy="1411806"/>
            <a:chOff x="180371" y="1247280"/>
            <a:chExt cx="8776199" cy="1411806"/>
          </a:xfrm>
        </p:grpSpPr>
        <p:cxnSp>
          <p:nvCxnSpPr>
            <p:cNvPr id="8" name="Straight Connector 7"/>
            <p:cNvCxnSpPr>
              <a:cxnSpLocks noChangeShapeType="1"/>
            </p:cNvCxnSpPr>
            <p:nvPr/>
          </p:nvCxnSpPr>
          <p:spPr bwMode="auto">
            <a:xfrm>
              <a:off x="629416" y="1860573"/>
              <a:ext cx="1716088" cy="3175"/>
            </a:xfrm>
            <a:prstGeom prst="line">
              <a:avLst/>
            </a:prstGeom>
            <a:ln w="38100">
              <a:solidFill>
                <a:srgbClr val="FF0000"/>
              </a:solidFill>
              <a:headEnd/>
              <a:tailEnd/>
            </a:ln>
            <a:effectLst/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>
              <a:cxnSpLocks noChangeShapeType="1"/>
            </p:cNvCxnSpPr>
            <p:nvPr/>
          </p:nvCxnSpPr>
          <p:spPr bwMode="auto">
            <a:xfrm flipV="1">
              <a:off x="2345504" y="1631973"/>
              <a:ext cx="264565" cy="231776"/>
            </a:xfrm>
            <a:prstGeom prst="line">
              <a:avLst/>
            </a:prstGeom>
            <a:ln w="38100">
              <a:solidFill>
                <a:srgbClr val="FF0000"/>
              </a:solidFill>
              <a:headEnd/>
              <a:tailEnd/>
            </a:ln>
            <a:effectLst/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0" name="Straight Connector 6"/>
            <p:cNvCxnSpPr>
              <a:cxnSpLocks noChangeShapeType="1"/>
            </p:cNvCxnSpPr>
            <p:nvPr/>
          </p:nvCxnSpPr>
          <p:spPr bwMode="auto">
            <a:xfrm>
              <a:off x="2583792" y="1635861"/>
              <a:ext cx="385379" cy="0"/>
            </a:xfrm>
            <a:prstGeom prst="line">
              <a:avLst/>
            </a:prstGeom>
            <a:ln w="38100">
              <a:solidFill>
                <a:srgbClr val="FF0000"/>
              </a:solidFill>
              <a:headEnd/>
              <a:tailEnd/>
            </a:ln>
            <a:effectLst/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1" name="Straight Connector 11"/>
            <p:cNvCxnSpPr>
              <a:cxnSpLocks noChangeShapeType="1"/>
            </p:cNvCxnSpPr>
            <p:nvPr/>
          </p:nvCxnSpPr>
          <p:spPr bwMode="auto">
            <a:xfrm flipV="1">
              <a:off x="3197898" y="1863749"/>
              <a:ext cx="1219293" cy="4762"/>
            </a:xfrm>
            <a:prstGeom prst="line">
              <a:avLst/>
            </a:prstGeom>
            <a:ln w="38100">
              <a:solidFill>
                <a:srgbClr val="FF0000"/>
              </a:solidFill>
              <a:headEnd/>
              <a:tailEnd/>
            </a:ln>
            <a:effectLst/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2" name="Straight Connector 14"/>
            <p:cNvCxnSpPr>
              <a:cxnSpLocks noChangeShapeType="1"/>
            </p:cNvCxnSpPr>
            <p:nvPr/>
          </p:nvCxnSpPr>
          <p:spPr bwMode="auto">
            <a:xfrm flipV="1">
              <a:off x="4417191" y="1631973"/>
              <a:ext cx="215900" cy="242888"/>
            </a:xfrm>
            <a:prstGeom prst="line">
              <a:avLst/>
            </a:prstGeom>
            <a:ln w="38100">
              <a:solidFill>
                <a:srgbClr val="FF0000"/>
              </a:solidFill>
              <a:headEnd/>
              <a:tailEnd/>
            </a:ln>
            <a:effectLst/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3" name="Straight Connector 16"/>
            <p:cNvCxnSpPr>
              <a:cxnSpLocks noChangeShapeType="1"/>
            </p:cNvCxnSpPr>
            <p:nvPr/>
          </p:nvCxnSpPr>
          <p:spPr bwMode="auto">
            <a:xfrm>
              <a:off x="4618804" y="1639911"/>
              <a:ext cx="333375" cy="0"/>
            </a:xfrm>
            <a:prstGeom prst="line">
              <a:avLst/>
            </a:prstGeom>
            <a:ln w="38100">
              <a:solidFill>
                <a:srgbClr val="FF0000"/>
              </a:solidFill>
              <a:headEnd/>
              <a:tailEnd/>
            </a:ln>
            <a:effectLst/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4" name="Straight Connector 17"/>
            <p:cNvCxnSpPr>
              <a:cxnSpLocks noChangeShapeType="1"/>
            </p:cNvCxnSpPr>
            <p:nvPr/>
          </p:nvCxnSpPr>
          <p:spPr bwMode="auto">
            <a:xfrm flipH="1" flipV="1">
              <a:off x="4952179" y="1639911"/>
              <a:ext cx="349250" cy="461962"/>
            </a:xfrm>
            <a:prstGeom prst="line">
              <a:avLst/>
            </a:prstGeom>
            <a:ln w="38100">
              <a:solidFill>
                <a:srgbClr val="FF0000"/>
              </a:solidFill>
              <a:headEnd/>
              <a:tailEnd/>
            </a:ln>
            <a:effectLst/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5" name="Straight Connector 18"/>
            <p:cNvCxnSpPr>
              <a:cxnSpLocks noChangeShapeType="1"/>
            </p:cNvCxnSpPr>
            <p:nvPr/>
          </p:nvCxnSpPr>
          <p:spPr bwMode="auto">
            <a:xfrm>
              <a:off x="5301429" y="2098698"/>
              <a:ext cx="344487" cy="0"/>
            </a:xfrm>
            <a:prstGeom prst="line">
              <a:avLst/>
            </a:prstGeom>
            <a:ln w="38100">
              <a:solidFill>
                <a:srgbClr val="FF0000"/>
              </a:solidFill>
              <a:headEnd/>
              <a:tailEnd/>
            </a:ln>
            <a:effectLst/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6" name="Straight Connector 19"/>
            <p:cNvCxnSpPr>
              <a:cxnSpLocks noChangeShapeType="1"/>
            </p:cNvCxnSpPr>
            <p:nvPr/>
          </p:nvCxnSpPr>
          <p:spPr bwMode="auto">
            <a:xfrm flipV="1">
              <a:off x="5645916" y="1874861"/>
              <a:ext cx="292100" cy="231775"/>
            </a:xfrm>
            <a:prstGeom prst="line">
              <a:avLst/>
            </a:prstGeom>
            <a:ln w="38100">
              <a:solidFill>
                <a:srgbClr val="FF0000"/>
              </a:solidFill>
              <a:headEnd/>
              <a:tailEnd/>
            </a:ln>
            <a:effectLst/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7" name="Straight Connector 33"/>
            <p:cNvCxnSpPr>
              <a:cxnSpLocks noChangeShapeType="1"/>
            </p:cNvCxnSpPr>
            <p:nvPr/>
          </p:nvCxnSpPr>
          <p:spPr bwMode="auto">
            <a:xfrm flipV="1">
              <a:off x="5938016" y="1865336"/>
              <a:ext cx="2455863" cy="15875"/>
            </a:xfrm>
            <a:prstGeom prst="line">
              <a:avLst/>
            </a:prstGeom>
            <a:ln w="38100">
              <a:solidFill>
                <a:srgbClr val="FF0000"/>
              </a:solidFill>
              <a:headEnd/>
              <a:tailEnd/>
            </a:ln>
            <a:effectLst/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8" name="Straight Connector 68"/>
            <p:cNvCxnSpPr>
              <a:cxnSpLocks noChangeShapeType="1"/>
            </p:cNvCxnSpPr>
            <p:nvPr/>
          </p:nvCxnSpPr>
          <p:spPr bwMode="auto">
            <a:xfrm flipH="1" flipV="1">
              <a:off x="8393879" y="1865336"/>
              <a:ext cx="549275" cy="368300"/>
            </a:xfrm>
            <a:prstGeom prst="line">
              <a:avLst/>
            </a:prstGeom>
            <a:ln w="38100">
              <a:solidFill>
                <a:srgbClr val="FF0000"/>
              </a:solidFill>
              <a:headEnd/>
              <a:tailEnd/>
            </a:ln>
            <a:effectLst/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19" name="Rectangle 18"/>
            <p:cNvSpPr/>
            <p:nvPr/>
          </p:nvSpPr>
          <p:spPr bwMode="auto">
            <a:xfrm>
              <a:off x="248416" y="1644673"/>
              <a:ext cx="472639" cy="419118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pPr>
                <a:defRPr/>
              </a:pPr>
              <a:endParaRPr lang="en-US" b="1" dirty="0">
                <a:ln w="28575" cmpd="sng">
                  <a:solidFill>
                    <a:schemeClr val="tx1"/>
                  </a:solidFill>
                </a:ln>
                <a:ea typeface="+mn-ea"/>
                <a:cs typeface="+mn-cs"/>
              </a:endParaRPr>
            </a:p>
          </p:txBody>
        </p:sp>
        <p:sp>
          <p:nvSpPr>
            <p:cNvPr id="20" name="TextBox 74"/>
            <p:cNvSpPr txBox="1">
              <a:spLocks noChangeArrowheads="1"/>
            </p:cNvSpPr>
            <p:nvPr/>
          </p:nvSpPr>
          <p:spPr bwMode="auto">
            <a:xfrm>
              <a:off x="223016" y="1711348"/>
              <a:ext cx="525463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200" dirty="0"/>
                <a:t>GUN</a:t>
              </a:r>
            </a:p>
          </p:txBody>
        </p:sp>
        <p:cxnSp>
          <p:nvCxnSpPr>
            <p:cNvPr id="21" name="Elbow Connector 85"/>
            <p:cNvCxnSpPr>
              <a:cxnSpLocks noChangeShapeType="1"/>
            </p:cNvCxnSpPr>
            <p:nvPr/>
          </p:nvCxnSpPr>
          <p:spPr bwMode="auto">
            <a:xfrm rot="5400000">
              <a:off x="2513975" y="1037865"/>
              <a:ext cx="65445" cy="1859370"/>
            </a:xfrm>
            <a:prstGeom prst="bentConnector3">
              <a:avLst>
                <a:gd name="adj1" fmla="val 1051544"/>
              </a:avLst>
            </a:prstGeom>
            <a:noFill/>
            <a:ln w="28575">
              <a:solidFill>
                <a:schemeClr val="accent1"/>
              </a:solidFill>
              <a:prstDash val="sysDot"/>
              <a:round/>
              <a:headEnd/>
              <a:tailEnd type="arrow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2" name="TextBox 91"/>
            <p:cNvSpPr txBox="1">
              <a:spLocks noChangeArrowheads="1"/>
            </p:cNvSpPr>
            <p:nvPr/>
          </p:nvSpPr>
          <p:spPr bwMode="auto">
            <a:xfrm>
              <a:off x="3370722" y="1249119"/>
              <a:ext cx="639858" cy="338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dirty="0">
                  <a:solidFill>
                    <a:schemeClr val="accent1"/>
                  </a:solidFill>
                </a:rPr>
                <a:t>BCM</a:t>
              </a:r>
            </a:p>
          </p:txBody>
        </p:sp>
        <p:sp>
          <p:nvSpPr>
            <p:cNvPr id="23" name="TextBox 100"/>
            <p:cNvSpPr txBox="1">
              <a:spLocks noChangeArrowheads="1"/>
            </p:cNvSpPr>
            <p:nvPr/>
          </p:nvSpPr>
          <p:spPr bwMode="auto">
            <a:xfrm>
              <a:off x="6094732" y="1247280"/>
              <a:ext cx="639805" cy="339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dirty="0">
                  <a:solidFill>
                    <a:schemeClr val="accent1"/>
                  </a:solidFill>
                </a:rPr>
                <a:t>BCM</a:t>
              </a:r>
            </a:p>
          </p:txBody>
        </p:sp>
        <p:sp>
          <p:nvSpPr>
            <p:cNvPr id="24" name="TextBox 125"/>
            <p:cNvSpPr txBox="1">
              <a:spLocks noChangeArrowheads="1"/>
            </p:cNvSpPr>
            <p:nvPr/>
          </p:nvSpPr>
          <p:spPr bwMode="auto">
            <a:xfrm>
              <a:off x="8123132" y="1247280"/>
              <a:ext cx="833438" cy="338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dirty="0"/>
                <a:t>Energy</a:t>
              </a:r>
            </a:p>
          </p:txBody>
        </p:sp>
        <p:cxnSp>
          <p:nvCxnSpPr>
            <p:cNvPr id="25" name="Elbow Connector 127"/>
            <p:cNvCxnSpPr>
              <a:cxnSpLocks noChangeShapeType="1"/>
            </p:cNvCxnSpPr>
            <p:nvPr/>
          </p:nvCxnSpPr>
          <p:spPr bwMode="auto">
            <a:xfrm rot="10800000">
              <a:off x="6766691" y="2016123"/>
              <a:ext cx="1911350" cy="106359"/>
            </a:xfrm>
            <a:prstGeom prst="bentConnector4">
              <a:avLst>
                <a:gd name="adj1" fmla="val 583"/>
                <a:gd name="adj2" fmla="val -491843"/>
              </a:avLst>
            </a:prstGeom>
            <a:noFill/>
            <a:ln w="28575">
              <a:solidFill>
                <a:schemeClr val="tx1"/>
              </a:solidFill>
              <a:prstDash val="sysDot"/>
              <a:round/>
              <a:headEnd/>
              <a:tailEnd type="arrow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6" name="Straight Arrow Connector 128"/>
            <p:cNvCxnSpPr>
              <a:cxnSpLocks noChangeShapeType="1"/>
            </p:cNvCxnSpPr>
            <p:nvPr/>
          </p:nvCxnSpPr>
          <p:spPr bwMode="auto">
            <a:xfrm flipV="1">
              <a:off x="7671060" y="2020934"/>
              <a:ext cx="0" cy="638152"/>
            </a:xfrm>
            <a:prstGeom prst="straightConnector1">
              <a:avLst/>
            </a:prstGeom>
            <a:noFill/>
            <a:ln w="28575">
              <a:solidFill>
                <a:srgbClr val="000000"/>
              </a:solidFill>
              <a:prstDash val="sysDot"/>
              <a:round/>
              <a:headEnd/>
              <a:tailEnd type="arrow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7" name="Rectangle 63"/>
            <p:cNvSpPr>
              <a:spLocks noChangeArrowheads="1"/>
            </p:cNvSpPr>
            <p:nvPr/>
          </p:nvSpPr>
          <p:spPr bwMode="auto">
            <a:xfrm>
              <a:off x="1042275" y="1744686"/>
              <a:ext cx="711524" cy="255587"/>
            </a:xfrm>
            <a:prstGeom prst="rect">
              <a:avLst/>
            </a:prstGeom>
            <a:solidFill>
              <a:srgbClr val="FFFF00"/>
            </a:solidFill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en-US" sz="1200" b="1" dirty="0"/>
                <a:t>ACC1</a:t>
              </a:r>
            </a:p>
          </p:txBody>
        </p:sp>
        <p:sp>
          <p:nvSpPr>
            <p:cNvPr id="28" name="Rectangle 64"/>
            <p:cNvSpPr>
              <a:spLocks noChangeArrowheads="1"/>
            </p:cNvSpPr>
            <p:nvPr/>
          </p:nvSpPr>
          <p:spPr bwMode="auto">
            <a:xfrm>
              <a:off x="1795513" y="1744686"/>
              <a:ext cx="354118" cy="255587"/>
            </a:xfrm>
            <a:prstGeom prst="rect">
              <a:avLst/>
            </a:prstGeom>
            <a:solidFill>
              <a:srgbClr val="FFFF00"/>
            </a:solidFill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en-US" sz="1200" b="1" dirty="0"/>
                <a:t>39</a:t>
              </a:r>
            </a:p>
          </p:txBody>
        </p:sp>
        <p:sp>
          <p:nvSpPr>
            <p:cNvPr id="29" name="Rectangle 65"/>
            <p:cNvSpPr>
              <a:spLocks noChangeArrowheads="1"/>
            </p:cNvSpPr>
            <p:nvPr/>
          </p:nvSpPr>
          <p:spPr bwMode="auto">
            <a:xfrm>
              <a:off x="3593279" y="1744686"/>
              <a:ext cx="717897" cy="255587"/>
            </a:xfrm>
            <a:prstGeom prst="rect">
              <a:avLst/>
            </a:prstGeom>
            <a:solidFill>
              <a:srgbClr val="FFFF00"/>
            </a:solidFill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en-US" sz="1200" b="1" dirty="0"/>
                <a:t>ACC23</a:t>
              </a:r>
            </a:p>
          </p:txBody>
        </p:sp>
        <p:sp>
          <p:nvSpPr>
            <p:cNvPr id="30" name="Rectangle 66"/>
            <p:cNvSpPr>
              <a:spLocks noChangeArrowheads="1"/>
            </p:cNvSpPr>
            <p:nvPr/>
          </p:nvSpPr>
          <p:spPr bwMode="auto">
            <a:xfrm>
              <a:off x="6487524" y="1744686"/>
              <a:ext cx="785813" cy="255587"/>
            </a:xfrm>
            <a:prstGeom prst="rect">
              <a:avLst/>
            </a:prstGeom>
            <a:solidFill>
              <a:srgbClr val="FFFF00"/>
            </a:solidFill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en-US" sz="1200" b="1" dirty="0"/>
                <a:t>ACC45</a:t>
              </a:r>
            </a:p>
          </p:txBody>
        </p:sp>
        <p:sp>
          <p:nvSpPr>
            <p:cNvPr id="31" name="Rectangle 67"/>
            <p:cNvSpPr>
              <a:spLocks noChangeArrowheads="1"/>
            </p:cNvSpPr>
            <p:nvPr/>
          </p:nvSpPr>
          <p:spPr bwMode="auto">
            <a:xfrm>
              <a:off x="7349537" y="1744686"/>
              <a:ext cx="787400" cy="255587"/>
            </a:xfrm>
            <a:prstGeom prst="rect">
              <a:avLst/>
            </a:prstGeom>
            <a:solidFill>
              <a:srgbClr val="FFFF00"/>
            </a:solidFill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en-US" sz="1200" b="1" dirty="0"/>
                <a:t>ACC67</a:t>
              </a:r>
            </a:p>
          </p:txBody>
        </p:sp>
        <p:cxnSp>
          <p:nvCxnSpPr>
            <p:cNvPr id="32" name="Elbow Connector 79"/>
            <p:cNvCxnSpPr>
              <a:cxnSpLocks noChangeShapeType="1"/>
              <a:stCxn id="41" idx="4"/>
              <a:endCxn id="27" idx="2"/>
            </p:cNvCxnSpPr>
            <p:nvPr/>
          </p:nvCxnSpPr>
          <p:spPr bwMode="auto">
            <a:xfrm rot="5400000">
              <a:off x="2295000" y="1037865"/>
              <a:ext cx="65445" cy="1859370"/>
            </a:xfrm>
            <a:prstGeom prst="bentConnector3">
              <a:avLst>
                <a:gd name="adj1" fmla="val 864182"/>
              </a:avLst>
            </a:prstGeom>
            <a:noFill/>
            <a:ln w="28575">
              <a:solidFill>
                <a:schemeClr val="bg2"/>
              </a:solidFill>
              <a:prstDash val="sysDot"/>
              <a:round/>
              <a:headEnd/>
              <a:tailEnd type="arrow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3" name="TextBox 90"/>
            <p:cNvSpPr txBox="1">
              <a:spLocks noChangeArrowheads="1"/>
            </p:cNvSpPr>
            <p:nvPr/>
          </p:nvSpPr>
          <p:spPr bwMode="auto">
            <a:xfrm>
              <a:off x="2753110" y="1249119"/>
              <a:ext cx="628727" cy="33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dirty="0">
                  <a:solidFill>
                    <a:srgbClr val="808080"/>
                  </a:solidFill>
                </a:rPr>
                <a:t>BAM</a:t>
              </a:r>
            </a:p>
          </p:txBody>
        </p:sp>
        <p:sp>
          <p:nvSpPr>
            <p:cNvPr id="34" name="TextBox 99"/>
            <p:cNvSpPr txBox="1">
              <a:spLocks noChangeArrowheads="1"/>
            </p:cNvSpPr>
            <p:nvPr/>
          </p:nvSpPr>
          <p:spPr bwMode="auto">
            <a:xfrm>
              <a:off x="5502336" y="1249119"/>
              <a:ext cx="628689" cy="33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dirty="0">
                  <a:solidFill>
                    <a:srgbClr val="808080"/>
                  </a:solidFill>
                </a:rPr>
                <a:t>BAM</a:t>
              </a:r>
            </a:p>
          </p:txBody>
        </p:sp>
        <p:sp>
          <p:nvSpPr>
            <p:cNvPr id="35" name="Oval 34"/>
            <p:cNvSpPr/>
            <p:nvPr/>
          </p:nvSpPr>
          <p:spPr>
            <a:xfrm>
              <a:off x="3411080" y="1792668"/>
              <a:ext cx="138035" cy="14216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36" name="Straight Connector 35"/>
            <p:cNvCxnSpPr>
              <a:cxnSpLocks noChangeShapeType="1"/>
            </p:cNvCxnSpPr>
            <p:nvPr/>
          </p:nvCxnSpPr>
          <p:spPr bwMode="auto">
            <a:xfrm flipH="1" flipV="1">
              <a:off x="2933333" y="1631972"/>
              <a:ext cx="264565" cy="231776"/>
            </a:xfrm>
            <a:prstGeom prst="line">
              <a:avLst/>
            </a:prstGeom>
            <a:ln w="38100">
              <a:solidFill>
                <a:srgbClr val="FF0000"/>
              </a:solidFill>
              <a:headEnd/>
              <a:tailEnd/>
            </a:ln>
            <a:effectLst/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7" name="Elbow Connector 85"/>
            <p:cNvCxnSpPr>
              <a:cxnSpLocks noChangeShapeType="1"/>
            </p:cNvCxnSpPr>
            <p:nvPr/>
          </p:nvCxnSpPr>
          <p:spPr bwMode="auto">
            <a:xfrm rot="5400000">
              <a:off x="5168999" y="931770"/>
              <a:ext cx="61948" cy="2057540"/>
            </a:xfrm>
            <a:prstGeom prst="bentConnector3">
              <a:avLst>
                <a:gd name="adj1" fmla="val 1133536"/>
              </a:avLst>
            </a:prstGeom>
            <a:noFill/>
            <a:ln w="28575">
              <a:solidFill>
                <a:schemeClr val="accent1"/>
              </a:solidFill>
              <a:prstDash val="sysDot"/>
              <a:round/>
              <a:headEnd/>
              <a:tailEnd type="arrow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8" name="Elbow Connector 79"/>
            <p:cNvCxnSpPr>
              <a:cxnSpLocks noChangeShapeType="1"/>
              <a:stCxn id="39" idx="4"/>
              <a:endCxn id="29" idx="2"/>
            </p:cNvCxnSpPr>
            <p:nvPr/>
          </p:nvCxnSpPr>
          <p:spPr bwMode="auto">
            <a:xfrm rot="5400000">
              <a:off x="4950024" y="940529"/>
              <a:ext cx="61948" cy="2057540"/>
            </a:xfrm>
            <a:prstGeom prst="bentConnector3">
              <a:avLst>
                <a:gd name="adj1" fmla="val 893178"/>
              </a:avLst>
            </a:prstGeom>
            <a:noFill/>
            <a:ln w="28575">
              <a:solidFill>
                <a:schemeClr val="bg2"/>
              </a:solidFill>
              <a:prstDash val="sysDot"/>
              <a:round/>
              <a:headEnd/>
              <a:tailEnd type="arrow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9" name="Oval 38"/>
            <p:cNvSpPr/>
            <p:nvPr/>
          </p:nvSpPr>
          <p:spPr>
            <a:xfrm>
              <a:off x="5940750" y="1796165"/>
              <a:ext cx="138035" cy="142160"/>
            </a:xfrm>
            <a:prstGeom prst="ellipse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0" name="Oval 39"/>
            <p:cNvSpPr/>
            <p:nvPr/>
          </p:nvSpPr>
          <p:spPr>
            <a:xfrm>
              <a:off x="6163441" y="1796165"/>
              <a:ext cx="138035" cy="14216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1" name="Oval 40"/>
            <p:cNvSpPr/>
            <p:nvPr/>
          </p:nvSpPr>
          <p:spPr>
            <a:xfrm>
              <a:off x="3188389" y="1792668"/>
              <a:ext cx="138035" cy="142160"/>
            </a:xfrm>
            <a:prstGeom prst="ellipse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42" name="Elbow Connector 79"/>
            <p:cNvCxnSpPr>
              <a:cxnSpLocks noChangeShapeType="1"/>
              <a:stCxn id="43" idx="4"/>
              <a:endCxn id="19" idx="2"/>
            </p:cNvCxnSpPr>
            <p:nvPr/>
          </p:nvCxnSpPr>
          <p:spPr bwMode="auto">
            <a:xfrm rot="5400000">
              <a:off x="630935" y="1793393"/>
              <a:ext cx="124200" cy="416597"/>
            </a:xfrm>
            <a:prstGeom prst="bentConnector3">
              <a:avLst>
                <a:gd name="adj1" fmla="val 544985"/>
              </a:avLst>
            </a:prstGeom>
            <a:noFill/>
            <a:ln w="28575">
              <a:solidFill>
                <a:schemeClr val="accent2"/>
              </a:solidFill>
              <a:prstDash val="sysDot"/>
              <a:round/>
              <a:headEnd/>
              <a:tailEnd type="arrow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3" name="Oval 42"/>
            <p:cNvSpPr/>
            <p:nvPr/>
          </p:nvSpPr>
          <p:spPr>
            <a:xfrm>
              <a:off x="832315" y="1797431"/>
              <a:ext cx="138035" cy="142160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4" name="TextBox 90"/>
            <p:cNvSpPr txBox="1">
              <a:spLocks noChangeArrowheads="1"/>
            </p:cNvSpPr>
            <p:nvPr/>
          </p:nvSpPr>
          <p:spPr bwMode="auto">
            <a:xfrm>
              <a:off x="516898" y="1249119"/>
              <a:ext cx="743513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dirty="0" smtClean="0">
                  <a:solidFill>
                    <a:schemeClr val="accent2"/>
                  </a:solidFill>
                </a:rPr>
                <a:t>Toroid</a:t>
              </a:r>
            </a:p>
          </p:txBody>
        </p:sp>
        <p:sp>
          <p:nvSpPr>
            <p:cNvPr id="45" name="TextBox 90"/>
            <p:cNvSpPr txBox="1">
              <a:spLocks noChangeArrowheads="1"/>
            </p:cNvSpPr>
            <p:nvPr/>
          </p:nvSpPr>
          <p:spPr bwMode="auto">
            <a:xfrm>
              <a:off x="180371" y="2210981"/>
              <a:ext cx="304365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200" b="1" dirty="0" smtClean="0">
                  <a:solidFill>
                    <a:schemeClr val="accent2"/>
                  </a:solidFill>
                </a:rPr>
                <a:t>Q</a:t>
              </a:r>
            </a:p>
          </p:txBody>
        </p:sp>
        <p:sp>
          <p:nvSpPr>
            <p:cNvPr id="46" name="TextBox 90"/>
            <p:cNvSpPr txBox="1">
              <a:spLocks noChangeArrowheads="1"/>
            </p:cNvSpPr>
            <p:nvPr/>
          </p:nvSpPr>
          <p:spPr bwMode="auto">
            <a:xfrm>
              <a:off x="1097955" y="2205843"/>
              <a:ext cx="300082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200" b="1" dirty="0" smtClean="0">
                  <a:solidFill>
                    <a:schemeClr val="bg2"/>
                  </a:solidFill>
                </a:rPr>
                <a:t>A</a:t>
              </a:r>
            </a:p>
          </p:txBody>
        </p:sp>
        <p:sp>
          <p:nvSpPr>
            <p:cNvPr id="47" name="TextBox 90"/>
            <p:cNvSpPr txBox="1">
              <a:spLocks noChangeArrowheads="1"/>
            </p:cNvSpPr>
            <p:nvPr/>
          </p:nvSpPr>
          <p:spPr bwMode="auto">
            <a:xfrm>
              <a:off x="1650241" y="2205843"/>
              <a:ext cx="300082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200" b="1" dirty="0" err="1" smtClean="0">
                  <a:solidFill>
                    <a:schemeClr val="accent1"/>
                  </a:solidFill>
                </a:rPr>
                <a:t>φ</a:t>
              </a:r>
              <a:endParaRPr lang="en-US" sz="1200" b="1" dirty="0" smtClean="0">
                <a:solidFill>
                  <a:schemeClr val="accent1"/>
                </a:solidFill>
              </a:endParaRPr>
            </a:p>
          </p:txBody>
        </p:sp>
        <p:sp>
          <p:nvSpPr>
            <p:cNvPr id="48" name="TextBox 90"/>
            <p:cNvSpPr txBox="1">
              <a:spLocks noChangeArrowheads="1"/>
            </p:cNvSpPr>
            <p:nvPr/>
          </p:nvSpPr>
          <p:spPr bwMode="auto">
            <a:xfrm>
              <a:off x="3625094" y="2202739"/>
              <a:ext cx="300082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200" b="1" dirty="0" smtClean="0">
                  <a:solidFill>
                    <a:schemeClr val="bg2"/>
                  </a:solidFill>
                </a:rPr>
                <a:t>A</a:t>
              </a:r>
            </a:p>
          </p:txBody>
        </p:sp>
        <p:sp>
          <p:nvSpPr>
            <p:cNvPr id="49" name="TextBox 90"/>
            <p:cNvSpPr txBox="1">
              <a:spLocks noChangeArrowheads="1"/>
            </p:cNvSpPr>
            <p:nvPr/>
          </p:nvSpPr>
          <p:spPr bwMode="auto">
            <a:xfrm>
              <a:off x="4177380" y="2202739"/>
              <a:ext cx="300082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200" b="1" dirty="0" err="1" smtClean="0">
                  <a:solidFill>
                    <a:schemeClr val="accent1"/>
                  </a:solidFill>
                </a:rPr>
                <a:t>φ</a:t>
              </a:r>
              <a:endParaRPr lang="en-US" sz="1200" b="1" dirty="0" smtClean="0">
                <a:solidFill>
                  <a:schemeClr val="accent1"/>
                </a:solidFill>
              </a:endParaRPr>
            </a:p>
          </p:txBody>
        </p:sp>
        <p:sp>
          <p:nvSpPr>
            <p:cNvPr id="50" name="TextBox 90"/>
            <p:cNvSpPr txBox="1">
              <a:spLocks noChangeArrowheads="1"/>
            </p:cNvSpPr>
            <p:nvPr/>
          </p:nvSpPr>
          <p:spPr bwMode="auto">
            <a:xfrm>
              <a:off x="6487524" y="2202739"/>
              <a:ext cx="300082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200" b="1" dirty="0" smtClean="0">
                  <a:solidFill>
                    <a:srgbClr val="000000"/>
                  </a:solidFill>
                </a:rPr>
                <a:t>A</a:t>
              </a:r>
            </a:p>
          </p:txBody>
        </p:sp>
        <p:sp>
          <p:nvSpPr>
            <p:cNvPr id="51" name="TextBox 90"/>
            <p:cNvSpPr txBox="1">
              <a:spLocks noChangeArrowheads="1"/>
            </p:cNvSpPr>
            <p:nvPr/>
          </p:nvSpPr>
          <p:spPr bwMode="auto">
            <a:xfrm>
              <a:off x="7671060" y="2202739"/>
              <a:ext cx="300082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200" b="1" dirty="0" smtClean="0">
                  <a:solidFill>
                    <a:srgbClr val="000000"/>
                  </a:solidFill>
                </a:rPr>
                <a:t>A</a:t>
              </a:r>
            </a:p>
          </p:txBody>
        </p:sp>
      </p:grpSp>
      <p:sp>
        <p:nvSpPr>
          <p:cNvPr id="52" name="TextBox 51"/>
          <p:cNvSpPr txBox="1"/>
          <p:nvPr/>
        </p:nvSpPr>
        <p:spPr>
          <a:xfrm>
            <a:off x="66045" y="3406532"/>
            <a:ext cx="54357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Example: FLASH</a:t>
            </a:r>
            <a:endParaRPr lang="de-DE" sz="1600" b="1" dirty="0"/>
          </a:p>
        </p:txBody>
      </p:sp>
      <p:sp>
        <p:nvSpPr>
          <p:cNvPr id="55" name="Content Placeholder 1"/>
          <p:cNvSpPr txBox="1">
            <a:spLocks/>
          </p:cNvSpPr>
          <p:nvPr/>
        </p:nvSpPr>
        <p:spPr bwMode="auto">
          <a:xfrm>
            <a:off x="5807661" y="1006348"/>
            <a:ext cx="3336339" cy="21280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65113" indent="-265113" algn="l" rtl="0" eaLnBrk="0" fontAlgn="base" hangingPunct="0">
              <a:spcBef>
                <a:spcPct val="0"/>
              </a:spcBef>
              <a:spcAft>
                <a:spcPct val="50000"/>
              </a:spcAft>
              <a:buClr>
                <a:srgbClr val="F28E00"/>
              </a:buClr>
              <a:buFont typeface="Arial Black" pitchFamily="34" charset="0"/>
              <a:buChar char="&gt;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184150" algn="l" rtl="0" eaLnBrk="0" fontAlgn="base" hangingPunct="0">
              <a:spcBef>
                <a:spcPct val="0"/>
              </a:spcBef>
              <a:spcAft>
                <a:spcPct val="50000"/>
              </a:spcAft>
              <a:buClr>
                <a:schemeClr val="bg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2pPr>
            <a:lvl3pPr marL="1236663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9900"/>
              </a:buClr>
              <a:buFont typeface="Arial Black" pitchFamily="34" charset="0"/>
              <a:defRPr sz="1200">
                <a:solidFill>
                  <a:schemeClr val="tx1"/>
                </a:solidFill>
                <a:latin typeface="+mn-lt"/>
              </a:defRPr>
            </a:lvl3pPr>
            <a:lvl4pPr marL="1644650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1800" dirty="0" smtClean="0"/>
              <a:t>6 parameters for energy (</a:t>
            </a:r>
            <a:r>
              <a:rPr lang="en-US" sz="1800" dirty="0" smtClean="0">
                <a:sym typeface="Symbol"/>
              </a:rPr>
              <a:t>) &amp; bunch length ()</a:t>
            </a:r>
          </a:p>
          <a:p>
            <a:r>
              <a:rPr lang="en-US" sz="1800" dirty="0" smtClean="0">
                <a:sym typeface="Symbol"/>
              </a:rPr>
              <a:t>Typical bandwidth 10Hz    @ 120 Hz rep-rate</a:t>
            </a:r>
          </a:p>
          <a:p>
            <a:r>
              <a:rPr lang="en-US" sz="1800" dirty="0" smtClean="0">
                <a:sym typeface="Symbol"/>
              </a:rPr>
              <a:t>&gt;10Hz … dedicated FB network!</a:t>
            </a:r>
          </a:p>
        </p:txBody>
      </p:sp>
      <p:sp>
        <p:nvSpPr>
          <p:cNvPr id="56" name="Content Placeholder 112"/>
          <p:cNvSpPr txBox="1">
            <a:spLocks/>
          </p:cNvSpPr>
          <p:nvPr/>
        </p:nvSpPr>
        <p:spPr bwMode="auto">
          <a:xfrm>
            <a:off x="207337" y="5242173"/>
            <a:ext cx="8229600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265113" indent="-265113" algn="l" rtl="0" eaLnBrk="0" fontAlgn="base" hangingPunct="0">
              <a:spcBef>
                <a:spcPct val="0"/>
              </a:spcBef>
              <a:spcAft>
                <a:spcPct val="50000"/>
              </a:spcAft>
              <a:buClr>
                <a:srgbClr val="F28E00"/>
              </a:buClr>
              <a:buFont typeface="Arial Black" pitchFamily="34" charset="0"/>
              <a:buChar char="&gt;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184150" algn="l" rtl="0" eaLnBrk="0" fontAlgn="base" hangingPunct="0">
              <a:spcBef>
                <a:spcPct val="0"/>
              </a:spcBef>
              <a:spcAft>
                <a:spcPct val="50000"/>
              </a:spcAft>
              <a:buClr>
                <a:schemeClr val="bg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2pPr>
            <a:lvl3pPr marL="1236663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9900"/>
              </a:buClr>
              <a:buFont typeface="Arial Black" pitchFamily="34" charset="0"/>
              <a:defRPr sz="1200">
                <a:solidFill>
                  <a:schemeClr val="tx1"/>
                </a:solidFill>
                <a:latin typeface="+mn-lt"/>
              </a:defRPr>
            </a:lvl3pPr>
            <a:lvl4pPr marL="1644650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1800" dirty="0" smtClean="0"/>
              <a:t>PI controller, running up to 10 Hz, full coupled response matrix</a:t>
            </a:r>
          </a:p>
          <a:p>
            <a:r>
              <a:rPr lang="en-US" sz="1800" dirty="0" smtClean="0"/>
              <a:t>Designed to run full coupled RM, scalable for E-XFEL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172858" y="6177964"/>
            <a:ext cx="54357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Similar: FERMI, Swiss-FEL </a:t>
            </a:r>
            <a:endParaRPr lang="de-DE" sz="1600" b="1" dirty="0"/>
          </a:p>
        </p:txBody>
      </p:sp>
    </p:spTree>
    <p:extLst>
      <p:ext uri="{BB962C8B-B14F-4D97-AF65-F5344CB8AC3E}">
        <p14:creationId xmlns="" xmlns:p14="http://schemas.microsoft.com/office/powerpoint/2010/main" val="84379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Bunch diagnostic required for beam based feedback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8922" y="817257"/>
            <a:ext cx="8734928" cy="3410036"/>
          </a:xfrm>
        </p:spPr>
        <p:txBody>
          <a:bodyPr/>
          <a:lstStyle/>
          <a:p>
            <a:r>
              <a:rPr lang="en-US" dirty="0" smtClean="0"/>
              <a:t>Bunch arrival time measurement</a:t>
            </a:r>
          </a:p>
          <a:p>
            <a:pPr lvl="1"/>
            <a:r>
              <a:rPr lang="en-US" dirty="0" smtClean="0"/>
              <a:t>Phase detection based (resonant): </a:t>
            </a:r>
            <a:r>
              <a:rPr lang="en-US" dirty="0" smtClean="0"/>
              <a:t>LCLS</a:t>
            </a:r>
            <a:endParaRPr lang="en-US" dirty="0" smtClean="0"/>
          </a:p>
          <a:p>
            <a:pPr lvl="1"/>
            <a:r>
              <a:rPr lang="en-US" dirty="0" err="1" smtClean="0"/>
              <a:t>Ampl</a:t>
            </a:r>
            <a:r>
              <a:rPr lang="en-US" dirty="0" smtClean="0"/>
              <a:t>. </a:t>
            </a:r>
            <a:r>
              <a:rPr lang="en-US" dirty="0" err="1" smtClean="0"/>
              <a:t>Det</a:t>
            </a:r>
            <a:r>
              <a:rPr lang="en-US" dirty="0" smtClean="0"/>
              <a:t> (bb).: FLASH, XFEL, Fermi, Swiss-FEL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Bunch compression monitor </a:t>
            </a:r>
          </a:p>
          <a:p>
            <a:pPr lvl="1"/>
            <a:r>
              <a:rPr lang="en-US" dirty="0" smtClean="0"/>
              <a:t>Detectors</a:t>
            </a:r>
            <a:r>
              <a:rPr lang="en-US" dirty="0"/>
              <a:t>: Pyro / 0.1-1THz </a:t>
            </a:r>
            <a:r>
              <a:rPr lang="en-US" dirty="0" smtClean="0"/>
              <a:t>photo-detectors</a:t>
            </a:r>
            <a:endParaRPr lang="en-US" dirty="0"/>
          </a:p>
          <a:p>
            <a:pPr lvl="1"/>
            <a:r>
              <a:rPr lang="en-US" b="1" dirty="0">
                <a:solidFill>
                  <a:srgbClr val="FF0000"/>
                </a:solidFill>
              </a:rPr>
              <a:t>Problem: pulse shape variation not </a:t>
            </a:r>
            <a:r>
              <a:rPr lang="en-US" b="1" dirty="0" smtClean="0">
                <a:solidFill>
                  <a:srgbClr val="FF0000"/>
                </a:solidFill>
              </a:rPr>
              <a:t>detected</a:t>
            </a:r>
          </a:p>
          <a:p>
            <a:pPr lvl="2"/>
            <a:r>
              <a:rPr lang="en-US" b="1" dirty="0" smtClean="0">
                <a:solidFill>
                  <a:srgbClr val="FF0000"/>
                </a:solidFill>
              </a:rPr>
              <a:t>Correction 3</a:t>
            </a:r>
            <a:r>
              <a:rPr lang="en-US" b="1" baseline="30000" dirty="0" smtClean="0">
                <a:solidFill>
                  <a:srgbClr val="FF0000"/>
                </a:solidFill>
              </a:rPr>
              <a:t>rd</a:t>
            </a:r>
            <a:r>
              <a:rPr lang="en-US" b="1" dirty="0" smtClean="0">
                <a:solidFill>
                  <a:srgbClr val="FF0000"/>
                </a:solidFill>
              </a:rPr>
              <a:t> harmonic or X-band structure?</a:t>
            </a:r>
          </a:p>
          <a:p>
            <a:pPr lvl="2"/>
            <a:endParaRPr lang="de-DE" dirty="0" smtClean="0"/>
          </a:p>
          <a:p>
            <a:r>
              <a:rPr lang="en-US" dirty="0" smtClean="0"/>
              <a:t>Bunch charge and position</a:t>
            </a:r>
          </a:p>
          <a:p>
            <a:endParaRPr lang="de-DE" dirty="0"/>
          </a:p>
        </p:txBody>
      </p:sp>
      <p:grpSp>
        <p:nvGrpSpPr>
          <p:cNvPr id="22" name="Group 21"/>
          <p:cNvGrpSpPr/>
          <p:nvPr/>
        </p:nvGrpSpPr>
        <p:grpSpPr>
          <a:xfrm>
            <a:off x="5674740" y="2394931"/>
            <a:ext cx="2802578" cy="1627933"/>
            <a:chOff x="5663131" y="2036343"/>
            <a:chExt cx="2802578" cy="1627933"/>
          </a:xfrm>
        </p:grpSpPr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663131" y="2036343"/>
              <a:ext cx="2802578" cy="13740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" name="TextBox 4"/>
            <p:cNvSpPr txBox="1"/>
            <p:nvPr/>
          </p:nvSpPr>
          <p:spPr>
            <a:xfrm>
              <a:off x="5818910" y="3410360"/>
              <a:ext cx="2390398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b="1" dirty="0" smtClean="0">
                  <a:solidFill>
                    <a:srgbClr val="0070C0"/>
                  </a:solidFill>
                </a:rPr>
                <a:t>Arrangement at FLASH (</a:t>
              </a:r>
              <a:r>
                <a:rPr lang="en-US" sz="1050" b="1" dirty="0" err="1" smtClean="0">
                  <a:solidFill>
                    <a:srgbClr val="0070C0"/>
                  </a:solidFill>
                </a:rPr>
                <a:t>Coh</a:t>
              </a:r>
              <a:r>
                <a:rPr lang="en-US" sz="1050" b="1" dirty="0" smtClean="0">
                  <a:solidFill>
                    <a:srgbClr val="0070C0"/>
                  </a:solidFill>
                </a:rPr>
                <a:t>. Diff.)</a:t>
              </a:r>
              <a:endParaRPr lang="de-DE" sz="1050" b="1" dirty="0">
                <a:solidFill>
                  <a:srgbClr val="0070C0"/>
                </a:solidFill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6200875" y="978626"/>
            <a:ext cx="1348509" cy="978622"/>
            <a:chOff x="5491179" y="906908"/>
            <a:chExt cx="1348509" cy="978622"/>
          </a:xfrm>
        </p:grpSpPr>
        <p:pic>
          <p:nvPicPr>
            <p:cNvPr id="10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91179" y="906908"/>
              <a:ext cx="1305228" cy="97862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1" name="TextBox 10"/>
            <p:cNvSpPr txBox="1"/>
            <p:nvPr/>
          </p:nvSpPr>
          <p:spPr>
            <a:xfrm>
              <a:off x="6228623" y="906908"/>
              <a:ext cx="61106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</a:rPr>
                <a:t>Cavity</a:t>
              </a:r>
              <a:endParaRPr lang="de-DE" sz="12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13" name="Picture 3" descr="C:\Loos\Conferences\IPAC2010\others\Picture3.pn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286"/>
          <a:stretch>
            <a:fillRect/>
          </a:stretch>
        </p:blipFill>
        <p:spPr bwMode="auto">
          <a:xfrm>
            <a:off x="7656997" y="958185"/>
            <a:ext cx="1002006" cy="1019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/>
          <p:nvPr/>
        </p:nvSpPr>
        <p:spPr>
          <a:xfrm>
            <a:off x="8032152" y="1045407"/>
            <a:ext cx="5180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BAM</a:t>
            </a:r>
            <a:endParaRPr lang="de-DE" sz="1200" dirty="0">
              <a:solidFill>
                <a:schemeClr val="bg1"/>
              </a:solidFill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6684591" y="4378254"/>
            <a:ext cx="2234907" cy="739151"/>
            <a:chOff x="5471992" y="1341452"/>
            <a:chExt cx="2234907" cy="739151"/>
          </a:xfrm>
        </p:grpSpPr>
        <p:sp>
          <p:nvSpPr>
            <p:cNvPr id="16" name="Rectangle 15"/>
            <p:cNvSpPr/>
            <p:nvPr/>
          </p:nvSpPr>
          <p:spPr bwMode="auto">
            <a:xfrm>
              <a:off x="5471992" y="1341452"/>
              <a:ext cx="2163957" cy="739151"/>
            </a:xfrm>
            <a:prstGeom prst="rect">
              <a:avLst/>
            </a:prstGeom>
            <a:solidFill>
              <a:schemeClr val="tx2">
                <a:lumMod val="9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grpSp>
          <p:nvGrpSpPr>
            <p:cNvPr id="17" name="Group 16"/>
            <p:cNvGrpSpPr/>
            <p:nvPr/>
          </p:nvGrpSpPr>
          <p:grpSpPr>
            <a:xfrm>
              <a:off x="5471992" y="1341453"/>
              <a:ext cx="2234907" cy="630942"/>
              <a:chOff x="5701366" y="866601"/>
              <a:chExt cx="2234907" cy="630942"/>
            </a:xfrm>
          </p:grpSpPr>
          <p:sp>
            <p:nvSpPr>
              <p:cNvPr id="19" name="TextBox 18"/>
              <p:cNvSpPr txBox="1"/>
              <p:nvPr/>
            </p:nvSpPr>
            <p:spPr>
              <a:xfrm>
                <a:off x="5898138" y="866601"/>
                <a:ext cx="1178528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dirty="0" err="1" smtClean="0"/>
                  <a:t>V</a:t>
                </a:r>
                <a:r>
                  <a:rPr lang="en-US" sz="1100" baseline="-25000" dirty="0" err="1" smtClean="0"/>
                  <a:t>mon</a:t>
                </a:r>
                <a:r>
                  <a:rPr lang="en-US" sz="1100" dirty="0" smtClean="0"/>
                  <a:t> = </a:t>
                </a:r>
                <a:r>
                  <a:rPr lang="en-US" sz="1100" dirty="0" err="1" smtClean="0"/>
                  <a:t>M</a:t>
                </a:r>
                <a:r>
                  <a:rPr lang="en-US" sz="1100" baseline="-25000" dirty="0" err="1" smtClean="0"/>
                  <a:t>resp</a:t>
                </a:r>
                <a:r>
                  <a:rPr lang="en-US" sz="1100" dirty="0" err="1" smtClean="0">
                    <a:sym typeface="Symbol"/>
                  </a:rPr>
                  <a:t></a:t>
                </a:r>
                <a:r>
                  <a:rPr lang="en-US" sz="1100" dirty="0" err="1" smtClean="0"/>
                  <a:t>V</a:t>
                </a:r>
                <a:r>
                  <a:rPr lang="en-US" sz="1100" baseline="-25000" dirty="0" err="1" smtClean="0"/>
                  <a:t>act</a:t>
                </a:r>
                <a:endParaRPr lang="de-DE" sz="1100" dirty="0"/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5701366" y="1235933"/>
                <a:ext cx="2234907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dirty="0" smtClean="0"/>
                  <a:t>V</a:t>
                </a:r>
                <a:r>
                  <a:rPr lang="en-US" sz="1100" baseline="-25000" dirty="0" smtClean="0"/>
                  <a:t>act,n</a:t>
                </a:r>
                <a:r>
                  <a:rPr lang="en-US" sz="1100" baseline="-25000" dirty="0"/>
                  <a:t>+</a:t>
                </a:r>
                <a:r>
                  <a:rPr lang="en-US" sz="1100" baseline="-25000" dirty="0" smtClean="0"/>
                  <a:t>1</a:t>
                </a:r>
                <a:r>
                  <a:rPr lang="en-US" sz="1100" dirty="0" smtClean="0"/>
                  <a:t> = </a:t>
                </a:r>
                <a:r>
                  <a:rPr lang="en-US" sz="1100" dirty="0" err="1" smtClean="0"/>
                  <a:t>V</a:t>
                </a:r>
                <a:r>
                  <a:rPr lang="en-US" sz="1100" baseline="-25000" dirty="0" err="1" smtClean="0"/>
                  <a:t>act,n</a:t>
                </a:r>
                <a:r>
                  <a:rPr lang="en-US" sz="1100" baseline="-25000" dirty="0" smtClean="0"/>
                  <a:t> </a:t>
                </a:r>
                <a:r>
                  <a:rPr lang="en-US" sz="1100" dirty="0" smtClean="0"/>
                  <a:t>+ G</a:t>
                </a:r>
                <a:r>
                  <a:rPr lang="en-US" sz="1100" dirty="0" smtClean="0">
                    <a:sym typeface="Symbol"/>
                  </a:rPr>
                  <a:t>(</a:t>
                </a:r>
                <a:r>
                  <a:rPr lang="en-US" sz="1100" dirty="0" err="1" smtClean="0"/>
                  <a:t>M</a:t>
                </a:r>
                <a:r>
                  <a:rPr lang="en-US" sz="1100" baseline="-25000" dirty="0" err="1" smtClean="0"/>
                  <a:t>resp</a:t>
                </a:r>
                <a:r>
                  <a:rPr lang="en-US" sz="1100" dirty="0" smtClean="0">
                    <a:sym typeface="Symbol"/>
                  </a:rPr>
                  <a:t>)</a:t>
                </a:r>
                <a:r>
                  <a:rPr lang="en-US" sz="1100" baseline="30000" dirty="0"/>
                  <a:t> -</a:t>
                </a:r>
                <a:r>
                  <a:rPr lang="en-US" sz="1100" baseline="30000" dirty="0" smtClean="0"/>
                  <a:t>1</a:t>
                </a:r>
                <a:r>
                  <a:rPr lang="en-US" sz="1100" dirty="0" smtClean="0">
                    <a:sym typeface="Symbol"/>
                  </a:rPr>
                  <a:t></a:t>
                </a:r>
                <a:r>
                  <a:rPr lang="en-US" sz="1100" dirty="0" smtClean="0"/>
                  <a:t>V</a:t>
                </a:r>
                <a:r>
                  <a:rPr lang="en-US" sz="1100" baseline="-25000" dirty="0" smtClean="0"/>
                  <a:t>mon,n</a:t>
                </a:r>
                <a:endParaRPr lang="de-DE" sz="1100" dirty="0"/>
              </a:p>
            </p:txBody>
          </p:sp>
        </p:grpSp>
      </p:grp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0067" y="5242170"/>
            <a:ext cx="1873861" cy="9357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322729" y="4947252"/>
            <a:ext cx="6378606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1400" dirty="0" smtClean="0"/>
              <a:t>Measurement of response </a:t>
            </a:r>
            <a:r>
              <a:rPr lang="en-US" sz="1400" dirty="0" smtClean="0"/>
              <a:t>matrix </a:t>
            </a:r>
            <a:r>
              <a:rPr lang="en-US" sz="1400" dirty="0" smtClean="0"/>
              <a:t>a</a:t>
            </a:r>
            <a:r>
              <a:rPr lang="en-US" sz="1400" dirty="0" smtClean="0"/>
              <a:t>ctuator </a:t>
            </a:r>
            <a:r>
              <a:rPr lang="en-US" sz="1400" dirty="0" smtClean="0"/>
              <a:t>(RF) </a:t>
            </a:r>
            <a:r>
              <a:rPr lang="en-US" sz="1400" dirty="0" smtClean="0">
                <a:sym typeface="Wingdings" pitchFamily="2" charset="2"/>
              </a:rPr>
              <a:t> </a:t>
            </a:r>
            <a:r>
              <a:rPr lang="en-US" sz="1400" dirty="0" smtClean="0">
                <a:sym typeface="Wingdings" pitchFamily="2" charset="2"/>
              </a:rPr>
              <a:t>monitor </a:t>
            </a:r>
            <a:r>
              <a:rPr lang="en-US" sz="1400" dirty="0" smtClean="0">
                <a:sym typeface="Wingdings" pitchFamily="2" charset="2"/>
              </a:rPr>
              <a:t>(arrival time)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 smtClean="0">
                <a:sym typeface="Wingdings" pitchFamily="2" charset="2"/>
              </a:rPr>
              <a:t>Linear fit of proportional factor [C = </a:t>
            </a:r>
            <a:r>
              <a:rPr lang="en-US" sz="1400" dirty="0" err="1" smtClean="0">
                <a:sym typeface="Wingdings" pitchFamily="2" charset="2"/>
              </a:rPr>
              <a:t>ps</a:t>
            </a:r>
            <a:r>
              <a:rPr lang="en-US" sz="1400" dirty="0" smtClean="0">
                <a:sym typeface="Wingdings" pitchFamily="2" charset="2"/>
              </a:rPr>
              <a:t> /MV]</a:t>
            </a:r>
            <a:r>
              <a:rPr lang="en-US" sz="1400" dirty="0" smtClean="0"/>
              <a:t> 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 smtClean="0"/>
              <a:t>Inversion of response </a:t>
            </a:r>
            <a:r>
              <a:rPr lang="en-US" sz="1400" dirty="0" smtClean="0"/>
              <a:t>matrix </a:t>
            </a:r>
            <a:r>
              <a:rPr lang="en-US" sz="1400" dirty="0" smtClean="0"/>
              <a:t>(SVD), eventually pick dedicated </a:t>
            </a:r>
            <a:r>
              <a:rPr lang="en-US" sz="1400" dirty="0" smtClean="0"/>
              <a:t>monitor</a:t>
            </a:r>
            <a:endParaRPr lang="en-US" sz="1400" dirty="0" smtClean="0"/>
          </a:p>
          <a:p>
            <a:pPr marL="342900" indent="-342900">
              <a:buFont typeface="+mj-lt"/>
              <a:buAutoNum type="arabicPeriod"/>
            </a:pPr>
            <a:r>
              <a:rPr lang="en-US" sz="1400" dirty="0" smtClean="0"/>
              <a:t>Apply from RF pulse to RF pulse SP </a:t>
            </a:r>
            <a:r>
              <a:rPr lang="en-US" sz="1400" dirty="0" smtClean="0"/>
              <a:t>corrections to compensate drifts</a:t>
            </a:r>
            <a:endParaRPr lang="en-US" sz="1400" dirty="0" smtClean="0"/>
          </a:p>
          <a:p>
            <a:pPr marL="342900" indent="-342900">
              <a:buFont typeface="+mj-lt"/>
              <a:buAutoNum type="arabicPeriod"/>
            </a:pPr>
            <a:endParaRPr lang="en-US" sz="1400" dirty="0"/>
          </a:p>
        </p:txBody>
      </p:sp>
      <p:cxnSp>
        <p:nvCxnSpPr>
          <p:cNvPr id="24" name="Straight Connector 23"/>
          <p:cNvCxnSpPr/>
          <p:nvPr/>
        </p:nvCxnSpPr>
        <p:spPr bwMode="auto">
          <a:xfrm>
            <a:off x="322729" y="4316942"/>
            <a:ext cx="8561295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</p:cxnSp>
      <p:sp>
        <p:nvSpPr>
          <p:cNvPr id="25" name="TextBox 24"/>
          <p:cNvSpPr txBox="1"/>
          <p:nvPr/>
        </p:nvSpPr>
        <p:spPr>
          <a:xfrm>
            <a:off x="373031" y="4409276"/>
            <a:ext cx="31021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chemeClr val="accent1"/>
                </a:solidFill>
              </a:rPr>
              <a:t>Beam based feedback principle:</a:t>
            </a:r>
            <a:endParaRPr lang="en-US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96086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Rectangle 116"/>
          <p:cNvSpPr>
            <a:spLocks noChangeArrowheads="1"/>
          </p:cNvSpPr>
          <p:nvPr/>
        </p:nvSpPr>
        <p:spPr bwMode="auto">
          <a:xfrm>
            <a:off x="1130030" y="2453943"/>
            <a:ext cx="287338" cy="144463"/>
          </a:xfrm>
          <a:prstGeom prst="rect">
            <a:avLst/>
          </a:prstGeom>
          <a:solidFill>
            <a:srgbClr val="FF6600"/>
          </a:solidFill>
          <a:ln w="19050">
            <a:solidFill>
              <a:srgbClr val="FF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Bef>
                <a:spcPct val="0"/>
              </a:spcBef>
              <a:buClrTx/>
              <a:buFontTx/>
              <a:buNone/>
              <a:defRPr/>
            </a:pPr>
            <a:r>
              <a:rPr lang="pl-PL" sz="800">
                <a:solidFill>
                  <a:srgbClr val="FFFFFF"/>
                </a:solidFill>
                <a:ea typeface="+mn-ea"/>
              </a:rPr>
              <a:t>LLRF</a:t>
            </a:r>
            <a:endParaRPr lang="en-GB" sz="800" dirty="0">
              <a:solidFill>
                <a:srgbClr val="FFFFFF"/>
              </a:solidFill>
              <a:ea typeface="+mn-ea"/>
            </a:endParaRPr>
          </a:p>
        </p:txBody>
      </p:sp>
      <p:sp>
        <p:nvSpPr>
          <p:cNvPr id="118" name="Rectangle 117"/>
          <p:cNvSpPr>
            <a:spLocks noChangeArrowheads="1"/>
          </p:cNvSpPr>
          <p:nvPr/>
        </p:nvSpPr>
        <p:spPr bwMode="auto">
          <a:xfrm>
            <a:off x="1453880" y="2455531"/>
            <a:ext cx="287338" cy="144462"/>
          </a:xfrm>
          <a:prstGeom prst="rect">
            <a:avLst/>
          </a:prstGeom>
          <a:solidFill>
            <a:srgbClr val="FF6600"/>
          </a:solidFill>
          <a:ln w="19050">
            <a:solidFill>
              <a:srgbClr val="FF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Bef>
                <a:spcPct val="0"/>
              </a:spcBef>
              <a:buClrTx/>
              <a:buFontTx/>
              <a:buNone/>
              <a:defRPr/>
            </a:pPr>
            <a:r>
              <a:rPr lang="pl-PL" sz="800">
                <a:solidFill>
                  <a:srgbClr val="FFFFFF"/>
                </a:solidFill>
                <a:ea typeface="+mn-ea"/>
              </a:rPr>
              <a:t>LLRF</a:t>
            </a:r>
            <a:endParaRPr lang="en-GB" sz="800" dirty="0">
              <a:solidFill>
                <a:srgbClr val="FFFFFF"/>
              </a:solidFill>
              <a:ea typeface="+mn-ea"/>
            </a:endParaRPr>
          </a:p>
        </p:txBody>
      </p:sp>
      <p:sp>
        <p:nvSpPr>
          <p:cNvPr id="119" name="Rectangle 118"/>
          <p:cNvSpPr>
            <a:spLocks noChangeArrowheads="1"/>
          </p:cNvSpPr>
          <p:nvPr/>
        </p:nvSpPr>
        <p:spPr bwMode="auto">
          <a:xfrm>
            <a:off x="444230" y="2706356"/>
            <a:ext cx="287338" cy="144462"/>
          </a:xfrm>
          <a:prstGeom prst="rect">
            <a:avLst/>
          </a:prstGeom>
          <a:solidFill>
            <a:srgbClr val="FF6600"/>
          </a:solidFill>
          <a:ln w="19050">
            <a:solidFill>
              <a:srgbClr val="FF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Bef>
                <a:spcPct val="0"/>
              </a:spcBef>
              <a:buClrTx/>
              <a:buFontTx/>
              <a:buNone/>
              <a:defRPr/>
            </a:pPr>
            <a:r>
              <a:rPr lang="pl-PL" sz="800">
                <a:solidFill>
                  <a:srgbClr val="FFFFFF"/>
                </a:solidFill>
                <a:ea typeface="+mn-ea"/>
              </a:rPr>
              <a:t>LLRF</a:t>
            </a:r>
            <a:endParaRPr lang="en-GB" sz="800" dirty="0">
              <a:solidFill>
                <a:srgbClr val="FFFFFF"/>
              </a:solidFill>
              <a:ea typeface="+mn-ea"/>
            </a:endParaRPr>
          </a:p>
        </p:txBody>
      </p:sp>
      <p:sp>
        <p:nvSpPr>
          <p:cNvPr id="120" name="Rectangle 119"/>
          <p:cNvSpPr>
            <a:spLocks noChangeArrowheads="1"/>
          </p:cNvSpPr>
          <p:nvPr/>
        </p:nvSpPr>
        <p:spPr bwMode="auto">
          <a:xfrm>
            <a:off x="3541443" y="2420606"/>
            <a:ext cx="287337" cy="144462"/>
          </a:xfrm>
          <a:prstGeom prst="rect">
            <a:avLst/>
          </a:prstGeom>
          <a:solidFill>
            <a:srgbClr val="FF6600"/>
          </a:solidFill>
          <a:ln w="19050">
            <a:solidFill>
              <a:srgbClr val="FF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Bef>
                <a:spcPct val="0"/>
              </a:spcBef>
              <a:buClrTx/>
              <a:buFontTx/>
              <a:buNone/>
              <a:defRPr/>
            </a:pPr>
            <a:r>
              <a:rPr lang="pl-PL" sz="800">
                <a:solidFill>
                  <a:srgbClr val="FFFFFF"/>
                </a:solidFill>
                <a:ea typeface="+mn-ea"/>
              </a:rPr>
              <a:t>LLRF</a:t>
            </a:r>
            <a:endParaRPr lang="en-GB" sz="800" dirty="0">
              <a:solidFill>
                <a:srgbClr val="FFFFFF"/>
              </a:solidFill>
              <a:ea typeface="+mn-ea"/>
            </a:endParaRPr>
          </a:p>
        </p:txBody>
      </p:sp>
      <p:sp>
        <p:nvSpPr>
          <p:cNvPr id="121" name="Line 63"/>
          <p:cNvSpPr>
            <a:spLocks noChangeShapeType="1"/>
          </p:cNvSpPr>
          <p:nvPr/>
        </p:nvSpPr>
        <p:spPr bwMode="auto">
          <a:xfrm flipH="1">
            <a:off x="733155" y="2779381"/>
            <a:ext cx="1152525" cy="1587"/>
          </a:xfrm>
          <a:prstGeom prst="line">
            <a:avLst/>
          </a:prstGeom>
          <a:noFill/>
          <a:ln w="12700">
            <a:solidFill>
              <a:srgbClr val="FF0000"/>
            </a:solidFill>
            <a:prstDash val="dash"/>
            <a:round/>
            <a:headEnd/>
            <a:tailEnd type="arrow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0"/>
              </a:spcBef>
              <a:buClrTx/>
              <a:buFontTx/>
              <a:buNone/>
              <a:defRPr/>
            </a:pPr>
            <a:endParaRPr lang="de-DE" sz="1800" dirty="0">
              <a:solidFill>
                <a:srgbClr val="000000"/>
              </a:solidFill>
              <a:ea typeface="+mn-ea"/>
            </a:endParaRPr>
          </a:p>
        </p:txBody>
      </p:sp>
      <p:sp>
        <p:nvSpPr>
          <p:cNvPr id="122" name="Line 65"/>
          <p:cNvSpPr>
            <a:spLocks noChangeShapeType="1"/>
          </p:cNvSpPr>
          <p:nvPr/>
        </p:nvSpPr>
        <p:spPr bwMode="auto">
          <a:xfrm flipH="1">
            <a:off x="1741218" y="2525381"/>
            <a:ext cx="971550" cy="1587"/>
          </a:xfrm>
          <a:prstGeom prst="line">
            <a:avLst/>
          </a:prstGeom>
          <a:noFill/>
          <a:ln w="12700">
            <a:solidFill>
              <a:srgbClr val="9900FF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0"/>
              </a:spcBef>
              <a:buClrTx/>
              <a:buFontTx/>
              <a:buNone/>
              <a:defRPr/>
            </a:pPr>
            <a:endParaRPr lang="de-DE" sz="1800" dirty="0">
              <a:solidFill>
                <a:srgbClr val="000000"/>
              </a:solidFill>
              <a:ea typeface="+mn-ea"/>
            </a:endParaRPr>
          </a:p>
        </p:txBody>
      </p:sp>
      <p:sp>
        <p:nvSpPr>
          <p:cNvPr id="123" name="Line 66"/>
          <p:cNvSpPr>
            <a:spLocks noChangeShapeType="1"/>
          </p:cNvSpPr>
          <p:nvPr/>
        </p:nvSpPr>
        <p:spPr bwMode="auto">
          <a:xfrm flipH="1">
            <a:off x="1741218" y="2596818"/>
            <a:ext cx="1331912" cy="1588"/>
          </a:xfrm>
          <a:prstGeom prst="line">
            <a:avLst/>
          </a:prstGeom>
          <a:noFill/>
          <a:ln w="12700">
            <a:solidFill>
              <a:srgbClr val="9900FF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0"/>
              </a:spcBef>
              <a:buClrTx/>
              <a:buFontTx/>
              <a:buNone/>
              <a:defRPr/>
            </a:pPr>
            <a:endParaRPr lang="de-DE" sz="1800" dirty="0">
              <a:solidFill>
                <a:srgbClr val="000000"/>
              </a:solidFill>
              <a:ea typeface="+mn-ea"/>
            </a:endParaRPr>
          </a:p>
        </p:txBody>
      </p:sp>
      <p:sp>
        <p:nvSpPr>
          <p:cNvPr id="124" name="Line 69"/>
          <p:cNvSpPr>
            <a:spLocks noChangeShapeType="1"/>
          </p:cNvSpPr>
          <p:nvPr/>
        </p:nvSpPr>
        <p:spPr bwMode="auto">
          <a:xfrm flipH="1">
            <a:off x="1741218" y="2455531"/>
            <a:ext cx="431800" cy="1587"/>
          </a:xfrm>
          <a:prstGeom prst="line">
            <a:avLst/>
          </a:prstGeom>
          <a:noFill/>
          <a:ln w="12700">
            <a:solidFill>
              <a:srgbClr val="9900FF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0"/>
              </a:spcBef>
              <a:buClrTx/>
              <a:buFontTx/>
              <a:buNone/>
              <a:defRPr/>
            </a:pPr>
            <a:endParaRPr lang="de-DE" sz="1800" dirty="0">
              <a:solidFill>
                <a:srgbClr val="000000"/>
              </a:solidFill>
              <a:ea typeface="+mn-ea"/>
            </a:endParaRPr>
          </a:p>
        </p:txBody>
      </p:sp>
      <p:sp>
        <p:nvSpPr>
          <p:cNvPr id="125" name="Line 71"/>
          <p:cNvSpPr>
            <a:spLocks noChangeShapeType="1"/>
          </p:cNvSpPr>
          <p:nvPr/>
        </p:nvSpPr>
        <p:spPr bwMode="auto">
          <a:xfrm flipH="1">
            <a:off x="3828780" y="2490456"/>
            <a:ext cx="1368425" cy="3175"/>
          </a:xfrm>
          <a:prstGeom prst="line">
            <a:avLst/>
          </a:prstGeom>
          <a:noFill/>
          <a:ln w="12700">
            <a:solidFill>
              <a:srgbClr val="33CC33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0"/>
              </a:spcBef>
              <a:buClrTx/>
              <a:buFontTx/>
              <a:buNone/>
              <a:defRPr/>
            </a:pPr>
            <a:endParaRPr lang="de-DE" sz="1800" dirty="0">
              <a:solidFill>
                <a:srgbClr val="000000"/>
              </a:solidFill>
              <a:ea typeface="+mn-ea"/>
            </a:endParaRPr>
          </a:p>
        </p:txBody>
      </p:sp>
      <p:sp>
        <p:nvSpPr>
          <p:cNvPr id="126" name="Line 72"/>
          <p:cNvSpPr>
            <a:spLocks noChangeShapeType="1"/>
          </p:cNvSpPr>
          <p:nvPr/>
        </p:nvSpPr>
        <p:spPr bwMode="auto">
          <a:xfrm flipH="1">
            <a:off x="3828780" y="2563481"/>
            <a:ext cx="1692275" cy="1587"/>
          </a:xfrm>
          <a:prstGeom prst="line">
            <a:avLst/>
          </a:prstGeom>
          <a:noFill/>
          <a:ln w="12700">
            <a:solidFill>
              <a:srgbClr val="33CC33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0"/>
              </a:spcBef>
              <a:buClrTx/>
              <a:buFontTx/>
              <a:buNone/>
              <a:defRPr/>
            </a:pPr>
            <a:endParaRPr lang="de-DE" sz="1800" dirty="0">
              <a:solidFill>
                <a:srgbClr val="000000"/>
              </a:solidFill>
              <a:ea typeface="+mn-ea"/>
            </a:endParaRPr>
          </a:p>
        </p:txBody>
      </p:sp>
      <p:sp>
        <p:nvSpPr>
          <p:cNvPr id="127" name="Line 73"/>
          <p:cNvSpPr>
            <a:spLocks noChangeShapeType="1"/>
          </p:cNvSpPr>
          <p:nvPr/>
        </p:nvSpPr>
        <p:spPr bwMode="auto">
          <a:xfrm flipH="1">
            <a:off x="3830368" y="2419018"/>
            <a:ext cx="466725" cy="3175"/>
          </a:xfrm>
          <a:prstGeom prst="line">
            <a:avLst/>
          </a:prstGeom>
          <a:noFill/>
          <a:ln w="12700">
            <a:solidFill>
              <a:srgbClr val="33CC33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0"/>
              </a:spcBef>
              <a:buClrTx/>
              <a:buFontTx/>
              <a:buNone/>
              <a:defRPr/>
            </a:pPr>
            <a:endParaRPr lang="de-DE" sz="1800" dirty="0">
              <a:solidFill>
                <a:srgbClr val="000000"/>
              </a:solidFill>
              <a:ea typeface="+mn-ea"/>
            </a:endParaRPr>
          </a:p>
        </p:txBody>
      </p:sp>
      <p:sp>
        <p:nvSpPr>
          <p:cNvPr id="93" name="Rectangle 92"/>
          <p:cNvSpPr/>
          <p:nvPr/>
        </p:nvSpPr>
        <p:spPr bwMode="auto">
          <a:xfrm>
            <a:off x="87653" y="751907"/>
            <a:ext cx="8995144" cy="2191792"/>
          </a:xfrm>
          <a:prstGeom prst="rect">
            <a:avLst/>
          </a:prstGeom>
          <a:noFill/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" name="Line 3"/>
          <p:cNvSpPr>
            <a:spLocks noChangeShapeType="1"/>
          </p:cNvSpPr>
          <p:nvPr/>
        </p:nvSpPr>
        <p:spPr bwMode="auto">
          <a:xfrm>
            <a:off x="1798638" y="1436928"/>
            <a:ext cx="252412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0"/>
              </a:spcBef>
              <a:buClrTx/>
              <a:buFontTx/>
              <a:buNone/>
              <a:defRPr/>
            </a:pPr>
            <a:endParaRPr lang="de-DE" sz="1800" dirty="0">
              <a:solidFill>
                <a:srgbClr val="000000"/>
              </a:solidFill>
              <a:ea typeface="+mn-ea"/>
            </a:endParaRPr>
          </a:p>
        </p:txBody>
      </p:sp>
      <p:sp>
        <p:nvSpPr>
          <p:cNvPr id="6" name="Line 4"/>
          <p:cNvSpPr>
            <a:spLocks noChangeShapeType="1"/>
          </p:cNvSpPr>
          <p:nvPr/>
        </p:nvSpPr>
        <p:spPr bwMode="auto">
          <a:xfrm flipV="1">
            <a:off x="2051050" y="1328978"/>
            <a:ext cx="144463" cy="1079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0"/>
              </a:spcBef>
              <a:buClrTx/>
              <a:buFontTx/>
              <a:buNone/>
              <a:defRPr/>
            </a:pPr>
            <a:endParaRPr lang="de-DE" sz="1800" dirty="0">
              <a:solidFill>
                <a:srgbClr val="000000"/>
              </a:solidFill>
              <a:ea typeface="+mn-ea"/>
            </a:endParaRPr>
          </a:p>
        </p:txBody>
      </p:sp>
      <p:sp>
        <p:nvSpPr>
          <p:cNvPr id="7" name="Line 5"/>
          <p:cNvSpPr>
            <a:spLocks noChangeShapeType="1"/>
          </p:cNvSpPr>
          <p:nvPr/>
        </p:nvSpPr>
        <p:spPr bwMode="auto">
          <a:xfrm>
            <a:off x="2197100" y="1328978"/>
            <a:ext cx="288925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0"/>
              </a:spcBef>
              <a:buClrTx/>
              <a:buFontTx/>
              <a:buNone/>
              <a:defRPr/>
            </a:pPr>
            <a:endParaRPr lang="de-DE" sz="1800" dirty="0">
              <a:solidFill>
                <a:srgbClr val="000000"/>
              </a:solidFill>
              <a:ea typeface="+mn-ea"/>
            </a:endParaRPr>
          </a:p>
        </p:txBody>
      </p:sp>
      <p:sp>
        <p:nvSpPr>
          <p:cNvPr id="8" name="Line 6"/>
          <p:cNvSpPr>
            <a:spLocks noChangeShapeType="1"/>
          </p:cNvSpPr>
          <p:nvPr/>
        </p:nvSpPr>
        <p:spPr bwMode="auto">
          <a:xfrm>
            <a:off x="2486025" y="1328978"/>
            <a:ext cx="142875" cy="1079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0"/>
              </a:spcBef>
              <a:buClrTx/>
              <a:buFontTx/>
              <a:buNone/>
              <a:defRPr/>
            </a:pPr>
            <a:endParaRPr lang="de-DE" sz="1800" dirty="0">
              <a:solidFill>
                <a:srgbClr val="000000"/>
              </a:solidFill>
              <a:ea typeface="+mn-ea"/>
            </a:endParaRPr>
          </a:p>
        </p:txBody>
      </p:sp>
      <p:sp>
        <p:nvSpPr>
          <p:cNvPr id="9" name="Line 7"/>
          <p:cNvSpPr>
            <a:spLocks noChangeShapeType="1"/>
          </p:cNvSpPr>
          <p:nvPr/>
        </p:nvSpPr>
        <p:spPr bwMode="auto">
          <a:xfrm>
            <a:off x="2625725" y="1436928"/>
            <a:ext cx="5397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0"/>
              </a:spcBef>
              <a:buClrTx/>
              <a:buFontTx/>
              <a:buNone/>
              <a:defRPr/>
            </a:pPr>
            <a:endParaRPr lang="de-DE" sz="1800" dirty="0">
              <a:solidFill>
                <a:srgbClr val="000000"/>
              </a:solidFill>
              <a:ea typeface="+mn-ea"/>
            </a:endParaRPr>
          </a:p>
        </p:txBody>
      </p:sp>
      <p:sp>
        <p:nvSpPr>
          <p:cNvPr id="10" name="AutoShape 8"/>
          <p:cNvSpPr>
            <a:spLocks noChangeArrowheads="1"/>
          </p:cNvSpPr>
          <p:nvPr/>
        </p:nvSpPr>
        <p:spPr bwMode="auto">
          <a:xfrm>
            <a:off x="466725" y="1292465"/>
            <a:ext cx="287338" cy="288925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sz="1000">
                <a:solidFill>
                  <a:srgbClr val="000000"/>
                </a:solidFill>
              </a:rPr>
              <a:t>Gun</a:t>
            </a:r>
            <a:endParaRPr lang="en-GB" sz="1000">
              <a:solidFill>
                <a:srgbClr val="000000"/>
              </a:solidFill>
            </a:endParaRPr>
          </a:p>
        </p:txBody>
      </p:sp>
      <p:sp>
        <p:nvSpPr>
          <p:cNvPr id="11" name="AutoShape 9"/>
          <p:cNvSpPr>
            <a:spLocks noChangeArrowheads="1"/>
          </p:cNvSpPr>
          <p:nvPr/>
        </p:nvSpPr>
        <p:spPr bwMode="auto">
          <a:xfrm>
            <a:off x="935038" y="1292465"/>
            <a:ext cx="539750" cy="288925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sz="1000">
                <a:solidFill>
                  <a:srgbClr val="000000"/>
                </a:solidFill>
              </a:rPr>
              <a:t>ACC1</a:t>
            </a:r>
            <a:endParaRPr lang="en-GB" sz="1000">
              <a:solidFill>
                <a:srgbClr val="000000"/>
              </a:solidFill>
            </a:endParaRPr>
          </a:p>
        </p:txBody>
      </p:sp>
      <p:sp>
        <p:nvSpPr>
          <p:cNvPr id="12" name="AutoShape 10"/>
          <p:cNvSpPr>
            <a:spLocks noChangeArrowheads="1"/>
          </p:cNvSpPr>
          <p:nvPr/>
        </p:nvSpPr>
        <p:spPr bwMode="auto">
          <a:xfrm>
            <a:off x="1481138" y="1328978"/>
            <a:ext cx="317500" cy="2159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sz="1000">
                <a:solidFill>
                  <a:srgbClr val="000000"/>
                </a:solidFill>
              </a:rPr>
              <a:t>3</a:t>
            </a:r>
            <a:r>
              <a:rPr lang="en-US" sz="1000" baseline="30000">
                <a:solidFill>
                  <a:srgbClr val="000000"/>
                </a:solidFill>
              </a:rPr>
              <a:t>rd</a:t>
            </a:r>
            <a:endParaRPr lang="en-GB" sz="1000" baseline="30000">
              <a:solidFill>
                <a:srgbClr val="000000"/>
              </a:solidFill>
            </a:endParaRPr>
          </a:p>
        </p:txBody>
      </p:sp>
      <p:sp>
        <p:nvSpPr>
          <p:cNvPr id="13" name="AutoShape 11"/>
          <p:cNvSpPr>
            <a:spLocks noChangeArrowheads="1"/>
          </p:cNvSpPr>
          <p:nvPr/>
        </p:nvSpPr>
        <p:spPr bwMode="auto">
          <a:xfrm>
            <a:off x="3167063" y="1292465"/>
            <a:ext cx="539750" cy="288925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sz="1000">
                <a:solidFill>
                  <a:srgbClr val="000000"/>
                </a:solidFill>
              </a:rPr>
              <a:t>ACC2</a:t>
            </a:r>
            <a:endParaRPr lang="en-GB" sz="1000">
              <a:solidFill>
                <a:srgbClr val="000000"/>
              </a:solidFill>
            </a:endParaRPr>
          </a:p>
        </p:txBody>
      </p:sp>
      <p:sp>
        <p:nvSpPr>
          <p:cNvPr id="14" name="AutoShape 12"/>
          <p:cNvSpPr>
            <a:spLocks noChangeArrowheads="1"/>
          </p:cNvSpPr>
          <p:nvPr/>
        </p:nvSpPr>
        <p:spPr bwMode="auto">
          <a:xfrm>
            <a:off x="3706813" y="1292465"/>
            <a:ext cx="539750" cy="288925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sz="1000">
                <a:solidFill>
                  <a:srgbClr val="000000"/>
                </a:solidFill>
              </a:rPr>
              <a:t>ACC3</a:t>
            </a:r>
            <a:endParaRPr lang="en-GB" sz="1000">
              <a:solidFill>
                <a:srgbClr val="000000"/>
              </a:solidFill>
            </a:endParaRPr>
          </a:p>
        </p:txBody>
      </p:sp>
      <p:sp>
        <p:nvSpPr>
          <p:cNvPr id="15" name="Line 13"/>
          <p:cNvSpPr>
            <a:spLocks noChangeShapeType="1"/>
          </p:cNvSpPr>
          <p:nvPr/>
        </p:nvSpPr>
        <p:spPr bwMode="auto">
          <a:xfrm>
            <a:off x="4246563" y="1436928"/>
            <a:ext cx="1079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0"/>
              </a:spcBef>
              <a:buClrTx/>
              <a:buFontTx/>
              <a:buNone/>
              <a:defRPr/>
            </a:pPr>
            <a:endParaRPr lang="de-DE" sz="1800" dirty="0">
              <a:solidFill>
                <a:srgbClr val="000000"/>
              </a:solidFill>
              <a:ea typeface="+mn-ea"/>
            </a:endParaRPr>
          </a:p>
        </p:txBody>
      </p:sp>
      <p:sp>
        <p:nvSpPr>
          <p:cNvPr id="16" name="Line 14"/>
          <p:cNvSpPr>
            <a:spLocks noChangeShapeType="1"/>
          </p:cNvSpPr>
          <p:nvPr/>
        </p:nvSpPr>
        <p:spPr bwMode="auto">
          <a:xfrm flipV="1">
            <a:off x="4354513" y="1328978"/>
            <a:ext cx="252412" cy="1079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0"/>
              </a:spcBef>
              <a:buClrTx/>
              <a:buFontTx/>
              <a:buNone/>
              <a:defRPr/>
            </a:pPr>
            <a:endParaRPr lang="de-DE" sz="1800" dirty="0">
              <a:solidFill>
                <a:srgbClr val="000000"/>
              </a:solidFill>
              <a:ea typeface="+mn-ea"/>
            </a:endParaRPr>
          </a:p>
        </p:txBody>
      </p:sp>
      <p:sp>
        <p:nvSpPr>
          <p:cNvPr id="17" name="Line 15"/>
          <p:cNvSpPr>
            <a:spLocks noChangeShapeType="1"/>
          </p:cNvSpPr>
          <p:nvPr/>
        </p:nvSpPr>
        <p:spPr bwMode="auto">
          <a:xfrm>
            <a:off x="4606925" y="1328978"/>
            <a:ext cx="323850" cy="2159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0"/>
              </a:spcBef>
              <a:buClrTx/>
              <a:buFontTx/>
              <a:buNone/>
              <a:defRPr/>
            </a:pPr>
            <a:endParaRPr lang="de-DE" sz="1800" dirty="0">
              <a:solidFill>
                <a:srgbClr val="000000"/>
              </a:solidFill>
              <a:ea typeface="+mn-ea"/>
            </a:endParaRPr>
          </a:p>
        </p:txBody>
      </p:sp>
      <p:sp>
        <p:nvSpPr>
          <p:cNvPr id="18" name="Line 16"/>
          <p:cNvSpPr>
            <a:spLocks noChangeShapeType="1"/>
          </p:cNvSpPr>
          <p:nvPr/>
        </p:nvSpPr>
        <p:spPr bwMode="auto">
          <a:xfrm flipV="1">
            <a:off x="4930775" y="1436928"/>
            <a:ext cx="215900" cy="1079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0"/>
              </a:spcBef>
              <a:buClrTx/>
              <a:buFontTx/>
              <a:buNone/>
              <a:defRPr/>
            </a:pPr>
            <a:endParaRPr lang="de-DE" sz="1800" dirty="0">
              <a:solidFill>
                <a:srgbClr val="000000"/>
              </a:solidFill>
              <a:ea typeface="+mn-ea"/>
            </a:endParaRPr>
          </a:p>
        </p:txBody>
      </p:sp>
      <p:sp>
        <p:nvSpPr>
          <p:cNvPr id="19" name="Line 17"/>
          <p:cNvSpPr>
            <a:spLocks noChangeShapeType="1"/>
          </p:cNvSpPr>
          <p:nvPr/>
        </p:nvSpPr>
        <p:spPr bwMode="auto">
          <a:xfrm>
            <a:off x="5146675" y="1436928"/>
            <a:ext cx="2341563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0"/>
              </a:spcBef>
              <a:buClrTx/>
              <a:buFontTx/>
              <a:buNone/>
              <a:defRPr/>
            </a:pPr>
            <a:endParaRPr lang="de-DE" sz="1800" dirty="0">
              <a:solidFill>
                <a:srgbClr val="000000"/>
              </a:solidFill>
              <a:ea typeface="+mn-ea"/>
            </a:endParaRPr>
          </a:p>
        </p:txBody>
      </p:sp>
      <p:sp>
        <p:nvSpPr>
          <p:cNvPr id="20" name="AutoShape 18"/>
          <p:cNvSpPr>
            <a:spLocks noChangeArrowheads="1"/>
          </p:cNvSpPr>
          <p:nvPr/>
        </p:nvSpPr>
        <p:spPr bwMode="auto">
          <a:xfrm>
            <a:off x="5699125" y="1292465"/>
            <a:ext cx="539750" cy="288925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sz="1000">
                <a:solidFill>
                  <a:srgbClr val="000000"/>
                </a:solidFill>
              </a:rPr>
              <a:t>ACC4</a:t>
            </a:r>
            <a:endParaRPr lang="en-GB" sz="1000">
              <a:solidFill>
                <a:srgbClr val="000000"/>
              </a:solidFill>
            </a:endParaRPr>
          </a:p>
        </p:txBody>
      </p:sp>
      <p:sp>
        <p:nvSpPr>
          <p:cNvPr id="21" name="AutoShape 19"/>
          <p:cNvSpPr>
            <a:spLocks noChangeArrowheads="1"/>
          </p:cNvSpPr>
          <p:nvPr/>
        </p:nvSpPr>
        <p:spPr bwMode="auto">
          <a:xfrm>
            <a:off x="6456363" y="1292465"/>
            <a:ext cx="539750" cy="288925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sz="1000">
                <a:solidFill>
                  <a:srgbClr val="000000"/>
                </a:solidFill>
              </a:rPr>
              <a:t>ACC7</a:t>
            </a:r>
            <a:endParaRPr lang="en-GB" sz="1000">
              <a:solidFill>
                <a:srgbClr val="000000"/>
              </a:solidFill>
            </a:endParaRPr>
          </a:p>
        </p:txBody>
      </p:sp>
      <p:sp>
        <p:nvSpPr>
          <p:cNvPr id="22" name="Text Box 20"/>
          <p:cNvSpPr txBox="1">
            <a:spLocks noChangeArrowheads="1"/>
          </p:cNvSpPr>
          <p:nvPr/>
        </p:nvSpPr>
        <p:spPr bwMode="auto">
          <a:xfrm rot="5400000">
            <a:off x="6158706" y="1085297"/>
            <a:ext cx="307975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900" b="1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900" b="1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900" b="1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900" b="1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900" b="1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 b="1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 b="1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 b="1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 b="1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sz="3200">
                <a:solidFill>
                  <a:srgbClr val="000000"/>
                </a:solidFill>
              </a:rPr>
              <a:t>~</a:t>
            </a:r>
            <a:endParaRPr lang="en-GB" sz="3200">
              <a:solidFill>
                <a:srgbClr val="000000"/>
              </a:solidFill>
            </a:endParaRPr>
          </a:p>
        </p:txBody>
      </p:sp>
      <p:sp>
        <p:nvSpPr>
          <p:cNvPr id="23" name="Text Box 21"/>
          <p:cNvSpPr txBox="1">
            <a:spLocks noChangeArrowheads="1"/>
          </p:cNvSpPr>
          <p:nvPr/>
        </p:nvSpPr>
        <p:spPr bwMode="auto">
          <a:xfrm rot="5400000">
            <a:off x="6242844" y="1094822"/>
            <a:ext cx="30797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900" b="1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900" b="1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900" b="1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900" b="1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900" b="1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 b="1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 b="1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 b="1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 b="1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sz="3200">
                <a:solidFill>
                  <a:srgbClr val="000000"/>
                </a:solidFill>
              </a:rPr>
              <a:t>~</a:t>
            </a:r>
            <a:endParaRPr lang="en-GB" sz="3200">
              <a:solidFill>
                <a:srgbClr val="000000"/>
              </a:solidFill>
            </a:endParaRPr>
          </a:p>
        </p:txBody>
      </p:sp>
      <p:sp>
        <p:nvSpPr>
          <p:cNvPr id="24" name="Line 22"/>
          <p:cNvSpPr>
            <a:spLocks noChangeShapeType="1"/>
          </p:cNvSpPr>
          <p:nvPr/>
        </p:nvSpPr>
        <p:spPr bwMode="auto">
          <a:xfrm>
            <a:off x="754063" y="1436928"/>
            <a:ext cx="2159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0"/>
              </a:spcBef>
              <a:buClrTx/>
              <a:buFontTx/>
              <a:buNone/>
              <a:defRPr/>
            </a:pPr>
            <a:endParaRPr lang="de-DE" sz="1800" dirty="0">
              <a:solidFill>
                <a:srgbClr val="000000"/>
              </a:solidFill>
              <a:ea typeface="+mn-ea"/>
            </a:endParaRPr>
          </a:p>
        </p:txBody>
      </p:sp>
      <p:sp>
        <p:nvSpPr>
          <p:cNvPr id="25" name="Line 23"/>
          <p:cNvSpPr>
            <a:spLocks noChangeShapeType="1"/>
          </p:cNvSpPr>
          <p:nvPr/>
        </p:nvSpPr>
        <p:spPr bwMode="auto">
          <a:xfrm>
            <a:off x="7486650" y="1436928"/>
            <a:ext cx="252413" cy="17938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0"/>
              </a:spcBef>
              <a:buClrTx/>
              <a:buFontTx/>
              <a:buNone/>
              <a:defRPr/>
            </a:pPr>
            <a:endParaRPr lang="de-DE" sz="1800" dirty="0">
              <a:solidFill>
                <a:srgbClr val="000000"/>
              </a:solidFill>
              <a:ea typeface="+mn-ea"/>
            </a:endParaRPr>
          </a:p>
        </p:txBody>
      </p:sp>
      <p:sp>
        <p:nvSpPr>
          <p:cNvPr id="26" name="Line 24"/>
          <p:cNvSpPr>
            <a:spLocks noChangeShapeType="1"/>
          </p:cNvSpPr>
          <p:nvPr/>
        </p:nvSpPr>
        <p:spPr bwMode="auto">
          <a:xfrm>
            <a:off x="7739063" y="1616315"/>
            <a:ext cx="1189037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0"/>
              </a:spcBef>
              <a:buClrTx/>
              <a:buFontTx/>
              <a:buNone/>
              <a:defRPr/>
            </a:pPr>
            <a:endParaRPr lang="de-DE" sz="1800" dirty="0">
              <a:solidFill>
                <a:srgbClr val="000000"/>
              </a:solidFill>
              <a:ea typeface="+mn-ea"/>
            </a:endParaRPr>
          </a:p>
        </p:txBody>
      </p:sp>
      <p:sp>
        <p:nvSpPr>
          <p:cNvPr id="27" name="Rectangle 25" descr="Dark vertical"/>
          <p:cNvSpPr>
            <a:spLocks noChangeArrowheads="1"/>
          </p:cNvSpPr>
          <p:nvPr/>
        </p:nvSpPr>
        <p:spPr bwMode="auto">
          <a:xfrm>
            <a:off x="8243888" y="1554403"/>
            <a:ext cx="323850" cy="107950"/>
          </a:xfrm>
          <a:prstGeom prst="rect">
            <a:avLst/>
          </a:prstGeom>
          <a:pattFill prst="dkVert">
            <a:fgClr>
              <a:srgbClr val="FF0000"/>
            </a:fgClr>
            <a:bgClr>
              <a:srgbClr val="00FF00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spcBef>
                <a:spcPct val="0"/>
              </a:spcBef>
              <a:buClrTx/>
              <a:buFontTx/>
              <a:buNone/>
              <a:defRPr/>
            </a:pPr>
            <a:endParaRPr lang="de-DE" sz="1800" dirty="0">
              <a:solidFill>
                <a:srgbClr val="000000"/>
              </a:solidFill>
              <a:ea typeface="+mn-ea"/>
            </a:endParaRPr>
          </a:p>
        </p:txBody>
      </p:sp>
      <p:sp>
        <p:nvSpPr>
          <p:cNvPr id="28" name="Rectangle 26" descr="Dark vertical"/>
          <p:cNvSpPr>
            <a:spLocks noChangeArrowheads="1"/>
          </p:cNvSpPr>
          <p:nvPr/>
        </p:nvSpPr>
        <p:spPr bwMode="auto">
          <a:xfrm>
            <a:off x="8601075" y="1554403"/>
            <a:ext cx="323850" cy="107950"/>
          </a:xfrm>
          <a:prstGeom prst="rect">
            <a:avLst/>
          </a:prstGeom>
          <a:pattFill prst="dkVert">
            <a:fgClr>
              <a:srgbClr val="FF0000"/>
            </a:fgClr>
            <a:bgClr>
              <a:srgbClr val="00FF00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spcBef>
                <a:spcPct val="0"/>
              </a:spcBef>
              <a:buClrTx/>
              <a:buFontTx/>
              <a:buNone/>
              <a:defRPr/>
            </a:pPr>
            <a:endParaRPr lang="de-DE" sz="1800" dirty="0">
              <a:solidFill>
                <a:srgbClr val="000000"/>
              </a:solidFill>
              <a:ea typeface="+mn-ea"/>
            </a:endParaRPr>
          </a:p>
        </p:txBody>
      </p:sp>
      <p:sp>
        <p:nvSpPr>
          <p:cNvPr id="29" name="Rectangle 27"/>
          <p:cNvSpPr>
            <a:spLocks noChangeArrowheads="1"/>
          </p:cNvSpPr>
          <p:nvPr/>
        </p:nvSpPr>
        <p:spPr bwMode="auto">
          <a:xfrm>
            <a:off x="1763713" y="2071928"/>
            <a:ext cx="287337" cy="144462"/>
          </a:xfrm>
          <a:prstGeom prst="rect">
            <a:avLst/>
          </a:prstGeom>
          <a:solidFill>
            <a:schemeClr val="accent2"/>
          </a:solidFill>
          <a:ln w="19050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sz="800">
                <a:solidFill>
                  <a:srgbClr val="FFFFFF"/>
                </a:solidFill>
              </a:rPr>
              <a:t>BAM</a:t>
            </a:r>
            <a:endParaRPr lang="en-GB" sz="800">
              <a:solidFill>
                <a:srgbClr val="FFFFFF"/>
              </a:solidFill>
            </a:endParaRPr>
          </a:p>
        </p:txBody>
      </p:sp>
      <p:sp>
        <p:nvSpPr>
          <p:cNvPr id="30" name="Rectangle 28"/>
          <p:cNvSpPr>
            <a:spLocks noChangeArrowheads="1"/>
          </p:cNvSpPr>
          <p:nvPr/>
        </p:nvSpPr>
        <p:spPr bwMode="auto">
          <a:xfrm>
            <a:off x="2625725" y="2071928"/>
            <a:ext cx="287338" cy="144462"/>
          </a:xfrm>
          <a:prstGeom prst="rect">
            <a:avLst/>
          </a:prstGeom>
          <a:solidFill>
            <a:schemeClr val="accent2"/>
          </a:solidFill>
          <a:ln w="19050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sz="800">
                <a:solidFill>
                  <a:srgbClr val="FFFFFF"/>
                </a:solidFill>
              </a:rPr>
              <a:t>BAM</a:t>
            </a:r>
            <a:endParaRPr lang="en-GB" sz="800">
              <a:solidFill>
                <a:srgbClr val="FFFFFF"/>
              </a:solidFill>
            </a:endParaRPr>
          </a:p>
        </p:txBody>
      </p:sp>
      <p:sp>
        <p:nvSpPr>
          <p:cNvPr id="31" name="Rectangle 29"/>
          <p:cNvSpPr>
            <a:spLocks noChangeArrowheads="1"/>
          </p:cNvSpPr>
          <p:nvPr/>
        </p:nvSpPr>
        <p:spPr bwMode="auto">
          <a:xfrm>
            <a:off x="2986088" y="2071928"/>
            <a:ext cx="292100" cy="147637"/>
          </a:xfrm>
          <a:prstGeom prst="rect">
            <a:avLst/>
          </a:prstGeom>
          <a:solidFill>
            <a:srgbClr val="CC0000"/>
          </a:solidFill>
          <a:ln w="19050">
            <a:solidFill>
              <a:srgbClr val="CC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sz="800" dirty="0">
                <a:solidFill>
                  <a:srgbClr val="FFFFFF"/>
                </a:solidFill>
              </a:rPr>
              <a:t>BCM</a:t>
            </a:r>
            <a:endParaRPr lang="en-GB" sz="800" dirty="0">
              <a:solidFill>
                <a:srgbClr val="FFFFFF"/>
              </a:solidFill>
            </a:endParaRPr>
          </a:p>
        </p:txBody>
      </p:sp>
      <p:sp>
        <p:nvSpPr>
          <p:cNvPr id="32" name="Line 30"/>
          <p:cNvSpPr>
            <a:spLocks noChangeShapeType="1"/>
          </p:cNvSpPr>
          <p:nvPr/>
        </p:nvSpPr>
        <p:spPr bwMode="auto">
          <a:xfrm>
            <a:off x="1908175" y="1498840"/>
            <a:ext cx="0" cy="577850"/>
          </a:xfrm>
          <a:prstGeom prst="line">
            <a:avLst/>
          </a:prstGeom>
          <a:noFill/>
          <a:ln w="12700">
            <a:solidFill>
              <a:srgbClr val="A5002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0"/>
              </a:spcBef>
              <a:buClrTx/>
              <a:buFontTx/>
              <a:buNone/>
              <a:defRPr/>
            </a:pPr>
            <a:endParaRPr lang="de-DE" sz="1800" dirty="0">
              <a:solidFill>
                <a:srgbClr val="000000"/>
              </a:solidFill>
              <a:ea typeface="+mn-ea"/>
            </a:endParaRPr>
          </a:p>
        </p:txBody>
      </p:sp>
      <p:sp>
        <p:nvSpPr>
          <p:cNvPr id="33" name="Line 31"/>
          <p:cNvSpPr>
            <a:spLocks noChangeShapeType="1"/>
          </p:cNvSpPr>
          <p:nvPr/>
        </p:nvSpPr>
        <p:spPr bwMode="auto">
          <a:xfrm>
            <a:off x="2770188" y="1498840"/>
            <a:ext cx="0" cy="558800"/>
          </a:xfrm>
          <a:prstGeom prst="line">
            <a:avLst/>
          </a:prstGeom>
          <a:noFill/>
          <a:ln w="12700">
            <a:solidFill>
              <a:srgbClr val="A5002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0"/>
              </a:spcBef>
              <a:buClrTx/>
              <a:buFontTx/>
              <a:buNone/>
              <a:defRPr/>
            </a:pPr>
            <a:endParaRPr lang="de-DE" sz="1800" dirty="0">
              <a:solidFill>
                <a:srgbClr val="000000"/>
              </a:solidFill>
              <a:ea typeface="+mn-ea"/>
            </a:endParaRPr>
          </a:p>
        </p:txBody>
      </p:sp>
      <p:sp>
        <p:nvSpPr>
          <p:cNvPr id="34" name="Line 32"/>
          <p:cNvSpPr>
            <a:spLocks noChangeShapeType="1"/>
          </p:cNvSpPr>
          <p:nvPr/>
        </p:nvSpPr>
        <p:spPr bwMode="auto">
          <a:xfrm>
            <a:off x="3094038" y="1498840"/>
            <a:ext cx="0" cy="549275"/>
          </a:xfrm>
          <a:prstGeom prst="line">
            <a:avLst/>
          </a:prstGeom>
          <a:noFill/>
          <a:ln w="12700">
            <a:solidFill>
              <a:srgbClr val="A5002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0"/>
              </a:spcBef>
              <a:buClrTx/>
              <a:buFontTx/>
              <a:buNone/>
              <a:defRPr/>
            </a:pPr>
            <a:endParaRPr lang="de-DE" sz="1800" dirty="0">
              <a:solidFill>
                <a:srgbClr val="000000"/>
              </a:solidFill>
              <a:ea typeface="+mn-ea"/>
            </a:endParaRPr>
          </a:p>
        </p:txBody>
      </p:sp>
      <p:sp>
        <p:nvSpPr>
          <p:cNvPr id="35" name="Rectangle 33"/>
          <p:cNvSpPr>
            <a:spLocks noChangeArrowheads="1"/>
          </p:cNvSpPr>
          <p:nvPr/>
        </p:nvSpPr>
        <p:spPr bwMode="auto">
          <a:xfrm>
            <a:off x="5432425" y="2070340"/>
            <a:ext cx="292100" cy="147638"/>
          </a:xfrm>
          <a:prstGeom prst="rect">
            <a:avLst/>
          </a:prstGeom>
          <a:solidFill>
            <a:srgbClr val="CC0000"/>
          </a:solidFill>
          <a:ln w="19050">
            <a:solidFill>
              <a:srgbClr val="CC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sz="800">
                <a:solidFill>
                  <a:srgbClr val="FFFFFF"/>
                </a:solidFill>
              </a:rPr>
              <a:t>BCM</a:t>
            </a:r>
            <a:endParaRPr lang="en-GB" sz="800">
              <a:solidFill>
                <a:srgbClr val="FFFFFF"/>
              </a:solidFill>
            </a:endParaRPr>
          </a:p>
        </p:txBody>
      </p:sp>
      <p:sp>
        <p:nvSpPr>
          <p:cNvPr id="36" name="Line 34"/>
          <p:cNvSpPr>
            <a:spLocks noChangeShapeType="1"/>
          </p:cNvSpPr>
          <p:nvPr/>
        </p:nvSpPr>
        <p:spPr bwMode="auto">
          <a:xfrm>
            <a:off x="5216525" y="1497253"/>
            <a:ext cx="0" cy="558800"/>
          </a:xfrm>
          <a:prstGeom prst="line">
            <a:avLst/>
          </a:prstGeom>
          <a:noFill/>
          <a:ln w="12700">
            <a:solidFill>
              <a:srgbClr val="A5002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0"/>
              </a:spcBef>
              <a:buClrTx/>
              <a:buFontTx/>
              <a:buNone/>
              <a:defRPr/>
            </a:pPr>
            <a:endParaRPr lang="de-DE" sz="1800" dirty="0">
              <a:solidFill>
                <a:srgbClr val="000000"/>
              </a:solidFill>
              <a:ea typeface="+mn-ea"/>
            </a:endParaRPr>
          </a:p>
        </p:txBody>
      </p:sp>
      <p:sp>
        <p:nvSpPr>
          <p:cNvPr id="37" name="Line 35"/>
          <p:cNvSpPr>
            <a:spLocks noChangeShapeType="1"/>
          </p:cNvSpPr>
          <p:nvPr/>
        </p:nvSpPr>
        <p:spPr bwMode="auto">
          <a:xfrm>
            <a:off x="5540375" y="1497253"/>
            <a:ext cx="0" cy="549275"/>
          </a:xfrm>
          <a:prstGeom prst="line">
            <a:avLst/>
          </a:prstGeom>
          <a:noFill/>
          <a:ln w="12700">
            <a:solidFill>
              <a:srgbClr val="A5002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0"/>
              </a:spcBef>
              <a:buClrTx/>
              <a:buFontTx/>
              <a:buNone/>
              <a:defRPr/>
            </a:pPr>
            <a:endParaRPr lang="de-DE" sz="1800" dirty="0">
              <a:solidFill>
                <a:srgbClr val="000000"/>
              </a:solidFill>
              <a:ea typeface="+mn-ea"/>
            </a:endParaRPr>
          </a:p>
        </p:txBody>
      </p:sp>
      <p:sp>
        <p:nvSpPr>
          <p:cNvPr id="38" name="Rectangle 36"/>
          <p:cNvSpPr>
            <a:spLocks noChangeArrowheads="1"/>
          </p:cNvSpPr>
          <p:nvPr/>
        </p:nvSpPr>
        <p:spPr bwMode="auto">
          <a:xfrm>
            <a:off x="6985000" y="2040178"/>
            <a:ext cx="287338" cy="144462"/>
          </a:xfrm>
          <a:prstGeom prst="rect">
            <a:avLst/>
          </a:prstGeom>
          <a:solidFill>
            <a:schemeClr val="accent2"/>
          </a:solidFill>
          <a:ln w="19050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sz="800">
                <a:solidFill>
                  <a:srgbClr val="FFFFFF"/>
                </a:solidFill>
              </a:rPr>
              <a:t>BAM</a:t>
            </a:r>
            <a:endParaRPr lang="en-GB" sz="800">
              <a:solidFill>
                <a:srgbClr val="FFFFFF"/>
              </a:solidFill>
            </a:endParaRPr>
          </a:p>
        </p:txBody>
      </p:sp>
      <p:sp>
        <p:nvSpPr>
          <p:cNvPr id="39" name="Line 37"/>
          <p:cNvSpPr>
            <a:spLocks noChangeShapeType="1"/>
          </p:cNvSpPr>
          <p:nvPr/>
        </p:nvSpPr>
        <p:spPr bwMode="auto">
          <a:xfrm>
            <a:off x="7127875" y="1467090"/>
            <a:ext cx="0" cy="573088"/>
          </a:xfrm>
          <a:prstGeom prst="line">
            <a:avLst/>
          </a:prstGeom>
          <a:noFill/>
          <a:ln w="12700">
            <a:solidFill>
              <a:srgbClr val="A5002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0"/>
              </a:spcBef>
              <a:buClrTx/>
              <a:buFontTx/>
              <a:buNone/>
              <a:defRPr/>
            </a:pPr>
            <a:endParaRPr lang="de-DE" sz="1800" dirty="0">
              <a:solidFill>
                <a:srgbClr val="000000"/>
              </a:solidFill>
              <a:ea typeface="+mn-ea"/>
            </a:endParaRPr>
          </a:p>
        </p:txBody>
      </p:sp>
      <p:sp>
        <p:nvSpPr>
          <p:cNvPr id="40" name="Rectangle 38"/>
          <p:cNvSpPr>
            <a:spLocks noChangeArrowheads="1"/>
          </p:cNvSpPr>
          <p:nvPr/>
        </p:nvSpPr>
        <p:spPr bwMode="auto">
          <a:xfrm>
            <a:off x="5072063" y="2070340"/>
            <a:ext cx="287337" cy="144463"/>
          </a:xfrm>
          <a:prstGeom prst="rect">
            <a:avLst/>
          </a:prstGeom>
          <a:solidFill>
            <a:schemeClr val="accent2"/>
          </a:solidFill>
          <a:ln w="19050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sz="800">
                <a:solidFill>
                  <a:srgbClr val="FFFFFF"/>
                </a:solidFill>
              </a:rPr>
              <a:t>BAM</a:t>
            </a:r>
            <a:endParaRPr lang="en-GB" sz="800">
              <a:solidFill>
                <a:srgbClr val="FFFFFF"/>
              </a:solidFill>
            </a:endParaRPr>
          </a:p>
        </p:txBody>
      </p:sp>
      <p:sp>
        <p:nvSpPr>
          <p:cNvPr id="41" name="Rectangle 39"/>
          <p:cNvSpPr>
            <a:spLocks noChangeArrowheads="1"/>
          </p:cNvSpPr>
          <p:nvPr/>
        </p:nvSpPr>
        <p:spPr bwMode="auto">
          <a:xfrm>
            <a:off x="1979613" y="1822690"/>
            <a:ext cx="431800" cy="142875"/>
          </a:xfrm>
          <a:prstGeom prst="rect">
            <a:avLst/>
          </a:prstGeom>
          <a:solidFill>
            <a:srgbClr val="009900"/>
          </a:solidFill>
          <a:ln w="19050">
            <a:solidFill>
              <a:srgbClr val="0099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sz="800">
                <a:solidFill>
                  <a:srgbClr val="FFFFFF"/>
                </a:solidFill>
              </a:rPr>
              <a:t>Toroid</a:t>
            </a:r>
            <a:endParaRPr lang="en-GB" sz="800">
              <a:solidFill>
                <a:srgbClr val="FFFFFF"/>
              </a:solidFill>
            </a:endParaRPr>
          </a:p>
        </p:txBody>
      </p:sp>
      <p:sp>
        <p:nvSpPr>
          <p:cNvPr id="42" name="Line 40"/>
          <p:cNvSpPr>
            <a:spLocks noChangeShapeType="1"/>
          </p:cNvSpPr>
          <p:nvPr/>
        </p:nvSpPr>
        <p:spPr bwMode="auto">
          <a:xfrm>
            <a:off x="2052638" y="1498840"/>
            <a:ext cx="0" cy="323850"/>
          </a:xfrm>
          <a:prstGeom prst="line">
            <a:avLst/>
          </a:prstGeom>
          <a:noFill/>
          <a:ln w="12700">
            <a:solidFill>
              <a:srgbClr val="A5002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0"/>
              </a:spcBef>
              <a:buClrTx/>
              <a:buFontTx/>
              <a:buNone/>
              <a:defRPr/>
            </a:pPr>
            <a:endParaRPr lang="de-DE" sz="1800" dirty="0">
              <a:solidFill>
                <a:srgbClr val="000000"/>
              </a:solidFill>
              <a:ea typeface="+mn-ea"/>
            </a:endParaRPr>
          </a:p>
        </p:txBody>
      </p:sp>
      <p:sp>
        <p:nvSpPr>
          <p:cNvPr id="43" name="Rectangle 41"/>
          <p:cNvSpPr>
            <a:spLocks noChangeArrowheads="1"/>
          </p:cNvSpPr>
          <p:nvPr/>
        </p:nvSpPr>
        <p:spPr bwMode="auto">
          <a:xfrm>
            <a:off x="4103688" y="1789353"/>
            <a:ext cx="431800" cy="142875"/>
          </a:xfrm>
          <a:prstGeom prst="rect">
            <a:avLst/>
          </a:prstGeom>
          <a:solidFill>
            <a:srgbClr val="009900"/>
          </a:solidFill>
          <a:ln w="19050">
            <a:solidFill>
              <a:srgbClr val="0099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sz="800">
                <a:solidFill>
                  <a:srgbClr val="FFFFFF"/>
                </a:solidFill>
              </a:rPr>
              <a:t>Toroid</a:t>
            </a:r>
            <a:endParaRPr lang="en-GB" sz="800">
              <a:solidFill>
                <a:srgbClr val="FFFFFF"/>
              </a:solidFill>
            </a:endParaRPr>
          </a:p>
        </p:txBody>
      </p:sp>
      <p:sp>
        <p:nvSpPr>
          <p:cNvPr id="44" name="Line 42"/>
          <p:cNvSpPr>
            <a:spLocks noChangeShapeType="1"/>
          </p:cNvSpPr>
          <p:nvPr/>
        </p:nvSpPr>
        <p:spPr bwMode="auto">
          <a:xfrm>
            <a:off x="4319588" y="1498840"/>
            <a:ext cx="0" cy="288925"/>
          </a:xfrm>
          <a:prstGeom prst="line">
            <a:avLst/>
          </a:prstGeom>
          <a:noFill/>
          <a:ln w="12700">
            <a:solidFill>
              <a:srgbClr val="A5002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0"/>
              </a:spcBef>
              <a:buClrTx/>
              <a:buFontTx/>
              <a:buNone/>
              <a:defRPr/>
            </a:pPr>
            <a:endParaRPr lang="de-DE" sz="1800" dirty="0">
              <a:solidFill>
                <a:srgbClr val="000000"/>
              </a:solidFill>
              <a:ea typeface="+mn-ea"/>
            </a:endParaRPr>
          </a:p>
        </p:txBody>
      </p:sp>
      <p:sp>
        <p:nvSpPr>
          <p:cNvPr id="45" name="Rectangle 43"/>
          <p:cNvSpPr>
            <a:spLocks noChangeArrowheads="1"/>
          </p:cNvSpPr>
          <p:nvPr/>
        </p:nvSpPr>
        <p:spPr bwMode="auto">
          <a:xfrm>
            <a:off x="7235825" y="1787765"/>
            <a:ext cx="431800" cy="142875"/>
          </a:xfrm>
          <a:prstGeom prst="rect">
            <a:avLst/>
          </a:prstGeom>
          <a:solidFill>
            <a:srgbClr val="009900"/>
          </a:solidFill>
          <a:ln w="19050">
            <a:solidFill>
              <a:srgbClr val="0099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sz="800">
                <a:solidFill>
                  <a:srgbClr val="FFFFFF"/>
                </a:solidFill>
              </a:rPr>
              <a:t>Toroid</a:t>
            </a:r>
            <a:endParaRPr lang="en-GB" sz="800">
              <a:solidFill>
                <a:srgbClr val="FFFFFF"/>
              </a:solidFill>
            </a:endParaRPr>
          </a:p>
        </p:txBody>
      </p:sp>
      <p:sp>
        <p:nvSpPr>
          <p:cNvPr id="46" name="Line 44"/>
          <p:cNvSpPr>
            <a:spLocks noChangeShapeType="1"/>
          </p:cNvSpPr>
          <p:nvPr/>
        </p:nvSpPr>
        <p:spPr bwMode="auto">
          <a:xfrm>
            <a:off x="7451725" y="1463915"/>
            <a:ext cx="0" cy="323850"/>
          </a:xfrm>
          <a:prstGeom prst="line">
            <a:avLst/>
          </a:prstGeom>
          <a:noFill/>
          <a:ln w="12700">
            <a:solidFill>
              <a:srgbClr val="A5002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0"/>
              </a:spcBef>
              <a:buClrTx/>
              <a:buFontTx/>
              <a:buNone/>
              <a:defRPr/>
            </a:pPr>
            <a:endParaRPr lang="de-DE" sz="1800" dirty="0">
              <a:solidFill>
                <a:srgbClr val="000000"/>
              </a:solidFill>
              <a:ea typeface="+mn-ea"/>
            </a:endParaRPr>
          </a:p>
        </p:txBody>
      </p:sp>
      <p:sp>
        <p:nvSpPr>
          <p:cNvPr id="47" name="AutoShape 46"/>
          <p:cNvSpPr>
            <a:spLocks noChangeArrowheads="1"/>
          </p:cNvSpPr>
          <p:nvPr/>
        </p:nvSpPr>
        <p:spPr bwMode="auto">
          <a:xfrm>
            <a:off x="177800" y="995603"/>
            <a:ext cx="360363" cy="179387"/>
          </a:xfrm>
          <a:prstGeom prst="roundRect">
            <a:avLst>
              <a:gd name="adj" fmla="val 16667"/>
            </a:avLst>
          </a:prstGeom>
          <a:solidFill>
            <a:srgbClr val="689DFC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sz="1000">
                <a:solidFill>
                  <a:srgbClr val="000000"/>
                </a:solidFill>
              </a:rPr>
              <a:t>Laser</a:t>
            </a:r>
            <a:endParaRPr lang="en-GB" sz="1000">
              <a:solidFill>
                <a:srgbClr val="000000"/>
              </a:solidFill>
            </a:endParaRPr>
          </a:p>
        </p:txBody>
      </p:sp>
      <p:sp>
        <p:nvSpPr>
          <p:cNvPr id="48" name="Line 47"/>
          <p:cNvSpPr>
            <a:spLocks noChangeShapeType="1"/>
          </p:cNvSpPr>
          <p:nvPr/>
        </p:nvSpPr>
        <p:spPr bwMode="auto">
          <a:xfrm>
            <a:off x="538163" y="1067040"/>
            <a:ext cx="144462" cy="0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0"/>
              </a:spcBef>
              <a:buClrTx/>
              <a:buFontTx/>
              <a:buNone/>
              <a:defRPr/>
            </a:pPr>
            <a:endParaRPr lang="de-DE" sz="1800" dirty="0">
              <a:solidFill>
                <a:srgbClr val="000000"/>
              </a:solidFill>
              <a:ea typeface="+mn-ea"/>
            </a:endParaRPr>
          </a:p>
        </p:txBody>
      </p:sp>
      <p:sp>
        <p:nvSpPr>
          <p:cNvPr id="49" name="Line 48"/>
          <p:cNvSpPr>
            <a:spLocks noChangeShapeType="1"/>
          </p:cNvSpPr>
          <p:nvPr/>
        </p:nvSpPr>
        <p:spPr bwMode="auto">
          <a:xfrm>
            <a:off x="684213" y="1068628"/>
            <a:ext cx="0" cy="214312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0"/>
              </a:spcBef>
              <a:buClrTx/>
              <a:buFontTx/>
              <a:buNone/>
              <a:defRPr/>
            </a:pPr>
            <a:endParaRPr lang="de-DE" sz="1800" dirty="0">
              <a:solidFill>
                <a:srgbClr val="000000"/>
              </a:solidFill>
              <a:ea typeface="+mn-ea"/>
            </a:endParaRPr>
          </a:p>
        </p:txBody>
      </p:sp>
      <p:sp>
        <p:nvSpPr>
          <p:cNvPr id="51" name="Line 50"/>
          <p:cNvSpPr>
            <a:spLocks noChangeShapeType="1"/>
          </p:cNvSpPr>
          <p:nvPr/>
        </p:nvSpPr>
        <p:spPr bwMode="auto">
          <a:xfrm flipV="1">
            <a:off x="1296988" y="1606790"/>
            <a:ext cx="0" cy="865188"/>
          </a:xfrm>
          <a:prstGeom prst="line">
            <a:avLst/>
          </a:prstGeom>
          <a:noFill/>
          <a:ln w="12700">
            <a:solidFill>
              <a:srgbClr val="A5002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0"/>
              </a:spcBef>
              <a:buClrTx/>
              <a:buFontTx/>
              <a:buNone/>
              <a:defRPr/>
            </a:pPr>
            <a:endParaRPr lang="de-DE" sz="1800" dirty="0">
              <a:solidFill>
                <a:srgbClr val="000000"/>
              </a:solidFill>
              <a:ea typeface="+mn-ea"/>
            </a:endParaRPr>
          </a:p>
        </p:txBody>
      </p:sp>
      <p:sp>
        <p:nvSpPr>
          <p:cNvPr id="53" name="Line 52"/>
          <p:cNvSpPr>
            <a:spLocks noChangeShapeType="1"/>
          </p:cNvSpPr>
          <p:nvPr/>
        </p:nvSpPr>
        <p:spPr bwMode="auto">
          <a:xfrm flipV="1">
            <a:off x="1620838" y="1606790"/>
            <a:ext cx="0" cy="865188"/>
          </a:xfrm>
          <a:prstGeom prst="line">
            <a:avLst/>
          </a:prstGeom>
          <a:noFill/>
          <a:ln w="12700">
            <a:solidFill>
              <a:srgbClr val="A5002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0"/>
              </a:spcBef>
              <a:buClrTx/>
              <a:buFontTx/>
              <a:buNone/>
              <a:defRPr/>
            </a:pPr>
            <a:endParaRPr lang="de-DE" sz="1800" dirty="0">
              <a:solidFill>
                <a:srgbClr val="000000"/>
              </a:solidFill>
              <a:ea typeface="+mn-ea"/>
            </a:endParaRPr>
          </a:p>
        </p:txBody>
      </p:sp>
      <p:sp>
        <p:nvSpPr>
          <p:cNvPr id="55" name="Line 54"/>
          <p:cNvSpPr>
            <a:spLocks noChangeShapeType="1"/>
          </p:cNvSpPr>
          <p:nvPr/>
        </p:nvSpPr>
        <p:spPr bwMode="auto">
          <a:xfrm flipV="1">
            <a:off x="611188" y="1571865"/>
            <a:ext cx="0" cy="1152525"/>
          </a:xfrm>
          <a:prstGeom prst="line">
            <a:avLst/>
          </a:prstGeom>
          <a:noFill/>
          <a:ln w="12700">
            <a:solidFill>
              <a:srgbClr val="A5002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0"/>
              </a:spcBef>
              <a:buClrTx/>
              <a:buFontTx/>
              <a:buNone/>
              <a:defRPr/>
            </a:pPr>
            <a:endParaRPr lang="de-DE" sz="1800" dirty="0">
              <a:solidFill>
                <a:srgbClr val="000000"/>
              </a:solidFill>
              <a:ea typeface="+mn-ea"/>
            </a:endParaRPr>
          </a:p>
        </p:txBody>
      </p:sp>
      <p:sp>
        <p:nvSpPr>
          <p:cNvPr id="57" name="Line 56"/>
          <p:cNvSpPr>
            <a:spLocks noChangeShapeType="1"/>
          </p:cNvSpPr>
          <p:nvPr/>
        </p:nvSpPr>
        <p:spPr bwMode="auto">
          <a:xfrm flipV="1">
            <a:off x="3708400" y="1571865"/>
            <a:ext cx="0" cy="865188"/>
          </a:xfrm>
          <a:prstGeom prst="line">
            <a:avLst/>
          </a:prstGeom>
          <a:noFill/>
          <a:ln w="12700">
            <a:solidFill>
              <a:srgbClr val="A5002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0"/>
              </a:spcBef>
              <a:buClrTx/>
              <a:buFontTx/>
              <a:buNone/>
              <a:defRPr/>
            </a:pPr>
            <a:endParaRPr lang="de-DE" sz="1800" dirty="0">
              <a:solidFill>
                <a:srgbClr val="000000"/>
              </a:solidFill>
              <a:ea typeface="+mn-ea"/>
            </a:endParaRPr>
          </a:p>
        </p:txBody>
      </p:sp>
      <p:sp>
        <p:nvSpPr>
          <p:cNvPr id="58" name="Rectangle 57"/>
          <p:cNvSpPr>
            <a:spLocks noChangeArrowheads="1"/>
          </p:cNvSpPr>
          <p:nvPr/>
        </p:nvSpPr>
        <p:spPr bwMode="auto">
          <a:xfrm>
            <a:off x="6191250" y="2437053"/>
            <a:ext cx="287338" cy="144462"/>
          </a:xfrm>
          <a:prstGeom prst="rect">
            <a:avLst/>
          </a:prstGeom>
          <a:solidFill>
            <a:srgbClr val="FF6600"/>
          </a:solidFill>
          <a:ln w="19050">
            <a:solidFill>
              <a:srgbClr val="FF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Bef>
                <a:spcPct val="0"/>
              </a:spcBef>
              <a:buClrTx/>
              <a:buFontTx/>
              <a:buNone/>
              <a:defRPr/>
            </a:pPr>
            <a:r>
              <a:rPr lang="pl-PL" sz="800">
                <a:solidFill>
                  <a:srgbClr val="FFFFFF"/>
                </a:solidFill>
                <a:ea typeface="+mn-ea"/>
              </a:rPr>
              <a:t>LLRF</a:t>
            </a:r>
            <a:endParaRPr lang="en-GB" sz="800" dirty="0">
              <a:solidFill>
                <a:srgbClr val="FFFFFF"/>
              </a:solidFill>
              <a:ea typeface="+mn-ea"/>
            </a:endParaRPr>
          </a:p>
        </p:txBody>
      </p:sp>
      <p:sp>
        <p:nvSpPr>
          <p:cNvPr id="59" name="Line 58"/>
          <p:cNvSpPr>
            <a:spLocks noChangeShapeType="1"/>
          </p:cNvSpPr>
          <p:nvPr/>
        </p:nvSpPr>
        <p:spPr bwMode="auto">
          <a:xfrm flipV="1">
            <a:off x="6335713" y="1571865"/>
            <a:ext cx="0" cy="865188"/>
          </a:xfrm>
          <a:prstGeom prst="line">
            <a:avLst/>
          </a:prstGeom>
          <a:noFill/>
          <a:ln w="12700">
            <a:solidFill>
              <a:srgbClr val="A5002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0"/>
              </a:spcBef>
              <a:buClrTx/>
              <a:buFontTx/>
              <a:buNone/>
              <a:defRPr/>
            </a:pPr>
            <a:endParaRPr lang="de-DE" sz="1800" dirty="0">
              <a:solidFill>
                <a:srgbClr val="000000"/>
              </a:solidFill>
              <a:ea typeface="+mn-ea"/>
            </a:endParaRPr>
          </a:p>
        </p:txBody>
      </p:sp>
      <p:sp>
        <p:nvSpPr>
          <p:cNvPr id="60" name="Text Box 59"/>
          <p:cNvSpPr txBox="1">
            <a:spLocks noChangeArrowheads="1"/>
          </p:cNvSpPr>
          <p:nvPr/>
        </p:nvSpPr>
        <p:spPr bwMode="auto">
          <a:xfrm>
            <a:off x="395288" y="2040178"/>
            <a:ext cx="27764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ClrTx/>
              <a:buFontTx/>
              <a:buNone/>
              <a:defRPr/>
            </a:pPr>
            <a:r>
              <a:rPr lang="en-US" sz="1400" dirty="0" smtClean="0">
                <a:solidFill>
                  <a:srgbClr val="FF0000"/>
                </a:solidFill>
                <a:sym typeface="Symbol" pitchFamily="18" charset="2"/>
              </a:rPr>
              <a:t></a:t>
            </a:r>
            <a:endParaRPr lang="en-US" sz="1400" dirty="0">
              <a:solidFill>
                <a:srgbClr val="FF0000"/>
              </a:solidFill>
              <a:sym typeface="Symbol" pitchFamily="18" charset="2"/>
            </a:endParaRPr>
          </a:p>
        </p:txBody>
      </p:sp>
      <p:sp>
        <p:nvSpPr>
          <p:cNvPr id="61" name="Text Box 60"/>
          <p:cNvSpPr txBox="1">
            <a:spLocks noChangeArrowheads="1"/>
          </p:cNvSpPr>
          <p:nvPr/>
        </p:nvSpPr>
        <p:spPr bwMode="auto">
          <a:xfrm>
            <a:off x="1258888" y="1932228"/>
            <a:ext cx="437684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ClrTx/>
              <a:buFontTx/>
              <a:buNone/>
              <a:defRPr/>
            </a:pPr>
            <a:r>
              <a:rPr lang="en-US" sz="1400" dirty="0">
                <a:solidFill>
                  <a:srgbClr val="FF0000"/>
                </a:solidFill>
              </a:rPr>
              <a:t>A</a:t>
            </a:r>
            <a:r>
              <a:rPr lang="pl-PL" sz="1400">
                <a:solidFill>
                  <a:srgbClr val="FF0000"/>
                </a:solidFill>
              </a:rPr>
              <a:t> </a:t>
            </a:r>
            <a:r>
              <a:rPr lang="en-US" sz="1400" dirty="0">
                <a:solidFill>
                  <a:srgbClr val="FF0000"/>
                </a:solidFill>
                <a:sym typeface="Symbol" pitchFamily="18" charset="2"/>
              </a:rPr>
              <a:t></a:t>
            </a:r>
          </a:p>
        </p:txBody>
      </p:sp>
      <p:sp>
        <p:nvSpPr>
          <p:cNvPr id="62" name="Text Box 61"/>
          <p:cNvSpPr txBox="1">
            <a:spLocks noChangeArrowheads="1"/>
          </p:cNvSpPr>
          <p:nvPr/>
        </p:nvSpPr>
        <p:spPr bwMode="auto">
          <a:xfrm>
            <a:off x="3492500" y="1895715"/>
            <a:ext cx="437684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ClrTx/>
              <a:buFontTx/>
              <a:buNone/>
              <a:defRPr/>
            </a:pPr>
            <a:r>
              <a:rPr lang="en-US" sz="1400" dirty="0">
                <a:solidFill>
                  <a:srgbClr val="FF0000"/>
                </a:solidFill>
              </a:rPr>
              <a:t>A</a:t>
            </a:r>
            <a:r>
              <a:rPr lang="pl-PL" sz="1400">
                <a:solidFill>
                  <a:srgbClr val="FF0000"/>
                </a:solidFill>
              </a:rPr>
              <a:t> </a:t>
            </a:r>
            <a:r>
              <a:rPr lang="en-US" sz="1400" dirty="0">
                <a:solidFill>
                  <a:srgbClr val="FF0000"/>
                </a:solidFill>
                <a:sym typeface="Symbol" pitchFamily="18" charset="2"/>
              </a:rPr>
              <a:t></a:t>
            </a:r>
          </a:p>
        </p:txBody>
      </p:sp>
      <p:sp>
        <p:nvSpPr>
          <p:cNvPr id="63" name="Text Box 62"/>
          <p:cNvSpPr txBox="1">
            <a:spLocks noChangeArrowheads="1"/>
          </p:cNvSpPr>
          <p:nvPr/>
        </p:nvSpPr>
        <p:spPr bwMode="auto">
          <a:xfrm>
            <a:off x="6119813" y="1859203"/>
            <a:ext cx="437684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ClrTx/>
              <a:buFontTx/>
              <a:buNone/>
              <a:defRPr/>
            </a:pPr>
            <a:r>
              <a:rPr lang="en-US" sz="1400" dirty="0">
                <a:solidFill>
                  <a:srgbClr val="FF0000"/>
                </a:solidFill>
              </a:rPr>
              <a:t>A</a:t>
            </a:r>
            <a:r>
              <a:rPr lang="pl-PL" sz="1400">
                <a:solidFill>
                  <a:srgbClr val="FF0000"/>
                </a:solidFill>
              </a:rPr>
              <a:t> </a:t>
            </a:r>
            <a:r>
              <a:rPr lang="en-US" sz="1400" dirty="0">
                <a:solidFill>
                  <a:srgbClr val="FF0000"/>
                </a:solidFill>
                <a:sym typeface="Symbol" pitchFamily="18" charset="2"/>
              </a:rPr>
              <a:t></a:t>
            </a:r>
          </a:p>
        </p:txBody>
      </p:sp>
      <p:sp>
        <p:nvSpPr>
          <p:cNvPr id="65" name="Line 64"/>
          <p:cNvSpPr>
            <a:spLocks noChangeShapeType="1"/>
          </p:cNvSpPr>
          <p:nvPr/>
        </p:nvSpPr>
        <p:spPr bwMode="auto">
          <a:xfrm flipH="1">
            <a:off x="1908175" y="2219565"/>
            <a:ext cx="0" cy="576263"/>
          </a:xfrm>
          <a:prstGeom prst="line">
            <a:avLst/>
          </a:prstGeom>
          <a:noFill/>
          <a:ln w="12700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0"/>
              </a:spcBef>
              <a:buClrTx/>
              <a:buFontTx/>
              <a:buNone/>
              <a:defRPr/>
            </a:pPr>
            <a:endParaRPr lang="de-DE" sz="1800" dirty="0">
              <a:solidFill>
                <a:srgbClr val="000000"/>
              </a:solidFill>
              <a:ea typeface="+mn-ea"/>
            </a:endParaRPr>
          </a:p>
        </p:txBody>
      </p:sp>
      <p:sp>
        <p:nvSpPr>
          <p:cNvPr id="68" name="Line 67"/>
          <p:cNvSpPr>
            <a:spLocks noChangeShapeType="1"/>
          </p:cNvSpPr>
          <p:nvPr/>
        </p:nvSpPr>
        <p:spPr bwMode="auto">
          <a:xfrm flipH="1">
            <a:off x="2735263" y="2219565"/>
            <a:ext cx="0" cy="323850"/>
          </a:xfrm>
          <a:prstGeom prst="line">
            <a:avLst/>
          </a:prstGeom>
          <a:noFill/>
          <a:ln w="12700">
            <a:solidFill>
              <a:srgbClr val="9900FF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0"/>
              </a:spcBef>
              <a:buClrTx/>
              <a:buFontTx/>
              <a:buNone/>
              <a:defRPr/>
            </a:pPr>
            <a:endParaRPr lang="de-DE" sz="1800" dirty="0">
              <a:solidFill>
                <a:srgbClr val="000000"/>
              </a:solidFill>
              <a:ea typeface="+mn-ea"/>
            </a:endParaRPr>
          </a:p>
        </p:txBody>
      </p:sp>
      <p:sp>
        <p:nvSpPr>
          <p:cNvPr id="69" name="Line 68"/>
          <p:cNvSpPr>
            <a:spLocks noChangeShapeType="1"/>
          </p:cNvSpPr>
          <p:nvPr/>
        </p:nvSpPr>
        <p:spPr bwMode="auto">
          <a:xfrm flipH="1">
            <a:off x="3095625" y="2219565"/>
            <a:ext cx="0" cy="395288"/>
          </a:xfrm>
          <a:prstGeom prst="line">
            <a:avLst/>
          </a:prstGeom>
          <a:noFill/>
          <a:ln w="12700">
            <a:solidFill>
              <a:srgbClr val="9900FF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0"/>
              </a:spcBef>
              <a:buClrTx/>
              <a:buFontTx/>
              <a:buNone/>
              <a:defRPr/>
            </a:pPr>
            <a:endParaRPr lang="de-DE" sz="1800" dirty="0">
              <a:solidFill>
                <a:srgbClr val="000000"/>
              </a:solidFill>
              <a:ea typeface="+mn-ea"/>
            </a:endParaRPr>
          </a:p>
        </p:txBody>
      </p:sp>
      <p:sp>
        <p:nvSpPr>
          <p:cNvPr id="71" name="Line 70"/>
          <p:cNvSpPr>
            <a:spLocks noChangeShapeType="1"/>
          </p:cNvSpPr>
          <p:nvPr/>
        </p:nvSpPr>
        <p:spPr bwMode="auto">
          <a:xfrm flipH="1">
            <a:off x="2195513" y="1967153"/>
            <a:ext cx="0" cy="504825"/>
          </a:xfrm>
          <a:prstGeom prst="line">
            <a:avLst/>
          </a:prstGeom>
          <a:noFill/>
          <a:ln w="12700">
            <a:solidFill>
              <a:srgbClr val="9900FF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0"/>
              </a:spcBef>
              <a:buClrTx/>
              <a:buFontTx/>
              <a:buNone/>
              <a:defRPr/>
            </a:pPr>
            <a:endParaRPr lang="de-DE" sz="1800" dirty="0">
              <a:solidFill>
                <a:srgbClr val="000000"/>
              </a:solidFill>
              <a:ea typeface="+mn-ea"/>
            </a:endParaRPr>
          </a:p>
        </p:txBody>
      </p:sp>
      <p:sp>
        <p:nvSpPr>
          <p:cNvPr id="73" name="Line 72"/>
          <p:cNvSpPr>
            <a:spLocks noChangeShapeType="1"/>
          </p:cNvSpPr>
          <p:nvPr/>
        </p:nvSpPr>
        <p:spPr bwMode="auto">
          <a:xfrm flipH="1">
            <a:off x="3851275" y="2579928"/>
            <a:ext cx="1692275" cy="1587"/>
          </a:xfrm>
          <a:prstGeom prst="line">
            <a:avLst/>
          </a:prstGeom>
          <a:noFill/>
          <a:ln w="12700">
            <a:solidFill>
              <a:srgbClr val="33CC33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0"/>
              </a:spcBef>
              <a:buClrTx/>
              <a:buFontTx/>
              <a:buNone/>
              <a:defRPr/>
            </a:pPr>
            <a:endParaRPr lang="de-DE" sz="1800" dirty="0">
              <a:solidFill>
                <a:srgbClr val="000000"/>
              </a:solidFill>
              <a:ea typeface="+mn-ea"/>
            </a:endParaRPr>
          </a:p>
        </p:txBody>
      </p:sp>
      <p:sp>
        <p:nvSpPr>
          <p:cNvPr id="75" name="Line 74"/>
          <p:cNvSpPr>
            <a:spLocks noChangeShapeType="1"/>
          </p:cNvSpPr>
          <p:nvPr/>
        </p:nvSpPr>
        <p:spPr bwMode="auto">
          <a:xfrm flipH="1">
            <a:off x="4319588" y="1932228"/>
            <a:ext cx="0" cy="504825"/>
          </a:xfrm>
          <a:prstGeom prst="line">
            <a:avLst/>
          </a:prstGeom>
          <a:noFill/>
          <a:ln w="12700">
            <a:solidFill>
              <a:srgbClr val="33CC33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0"/>
              </a:spcBef>
              <a:buClrTx/>
              <a:buFontTx/>
              <a:buNone/>
              <a:defRPr/>
            </a:pPr>
            <a:endParaRPr lang="de-DE" sz="1800" dirty="0">
              <a:solidFill>
                <a:srgbClr val="000000"/>
              </a:solidFill>
              <a:ea typeface="+mn-ea"/>
            </a:endParaRPr>
          </a:p>
        </p:txBody>
      </p:sp>
      <p:sp>
        <p:nvSpPr>
          <p:cNvPr id="76" name="Line 75"/>
          <p:cNvSpPr>
            <a:spLocks noChangeShapeType="1"/>
          </p:cNvSpPr>
          <p:nvPr/>
        </p:nvSpPr>
        <p:spPr bwMode="auto">
          <a:xfrm flipH="1">
            <a:off x="5219700" y="2219565"/>
            <a:ext cx="0" cy="287338"/>
          </a:xfrm>
          <a:prstGeom prst="line">
            <a:avLst/>
          </a:prstGeom>
          <a:noFill/>
          <a:ln w="12700">
            <a:solidFill>
              <a:srgbClr val="33CC33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0"/>
              </a:spcBef>
              <a:buClrTx/>
              <a:buFontTx/>
              <a:buNone/>
              <a:defRPr/>
            </a:pPr>
            <a:endParaRPr lang="de-DE" sz="1800" dirty="0">
              <a:solidFill>
                <a:srgbClr val="000000"/>
              </a:solidFill>
              <a:ea typeface="+mn-ea"/>
            </a:endParaRPr>
          </a:p>
        </p:txBody>
      </p:sp>
      <p:sp>
        <p:nvSpPr>
          <p:cNvPr id="77" name="Line 76"/>
          <p:cNvSpPr>
            <a:spLocks noChangeShapeType="1"/>
          </p:cNvSpPr>
          <p:nvPr/>
        </p:nvSpPr>
        <p:spPr bwMode="auto">
          <a:xfrm flipH="1">
            <a:off x="5543550" y="2219565"/>
            <a:ext cx="0" cy="360363"/>
          </a:xfrm>
          <a:prstGeom prst="line">
            <a:avLst/>
          </a:prstGeom>
          <a:noFill/>
          <a:ln w="12700">
            <a:solidFill>
              <a:srgbClr val="33CC33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0"/>
              </a:spcBef>
              <a:buClrTx/>
              <a:buFontTx/>
              <a:buNone/>
              <a:defRPr/>
            </a:pPr>
            <a:endParaRPr lang="de-DE" sz="1800" dirty="0">
              <a:solidFill>
                <a:srgbClr val="000000"/>
              </a:solidFill>
              <a:ea typeface="+mn-ea"/>
            </a:endParaRPr>
          </a:p>
        </p:txBody>
      </p:sp>
      <p:sp>
        <p:nvSpPr>
          <p:cNvPr id="78" name="Rectangle 77"/>
          <p:cNvSpPr>
            <a:spLocks noChangeArrowheads="1"/>
          </p:cNvSpPr>
          <p:nvPr/>
        </p:nvSpPr>
        <p:spPr bwMode="auto">
          <a:xfrm>
            <a:off x="302022" y="3023979"/>
            <a:ext cx="3801666" cy="6633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9900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lnSpc>
                <a:spcPct val="90000"/>
              </a:lnSpc>
              <a:buClrTx/>
              <a:buFontTx/>
              <a:buNone/>
              <a:defRPr/>
            </a:pPr>
            <a:r>
              <a:rPr lang="en-US" sz="1400" b="0" dirty="0" smtClean="0">
                <a:solidFill>
                  <a:srgbClr val="FF0000"/>
                </a:solidFill>
                <a:ea typeface="+mn-ea"/>
              </a:rPr>
              <a:t>P</a:t>
            </a:r>
            <a:r>
              <a:rPr lang="pl-PL" sz="1400" b="0" dirty="0" smtClean="0">
                <a:solidFill>
                  <a:srgbClr val="FF0000"/>
                </a:solidFill>
                <a:ea typeface="+mn-ea"/>
              </a:rPr>
              <a:t>hase </a:t>
            </a:r>
            <a:r>
              <a:rPr lang="pl-PL" sz="1400" b="0" dirty="0">
                <a:solidFill>
                  <a:srgbClr val="FF0000"/>
                </a:solidFill>
                <a:ea typeface="+mn-ea"/>
              </a:rPr>
              <a:t>in </a:t>
            </a:r>
            <a:r>
              <a:rPr lang="pl-PL" sz="1400" b="0" dirty="0" smtClean="0">
                <a:solidFill>
                  <a:srgbClr val="FF0000"/>
                </a:solidFill>
                <a:ea typeface="+mn-ea"/>
              </a:rPr>
              <a:t>RF-Gun</a:t>
            </a:r>
            <a:r>
              <a:rPr lang="en-US" sz="1400" dirty="0">
                <a:solidFill>
                  <a:srgbClr val="FF0000"/>
                </a:solidFill>
              </a:rPr>
              <a:t> </a:t>
            </a:r>
            <a:endParaRPr lang="en-US" sz="1400" dirty="0" smtClean="0">
              <a:solidFill>
                <a:srgbClr val="FF0000"/>
              </a:solidFill>
            </a:endParaRPr>
          </a:p>
          <a:p>
            <a:pPr marL="342900" indent="-342900">
              <a:lnSpc>
                <a:spcPct val="90000"/>
              </a:lnSpc>
              <a:buClrTx/>
              <a:buFontTx/>
              <a:buNone/>
              <a:defRPr/>
            </a:pPr>
            <a:r>
              <a:rPr lang="en-US" sz="1400" b="0" dirty="0" smtClean="0">
                <a:solidFill>
                  <a:srgbClr val="9900FF"/>
                </a:solidFill>
                <a:ea typeface="+mn-ea"/>
              </a:rPr>
              <a:t>A</a:t>
            </a:r>
            <a:r>
              <a:rPr lang="pl-PL" sz="1400" b="0" dirty="0" smtClean="0">
                <a:solidFill>
                  <a:srgbClr val="9900FF"/>
                </a:solidFill>
                <a:ea typeface="+mn-ea"/>
              </a:rPr>
              <a:t>mpl</a:t>
            </a:r>
            <a:r>
              <a:rPr lang="en-US" sz="1400" b="0" dirty="0" smtClean="0">
                <a:solidFill>
                  <a:srgbClr val="9900FF"/>
                </a:solidFill>
                <a:ea typeface="+mn-ea"/>
              </a:rPr>
              <a:t>.</a:t>
            </a:r>
            <a:r>
              <a:rPr lang="pl-PL" sz="1400" b="0" dirty="0" smtClean="0">
                <a:solidFill>
                  <a:srgbClr val="9900FF"/>
                </a:solidFill>
                <a:ea typeface="+mn-ea"/>
              </a:rPr>
              <a:t> </a:t>
            </a:r>
            <a:r>
              <a:rPr lang="pl-PL" sz="1400" b="0" dirty="0">
                <a:solidFill>
                  <a:srgbClr val="9900FF"/>
                </a:solidFill>
                <a:ea typeface="+mn-ea"/>
              </a:rPr>
              <a:t>and phase </a:t>
            </a:r>
            <a:r>
              <a:rPr lang="pl-PL" sz="1400" b="0" dirty="0" smtClean="0">
                <a:solidFill>
                  <a:srgbClr val="9900FF"/>
                </a:solidFill>
                <a:ea typeface="+mn-ea"/>
              </a:rPr>
              <a:t>ACC1</a:t>
            </a:r>
            <a:r>
              <a:rPr lang="en-US" sz="1400" dirty="0" smtClean="0">
                <a:solidFill>
                  <a:srgbClr val="9900FF"/>
                </a:solidFill>
              </a:rPr>
              <a:t>&amp;</a:t>
            </a:r>
            <a:r>
              <a:rPr lang="en-US" sz="1400" b="0" dirty="0" smtClean="0">
                <a:solidFill>
                  <a:srgbClr val="9900FF"/>
                </a:solidFill>
                <a:ea typeface="+mn-ea"/>
              </a:rPr>
              <a:t>ACC39   </a:t>
            </a:r>
          </a:p>
          <a:p>
            <a:pPr marL="342900" indent="-342900">
              <a:lnSpc>
                <a:spcPct val="90000"/>
              </a:lnSpc>
              <a:buClrTx/>
              <a:buFontTx/>
              <a:buNone/>
              <a:defRPr/>
            </a:pPr>
            <a:r>
              <a:rPr lang="en-US" sz="1400" b="0" dirty="0" err="1" smtClean="0">
                <a:solidFill>
                  <a:srgbClr val="33CC33"/>
                </a:solidFill>
                <a:ea typeface="+mn-ea"/>
              </a:rPr>
              <a:t>Ampl</a:t>
            </a:r>
            <a:r>
              <a:rPr lang="en-US" sz="1400" b="0" dirty="0" smtClean="0">
                <a:solidFill>
                  <a:srgbClr val="33CC33"/>
                </a:solidFill>
                <a:ea typeface="+mn-ea"/>
              </a:rPr>
              <a:t> and phase ACC</a:t>
            </a:r>
            <a:r>
              <a:rPr lang="pl-PL" sz="1400" b="0" dirty="0" smtClean="0">
                <a:solidFill>
                  <a:srgbClr val="33CC33"/>
                </a:solidFill>
                <a:ea typeface="+mn-ea"/>
              </a:rPr>
              <a:t>23</a:t>
            </a:r>
            <a:endParaRPr lang="en-US" sz="1400" b="0" dirty="0">
              <a:solidFill>
                <a:srgbClr val="33CC33"/>
              </a:solidFill>
              <a:ea typeface="+mn-ea"/>
            </a:endParaRPr>
          </a:p>
        </p:txBody>
      </p:sp>
      <p:sp>
        <p:nvSpPr>
          <p:cNvPr id="79" name="Text Box 78"/>
          <p:cNvSpPr txBox="1">
            <a:spLocks noChangeArrowheads="1"/>
          </p:cNvSpPr>
          <p:nvPr/>
        </p:nvSpPr>
        <p:spPr bwMode="auto">
          <a:xfrm>
            <a:off x="2074937" y="1080197"/>
            <a:ext cx="534121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ClrTx/>
              <a:buFontTx/>
              <a:buNone/>
              <a:defRPr/>
            </a:pPr>
            <a:r>
              <a:rPr lang="pl-PL" sz="1400" dirty="0">
                <a:solidFill>
                  <a:srgbClr val="FF0000"/>
                </a:solidFill>
                <a:ea typeface="+mn-ea"/>
              </a:rPr>
              <a:t>BC2</a:t>
            </a:r>
            <a:endParaRPr lang="en-US" sz="1400" dirty="0">
              <a:solidFill>
                <a:srgbClr val="FF0000"/>
              </a:solidFill>
              <a:ea typeface="+mn-ea"/>
              <a:sym typeface="Symbol" pitchFamily="18" charset="2"/>
            </a:endParaRPr>
          </a:p>
        </p:txBody>
      </p:sp>
      <p:sp>
        <p:nvSpPr>
          <p:cNvPr id="80" name="Text Box 79"/>
          <p:cNvSpPr txBox="1">
            <a:spLocks noChangeArrowheads="1"/>
          </p:cNvSpPr>
          <p:nvPr/>
        </p:nvSpPr>
        <p:spPr bwMode="auto">
          <a:xfrm>
            <a:off x="4578405" y="1109861"/>
            <a:ext cx="534121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ClrTx/>
              <a:buFontTx/>
              <a:buNone/>
              <a:defRPr/>
            </a:pPr>
            <a:r>
              <a:rPr lang="pl-PL" sz="1400" dirty="0">
                <a:solidFill>
                  <a:srgbClr val="FF0000"/>
                </a:solidFill>
                <a:ea typeface="+mn-ea"/>
              </a:rPr>
              <a:t>BC3</a:t>
            </a:r>
            <a:endParaRPr lang="en-US" sz="1400" dirty="0">
              <a:solidFill>
                <a:srgbClr val="FF0000"/>
              </a:solidFill>
              <a:ea typeface="+mn-ea"/>
              <a:sym typeface="Symbol" pitchFamily="18" charset="2"/>
            </a:endParaRPr>
          </a:p>
        </p:txBody>
      </p:sp>
      <p:sp>
        <p:nvSpPr>
          <p:cNvPr id="4" name="TextBox 3"/>
          <p:cNvSpPr txBox="1"/>
          <p:nvPr/>
        </p:nvSpPr>
        <p:spPr>
          <a:xfrm rot="1433384">
            <a:off x="7420770" y="4122108"/>
            <a:ext cx="122020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stellar" pitchFamily="18" charset="0"/>
              </a:rPr>
              <a:t>2011</a:t>
            </a:r>
            <a:endParaRPr lang="de-DE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stellar" pitchFamily="18" charset="0"/>
            </a:endParaRPr>
          </a:p>
        </p:txBody>
      </p:sp>
      <p:sp>
        <p:nvSpPr>
          <p:cNvPr id="81" name="Title 8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Bunch train allows for intra-train FB</a:t>
            </a:r>
            <a:endParaRPr lang="de-DE" dirty="0"/>
          </a:p>
        </p:txBody>
      </p:sp>
      <p:grpSp>
        <p:nvGrpSpPr>
          <p:cNvPr id="94" name="Group 93"/>
          <p:cNvGrpSpPr/>
          <p:nvPr/>
        </p:nvGrpSpPr>
        <p:grpSpPr>
          <a:xfrm>
            <a:off x="76288" y="3869112"/>
            <a:ext cx="3949524" cy="1892579"/>
            <a:chOff x="157123" y="3609153"/>
            <a:chExt cx="6308595" cy="2751225"/>
          </a:xfrm>
        </p:grpSpPr>
        <p:pic>
          <p:nvPicPr>
            <p:cNvPr id="107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7123" y="3925764"/>
              <a:ext cx="6308595" cy="24346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2" name="TextBox 91"/>
            <p:cNvSpPr txBox="1"/>
            <p:nvPr/>
          </p:nvSpPr>
          <p:spPr>
            <a:xfrm>
              <a:off x="157123" y="3609153"/>
              <a:ext cx="28393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Improved FPGA algorithm</a:t>
              </a:r>
              <a:endParaRPr lang="de-DE" dirty="0"/>
            </a:p>
          </p:txBody>
        </p:sp>
      </p:grpSp>
      <p:grpSp>
        <p:nvGrpSpPr>
          <p:cNvPr id="91" name="Group 90"/>
          <p:cNvGrpSpPr/>
          <p:nvPr/>
        </p:nvGrpSpPr>
        <p:grpSpPr>
          <a:xfrm>
            <a:off x="4166107" y="2755831"/>
            <a:ext cx="5089642" cy="3951230"/>
            <a:chOff x="4166107" y="2755831"/>
            <a:chExt cx="5089642" cy="3951230"/>
          </a:xfrm>
        </p:grpSpPr>
        <p:sp>
          <p:nvSpPr>
            <p:cNvPr id="50" name="Rectangle 49"/>
            <p:cNvSpPr>
              <a:spLocks noChangeArrowheads="1"/>
            </p:cNvSpPr>
            <p:nvPr/>
          </p:nvSpPr>
          <p:spPr bwMode="auto">
            <a:xfrm>
              <a:off x="5188574" y="2846898"/>
              <a:ext cx="287338" cy="144463"/>
            </a:xfrm>
            <a:prstGeom prst="rect">
              <a:avLst/>
            </a:prstGeom>
            <a:solidFill>
              <a:srgbClr val="FF6600"/>
            </a:solidFill>
            <a:ln w="19050">
              <a:solidFill>
                <a:srgbClr val="FF66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spcBef>
                  <a:spcPct val="0"/>
                </a:spcBef>
                <a:buClrTx/>
                <a:buFontTx/>
                <a:buNone/>
                <a:defRPr/>
              </a:pPr>
              <a:r>
                <a:rPr lang="pl-PL" sz="800">
                  <a:solidFill>
                    <a:srgbClr val="FFFFFF"/>
                  </a:solidFill>
                  <a:ea typeface="+mn-ea"/>
                </a:rPr>
                <a:t>LLRF</a:t>
              </a:r>
              <a:endParaRPr lang="en-GB" sz="800" dirty="0">
                <a:solidFill>
                  <a:srgbClr val="FFFFFF"/>
                </a:solidFill>
                <a:ea typeface="+mn-ea"/>
              </a:endParaRPr>
            </a:p>
          </p:txBody>
        </p:sp>
        <p:sp>
          <p:nvSpPr>
            <p:cNvPr id="52" name="Rectangle 51"/>
            <p:cNvSpPr>
              <a:spLocks noChangeArrowheads="1"/>
            </p:cNvSpPr>
            <p:nvPr/>
          </p:nvSpPr>
          <p:spPr bwMode="auto">
            <a:xfrm>
              <a:off x="5512424" y="2848486"/>
              <a:ext cx="287338" cy="144462"/>
            </a:xfrm>
            <a:prstGeom prst="rect">
              <a:avLst/>
            </a:prstGeom>
            <a:solidFill>
              <a:srgbClr val="FF6600"/>
            </a:solidFill>
            <a:ln w="19050">
              <a:solidFill>
                <a:srgbClr val="FF66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spcBef>
                  <a:spcPct val="0"/>
                </a:spcBef>
                <a:buClrTx/>
                <a:buFontTx/>
                <a:buNone/>
                <a:defRPr/>
              </a:pPr>
              <a:r>
                <a:rPr lang="pl-PL" sz="800">
                  <a:solidFill>
                    <a:srgbClr val="FFFFFF"/>
                  </a:solidFill>
                  <a:ea typeface="+mn-ea"/>
                </a:rPr>
                <a:t>LLRF</a:t>
              </a:r>
              <a:endParaRPr lang="en-GB" sz="800" dirty="0">
                <a:solidFill>
                  <a:srgbClr val="FFFFFF"/>
                </a:solidFill>
                <a:ea typeface="+mn-ea"/>
              </a:endParaRPr>
            </a:p>
          </p:txBody>
        </p:sp>
        <p:sp>
          <p:nvSpPr>
            <p:cNvPr id="54" name="Rectangle 53"/>
            <p:cNvSpPr>
              <a:spLocks noChangeArrowheads="1"/>
            </p:cNvSpPr>
            <p:nvPr/>
          </p:nvSpPr>
          <p:spPr bwMode="auto">
            <a:xfrm>
              <a:off x="4502774" y="3099311"/>
              <a:ext cx="287338" cy="144462"/>
            </a:xfrm>
            <a:prstGeom prst="rect">
              <a:avLst/>
            </a:prstGeom>
            <a:solidFill>
              <a:srgbClr val="FF6600"/>
            </a:solidFill>
            <a:ln w="19050">
              <a:solidFill>
                <a:srgbClr val="FF66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spcBef>
                  <a:spcPct val="0"/>
                </a:spcBef>
                <a:buClrTx/>
                <a:buFontTx/>
                <a:buNone/>
                <a:defRPr/>
              </a:pPr>
              <a:r>
                <a:rPr lang="pl-PL" sz="800">
                  <a:solidFill>
                    <a:srgbClr val="FFFFFF"/>
                  </a:solidFill>
                  <a:ea typeface="+mn-ea"/>
                </a:rPr>
                <a:t>LLRF</a:t>
              </a:r>
              <a:endParaRPr lang="en-GB" sz="800" dirty="0">
                <a:solidFill>
                  <a:srgbClr val="FFFFFF"/>
                </a:solidFill>
                <a:ea typeface="+mn-ea"/>
              </a:endParaRPr>
            </a:p>
          </p:txBody>
        </p:sp>
        <p:sp>
          <p:nvSpPr>
            <p:cNvPr id="56" name="Rectangle 55"/>
            <p:cNvSpPr>
              <a:spLocks noChangeArrowheads="1"/>
            </p:cNvSpPr>
            <p:nvPr/>
          </p:nvSpPr>
          <p:spPr bwMode="auto">
            <a:xfrm>
              <a:off x="7599987" y="2813561"/>
              <a:ext cx="287337" cy="144462"/>
            </a:xfrm>
            <a:prstGeom prst="rect">
              <a:avLst/>
            </a:prstGeom>
            <a:solidFill>
              <a:srgbClr val="FF6600"/>
            </a:solidFill>
            <a:ln w="19050">
              <a:solidFill>
                <a:srgbClr val="FF66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spcBef>
                  <a:spcPct val="0"/>
                </a:spcBef>
                <a:buClrTx/>
                <a:buFontTx/>
                <a:buNone/>
                <a:defRPr/>
              </a:pPr>
              <a:r>
                <a:rPr lang="pl-PL" sz="800">
                  <a:solidFill>
                    <a:srgbClr val="FFFFFF"/>
                  </a:solidFill>
                  <a:ea typeface="+mn-ea"/>
                </a:rPr>
                <a:t>LLRF</a:t>
              </a:r>
              <a:endParaRPr lang="en-GB" sz="800" dirty="0">
                <a:solidFill>
                  <a:srgbClr val="FFFFFF"/>
                </a:solidFill>
                <a:ea typeface="+mn-ea"/>
              </a:endParaRPr>
            </a:p>
          </p:txBody>
        </p:sp>
        <p:sp>
          <p:nvSpPr>
            <p:cNvPr id="64" name="Line 63"/>
            <p:cNvSpPr>
              <a:spLocks noChangeShapeType="1"/>
            </p:cNvSpPr>
            <p:nvPr/>
          </p:nvSpPr>
          <p:spPr bwMode="auto">
            <a:xfrm flipH="1">
              <a:off x="4791699" y="3172336"/>
              <a:ext cx="1152525" cy="1587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prstDash val="dash"/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0"/>
                </a:spcBef>
                <a:buClrTx/>
                <a:buFontTx/>
                <a:buNone/>
                <a:defRPr/>
              </a:pPr>
              <a:endParaRPr lang="de-DE" sz="1800" dirty="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66" name="Line 65"/>
            <p:cNvSpPr>
              <a:spLocks noChangeShapeType="1"/>
            </p:cNvSpPr>
            <p:nvPr/>
          </p:nvSpPr>
          <p:spPr bwMode="auto">
            <a:xfrm flipH="1">
              <a:off x="5799762" y="2918336"/>
              <a:ext cx="971550" cy="1587"/>
            </a:xfrm>
            <a:prstGeom prst="line">
              <a:avLst/>
            </a:prstGeom>
            <a:noFill/>
            <a:ln w="12700">
              <a:solidFill>
                <a:srgbClr val="9900FF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0"/>
                </a:spcBef>
                <a:buClrTx/>
                <a:buFontTx/>
                <a:buNone/>
                <a:defRPr/>
              </a:pPr>
              <a:endParaRPr lang="de-DE" sz="1800" dirty="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67" name="Line 66"/>
            <p:cNvSpPr>
              <a:spLocks noChangeShapeType="1"/>
            </p:cNvSpPr>
            <p:nvPr/>
          </p:nvSpPr>
          <p:spPr bwMode="auto">
            <a:xfrm flipH="1">
              <a:off x="5799762" y="2989773"/>
              <a:ext cx="1331912" cy="1588"/>
            </a:xfrm>
            <a:prstGeom prst="line">
              <a:avLst/>
            </a:prstGeom>
            <a:noFill/>
            <a:ln w="12700">
              <a:solidFill>
                <a:srgbClr val="9900FF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0"/>
                </a:spcBef>
                <a:buClrTx/>
                <a:buFontTx/>
                <a:buNone/>
                <a:defRPr/>
              </a:pPr>
              <a:endParaRPr lang="de-DE" sz="1800" dirty="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70" name="Line 69"/>
            <p:cNvSpPr>
              <a:spLocks noChangeShapeType="1"/>
            </p:cNvSpPr>
            <p:nvPr/>
          </p:nvSpPr>
          <p:spPr bwMode="auto">
            <a:xfrm flipH="1">
              <a:off x="5799762" y="2848486"/>
              <a:ext cx="431800" cy="1587"/>
            </a:xfrm>
            <a:prstGeom prst="line">
              <a:avLst/>
            </a:prstGeom>
            <a:noFill/>
            <a:ln w="12700">
              <a:solidFill>
                <a:srgbClr val="9900FF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0"/>
                </a:spcBef>
                <a:buClrTx/>
                <a:buFontTx/>
                <a:buNone/>
                <a:defRPr/>
              </a:pPr>
              <a:endParaRPr lang="de-DE" sz="1800" dirty="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72" name="Line 71"/>
            <p:cNvSpPr>
              <a:spLocks noChangeShapeType="1"/>
            </p:cNvSpPr>
            <p:nvPr/>
          </p:nvSpPr>
          <p:spPr bwMode="auto">
            <a:xfrm flipH="1">
              <a:off x="7887324" y="2883411"/>
              <a:ext cx="1368425" cy="3175"/>
            </a:xfrm>
            <a:prstGeom prst="line">
              <a:avLst/>
            </a:prstGeom>
            <a:noFill/>
            <a:ln w="12700">
              <a:solidFill>
                <a:srgbClr val="33CC33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0"/>
                </a:spcBef>
                <a:buClrTx/>
                <a:buFontTx/>
                <a:buNone/>
                <a:defRPr/>
              </a:pPr>
              <a:endParaRPr lang="de-DE" sz="1800" dirty="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74" name="Line 73"/>
            <p:cNvSpPr>
              <a:spLocks noChangeShapeType="1"/>
            </p:cNvSpPr>
            <p:nvPr/>
          </p:nvSpPr>
          <p:spPr bwMode="auto">
            <a:xfrm flipH="1">
              <a:off x="7888912" y="2811973"/>
              <a:ext cx="466725" cy="3175"/>
            </a:xfrm>
            <a:prstGeom prst="line">
              <a:avLst/>
            </a:prstGeom>
            <a:noFill/>
            <a:ln w="12700">
              <a:solidFill>
                <a:srgbClr val="33CC33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0"/>
                </a:spcBef>
                <a:buClrTx/>
                <a:buFontTx/>
                <a:buNone/>
                <a:defRPr/>
              </a:pPr>
              <a:endParaRPr lang="de-DE" sz="1800" dirty="0">
                <a:solidFill>
                  <a:srgbClr val="000000"/>
                </a:solidFill>
                <a:ea typeface="+mn-ea"/>
              </a:endParaRPr>
            </a:p>
          </p:txBody>
        </p:sp>
        <p:pic>
          <p:nvPicPr>
            <p:cNvPr id="98" name="Picture 9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5169" t="9571" r="6315" b="5546"/>
            <a:stretch/>
          </p:blipFill>
          <p:spPr>
            <a:xfrm rot="5400000">
              <a:off x="4642225" y="2279713"/>
              <a:ext cx="3951230" cy="490346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cxnSp>
          <p:nvCxnSpPr>
            <p:cNvPr id="99" name="Straight Connector 98"/>
            <p:cNvCxnSpPr/>
            <p:nvPr/>
          </p:nvCxnSpPr>
          <p:spPr bwMode="auto">
            <a:xfrm>
              <a:off x="4677085" y="6100097"/>
              <a:ext cx="4248472" cy="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ysDot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0" name="Straight Arrow Connector 99"/>
            <p:cNvCxnSpPr/>
            <p:nvPr/>
          </p:nvCxnSpPr>
          <p:spPr bwMode="auto">
            <a:xfrm flipH="1">
              <a:off x="5012758" y="4916070"/>
              <a:ext cx="831561" cy="0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rgbClr val="C00000"/>
              </a:solidFill>
              <a:prstDash val="solid"/>
              <a:round/>
              <a:headEnd type="arrow" w="med" len="med"/>
              <a:tailEnd type="arrow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01" name="TextBox 100"/>
            <p:cNvSpPr txBox="1"/>
            <p:nvPr/>
          </p:nvSpPr>
          <p:spPr>
            <a:xfrm>
              <a:off x="5584130" y="3899181"/>
              <a:ext cx="933269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200" smtClean="0"/>
                <a:t>Loop delay</a:t>
              </a:r>
              <a:endParaRPr lang="en-US" sz="1200"/>
            </a:p>
          </p:txBody>
        </p:sp>
        <p:cxnSp>
          <p:nvCxnSpPr>
            <p:cNvPr id="102" name="Straight Arrow Connector 101"/>
            <p:cNvCxnSpPr/>
            <p:nvPr/>
          </p:nvCxnSpPr>
          <p:spPr bwMode="auto">
            <a:xfrm flipH="1">
              <a:off x="4893109" y="4194501"/>
              <a:ext cx="885184" cy="721569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03" name="TextBox 102"/>
            <p:cNvSpPr txBox="1"/>
            <p:nvPr/>
          </p:nvSpPr>
          <p:spPr>
            <a:xfrm>
              <a:off x="5335700" y="4628038"/>
              <a:ext cx="1526568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smtClean="0"/>
                <a:t>System Bandwidth</a:t>
              </a:r>
              <a:endParaRPr lang="en-US" sz="1200"/>
            </a:p>
          </p:txBody>
        </p:sp>
        <p:sp>
          <p:nvSpPr>
            <p:cNvPr id="106" name="TextBox 41"/>
            <p:cNvSpPr txBox="1">
              <a:spLocks noChangeArrowheads="1"/>
            </p:cNvSpPr>
            <p:nvPr/>
          </p:nvSpPr>
          <p:spPr bwMode="auto">
            <a:xfrm>
              <a:off x="6544493" y="5634333"/>
              <a:ext cx="2007932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900" b="1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1pPr>
              <a:lvl2pPr marL="742950" indent="-285750" eaLnBrk="0" hangingPunct="0">
                <a:defRPr sz="900" b="1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2pPr>
              <a:lvl3pPr marL="1143000" indent="-228600" eaLnBrk="0" hangingPunct="0">
                <a:defRPr sz="900" b="1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3pPr>
              <a:lvl4pPr marL="1600200" indent="-228600" eaLnBrk="0" hangingPunct="0">
                <a:defRPr sz="900" b="1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4pPr>
              <a:lvl5pPr marL="2057400" indent="-228600" eaLnBrk="0" hangingPunct="0">
                <a:defRPr sz="900" b="1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900" b="1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900" b="1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900" b="1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900" b="1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9pPr>
            </a:lstStyle>
            <a:p>
              <a:pPr eaLnBrk="1" hangingPunct="1">
                <a:buFont typeface="Wingdings" pitchFamily="2" charset="2"/>
                <a:buNone/>
              </a:pPr>
              <a:r>
                <a:rPr lang="en-US" sz="2000" dirty="0">
                  <a:solidFill>
                    <a:srgbClr val="00B050"/>
                  </a:solidFill>
                </a:rPr>
                <a:t>~</a:t>
              </a:r>
              <a:r>
                <a:rPr lang="en-US" sz="2000" dirty="0" smtClean="0">
                  <a:solidFill>
                    <a:srgbClr val="00B050"/>
                  </a:solidFill>
                </a:rPr>
                <a:t> </a:t>
              </a:r>
              <a:r>
                <a:rPr lang="en-US" sz="2000" dirty="0">
                  <a:solidFill>
                    <a:srgbClr val="00B050"/>
                  </a:solidFill>
                </a:rPr>
                <a:t>1</a:t>
              </a:r>
              <a:r>
                <a:rPr lang="en-US" sz="2000" dirty="0" smtClean="0">
                  <a:solidFill>
                    <a:srgbClr val="00B050"/>
                  </a:solidFill>
                </a:rPr>
                <a:t>2 </a:t>
              </a:r>
              <a:r>
                <a:rPr lang="en-US" sz="2000" dirty="0" err="1" smtClean="0">
                  <a:solidFill>
                    <a:srgbClr val="00B050"/>
                  </a:solidFill>
                </a:rPr>
                <a:t>fs</a:t>
              </a:r>
              <a:r>
                <a:rPr lang="en-US" sz="2000" dirty="0" smtClean="0">
                  <a:solidFill>
                    <a:srgbClr val="00B050"/>
                  </a:solidFill>
                </a:rPr>
                <a:t> (</a:t>
              </a:r>
              <a:r>
                <a:rPr lang="en-US" sz="2000" dirty="0" err="1" smtClean="0">
                  <a:solidFill>
                    <a:srgbClr val="00B050"/>
                  </a:solidFill>
                </a:rPr>
                <a:t>rms</a:t>
              </a:r>
              <a:r>
                <a:rPr lang="en-US" sz="2000" dirty="0" smtClean="0">
                  <a:solidFill>
                    <a:srgbClr val="00B050"/>
                  </a:solidFill>
                </a:rPr>
                <a:t>) </a:t>
              </a:r>
              <a:endParaRPr lang="de-DE" sz="2000" dirty="0">
                <a:solidFill>
                  <a:srgbClr val="00B050"/>
                </a:solidFill>
              </a:endParaRPr>
            </a:p>
          </p:txBody>
        </p:sp>
      </p:grpSp>
      <p:sp>
        <p:nvSpPr>
          <p:cNvPr id="108" name="TextBox 107"/>
          <p:cNvSpPr txBox="1"/>
          <p:nvPr/>
        </p:nvSpPr>
        <p:spPr>
          <a:xfrm>
            <a:off x="177800" y="5820556"/>
            <a:ext cx="395973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Cascade </a:t>
            </a:r>
            <a:r>
              <a:rPr lang="en-US" dirty="0" smtClean="0"/>
              <a:t>RF and beam based FB loop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Latency optimization</a:t>
            </a:r>
            <a:endParaRPr lang="en-US" dirty="0"/>
          </a:p>
        </p:txBody>
      </p:sp>
      <p:grpSp>
        <p:nvGrpSpPr>
          <p:cNvPr id="97" name="Group 96"/>
          <p:cNvGrpSpPr/>
          <p:nvPr/>
        </p:nvGrpSpPr>
        <p:grpSpPr>
          <a:xfrm>
            <a:off x="5782860" y="2184640"/>
            <a:ext cx="3199775" cy="3879330"/>
            <a:chOff x="5632139" y="2041204"/>
            <a:chExt cx="3199775" cy="3879330"/>
          </a:xfrm>
        </p:grpSpPr>
        <p:sp>
          <p:nvSpPr>
            <p:cNvPr id="82" name="TextBox 18"/>
            <p:cNvSpPr txBox="1">
              <a:spLocks noChangeArrowheads="1"/>
            </p:cNvSpPr>
            <p:nvPr/>
          </p:nvSpPr>
          <p:spPr bwMode="auto">
            <a:xfrm>
              <a:off x="7677431" y="2087168"/>
              <a:ext cx="1154483" cy="4616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900" b="1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1pPr>
              <a:lvl2pPr marL="742950" indent="-285750" eaLnBrk="0" hangingPunct="0">
                <a:defRPr sz="900" b="1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2pPr>
              <a:lvl3pPr marL="1143000" indent="-228600" eaLnBrk="0" hangingPunct="0">
                <a:defRPr sz="900" b="1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3pPr>
              <a:lvl4pPr marL="1600200" indent="-228600" eaLnBrk="0" hangingPunct="0">
                <a:defRPr sz="900" b="1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4pPr>
              <a:lvl5pPr marL="2057400" indent="-228600" eaLnBrk="0" hangingPunct="0">
                <a:defRPr sz="900" b="1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900" b="1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900" b="1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900" b="1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900" b="1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9pPr>
            </a:lstStyle>
            <a:p>
              <a:pPr eaLnBrk="1" hangingPunct="1">
                <a:buFont typeface="Wingdings" pitchFamily="2" charset="2"/>
                <a:buNone/>
              </a:pPr>
              <a:r>
                <a:rPr lang="en-US" sz="1200" dirty="0"/>
                <a:t>Exit of </a:t>
              </a:r>
              <a:r>
                <a:rPr lang="en-US" sz="1200" dirty="0" err="1"/>
                <a:t>linac</a:t>
              </a:r>
              <a:r>
                <a:rPr lang="en-US" sz="1200" dirty="0"/>
                <a:t> </a:t>
              </a:r>
              <a:endParaRPr lang="en-US" sz="1200" dirty="0" smtClean="0"/>
            </a:p>
            <a:p>
              <a:pPr eaLnBrk="1" hangingPunct="1">
                <a:buFont typeface="Wingdings" pitchFamily="2" charset="2"/>
                <a:buNone/>
              </a:pPr>
              <a:r>
                <a:rPr lang="en-US" sz="1200" dirty="0" smtClean="0"/>
                <a:t>&amp; </a:t>
              </a:r>
              <a:r>
                <a:rPr lang="en-US" sz="1200" dirty="0"/>
                <a:t>out-of-loop</a:t>
              </a:r>
              <a:endParaRPr lang="de-DE" sz="1200" dirty="0"/>
            </a:p>
          </p:txBody>
        </p:sp>
        <p:grpSp>
          <p:nvGrpSpPr>
            <p:cNvPr id="96" name="Group 95"/>
            <p:cNvGrpSpPr/>
            <p:nvPr/>
          </p:nvGrpSpPr>
          <p:grpSpPr>
            <a:xfrm>
              <a:off x="5632139" y="2041204"/>
              <a:ext cx="2942287" cy="3879330"/>
              <a:chOff x="5632139" y="2041204"/>
              <a:chExt cx="2942287" cy="3879330"/>
            </a:xfrm>
          </p:grpSpPr>
          <p:cxnSp>
            <p:nvCxnSpPr>
              <p:cNvPr id="86" name="Straight Connector 85"/>
              <p:cNvCxnSpPr/>
              <p:nvPr/>
            </p:nvCxnSpPr>
            <p:spPr bwMode="auto">
              <a:xfrm flipV="1">
                <a:off x="5632139" y="5910068"/>
                <a:ext cx="2942287" cy="10466"/>
              </a:xfrm>
              <a:prstGeom prst="line">
                <a:avLst/>
              </a:prstGeom>
              <a:noFill/>
              <a:ln w="19050" cap="flat" cmpd="sng" algn="ctr">
                <a:solidFill>
                  <a:srgbClr val="00B05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83" name="Straight Arrow Connector 82"/>
              <p:cNvCxnSpPr>
                <a:stCxn id="38" idx="2"/>
              </p:cNvCxnSpPr>
              <p:nvPr/>
            </p:nvCxnSpPr>
            <p:spPr bwMode="auto">
              <a:xfrm>
                <a:off x="6977948" y="2041204"/>
                <a:ext cx="688555" cy="361336"/>
              </a:xfrm>
              <a:prstGeom prst="straightConnector1">
                <a:avLst/>
              </a:prstGeom>
              <a:noFill/>
              <a:ln w="28575" cap="flat" cmpd="sng" algn="ctr">
                <a:solidFill>
                  <a:schemeClr val="accent2"/>
                </a:solidFill>
                <a:prstDash val="solid"/>
                <a:round/>
                <a:headEnd type="none" w="med" len="med"/>
                <a:tailEnd type="arrow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cxnSp>
        </p:grpSp>
      </p:grpSp>
    </p:spTree>
    <p:extLst>
      <p:ext uri="{BB962C8B-B14F-4D97-AF65-F5344CB8AC3E}">
        <p14:creationId xmlns="" xmlns:p14="http://schemas.microsoft.com/office/powerpoint/2010/main" val="1650293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Outline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2575" y="977900"/>
            <a:ext cx="8520113" cy="5055347"/>
          </a:xfrm>
        </p:spPr>
        <p:txBody>
          <a:bodyPr/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(Soft) X-Ray Free Electron Lasers</a:t>
            </a:r>
          </a:p>
          <a:p>
            <a:pPr lvl="1"/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Introduction and general layout</a:t>
            </a:r>
          </a:p>
          <a:p>
            <a:pPr lvl="1"/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Disturbance classification and control type systems</a:t>
            </a:r>
          </a:p>
          <a:p>
            <a:pPr lvl="1"/>
            <a:endParaRPr lang="en-US" dirty="0" smtClean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LLRF regulation of a SC accelerator</a:t>
            </a:r>
          </a:p>
          <a:p>
            <a:pPr lvl="1"/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Planned setup for the European XFEL</a:t>
            </a:r>
          </a:p>
          <a:p>
            <a:pPr lvl="1"/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Beam based feedback systems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Control of NC acceleration structures</a:t>
            </a:r>
          </a:p>
          <a:p>
            <a:pPr lvl="1"/>
            <a:r>
              <a:rPr lang="en-US" dirty="0" smtClean="0"/>
              <a:t>Stability requirements to the amplifiers</a:t>
            </a:r>
          </a:p>
          <a:p>
            <a:pPr lvl="1"/>
            <a:r>
              <a:rPr lang="en-US" dirty="0" smtClean="0"/>
              <a:t>Example: REGAE facility at DESY</a:t>
            </a:r>
          </a:p>
          <a:p>
            <a:pPr lvl="1"/>
            <a:endParaRPr lang="en-US" dirty="0" smtClean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Conclusion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645224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Rectangle 2"/>
          <p:cNvSpPr>
            <a:spLocks noGrp="1" noChangeArrowheads="1"/>
          </p:cNvSpPr>
          <p:nvPr>
            <p:ph type="title"/>
          </p:nvPr>
        </p:nvSpPr>
        <p:spPr>
          <a:xfrm>
            <a:off x="305461" y="117316"/>
            <a:ext cx="8090393" cy="508000"/>
          </a:xfrm>
        </p:spPr>
        <p:txBody>
          <a:bodyPr/>
          <a:lstStyle/>
          <a:p>
            <a:r>
              <a:rPr lang="en-US" dirty="0" smtClean="0"/>
              <a:t>RF control of short RF pulses (NRF)</a:t>
            </a:r>
            <a:endParaRPr lang="en-GB" dirty="0" smtClean="0"/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9941" y="984446"/>
            <a:ext cx="3538553" cy="27462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134394" y="907862"/>
            <a:ext cx="5256105" cy="2722817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sz="2000" dirty="0"/>
              <a:t>For RF pulse duration ~ 2-3 </a:t>
            </a:r>
            <a:r>
              <a:rPr lang="en-US" sz="2000" dirty="0" smtClean="0"/>
              <a:t>us </a:t>
            </a:r>
          </a:p>
          <a:p>
            <a:pPr lvl="1">
              <a:spcAft>
                <a:spcPts val="600"/>
              </a:spcAft>
            </a:pPr>
            <a:r>
              <a:rPr lang="en-US" sz="1400" dirty="0" smtClean="0">
                <a:sym typeface="Symbol"/>
              </a:rPr>
              <a:t>feed forward control define RF stability</a:t>
            </a:r>
            <a:endParaRPr lang="en-US" sz="1100" dirty="0" smtClean="0">
              <a:sym typeface="Symbol"/>
            </a:endParaRPr>
          </a:p>
          <a:p>
            <a:pPr>
              <a:spcAft>
                <a:spcPts val="0"/>
              </a:spcAft>
            </a:pPr>
            <a:r>
              <a:rPr lang="en-US" sz="2000" dirty="0" smtClean="0">
                <a:sym typeface="Symbol"/>
              </a:rPr>
              <a:t>Main factors:</a:t>
            </a:r>
          </a:p>
          <a:p>
            <a:pPr lvl="1">
              <a:spcAft>
                <a:spcPts val="0"/>
              </a:spcAft>
            </a:pPr>
            <a:r>
              <a:rPr lang="en-US" sz="1600" dirty="0" smtClean="0">
                <a:sym typeface="Symbol"/>
              </a:rPr>
              <a:t>Temperature </a:t>
            </a:r>
            <a:r>
              <a:rPr lang="en-US" sz="1600" dirty="0">
                <a:sym typeface="Symbol"/>
              </a:rPr>
              <a:t>stability acc. Structure &lt; 0.01K </a:t>
            </a:r>
            <a:endParaRPr lang="en-US" sz="1600" dirty="0" smtClean="0">
              <a:sym typeface="Symbol"/>
            </a:endParaRPr>
          </a:p>
          <a:p>
            <a:pPr lvl="1">
              <a:spcAft>
                <a:spcPts val="0"/>
              </a:spcAft>
            </a:pPr>
            <a:r>
              <a:rPr lang="en-US" sz="1600" u="sng" dirty="0" smtClean="0">
                <a:sym typeface="Symbol"/>
              </a:rPr>
              <a:t>Stability of HV modulator</a:t>
            </a:r>
          </a:p>
          <a:p>
            <a:pPr lvl="1">
              <a:spcAft>
                <a:spcPts val="0"/>
              </a:spcAft>
            </a:pPr>
            <a:endParaRPr lang="en-US" sz="900" dirty="0" smtClean="0">
              <a:sym typeface="Symbol"/>
            </a:endParaRPr>
          </a:p>
          <a:p>
            <a:pPr>
              <a:spcAft>
                <a:spcPts val="0"/>
              </a:spcAft>
            </a:pPr>
            <a:r>
              <a:rPr lang="en-US" sz="2000" dirty="0" smtClean="0">
                <a:sym typeface="Symbol"/>
              </a:rPr>
              <a:t>Feedback applied pulse-to-pulse</a:t>
            </a:r>
          </a:p>
          <a:p>
            <a:pPr lvl="1">
              <a:spcAft>
                <a:spcPts val="0"/>
              </a:spcAft>
            </a:pPr>
            <a:r>
              <a:rPr lang="en-US" sz="1600" dirty="0" smtClean="0">
                <a:sym typeface="Symbol"/>
              </a:rPr>
              <a:t>Using For/Ref/Probe signal to remove</a:t>
            </a:r>
          </a:p>
          <a:p>
            <a:pPr marL="444500" lvl="1" indent="0">
              <a:spcAft>
                <a:spcPts val="0"/>
              </a:spcAft>
              <a:buNone/>
            </a:pPr>
            <a:r>
              <a:rPr lang="en-US" sz="1600" dirty="0" smtClean="0">
                <a:sym typeface="Symbol"/>
              </a:rPr>
              <a:t>   temp. drifts of cavities/waveguides..</a:t>
            </a:r>
          </a:p>
          <a:p>
            <a:pPr lvl="1">
              <a:spcAft>
                <a:spcPts val="0"/>
              </a:spcAft>
            </a:pPr>
            <a:r>
              <a:rPr lang="en-US" sz="1600" dirty="0" smtClean="0">
                <a:sym typeface="Symbol"/>
              </a:rPr>
              <a:t>Multi-cavities  vector sum control</a:t>
            </a:r>
            <a:endParaRPr lang="en-US" sz="1800" dirty="0" smtClean="0">
              <a:sym typeface="Symbol"/>
            </a:endParaRPr>
          </a:p>
          <a:p>
            <a:pPr marL="0" indent="0">
              <a:spcAft>
                <a:spcPts val="0"/>
              </a:spcAft>
              <a:buNone/>
            </a:pPr>
            <a:endParaRPr lang="en-US" sz="1800" dirty="0" smtClean="0">
              <a:sym typeface="Symbol"/>
            </a:endParaRPr>
          </a:p>
          <a:p>
            <a:pPr>
              <a:spcAft>
                <a:spcPts val="0"/>
              </a:spcAft>
              <a:buFont typeface="Wingdings" pitchFamily="2" charset="2"/>
              <a:buChar char="§"/>
            </a:pPr>
            <a:endParaRPr lang="en-US" sz="1800" dirty="0" smtClean="0">
              <a:sym typeface="Symbo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124211" y="723196"/>
            <a:ext cx="24449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RF System @ SACLA</a:t>
            </a:r>
            <a:endParaRPr lang="de-DE" dirty="0"/>
          </a:p>
        </p:txBody>
      </p:sp>
      <p:sp>
        <p:nvSpPr>
          <p:cNvPr id="29" name="Rectangle 7"/>
          <p:cNvSpPr>
            <a:spLocks noChangeArrowheads="1"/>
          </p:cNvSpPr>
          <p:nvPr/>
        </p:nvSpPr>
        <p:spPr bwMode="auto">
          <a:xfrm>
            <a:off x="7610736" y="3520274"/>
            <a:ext cx="1407758" cy="200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700" dirty="0" smtClean="0"/>
              <a:t>T. Inagaki, IPAC11, MOPC018</a:t>
            </a:r>
            <a:endParaRPr lang="en-US" sz="700" dirty="0"/>
          </a:p>
        </p:txBody>
      </p:sp>
      <p:sp>
        <p:nvSpPr>
          <p:cNvPr id="21" name="TextBox 20"/>
          <p:cNvSpPr txBox="1"/>
          <p:nvPr/>
        </p:nvSpPr>
        <p:spPr>
          <a:xfrm>
            <a:off x="4476358" y="2935114"/>
            <a:ext cx="1398140" cy="646331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dirty="0" err="1" smtClean="0"/>
              <a:t>dV</a:t>
            </a:r>
            <a:r>
              <a:rPr lang="en-US" dirty="0" smtClean="0"/>
              <a:t>/V~3</a:t>
            </a:r>
            <a:r>
              <a:rPr lang="en-US" dirty="0" smtClean="0">
                <a:sym typeface="Symbol"/>
              </a:rPr>
              <a:t></a:t>
            </a:r>
            <a:r>
              <a:rPr lang="en-US" dirty="0" smtClean="0"/>
              <a:t>10</a:t>
            </a:r>
            <a:r>
              <a:rPr lang="en-US" baseline="30000" dirty="0" smtClean="0"/>
              <a:t>-4</a:t>
            </a:r>
          </a:p>
          <a:p>
            <a:r>
              <a:rPr lang="en-US" dirty="0" smtClean="0"/>
              <a:t>d</a:t>
            </a:r>
            <a:r>
              <a:rPr lang="en-US" dirty="0" smtClean="0">
                <a:sym typeface="Symbol"/>
              </a:rPr>
              <a:t> ~ 0.03</a:t>
            </a:r>
            <a:endParaRPr lang="de-DE" dirty="0"/>
          </a:p>
        </p:txBody>
      </p:sp>
      <p:grpSp>
        <p:nvGrpSpPr>
          <p:cNvPr id="14" name="Group 13"/>
          <p:cNvGrpSpPr/>
          <p:nvPr/>
        </p:nvGrpSpPr>
        <p:grpSpPr>
          <a:xfrm>
            <a:off x="1491144" y="3874143"/>
            <a:ext cx="2574646" cy="2759749"/>
            <a:chOff x="202490" y="1452400"/>
            <a:chExt cx="2588706" cy="3037773"/>
          </a:xfrm>
        </p:grpSpPr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490" y="1452400"/>
              <a:ext cx="2588706" cy="27941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6" name="Rectangle 15"/>
            <p:cNvSpPr/>
            <p:nvPr/>
          </p:nvSpPr>
          <p:spPr>
            <a:xfrm>
              <a:off x="525220" y="4243952"/>
              <a:ext cx="2169184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e-DE" sz="1000" dirty="0"/>
                <a:t>G. </a:t>
              </a:r>
              <a:r>
                <a:rPr lang="de-DE" sz="1000" dirty="0" err="1" smtClean="0"/>
                <a:t>D’Auria</a:t>
              </a:r>
              <a:r>
                <a:rPr lang="de-DE" sz="1000" dirty="0" smtClean="0"/>
                <a:t>, IPAC 2012, TUPPP054</a:t>
              </a:r>
              <a:endParaRPr lang="de-DE" sz="1000" dirty="0"/>
            </a:p>
          </p:txBody>
        </p:sp>
      </p:grpSp>
      <p:graphicFrame>
        <p:nvGraphicFramePr>
          <p:cNvPr id="18" name="표 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950701926"/>
              </p:ext>
            </p:extLst>
          </p:nvPr>
        </p:nvGraphicFramePr>
        <p:xfrm>
          <a:off x="4545346" y="4090068"/>
          <a:ext cx="3656212" cy="2040388"/>
        </p:xfrm>
        <a:graphic>
          <a:graphicData uri="http://schemas.openxmlformats.org/drawingml/2006/table">
            <a:tbl>
              <a:tblPr/>
              <a:tblGrid>
                <a:gridCol w="1473737"/>
                <a:gridCol w="2182475"/>
              </a:tblGrid>
              <a:tr h="338853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굴림" pitchFamily="50" charset="-127"/>
                        </a:rPr>
                        <a:t>  Main accelerating structure</a:t>
                      </a:r>
                      <a:endParaRPr kumimoji="0" lang="en-US" altLang="ko-KR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굴림" pitchFamily="50" charset="-127"/>
                      </a:endParaRPr>
                    </a:p>
                  </a:txBody>
                  <a:tcPr marL="6569" marR="6569" marT="6569" marB="0" anchor="ctr" horzOverflow="overflow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굴림" pitchFamily="50" charset="-127"/>
                        </a:rPr>
                        <a:t>   Quasi-type (S-band normal conductor)</a:t>
                      </a:r>
                      <a:endParaRPr kumimoji="0" lang="en-US" altLang="ko-KR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굴림" pitchFamily="50" charset="-127"/>
                      </a:endParaRPr>
                    </a:p>
                  </a:txBody>
                  <a:tcPr marL="6569" marR="6569" marT="6569" marB="0" anchor="ctr" horzOverflow="overflow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340307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굴림" pitchFamily="50" charset="-127"/>
                        </a:rPr>
                        <a:t>  Operating frequency </a:t>
                      </a:r>
                    </a:p>
                  </a:txBody>
                  <a:tcPr marL="66462" marR="6646" marT="7200" marB="0" anchor="ctr" horzOverflow="overflow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굴림" pitchFamily="50" charset="-127"/>
                        </a:rPr>
                        <a:t>   2,856 MHz (S-band),  11.424 GHz (X-band) </a:t>
                      </a:r>
                    </a:p>
                  </a:txBody>
                  <a:tcPr marL="6569" marR="6569" marT="6569" marB="0" anchor="ctr" horzOverflow="overflow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40307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굴림" pitchFamily="50" charset="-127"/>
                        </a:rPr>
                        <a:t>  No. of Acc. structures</a:t>
                      </a:r>
                    </a:p>
                  </a:txBody>
                  <a:tcPr marL="66462" marR="6646" marT="720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굴림" pitchFamily="50" charset="-127"/>
                        </a:rPr>
                        <a:t>   180 ea (S-band) , 1 ea (X-band)   </a:t>
                      </a:r>
                    </a:p>
                  </a:txBody>
                  <a:tcPr marL="6569" marR="6569" marT="6569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</a:tr>
              <a:tr h="340307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굴림" pitchFamily="50" charset="-127"/>
                        </a:rPr>
                        <a:t>  No. of klystrons</a:t>
                      </a:r>
                    </a:p>
                  </a:txBody>
                  <a:tcPr marL="66462" marR="6646" marT="720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굴림" pitchFamily="50" charset="-127"/>
                        </a:rPr>
                        <a:t>   49 </a:t>
                      </a:r>
                      <a:r>
                        <a:rPr kumimoji="0" lang="en-US" altLang="ko-KR" sz="9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굴림" pitchFamily="50" charset="-127"/>
                        </a:rPr>
                        <a:t>ea</a:t>
                      </a:r>
                      <a:r>
                        <a:rPr kumimoji="0" lang="en-US" altLang="ko-KR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굴림" pitchFamily="50" charset="-127"/>
                        </a:rPr>
                        <a:t> (S-band) , 1 </a:t>
                      </a:r>
                      <a:r>
                        <a:rPr kumimoji="0" lang="en-US" altLang="ko-KR" sz="9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굴림" pitchFamily="50" charset="-127"/>
                        </a:rPr>
                        <a:t>ea</a:t>
                      </a:r>
                      <a:r>
                        <a:rPr kumimoji="0" lang="en-US" altLang="ko-KR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굴림" pitchFamily="50" charset="-127"/>
                        </a:rPr>
                        <a:t> (X-band) </a:t>
                      </a:r>
                    </a:p>
                  </a:txBody>
                  <a:tcPr marL="6569" marR="6569" marT="6569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40307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굴림" pitchFamily="50" charset="-127"/>
                        </a:rPr>
                        <a:t>  Modulator </a:t>
                      </a:r>
                    </a:p>
                  </a:txBody>
                  <a:tcPr marL="66462" marR="6646" marT="720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굴림" pitchFamily="50" charset="-127"/>
                        </a:rPr>
                        <a:t>   </a:t>
                      </a:r>
                      <a:r>
                        <a:rPr kumimoji="0" lang="en-US" altLang="ko-KR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charset="0"/>
                          <a:ea typeface="굴림" pitchFamily="50" charset="-127"/>
                        </a:rPr>
                        <a:t>Voltage stability: &lt; 50 ppm </a:t>
                      </a:r>
                      <a:r>
                        <a:rPr kumimoji="0" lang="en-US" altLang="ko-KR" sz="9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charset="0"/>
                          <a:ea typeface="굴림" pitchFamily="50" charset="-127"/>
                        </a:rPr>
                        <a:t>rms</a:t>
                      </a:r>
                      <a:r>
                        <a:rPr kumimoji="0" lang="en-US" altLang="ko-KR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charset="0"/>
                          <a:ea typeface="굴림" pitchFamily="50" charset="-127"/>
                        </a:rPr>
                        <a:t> </a:t>
                      </a:r>
                    </a:p>
                  </a:txBody>
                  <a:tcPr marL="6569" marR="6569" marT="6569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</a:tr>
              <a:tr h="340307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굴림" pitchFamily="50" charset="-127"/>
                        </a:rPr>
                        <a:t>  Linac microwave </a:t>
                      </a:r>
                    </a:p>
                  </a:txBody>
                  <a:tcPr marL="66462" marR="6646" marT="720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굴림" pitchFamily="50" charset="-127"/>
                        </a:rPr>
                        <a:t>   </a:t>
                      </a:r>
                      <a:r>
                        <a:rPr kumimoji="0" lang="en-US" altLang="ko-KR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굴림" pitchFamily="50" charset="-127"/>
                        </a:rPr>
                        <a:t>Phase stability: &lt;0.05 </a:t>
                      </a:r>
                      <a:r>
                        <a:rPr kumimoji="0" lang="en-US" altLang="ko-KR" sz="9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굴림" pitchFamily="50" charset="-127"/>
                        </a:rPr>
                        <a:t>deg</a:t>
                      </a:r>
                      <a:r>
                        <a:rPr kumimoji="0" lang="en-US" altLang="ko-KR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굴림" pitchFamily="50" charset="-127"/>
                        </a:rPr>
                        <a:t>, 0.05% </a:t>
                      </a:r>
                      <a:r>
                        <a:rPr kumimoji="0" lang="en-US" altLang="ko-KR" sz="9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굴림" pitchFamily="50" charset="-127"/>
                        </a:rPr>
                        <a:t>rf</a:t>
                      </a:r>
                      <a:r>
                        <a:rPr kumimoji="0" lang="en-US" altLang="ko-KR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굴림" pitchFamily="50" charset="-127"/>
                        </a:rPr>
                        <a:t> voltage Jitter</a:t>
                      </a:r>
                      <a:r>
                        <a:rPr kumimoji="0" lang="en-US" altLang="ko-KR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굴림" pitchFamily="50" charset="-127"/>
                        </a:rPr>
                        <a:t> </a:t>
                      </a:r>
                    </a:p>
                  </a:txBody>
                  <a:tcPr marL="6569" marR="6569" marT="6569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cxnSp>
        <p:nvCxnSpPr>
          <p:cNvPr id="6" name="Straight Connector 5"/>
          <p:cNvCxnSpPr/>
          <p:nvPr/>
        </p:nvCxnSpPr>
        <p:spPr bwMode="auto">
          <a:xfrm>
            <a:off x="152400" y="3719155"/>
            <a:ext cx="8615082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2" name="TextBox 21"/>
          <p:cNvSpPr txBox="1"/>
          <p:nvPr/>
        </p:nvSpPr>
        <p:spPr>
          <a:xfrm>
            <a:off x="6367882" y="6115319"/>
            <a:ext cx="152958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/>
              <a:t>H. </a:t>
            </a:r>
            <a:r>
              <a:rPr lang="de-DE" sz="1000" dirty="0" err="1" smtClean="0"/>
              <a:t>Soo</a:t>
            </a:r>
            <a:r>
              <a:rPr lang="de-DE" sz="1000" dirty="0" smtClean="0"/>
              <a:t> Lee.: PAL-XFEL</a:t>
            </a:r>
            <a:endParaRPr lang="de-DE" sz="1000" dirty="0"/>
          </a:p>
        </p:txBody>
      </p:sp>
      <p:sp>
        <p:nvSpPr>
          <p:cNvPr id="17" name="Textfeld 16"/>
          <p:cNvSpPr txBox="1"/>
          <p:nvPr/>
        </p:nvSpPr>
        <p:spPr>
          <a:xfrm>
            <a:off x="259976" y="5154707"/>
            <a:ext cx="17764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smtClean="0">
                <a:solidFill>
                  <a:schemeClr val="accent1"/>
                </a:solidFill>
              </a:rPr>
              <a:t>Fermi X-Band LLRF</a:t>
            </a:r>
            <a:endParaRPr lang="de-DE" sz="1400" dirty="0">
              <a:solidFill>
                <a:schemeClr val="accent1"/>
              </a:solidFill>
            </a:endParaRPr>
          </a:p>
        </p:txBody>
      </p:sp>
      <p:sp>
        <p:nvSpPr>
          <p:cNvPr id="19" name="Textfeld 18"/>
          <p:cNvSpPr txBox="1"/>
          <p:nvPr/>
        </p:nvSpPr>
        <p:spPr>
          <a:xfrm>
            <a:off x="4545107" y="3765179"/>
            <a:ext cx="22317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accent1"/>
                </a:solidFill>
              </a:rPr>
              <a:t>Pohang RF stab requirements</a:t>
            </a:r>
            <a:endParaRPr lang="en-US" sz="1200" dirty="0">
              <a:solidFill>
                <a:schemeClr val="accent1"/>
              </a:solidFill>
            </a:endParaRPr>
          </a:p>
        </p:txBody>
      </p:sp>
      <p:sp>
        <p:nvSpPr>
          <p:cNvPr id="20" name="Pfeil nach rechts 19"/>
          <p:cNvSpPr/>
          <p:nvPr/>
        </p:nvSpPr>
        <p:spPr bwMode="auto">
          <a:xfrm rot="10800000">
            <a:off x="8301316" y="5567083"/>
            <a:ext cx="331694" cy="13447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11931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728" name="Picture 16" descr="kly_phase_HV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0863" y="1408113"/>
            <a:ext cx="4397375" cy="15430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3717" name="Rectangle 5"/>
          <p:cNvSpPr>
            <a:spLocks noChangeArrowheads="1"/>
          </p:cNvSpPr>
          <p:nvPr/>
        </p:nvSpPr>
        <p:spPr bwMode="auto">
          <a:xfrm>
            <a:off x="450850" y="809625"/>
            <a:ext cx="2376488" cy="2873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Bef>
                <a:spcPct val="20000"/>
              </a:spcBef>
            </a:pPr>
            <a:r>
              <a:rPr lang="en-US" sz="1800">
                <a:solidFill>
                  <a:srgbClr val="0000FF"/>
                </a:solidFill>
              </a:rPr>
              <a:t>pulse-to-pulse stability</a:t>
            </a:r>
            <a:endParaRPr lang="en-US" sz="1800" b="0" i="1">
              <a:solidFill>
                <a:schemeClr val="tx1"/>
              </a:solidFill>
            </a:endParaRPr>
          </a:p>
        </p:txBody>
      </p:sp>
      <p:sp>
        <p:nvSpPr>
          <p:cNvPr id="243720" name="Text Box 8"/>
          <p:cNvSpPr txBox="1">
            <a:spLocks noChangeArrowheads="1"/>
          </p:cNvSpPr>
          <p:nvPr/>
        </p:nvSpPr>
        <p:spPr bwMode="auto">
          <a:xfrm>
            <a:off x="433388" y="1243013"/>
            <a:ext cx="3856037" cy="1222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9050" algn="ctr">
                <a:solidFill>
                  <a:schemeClr val="tx1"/>
                </a:solidFill>
                <a:miter lim="800000"/>
                <a:headEnd type="none" w="lg" len="lg"/>
                <a:tailEnd type="none" w="lg" len="lg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marL="180975" indent="-180975" defTabSz="447675"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defTabSz="447675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defTabSz="447675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defTabSz="447675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defTabSz="447675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defTabSz="447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defTabSz="447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defTabSz="447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defTabSz="447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>
              <a:spcBef>
                <a:spcPct val="25000"/>
              </a:spcBef>
              <a:buFontTx/>
              <a:buChar char="•"/>
            </a:pPr>
            <a:r>
              <a:rPr lang="en-US" sz="1600" b="0">
                <a:latin typeface="Calibri" pitchFamily="34" charset="0"/>
              </a:rPr>
              <a:t>short RF pulse length</a:t>
            </a:r>
            <a:r>
              <a:rPr lang="en-US" sz="800" b="0">
                <a:latin typeface="Calibri" pitchFamily="34" charset="0"/>
              </a:rPr>
              <a:t/>
            </a:r>
            <a:br>
              <a:rPr lang="en-US" sz="800" b="0">
                <a:latin typeface="Calibri" pitchFamily="34" charset="0"/>
              </a:rPr>
            </a:br>
            <a:r>
              <a:rPr lang="en-US" sz="1600" b="0">
                <a:latin typeface="Calibri" pitchFamily="34" charset="0"/>
              </a:rPr>
              <a:t/>
            </a:r>
            <a:br>
              <a:rPr lang="en-US" sz="1600" b="0">
                <a:latin typeface="Calibri" pitchFamily="34" charset="0"/>
              </a:rPr>
            </a:br>
            <a:r>
              <a:rPr lang="en-US" sz="1600" b="0">
                <a:latin typeface="Calibri" pitchFamily="34" charset="0"/>
                <a:cs typeface="Arial" pitchFamily="34" charset="0"/>
              </a:rPr>
              <a:t>→ no </a:t>
            </a:r>
            <a:r>
              <a:rPr lang="en-US" sz="1600" b="0">
                <a:latin typeface="Calibri" pitchFamily="34" charset="0"/>
              </a:rPr>
              <a:t>(digital) intra-pulse feedback possible</a:t>
            </a:r>
          </a:p>
          <a:p>
            <a:r>
              <a:rPr lang="en-US" sz="1600" b="0">
                <a:solidFill>
                  <a:srgbClr val="0000FF"/>
                </a:solidFill>
                <a:latin typeface="Calibri" pitchFamily="34" charset="0"/>
              </a:rPr>
              <a:t>	</a:t>
            </a:r>
            <a:r>
              <a:rPr lang="en-US" sz="1600" b="0">
                <a:latin typeface="Calibri" pitchFamily="34" charset="0"/>
                <a:cs typeface="Arial" pitchFamily="34" charset="0"/>
              </a:rPr>
              <a:t>→ </a:t>
            </a:r>
            <a:r>
              <a:rPr lang="en-US" sz="1600" b="0">
                <a:solidFill>
                  <a:srgbClr val="FF0000"/>
                </a:solidFill>
                <a:latin typeface="Calibri" pitchFamily="34" charset="0"/>
                <a:cs typeface="Arial" pitchFamily="34" charset="0"/>
              </a:rPr>
              <a:t>pulse-to-pulse stability is </a:t>
            </a:r>
            <a:r>
              <a:rPr lang="en-US" sz="1600">
                <a:solidFill>
                  <a:srgbClr val="FF0000"/>
                </a:solidFill>
                <a:latin typeface="Calibri" pitchFamily="34" charset="0"/>
                <a:cs typeface="Arial" pitchFamily="34" charset="0"/>
              </a:rPr>
              <a:t>solely</a:t>
            </a:r>
            <a:r>
              <a:rPr lang="en-US" sz="1600" b="0">
                <a:solidFill>
                  <a:srgbClr val="FF0000"/>
                </a:solidFill>
                <a:latin typeface="Calibri" pitchFamily="34" charset="0"/>
                <a:cs typeface="Arial" pitchFamily="34" charset="0"/>
              </a:rPr>
              <a:t> </a:t>
            </a:r>
            <a:br>
              <a:rPr lang="en-US" sz="1600" b="0">
                <a:solidFill>
                  <a:srgbClr val="FF0000"/>
                </a:solidFill>
                <a:latin typeface="Calibri" pitchFamily="34" charset="0"/>
                <a:cs typeface="Arial" pitchFamily="34" charset="0"/>
              </a:rPr>
            </a:br>
            <a:r>
              <a:rPr lang="en-US" sz="1600" b="0">
                <a:solidFill>
                  <a:srgbClr val="FF0000"/>
                </a:solidFill>
                <a:latin typeface="Calibri" pitchFamily="34" charset="0"/>
                <a:cs typeface="Arial" pitchFamily="34" charset="0"/>
              </a:rPr>
              <a:t>     determined by actuator chain</a:t>
            </a:r>
            <a:endParaRPr lang="en-US" sz="1600" b="0">
              <a:latin typeface="Calibri" pitchFamily="34" charset="0"/>
              <a:cs typeface="Arial" pitchFamily="34" charset="0"/>
            </a:endParaRPr>
          </a:p>
        </p:txBody>
      </p:sp>
      <p:sp>
        <p:nvSpPr>
          <p:cNvPr id="243722" name="Text Box 10"/>
          <p:cNvSpPr txBox="1">
            <a:spLocks noChangeArrowheads="1"/>
          </p:cNvSpPr>
          <p:nvPr/>
        </p:nvSpPr>
        <p:spPr bwMode="auto">
          <a:xfrm>
            <a:off x="4595320" y="3110111"/>
            <a:ext cx="4216400" cy="307777"/>
          </a:xfrm>
          <a:prstGeom prst="rect">
            <a:avLst/>
          </a:prstGeom>
          <a:solidFill>
            <a:srgbClr val="FFCC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tx1"/>
                </a:solidFill>
                <a:sym typeface="Symbol" pitchFamily="18" charset="2"/>
              </a:rPr>
              <a:t></a:t>
            </a:r>
            <a:r>
              <a:rPr lang="en-US" sz="1400" dirty="0">
                <a:solidFill>
                  <a:schemeClr val="tx1"/>
                </a:solidFill>
              </a:rPr>
              <a:t> modulator HV stability of few 1e-5 necessary</a:t>
            </a:r>
            <a:endParaRPr lang="en-US" sz="1400" b="0" i="1" dirty="0">
              <a:solidFill>
                <a:schemeClr val="tx1"/>
              </a:solidFill>
            </a:endParaRPr>
          </a:p>
        </p:txBody>
      </p:sp>
      <p:sp>
        <p:nvSpPr>
          <p:cNvPr id="243724" name="Text Box 12"/>
          <p:cNvSpPr txBox="1">
            <a:spLocks noChangeArrowheads="1"/>
          </p:cNvSpPr>
          <p:nvPr/>
        </p:nvSpPr>
        <p:spPr bwMode="auto">
          <a:xfrm>
            <a:off x="461963" y="3925888"/>
            <a:ext cx="8207375" cy="2332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9050" algn="ctr">
                <a:solidFill>
                  <a:schemeClr val="tx1"/>
                </a:solidFill>
                <a:miter lim="800000"/>
                <a:headEnd type="none" w="lg" len="lg"/>
                <a:tailEnd type="none" w="lg" len="lg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marL="180975" indent="-180975" defTabSz="447675"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627063" indent="-169863" defTabSz="447675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defTabSz="447675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defTabSz="447675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defTabSz="447675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defTabSz="447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defTabSz="447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defTabSz="447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defTabSz="447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>
              <a:spcBef>
                <a:spcPct val="25000"/>
              </a:spcBef>
              <a:buFontTx/>
              <a:buChar char="•"/>
            </a:pPr>
            <a:r>
              <a:rPr lang="en-US" sz="1600" b="0" dirty="0">
                <a:latin typeface="Calibri" pitchFamily="34" charset="0"/>
                <a:cs typeface="Arial" pitchFamily="34" charset="0"/>
              </a:rPr>
              <a:t>reliable measurements of RF parameters (</a:t>
            </a:r>
            <a:r>
              <a:rPr lang="en-US" sz="1600" b="0" dirty="0" err="1">
                <a:latin typeface="Calibri" pitchFamily="34" charset="0"/>
                <a:cs typeface="Arial" pitchFamily="34" charset="0"/>
              </a:rPr>
              <a:t>ampl</a:t>
            </a:r>
            <a:r>
              <a:rPr lang="en-US" sz="1600" b="0" dirty="0">
                <a:latin typeface="Calibri" pitchFamily="34" charset="0"/>
                <a:cs typeface="Arial" pitchFamily="34" charset="0"/>
              </a:rPr>
              <a:t>./phase) </a:t>
            </a:r>
            <a:br>
              <a:rPr lang="en-US" sz="1600" b="0" dirty="0">
                <a:latin typeface="Calibri" pitchFamily="34" charset="0"/>
                <a:cs typeface="Arial" pitchFamily="34" charset="0"/>
              </a:rPr>
            </a:br>
            <a:r>
              <a:rPr lang="en-US" sz="1600" b="0" dirty="0">
                <a:latin typeface="Calibri" pitchFamily="34" charset="0"/>
                <a:cs typeface="Arial" pitchFamily="34" charset="0"/>
              </a:rPr>
              <a:t>with minimum systematic errors and sufficient resolution necessary</a:t>
            </a:r>
            <a:br>
              <a:rPr lang="en-US" sz="1600" b="0" dirty="0">
                <a:latin typeface="Calibri" pitchFamily="34" charset="0"/>
                <a:cs typeface="Arial" pitchFamily="34" charset="0"/>
              </a:rPr>
            </a:br>
            <a:endParaRPr lang="en-US" sz="1600" b="0" dirty="0">
              <a:latin typeface="Calibri" pitchFamily="34" charset="0"/>
              <a:cs typeface="Arial" pitchFamily="34" charset="0"/>
            </a:endParaRPr>
          </a:p>
          <a:p>
            <a:r>
              <a:rPr lang="en-US" sz="1600" b="0" dirty="0">
                <a:solidFill>
                  <a:srgbClr val="0000FF"/>
                </a:solidFill>
                <a:latin typeface="Calibri" pitchFamily="34" charset="0"/>
                <a:cs typeface="Arial" pitchFamily="34" charset="0"/>
              </a:rPr>
              <a:t>	</a:t>
            </a:r>
            <a:r>
              <a:rPr lang="en-US" sz="1600" b="0" dirty="0">
                <a:latin typeface="Calibri" pitchFamily="34" charset="0"/>
                <a:cs typeface="Arial" pitchFamily="34" charset="0"/>
              </a:rPr>
              <a:t>→</a:t>
            </a:r>
            <a:r>
              <a:rPr lang="en-US" sz="1600" b="0" dirty="0">
                <a:solidFill>
                  <a:srgbClr val="0000FF"/>
                </a:solidFill>
                <a:latin typeface="Calibri" pitchFamily="34" charset="0"/>
                <a:cs typeface="Arial" pitchFamily="34" charset="0"/>
              </a:rPr>
              <a:t> </a:t>
            </a:r>
            <a:r>
              <a:rPr lang="en-US" sz="1600" b="0" dirty="0">
                <a:solidFill>
                  <a:srgbClr val="FF0000"/>
                </a:solidFill>
                <a:latin typeface="Calibri" pitchFamily="34" charset="0"/>
                <a:cs typeface="Arial" pitchFamily="34" charset="0"/>
              </a:rPr>
              <a:t>modify drive signal in actuator chain to correct drifts</a:t>
            </a:r>
            <a:br>
              <a:rPr lang="en-US" sz="1600" b="0" dirty="0">
                <a:solidFill>
                  <a:srgbClr val="FF0000"/>
                </a:solidFill>
                <a:latin typeface="Calibri" pitchFamily="34" charset="0"/>
                <a:cs typeface="Arial" pitchFamily="34" charset="0"/>
              </a:rPr>
            </a:br>
            <a:r>
              <a:rPr lang="en-US" sz="1600" b="0" dirty="0">
                <a:latin typeface="Calibri" pitchFamily="34" charset="0"/>
                <a:cs typeface="Arial" pitchFamily="34" charset="0"/>
                <a:sym typeface="Symbol" pitchFamily="18" charset="2"/>
              </a:rPr>
              <a:t></a:t>
            </a:r>
            <a:r>
              <a:rPr lang="en-US" sz="1600" b="0" dirty="0">
                <a:solidFill>
                  <a:srgbClr val="FF0000"/>
                </a:solidFill>
                <a:latin typeface="Calibri" pitchFamily="34" charset="0"/>
                <a:cs typeface="Arial" pitchFamily="34" charset="0"/>
              </a:rPr>
              <a:t> pulse-to-pulse RF-feedback and adaptive feed-forward</a:t>
            </a:r>
            <a:br>
              <a:rPr lang="en-US" sz="1600" b="0" dirty="0">
                <a:solidFill>
                  <a:srgbClr val="FF0000"/>
                </a:solidFill>
                <a:latin typeface="Calibri" pitchFamily="34" charset="0"/>
                <a:cs typeface="Arial" pitchFamily="34" charset="0"/>
              </a:rPr>
            </a:br>
            <a:r>
              <a:rPr lang="en-US" sz="800" b="0" dirty="0">
                <a:solidFill>
                  <a:srgbClr val="FF0000"/>
                </a:solidFill>
                <a:latin typeface="Calibri" pitchFamily="34" charset="0"/>
                <a:cs typeface="Arial" pitchFamily="34" charset="0"/>
              </a:rPr>
              <a:t/>
            </a:r>
            <a:br>
              <a:rPr lang="en-US" sz="800" b="0" dirty="0">
                <a:solidFill>
                  <a:srgbClr val="FF0000"/>
                </a:solidFill>
                <a:latin typeface="Calibri" pitchFamily="34" charset="0"/>
                <a:cs typeface="Arial" pitchFamily="34" charset="0"/>
              </a:rPr>
            </a:br>
            <a:r>
              <a:rPr lang="en-US" sz="1600" b="0" dirty="0">
                <a:solidFill>
                  <a:srgbClr val="FF0000"/>
                </a:solidFill>
                <a:latin typeface="Calibri" pitchFamily="34" charset="0"/>
                <a:cs typeface="Arial" pitchFamily="34" charset="0"/>
              </a:rPr>
              <a:t>	    </a:t>
            </a:r>
            <a:r>
              <a:rPr lang="en-US" sz="1400" b="0" dirty="0">
                <a:latin typeface="Calibri" pitchFamily="34" charset="0"/>
                <a:cs typeface="Arial" pitchFamily="34" charset="0"/>
              </a:rPr>
              <a:t>pulse rep. rate: 100 Hz</a:t>
            </a:r>
          </a:p>
          <a:p>
            <a:r>
              <a:rPr lang="en-US" sz="1400" b="0" dirty="0">
                <a:latin typeface="Calibri" pitchFamily="34" charset="0"/>
                <a:cs typeface="Arial" pitchFamily="34" charset="0"/>
              </a:rPr>
              <a:t>		→ ‘drifts’ can be corrected to max. </a:t>
            </a:r>
            <a:r>
              <a:rPr lang="en-US" sz="1400" b="0" dirty="0" err="1">
                <a:latin typeface="Calibri" pitchFamily="34" charset="0"/>
                <a:cs typeface="Arial" pitchFamily="34" charset="0"/>
              </a:rPr>
              <a:t>f</a:t>
            </a:r>
            <a:r>
              <a:rPr lang="en-US" sz="1400" b="0" baseline="-25000" dirty="0" err="1">
                <a:latin typeface="Calibri" pitchFamily="34" charset="0"/>
                <a:cs typeface="Arial" pitchFamily="34" charset="0"/>
              </a:rPr>
              <a:t>rep</a:t>
            </a:r>
            <a:r>
              <a:rPr lang="en-US" sz="1400" b="0" dirty="0">
                <a:latin typeface="Calibri" pitchFamily="34" charset="0"/>
                <a:cs typeface="Arial" pitchFamily="34" charset="0"/>
              </a:rPr>
              <a:t>/10 = 10 Hz</a:t>
            </a:r>
            <a:br>
              <a:rPr lang="en-US" sz="1400" b="0" dirty="0">
                <a:latin typeface="Calibri" pitchFamily="34" charset="0"/>
                <a:cs typeface="Arial" pitchFamily="34" charset="0"/>
              </a:rPr>
            </a:br>
            <a:endParaRPr lang="en-US" sz="1400" b="0" dirty="0">
              <a:latin typeface="Calibri" pitchFamily="34" charset="0"/>
              <a:cs typeface="Arial" pitchFamily="34" charset="0"/>
            </a:endParaRPr>
          </a:p>
          <a:p>
            <a:pPr>
              <a:spcBef>
                <a:spcPct val="30000"/>
              </a:spcBef>
              <a:buFontTx/>
              <a:buChar char="•"/>
            </a:pPr>
            <a:r>
              <a:rPr lang="en-US" sz="1600" b="0" dirty="0">
                <a:latin typeface="Calibri" pitchFamily="34" charset="0"/>
                <a:cs typeface="Arial" pitchFamily="34" charset="0"/>
              </a:rPr>
              <a:t>apply beam based feedbacks (energy feedback, beam arrival time feedback, …)</a:t>
            </a:r>
          </a:p>
        </p:txBody>
      </p:sp>
      <p:sp>
        <p:nvSpPr>
          <p:cNvPr id="243725" name="Rectangle 13"/>
          <p:cNvSpPr>
            <a:spLocks noChangeArrowheads="1"/>
          </p:cNvSpPr>
          <p:nvPr/>
        </p:nvSpPr>
        <p:spPr bwMode="auto">
          <a:xfrm>
            <a:off x="460375" y="3417888"/>
            <a:ext cx="2376488" cy="28733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Bef>
                <a:spcPct val="20000"/>
              </a:spcBef>
            </a:pPr>
            <a:r>
              <a:rPr lang="en-US" sz="1800">
                <a:solidFill>
                  <a:srgbClr val="0000FF"/>
                </a:solidFill>
              </a:rPr>
              <a:t>medium term stability</a:t>
            </a:r>
            <a:endParaRPr lang="en-US" sz="1800" b="0" i="1">
              <a:solidFill>
                <a:schemeClr val="tx1"/>
              </a:solidFill>
            </a:endParaRPr>
          </a:p>
        </p:txBody>
      </p:sp>
      <p:sp>
        <p:nvSpPr>
          <p:cNvPr id="243727" name="Text Box 15"/>
          <p:cNvSpPr txBox="1">
            <a:spLocks noChangeArrowheads="1"/>
          </p:cNvSpPr>
          <p:nvPr/>
        </p:nvSpPr>
        <p:spPr bwMode="auto">
          <a:xfrm>
            <a:off x="4538663" y="1122363"/>
            <a:ext cx="3856037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9050" algn="ctr">
                <a:solidFill>
                  <a:schemeClr val="tx1"/>
                </a:solidFill>
                <a:miter lim="800000"/>
                <a:headEnd type="none" w="lg" len="lg"/>
                <a:tailEnd type="none" w="lg" len="lg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marL="180975" indent="-180975" defTabSz="447675"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defTabSz="447675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defTabSz="447675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defTabSz="447675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defTabSz="447675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defTabSz="447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defTabSz="447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defTabSz="447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defTabSz="447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>
              <a:spcBef>
                <a:spcPct val="25000"/>
              </a:spcBef>
            </a:pPr>
            <a:r>
              <a:rPr lang="en-US" sz="1400">
                <a:latin typeface="Calibri" pitchFamily="34" charset="0"/>
                <a:cs typeface="Arial" pitchFamily="34" charset="0"/>
              </a:rPr>
              <a:t>example: klystron HV vs. RF phase change</a:t>
            </a:r>
          </a:p>
        </p:txBody>
      </p:sp>
      <p:sp>
        <p:nvSpPr>
          <p:cNvPr id="11" name=" 1"/>
          <p:cNvSpPr txBox="1">
            <a:spLocks/>
          </p:cNvSpPr>
          <p:nvPr/>
        </p:nvSpPr>
        <p:spPr bwMode="auto">
          <a:xfrm>
            <a:off x="291600" y="148320"/>
            <a:ext cx="8520120" cy="4546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 lvl="0">
              <a:buClr>
                <a:srgbClr val="FFFFFF"/>
              </a:buClr>
              <a:buSzPct val="100000"/>
              <a:buFont typeface="Arial" pitchFamily="34"/>
              <a:buNone/>
              <a:defRPr/>
            </a:defPPr>
            <a:lvl1pPr lvl="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/>
              <a:buChar char="•"/>
              <a:defRPr sz="24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lvl="1" algn="l" rtl="0" eaLnBrk="0" fontAlgn="base" hangingPunct="0">
              <a:spcBef>
                <a:spcPct val="0"/>
              </a:spcBef>
              <a:spcAft>
                <a:spcPct val="0"/>
              </a:spcAft>
              <a:buSzPct val="45000"/>
              <a:buFont typeface="StarSymbol"/>
              <a:buChar char="●"/>
              <a:defRPr sz="2400" b="1">
                <a:solidFill>
                  <a:schemeClr val="bg1"/>
                </a:solidFill>
                <a:latin typeface="Arial" charset="0"/>
              </a:defRPr>
            </a:lvl2pPr>
            <a:lvl3pPr lvl="2" algn="l" rtl="0" eaLnBrk="0" fontAlgn="base" hangingPunct="0">
              <a:spcBef>
                <a:spcPct val="0"/>
              </a:spcBef>
              <a:spcAft>
                <a:spcPct val="0"/>
              </a:spcAft>
              <a:buSzPct val="45000"/>
              <a:buFont typeface="StarSymbol"/>
              <a:buChar char="●"/>
              <a:defRPr sz="2400" b="1">
                <a:solidFill>
                  <a:schemeClr val="bg1"/>
                </a:solidFill>
                <a:latin typeface="Arial" charset="0"/>
              </a:defRPr>
            </a:lvl3pPr>
            <a:lvl4pPr lvl="3" algn="l" rtl="0" eaLnBrk="0" fontAlgn="base" hangingPunct="0">
              <a:spcBef>
                <a:spcPct val="0"/>
              </a:spcBef>
              <a:spcAft>
                <a:spcPct val="0"/>
              </a:spcAft>
              <a:buSzPct val="45000"/>
              <a:buFont typeface="StarSymbol"/>
              <a:buChar char="●"/>
              <a:defRPr sz="2400" b="1">
                <a:solidFill>
                  <a:schemeClr val="bg1"/>
                </a:solidFill>
                <a:latin typeface="Arial" charset="0"/>
              </a:defRPr>
            </a:lvl4pPr>
            <a:lvl5pPr lvl="4" algn="l" rtl="0" eaLnBrk="0" fontAlgn="base" hangingPunct="0">
              <a:spcBef>
                <a:spcPct val="0"/>
              </a:spcBef>
              <a:spcAft>
                <a:spcPct val="0"/>
              </a:spcAft>
              <a:buSzPct val="45000"/>
              <a:buFont typeface="StarSymbol"/>
              <a:buChar char="●"/>
              <a:defRPr sz="2400" b="1">
                <a:solidFill>
                  <a:schemeClr val="bg1"/>
                </a:solidFill>
                <a:latin typeface="Arial" charset="0"/>
              </a:defRPr>
            </a:lvl5pPr>
            <a:lvl6pPr marL="457200" lvl="5" algn="l" rtl="0" fontAlgn="base">
              <a:spcBef>
                <a:spcPct val="0"/>
              </a:spcBef>
              <a:spcAft>
                <a:spcPct val="0"/>
              </a:spcAft>
              <a:buSzPct val="45000"/>
              <a:buFont typeface="StarSymbol"/>
              <a:buChar char="●"/>
              <a:defRPr sz="2400" b="1">
                <a:solidFill>
                  <a:schemeClr val="bg1"/>
                </a:solidFill>
                <a:latin typeface="Arial" charset="0"/>
              </a:defRPr>
            </a:lvl6pPr>
            <a:lvl7pPr marL="914400" lvl="6" algn="l" rtl="0" fontAlgn="base">
              <a:spcBef>
                <a:spcPct val="0"/>
              </a:spcBef>
              <a:spcAft>
                <a:spcPct val="0"/>
              </a:spcAft>
              <a:buSzPct val="45000"/>
              <a:buFont typeface="StarSymbol"/>
              <a:buChar char="●"/>
              <a:defRPr sz="2400" b="1">
                <a:solidFill>
                  <a:schemeClr val="bg1"/>
                </a:solidFill>
                <a:latin typeface="Arial" charset="0"/>
              </a:defRPr>
            </a:lvl7pPr>
            <a:lvl8pPr marL="1371600" lvl="7" algn="l" rtl="0" fontAlgn="base">
              <a:spcBef>
                <a:spcPct val="0"/>
              </a:spcBef>
              <a:spcAft>
                <a:spcPct val="0"/>
              </a:spcAft>
              <a:buSzPct val="45000"/>
              <a:buFont typeface="StarSymbol"/>
              <a:buChar char="●"/>
              <a:defRPr sz="2400" b="1">
                <a:solidFill>
                  <a:schemeClr val="bg1"/>
                </a:solidFill>
                <a:latin typeface="Arial" charset="0"/>
              </a:defRPr>
            </a:lvl8pPr>
            <a:lvl9pPr marL="1828800" lvl="8" algn="l" rtl="0" fontAlgn="base">
              <a:spcBef>
                <a:spcPct val="0"/>
              </a:spcBef>
              <a:spcAft>
                <a:spcPct val="0"/>
              </a:spcAft>
              <a:buSzPct val="45000"/>
              <a:buFont typeface="StarSymbol"/>
              <a:buChar char="●"/>
              <a:defRPr sz="24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>
              <a:buFont typeface="Arial" pitchFamily="34"/>
              <a:buNone/>
            </a:pPr>
            <a:r>
              <a:rPr lang="en-US" dirty="0" smtClean="0"/>
              <a:t>Swiss-FEL RF stability requirements</a:t>
            </a:r>
            <a:endParaRPr lang="en-US" dirty="0">
              <a:solidFill>
                <a:srgbClr val="F28E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376088" y="5783039"/>
            <a:ext cx="16332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Courtesy T. </a:t>
            </a:r>
            <a:r>
              <a:rPr lang="en-US" sz="1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Schilcher</a:t>
            </a:r>
            <a:endParaRPr lang="en-U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0343817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Outline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2575" y="977900"/>
            <a:ext cx="8520113" cy="5055347"/>
          </a:xfrm>
        </p:spPr>
        <p:txBody>
          <a:bodyPr/>
          <a:lstStyle/>
          <a:p>
            <a:r>
              <a:rPr lang="en-US" dirty="0" smtClean="0"/>
              <a:t>(Soft) X-Ray Free Electron Lasers</a:t>
            </a:r>
          </a:p>
          <a:p>
            <a:pPr lvl="1"/>
            <a:r>
              <a:rPr lang="en-US" dirty="0" smtClean="0"/>
              <a:t>Introduction and general layout</a:t>
            </a:r>
          </a:p>
          <a:p>
            <a:pPr lvl="1"/>
            <a:r>
              <a:rPr lang="en-US" dirty="0" smtClean="0"/>
              <a:t>Disturbance classification and control type systems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LLRF regulation of a SC accelerator</a:t>
            </a:r>
          </a:p>
          <a:p>
            <a:pPr lvl="1"/>
            <a:r>
              <a:rPr lang="en-US" dirty="0" smtClean="0"/>
              <a:t>Planned setup for the European XFEL</a:t>
            </a:r>
          </a:p>
          <a:p>
            <a:pPr lvl="1"/>
            <a:r>
              <a:rPr lang="en-US" dirty="0" smtClean="0"/>
              <a:t>Beam based feedback systems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Control of NC acceleration structures</a:t>
            </a:r>
          </a:p>
          <a:p>
            <a:pPr lvl="1"/>
            <a:r>
              <a:rPr lang="en-US" dirty="0" smtClean="0"/>
              <a:t>Stability requirements to the amplifiers</a:t>
            </a:r>
          </a:p>
          <a:p>
            <a:pPr lvl="1"/>
            <a:r>
              <a:rPr lang="en-US" dirty="0" smtClean="0"/>
              <a:t>Example: REGAE facility at DESY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Conclusion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448663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 1"/>
          <p:cNvSpPr txBox="1">
            <a:spLocks noGrp="1"/>
          </p:cNvSpPr>
          <p:nvPr>
            <p:ph type="title" idx="4294967295"/>
          </p:nvPr>
        </p:nvSpPr>
        <p:spPr>
          <a:xfrm>
            <a:off x="291600" y="148320"/>
            <a:ext cx="8520120" cy="454679"/>
          </a:xfrm>
        </p:spPr>
        <p:txBody>
          <a:bodyPr/>
          <a:lstStyle>
            <a:defPPr lvl="0">
              <a:buClr>
                <a:srgbClr val="FFFFFF"/>
              </a:buClr>
              <a:buSzPct val="100000"/>
              <a:buFont typeface="Arial" pitchFamily="34"/>
              <a:buNone/>
            </a:defPPr>
            <a:lvl1pPr lvl="0">
              <a:buClr>
                <a:srgbClr val="FFFFFF"/>
              </a:buClr>
              <a:buSzPct val="100000"/>
              <a:buFont typeface="Arial" pitchFamily="34"/>
              <a:buChar char="•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en-US" dirty="0"/>
              <a:t>HPRF and LLRF at </a:t>
            </a:r>
            <a:r>
              <a:rPr lang="en-US" dirty="0" smtClean="0"/>
              <a:t>REGAE</a:t>
            </a:r>
            <a:endParaRPr lang="en-US" dirty="0">
              <a:solidFill>
                <a:srgbClr val="F28E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lum/>
            <a:alphaModFix/>
          </a:blip>
          <a:srcRect/>
          <a:stretch>
            <a:fillRect/>
          </a:stretch>
        </p:blipFill>
        <p:spPr>
          <a:xfrm>
            <a:off x="247673" y="935605"/>
            <a:ext cx="3960000" cy="25164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 4"/>
          <p:cNvSpPr txBox="1">
            <a:spLocks noGrp="1"/>
          </p:cNvSpPr>
          <p:nvPr>
            <p:ph type="body" idx="4294967295"/>
          </p:nvPr>
        </p:nvSpPr>
        <p:spPr>
          <a:xfrm>
            <a:off x="4297320" y="796685"/>
            <a:ext cx="4690559" cy="1928586"/>
          </a:xfrm>
        </p:spPr>
        <p:txBody>
          <a:bodyPr/>
          <a:lstStyle>
            <a:defPPr marL="264960" marR="0" lvl="0" indent="-264960" algn="l" rtl="0" hangingPunct="1">
              <a:lnSpc>
                <a:spcPct val="100000"/>
              </a:lnSpc>
              <a:spcBef>
                <a:spcPts val="0"/>
              </a:spcBef>
              <a:spcAft>
                <a:spcPts val="1247"/>
              </a:spcAft>
              <a:buClr>
                <a:srgbClr val="F28E00"/>
              </a:buClr>
              <a:buSzPct val="100000"/>
              <a:buFont typeface="Arial Black" pitchFamily="34"/>
              <a:buNone/>
              <a:tabLst>
                <a:tab pos="649080" algn="l"/>
                <a:tab pos="1563480" algn="l"/>
                <a:tab pos="2477880" algn="l"/>
                <a:tab pos="3392280" algn="l"/>
                <a:tab pos="4306680" algn="l"/>
                <a:tab pos="5221080" algn="l"/>
                <a:tab pos="6135480" algn="l"/>
                <a:tab pos="7049879" algn="l"/>
                <a:tab pos="7964280" algn="l"/>
                <a:tab pos="8878680" algn="l"/>
                <a:tab pos="9793080" algn="l"/>
              </a:tabLst>
              <a:defRPr lang="en-US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MS Gothic" pitchFamily="2"/>
                <a:cs typeface="Tahoma" pitchFamily="2"/>
              </a:defRPr>
            </a:defPPr>
            <a:lvl1pPr marL="264960" marR="0" lvl="0" indent="-264960" algn="l" rtl="0" hangingPunct="1">
              <a:lnSpc>
                <a:spcPct val="100000"/>
              </a:lnSpc>
              <a:spcBef>
                <a:spcPts val="0"/>
              </a:spcBef>
              <a:spcAft>
                <a:spcPts val="1247"/>
              </a:spcAft>
              <a:buClr>
                <a:srgbClr val="F28E00"/>
              </a:buClr>
              <a:buSzPct val="100000"/>
              <a:buFont typeface="Arial Black" pitchFamily="34"/>
              <a:buChar char="&gt;"/>
              <a:tabLst>
                <a:tab pos="649080" algn="l"/>
                <a:tab pos="1563480" algn="l"/>
                <a:tab pos="2477880" algn="l"/>
                <a:tab pos="3392280" algn="l"/>
                <a:tab pos="4306680" algn="l"/>
                <a:tab pos="5221080" algn="l"/>
                <a:tab pos="6135480" algn="l"/>
                <a:tab pos="7049879" algn="l"/>
                <a:tab pos="7964280" algn="l"/>
                <a:tab pos="8878680" algn="l"/>
                <a:tab pos="9793080" algn="l"/>
              </a:tabLst>
              <a:defRPr lang="en-US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MS Gothic" pitchFamily="2"/>
                <a:cs typeface="Tahoma" pitchFamily="2"/>
              </a:defRPr>
            </a:lvl1pPr>
            <a:lvl2pPr marL="628560" marR="0" lvl="1" indent="-184320" algn="l" rtl="0" hangingPunct="1">
              <a:lnSpc>
                <a:spcPct val="100000"/>
              </a:lnSpc>
              <a:spcBef>
                <a:spcPts val="0"/>
              </a:spcBef>
              <a:spcAft>
                <a:spcPts val="998"/>
              </a:spcAft>
              <a:buClr>
                <a:srgbClr val="808080"/>
              </a:buClr>
              <a:buSzPct val="100000"/>
              <a:buFont typeface="Wingdings" pitchFamily="2"/>
              <a:buChar char=""/>
              <a:tabLst>
                <a:tab pos="285480" algn="l"/>
                <a:tab pos="1199880" algn="l"/>
                <a:tab pos="2114280" algn="l"/>
                <a:tab pos="3028680" algn="l"/>
                <a:tab pos="3943080" algn="l"/>
                <a:tab pos="4857480" algn="l"/>
                <a:tab pos="5771880" algn="l"/>
                <a:tab pos="6686280" algn="l"/>
                <a:tab pos="7600680" algn="l"/>
                <a:tab pos="8515080" algn="l"/>
                <a:tab pos="9429480" algn="l"/>
              </a:tabLst>
              <a:defRPr lang="en-US" sz="16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MS Gothic" pitchFamily="2"/>
                <a:cs typeface="Tahoma" pitchFamily="2"/>
              </a:defRPr>
            </a:lvl2pPr>
            <a:lvl3pPr marL="1236599" marR="0" lvl="2" indent="-22860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9900"/>
              </a:buClr>
              <a:buSzPct val="100000"/>
              <a:buFont typeface="Arial Black" pitchFamily="34"/>
              <a:buChar char="&gt;"/>
              <a:tabLst>
                <a:tab pos="1236599" algn="l"/>
                <a:tab pos="1828439" algn="l"/>
                <a:tab pos="2742838" algn="l"/>
                <a:tab pos="3657238" algn="l"/>
                <a:tab pos="4571638" algn="l"/>
                <a:tab pos="5486039" algn="l"/>
                <a:tab pos="6400439" algn="l"/>
                <a:tab pos="7314839" algn="l"/>
                <a:tab pos="8229239" algn="l"/>
                <a:tab pos="9143638" algn="l"/>
                <a:tab pos="10058039" algn="l"/>
              </a:tabLst>
              <a:defRPr lang="en-US" sz="12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MS Gothic" pitchFamily="2"/>
                <a:cs typeface="Tahoma" pitchFamily="2"/>
              </a:defRPr>
            </a:lvl3pPr>
            <a:lvl4pPr marL="1644480" marR="0" lvl="3" indent="-22860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Wingdings" pitchFamily="2"/>
              <a:buChar char=""/>
              <a:tabLst>
                <a:tab pos="183960" algn="l"/>
                <a:tab pos="1098360" algn="l"/>
                <a:tab pos="2012760" algn="l"/>
                <a:tab pos="2927159" algn="l"/>
                <a:tab pos="3841560" algn="l"/>
                <a:tab pos="4755959" algn="l"/>
                <a:tab pos="5670360" algn="l"/>
                <a:tab pos="6584760" algn="l"/>
                <a:tab pos="7499160" algn="l"/>
                <a:tab pos="8413560" algn="l"/>
              </a:tabLst>
              <a:defRPr lang="en-US" sz="14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MS Gothic" pitchFamily="2"/>
                <a:cs typeface="Tahoma" pitchFamily="2"/>
              </a:defRPr>
            </a:lvl4pPr>
            <a:lvl5pPr marL="2057400" marR="0" lvl="4" indent="-228600" algn="l" rtl="0" hangingPunct="1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»"/>
              <a:tabLst>
                <a:tab pos="2057400" algn="l"/>
                <a:tab pos="2743199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399" algn="l"/>
              </a:tabLst>
              <a:defRPr lang="en-US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MS Gothic" pitchFamily="2"/>
                <a:cs typeface="Tahoma" pitchFamily="2"/>
              </a:defRPr>
            </a:lvl5pPr>
            <a:lvl6pPr marL="2057400" marR="0" lvl="5" indent="-228600" algn="l" rtl="0" hangingPunct="1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»"/>
              <a:tabLst>
                <a:tab pos="2057400" algn="l"/>
                <a:tab pos="2743199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399" algn="l"/>
              </a:tabLst>
              <a:defRPr lang="en-US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MS Gothic" pitchFamily="2"/>
                <a:cs typeface="Tahoma" pitchFamily="2"/>
              </a:defRPr>
            </a:lvl6pPr>
            <a:lvl7pPr marL="2057400" marR="0" lvl="6" indent="-228600" algn="l" rtl="0" hangingPunct="1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»"/>
              <a:tabLst>
                <a:tab pos="2057400" algn="l"/>
                <a:tab pos="2743199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399" algn="l"/>
              </a:tabLst>
              <a:defRPr lang="en-US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MS Gothic" pitchFamily="2"/>
                <a:cs typeface="Tahoma" pitchFamily="2"/>
              </a:defRPr>
            </a:lvl7pPr>
            <a:lvl8pPr marL="2057400" marR="0" lvl="7" indent="-228600" algn="l" rtl="0" hangingPunct="1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»"/>
              <a:tabLst>
                <a:tab pos="2057400" algn="l"/>
                <a:tab pos="2743199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399" algn="l"/>
              </a:tabLst>
              <a:defRPr lang="en-US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MS Gothic" pitchFamily="2"/>
                <a:cs typeface="Tahoma" pitchFamily="2"/>
              </a:defRPr>
            </a:lvl8pPr>
            <a:lvl9pPr marL="1944000" marR="0" lvl="8" indent="-216000" algn="l" rtl="0" hangingPunct="1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SzPct val="45000"/>
              <a:buFont typeface="StarSymbol"/>
              <a:buChar char="●"/>
              <a:tabLst>
                <a:tab pos="2057400" algn="l"/>
                <a:tab pos="2743199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399" algn="l"/>
              </a:tabLst>
              <a:defRPr lang="en-US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MS Gothic" pitchFamily="2"/>
                <a:cs typeface="Tahoma" pitchFamily="2"/>
              </a:defRPr>
            </a:lvl9pPr>
          </a:lstStyle>
          <a:p>
            <a:pPr lvl="0"/>
            <a:r>
              <a:rPr lang="en-US" sz="1600" dirty="0">
                <a:latin typeface="" pitchFamily="16"/>
              </a:rPr>
              <a:t>Two S-Band Structures (3GHz, NC)</a:t>
            </a:r>
          </a:p>
          <a:p>
            <a:pPr lvl="1"/>
            <a:r>
              <a:rPr lang="en-US" sz="1400" dirty="0">
                <a:latin typeface="" pitchFamily="16"/>
              </a:rPr>
              <a:t>RF Gun (</a:t>
            </a:r>
            <a:r>
              <a:rPr lang="en-US" sz="1400" dirty="0" smtClean="0">
                <a:latin typeface="" pitchFamily="16"/>
              </a:rPr>
              <a:t>on-crest) , </a:t>
            </a:r>
            <a:r>
              <a:rPr lang="en-US" sz="1400" dirty="0" err="1" smtClean="0">
                <a:latin typeface="" pitchFamily="16"/>
              </a:rPr>
              <a:t>Buncher</a:t>
            </a:r>
            <a:r>
              <a:rPr lang="en-US" sz="1400" dirty="0" smtClean="0">
                <a:latin typeface="" pitchFamily="16"/>
              </a:rPr>
              <a:t> </a:t>
            </a:r>
            <a:r>
              <a:rPr lang="en-US" sz="1400" dirty="0">
                <a:latin typeface="" pitchFamily="16"/>
              </a:rPr>
              <a:t>(90</a:t>
            </a:r>
            <a:r>
              <a:rPr lang="en-US" sz="1400" baseline="30000" dirty="0">
                <a:latin typeface="" pitchFamily="16"/>
              </a:rPr>
              <a:t>o</a:t>
            </a:r>
            <a:r>
              <a:rPr lang="en-US" sz="1400" dirty="0">
                <a:latin typeface="" pitchFamily="16"/>
              </a:rPr>
              <a:t> off crest)</a:t>
            </a:r>
          </a:p>
          <a:p>
            <a:pPr lvl="0"/>
            <a:r>
              <a:rPr lang="en-US" sz="1600" dirty="0">
                <a:latin typeface="" pitchFamily="16"/>
              </a:rPr>
              <a:t>Single </a:t>
            </a:r>
            <a:r>
              <a:rPr lang="en-US" sz="1600" dirty="0" smtClean="0">
                <a:latin typeface="" pitchFamily="16"/>
              </a:rPr>
              <a:t>Klystron / Modulator, no circulator</a:t>
            </a:r>
            <a:endParaRPr lang="en-US" sz="1600" dirty="0">
              <a:latin typeface="" pitchFamily="16"/>
            </a:endParaRPr>
          </a:p>
          <a:p>
            <a:pPr lvl="1"/>
            <a:r>
              <a:rPr lang="en-US" sz="1400" dirty="0">
                <a:latin typeface="" pitchFamily="16"/>
              </a:rPr>
              <a:t>Coupling of the structures</a:t>
            </a:r>
          </a:p>
          <a:p>
            <a:pPr lvl="1"/>
            <a:r>
              <a:rPr lang="en-US" sz="1400" dirty="0">
                <a:latin typeface="" pitchFamily="16"/>
              </a:rPr>
              <a:t>Crosstalk</a:t>
            </a:r>
          </a:p>
        </p:txBody>
      </p:sp>
      <p:sp>
        <p:nvSpPr>
          <p:cNvPr id="6" name=" 5"/>
          <p:cNvSpPr txBox="1">
            <a:spLocks noGrp="1"/>
          </p:cNvSpPr>
          <p:nvPr>
            <p:ph type="body" idx="4294967295"/>
          </p:nvPr>
        </p:nvSpPr>
        <p:spPr>
          <a:xfrm>
            <a:off x="140040" y="3693705"/>
            <a:ext cx="4157279" cy="1843199"/>
          </a:xfrm>
        </p:spPr>
        <p:txBody>
          <a:bodyPr/>
          <a:lstStyle>
            <a:defPPr marL="264960" marR="0" lvl="0" indent="-264960" algn="l" rtl="0" hangingPunct="1">
              <a:lnSpc>
                <a:spcPct val="100000"/>
              </a:lnSpc>
              <a:spcBef>
                <a:spcPts val="0"/>
              </a:spcBef>
              <a:spcAft>
                <a:spcPts val="1247"/>
              </a:spcAft>
              <a:buClr>
                <a:srgbClr val="F28E00"/>
              </a:buClr>
              <a:buSzPct val="100000"/>
              <a:buFont typeface="Arial Black" pitchFamily="34"/>
              <a:buNone/>
              <a:tabLst>
                <a:tab pos="649080" algn="l"/>
                <a:tab pos="1563480" algn="l"/>
                <a:tab pos="2477880" algn="l"/>
                <a:tab pos="3392280" algn="l"/>
                <a:tab pos="4306680" algn="l"/>
                <a:tab pos="5221080" algn="l"/>
                <a:tab pos="6135480" algn="l"/>
                <a:tab pos="7049879" algn="l"/>
                <a:tab pos="7964280" algn="l"/>
                <a:tab pos="8878680" algn="l"/>
                <a:tab pos="9793080" algn="l"/>
              </a:tabLst>
              <a:defRPr lang="en-US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MS Gothic" pitchFamily="2"/>
                <a:cs typeface="Tahoma" pitchFamily="2"/>
              </a:defRPr>
            </a:defPPr>
            <a:lvl1pPr marL="264960" marR="0" lvl="0" indent="-264960" algn="l" rtl="0" hangingPunct="1">
              <a:lnSpc>
                <a:spcPct val="100000"/>
              </a:lnSpc>
              <a:spcBef>
                <a:spcPts val="0"/>
              </a:spcBef>
              <a:spcAft>
                <a:spcPts val="1247"/>
              </a:spcAft>
              <a:buClr>
                <a:srgbClr val="F28E00"/>
              </a:buClr>
              <a:buSzPct val="100000"/>
              <a:buFont typeface="Arial Black" pitchFamily="34"/>
              <a:buChar char="&gt;"/>
              <a:tabLst>
                <a:tab pos="649080" algn="l"/>
                <a:tab pos="1563480" algn="l"/>
                <a:tab pos="2477880" algn="l"/>
                <a:tab pos="3392280" algn="l"/>
                <a:tab pos="4306680" algn="l"/>
                <a:tab pos="5221080" algn="l"/>
                <a:tab pos="6135480" algn="l"/>
                <a:tab pos="7049879" algn="l"/>
                <a:tab pos="7964280" algn="l"/>
                <a:tab pos="8878680" algn="l"/>
                <a:tab pos="9793080" algn="l"/>
              </a:tabLst>
              <a:defRPr lang="en-US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MS Gothic" pitchFamily="2"/>
                <a:cs typeface="Tahoma" pitchFamily="2"/>
              </a:defRPr>
            </a:lvl1pPr>
            <a:lvl2pPr marL="628560" marR="0" lvl="1" indent="-184320" algn="l" rtl="0" hangingPunct="1">
              <a:lnSpc>
                <a:spcPct val="100000"/>
              </a:lnSpc>
              <a:spcBef>
                <a:spcPts val="0"/>
              </a:spcBef>
              <a:spcAft>
                <a:spcPts val="998"/>
              </a:spcAft>
              <a:buClr>
                <a:srgbClr val="808080"/>
              </a:buClr>
              <a:buSzPct val="100000"/>
              <a:buFont typeface="Wingdings" pitchFamily="2"/>
              <a:buChar char=""/>
              <a:tabLst>
                <a:tab pos="285480" algn="l"/>
                <a:tab pos="1199880" algn="l"/>
                <a:tab pos="2114280" algn="l"/>
                <a:tab pos="3028680" algn="l"/>
                <a:tab pos="3943080" algn="l"/>
                <a:tab pos="4857480" algn="l"/>
                <a:tab pos="5771880" algn="l"/>
                <a:tab pos="6686280" algn="l"/>
                <a:tab pos="7600680" algn="l"/>
                <a:tab pos="8515080" algn="l"/>
                <a:tab pos="9429480" algn="l"/>
              </a:tabLst>
              <a:defRPr lang="en-US" sz="16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MS Gothic" pitchFamily="2"/>
                <a:cs typeface="Tahoma" pitchFamily="2"/>
              </a:defRPr>
            </a:lvl2pPr>
            <a:lvl3pPr marL="1236599" marR="0" lvl="2" indent="-22860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9900"/>
              </a:buClr>
              <a:buSzPct val="100000"/>
              <a:buFont typeface="Arial Black" pitchFamily="34"/>
              <a:buChar char="&gt;"/>
              <a:tabLst>
                <a:tab pos="1236599" algn="l"/>
                <a:tab pos="1828439" algn="l"/>
                <a:tab pos="2742838" algn="l"/>
                <a:tab pos="3657238" algn="l"/>
                <a:tab pos="4571638" algn="l"/>
                <a:tab pos="5486039" algn="l"/>
                <a:tab pos="6400439" algn="l"/>
                <a:tab pos="7314839" algn="l"/>
                <a:tab pos="8229239" algn="l"/>
                <a:tab pos="9143638" algn="l"/>
                <a:tab pos="10058039" algn="l"/>
              </a:tabLst>
              <a:defRPr lang="en-US" sz="12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MS Gothic" pitchFamily="2"/>
                <a:cs typeface="Tahoma" pitchFamily="2"/>
              </a:defRPr>
            </a:lvl3pPr>
            <a:lvl4pPr marL="1644480" marR="0" lvl="3" indent="-22860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Wingdings" pitchFamily="2"/>
              <a:buChar char=""/>
              <a:tabLst>
                <a:tab pos="183960" algn="l"/>
                <a:tab pos="1098360" algn="l"/>
                <a:tab pos="2012760" algn="l"/>
                <a:tab pos="2927159" algn="l"/>
                <a:tab pos="3841560" algn="l"/>
                <a:tab pos="4755959" algn="l"/>
                <a:tab pos="5670360" algn="l"/>
                <a:tab pos="6584760" algn="l"/>
                <a:tab pos="7499160" algn="l"/>
                <a:tab pos="8413560" algn="l"/>
              </a:tabLst>
              <a:defRPr lang="en-US" sz="14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MS Gothic" pitchFamily="2"/>
                <a:cs typeface="Tahoma" pitchFamily="2"/>
              </a:defRPr>
            </a:lvl4pPr>
            <a:lvl5pPr marL="2057400" marR="0" lvl="4" indent="-228600" algn="l" rtl="0" hangingPunct="1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»"/>
              <a:tabLst>
                <a:tab pos="2057400" algn="l"/>
                <a:tab pos="2743199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399" algn="l"/>
              </a:tabLst>
              <a:defRPr lang="en-US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MS Gothic" pitchFamily="2"/>
                <a:cs typeface="Tahoma" pitchFamily="2"/>
              </a:defRPr>
            </a:lvl5pPr>
            <a:lvl6pPr marL="2057400" marR="0" lvl="5" indent="-228600" algn="l" rtl="0" hangingPunct="1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»"/>
              <a:tabLst>
                <a:tab pos="2057400" algn="l"/>
                <a:tab pos="2743199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399" algn="l"/>
              </a:tabLst>
              <a:defRPr lang="en-US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MS Gothic" pitchFamily="2"/>
                <a:cs typeface="Tahoma" pitchFamily="2"/>
              </a:defRPr>
            </a:lvl6pPr>
            <a:lvl7pPr marL="2057400" marR="0" lvl="6" indent="-228600" algn="l" rtl="0" hangingPunct="1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»"/>
              <a:tabLst>
                <a:tab pos="2057400" algn="l"/>
                <a:tab pos="2743199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399" algn="l"/>
              </a:tabLst>
              <a:defRPr lang="en-US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MS Gothic" pitchFamily="2"/>
                <a:cs typeface="Tahoma" pitchFamily="2"/>
              </a:defRPr>
            </a:lvl7pPr>
            <a:lvl8pPr marL="2057400" marR="0" lvl="7" indent="-228600" algn="l" rtl="0" hangingPunct="1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»"/>
              <a:tabLst>
                <a:tab pos="2057400" algn="l"/>
                <a:tab pos="2743199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399" algn="l"/>
              </a:tabLst>
              <a:defRPr lang="en-US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MS Gothic" pitchFamily="2"/>
                <a:cs typeface="Tahoma" pitchFamily="2"/>
              </a:defRPr>
            </a:lvl8pPr>
            <a:lvl9pPr marL="1944000" marR="0" lvl="8" indent="-216000" algn="l" rtl="0" hangingPunct="1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SzPct val="45000"/>
              <a:buFont typeface="StarSymbol"/>
              <a:buChar char="●"/>
              <a:tabLst>
                <a:tab pos="2057400" algn="l"/>
                <a:tab pos="2743199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399" algn="l"/>
              </a:tabLst>
              <a:defRPr lang="en-US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MS Gothic" pitchFamily="2"/>
                <a:cs typeface="Tahoma" pitchFamily="2"/>
              </a:defRPr>
            </a:lvl9pPr>
          </a:lstStyle>
          <a:p>
            <a:pPr lvl="0"/>
            <a:r>
              <a:rPr lang="en-US" sz="1600" dirty="0">
                <a:latin typeface="" pitchFamily="16"/>
              </a:rPr>
              <a:t>Based on new MTCA.4 crate standard</a:t>
            </a:r>
          </a:p>
          <a:p>
            <a:pPr lvl="0"/>
            <a:r>
              <a:rPr lang="en-US" sz="1600" dirty="0">
                <a:latin typeface="" pitchFamily="16"/>
              </a:rPr>
              <a:t>RF field detection </a:t>
            </a:r>
            <a:r>
              <a:rPr lang="en-US" sz="1600" dirty="0" smtClean="0">
                <a:latin typeface="" pitchFamily="16"/>
              </a:rPr>
              <a:t>(sliding window)</a:t>
            </a:r>
            <a:endParaRPr lang="en-US" sz="1600" dirty="0">
              <a:latin typeface="" pitchFamily="16"/>
            </a:endParaRPr>
          </a:p>
          <a:p>
            <a:pPr lvl="1"/>
            <a:r>
              <a:rPr lang="en-US" sz="1400" dirty="0" smtClean="0">
                <a:latin typeface="" pitchFamily="16"/>
              </a:rPr>
              <a:t>125 MHz </a:t>
            </a:r>
            <a:r>
              <a:rPr lang="en-US" sz="1400" dirty="0">
                <a:latin typeface="" pitchFamily="16"/>
              </a:rPr>
              <a:t>Clock</a:t>
            </a:r>
          </a:p>
          <a:p>
            <a:pPr lvl="1"/>
            <a:r>
              <a:rPr lang="en-US" sz="1400" dirty="0" smtClean="0">
                <a:latin typeface="" pitchFamily="16"/>
              </a:rPr>
              <a:t>25 MHz </a:t>
            </a:r>
            <a:r>
              <a:rPr lang="en-US" sz="1400" dirty="0">
                <a:latin typeface="" pitchFamily="16"/>
              </a:rPr>
              <a:t>IF</a:t>
            </a:r>
          </a:p>
          <a:p>
            <a:pPr lvl="0"/>
            <a:r>
              <a:rPr lang="en-US" sz="1600" b="1" dirty="0" smtClean="0">
                <a:latin typeface="" pitchFamily="16"/>
              </a:rPr>
              <a:t>Analog FB and digital learning FF</a:t>
            </a:r>
            <a:endParaRPr lang="en-US" sz="1600" b="1" dirty="0">
              <a:latin typeface="" pitchFamily="16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lum/>
            <a:alphaModFix/>
          </a:blip>
          <a:srcRect/>
          <a:stretch>
            <a:fillRect/>
          </a:stretch>
        </p:blipFill>
        <p:spPr>
          <a:xfrm>
            <a:off x="4067174" y="2807532"/>
            <a:ext cx="4920705" cy="333295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Rectangle 7"/>
          <p:cNvSpPr/>
          <p:nvPr/>
        </p:nvSpPr>
        <p:spPr>
          <a:xfrm>
            <a:off x="164188" y="5771158"/>
            <a:ext cx="3902986" cy="73866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r>
              <a:rPr lang="en-US" sz="1400"/>
              <a:t>Regulation </a:t>
            </a:r>
            <a:r>
              <a:rPr lang="en-US" sz="1400" smtClean="0"/>
              <a:t>requirements:</a:t>
            </a:r>
            <a:endParaRPr lang="en-US" sz="1400"/>
          </a:p>
          <a:p>
            <a:pPr lvl="1"/>
            <a:r>
              <a:rPr lang="en-US" sz="1400"/>
              <a:t>0.01% amplitude, 0.01 deg phase (3GHz) </a:t>
            </a:r>
          </a:p>
          <a:p>
            <a:pPr lvl="1"/>
            <a:r>
              <a:rPr lang="en-US" sz="1400" smtClean="0"/>
              <a:t>synchronized with LASER contr. system</a:t>
            </a:r>
            <a:endParaRPr lang="en-US" sz="1400"/>
          </a:p>
        </p:txBody>
      </p:sp>
    </p:spTree>
    <p:extLst>
      <p:ext uri="{BB962C8B-B14F-4D97-AF65-F5344CB8AC3E}">
        <p14:creationId xmlns="" xmlns:p14="http://schemas.microsoft.com/office/powerpoint/2010/main" val="13072881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REGAE LLRF measurements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46" y="925835"/>
            <a:ext cx="3523696" cy="2638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3772083" y="881832"/>
            <a:ext cx="4892367" cy="2508508"/>
          </a:xfrm>
        </p:spPr>
        <p:txBody>
          <a:bodyPr/>
          <a:lstStyle/>
          <a:p>
            <a:r>
              <a:rPr lang="en-US" dirty="0" smtClean="0"/>
              <a:t>Adaptive algorithms essential</a:t>
            </a:r>
          </a:p>
          <a:p>
            <a:pPr lvl="1"/>
            <a:r>
              <a:rPr lang="en-US" dirty="0" smtClean="0"/>
              <a:t>Learning from previous pulses (non-causal)</a:t>
            </a:r>
          </a:p>
          <a:p>
            <a:pPr lvl="1"/>
            <a:r>
              <a:rPr lang="en-US" dirty="0" smtClean="0"/>
              <a:t>Only repetitive disturbances / drifts can be controlled</a:t>
            </a:r>
          </a:p>
          <a:p>
            <a:r>
              <a:rPr lang="en-US" dirty="0" smtClean="0"/>
              <a:t>Decrease processing delay (digital)</a:t>
            </a:r>
          </a:p>
          <a:p>
            <a:pPr lvl="1"/>
            <a:r>
              <a:rPr lang="en-US" dirty="0" smtClean="0"/>
              <a:t>Feedback possible, delay &lt; 1us (pulse 5us)</a:t>
            </a:r>
            <a:endParaRPr lang="en-US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67" y="3996350"/>
            <a:ext cx="2467887" cy="21554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feld 1"/>
          <p:cNvSpPr txBox="1"/>
          <p:nvPr/>
        </p:nvSpPr>
        <p:spPr>
          <a:xfrm>
            <a:off x="313198" y="3772846"/>
            <a:ext cx="134684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Algorithm baseline</a:t>
            </a:r>
            <a:endParaRPr lang="en-US" sz="1100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7689" y="3321849"/>
            <a:ext cx="3032570" cy="17937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4632" y="3415917"/>
            <a:ext cx="2672044" cy="300069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851394" y="5828814"/>
            <a:ext cx="2435282" cy="24622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nb-NO" sz="1000" dirty="0"/>
              <a:t>Δφrms = 0.055 deg = ~ 55 fs (at 3 GHz)</a:t>
            </a:r>
            <a:endParaRPr lang="en-US" sz="1000" dirty="0"/>
          </a:p>
        </p:txBody>
      </p:sp>
      <p:sp>
        <p:nvSpPr>
          <p:cNvPr id="12" name="Content Placeholder 2"/>
          <p:cNvSpPr txBox="1">
            <a:spLocks/>
          </p:cNvSpPr>
          <p:nvPr/>
        </p:nvSpPr>
        <p:spPr bwMode="auto">
          <a:xfrm>
            <a:off x="5226423" y="5109135"/>
            <a:ext cx="3792071" cy="994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65113" indent="-265113" algn="l" rtl="0" eaLnBrk="0" fontAlgn="base" hangingPunct="0">
              <a:spcBef>
                <a:spcPct val="0"/>
              </a:spcBef>
              <a:spcAft>
                <a:spcPct val="50000"/>
              </a:spcAft>
              <a:buClr>
                <a:srgbClr val="F28E00"/>
              </a:buClr>
              <a:buFont typeface="Arial Black" pitchFamily="34" charset="0"/>
              <a:buChar char="&gt;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184150" algn="l" rtl="0" eaLnBrk="0" fontAlgn="base" hangingPunct="0">
              <a:spcBef>
                <a:spcPct val="0"/>
              </a:spcBef>
              <a:spcAft>
                <a:spcPct val="50000"/>
              </a:spcAft>
              <a:buClr>
                <a:schemeClr val="bg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2pPr>
            <a:lvl3pPr marL="1236663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9900"/>
              </a:buClr>
              <a:buFont typeface="Arial Black" pitchFamily="34" charset="0"/>
              <a:defRPr sz="1200">
                <a:solidFill>
                  <a:schemeClr val="tx1"/>
                </a:solidFill>
                <a:latin typeface="+mn-lt"/>
              </a:defRPr>
            </a:lvl3pPr>
            <a:lvl4pPr marL="1644650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1600" dirty="0" smtClean="0"/>
              <a:t>New digital control development</a:t>
            </a:r>
          </a:p>
          <a:p>
            <a:pPr lvl="1"/>
            <a:r>
              <a:rPr lang="en-US" sz="1200" dirty="0" smtClean="0"/>
              <a:t>500 ns latency reduction (LLL) </a:t>
            </a:r>
          </a:p>
          <a:p>
            <a:pPr lvl="1"/>
            <a:r>
              <a:rPr lang="en-US" sz="1200" b="1" dirty="0" smtClean="0"/>
              <a:t>Dedicated for </a:t>
            </a:r>
            <a:r>
              <a:rPr lang="en-US" sz="1200" b="1" dirty="0" smtClean="0"/>
              <a:t>NC </a:t>
            </a:r>
            <a:r>
              <a:rPr lang="en-US" sz="1200" b="1" dirty="0" smtClean="0"/>
              <a:t>control applications</a:t>
            </a:r>
            <a:endParaRPr lang="en-US" sz="1000" b="1" dirty="0"/>
          </a:p>
        </p:txBody>
      </p:sp>
      <p:sp>
        <p:nvSpPr>
          <p:cNvPr id="4" name="Rectangle 3"/>
          <p:cNvSpPr/>
          <p:nvPr/>
        </p:nvSpPr>
        <p:spPr bwMode="auto">
          <a:xfrm>
            <a:off x="5208494" y="3254188"/>
            <a:ext cx="3818965" cy="2849889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80643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Summary &amp; Conclusion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82575" y="977900"/>
            <a:ext cx="8520113" cy="5080000"/>
          </a:xfrm>
        </p:spPr>
        <p:txBody>
          <a:bodyPr/>
          <a:lstStyle/>
          <a:p>
            <a:r>
              <a:rPr lang="en-US" dirty="0" smtClean="0"/>
              <a:t>Current X-ray Free electron lasers many more will come</a:t>
            </a:r>
          </a:p>
          <a:p>
            <a:pPr lvl="1"/>
            <a:r>
              <a:rPr lang="en-US" dirty="0" smtClean="0"/>
              <a:t>RF Amplitude and phase control is essential for high quality photon generation </a:t>
            </a:r>
          </a:p>
          <a:p>
            <a:pPr lvl="1"/>
            <a:r>
              <a:rPr lang="en-US" dirty="0" smtClean="0"/>
              <a:t>Regulation requirements and strategies different for NC and SC facilities </a:t>
            </a:r>
          </a:p>
          <a:p>
            <a:pPr lvl="1"/>
            <a:endParaRPr lang="en-US" dirty="0"/>
          </a:p>
          <a:p>
            <a:r>
              <a:rPr lang="en-US" dirty="0" smtClean="0"/>
              <a:t>Electron beam is the regulation target!</a:t>
            </a:r>
          </a:p>
          <a:p>
            <a:pPr lvl="1"/>
            <a:r>
              <a:rPr lang="en-US" dirty="0" smtClean="0"/>
              <a:t>High reliable and accurate field and bunch detection methods</a:t>
            </a:r>
          </a:p>
          <a:p>
            <a:pPr lvl="1"/>
            <a:r>
              <a:rPr lang="en-US" dirty="0" smtClean="0"/>
              <a:t>Bunch based RF control from </a:t>
            </a:r>
            <a:r>
              <a:rPr lang="en-US" dirty="0" smtClean="0"/>
              <a:t>pulse </a:t>
            </a:r>
            <a:r>
              <a:rPr lang="en-US" dirty="0" smtClean="0"/>
              <a:t>to </a:t>
            </a:r>
            <a:r>
              <a:rPr lang="en-US" dirty="0" smtClean="0"/>
              <a:t>pulse</a:t>
            </a:r>
            <a:endParaRPr lang="en-US" dirty="0" smtClean="0"/>
          </a:p>
          <a:p>
            <a:pPr lvl="1"/>
            <a:r>
              <a:rPr lang="en-US" dirty="0" smtClean="0"/>
              <a:t>Intra pulse bunch feedback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NC machines with short RF pulses</a:t>
            </a:r>
          </a:p>
          <a:p>
            <a:pPr lvl="1"/>
            <a:r>
              <a:rPr lang="en-US" dirty="0" smtClean="0"/>
              <a:t>Strong demands to actuator chain, stability requirements in are &lt; 1e-5</a:t>
            </a:r>
          </a:p>
          <a:p>
            <a:pPr lvl="1"/>
            <a:r>
              <a:rPr lang="en-US" dirty="0" smtClean="0"/>
              <a:t>Digital and analog feedback loops, analog modulator/klystron stabilization</a:t>
            </a:r>
          </a:p>
          <a:p>
            <a:pPr lvl="1"/>
            <a:r>
              <a:rPr lang="en-US" dirty="0" smtClean="0"/>
              <a:t>Example: REGAE facility at DESY</a:t>
            </a:r>
          </a:p>
        </p:txBody>
      </p:sp>
    </p:spTree>
    <p:extLst>
      <p:ext uri="{BB962C8B-B14F-4D97-AF65-F5344CB8AC3E}">
        <p14:creationId xmlns="" xmlns:p14="http://schemas.microsoft.com/office/powerpoint/2010/main" val="4064169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Acknowledgment</a:t>
            </a:r>
            <a:endParaRPr lang="en-US"/>
          </a:p>
        </p:txBody>
      </p:sp>
      <p:sp>
        <p:nvSpPr>
          <p:cNvPr id="3" name="Textfeld 2"/>
          <p:cNvSpPr txBox="1"/>
          <p:nvPr/>
        </p:nvSpPr>
        <p:spPr>
          <a:xfrm>
            <a:off x="2366624" y="4677088"/>
            <a:ext cx="44085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accent2"/>
                </a:solidFill>
                <a:latin typeface="Palatino Linotype" pitchFamily="18" charset="0"/>
              </a:rPr>
              <a:t>Thanks for your attention</a:t>
            </a:r>
            <a:endParaRPr lang="en-US" sz="2800" b="1" dirty="0">
              <a:solidFill>
                <a:schemeClr val="accent2"/>
              </a:solidFill>
              <a:latin typeface="Palatino Linotype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25121" y="1285663"/>
            <a:ext cx="671946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mtClean="0"/>
          </a:p>
          <a:p>
            <a:r>
              <a:rPr lang="en-US" smtClean="0"/>
              <a:t>Thanks to: </a:t>
            </a:r>
          </a:p>
          <a:p>
            <a:endParaRPr lang="en-US" smtClean="0"/>
          </a:p>
          <a:p>
            <a:r>
              <a:rPr lang="en-US" smtClean="0"/>
              <a:t>H.Schlarb, M.Hofmann, J. Branlard, S. Pfeiffer, M.K. Czwalinna (DESY),</a:t>
            </a:r>
          </a:p>
          <a:p>
            <a:r>
              <a:rPr lang="en-US" smtClean="0"/>
              <a:t>T.Schilcher (PSI)</a:t>
            </a:r>
          </a:p>
        </p:txBody>
      </p:sp>
    </p:spTree>
    <p:extLst>
      <p:ext uri="{BB962C8B-B14F-4D97-AF65-F5344CB8AC3E}">
        <p14:creationId xmlns="" xmlns:p14="http://schemas.microsoft.com/office/powerpoint/2010/main" val="2170842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4366" y="110359"/>
            <a:ext cx="8520113" cy="544512"/>
          </a:xfrm>
        </p:spPr>
        <p:txBody>
          <a:bodyPr/>
          <a:lstStyle/>
          <a:p>
            <a:r>
              <a:rPr lang="en-US" smtClean="0"/>
              <a:t>(Soft) X-Ray free electron lasers 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3671" y="3858785"/>
            <a:ext cx="8798899" cy="491078"/>
          </a:xfrm>
        </p:spPr>
        <p:txBody>
          <a:bodyPr/>
          <a:lstStyle/>
          <a:p>
            <a:pPr marL="0" indent="0">
              <a:buNone/>
            </a:pPr>
            <a:r>
              <a:rPr lang="en-US" smtClean="0"/>
              <a:t>Upcoming: E-XFEL, Swiss-FEL, PAL X-FEL (Pohang), SXFEL (SINAP),…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366" y="4598043"/>
            <a:ext cx="1947041" cy="14738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332787" y="5738764"/>
            <a:ext cx="8547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SACLA</a:t>
            </a:r>
            <a:endParaRPr lang="de-DE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9559" y="4598043"/>
            <a:ext cx="2217805" cy="147927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299559" y="5733290"/>
            <a:ext cx="6960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LCLS</a:t>
            </a:r>
            <a:endParaRPr lang="de-DE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9691" y="4573981"/>
            <a:ext cx="2002879" cy="150333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149069" y="5723996"/>
            <a:ext cx="8435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FLASH</a:t>
            </a:r>
            <a:endParaRPr lang="de-DE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5101" y="4573981"/>
            <a:ext cx="2227790" cy="148856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655101" y="5723996"/>
            <a:ext cx="8226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FERMI</a:t>
            </a:r>
            <a:endParaRPr lang="de-DE" dirty="0"/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4044235471"/>
              </p:ext>
            </p:extLst>
          </p:nvPr>
        </p:nvGraphicFramePr>
        <p:xfrm>
          <a:off x="221391" y="1575674"/>
          <a:ext cx="7372684" cy="200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92256"/>
                <a:gridCol w="959224"/>
                <a:gridCol w="690282"/>
                <a:gridCol w="1057835"/>
                <a:gridCol w="1398494"/>
                <a:gridCol w="1874593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 smtClean="0"/>
                        <a:t>Facility</a:t>
                      </a:r>
                      <a:endParaRPr lang="en-US" sz="1400" noProof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 smtClean="0"/>
                        <a:t>ACC</a:t>
                      </a:r>
                      <a:r>
                        <a:rPr lang="en-US" sz="1400" baseline="0" noProof="0" smtClean="0"/>
                        <a:t> </a:t>
                      </a:r>
                      <a:r>
                        <a:rPr lang="en-US" sz="1400" noProof="0" smtClean="0"/>
                        <a:t>Type</a:t>
                      </a:r>
                      <a:endParaRPr lang="en-US" sz="1400" noProof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 smtClean="0"/>
                        <a:t>f (Hz)</a:t>
                      </a:r>
                      <a:endParaRPr lang="en-US" sz="1400" noProof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 smtClean="0"/>
                        <a:t>E (Gev)</a:t>
                      </a:r>
                      <a:endParaRPr lang="en-US" sz="1400" noProof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 smtClean="0"/>
                        <a:t>Max N bunches pP</a:t>
                      </a:r>
                      <a:endParaRPr lang="en-US" sz="1400" noProof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 smtClean="0"/>
                        <a:t>RF stability requirements</a:t>
                      </a:r>
                      <a:endParaRPr lang="en-US" sz="1400" noProof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 smtClean="0"/>
                        <a:t>LCLS,SLAC</a:t>
                      </a:r>
                      <a:endParaRPr lang="en-US" sz="1400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 smtClean="0"/>
                        <a:t>NC</a:t>
                      </a:r>
                      <a:endParaRPr lang="en-US" sz="1400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 smtClean="0"/>
                        <a:t>120</a:t>
                      </a:r>
                      <a:endParaRPr lang="en-US" sz="1400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 smtClean="0"/>
                        <a:t>15.4</a:t>
                      </a:r>
                      <a:endParaRPr lang="en-US" sz="1400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 smtClean="0"/>
                        <a:t>1</a:t>
                      </a:r>
                      <a:endParaRPr lang="en-US" sz="1400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 smtClean="0"/>
                        <a:t>0,1%, 0,1 deg</a:t>
                      </a:r>
                      <a:endParaRPr lang="en-US" sz="1400" noProof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 smtClean="0"/>
                        <a:t>Fermi@Elettra</a:t>
                      </a:r>
                      <a:endParaRPr lang="en-US" sz="1400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 smtClean="0"/>
                        <a:t>NC</a:t>
                      </a:r>
                      <a:endParaRPr lang="en-US" sz="1400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 smtClean="0"/>
                        <a:t>50</a:t>
                      </a:r>
                      <a:endParaRPr lang="en-US" sz="1400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 smtClean="0"/>
                        <a:t>1.5</a:t>
                      </a:r>
                      <a:endParaRPr lang="en-US" sz="1400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 smtClean="0"/>
                        <a:t>1</a:t>
                      </a:r>
                      <a:endParaRPr lang="en-US" sz="1400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noProof="0" smtClean="0"/>
                        <a:t>0,1% , 0.1 deg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 smtClean="0"/>
                        <a:t>SACLA, Riken</a:t>
                      </a:r>
                      <a:endParaRPr lang="en-US" sz="1400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 smtClean="0"/>
                        <a:t>NC</a:t>
                      </a:r>
                      <a:endParaRPr lang="en-US" sz="1400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 smtClean="0"/>
                        <a:t>60</a:t>
                      </a:r>
                      <a:endParaRPr lang="en-US" sz="1400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 smtClean="0"/>
                        <a:t>8.5</a:t>
                      </a:r>
                      <a:endParaRPr lang="en-US" sz="1400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 smtClean="0"/>
                        <a:t>1</a:t>
                      </a:r>
                      <a:endParaRPr lang="en-US" sz="1400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 smtClean="0"/>
                        <a:t>0,1%,</a:t>
                      </a:r>
                      <a:r>
                        <a:rPr lang="en-US" sz="1400" baseline="0" noProof="0" smtClean="0"/>
                        <a:t> 0,1 deg</a:t>
                      </a:r>
                      <a:endParaRPr lang="en-US" sz="1400" noProof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 smtClean="0"/>
                        <a:t>FLASH, DESY</a:t>
                      </a:r>
                      <a:endParaRPr lang="en-US" sz="1400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 smtClean="0"/>
                        <a:t>SC</a:t>
                      </a:r>
                      <a:endParaRPr lang="en-US" sz="1400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 smtClean="0"/>
                        <a:t>10</a:t>
                      </a:r>
                      <a:endParaRPr lang="en-US" sz="1400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 smtClean="0"/>
                        <a:t>1.2</a:t>
                      </a:r>
                      <a:endParaRPr lang="en-US" sz="1400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 smtClean="0"/>
                        <a:t>800(2400)</a:t>
                      </a:r>
                      <a:endParaRPr lang="en-US" sz="1400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 dirty="0" smtClean="0"/>
                        <a:t>0,01% , 0.01 deg</a:t>
                      </a:r>
                      <a:endParaRPr lang="en-US" sz="1400" noProof="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3" name="Content Placeholder 2"/>
          <p:cNvSpPr txBox="1">
            <a:spLocks/>
          </p:cNvSpPr>
          <p:nvPr/>
        </p:nvSpPr>
        <p:spPr bwMode="auto">
          <a:xfrm>
            <a:off x="193671" y="905745"/>
            <a:ext cx="8647386" cy="4568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65113" indent="-265113" algn="l" rtl="0" eaLnBrk="0" fontAlgn="base" hangingPunct="0">
              <a:spcBef>
                <a:spcPct val="0"/>
              </a:spcBef>
              <a:spcAft>
                <a:spcPct val="50000"/>
              </a:spcAft>
              <a:buClr>
                <a:srgbClr val="F28E00"/>
              </a:buClr>
              <a:buFont typeface="Arial Black" pitchFamily="34" charset="0"/>
              <a:buChar char="&gt;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184150" algn="l" rtl="0" eaLnBrk="0" fontAlgn="base" hangingPunct="0">
              <a:spcBef>
                <a:spcPct val="0"/>
              </a:spcBef>
              <a:spcAft>
                <a:spcPct val="50000"/>
              </a:spcAft>
              <a:buClr>
                <a:schemeClr val="bg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2pPr>
            <a:lvl3pPr marL="1236663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9900"/>
              </a:buClr>
              <a:buFont typeface="Arial Black" pitchFamily="34" charset="0"/>
              <a:defRPr sz="1200">
                <a:solidFill>
                  <a:schemeClr val="tx1"/>
                </a:solidFill>
                <a:latin typeface="+mn-lt"/>
              </a:defRPr>
            </a:lvl3pPr>
            <a:lvl4pPr marL="1644650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dirty="0" smtClean="0"/>
              <a:t>Among other FEL facilities in lower frequency region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596034" y="3623431"/>
            <a:ext cx="139653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800" dirty="0" smtClean="0"/>
              <a:t>J. Blau, FEL2011 TUPB09</a:t>
            </a:r>
            <a:endParaRPr lang="de-DE" sz="800" dirty="0"/>
          </a:p>
        </p:txBody>
      </p:sp>
    </p:spTree>
    <p:extLst>
      <p:ext uri="{BB962C8B-B14F-4D97-AF65-F5344CB8AC3E}">
        <p14:creationId xmlns="" xmlns:p14="http://schemas.microsoft.com/office/powerpoint/2010/main" val="2746297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Facility overview</a:t>
            </a:r>
            <a:endParaRPr 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972" y="2285575"/>
            <a:ext cx="5933418" cy="1597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193384" y="2664145"/>
            <a:ext cx="198323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Y.Otake</a:t>
            </a:r>
            <a:r>
              <a:rPr lang="de-DE" sz="1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LINAC 2012, TU2A02 </a:t>
            </a:r>
            <a:endParaRPr lang="de-DE" sz="1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538359" y="2314807"/>
            <a:ext cx="8547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SACLA</a:t>
            </a:r>
            <a:endParaRPr lang="de-DE" dirty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581" y="5278748"/>
            <a:ext cx="4469688" cy="996545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581" y="1017198"/>
            <a:ext cx="7067550" cy="10953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3" name="Group 82"/>
          <p:cNvGrpSpPr/>
          <p:nvPr/>
        </p:nvGrpSpPr>
        <p:grpSpPr>
          <a:xfrm>
            <a:off x="331866" y="3960191"/>
            <a:ext cx="4846034" cy="1216273"/>
            <a:chOff x="4130565" y="4711561"/>
            <a:chExt cx="4846034" cy="1216273"/>
          </a:xfrm>
          <a:effectLst/>
        </p:grpSpPr>
        <p:sp>
          <p:nvSpPr>
            <p:cNvPr id="10" name="Rectangle 9"/>
            <p:cNvSpPr/>
            <p:nvPr/>
          </p:nvSpPr>
          <p:spPr bwMode="auto">
            <a:xfrm>
              <a:off x="4130565" y="4711561"/>
              <a:ext cx="4846033" cy="1216273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grpSp>
          <p:nvGrpSpPr>
            <p:cNvPr id="7" name="Group 6"/>
            <p:cNvGrpSpPr/>
            <p:nvPr/>
          </p:nvGrpSpPr>
          <p:grpSpPr>
            <a:xfrm>
              <a:off x="4236269" y="4711561"/>
              <a:ext cx="4740330" cy="1133414"/>
              <a:chOff x="3227276" y="4248131"/>
              <a:chExt cx="5213613" cy="1215545"/>
            </a:xfrm>
          </p:grpSpPr>
          <p:pic>
            <p:nvPicPr>
              <p:cNvPr id="5" name="Content Placeholder 8" descr="FERMI_overview.png"/>
              <p:cNvPicPr>
                <a:picLocks noChangeAspect="1"/>
              </p:cNvPicPr>
              <p:nvPr/>
            </p:nvPicPr>
            <p:blipFill rotWithShape="1">
              <a:blip r:embed="rId5" cstate="print"/>
              <a:srcRect b="56970"/>
              <a:stretch/>
            </p:blipFill>
            <p:spPr bwMode="auto">
              <a:xfrm>
                <a:off x="3227276" y="4248131"/>
                <a:ext cx="5094754" cy="81785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84" name="Content Placeholder 8" descr="FERMI_overview.png"/>
              <p:cNvPicPr>
                <a:picLocks noChangeAspect="1"/>
              </p:cNvPicPr>
              <p:nvPr/>
            </p:nvPicPr>
            <p:blipFill rotWithShape="1">
              <a:blip r:embed="rId5" cstate="print"/>
              <a:srcRect t="54379" b="8307"/>
              <a:stretch/>
            </p:blipFill>
            <p:spPr bwMode="auto">
              <a:xfrm>
                <a:off x="3346135" y="4754463"/>
                <a:ext cx="5094754" cy="7092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  <p:sp>
        <p:nvSpPr>
          <p:cNvPr id="86" name="Rectangle 85"/>
          <p:cNvSpPr/>
          <p:nvPr/>
        </p:nvSpPr>
        <p:spPr bwMode="auto">
          <a:xfrm>
            <a:off x="269731" y="1017197"/>
            <a:ext cx="7368198" cy="1206049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0" name="Rectangle 89"/>
          <p:cNvSpPr/>
          <p:nvPr/>
        </p:nvSpPr>
        <p:spPr bwMode="auto">
          <a:xfrm>
            <a:off x="287206" y="2326302"/>
            <a:ext cx="5906178" cy="1557235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1" name="Rectangle 90"/>
          <p:cNvSpPr/>
          <p:nvPr/>
        </p:nvSpPr>
        <p:spPr bwMode="auto">
          <a:xfrm>
            <a:off x="287206" y="3960191"/>
            <a:ext cx="4846034" cy="1216273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7749258" y="1019111"/>
            <a:ext cx="6960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LCLS</a:t>
            </a:r>
            <a:endParaRPr lang="de-DE" dirty="0"/>
          </a:p>
        </p:txBody>
      </p:sp>
      <p:sp>
        <p:nvSpPr>
          <p:cNvPr id="93" name="Rectangle 92"/>
          <p:cNvSpPr/>
          <p:nvPr/>
        </p:nvSpPr>
        <p:spPr bwMode="auto">
          <a:xfrm>
            <a:off x="283670" y="5213709"/>
            <a:ext cx="4846034" cy="1106410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4" name="TextBox 93"/>
          <p:cNvSpPr txBox="1"/>
          <p:nvPr/>
        </p:nvSpPr>
        <p:spPr>
          <a:xfrm>
            <a:off x="5264997" y="3960191"/>
            <a:ext cx="15552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Fermi@ </a:t>
            </a:r>
            <a:r>
              <a:rPr lang="de-DE" dirty="0" err="1" smtClean="0"/>
              <a:t>Elletra</a:t>
            </a:r>
            <a:endParaRPr lang="de-DE" dirty="0"/>
          </a:p>
        </p:txBody>
      </p:sp>
      <p:sp>
        <p:nvSpPr>
          <p:cNvPr id="95" name="TextBox 94"/>
          <p:cNvSpPr txBox="1"/>
          <p:nvPr/>
        </p:nvSpPr>
        <p:spPr>
          <a:xfrm>
            <a:off x="5264997" y="5208907"/>
            <a:ext cx="8435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FLASH</a:t>
            </a:r>
            <a:endParaRPr lang="de-DE" dirty="0"/>
          </a:p>
        </p:txBody>
      </p:sp>
      <p:sp>
        <p:nvSpPr>
          <p:cNvPr id="96" name="TextBox 95"/>
          <p:cNvSpPr txBox="1"/>
          <p:nvPr/>
        </p:nvSpPr>
        <p:spPr>
          <a:xfrm>
            <a:off x="5340633" y="5558053"/>
            <a:ext cx="150874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S.Schreiber</a:t>
            </a:r>
            <a:r>
              <a:rPr lang="de-DE" sz="1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FEL 2011</a:t>
            </a:r>
            <a:endParaRPr lang="de-DE" sz="1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7637929" y="1390386"/>
            <a:ext cx="13821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J.L.Turner</a:t>
            </a:r>
            <a:r>
              <a:rPr lang="de-DE" sz="1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PAC2011</a:t>
            </a:r>
            <a:endParaRPr lang="de-DE" sz="1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8" name="TextBox 97"/>
          <p:cNvSpPr txBox="1"/>
          <p:nvPr/>
        </p:nvSpPr>
        <p:spPr>
          <a:xfrm>
            <a:off x="5264997" y="4341489"/>
            <a:ext cx="149432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L.Froehlich</a:t>
            </a:r>
            <a:r>
              <a:rPr lang="de-DE" sz="1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BBS 2013 </a:t>
            </a:r>
            <a:endParaRPr lang="de-DE" sz="1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08715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13775" y="0"/>
            <a:ext cx="7772400" cy="753035"/>
          </a:xfrm>
        </p:spPr>
        <p:txBody>
          <a:bodyPr/>
          <a:lstStyle/>
          <a:p>
            <a:r>
              <a:rPr lang="en-US" dirty="0" smtClean="0"/>
              <a:t>Standard </a:t>
            </a:r>
            <a:r>
              <a:rPr lang="en-US" dirty="0" err="1" smtClean="0"/>
              <a:t>linac</a:t>
            </a:r>
            <a:r>
              <a:rPr lang="en-US" dirty="0" smtClean="0"/>
              <a:t> approach for FEL</a:t>
            </a:r>
          </a:p>
        </p:txBody>
      </p:sp>
      <p:sp>
        <p:nvSpPr>
          <p:cNvPr id="36867" name="Text Box 3"/>
          <p:cNvSpPr txBox="1">
            <a:spLocks noChangeArrowheads="1"/>
          </p:cNvSpPr>
          <p:nvPr/>
        </p:nvSpPr>
        <p:spPr bwMode="auto">
          <a:xfrm>
            <a:off x="315120" y="1967145"/>
            <a:ext cx="8658551" cy="3662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lvl="0" indent="-457200" algn="l">
              <a:spcAft>
                <a:spcPts val="1200"/>
              </a:spcAft>
              <a:buFont typeface="Arial" pitchFamily="34" charset="0"/>
              <a:buChar char="•"/>
            </a:pPr>
            <a:r>
              <a:rPr lang="en-US" sz="1800" dirty="0" smtClean="0"/>
              <a:t>Accelerate off-crest in L1 to induce a phase-energy correlation along the bunch</a:t>
            </a:r>
          </a:p>
          <a:p>
            <a:pPr marL="457200" lvl="0" indent="-457200" algn="l">
              <a:spcAft>
                <a:spcPts val="1200"/>
              </a:spcAft>
              <a:buFont typeface="Arial" pitchFamily="34" charset="0"/>
              <a:buChar char="•"/>
            </a:pPr>
            <a:r>
              <a:rPr lang="en-US" sz="1800" dirty="0" smtClean="0"/>
              <a:t>Use harmonic RF to linearize the longitudinal phase space                         (Extract energy from beam)</a:t>
            </a:r>
          </a:p>
          <a:p>
            <a:pPr marL="457200" lvl="0" indent="-457200" algn="l">
              <a:spcAft>
                <a:spcPts val="1200"/>
              </a:spcAft>
              <a:buFont typeface="Arial" pitchFamily="34" charset="0"/>
              <a:buChar char="•"/>
            </a:pPr>
            <a:r>
              <a:rPr lang="en-US" sz="1800" dirty="0" smtClean="0"/>
              <a:t>Implement a laser heater (LH) to increase intrinsic energy spread </a:t>
            </a:r>
            <a:r>
              <a:rPr lang="en-US" sz="1800" i="1" dirty="0" smtClean="0"/>
              <a:t>(optional)</a:t>
            </a:r>
            <a:endParaRPr lang="en-US" sz="1800" dirty="0" smtClean="0"/>
          </a:p>
          <a:p>
            <a:pPr marL="457200" lvl="0" indent="-457200" algn="l">
              <a:spcAft>
                <a:spcPts val="1200"/>
              </a:spcAft>
              <a:buFont typeface="Arial" pitchFamily="34" charset="0"/>
              <a:buChar char="•"/>
            </a:pPr>
            <a:r>
              <a:rPr lang="en-US" sz="1800" dirty="0" smtClean="0"/>
              <a:t>Partially compress the bunch in BC1</a:t>
            </a:r>
          </a:p>
          <a:p>
            <a:pPr marL="457200" lvl="0" indent="-457200" algn="l">
              <a:spcAft>
                <a:spcPts val="1200"/>
              </a:spcAft>
              <a:buFont typeface="Arial" pitchFamily="34" charset="0"/>
              <a:buChar char="•"/>
            </a:pPr>
            <a:r>
              <a:rPr lang="en-US" sz="1800" dirty="0" smtClean="0"/>
              <a:t>Intermediate acceleration in L2</a:t>
            </a:r>
          </a:p>
          <a:p>
            <a:pPr marL="457200" lvl="0" indent="-457200" algn="l">
              <a:spcAft>
                <a:spcPts val="1200"/>
              </a:spcAft>
              <a:buFont typeface="Arial" pitchFamily="34" charset="0"/>
              <a:buChar char="•"/>
            </a:pPr>
            <a:r>
              <a:rPr lang="en-US" sz="1800" dirty="0" smtClean="0"/>
              <a:t>Fully compress the bunch in BC2</a:t>
            </a:r>
          </a:p>
          <a:p>
            <a:pPr marL="457200" lvl="0" indent="-457200" algn="l">
              <a:spcAft>
                <a:spcPts val="1200"/>
              </a:spcAft>
              <a:buFont typeface="Arial" pitchFamily="34" charset="0"/>
              <a:buChar char="•"/>
            </a:pPr>
            <a:r>
              <a:rPr lang="en-US" sz="1800" dirty="0" smtClean="0"/>
              <a:t>Accelerate to final energy and de-chirp in L3</a:t>
            </a:r>
          </a:p>
          <a:p>
            <a:pPr marL="457200" lvl="0" indent="-457200" algn="l">
              <a:buFont typeface="Arial" pitchFamily="34" charset="0"/>
              <a:buChar char="•"/>
            </a:pPr>
            <a:endParaRPr lang="en-US" sz="1800" dirty="0" smtClean="0"/>
          </a:p>
        </p:txBody>
      </p:sp>
      <p:sp>
        <p:nvSpPr>
          <p:cNvPr id="36868" name="Oval 4"/>
          <p:cNvSpPr>
            <a:spLocks noChangeArrowheads="1"/>
          </p:cNvSpPr>
          <p:nvPr/>
        </p:nvSpPr>
        <p:spPr bwMode="auto">
          <a:xfrm>
            <a:off x="557332" y="2662268"/>
            <a:ext cx="1936750" cy="305219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 descr="linac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4792" y="1067224"/>
            <a:ext cx="8229600" cy="70760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084357" y="5460409"/>
            <a:ext cx="26100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0" dirty="0" smtClean="0"/>
              <a:t>C. Tennant, IPAC 2011</a:t>
            </a:r>
            <a:endParaRPr lang="en-US" sz="1600" b="0" dirty="0"/>
          </a:p>
        </p:txBody>
      </p:sp>
    </p:spTree>
    <p:extLst>
      <p:ext uri="{BB962C8B-B14F-4D97-AF65-F5344CB8AC3E}">
        <p14:creationId xmlns="" xmlns:p14="http://schemas.microsoft.com/office/powerpoint/2010/main" val="1708563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794" name="Text Box 2"/>
          <p:cNvSpPr txBox="1">
            <a:spLocks noChangeArrowheads="1"/>
          </p:cNvSpPr>
          <p:nvPr/>
        </p:nvSpPr>
        <p:spPr bwMode="auto">
          <a:xfrm>
            <a:off x="2771775" y="115888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GB">
              <a:latin typeface="Arial" charset="0"/>
            </a:endParaRPr>
          </a:p>
        </p:txBody>
      </p:sp>
      <p:pic>
        <p:nvPicPr>
          <p:cNvPr id="3389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86" y="809825"/>
            <a:ext cx="5999971" cy="28952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 cap="flat" cmpd="sng">
                <a:solidFill>
                  <a:schemeClr val="bg2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6851066" y="1142389"/>
            <a:ext cx="2095367" cy="1367222"/>
            <a:chOff x="5508104" y="4221088"/>
            <a:chExt cx="2808312" cy="1872208"/>
          </a:xfrm>
        </p:grpSpPr>
        <p:pic>
          <p:nvPicPr>
            <p:cNvPr id="338947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52120" y="4293096"/>
              <a:ext cx="2219831" cy="8640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 cap="flat" cmpd="sng">
                  <a:solidFill>
                    <a:schemeClr val="bg2"/>
                  </a:solidFill>
                  <a:prstDash val="solid"/>
                  <a:miter lim="8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38948" name="Picture 4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24128" y="5157192"/>
              <a:ext cx="2304256" cy="8622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 cap="flat" cmpd="sng">
                  <a:solidFill>
                    <a:schemeClr val="bg2"/>
                  </a:solidFill>
                  <a:prstDash val="solid"/>
                  <a:miter lim="8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5508104" y="4221088"/>
              <a:ext cx="2808312" cy="1872208"/>
            </a:xfrm>
            <a:prstGeom prst="rect">
              <a:avLst/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268751" y="4012808"/>
            <a:ext cx="329023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Energy chirp in ACC </a:t>
            </a:r>
            <a:r>
              <a:rPr lang="en-US" dirty="0" smtClean="0">
                <a:sym typeface="Wingdings" pitchFamily="2" charset="2"/>
              </a:rPr>
              <a:t></a:t>
            </a:r>
            <a:r>
              <a:rPr lang="en-US" dirty="0" smtClean="0"/>
              <a:t>        different path length in BC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3rd </a:t>
            </a:r>
            <a:r>
              <a:rPr lang="en-US" dirty="0" smtClean="0"/>
              <a:t>harmonic </a:t>
            </a:r>
            <a:r>
              <a:rPr lang="en-US" dirty="0" smtClean="0"/>
              <a:t>structure used to linearize phase space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Multiple compression stages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AP variations propagate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next RF station </a:t>
            </a:r>
            <a:r>
              <a:rPr lang="en-US" dirty="0" err="1" smtClean="0"/>
              <a:t>dt</a:t>
            </a:r>
            <a:r>
              <a:rPr lang="en-US" dirty="0" smtClean="0"/>
              <a:t> </a:t>
            </a:r>
            <a:r>
              <a:rPr lang="en-US" dirty="0" smtClean="0">
                <a:sym typeface="Wingdings" pitchFamily="2" charset="2"/>
              </a:rPr>
              <a:t> </a:t>
            </a:r>
            <a:r>
              <a:rPr lang="en-US" dirty="0" err="1" smtClean="0">
                <a:sym typeface="Wingdings" pitchFamily="2" charset="2"/>
              </a:rPr>
              <a:t>dP</a:t>
            </a:r>
            <a:endParaRPr lang="en-US" dirty="0" smtClean="0">
              <a:sym typeface="Wingdings" pitchFamily="2" charset="2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sym typeface="Wingdings" pitchFamily="2" charset="2"/>
              </a:rPr>
              <a:t>RF stability requirements max </a:t>
            </a:r>
            <a:r>
              <a:rPr lang="en-US" dirty="0" smtClean="0">
                <a:sym typeface="Wingdings" pitchFamily="2" charset="2"/>
              </a:rPr>
              <a:t>at </a:t>
            </a:r>
            <a:r>
              <a:rPr lang="en-US" dirty="0" err="1" smtClean="0">
                <a:sym typeface="Wingdings" pitchFamily="2" charset="2"/>
              </a:rPr>
              <a:t>linac</a:t>
            </a:r>
            <a:r>
              <a:rPr lang="en-US" dirty="0" smtClean="0">
                <a:sym typeface="Wingdings" pitchFamily="2" charset="2"/>
              </a:rPr>
              <a:t> </a:t>
            </a:r>
            <a:r>
              <a:rPr lang="en-US" dirty="0" smtClean="0">
                <a:sym typeface="Wingdings" pitchFamily="2" charset="2"/>
              </a:rPr>
              <a:t>start</a:t>
            </a:r>
            <a:endParaRPr lang="en-US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dirty="0"/>
          </a:p>
        </p:txBody>
      </p:sp>
      <p:sp>
        <p:nvSpPr>
          <p:cNvPr id="14" name="Text Box 87"/>
          <p:cNvSpPr txBox="1">
            <a:spLocks noChangeArrowheads="1"/>
          </p:cNvSpPr>
          <p:nvPr/>
        </p:nvSpPr>
        <p:spPr bwMode="auto">
          <a:xfrm>
            <a:off x="3733242" y="2856609"/>
            <a:ext cx="2249718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>
              <a:buFont typeface="Wingdings" pitchFamily="2" charset="2"/>
              <a:buNone/>
            </a:pPr>
            <a:r>
              <a:rPr lang="en-US" sz="1600" dirty="0">
                <a:latin typeface="+mj-lt"/>
              </a:rPr>
              <a:t>Timing jitter </a:t>
            </a:r>
            <a:r>
              <a:rPr lang="en-US" sz="1600" dirty="0" smtClean="0">
                <a:latin typeface="+mj-lt"/>
              </a:rPr>
              <a:t>behind </a:t>
            </a:r>
            <a:r>
              <a:rPr lang="en-US" sz="1600" dirty="0">
                <a:latin typeface="+mj-lt"/>
              </a:rPr>
              <a:t>BC</a:t>
            </a:r>
          </a:p>
        </p:txBody>
      </p:sp>
      <p:sp>
        <p:nvSpPr>
          <p:cNvPr id="15" name="Text Box 88"/>
          <p:cNvSpPr txBox="1">
            <a:spLocks noChangeArrowheads="1"/>
          </p:cNvSpPr>
          <p:nvPr/>
        </p:nvSpPr>
        <p:spPr bwMode="auto">
          <a:xfrm>
            <a:off x="4406272" y="3239864"/>
            <a:ext cx="808550" cy="27224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>
              <a:buFont typeface="Wingdings" pitchFamily="2" charset="2"/>
              <a:buNone/>
            </a:pPr>
            <a:r>
              <a:rPr lang="en-US" sz="1400" b="1" dirty="0">
                <a:latin typeface="Lucida Sans Unicode" pitchFamily="34" charset="0"/>
              </a:rPr>
              <a:t>Voltage</a:t>
            </a:r>
          </a:p>
        </p:txBody>
      </p:sp>
      <p:sp>
        <p:nvSpPr>
          <p:cNvPr id="16" name="Text Box 94"/>
          <p:cNvSpPr txBox="1">
            <a:spLocks noChangeArrowheads="1"/>
          </p:cNvSpPr>
          <p:nvPr/>
        </p:nvSpPr>
        <p:spPr bwMode="auto">
          <a:xfrm>
            <a:off x="3964691" y="4285323"/>
            <a:ext cx="1448081" cy="42379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sz="1400" b="1" dirty="0">
                <a:latin typeface="Times New Roman" pitchFamily="18" charset="0"/>
              </a:rPr>
              <a:t>XFEL: 3.3 </a:t>
            </a:r>
            <a:r>
              <a:rPr lang="en-US" sz="1400" b="1" dirty="0" err="1">
                <a:latin typeface="Times New Roman" pitchFamily="18" charset="0"/>
              </a:rPr>
              <a:t>ps</a:t>
            </a:r>
            <a:r>
              <a:rPr lang="en-US" sz="1400" b="1" dirty="0">
                <a:latin typeface="Times New Roman" pitchFamily="18" charset="0"/>
              </a:rPr>
              <a:t>/%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sz="1400" b="1" dirty="0">
                <a:latin typeface="Times New Roman" pitchFamily="18" charset="0"/>
              </a:rPr>
              <a:t>FLASH: 5.5ps/%</a:t>
            </a:r>
          </a:p>
        </p:txBody>
      </p:sp>
      <p:sp>
        <p:nvSpPr>
          <p:cNvPr id="17" name="Text Box 95"/>
          <p:cNvSpPr txBox="1">
            <a:spLocks noChangeArrowheads="1"/>
          </p:cNvSpPr>
          <p:nvPr/>
        </p:nvSpPr>
        <p:spPr bwMode="auto">
          <a:xfrm>
            <a:off x="6210663" y="4250239"/>
            <a:ext cx="775050" cy="50098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>
              <a:buFont typeface="Wingdings" pitchFamily="2" charset="2"/>
              <a:buNone/>
            </a:pPr>
            <a:r>
              <a:rPr lang="en-US" sz="1400" b="1">
                <a:latin typeface="Times New Roman" pitchFamily="18" charset="0"/>
              </a:rPr>
              <a:t>2 ps/deg</a:t>
            </a:r>
          </a:p>
          <a:p>
            <a:pPr>
              <a:buFont typeface="Wingdings" pitchFamily="2" charset="2"/>
              <a:buNone/>
            </a:pPr>
            <a:r>
              <a:rPr lang="en-US" sz="1400" b="1">
                <a:latin typeface="Times New Roman" pitchFamily="18" charset="0"/>
              </a:rPr>
              <a:t>L-band</a:t>
            </a:r>
          </a:p>
        </p:txBody>
      </p:sp>
      <p:sp>
        <p:nvSpPr>
          <p:cNvPr id="18" name="AutoShape 96"/>
          <p:cNvSpPr>
            <a:spLocks/>
          </p:cNvSpPr>
          <p:nvPr/>
        </p:nvSpPr>
        <p:spPr bwMode="auto">
          <a:xfrm rot="16200000">
            <a:off x="4859705" y="3875179"/>
            <a:ext cx="99635" cy="689780"/>
          </a:xfrm>
          <a:prstGeom prst="leftBrace">
            <a:avLst>
              <a:gd name="adj1" fmla="val 53169"/>
              <a:gd name="adj2" fmla="val 50083"/>
            </a:avLst>
          </a:prstGeom>
          <a:solidFill>
            <a:schemeClr val="bg1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Font typeface="Wingdings" pitchFamily="2" charset="2"/>
              <a:buNone/>
            </a:pPr>
            <a:endParaRPr lang="en-US">
              <a:solidFill>
                <a:srgbClr val="FF0000"/>
              </a:solidFill>
            </a:endParaRPr>
          </a:p>
        </p:txBody>
      </p:sp>
      <p:sp>
        <p:nvSpPr>
          <p:cNvPr id="19" name="AutoShape 97"/>
          <p:cNvSpPr>
            <a:spLocks/>
          </p:cNvSpPr>
          <p:nvPr/>
        </p:nvSpPr>
        <p:spPr bwMode="auto">
          <a:xfrm rot="16200000">
            <a:off x="6595304" y="3409266"/>
            <a:ext cx="129104" cy="1656689"/>
          </a:xfrm>
          <a:prstGeom prst="leftBrace">
            <a:avLst>
              <a:gd name="adj1" fmla="val 98551"/>
              <a:gd name="adj2" fmla="val 50083"/>
            </a:avLst>
          </a:prstGeom>
          <a:solidFill>
            <a:schemeClr val="bg1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Font typeface="Wingdings" pitchFamily="2" charset="2"/>
              <a:buNone/>
            </a:pPr>
            <a:endParaRPr lang="en-US">
              <a:solidFill>
                <a:srgbClr val="FF0000"/>
              </a:solidFill>
            </a:endParaRPr>
          </a:p>
        </p:txBody>
      </p:sp>
      <p:sp>
        <p:nvSpPr>
          <p:cNvPr id="20" name="AutoShape 98"/>
          <p:cNvSpPr>
            <a:spLocks/>
          </p:cNvSpPr>
          <p:nvPr/>
        </p:nvSpPr>
        <p:spPr bwMode="auto">
          <a:xfrm rot="16200000">
            <a:off x="8184876" y="3824842"/>
            <a:ext cx="126298" cy="828345"/>
          </a:xfrm>
          <a:prstGeom prst="leftBrace">
            <a:avLst>
              <a:gd name="adj1" fmla="val 50370"/>
              <a:gd name="adj2" fmla="val 50083"/>
            </a:avLst>
          </a:prstGeom>
          <a:solidFill>
            <a:schemeClr val="bg1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Font typeface="Wingdings" pitchFamily="2" charset="2"/>
              <a:buNone/>
            </a:pPr>
            <a:endParaRPr lang="en-US">
              <a:solidFill>
                <a:srgbClr val="FF0000"/>
              </a:solidFill>
            </a:endParaRPr>
          </a:p>
        </p:txBody>
      </p:sp>
      <p:sp>
        <p:nvSpPr>
          <p:cNvPr id="21" name="Text Box 99"/>
          <p:cNvSpPr txBox="1">
            <a:spLocks noChangeArrowheads="1"/>
          </p:cNvSpPr>
          <p:nvPr/>
        </p:nvSpPr>
        <p:spPr bwMode="auto">
          <a:xfrm>
            <a:off x="7695287" y="4286726"/>
            <a:ext cx="895343" cy="50098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>
              <a:buFont typeface="Wingdings" pitchFamily="2" charset="2"/>
              <a:buNone/>
            </a:pPr>
            <a:r>
              <a:rPr lang="en-US" sz="1400" b="1">
                <a:latin typeface="Times New Roman" pitchFamily="18" charset="0"/>
              </a:rPr>
              <a:t>0.05 ps/ps</a:t>
            </a:r>
          </a:p>
          <a:p>
            <a:pPr>
              <a:buFont typeface="Wingdings" pitchFamily="2" charset="2"/>
              <a:buNone/>
            </a:pPr>
            <a:r>
              <a:rPr lang="en-US" sz="1400" b="1">
                <a:latin typeface="Times New Roman" pitchFamily="18" charset="0"/>
              </a:rPr>
              <a:t>C=20</a:t>
            </a:r>
          </a:p>
        </p:txBody>
      </p:sp>
      <p:sp>
        <p:nvSpPr>
          <p:cNvPr id="22" name="Text Box 103"/>
          <p:cNvSpPr txBox="1">
            <a:spLocks noChangeArrowheads="1"/>
          </p:cNvSpPr>
          <p:nvPr/>
        </p:nvSpPr>
        <p:spPr bwMode="auto">
          <a:xfrm>
            <a:off x="6168027" y="3248829"/>
            <a:ext cx="659325" cy="27224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>
              <a:buFont typeface="Wingdings" pitchFamily="2" charset="2"/>
              <a:buNone/>
            </a:pPr>
            <a:r>
              <a:rPr lang="en-US" sz="1400" b="1" dirty="0">
                <a:latin typeface="Lucida Sans Unicode" pitchFamily="34" charset="0"/>
              </a:rPr>
              <a:t>Phase</a:t>
            </a:r>
          </a:p>
        </p:txBody>
      </p:sp>
      <p:sp>
        <p:nvSpPr>
          <p:cNvPr id="23" name="Text Box 104"/>
          <p:cNvSpPr txBox="1">
            <a:spLocks noChangeArrowheads="1"/>
          </p:cNvSpPr>
          <p:nvPr/>
        </p:nvSpPr>
        <p:spPr bwMode="auto">
          <a:xfrm>
            <a:off x="7708992" y="3239864"/>
            <a:ext cx="954728" cy="27224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>
              <a:buFont typeface="Wingdings" pitchFamily="2" charset="2"/>
              <a:buNone/>
            </a:pPr>
            <a:r>
              <a:rPr lang="en-US" sz="1400" b="1" dirty="0">
                <a:latin typeface="Lucida Sans Unicode" pitchFamily="34" charset="0"/>
              </a:rPr>
              <a:t>Incoming</a:t>
            </a:r>
          </a:p>
        </p:txBody>
      </p:sp>
      <p:sp>
        <p:nvSpPr>
          <p:cNvPr id="24" name="Text Box 110"/>
          <p:cNvSpPr txBox="1">
            <a:spLocks noChangeArrowheads="1"/>
          </p:cNvSpPr>
          <p:nvPr/>
        </p:nvSpPr>
        <p:spPr bwMode="auto">
          <a:xfrm>
            <a:off x="6168027" y="5008272"/>
            <a:ext cx="2766675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r>
              <a:rPr lang="en-US" sz="1400" dirty="0" smtClean="0"/>
              <a:t>Compression factor  C </a:t>
            </a:r>
            <a:r>
              <a:rPr lang="en-US" sz="1400" dirty="0"/>
              <a:t>~5 … 20</a:t>
            </a:r>
          </a:p>
        </p:txBody>
      </p:sp>
      <p:sp>
        <p:nvSpPr>
          <p:cNvPr id="25" name="Rectangle 114"/>
          <p:cNvSpPr>
            <a:spLocks noChangeArrowheads="1"/>
          </p:cNvSpPr>
          <p:nvPr/>
        </p:nvSpPr>
        <p:spPr bwMode="auto">
          <a:xfrm>
            <a:off x="3733242" y="3745048"/>
            <a:ext cx="138565" cy="127702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Font typeface="Wingdings" pitchFamily="2" charset="2"/>
              <a:buNone/>
            </a:pPr>
            <a:endParaRPr lang="en-US"/>
          </a:p>
        </p:txBody>
      </p:sp>
      <p:sp>
        <p:nvSpPr>
          <p:cNvPr id="26" name="Rectangle 115"/>
          <p:cNvSpPr>
            <a:spLocks noChangeArrowheads="1"/>
          </p:cNvSpPr>
          <p:nvPr/>
        </p:nvSpPr>
        <p:spPr bwMode="auto">
          <a:xfrm>
            <a:off x="8403339" y="3745048"/>
            <a:ext cx="138565" cy="127702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Font typeface="Wingdings" pitchFamily="2" charset="2"/>
              <a:buNone/>
            </a:pPr>
            <a:endParaRPr lang="en-US"/>
          </a:p>
        </p:txBody>
      </p:sp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01266" y="3519116"/>
            <a:ext cx="5189335" cy="631489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4795287" y="5012525"/>
            <a:ext cx="1234970" cy="2992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R</a:t>
            </a:r>
            <a:r>
              <a:rPr lang="en-US" sz="1600" baseline="-25000" dirty="0" smtClean="0"/>
              <a:t>56</a:t>
            </a:r>
            <a:r>
              <a:rPr lang="en-US" sz="1600" dirty="0" smtClean="0"/>
              <a:t>=180mm</a:t>
            </a:r>
            <a:endParaRPr lang="de-DE" sz="1600" dirty="0"/>
          </a:p>
        </p:txBody>
      </p:sp>
      <p:sp>
        <p:nvSpPr>
          <p:cNvPr id="31" name="Rectangle 2"/>
          <p:cNvSpPr>
            <a:spLocks noChangeArrowheads="1"/>
          </p:cNvSpPr>
          <p:nvPr/>
        </p:nvSpPr>
        <p:spPr bwMode="auto">
          <a:xfrm>
            <a:off x="268750" y="113828"/>
            <a:ext cx="8260626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72000" bIns="0" anchor="ctr"/>
          <a:lstStyle/>
          <a:p>
            <a:pPr>
              <a:spcBef>
                <a:spcPct val="0"/>
              </a:spcBef>
              <a:buClrTx/>
              <a:buFontTx/>
              <a:buNone/>
            </a:pPr>
            <a:r>
              <a:rPr lang="en-US" sz="2400" b="1" dirty="0" smtClean="0">
                <a:solidFill>
                  <a:schemeClr val="bg1"/>
                </a:solidFill>
              </a:rPr>
              <a:t>Bunch compression stage at FLASH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3558989" y="2856609"/>
            <a:ext cx="5495364" cy="2567038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87595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0" y="5788026"/>
            <a:ext cx="2689229" cy="1069974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3971" name="Rectangle 2"/>
          <p:cNvSpPr>
            <a:spLocks noChangeArrowheads="1"/>
          </p:cNvSpPr>
          <p:nvPr/>
        </p:nvSpPr>
        <p:spPr bwMode="auto">
          <a:xfrm>
            <a:off x="312604" y="113828"/>
            <a:ext cx="8260626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72000" bIns="0" anchor="ctr"/>
          <a:lstStyle/>
          <a:p>
            <a:pPr>
              <a:spcBef>
                <a:spcPct val="0"/>
              </a:spcBef>
              <a:buClrTx/>
              <a:buFontTx/>
              <a:buNone/>
            </a:pPr>
            <a:r>
              <a:rPr lang="en-US" sz="2400" b="1" dirty="0">
                <a:solidFill>
                  <a:schemeClr val="bg1"/>
                </a:solidFill>
              </a:rPr>
              <a:t>Synchronization </a:t>
            </a:r>
            <a:r>
              <a:rPr lang="en-US" sz="2400" b="1" dirty="0" smtClean="0">
                <a:solidFill>
                  <a:schemeClr val="bg1"/>
                </a:solidFill>
              </a:rPr>
              <a:t>- </a:t>
            </a:r>
            <a:r>
              <a:rPr lang="en-US" sz="2400" b="1" dirty="0" smtClean="0">
                <a:solidFill>
                  <a:schemeClr val="bg1"/>
                </a:solidFill>
              </a:rPr>
              <a:t>reference </a:t>
            </a:r>
            <a:r>
              <a:rPr lang="en-US" sz="2400" b="1" dirty="0" smtClean="0">
                <a:solidFill>
                  <a:schemeClr val="bg1"/>
                </a:solidFill>
              </a:rPr>
              <a:t>distribution schemes …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923651" name="Text Box 3"/>
          <p:cNvSpPr txBox="1">
            <a:spLocks noChangeArrowheads="1"/>
          </p:cNvSpPr>
          <p:nvPr/>
        </p:nvSpPr>
        <p:spPr bwMode="auto">
          <a:xfrm>
            <a:off x="242657" y="835818"/>
            <a:ext cx="2987675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chemeClr val="fol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eaLnBrk="1" hangingPunct="1"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en-US" dirty="0" smtClean="0"/>
              <a:t>Various approaches:</a:t>
            </a:r>
            <a:endParaRPr lang="en-GB" dirty="0" smtClean="0"/>
          </a:p>
        </p:txBody>
      </p:sp>
      <p:sp>
        <p:nvSpPr>
          <p:cNvPr id="923652" name="Text Box 4"/>
          <p:cNvSpPr txBox="1">
            <a:spLocks noChangeArrowheads="1"/>
          </p:cNvSpPr>
          <p:nvPr/>
        </p:nvSpPr>
        <p:spPr bwMode="auto">
          <a:xfrm>
            <a:off x="330200" y="1434650"/>
            <a:ext cx="18684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chemeClr val="fol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eaLnBrk="1" hangingPunct="1"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en-US" sz="1600" b="1" dirty="0" smtClean="0"/>
              <a:t>1) RF distribution</a:t>
            </a:r>
            <a:endParaRPr lang="en-GB" sz="1600" b="1" dirty="0" smtClean="0"/>
          </a:p>
        </p:txBody>
      </p:sp>
      <p:grpSp>
        <p:nvGrpSpPr>
          <p:cNvPr id="17" name="Group 16"/>
          <p:cNvGrpSpPr/>
          <p:nvPr/>
        </p:nvGrpSpPr>
        <p:grpSpPr>
          <a:xfrm>
            <a:off x="731838" y="1880738"/>
            <a:ext cx="422275" cy="579437"/>
            <a:chOff x="731838" y="1880738"/>
            <a:chExt cx="422275" cy="579437"/>
          </a:xfrm>
        </p:grpSpPr>
        <p:sp>
          <p:nvSpPr>
            <p:cNvPr id="923653" name="Oval 5"/>
            <p:cNvSpPr>
              <a:spLocks noChangeArrowheads="1"/>
            </p:cNvSpPr>
            <p:nvPr/>
          </p:nvSpPr>
          <p:spPr bwMode="auto">
            <a:xfrm>
              <a:off x="784225" y="2039488"/>
              <a:ext cx="301625" cy="301625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de-DE"/>
            </a:p>
          </p:txBody>
        </p:sp>
        <p:sp>
          <p:nvSpPr>
            <p:cNvPr id="923654" name="Text Box 6"/>
            <p:cNvSpPr txBox="1">
              <a:spLocks noChangeArrowheads="1"/>
            </p:cNvSpPr>
            <p:nvPr/>
          </p:nvSpPr>
          <p:spPr bwMode="auto">
            <a:xfrm>
              <a:off x="731838" y="1880738"/>
              <a:ext cx="422275" cy="5794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28575">
                  <a:solidFill>
                    <a:schemeClr val="folHlink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marL="342900" indent="-342900"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1pPr>
              <a:lvl2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2pPr>
              <a:lvl3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3pPr>
              <a:lvl4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4pPr>
              <a:lvl5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9pPr>
            </a:lstStyle>
            <a:p>
              <a:pPr eaLnBrk="1" hangingPunct="1">
                <a:spcBef>
                  <a:spcPct val="20000"/>
                </a:spcBef>
                <a:buFont typeface="Wingdings" pitchFamily="2" charset="2"/>
                <a:buNone/>
                <a:defRPr/>
              </a:pPr>
              <a:r>
                <a:rPr lang="en-US" sz="3200" dirty="0" smtClean="0"/>
                <a:t>~</a:t>
              </a:r>
              <a:endParaRPr lang="en-GB" sz="3200" dirty="0" smtClean="0"/>
            </a:p>
          </p:txBody>
        </p:sp>
      </p:grpSp>
      <p:sp>
        <p:nvSpPr>
          <p:cNvPr id="923655" name="Line 7"/>
          <p:cNvSpPr>
            <a:spLocks noChangeShapeType="1"/>
          </p:cNvSpPr>
          <p:nvPr/>
        </p:nvSpPr>
        <p:spPr bwMode="auto">
          <a:xfrm>
            <a:off x="1074738" y="2180775"/>
            <a:ext cx="6955630" cy="476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923665" name="Text Box 17"/>
          <p:cNvSpPr txBox="1">
            <a:spLocks noChangeArrowheads="1"/>
          </p:cNvSpPr>
          <p:nvPr/>
        </p:nvSpPr>
        <p:spPr bwMode="auto">
          <a:xfrm>
            <a:off x="1023938" y="1783900"/>
            <a:ext cx="1474787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chemeClr val="fol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eaLnBrk="1" hangingPunct="1"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en-US" sz="1200" b="1" dirty="0" smtClean="0">
                <a:solidFill>
                  <a:srgbClr val="0070C0"/>
                </a:solidFill>
              </a:rPr>
              <a:t>f ~ 100MHz …GHz</a:t>
            </a:r>
            <a:endParaRPr lang="en-GB" sz="1200" b="1" dirty="0" smtClean="0">
              <a:solidFill>
                <a:srgbClr val="0070C0"/>
              </a:solidFill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3516330" y="2241100"/>
            <a:ext cx="3263883" cy="107964"/>
            <a:chOff x="3516330" y="2241100"/>
            <a:chExt cx="3263883" cy="107964"/>
          </a:xfrm>
        </p:grpSpPr>
        <p:grpSp>
          <p:nvGrpSpPr>
            <p:cNvPr id="84188" name="Group 10"/>
            <p:cNvGrpSpPr>
              <a:grpSpLocks/>
            </p:cNvGrpSpPr>
            <p:nvPr/>
          </p:nvGrpSpPr>
          <p:grpSpPr bwMode="auto">
            <a:xfrm>
              <a:off x="3516330" y="2241100"/>
              <a:ext cx="331789" cy="100012"/>
              <a:chOff x="2228" y="1652"/>
              <a:chExt cx="209" cy="63"/>
            </a:xfrm>
          </p:grpSpPr>
          <p:sp>
            <p:nvSpPr>
              <p:cNvPr id="923656" name="Line 8"/>
              <p:cNvSpPr>
                <a:spLocks noChangeShapeType="1"/>
              </p:cNvSpPr>
              <p:nvPr/>
            </p:nvSpPr>
            <p:spPr bwMode="auto">
              <a:xfrm flipV="1">
                <a:off x="2228" y="1652"/>
                <a:ext cx="209" cy="2"/>
              </a:xfrm>
              <a:prstGeom prst="line">
                <a:avLst/>
              </a:prstGeom>
              <a:noFill/>
              <a:ln w="28575">
                <a:solidFill>
                  <a:srgbClr val="9C9E9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de-DE">
                  <a:solidFill>
                    <a:srgbClr val="9C9E9F"/>
                  </a:solidFill>
                </a:endParaRPr>
              </a:p>
            </p:txBody>
          </p:sp>
          <p:sp>
            <p:nvSpPr>
              <p:cNvPr id="923657" name="Line 9"/>
              <p:cNvSpPr>
                <a:spLocks noChangeShapeType="1"/>
              </p:cNvSpPr>
              <p:nvPr/>
            </p:nvSpPr>
            <p:spPr bwMode="auto">
              <a:xfrm>
                <a:off x="2431" y="1652"/>
                <a:ext cx="0" cy="63"/>
              </a:xfrm>
              <a:prstGeom prst="line">
                <a:avLst/>
              </a:prstGeom>
              <a:noFill/>
              <a:ln w="28575">
                <a:solidFill>
                  <a:srgbClr val="9C9E9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de-DE">
                  <a:solidFill>
                    <a:srgbClr val="9C9E9F"/>
                  </a:solidFill>
                </a:endParaRPr>
              </a:p>
            </p:txBody>
          </p:sp>
        </p:grpSp>
        <p:grpSp>
          <p:nvGrpSpPr>
            <p:cNvPr id="84189" name="Group 11"/>
            <p:cNvGrpSpPr>
              <a:grpSpLocks/>
            </p:cNvGrpSpPr>
            <p:nvPr/>
          </p:nvGrpSpPr>
          <p:grpSpPr bwMode="auto">
            <a:xfrm>
              <a:off x="4860936" y="2249051"/>
              <a:ext cx="342901" cy="100013"/>
              <a:chOff x="2221" y="1652"/>
              <a:chExt cx="216" cy="63"/>
            </a:xfrm>
          </p:grpSpPr>
          <p:sp>
            <p:nvSpPr>
              <p:cNvPr id="923660" name="Line 12"/>
              <p:cNvSpPr>
                <a:spLocks noChangeShapeType="1"/>
              </p:cNvSpPr>
              <p:nvPr/>
            </p:nvSpPr>
            <p:spPr bwMode="auto">
              <a:xfrm>
                <a:off x="2221" y="1652"/>
                <a:ext cx="216" cy="0"/>
              </a:xfrm>
              <a:prstGeom prst="line">
                <a:avLst/>
              </a:prstGeom>
              <a:noFill/>
              <a:ln w="28575">
                <a:solidFill>
                  <a:srgbClr val="9C9E9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de-DE">
                  <a:solidFill>
                    <a:srgbClr val="9C9E9F"/>
                  </a:solidFill>
                </a:endParaRPr>
              </a:p>
            </p:txBody>
          </p:sp>
          <p:sp>
            <p:nvSpPr>
              <p:cNvPr id="923661" name="Line 13"/>
              <p:cNvSpPr>
                <a:spLocks noChangeShapeType="1"/>
              </p:cNvSpPr>
              <p:nvPr/>
            </p:nvSpPr>
            <p:spPr bwMode="auto">
              <a:xfrm>
                <a:off x="2431" y="1652"/>
                <a:ext cx="0" cy="63"/>
              </a:xfrm>
              <a:prstGeom prst="line">
                <a:avLst/>
              </a:prstGeom>
              <a:noFill/>
              <a:ln w="28575">
                <a:solidFill>
                  <a:srgbClr val="9C9E9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de-DE">
                  <a:solidFill>
                    <a:srgbClr val="9C9E9F"/>
                  </a:solidFill>
                </a:endParaRPr>
              </a:p>
            </p:txBody>
          </p:sp>
        </p:grpSp>
        <p:grpSp>
          <p:nvGrpSpPr>
            <p:cNvPr id="84190" name="Group 14"/>
            <p:cNvGrpSpPr>
              <a:grpSpLocks/>
            </p:cNvGrpSpPr>
            <p:nvPr/>
          </p:nvGrpSpPr>
          <p:grpSpPr bwMode="auto">
            <a:xfrm>
              <a:off x="6465888" y="2243439"/>
              <a:ext cx="314325" cy="104774"/>
              <a:chOff x="2239" y="1649"/>
              <a:chExt cx="198" cy="66"/>
            </a:xfrm>
          </p:grpSpPr>
          <p:sp>
            <p:nvSpPr>
              <p:cNvPr id="923663" name="Line 15"/>
              <p:cNvSpPr>
                <a:spLocks noChangeShapeType="1"/>
              </p:cNvSpPr>
              <p:nvPr/>
            </p:nvSpPr>
            <p:spPr bwMode="auto">
              <a:xfrm>
                <a:off x="2239" y="1649"/>
                <a:ext cx="198" cy="3"/>
              </a:xfrm>
              <a:prstGeom prst="line">
                <a:avLst/>
              </a:prstGeom>
              <a:noFill/>
              <a:ln w="28575">
                <a:solidFill>
                  <a:srgbClr val="9C9E9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de-DE">
                  <a:solidFill>
                    <a:srgbClr val="9C9E9F"/>
                  </a:solidFill>
                </a:endParaRPr>
              </a:p>
            </p:txBody>
          </p:sp>
          <p:sp>
            <p:nvSpPr>
              <p:cNvPr id="923664" name="Line 16"/>
              <p:cNvSpPr>
                <a:spLocks noChangeShapeType="1"/>
              </p:cNvSpPr>
              <p:nvPr/>
            </p:nvSpPr>
            <p:spPr bwMode="auto">
              <a:xfrm>
                <a:off x="2431" y="1652"/>
                <a:ext cx="0" cy="63"/>
              </a:xfrm>
              <a:prstGeom prst="line">
                <a:avLst/>
              </a:prstGeom>
              <a:noFill/>
              <a:ln w="28575">
                <a:solidFill>
                  <a:srgbClr val="9C9E9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de-DE">
                  <a:solidFill>
                    <a:srgbClr val="9C9E9F"/>
                  </a:solidFill>
                </a:endParaRPr>
              </a:p>
            </p:txBody>
          </p:sp>
        </p:grpSp>
      </p:grpSp>
      <p:grpSp>
        <p:nvGrpSpPr>
          <p:cNvPr id="84192" name="Group 98"/>
          <p:cNvGrpSpPr>
            <a:grpSpLocks/>
          </p:cNvGrpSpPr>
          <p:nvPr/>
        </p:nvGrpSpPr>
        <p:grpSpPr bwMode="auto">
          <a:xfrm>
            <a:off x="2354263" y="1477513"/>
            <a:ext cx="4927600" cy="633412"/>
            <a:chOff x="1231" y="1159"/>
            <a:chExt cx="3085" cy="2431"/>
          </a:xfrm>
        </p:grpSpPr>
        <p:sp>
          <p:nvSpPr>
            <p:cNvPr id="84193" name="Freeform 99"/>
            <p:cNvSpPr>
              <a:spLocks/>
            </p:cNvSpPr>
            <p:nvPr/>
          </p:nvSpPr>
          <p:spPr bwMode="auto">
            <a:xfrm>
              <a:off x="1231" y="1159"/>
              <a:ext cx="1301" cy="2431"/>
            </a:xfrm>
            <a:custGeom>
              <a:avLst/>
              <a:gdLst>
                <a:gd name="T0" fmla="*/ 16 w 1301"/>
                <a:gd name="T1" fmla="*/ 2177 h 2431"/>
                <a:gd name="T2" fmla="*/ 47 w 1301"/>
                <a:gd name="T3" fmla="*/ 2353 h 2431"/>
                <a:gd name="T4" fmla="*/ 78 w 1301"/>
                <a:gd name="T5" fmla="*/ 2431 h 2431"/>
                <a:gd name="T6" fmla="*/ 109 w 1301"/>
                <a:gd name="T7" fmla="*/ 2400 h 2431"/>
                <a:gd name="T8" fmla="*/ 140 w 1301"/>
                <a:gd name="T9" fmla="*/ 2260 h 2431"/>
                <a:gd name="T10" fmla="*/ 171 w 1301"/>
                <a:gd name="T11" fmla="*/ 2032 h 2431"/>
                <a:gd name="T12" fmla="*/ 203 w 1301"/>
                <a:gd name="T13" fmla="*/ 1726 h 2431"/>
                <a:gd name="T14" fmla="*/ 234 w 1301"/>
                <a:gd name="T15" fmla="*/ 1379 h 2431"/>
                <a:gd name="T16" fmla="*/ 265 w 1301"/>
                <a:gd name="T17" fmla="*/ 1016 h 2431"/>
                <a:gd name="T18" fmla="*/ 296 w 1301"/>
                <a:gd name="T19" fmla="*/ 669 h 2431"/>
                <a:gd name="T20" fmla="*/ 327 w 1301"/>
                <a:gd name="T21" fmla="*/ 373 h 2431"/>
                <a:gd name="T22" fmla="*/ 358 w 1301"/>
                <a:gd name="T23" fmla="*/ 150 h 2431"/>
                <a:gd name="T24" fmla="*/ 389 w 1301"/>
                <a:gd name="T25" fmla="*/ 21 h 2431"/>
                <a:gd name="T26" fmla="*/ 420 w 1301"/>
                <a:gd name="T27" fmla="*/ 5 h 2431"/>
                <a:gd name="T28" fmla="*/ 451 w 1301"/>
                <a:gd name="T29" fmla="*/ 93 h 2431"/>
                <a:gd name="T30" fmla="*/ 482 w 1301"/>
                <a:gd name="T31" fmla="*/ 280 h 2431"/>
                <a:gd name="T32" fmla="*/ 514 w 1301"/>
                <a:gd name="T33" fmla="*/ 555 h 2431"/>
                <a:gd name="T34" fmla="*/ 545 w 1301"/>
                <a:gd name="T35" fmla="*/ 886 h 2431"/>
                <a:gd name="T36" fmla="*/ 576 w 1301"/>
                <a:gd name="T37" fmla="*/ 1244 h 2431"/>
                <a:gd name="T38" fmla="*/ 607 w 1301"/>
                <a:gd name="T39" fmla="*/ 1602 h 2431"/>
                <a:gd name="T40" fmla="*/ 633 w 1301"/>
                <a:gd name="T41" fmla="*/ 1928 h 2431"/>
                <a:gd name="T42" fmla="*/ 664 w 1301"/>
                <a:gd name="T43" fmla="*/ 2188 h 2431"/>
                <a:gd name="T44" fmla="*/ 695 w 1301"/>
                <a:gd name="T45" fmla="*/ 2364 h 2431"/>
                <a:gd name="T46" fmla="*/ 726 w 1301"/>
                <a:gd name="T47" fmla="*/ 2431 h 2431"/>
                <a:gd name="T48" fmla="*/ 757 w 1301"/>
                <a:gd name="T49" fmla="*/ 2395 h 2431"/>
                <a:gd name="T50" fmla="*/ 788 w 1301"/>
                <a:gd name="T51" fmla="*/ 2250 h 2431"/>
                <a:gd name="T52" fmla="*/ 819 w 1301"/>
                <a:gd name="T53" fmla="*/ 2017 h 2431"/>
                <a:gd name="T54" fmla="*/ 850 w 1301"/>
                <a:gd name="T55" fmla="*/ 1711 h 2431"/>
                <a:gd name="T56" fmla="*/ 882 w 1301"/>
                <a:gd name="T57" fmla="*/ 1358 h 2431"/>
                <a:gd name="T58" fmla="*/ 913 w 1301"/>
                <a:gd name="T59" fmla="*/ 995 h 2431"/>
                <a:gd name="T60" fmla="*/ 944 w 1301"/>
                <a:gd name="T61" fmla="*/ 648 h 2431"/>
                <a:gd name="T62" fmla="*/ 975 w 1301"/>
                <a:gd name="T63" fmla="*/ 358 h 2431"/>
                <a:gd name="T64" fmla="*/ 1006 w 1301"/>
                <a:gd name="T65" fmla="*/ 140 h 2431"/>
                <a:gd name="T66" fmla="*/ 1037 w 1301"/>
                <a:gd name="T67" fmla="*/ 21 h 2431"/>
                <a:gd name="T68" fmla="*/ 1068 w 1301"/>
                <a:gd name="T69" fmla="*/ 5 h 2431"/>
                <a:gd name="T70" fmla="*/ 1099 w 1301"/>
                <a:gd name="T71" fmla="*/ 98 h 2431"/>
                <a:gd name="T72" fmla="*/ 1130 w 1301"/>
                <a:gd name="T73" fmla="*/ 295 h 2431"/>
                <a:gd name="T74" fmla="*/ 1161 w 1301"/>
                <a:gd name="T75" fmla="*/ 570 h 2431"/>
                <a:gd name="T76" fmla="*/ 1193 w 1301"/>
                <a:gd name="T77" fmla="*/ 902 h 2431"/>
                <a:gd name="T78" fmla="*/ 1224 w 1301"/>
                <a:gd name="T79" fmla="*/ 1265 h 2431"/>
                <a:gd name="T80" fmla="*/ 1250 w 1301"/>
                <a:gd name="T81" fmla="*/ 1623 h 2431"/>
                <a:gd name="T82" fmla="*/ 1281 w 1301"/>
                <a:gd name="T83" fmla="*/ 1944 h 2431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1301" h="2431">
                  <a:moveTo>
                    <a:pt x="0" y="2006"/>
                  </a:moveTo>
                  <a:lnTo>
                    <a:pt x="6" y="2094"/>
                  </a:lnTo>
                  <a:lnTo>
                    <a:pt x="16" y="2177"/>
                  </a:lnTo>
                  <a:lnTo>
                    <a:pt x="26" y="2245"/>
                  </a:lnTo>
                  <a:lnTo>
                    <a:pt x="37" y="2307"/>
                  </a:lnTo>
                  <a:lnTo>
                    <a:pt x="47" y="2353"/>
                  </a:lnTo>
                  <a:lnTo>
                    <a:pt x="57" y="2390"/>
                  </a:lnTo>
                  <a:lnTo>
                    <a:pt x="68" y="2416"/>
                  </a:lnTo>
                  <a:lnTo>
                    <a:pt x="78" y="2431"/>
                  </a:lnTo>
                  <a:lnTo>
                    <a:pt x="88" y="2431"/>
                  </a:lnTo>
                  <a:lnTo>
                    <a:pt x="99" y="2421"/>
                  </a:lnTo>
                  <a:lnTo>
                    <a:pt x="109" y="2400"/>
                  </a:lnTo>
                  <a:lnTo>
                    <a:pt x="120" y="2364"/>
                  </a:lnTo>
                  <a:lnTo>
                    <a:pt x="130" y="2317"/>
                  </a:lnTo>
                  <a:lnTo>
                    <a:pt x="140" y="2260"/>
                  </a:lnTo>
                  <a:lnTo>
                    <a:pt x="151" y="2193"/>
                  </a:lnTo>
                  <a:lnTo>
                    <a:pt x="161" y="2115"/>
                  </a:lnTo>
                  <a:lnTo>
                    <a:pt x="171" y="2032"/>
                  </a:lnTo>
                  <a:lnTo>
                    <a:pt x="182" y="1939"/>
                  </a:lnTo>
                  <a:lnTo>
                    <a:pt x="192" y="1835"/>
                  </a:lnTo>
                  <a:lnTo>
                    <a:pt x="203" y="1726"/>
                  </a:lnTo>
                  <a:lnTo>
                    <a:pt x="213" y="1612"/>
                  </a:lnTo>
                  <a:lnTo>
                    <a:pt x="223" y="1498"/>
                  </a:lnTo>
                  <a:lnTo>
                    <a:pt x="234" y="1379"/>
                  </a:lnTo>
                  <a:lnTo>
                    <a:pt x="244" y="1254"/>
                  </a:lnTo>
                  <a:lnTo>
                    <a:pt x="254" y="1135"/>
                  </a:lnTo>
                  <a:lnTo>
                    <a:pt x="265" y="1016"/>
                  </a:lnTo>
                  <a:lnTo>
                    <a:pt x="275" y="897"/>
                  </a:lnTo>
                  <a:lnTo>
                    <a:pt x="285" y="778"/>
                  </a:lnTo>
                  <a:lnTo>
                    <a:pt x="296" y="669"/>
                  </a:lnTo>
                  <a:lnTo>
                    <a:pt x="306" y="560"/>
                  </a:lnTo>
                  <a:lnTo>
                    <a:pt x="317" y="461"/>
                  </a:lnTo>
                  <a:lnTo>
                    <a:pt x="327" y="373"/>
                  </a:lnTo>
                  <a:lnTo>
                    <a:pt x="337" y="285"/>
                  </a:lnTo>
                  <a:lnTo>
                    <a:pt x="348" y="212"/>
                  </a:lnTo>
                  <a:lnTo>
                    <a:pt x="358" y="150"/>
                  </a:lnTo>
                  <a:lnTo>
                    <a:pt x="368" y="93"/>
                  </a:lnTo>
                  <a:lnTo>
                    <a:pt x="379" y="52"/>
                  </a:lnTo>
                  <a:lnTo>
                    <a:pt x="389" y="21"/>
                  </a:lnTo>
                  <a:lnTo>
                    <a:pt x="399" y="5"/>
                  </a:lnTo>
                  <a:lnTo>
                    <a:pt x="410" y="0"/>
                  </a:lnTo>
                  <a:lnTo>
                    <a:pt x="420" y="5"/>
                  </a:lnTo>
                  <a:lnTo>
                    <a:pt x="431" y="21"/>
                  </a:lnTo>
                  <a:lnTo>
                    <a:pt x="441" y="52"/>
                  </a:lnTo>
                  <a:lnTo>
                    <a:pt x="451" y="93"/>
                  </a:lnTo>
                  <a:lnTo>
                    <a:pt x="462" y="145"/>
                  </a:lnTo>
                  <a:lnTo>
                    <a:pt x="472" y="207"/>
                  </a:lnTo>
                  <a:lnTo>
                    <a:pt x="482" y="280"/>
                  </a:lnTo>
                  <a:lnTo>
                    <a:pt x="493" y="363"/>
                  </a:lnTo>
                  <a:lnTo>
                    <a:pt x="503" y="456"/>
                  </a:lnTo>
                  <a:lnTo>
                    <a:pt x="514" y="555"/>
                  </a:lnTo>
                  <a:lnTo>
                    <a:pt x="524" y="658"/>
                  </a:lnTo>
                  <a:lnTo>
                    <a:pt x="534" y="767"/>
                  </a:lnTo>
                  <a:lnTo>
                    <a:pt x="545" y="886"/>
                  </a:lnTo>
                  <a:lnTo>
                    <a:pt x="555" y="1006"/>
                  </a:lnTo>
                  <a:lnTo>
                    <a:pt x="565" y="1125"/>
                  </a:lnTo>
                  <a:lnTo>
                    <a:pt x="576" y="1244"/>
                  </a:lnTo>
                  <a:lnTo>
                    <a:pt x="586" y="1368"/>
                  </a:lnTo>
                  <a:lnTo>
                    <a:pt x="596" y="1488"/>
                  </a:lnTo>
                  <a:lnTo>
                    <a:pt x="607" y="1602"/>
                  </a:lnTo>
                  <a:lnTo>
                    <a:pt x="617" y="1716"/>
                  </a:lnTo>
                  <a:lnTo>
                    <a:pt x="622" y="1825"/>
                  </a:lnTo>
                  <a:lnTo>
                    <a:pt x="633" y="1928"/>
                  </a:lnTo>
                  <a:lnTo>
                    <a:pt x="643" y="2022"/>
                  </a:lnTo>
                  <a:lnTo>
                    <a:pt x="653" y="2110"/>
                  </a:lnTo>
                  <a:lnTo>
                    <a:pt x="664" y="2188"/>
                  </a:lnTo>
                  <a:lnTo>
                    <a:pt x="674" y="2255"/>
                  </a:lnTo>
                  <a:lnTo>
                    <a:pt x="685" y="2317"/>
                  </a:lnTo>
                  <a:lnTo>
                    <a:pt x="695" y="2364"/>
                  </a:lnTo>
                  <a:lnTo>
                    <a:pt x="705" y="2395"/>
                  </a:lnTo>
                  <a:lnTo>
                    <a:pt x="716" y="2421"/>
                  </a:lnTo>
                  <a:lnTo>
                    <a:pt x="726" y="2431"/>
                  </a:lnTo>
                  <a:lnTo>
                    <a:pt x="736" y="2431"/>
                  </a:lnTo>
                  <a:lnTo>
                    <a:pt x="747" y="2421"/>
                  </a:lnTo>
                  <a:lnTo>
                    <a:pt x="757" y="2395"/>
                  </a:lnTo>
                  <a:lnTo>
                    <a:pt x="768" y="2359"/>
                  </a:lnTo>
                  <a:lnTo>
                    <a:pt x="778" y="2312"/>
                  </a:lnTo>
                  <a:lnTo>
                    <a:pt x="788" y="2250"/>
                  </a:lnTo>
                  <a:lnTo>
                    <a:pt x="799" y="2182"/>
                  </a:lnTo>
                  <a:lnTo>
                    <a:pt x="809" y="2105"/>
                  </a:lnTo>
                  <a:lnTo>
                    <a:pt x="819" y="2017"/>
                  </a:lnTo>
                  <a:lnTo>
                    <a:pt x="830" y="1918"/>
                  </a:lnTo>
                  <a:lnTo>
                    <a:pt x="840" y="1820"/>
                  </a:lnTo>
                  <a:lnTo>
                    <a:pt x="850" y="1711"/>
                  </a:lnTo>
                  <a:lnTo>
                    <a:pt x="861" y="1597"/>
                  </a:lnTo>
                  <a:lnTo>
                    <a:pt x="871" y="1477"/>
                  </a:lnTo>
                  <a:lnTo>
                    <a:pt x="882" y="1358"/>
                  </a:lnTo>
                  <a:lnTo>
                    <a:pt x="892" y="1234"/>
                  </a:lnTo>
                  <a:lnTo>
                    <a:pt x="902" y="1114"/>
                  </a:lnTo>
                  <a:lnTo>
                    <a:pt x="913" y="995"/>
                  </a:lnTo>
                  <a:lnTo>
                    <a:pt x="923" y="876"/>
                  </a:lnTo>
                  <a:lnTo>
                    <a:pt x="933" y="762"/>
                  </a:lnTo>
                  <a:lnTo>
                    <a:pt x="944" y="648"/>
                  </a:lnTo>
                  <a:lnTo>
                    <a:pt x="954" y="544"/>
                  </a:lnTo>
                  <a:lnTo>
                    <a:pt x="965" y="446"/>
                  </a:lnTo>
                  <a:lnTo>
                    <a:pt x="975" y="358"/>
                  </a:lnTo>
                  <a:lnTo>
                    <a:pt x="985" y="275"/>
                  </a:lnTo>
                  <a:lnTo>
                    <a:pt x="996" y="202"/>
                  </a:lnTo>
                  <a:lnTo>
                    <a:pt x="1006" y="140"/>
                  </a:lnTo>
                  <a:lnTo>
                    <a:pt x="1016" y="88"/>
                  </a:lnTo>
                  <a:lnTo>
                    <a:pt x="1027" y="47"/>
                  </a:lnTo>
                  <a:lnTo>
                    <a:pt x="1037" y="21"/>
                  </a:lnTo>
                  <a:lnTo>
                    <a:pt x="1047" y="0"/>
                  </a:lnTo>
                  <a:lnTo>
                    <a:pt x="1058" y="0"/>
                  </a:lnTo>
                  <a:lnTo>
                    <a:pt x="1068" y="5"/>
                  </a:lnTo>
                  <a:lnTo>
                    <a:pt x="1079" y="26"/>
                  </a:lnTo>
                  <a:lnTo>
                    <a:pt x="1089" y="57"/>
                  </a:lnTo>
                  <a:lnTo>
                    <a:pt x="1099" y="98"/>
                  </a:lnTo>
                  <a:lnTo>
                    <a:pt x="1110" y="155"/>
                  </a:lnTo>
                  <a:lnTo>
                    <a:pt x="1120" y="218"/>
                  </a:lnTo>
                  <a:lnTo>
                    <a:pt x="1130" y="295"/>
                  </a:lnTo>
                  <a:lnTo>
                    <a:pt x="1141" y="378"/>
                  </a:lnTo>
                  <a:lnTo>
                    <a:pt x="1151" y="472"/>
                  </a:lnTo>
                  <a:lnTo>
                    <a:pt x="1161" y="570"/>
                  </a:lnTo>
                  <a:lnTo>
                    <a:pt x="1172" y="679"/>
                  </a:lnTo>
                  <a:lnTo>
                    <a:pt x="1182" y="788"/>
                  </a:lnTo>
                  <a:lnTo>
                    <a:pt x="1193" y="902"/>
                  </a:lnTo>
                  <a:lnTo>
                    <a:pt x="1203" y="1021"/>
                  </a:lnTo>
                  <a:lnTo>
                    <a:pt x="1213" y="1146"/>
                  </a:lnTo>
                  <a:lnTo>
                    <a:pt x="1224" y="1265"/>
                  </a:lnTo>
                  <a:lnTo>
                    <a:pt x="1234" y="1389"/>
                  </a:lnTo>
                  <a:lnTo>
                    <a:pt x="1239" y="1508"/>
                  </a:lnTo>
                  <a:lnTo>
                    <a:pt x="1250" y="1623"/>
                  </a:lnTo>
                  <a:lnTo>
                    <a:pt x="1260" y="1737"/>
                  </a:lnTo>
                  <a:lnTo>
                    <a:pt x="1270" y="1845"/>
                  </a:lnTo>
                  <a:lnTo>
                    <a:pt x="1281" y="1944"/>
                  </a:lnTo>
                  <a:lnTo>
                    <a:pt x="1291" y="2037"/>
                  </a:lnTo>
                  <a:lnTo>
                    <a:pt x="1301" y="2125"/>
                  </a:lnTo>
                </a:path>
              </a:pathLst>
            </a:custGeom>
            <a:noFill/>
            <a:ln w="15875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4194" name="Freeform 100"/>
            <p:cNvSpPr>
              <a:spLocks/>
            </p:cNvSpPr>
            <p:nvPr/>
          </p:nvSpPr>
          <p:spPr bwMode="auto">
            <a:xfrm>
              <a:off x="2532" y="1159"/>
              <a:ext cx="1307" cy="2431"/>
            </a:xfrm>
            <a:custGeom>
              <a:avLst/>
              <a:gdLst>
                <a:gd name="T0" fmla="*/ 21 w 1307"/>
                <a:gd name="T1" fmla="*/ 2265 h 2431"/>
                <a:gd name="T2" fmla="*/ 52 w 1307"/>
                <a:gd name="T3" fmla="*/ 2400 h 2431"/>
                <a:gd name="T4" fmla="*/ 83 w 1307"/>
                <a:gd name="T5" fmla="*/ 2431 h 2431"/>
                <a:gd name="T6" fmla="*/ 114 w 1307"/>
                <a:gd name="T7" fmla="*/ 2353 h 2431"/>
                <a:gd name="T8" fmla="*/ 146 w 1307"/>
                <a:gd name="T9" fmla="*/ 2172 h 2431"/>
                <a:gd name="T10" fmla="*/ 177 w 1307"/>
                <a:gd name="T11" fmla="*/ 1902 h 2431"/>
                <a:gd name="T12" fmla="*/ 208 w 1307"/>
                <a:gd name="T13" fmla="*/ 1576 h 2431"/>
                <a:gd name="T14" fmla="*/ 239 w 1307"/>
                <a:gd name="T15" fmla="*/ 1218 h 2431"/>
                <a:gd name="T16" fmla="*/ 270 w 1307"/>
                <a:gd name="T17" fmla="*/ 855 h 2431"/>
                <a:gd name="T18" fmla="*/ 301 w 1307"/>
                <a:gd name="T19" fmla="*/ 529 h 2431"/>
                <a:gd name="T20" fmla="*/ 332 w 1307"/>
                <a:gd name="T21" fmla="*/ 259 h 2431"/>
                <a:gd name="T22" fmla="*/ 363 w 1307"/>
                <a:gd name="T23" fmla="*/ 78 h 2431"/>
                <a:gd name="T24" fmla="*/ 394 w 1307"/>
                <a:gd name="T25" fmla="*/ 0 h 2431"/>
                <a:gd name="T26" fmla="*/ 425 w 1307"/>
                <a:gd name="T27" fmla="*/ 31 h 2431"/>
                <a:gd name="T28" fmla="*/ 457 w 1307"/>
                <a:gd name="T29" fmla="*/ 166 h 2431"/>
                <a:gd name="T30" fmla="*/ 488 w 1307"/>
                <a:gd name="T31" fmla="*/ 394 h 2431"/>
                <a:gd name="T32" fmla="*/ 519 w 1307"/>
                <a:gd name="T33" fmla="*/ 695 h 2431"/>
                <a:gd name="T34" fmla="*/ 550 w 1307"/>
                <a:gd name="T35" fmla="*/ 1042 h 2431"/>
                <a:gd name="T36" fmla="*/ 576 w 1307"/>
                <a:gd name="T37" fmla="*/ 1410 h 2431"/>
                <a:gd name="T38" fmla="*/ 607 w 1307"/>
                <a:gd name="T39" fmla="*/ 1752 h 2431"/>
                <a:gd name="T40" fmla="*/ 638 w 1307"/>
                <a:gd name="T41" fmla="*/ 2053 h 2431"/>
                <a:gd name="T42" fmla="*/ 669 w 1307"/>
                <a:gd name="T43" fmla="*/ 2276 h 2431"/>
                <a:gd name="T44" fmla="*/ 700 w 1307"/>
                <a:gd name="T45" fmla="*/ 2405 h 2431"/>
                <a:gd name="T46" fmla="*/ 731 w 1307"/>
                <a:gd name="T47" fmla="*/ 2431 h 2431"/>
                <a:gd name="T48" fmla="*/ 762 w 1307"/>
                <a:gd name="T49" fmla="*/ 2343 h 2431"/>
                <a:gd name="T50" fmla="*/ 794 w 1307"/>
                <a:gd name="T51" fmla="*/ 2156 h 2431"/>
                <a:gd name="T52" fmla="*/ 825 w 1307"/>
                <a:gd name="T53" fmla="*/ 1887 h 2431"/>
                <a:gd name="T54" fmla="*/ 856 w 1307"/>
                <a:gd name="T55" fmla="*/ 1555 h 2431"/>
                <a:gd name="T56" fmla="*/ 887 w 1307"/>
                <a:gd name="T57" fmla="*/ 1197 h 2431"/>
                <a:gd name="T58" fmla="*/ 918 w 1307"/>
                <a:gd name="T59" fmla="*/ 835 h 2431"/>
                <a:gd name="T60" fmla="*/ 949 w 1307"/>
                <a:gd name="T61" fmla="*/ 513 h 2431"/>
                <a:gd name="T62" fmla="*/ 980 w 1307"/>
                <a:gd name="T63" fmla="*/ 249 h 2431"/>
                <a:gd name="T64" fmla="*/ 1011 w 1307"/>
                <a:gd name="T65" fmla="*/ 72 h 2431"/>
                <a:gd name="T66" fmla="*/ 1042 w 1307"/>
                <a:gd name="T67" fmla="*/ 0 h 2431"/>
                <a:gd name="T68" fmla="*/ 1073 w 1307"/>
                <a:gd name="T69" fmla="*/ 36 h 2431"/>
                <a:gd name="T70" fmla="*/ 1105 w 1307"/>
                <a:gd name="T71" fmla="*/ 176 h 2431"/>
                <a:gd name="T72" fmla="*/ 1136 w 1307"/>
                <a:gd name="T73" fmla="*/ 409 h 2431"/>
                <a:gd name="T74" fmla="*/ 1167 w 1307"/>
                <a:gd name="T75" fmla="*/ 715 h 2431"/>
                <a:gd name="T76" fmla="*/ 1193 w 1307"/>
                <a:gd name="T77" fmla="*/ 1063 h 2431"/>
                <a:gd name="T78" fmla="*/ 1224 w 1307"/>
                <a:gd name="T79" fmla="*/ 1426 h 2431"/>
                <a:gd name="T80" fmla="*/ 1255 w 1307"/>
                <a:gd name="T81" fmla="*/ 1773 h 2431"/>
                <a:gd name="T82" fmla="*/ 1286 w 1307"/>
                <a:gd name="T83" fmla="*/ 2068 h 2431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1307" h="2431">
                  <a:moveTo>
                    <a:pt x="0" y="2125"/>
                  </a:moveTo>
                  <a:lnTo>
                    <a:pt x="11" y="2198"/>
                  </a:lnTo>
                  <a:lnTo>
                    <a:pt x="21" y="2265"/>
                  </a:lnTo>
                  <a:lnTo>
                    <a:pt x="32" y="2322"/>
                  </a:lnTo>
                  <a:lnTo>
                    <a:pt x="42" y="2369"/>
                  </a:lnTo>
                  <a:lnTo>
                    <a:pt x="52" y="2400"/>
                  </a:lnTo>
                  <a:lnTo>
                    <a:pt x="63" y="2426"/>
                  </a:lnTo>
                  <a:lnTo>
                    <a:pt x="73" y="2431"/>
                  </a:lnTo>
                  <a:lnTo>
                    <a:pt x="83" y="2431"/>
                  </a:lnTo>
                  <a:lnTo>
                    <a:pt x="94" y="2416"/>
                  </a:lnTo>
                  <a:lnTo>
                    <a:pt x="104" y="2390"/>
                  </a:lnTo>
                  <a:lnTo>
                    <a:pt x="114" y="2353"/>
                  </a:lnTo>
                  <a:lnTo>
                    <a:pt x="125" y="2302"/>
                  </a:lnTo>
                  <a:lnTo>
                    <a:pt x="135" y="2239"/>
                  </a:lnTo>
                  <a:lnTo>
                    <a:pt x="146" y="2172"/>
                  </a:lnTo>
                  <a:lnTo>
                    <a:pt x="156" y="2089"/>
                  </a:lnTo>
                  <a:lnTo>
                    <a:pt x="166" y="2001"/>
                  </a:lnTo>
                  <a:lnTo>
                    <a:pt x="177" y="1902"/>
                  </a:lnTo>
                  <a:lnTo>
                    <a:pt x="187" y="1799"/>
                  </a:lnTo>
                  <a:lnTo>
                    <a:pt x="197" y="1690"/>
                  </a:lnTo>
                  <a:lnTo>
                    <a:pt x="208" y="1576"/>
                  </a:lnTo>
                  <a:lnTo>
                    <a:pt x="218" y="1457"/>
                  </a:lnTo>
                  <a:lnTo>
                    <a:pt x="229" y="1337"/>
                  </a:lnTo>
                  <a:lnTo>
                    <a:pt x="239" y="1218"/>
                  </a:lnTo>
                  <a:lnTo>
                    <a:pt x="249" y="1094"/>
                  </a:lnTo>
                  <a:lnTo>
                    <a:pt x="260" y="975"/>
                  </a:lnTo>
                  <a:lnTo>
                    <a:pt x="270" y="855"/>
                  </a:lnTo>
                  <a:lnTo>
                    <a:pt x="280" y="741"/>
                  </a:lnTo>
                  <a:lnTo>
                    <a:pt x="291" y="632"/>
                  </a:lnTo>
                  <a:lnTo>
                    <a:pt x="301" y="529"/>
                  </a:lnTo>
                  <a:lnTo>
                    <a:pt x="311" y="430"/>
                  </a:lnTo>
                  <a:lnTo>
                    <a:pt x="322" y="342"/>
                  </a:lnTo>
                  <a:lnTo>
                    <a:pt x="332" y="259"/>
                  </a:lnTo>
                  <a:lnTo>
                    <a:pt x="343" y="192"/>
                  </a:lnTo>
                  <a:lnTo>
                    <a:pt x="353" y="130"/>
                  </a:lnTo>
                  <a:lnTo>
                    <a:pt x="363" y="78"/>
                  </a:lnTo>
                  <a:lnTo>
                    <a:pt x="374" y="41"/>
                  </a:lnTo>
                  <a:lnTo>
                    <a:pt x="384" y="15"/>
                  </a:lnTo>
                  <a:lnTo>
                    <a:pt x="394" y="0"/>
                  </a:lnTo>
                  <a:lnTo>
                    <a:pt x="405" y="0"/>
                  </a:lnTo>
                  <a:lnTo>
                    <a:pt x="415" y="5"/>
                  </a:lnTo>
                  <a:lnTo>
                    <a:pt x="425" y="31"/>
                  </a:lnTo>
                  <a:lnTo>
                    <a:pt x="436" y="62"/>
                  </a:lnTo>
                  <a:lnTo>
                    <a:pt x="446" y="109"/>
                  </a:lnTo>
                  <a:lnTo>
                    <a:pt x="457" y="166"/>
                  </a:lnTo>
                  <a:lnTo>
                    <a:pt x="467" y="233"/>
                  </a:lnTo>
                  <a:lnTo>
                    <a:pt x="477" y="306"/>
                  </a:lnTo>
                  <a:lnTo>
                    <a:pt x="488" y="394"/>
                  </a:lnTo>
                  <a:lnTo>
                    <a:pt x="498" y="487"/>
                  </a:lnTo>
                  <a:lnTo>
                    <a:pt x="508" y="586"/>
                  </a:lnTo>
                  <a:lnTo>
                    <a:pt x="519" y="695"/>
                  </a:lnTo>
                  <a:lnTo>
                    <a:pt x="529" y="809"/>
                  </a:lnTo>
                  <a:lnTo>
                    <a:pt x="540" y="923"/>
                  </a:lnTo>
                  <a:lnTo>
                    <a:pt x="550" y="1042"/>
                  </a:lnTo>
                  <a:lnTo>
                    <a:pt x="555" y="1166"/>
                  </a:lnTo>
                  <a:lnTo>
                    <a:pt x="565" y="1286"/>
                  </a:lnTo>
                  <a:lnTo>
                    <a:pt x="576" y="1410"/>
                  </a:lnTo>
                  <a:lnTo>
                    <a:pt x="586" y="1529"/>
                  </a:lnTo>
                  <a:lnTo>
                    <a:pt x="597" y="1643"/>
                  </a:lnTo>
                  <a:lnTo>
                    <a:pt x="607" y="1752"/>
                  </a:lnTo>
                  <a:lnTo>
                    <a:pt x="617" y="1861"/>
                  </a:lnTo>
                  <a:lnTo>
                    <a:pt x="628" y="1959"/>
                  </a:lnTo>
                  <a:lnTo>
                    <a:pt x="638" y="2053"/>
                  </a:lnTo>
                  <a:lnTo>
                    <a:pt x="648" y="2136"/>
                  </a:lnTo>
                  <a:lnTo>
                    <a:pt x="659" y="2213"/>
                  </a:lnTo>
                  <a:lnTo>
                    <a:pt x="669" y="2276"/>
                  </a:lnTo>
                  <a:lnTo>
                    <a:pt x="679" y="2333"/>
                  </a:lnTo>
                  <a:lnTo>
                    <a:pt x="690" y="2374"/>
                  </a:lnTo>
                  <a:lnTo>
                    <a:pt x="700" y="2405"/>
                  </a:lnTo>
                  <a:lnTo>
                    <a:pt x="711" y="2426"/>
                  </a:lnTo>
                  <a:lnTo>
                    <a:pt x="721" y="2431"/>
                  </a:lnTo>
                  <a:lnTo>
                    <a:pt x="731" y="2431"/>
                  </a:lnTo>
                  <a:lnTo>
                    <a:pt x="742" y="2410"/>
                  </a:lnTo>
                  <a:lnTo>
                    <a:pt x="752" y="2385"/>
                  </a:lnTo>
                  <a:lnTo>
                    <a:pt x="762" y="2343"/>
                  </a:lnTo>
                  <a:lnTo>
                    <a:pt x="773" y="2291"/>
                  </a:lnTo>
                  <a:lnTo>
                    <a:pt x="783" y="2229"/>
                  </a:lnTo>
                  <a:lnTo>
                    <a:pt x="794" y="2156"/>
                  </a:lnTo>
                  <a:lnTo>
                    <a:pt x="804" y="2074"/>
                  </a:lnTo>
                  <a:lnTo>
                    <a:pt x="814" y="1985"/>
                  </a:lnTo>
                  <a:lnTo>
                    <a:pt x="825" y="1887"/>
                  </a:lnTo>
                  <a:lnTo>
                    <a:pt x="835" y="1783"/>
                  </a:lnTo>
                  <a:lnTo>
                    <a:pt x="845" y="1669"/>
                  </a:lnTo>
                  <a:lnTo>
                    <a:pt x="856" y="1555"/>
                  </a:lnTo>
                  <a:lnTo>
                    <a:pt x="866" y="1436"/>
                  </a:lnTo>
                  <a:lnTo>
                    <a:pt x="876" y="1317"/>
                  </a:lnTo>
                  <a:lnTo>
                    <a:pt x="887" y="1197"/>
                  </a:lnTo>
                  <a:lnTo>
                    <a:pt x="897" y="1073"/>
                  </a:lnTo>
                  <a:lnTo>
                    <a:pt x="908" y="954"/>
                  </a:lnTo>
                  <a:lnTo>
                    <a:pt x="918" y="835"/>
                  </a:lnTo>
                  <a:lnTo>
                    <a:pt x="928" y="720"/>
                  </a:lnTo>
                  <a:lnTo>
                    <a:pt x="939" y="612"/>
                  </a:lnTo>
                  <a:lnTo>
                    <a:pt x="949" y="513"/>
                  </a:lnTo>
                  <a:lnTo>
                    <a:pt x="959" y="415"/>
                  </a:lnTo>
                  <a:lnTo>
                    <a:pt x="970" y="327"/>
                  </a:lnTo>
                  <a:lnTo>
                    <a:pt x="980" y="249"/>
                  </a:lnTo>
                  <a:lnTo>
                    <a:pt x="991" y="181"/>
                  </a:lnTo>
                  <a:lnTo>
                    <a:pt x="1001" y="119"/>
                  </a:lnTo>
                  <a:lnTo>
                    <a:pt x="1011" y="72"/>
                  </a:lnTo>
                  <a:lnTo>
                    <a:pt x="1022" y="36"/>
                  </a:lnTo>
                  <a:lnTo>
                    <a:pt x="1032" y="10"/>
                  </a:lnTo>
                  <a:lnTo>
                    <a:pt x="1042" y="0"/>
                  </a:lnTo>
                  <a:lnTo>
                    <a:pt x="1053" y="0"/>
                  </a:lnTo>
                  <a:lnTo>
                    <a:pt x="1063" y="10"/>
                  </a:lnTo>
                  <a:lnTo>
                    <a:pt x="1073" y="36"/>
                  </a:lnTo>
                  <a:lnTo>
                    <a:pt x="1084" y="67"/>
                  </a:lnTo>
                  <a:lnTo>
                    <a:pt x="1094" y="114"/>
                  </a:lnTo>
                  <a:lnTo>
                    <a:pt x="1105" y="176"/>
                  </a:lnTo>
                  <a:lnTo>
                    <a:pt x="1115" y="244"/>
                  </a:lnTo>
                  <a:lnTo>
                    <a:pt x="1125" y="321"/>
                  </a:lnTo>
                  <a:lnTo>
                    <a:pt x="1136" y="409"/>
                  </a:lnTo>
                  <a:lnTo>
                    <a:pt x="1146" y="503"/>
                  </a:lnTo>
                  <a:lnTo>
                    <a:pt x="1156" y="606"/>
                  </a:lnTo>
                  <a:lnTo>
                    <a:pt x="1167" y="715"/>
                  </a:lnTo>
                  <a:lnTo>
                    <a:pt x="1172" y="829"/>
                  </a:lnTo>
                  <a:lnTo>
                    <a:pt x="1182" y="943"/>
                  </a:lnTo>
                  <a:lnTo>
                    <a:pt x="1193" y="1063"/>
                  </a:lnTo>
                  <a:lnTo>
                    <a:pt x="1203" y="1187"/>
                  </a:lnTo>
                  <a:lnTo>
                    <a:pt x="1213" y="1306"/>
                  </a:lnTo>
                  <a:lnTo>
                    <a:pt x="1224" y="1426"/>
                  </a:lnTo>
                  <a:lnTo>
                    <a:pt x="1234" y="1545"/>
                  </a:lnTo>
                  <a:lnTo>
                    <a:pt x="1245" y="1664"/>
                  </a:lnTo>
                  <a:lnTo>
                    <a:pt x="1255" y="1773"/>
                  </a:lnTo>
                  <a:lnTo>
                    <a:pt x="1265" y="1877"/>
                  </a:lnTo>
                  <a:lnTo>
                    <a:pt x="1276" y="1975"/>
                  </a:lnTo>
                  <a:lnTo>
                    <a:pt x="1286" y="2068"/>
                  </a:lnTo>
                  <a:lnTo>
                    <a:pt x="1296" y="2151"/>
                  </a:lnTo>
                  <a:lnTo>
                    <a:pt x="1307" y="2224"/>
                  </a:lnTo>
                </a:path>
              </a:pathLst>
            </a:custGeom>
            <a:noFill/>
            <a:ln w="15875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4195" name="Freeform 101"/>
            <p:cNvSpPr>
              <a:spLocks/>
            </p:cNvSpPr>
            <p:nvPr/>
          </p:nvSpPr>
          <p:spPr bwMode="auto">
            <a:xfrm>
              <a:off x="3839" y="1159"/>
              <a:ext cx="477" cy="2431"/>
            </a:xfrm>
            <a:custGeom>
              <a:avLst/>
              <a:gdLst>
                <a:gd name="T0" fmla="*/ 0 w 477"/>
                <a:gd name="T1" fmla="*/ 2224 h 2431"/>
                <a:gd name="T2" fmla="*/ 10 w 477"/>
                <a:gd name="T3" fmla="*/ 2286 h 2431"/>
                <a:gd name="T4" fmla="*/ 20 w 477"/>
                <a:gd name="T5" fmla="*/ 2338 h 2431"/>
                <a:gd name="T6" fmla="*/ 31 w 477"/>
                <a:gd name="T7" fmla="*/ 2379 h 2431"/>
                <a:gd name="T8" fmla="*/ 41 w 477"/>
                <a:gd name="T9" fmla="*/ 2410 h 2431"/>
                <a:gd name="T10" fmla="*/ 52 w 477"/>
                <a:gd name="T11" fmla="*/ 2426 h 2431"/>
                <a:gd name="T12" fmla="*/ 62 w 477"/>
                <a:gd name="T13" fmla="*/ 2431 h 2431"/>
                <a:gd name="T14" fmla="*/ 72 w 477"/>
                <a:gd name="T15" fmla="*/ 2426 h 2431"/>
                <a:gd name="T16" fmla="*/ 83 w 477"/>
                <a:gd name="T17" fmla="*/ 2410 h 2431"/>
                <a:gd name="T18" fmla="*/ 93 w 477"/>
                <a:gd name="T19" fmla="*/ 2379 h 2431"/>
                <a:gd name="T20" fmla="*/ 103 w 477"/>
                <a:gd name="T21" fmla="*/ 2338 h 2431"/>
                <a:gd name="T22" fmla="*/ 114 w 477"/>
                <a:gd name="T23" fmla="*/ 2281 h 2431"/>
                <a:gd name="T24" fmla="*/ 124 w 477"/>
                <a:gd name="T25" fmla="*/ 2219 h 2431"/>
                <a:gd name="T26" fmla="*/ 134 w 477"/>
                <a:gd name="T27" fmla="*/ 2146 h 2431"/>
                <a:gd name="T28" fmla="*/ 145 w 477"/>
                <a:gd name="T29" fmla="*/ 2058 h 2431"/>
                <a:gd name="T30" fmla="*/ 155 w 477"/>
                <a:gd name="T31" fmla="*/ 1970 h 2431"/>
                <a:gd name="T32" fmla="*/ 166 w 477"/>
                <a:gd name="T33" fmla="*/ 1871 h 2431"/>
                <a:gd name="T34" fmla="*/ 176 w 477"/>
                <a:gd name="T35" fmla="*/ 1762 h 2431"/>
                <a:gd name="T36" fmla="*/ 186 w 477"/>
                <a:gd name="T37" fmla="*/ 1654 h 2431"/>
                <a:gd name="T38" fmla="*/ 197 w 477"/>
                <a:gd name="T39" fmla="*/ 1534 h 2431"/>
                <a:gd name="T40" fmla="*/ 207 w 477"/>
                <a:gd name="T41" fmla="*/ 1415 h 2431"/>
                <a:gd name="T42" fmla="*/ 217 w 477"/>
                <a:gd name="T43" fmla="*/ 1296 h 2431"/>
                <a:gd name="T44" fmla="*/ 228 w 477"/>
                <a:gd name="T45" fmla="*/ 1177 h 2431"/>
                <a:gd name="T46" fmla="*/ 238 w 477"/>
                <a:gd name="T47" fmla="*/ 1052 h 2431"/>
                <a:gd name="T48" fmla="*/ 249 w 477"/>
                <a:gd name="T49" fmla="*/ 933 h 2431"/>
                <a:gd name="T50" fmla="*/ 259 w 477"/>
                <a:gd name="T51" fmla="*/ 819 h 2431"/>
                <a:gd name="T52" fmla="*/ 269 w 477"/>
                <a:gd name="T53" fmla="*/ 705 h 2431"/>
                <a:gd name="T54" fmla="*/ 280 w 477"/>
                <a:gd name="T55" fmla="*/ 596 h 2431"/>
                <a:gd name="T56" fmla="*/ 290 w 477"/>
                <a:gd name="T57" fmla="*/ 492 h 2431"/>
                <a:gd name="T58" fmla="*/ 300 w 477"/>
                <a:gd name="T59" fmla="*/ 399 h 2431"/>
                <a:gd name="T60" fmla="*/ 311 w 477"/>
                <a:gd name="T61" fmla="*/ 316 h 2431"/>
                <a:gd name="T62" fmla="*/ 321 w 477"/>
                <a:gd name="T63" fmla="*/ 238 h 2431"/>
                <a:gd name="T64" fmla="*/ 331 w 477"/>
                <a:gd name="T65" fmla="*/ 171 h 2431"/>
                <a:gd name="T66" fmla="*/ 342 w 477"/>
                <a:gd name="T67" fmla="*/ 114 h 2431"/>
                <a:gd name="T68" fmla="*/ 352 w 477"/>
                <a:gd name="T69" fmla="*/ 67 h 2431"/>
                <a:gd name="T70" fmla="*/ 363 w 477"/>
                <a:gd name="T71" fmla="*/ 31 h 2431"/>
                <a:gd name="T72" fmla="*/ 373 w 477"/>
                <a:gd name="T73" fmla="*/ 10 h 2431"/>
                <a:gd name="T74" fmla="*/ 383 w 477"/>
                <a:gd name="T75" fmla="*/ 0 h 2431"/>
                <a:gd name="T76" fmla="*/ 394 w 477"/>
                <a:gd name="T77" fmla="*/ 0 h 2431"/>
                <a:gd name="T78" fmla="*/ 404 w 477"/>
                <a:gd name="T79" fmla="*/ 15 h 2431"/>
                <a:gd name="T80" fmla="*/ 414 w 477"/>
                <a:gd name="T81" fmla="*/ 41 h 2431"/>
                <a:gd name="T82" fmla="*/ 425 w 477"/>
                <a:gd name="T83" fmla="*/ 78 h 2431"/>
                <a:gd name="T84" fmla="*/ 435 w 477"/>
                <a:gd name="T85" fmla="*/ 124 h 2431"/>
                <a:gd name="T86" fmla="*/ 445 w 477"/>
                <a:gd name="T87" fmla="*/ 187 h 2431"/>
                <a:gd name="T88" fmla="*/ 456 w 477"/>
                <a:gd name="T89" fmla="*/ 254 h 2431"/>
                <a:gd name="T90" fmla="*/ 466 w 477"/>
                <a:gd name="T91" fmla="*/ 337 h 2431"/>
                <a:gd name="T92" fmla="*/ 477 w 477"/>
                <a:gd name="T93" fmla="*/ 425 h 2431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477" h="2431">
                  <a:moveTo>
                    <a:pt x="0" y="2224"/>
                  </a:moveTo>
                  <a:lnTo>
                    <a:pt x="10" y="2286"/>
                  </a:lnTo>
                  <a:lnTo>
                    <a:pt x="20" y="2338"/>
                  </a:lnTo>
                  <a:lnTo>
                    <a:pt x="31" y="2379"/>
                  </a:lnTo>
                  <a:lnTo>
                    <a:pt x="41" y="2410"/>
                  </a:lnTo>
                  <a:lnTo>
                    <a:pt x="52" y="2426"/>
                  </a:lnTo>
                  <a:lnTo>
                    <a:pt x="62" y="2431"/>
                  </a:lnTo>
                  <a:lnTo>
                    <a:pt x="72" y="2426"/>
                  </a:lnTo>
                  <a:lnTo>
                    <a:pt x="83" y="2410"/>
                  </a:lnTo>
                  <a:lnTo>
                    <a:pt x="93" y="2379"/>
                  </a:lnTo>
                  <a:lnTo>
                    <a:pt x="103" y="2338"/>
                  </a:lnTo>
                  <a:lnTo>
                    <a:pt x="114" y="2281"/>
                  </a:lnTo>
                  <a:lnTo>
                    <a:pt x="124" y="2219"/>
                  </a:lnTo>
                  <a:lnTo>
                    <a:pt x="134" y="2146"/>
                  </a:lnTo>
                  <a:lnTo>
                    <a:pt x="145" y="2058"/>
                  </a:lnTo>
                  <a:lnTo>
                    <a:pt x="155" y="1970"/>
                  </a:lnTo>
                  <a:lnTo>
                    <a:pt x="166" y="1871"/>
                  </a:lnTo>
                  <a:lnTo>
                    <a:pt x="176" y="1762"/>
                  </a:lnTo>
                  <a:lnTo>
                    <a:pt x="186" y="1654"/>
                  </a:lnTo>
                  <a:lnTo>
                    <a:pt x="197" y="1534"/>
                  </a:lnTo>
                  <a:lnTo>
                    <a:pt x="207" y="1415"/>
                  </a:lnTo>
                  <a:lnTo>
                    <a:pt x="217" y="1296"/>
                  </a:lnTo>
                  <a:lnTo>
                    <a:pt x="228" y="1177"/>
                  </a:lnTo>
                  <a:lnTo>
                    <a:pt x="238" y="1052"/>
                  </a:lnTo>
                  <a:lnTo>
                    <a:pt x="249" y="933"/>
                  </a:lnTo>
                  <a:lnTo>
                    <a:pt x="259" y="819"/>
                  </a:lnTo>
                  <a:lnTo>
                    <a:pt x="269" y="705"/>
                  </a:lnTo>
                  <a:lnTo>
                    <a:pt x="280" y="596"/>
                  </a:lnTo>
                  <a:lnTo>
                    <a:pt x="290" y="492"/>
                  </a:lnTo>
                  <a:lnTo>
                    <a:pt x="300" y="399"/>
                  </a:lnTo>
                  <a:lnTo>
                    <a:pt x="311" y="316"/>
                  </a:lnTo>
                  <a:lnTo>
                    <a:pt x="321" y="238"/>
                  </a:lnTo>
                  <a:lnTo>
                    <a:pt x="331" y="171"/>
                  </a:lnTo>
                  <a:lnTo>
                    <a:pt x="342" y="114"/>
                  </a:lnTo>
                  <a:lnTo>
                    <a:pt x="352" y="67"/>
                  </a:lnTo>
                  <a:lnTo>
                    <a:pt x="363" y="31"/>
                  </a:lnTo>
                  <a:lnTo>
                    <a:pt x="373" y="10"/>
                  </a:lnTo>
                  <a:lnTo>
                    <a:pt x="383" y="0"/>
                  </a:lnTo>
                  <a:lnTo>
                    <a:pt x="394" y="0"/>
                  </a:lnTo>
                  <a:lnTo>
                    <a:pt x="404" y="15"/>
                  </a:lnTo>
                  <a:lnTo>
                    <a:pt x="414" y="41"/>
                  </a:lnTo>
                  <a:lnTo>
                    <a:pt x="425" y="78"/>
                  </a:lnTo>
                  <a:lnTo>
                    <a:pt x="435" y="124"/>
                  </a:lnTo>
                  <a:lnTo>
                    <a:pt x="445" y="187"/>
                  </a:lnTo>
                  <a:lnTo>
                    <a:pt x="456" y="254"/>
                  </a:lnTo>
                  <a:lnTo>
                    <a:pt x="466" y="337"/>
                  </a:lnTo>
                  <a:lnTo>
                    <a:pt x="477" y="425"/>
                  </a:lnTo>
                </a:path>
              </a:pathLst>
            </a:custGeom>
            <a:noFill/>
            <a:ln w="15875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923750" name="Line 102"/>
          <p:cNvSpPr>
            <a:spLocks noChangeShapeType="1"/>
          </p:cNvSpPr>
          <p:nvPr/>
        </p:nvSpPr>
        <p:spPr bwMode="auto">
          <a:xfrm>
            <a:off x="7104063" y="1990275"/>
            <a:ext cx="401637" cy="0"/>
          </a:xfrm>
          <a:prstGeom prst="line">
            <a:avLst/>
          </a:prstGeom>
          <a:noFill/>
          <a:ln w="28575">
            <a:solidFill>
              <a:srgbClr val="3333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de-DE"/>
          </a:p>
        </p:txBody>
      </p:sp>
      <p:grpSp>
        <p:nvGrpSpPr>
          <p:cNvPr id="84170" name="Group 89"/>
          <p:cNvGrpSpPr>
            <a:grpSpLocks/>
          </p:cNvGrpSpPr>
          <p:nvPr/>
        </p:nvGrpSpPr>
        <p:grpSpPr bwMode="auto">
          <a:xfrm>
            <a:off x="2244726" y="2342700"/>
            <a:ext cx="4927600" cy="180975"/>
            <a:chOff x="1231" y="1159"/>
            <a:chExt cx="3085" cy="2431"/>
          </a:xfrm>
        </p:grpSpPr>
        <p:sp>
          <p:nvSpPr>
            <p:cNvPr id="84185" name="Freeform 86"/>
            <p:cNvSpPr>
              <a:spLocks/>
            </p:cNvSpPr>
            <p:nvPr/>
          </p:nvSpPr>
          <p:spPr bwMode="auto">
            <a:xfrm>
              <a:off x="1231" y="1159"/>
              <a:ext cx="1301" cy="2431"/>
            </a:xfrm>
            <a:custGeom>
              <a:avLst/>
              <a:gdLst>
                <a:gd name="T0" fmla="*/ 16 w 1301"/>
                <a:gd name="T1" fmla="*/ 2177 h 2431"/>
                <a:gd name="T2" fmla="*/ 47 w 1301"/>
                <a:gd name="T3" fmla="*/ 2353 h 2431"/>
                <a:gd name="T4" fmla="*/ 78 w 1301"/>
                <a:gd name="T5" fmla="*/ 2431 h 2431"/>
                <a:gd name="T6" fmla="*/ 109 w 1301"/>
                <a:gd name="T7" fmla="*/ 2400 h 2431"/>
                <a:gd name="T8" fmla="*/ 140 w 1301"/>
                <a:gd name="T9" fmla="*/ 2260 h 2431"/>
                <a:gd name="T10" fmla="*/ 171 w 1301"/>
                <a:gd name="T11" fmla="*/ 2032 h 2431"/>
                <a:gd name="T12" fmla="*/ 203 w 1301"/>
                <a:gd name="T13" fmla="*/ 1726 h 2431"/>
                <a:gd name="T14" fmla="*/ 234 w 1301"/>
                <a:gd name="T15" fmla="*/ 1379 h 2431"/>
                <a:gd name="T16" fmla="*/ 265 w 1301"/>
                <a:gd name="T17" fmla="*/ 1016 h 2431"/>
                <a:gd name="T18" fmla="*/ 296 w 1301"/>
                <a:gd name="T19" fmla="*/ 669 h 2431"/>
                <a:gd name="T20" fmla="*/ 327 w 1301"/>
                <a:gd name="T21" fmla="*/ 373 h 2431"/>
                <a:gd name="T22" fmla="*/ 358 w 1301"/>
                <a:gd name="T23" fmla="*/ 150 h 2431"/>
                <a:gd name="T24" fmla="*/ 389 w 1301"/>
                <a:gd name="T25" fmla="*/ 21 h 2431"/>
                <a:gd name="T26" fmla="*/ 420 w 1301"/>
                <a:gd name="T27" fmla="*/ 5 h 2431"/>
                <a:gd name="T28" fmla="*/ 451 w 1301"/>
                <a:gd name="T29" fmla="*/ 93 h 2431"/>
                <a:gd name="T30" fmla="*/ 482 w 1301"/>
                <a:gd name="T31" fmla="*/ 280 h 2431"/>
                <a:gd name="T32" fmla="*/ 514 w 1301"/>
                <a:gd name="T33" fmla="*/ 555 h 2431"/>
                <a:gd name="T34" fmla="*/ 545 w 1301"/>
                <a:gd name="T35" fmla="*/ 886 h 2431"/>
                <a:gd name="T36" fmla="*/ 576 w 1301"/>
                <a:gd name="T37" fmla="*/ 1244 h 2431"/>
                <a:gd name="T38" fmla="*/ 607 w 1301"/>
                <a:gd name="T39" fmla="*/ 1602 h 2431"/>
                <a:gd name="T40" fmla="*/ 633 w 1301"/>
                <a:gd name="T41" fmla="*/ 1928 h 2431"/>
                <a:gd name="T42" fmla="*/ 664 w 1301"/>
                <a:gd name="T43" fmla="*/ 2188 h 2431"/>
                <a:gd name="T44" fmla="*/ 695 w 1301"/>
                <a:gd name="T45" fmla="*/ 2364 h 2431"/>
                <a:gd name="T46" fmla="*/ 726 w 1301"/>
                <a:gd name="T47" fmla="*/ 2431 h 2431"/>
                <a:gd name="T48" fmla="*/ 757 w 1301"/>
                <a:gd name="T49" fmla="*/ 2395 h 2431"/>
                <a:gd name="T50" fmla="*/ 788 w 1301"/>
                <a:gd name="T51" fmla="*/ 2250 h 2431"/>
                <a:gd name="T52" fmla="*/ 819 w 1301"/>
                <a:gd name="T53" fmla="*/ 2017 h 2431"/>
                <a:gd name="T54" fmla="*/ 850 w 1301"/>
                <a:gd name="T55" fmla="*/ 1711 h 2431"/>
                <a:gd name="T56" fmla="*/ 882 w 1301"/>
                <a:gd name="T57" fmla="*/ 1358 h 2431"/>
                <a:gd name="T58" fmla="*/ 913 w 1301"/>
                <a:gd name="T59" fmla="*/ 995 h 2431"/>
                <a:gd name="T60" fmla="*/ 944 w 1301"/>
                <a:gd name="T61" fmla="*/ 648 h 2431"/>
                <a:gd name="T62" fmla="*/ 975 w 1301"/>
                <a:gd name="T63" fmla="*/ 358 h 2431"/>
                <a:gd name="T64" fmla="*/ 1006 w 1301"/>
                <a:gd name="T65" fmla="*/ 140 h 2431"/>
                <a:gd name="T66" fmla="*/ 1037 w 1301"/>
                <a:gd name="T67" fmla="*/ 21 h 2431"/>
                <a:gd name="T68" fmla="*/ 1068 w 1301"/>
                <a:gd name="T69" fmla="*/ 5 h 2431"/>
                <a:gd name="T70" fmla="*/ 1099 w 1301"/>
                <a:gd name="T71" fmla="*/ 98 h 2431"/>
                <a:gd name="T72" fmla="*/ 1130 w 1301"/>
                <a:gd name="T73" fmla="*/ 295 h 2431"/>
                <a:gd name="T74" fmla="*/ 1161 w 1301"/>
                <a:gd name="T75" fmla="*/ 570 h 2431"/>
                <a:gd name="T76" fmla="*/ 1193 w 1301"/>
                <a:gd name="T77" fmla="*/ 902 h 2431"/>
                <a:gd name="T78" fmla="*/ 1224 w 1301"/>
                <a:gd name="T79" fmla="*/ 1265 h 2431"/>
                <a:gd name="T80" fmla="*/ 1250 w 1301"/>
                <a:gd name="T81" fmla="*/ 1623 h 2431"/>
                <a:gd name="T82" fmla="*/ 1281 w 1301"/>
                <a:gd name="T83" fmla="*/ 1944 h 2431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1301" h="2431">
                  <a:moveTo>
                    <a:pt x="0" y="2006"/>
                  </a:moveTo>
                  <a:lnTo>
                    <a:pt x="6" y="2094"/>
                  </a:lnTo>
                  <a:lnTo>
                    <a:pt x="16" y="2177"/>
                  </a:lnTo>
                  <a:lnTo>
                    <a:pt x="26" y="2245"/>
                  </a:lnTo>
                  <a:lnTo>
                    <a:pt x="37" y="2307"/>
                  </a:lnTo>
                  <a:lnTo>
                    <a:pt x="47" y="2353"/>
                  </a:lnTo>
                  <a:lnTo>
                    <a:pt x="57" y="2390"/>
                  </a:lnTo>
                  <a:lnTo>
                    <a:pt x="68" y="2416"/>
                  </a:lnTo>
                  <a:lnTo>
                    <a:pt x="78" y="2431"/>
                  </a:lnTo>
                  <a:lnTo>
                    <a:pt x="88" y="2431"/>
                  </a:lnTo>
                  <a:lnTo>
                    <a:pt x="99" y="2421"/>
                  </a:lnTo>
                  <a:lnTo>
                    <a:pt x="109" y="2400"/>
                  </a:lnTo>
                  <a:lnTo>
                    <a:pt x="120" y="2364"/>
                  </a:lnTo>
                  <a:lnTo>
                    <a:pt x="130" y="2317"/>
                  </a:lnTo>
                  <a:lnTo>
                    <a:pt x="140" y="2260"/>
                  </a:lnTo>
                  <a:lnTo>
                    <a:pt x="151" y="2193"/>
                  </a:lnTo>
                  <a:lnTo>
                    <a:pt x="161" y="2115"/>
                  </a:lnTo>
                  <a:lnTo>
                    <a:pt x="171" y="2032"/>
                  </a:lnTo>
                  <a:lnTo>
                    <a:pt x="182" y="1939"/>
                  </a:lnTo>
                  <a:lnTo>
                    <a:pt x="192" y="1835"/>
                  </a:lnTo>
                  <a:lnTo>
                    <a:pt x="203" y="1726"/>
                  </a:lnTo>
                  <a:lnTo>
                    <a:pt x="213" y="1612"/>
                  </a:lnTo>
                  <a:lnTo>
                    <a:pt x="223" y="1498"/>
                  </a:lnTo>
                  <a:lnTo>
                    <a:pt x="234" y="1379"/>
                  </a:lnTo>
                  <a:lnTo>
                    <a:pt x="244" y="1254"/>
                  </a:lnTo>
                  <a:lnTo>
                    <a:pt x="254" y="1135"/>
                  </a:lnTo>
                  <a:lnTo>
                    <a:pt x="265" y="1016"/>
                  </a:lnTo>
                  <a:lnTo>
                    <a:pt x="275" y="897"/>
                  </a:lnTo>
                  <a:lnTo>
                    <a:pt x="285" y="778"/>
                  </a:lnTo>
                  <a:lnTo>
                    <a:pt x="296" y="669"/>
                  </a:lnTo>
                  <a:lnTo>
                    <a:pt x="306" y="560"/>
                  </a:lnTo>
                  <a:lnTo>
                    <a:pt x="317" y="461"/>
                  </a:lnTo>
                  <a:lnTo>
                    <a:pt x="327" y="373"/>
                  </a:lnTo>
                  <a:lnTo>
                    <a:pt x="337" y="285"/>
                  </a:lnTo>
                  <a:lnTo>
                    <a:pt x="348" y="212"/>
                  </a:lnTo>
                  <a:lnTo>
                    <a:pt x="358" y="150"/>
                  </a:lnTo>
                  <a:lnTo>
                    <a:pt x="368" y="93"/>
                  </a:lnTo>
                  <a:lnTo>
                    <a:pt x="379" y="52"/>
                  </a:lnTo>
                  <a:lnTo>
                    <a:pt x="389" y="21"/>
                  </a:lnTo>
                  <a:lnTo>
                    <a:pt x="399" y="5"/>
                  </a:lnTo>
                  <a:lnTo>
                    <a:pt x="410" y="0"/>
                  </a:lnTo>
                  <a:lnTo>
                    <a:pt x="420" y="5"/>
                  </a:lnTo>
                  <a:lnTo>
                    <a:pt x="431" y="21"/>
                  </a:lnTo>
                  <a:lnTo>
                    <a:pt x="441" y="52"/>
                  </a:lnTo>
                  <a:lnTo>
                    <a:pt x="451" y="93"/>
                  </a:lnTo>
                  <a:lnTo>
                    <a:pt x="462" y="145"/>
                  </a:lnTo>
                  <a:lnTo>
                    <a:pt x="472" y="207"/>
                  </a:lnTo>
                  <a:lnTo>
                    <a:pt x="482" y="280"/>
                  </a:lnTo>
                  <a:lnTo>
                    <a:pt x="493" y="363"/>
                  </a:lnTo>
                  <a:lnTo>
                    <a:pt x="503" y="456"/>
                  </a:lnTo>
                  <a:lnTo>
                    <a:pt x="514" y="555"/>
                  </a:lnTo>
                  <a:lnTo>
                    <a:pt x="524" y="658"/>
                  </a:lnTo>
                  <a:lnTo>
                    <a:pt x="534" y="767"/>
                  </a:lnTo>
                  <a:lnTo>
                    <a:pt x="545" y="886"/>
                  </a:lnTo>
                  <a:lnTo>
                    <a:pt x="555" y="1006"/>
                  </a:lnTo>
                  <a:lnTo>
                    <a:pt x="565" y="1125"/>
                  </a:lnTo>
                  <a:lnTo>
                    <a:pt x="576" y="1244"/>
                  </a:lnTo>
                  <a:lnTo>
                    <a:pt x="586" y="1368"/>
                  </a:lnTo>
                  <a:lnTo>
                    <a:pt x="596" y="1488"/>
                  </a:lnTo>
                  <a:lnTo>
                    <a:pt x="607" y="1602"/>
                  </a:lnTo>
                  <a:lnTo>
                    <a:pt x="617" y="1716"/>
                  </a:lnTo>
                  <a:lnTo>
                    <a:pt x="622" y="1825"/>
                  </a:lnTo>
                  <a:lnTo>
                    <a:pt x="633" y="1928"/>
                  </a:lnTo>
                  <a:lnTo>
                    <a:pt x="643" y="2022"/>
                  </a:lnTo>
                  <a:lnTo>
                    <a:pt x="653" y="2110"/>
                  </a:lnTo>
                  <a:lnTo>
                    <a:pt x="664" y="2188"/>
                  </a:lnTo>
                  <a:lnTo>
                    <a:pt x="674" y="2255"/>
                  </a:lnTo>
                  <a:lnTo>
                    <a:pt x="685" y="2317"/>
                  </a:lnTo>
                  <a:lnTo>
                    <a:pt x="695" y="2364"/>
                  </a:lnTo>
                  <a:lnTo>
                    <a:pt x="705" y="2395"/>
                  </a:lnTo>
                  <a:lnTo>
                    <a:pt x="716" y="2421"/>
                  </a:lnTo>
                  <a:lnTo>
                    <a:pt x="726" y="2431"/>
                  </a:lnTo>
                  <a:lnTo>
                    <a:pt x="736" y="2431"/>
                  </a:lnTo>
                  <a:lnTo>
                    <a:pt x="747" y="2421"/>
                  </a:lnTo>
                  <a:lnTo>
                    <a:pt x="757" y="2395"/>
                  </a:lnTo>
                  <a:lnTo>
                    <a:pt x="768" y="2359"/>
                  </a:lnTo>
                  <a:lnTo>
                    <a:pt x="778" y="2312"/>
                  </a:lnTo>
                  <a:lnTo>
                    <a:pt x="788" y="2250"/>
                  </a:lnTo>
                  <a:lnTo>
                    <a:pt x="799" y="2182"/>
                  </a:lnTo>
                  <a:lnTo>
                    <a:pt x="809" y="2105"/>
                  </a:lnTo>
                  <a:lnTo>
                    <a:pt x="819" y="2017"/>
                  </a:lnTo>
                  <a:lnTo>
                    <a:pt x="830" y="1918"/>
                  </a:lnTo>
                  <a:lnTo>
                    <a:pt x="840" y="1820"/>
                  </a:lnTo>
                  <a:lnTo>
                    <a:pt x="850" y="1711"/>
                  </a:lnTo>
                  <a:lnTo>
                    <a:pt x="861" y="1597"/>
                  </a:lnTo>
                  <a:lnTo>
                    <a:pt x="871" y="1477"/>
                  </a:lnTo>
                  <a:lnTo>
                    <a:pt x="882" y="1358"/>
                  </a:lnTo>
                  <a:lnTo>
                    <a:pt x="892" y="1234"/>
                  </a:lnTo>
                  <a:lnTo>
                    <a:pt x="902" y="1114"/>
                  </a:lnTo>
                  <a:lnTo>
                    <a:pt x="913" y="995"/>
                  </a:lnTo>
                  <a:lnTo>
                    <a:pt x="923" y="876"/>
                  </a:lnTo>
                  <a:lnTo>
                    <a:pt x="933" y="762"/>
                  </a:lnTo>
                  <a:lnTo>
                    <a:pt x="944" y="648"/>
                  </a:lnTo>
                  <a:lnTo>
                    <a:pt x="954" y="544"/>
                  </a:lnTo>
                  <a:lnTo>
                    <a:pt x="965" y="446"/>
                  </a:lnTo>
                  <a:lnTo>
                    <a:pt x="975" y="358"/>
                  </a:lnTo>
                  <a:lnTo>
                    <a:pt x="985" y="275"/>
                  </a:lnTo>
                  <a:lnTo>
                    <a:pt x="996" y="202"/>
                  </a:lnTo>
                  <a:lnTo>
                    <a:pt x="1006" y="140"/>
                  </a:lnTo>
                  <a:lnTo>
                    <a:pt x="1016" y="88"/>
                  </a:lnTo>
                  <a:lnTo>
                    <a:pt x="1027" y="47"/>
                  </a:lnTo>
                  <a:lnTo>
                    <a:pt x="1037" y="21"/>
                  </a:lnTo>
                  <a:lnTo>
                    <a:pt x="1047" y="0"/>
                  </a:lnTo>
                  <a:lnTo>
                    <a:pt x="1058" y="0"/>
                  </a:lnTo>
                  <a:lnTo>
                    <a:pt x="1068" y="5"/>
                  </a:lnTo>
                  <a:lnTo>
                    <a:pt x="1079" y="26"/>
                  </a:lnTo>
                  <a:lnTo>
                    <a:pt x="1089" y="57"/>
                  </a:lnTo>
                  <a:lnTo>
                    <a:pt x="1099" y="98"/>
                  </a:lnTo>
                  <a:lnTo>
                    <a:pt x="1110" y="155"/>
                  </a:lnTo>
                  <a:lnTo>
                    <a:pt x="1120" y="218"/>
                  </a:lnTo>
                  <a:lnTo>
                    <a:pt x="1130" y="295"/>
                  </a:lnTo>
                  <a:lnTo>
                    <a:pt x="1141" y="378"/>
                  </a:lnTo>
                  <a:lnTo>
                    <a:pt x="1151" y="472"/>
                  </a:lnTo>
                  <a:lnTo>
                    <a:pt x="1161" y="570"/>
                  </a:lnTo>
                  <a:lnTo>
                    <a:pt x="1172" y="679"/>
                  </a:lnTo>
                  <a:lnTo>
                    <a:pt x="1182" y="788"/>
                  </a:lnTo>
                  <a:lnTo>
                    <a:pt x="1193" y="902"/>
                  </a:lnTo>
                  <a:lnTo>
                    <a:pt x="1203" y="1021"/>
                  </a:lnTo>
                  <a:lnTo>
                    <a:pt x="1213" y="1146"/>
                  </a:lnTo>
                  <a:lnTo>
                    <a:pt x="1224" y="1265"/>
                  </a:lnTo>
                  <a:lnTo>
                    <a:pt x="1234" y="1389"/>
                  </a:lnTo>
                  <a:lnTo>
                    <a:pt x="1239" y="1508"/>
                  </a:lnTo>
                  <a:lnTo>
                    <a:pt x="1250" y="1623"/>
                  </a:lnTo>
                  <a:lnTo>
                    <a:pt x="1260" y="1737"/>
                  </a:lnTo>
                  <a:lnTo>
                    <a:pt x="1270" y="1845"/>
                  </a:lnTo>
                  <a:lnTo>
                    <a:pt x="1281" y="1944"/>
                  </a:lnTo>
                  <a:lnTo>
                    <a:pt x="1291" y="2037"/>
                  </a:lnTo>
                  <a:lnTo>
                    <a:pt x="1301" y="2125"/>
                  </a:lnTo>
                </a:path>
              </a:pathLst>
            </a:custGeom>
            <a:noFill/>
            <a:ln w="15875">
              <a:solidFill>
                <a:srgbClr val="008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4186" name="Freeform 87"/>
            <p:cNvSpPr>
              <a:spLocks/>
            </p:cNvSpPr>
            <p:nvPr/>
          </p:nvSpPr>
          <p:spPr bwMode="auto">
            <a:xfrm>
              <a:off x="2532" y="1159"/>
              <a:ext cx="1307" cy="2431"/>
            </a:xfrm>
            <a:custGeom>
              <a:avLst/>
              <a:gdLst>
                <a:gd name="T0" fmla="*/ 21 w 1307"/>
                <a:gd name="T1" fmla="*/ 2265 h 2431"/>
                <a:gd name="T2" fmla="*/ 52 w 1307"/>
                <a:gd name="T3" fmla="*/ 2400 h 2431"/>
                <a:gd name="T4" fmla="*/ 83 w 1307"/>
                <a:gd name="T5" fmla="*/ 2431 h 2431"/>
                <a:gd name="T6" fmla="*/ 114 w 1307"/>
                <a:gd name="T7" fmla="*/ 2353 h 2431"/>
                <a:gd name="T8" fmla="*/ 146 w 1307"/>
                <a:gd name="T9" fmla="*/ 2172 h 2431"/>
                <a:gd name="T10" fmla="*/ 177 w 1307"/>
                <a:gd name="T11" fmla="*/ 1902 h 2431"/>
                <a:gd name="T12" fmla="*/ 208 w 1307"/>
                <a:gd name="T13" fmla="*/ 1576 h 2431"/>
                <a:gd name="T14" fmla="*/ 239 w 1307"/>
                <a:gd name="T15" fmla="*/ 1218 h 2431"/>
                <a:gd name="T16" fmla="*/ 270 w 1307"/>
                <a:gd name="T17" fmla="*/ 855 h 2431"/>
                <a:gd name="T18" fmla="*/ 301 w 1307"/>
                <a:gd name="T19" fmla="*/ 529 h 2431"/>
                <a:gd name="T20" fmla="*/ 332 w 1307"/>
                <a:gd name="T21" fmla="*/ 259 h 2431"/>
                <a:gd name="T22" fmla="*/ 363 w 1307"/>
                <a:gd name="T23" fmla="*/ 78 h 2431"/>
                <a:gd name="T24" fmla="*/ 394 w 1307"/>
                <a:gd name="T25" fmla="*/ 0 h 2431"/>
                <a:gd name="T26" fmla="*/ 425 w 1307"/>
                <a:gd name="T27" fmla="*/ 31 h 2431"/>
                <a:gd name="T28" fmla="*/ 457 w 1307"/>
                <a:gd name="T29" fmla="*/ 166 h 2431"/>
                <a:gd name="T30" fmla="*/ 488 w 1307"/>
                <a:gd name="T31" fmla="*/ 394 h 2431"/>
                <a:gd name="T32" fmla="*/ 519 w 1307"/>
                <a:gd name="T33" fmla="*/ 695 h 2431"/>
                <a:gd name="T34" fmla="*/ 550 w 1307"/>
                <a:gd name="T35" fmla="*/ 1042 h 2431"/>
                <a:gd name="T36" fmla="*/ 576 w 1307"/>
                <a:gd name="T37" fmla="*/ 1410 h 2431"/>
                <a:gd name="T38" fmla="*/ 607 w 1307"/>
                <a:gd name="T39" fmla="*/ 1752 h 2431"/>
                <a:gd name="T40" fmla="*/ 638 w 1307"/>
                <a:gd name="T41" fmla="*/ 2053 h 2431"/>
                <a:gd name="T42" fmla="*/ 669 w 1307"/>
                <a:gd name="T43" fmla="*/ 2276 h 2431"/>
                <a:gd name="T44" fmla="*/ 700 w 1307"/>
                <a:gd name="T45" fmla="*/ 2405 h 2431"/>
                <a:gd name="T46" fmla="*/ 731 w 1307"/>
                <a:gd name="T47" fmla="*/ 2431 h 2431"/>
                <a:gd name="T48" fmla="*/ 762 w 1307"/>
                <a:gd name="T49" fmla="*/ 2343 h 2431"/>
                <a:gd name="T50" fmla="*/ 794 w 1307"/>
                <a:gd name="T51" fmla="*/ 2156 h 2431"/>
                <a:gd name="T52" fmla="*/ 825 w 1307"/>
                <a:gd name="T53" fmla="*/ 1887 h 2431"/>
                <a:gd name="T54" fmla="*/ 856 w 1307"/>
                <a:gd name="T55" fmla="*/ 1555 h 2431"/>
                <a:gd name="T56" fmla="*/ 887 w 1307"/>
                <a:gd name="T57" fmla="*/ 1197 h 2431"/>
                <a:gd name="T58" fmla="*/ 918 w 1307"/>
                <a:gd name="T59" fmla="*/ 835 h 2431"/>
                <a:gd name="T60" fmla="*/ 949 w 1307"/>
                <a:gd name="T61" fmla="*/ 513 h 2431"/>
                <a:gd name="T62" fmla="*/ 980 w 1307"/>
                <a:gd name="T63" fmla="*/ 249 h 2431"/>
                <a:gd name="T64" fmla="*/ 1011 w 1307"/>
                <a:gd name="T65" fmla="*/ 72 h 2431"/>
                <a:gd name="T66" fmla="*/ 1042 w 1307"/>
                <a:gd name="T67" fmla="*/ 0 h 2431"/>
                <a:gd name="T68" fmla="*/ 1073 w 1307"/>
                <a:gd name="T69" fmla="*/ 36 h 2431"/>
                <a:gd name="T70" fmla="*/ 1105 w 1307"/>
                <a:gd name="T71" fmla="*/ 176 h 2431"/>
                <a:gd name="T72" fmla="*/ 1136 w 1307"/>
                <a:gd name="T73" fmla="*/ 409 h 2431"/>
                <a:gd name="T74" fmla="*/ 1167 w 1307"/>
                <a:gd name="T75" fmla="*/ 715 h 2431"/>
                <a:gd name="T76" fmla="*/ 1193 w 1307"/>
                <a:gd name="T77" fmla="*/ 1063 h 2431"/>
                <a:gd name="T78" fmla="*/ 1224 w 1307"/>
                <a:gd name="T79" fmla="*/ 1426 h 2431"/>
                <a:gd name="T80" fmla="*/ 1255 w 1307"/>
                <a:gd name="T81" fmla="*/ 1773 h 2431"/>
                <a:gd name="T82" fmla="*/ 1286 w 1307"/>
                <a:gd name="T83" fmla="*/ 2068 h 2431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1307" h="2431">
                  <a:moveTo>
                    <a:pt x="0" y="2125"/>
                  </a:moveTo>
                  <a:lnTo>
                    <a:pt x="11" y="2198"/>
                  </a:lnTo>
                  <a:lnTo>
                    <a:pt x="21" y="2265"/>
                  </a:lnTo>
                  <a:lnTo>
                    <a:pt x="32" y="2322"/>
                  </a:lnTo>
                  <a:lnTo>
                    <a:pt x="42" y="2369"/>
                  </a:lnTo>
                  <a:lnTo>
                    <a:pt x="52" y="2400"/>
                  </a:lnTo>
                  <a:lnTo>
                    <a:pt x="63" y="2426"/>
                  </a:lnTo>
                  <a:lnTo>
                    <a:pt x="73" y="2431"/>
                  </a:lnTo>
                  <a:lnTo>
                    <a:pt x="83" y="2431"/>
                  </a:lnTo>
                  <a:lnTo>
                    <a:pt x="94" y="2416"/>
                  </a:lnTo>
                  <a:lnTo>
                    <a:pt x="104" y="2390"/>
                  </a:lnTo>
                  <a:lnTo>
                    <a:pt x="114" y="2353"/>
                  </a:lnTo>
                  <a:lnTo>
                    <a:pt x="125" y="2302"/>
                  </a:lnTo>
                  <a:lnTo>
                    <a:pt x="135" y="2239"/>
                  </a:lnTo>
                  <a:lnTo>
                    <a:pt x="146" y="2172"/>
                  </a:lnTo>
                  <a:lnTo>
                    <a:pt x="156" y="2089"/>
                  </a:lnTo>
                  <a:lnTo>
                    <a:pt x="166" y="2001"/>
                  </a:lnTo>
                  <a:lnTo>
                    <a:pt x="177" y="1902"/>
                  </a:lnTo>
                  <a:lnTo>
                    <a:pt x="187" y="1799"/>
                  </a:lnTo>
                  <a:lnTo>
                    <a:pt x="197" y="1690"/>
                  </a:lnTo>
                  <a:lnTo>
                    <a:pt x="208" y="1576"/>
                  </a:lnTo>
                  <a:lnTo>
                    <a:pt x="218" y="1457"/>
                  </a:lnTo>
                  <a:lnTo>
                    <a:pt x="229" y="1337"/>
                  </a:lnTo>
                  <a:lnTo>
                    <a:pt x="239" y="1218"/>
                  </a:lnTo>
                  <a:lnTo>
                    <a:pt x="249" y="1094"/>
                  </a:lnTo>
                  <a:lnTo>
                    <a:pt x="260" y="975"/>
                  </a:lnTo>
                  <a:lnTo>
                    <a:pt x="270" y="855"/>
                  </a:lnTo>
                  <a:lnTo>
                    <a:pt x="280" y="741"/>
                  </a:lnTo>
                  <a:lnTo>
                    <a:pt x="291" y="632"/>
                  </a:lnTo>
                  <a:lnTo>
                    <a:pt x="301" y="529"/>
                  </a:lnTo>
                  <a:lnTo>
                    <a:pt x="311" y="430"/>
                  </a:lnTo>
                  <a:lnTo>
                    <a:pt x="322" y="342"/>
                  </a:lnTo>
                  <a:lnTo>
                    <a:pt x="332" y="259"/>
                  </a:lnTo>
                  <a:lnTo>
                    <a:pt x="343" y="192"/>
                  </a:lnTo>
                  <a:lnTo>
                    <a:pt x="353" y="130"/>
                  </a:lnTo>
                  <a:lnTo>
                    <a:pt x="363" y="78"/>
                  </a:lnTo>
                  <a:lnTo>
                    <a:pt x="374" y="41"/>
                  </a:lnTo>
                  <a:lnTo>
                    <a:pt x="384" y="15"/>
                  </a:lnTo>
                  <a:lnTo>
                    <a:pt x="394" y="0"/>
                  </a:lnTo>
                  <a:lnTo>
                    <a:pt x="405" y="0"/>
                  </a:lnTo>
                  <a:lnTo>
                    <a:pt x="415" y="5"/>
                  </a:lnTo>
                  <a:lnTo>
                    <a:pt x="425" y="31"/>
                  </a:lnTo>
                  <a:lnTo>
                    <a:pt x="436" y="62"/>
                  </a:lnTo>
                  <a:lnTo>
                    <a:pt x="446" y="109"/>
                  </a:lnTo>
                  <a:lnTo>
                    <a:pt x="457" y="166"/>
                  </a:lnTo>
                  <a:lnTo>
                    <a:pt x="467" y="233"/>
                  </a:lnTo>
                  <a:lnTo>
                    <a:pt x="477" y="306"/>
                  </a:lnTo>
                  <a:lnTo>
                    <a:pt x="488" y="394"/>
                  </a:lnTo>
                  <a:lnTo>
                    <a:pt x="498" y="487"/>
                  </a:lnTo>
                  <a:lnTo>
                    <a:pt x="508" y="586"/>
                  </a:lnTo>
                  <a:lnTo>
                    <a:pt x="519" y="695"/>
                  </a:lnTo>
                  <a:lnTo>
                    <a:pt x="529" y="809"/>
                  </a:lnTo>
                  <a:lnTo>
                    <a:pt x="540" y="923"/>
                  </a:lnTo>
                  <a:lnTo>
                    <a:pt x="550" y="1042"/>
                  </a:lnTo>
                  <a:lnTo>
                    <a:pt x="555" y="1166"/>
                  </a:lnTo>
                  <a:lnTo>
                    <a:pt x="565" y="1286"/>
                  </a:lnTo>
                  <a:lnTo>
                    <a:pt x="576" y="1410"/>
                  </a:lnTo>
                  <a:lnTo>
                    <a:pt x="586" y="1529"/>
                  </a:lnTo>
                  <a:lnTo>
                    <a:pt x="597" y="1643"/>
                  </a:lnTo>
                  <a:lnTo>
                    <a:pt x="607" y="1752"/>
                  </a:lnTo>
                  <a:lnTo>
                    <a:pt x="617" y="1861"/>
                  </a:lnTo>
                  <a:lnTo>
                    <a:pt x="628" y="1959"/>
                  </a:lnTo>
                  <a:lnTo>
                    <a:pt x="638" y="2053"/>
                  </a:lnTo>
                  <a:lnTo>
                    <a:pt x="648" y="2136"/>
                  </a:lnTo>
                  <a:lnTo>
                    <a:pt x="659" y="2213"/>
                  </a:lnTo>
                  <a:lnTo>
                    <a:pt x="669" y="2276"/>
                  </a:lnTo>
                  <a:lnTo>
                    <a:pt x="679" y="2333"/>
                  </a:lnTo>
                  <a:lnTo>
                    <a:pt x="690" y="2374"/>
                  </a:lnTo>
                  <a:lnTo>
                    <a:pt x="700" y="2405"/>
                  </a:lnTo>
                  <a:lnTo>
                    <a:pt x="711" y="2426"/>
                  </a:lnTo>
                  <a:lnTo>
                    <a:pt x="721" y="2431"/>
                  </a:lnTo>
                  <a:lnTo>
                    <a:pt x="731" y="2431"/>
                  </a:lnTo>
                  <a:lnTo>
                    <a:pt x="742" y="2410"/>
                  </a:lnTo>
                  <a:lnTo>
                    <a:pt x="752" y="2385"/>
                  </a:lnTo>
                  <a:lnTo>
                    <a:pt x="762" y="2343"/>
                  </a:lnTo>
                  <a:lnTo>
                    <a:pt x="773" y="2291"/>
                  </a:lnTo>
                  <a:lnTo>
                    <a:pt x="783" y="2229"/>
                  </a:lnTo>
                  <a:lnTo>
                    <a:pt x="794" y="2156"/>
                  </a:lnTo>
                  <a:lnTo>
                    <a:pt x="804" y="2074"/>
                  </a:lnTo>
                  <a:lnTo>
                    <a:pt x="814" y="1985"/>
                  </a:lnTo>
                  <a:lnTo>
                    <a:pt x="825" y="1887"/>
                  </a:lnTo>
                  <a:lnTo>
                    <a:pt x="835" y="1783"/>
                  </a:lnTo>
                  <a:lnTo>
                    <a:pt x="845" y="1669"/>
                  </a:lnTo>
                  <a:lnTo>
                    <a:pt x="856" y="1555"/>
                  </a:lnTo>
                  <a:lnTo>
                    <a:pt x="866" y="1436"/>
                  </a:lnTo>
                  <a:lnTo>
                    <a:pt x="876" y="1317"/>
                  </a:lnTo>
                  <a:lnTo>
                    <a:pt x="887" y="1197"/>
                  </a:lnTo>
                  <a:lnTo>
                    <a:pt x="897" y="1073"/>
                  </a:lnTo>
                  <a:lnTo>
                    <a:pt x="908" y="954"/>
                  </a:lnTo>
                  <a:lnTo>
                    <a:pt x="918" y="835"/>
                  </a:lnTo>
                  <a:lnTo>
                    <a:pt x="928" y="720"/>
                  </a:lnTo>
                  <a:lnTo>
                    <a:pt x="939" y="612"/>
                  </a:lnTo>
                  <a:lnTo>
                    <a:pt x="949" y="513"/>
                  </a:lnTo>
                  <a:lnTo>
                    <a:pt x="959" y="415"/>
                  </a:lnTo>
                  <a:lnTo>
                    <a:pt x="970" y="327"/>
                  </a:lnTo>
                  <a:lnTo>
                    <a:pt x="980" y="249"/>
                  </a:lnTo>
                  <a:lnTo>
                    <a:pt x="991" y="181"/>
                  </a:lnTo>
                  <a:lnTo>
                    <a:pt x="1001" y="119"/>
                  </a:lnTo>
                  <a:lnTo>
                    <a:pt x="1011" y="72"/>
                  </a:lnTo>
                  <a:lnTo>
                    <a:pt x="1022" y="36"/>
                  </a:lnTo>
                  <a:lnTo>
                    <a:pt x="1032" y="10"/>
                  </a:lnTo>
                  <a:lnTo>
                    <a:pt x="1042" y="0"/>
                  </a:lnTo>
                  <a:lnTo>
                    <a:pt x="1053" y="0"/>
                  </a:lnTo>
                  <a:lnTo>
                    <a:pt x="1063" y="10"/>
                  </a:lnTo>
                  <a:lnTo>
                    <a:pt x="1073" y="36"/>
                  </a:lnTo>
                  <a:lnTo>
                    <a:pt x="1084" y="67"/>
                  </a:lnTo>
                  <a:lnTo>
                    <a:pt x="1094" y="114"/>
                  </a:lnTo>
                  <a:lnTo>
                    <a:pt x="1105" y="176"/>
                  </a:lnTo>
                  <a:lnTo>
                    <a:pt x="1115" y="244"/>
                  </a:lnTo>
                  <a:lnTo>
                    <a:pt x="1125" y="321"/>
                  </a:lnTo>
                  <a:lnTo>
                    <a:pt x="1136" y="409"/>
                  </a:lnTo>
                  <a:lnTo>
                    <a:pt x="1146" y="503"/>
                  </a:lnTo>
                  <a:lnTo>
                    <a:pt x="1156" y="606"/>
                  </a:lnTo>
                  <a:lnTo>
                    <a:pt x="1167" y="715"/>
                  </a:lnTo>
                  <a:lnTo>
                    <a:pt x="1172" y="829"/>
                  </a:lnTo>
                  <a:lnTo>
                    <a:pt x="1182" y="943"/>
                  </a:lnTo>
                  <a:lnTo>
                    <a:pt x="1193" y="1063"/>
                  </a:lnTo>
                  <a:lnTo>
                    <a:pt x="1203" y="1187"/>
                  </a:lnTo>
                  <a:lnTo>
                    <a:pt x="1213" y="1306"/>
                  </a:lnTo>
                  <a:lnTo>
                    <a:pt x="1224" y="1426"/>
                  </a:lnTo>
                  <a:lnTo>
                    <a:pt x="1234" y="1545"/>
                  </a:lnTo>
                  <a:lnTo>
                    <a:pt x="1245" y="1664"/>
                  </a:lnTo>
                  <a:lnTo>
                    <a:pt x="1255" y="1773"/>
                  </a:lnTo>
                  <a:lnTo>
                    <a:pt x="1265" y="1877"/>
                  </a:lnTo>
                  <a:lnTo>
                    <a:pt x="1276" y="1975"/>
                  </a:lnTo>
                  <a:lnTo>
                    <a:pt x="1286" y="2068"/>
                  </a:lnTo>
                  <a:lnTo>
                    <a:pt x="1296" y="2151"/>
                  </a:lnTo>
                  <a:lnTo>
                    <a:pt x="1307" y="2224"/>
                  </a:lnTo>
                </a:path>
              </a:pathLst>
            </a:custGeom>
            <a:noFill/>
            <a:ln w="15875">
              <a:solidFill>
                <a:srgbClr val="008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4187" name="Freeform 88"/>
            <p:cNvSpPr>
              <a:spLocks/>
            </p:cNvSpPr>
            <p:nvPr/>
          </p:nvSpPr>
          <p:spPr bwMode="auto">
            <a:xfrm>
              <a:off x="3839" y="1159"/>
              <a:ext cx="477" cy="2431"/>
            </a:xfrm>
            <a:custGeom>
              <a:avLst/>
              <a:gdLst>
                <a:gd name="T0" fmla="*/ 0 w 477"/>
                <a:gd name="T1" fmla="*/ 2224 h 2431"/>
                <a:gd name="T2" fmla="*/ 10 w 477"/>
                <a:gd name="T3" fmla="*/ 2286 h 2431"/>
                <a:gd name="T4" fmla="*/ 20 w 477"/>
                <a:gd name="T5" fmla="*/ 2338 h 2431"/>
                <a:gd name="T6" fmla="*/ 31 w 477"/>
                <a:gd name="T7" fmla="*/ 2379 h 2431"/>
                <a:gd name="T8" fmla="*/ 41 w 477"/>
                <a:gd name="T9" fmla="*/ 2410 h 2431"/>
                <a:gd name="T10" fmla="*/ 52 w 477"/>
                <a:gd name="T11" fmla="*/ 2426 h 2431"/>
                <a:gd name="T12" fmla="*/ 62 w 477"/>
                <a:gd name="T13" fmla="*/ 2431 h 2431"/>
                <a:gd name="T14" fmla="*/ 72 w 477"/>
                <a:gd name="T15" fmla="*/ 2426 h 2431"/>
                <a:gd name="T16" fmla="*/ 83 w 477"/>
                <a:gd name="T17" fmla="*/ 2410 h 2431"/>
                <a:gd name="T18" fmla="*/ 93 w 477"/>
                <a:gd name="T19" fmla="*/ 2379 h 2431"/>
                <a:gd name="T20" fmla="*/ 103 w 477"/>
                <a:gd name="T21" fmla="*/ 2338 h 2431"/>
                <a:gd name="T22" fmla="*/ 114 w 477"/>
                <a:gd name="T23" fmla="*/ 2281 h 2431"/>
                <a:gd name="T24" fmla="*/ 124 w 477"/>
                <a:gd name="T25" fmla="*/ 2219 h 2431"/>
                <a:gd name="T26" fmla="*/ 134 w 477"/>
                <a:gd name="T27" fmla="*/ 2146 h 2431"/>
                <a:gd name="T28" fmla="*/ 145 w 477"/>
                <a:gd name="T29" fmla="*/ 2058 h 2431"/>
                <a:gd name="T30" fmla="*/ 155 w 477"/>
                <a:gd name="T31" fmla="*/ 1970 h 2431"/>
                <a:gd name="T32" fmla="*/ 166 w 477"/>
                <a:gd name="T33" fmla="*/ 1871 h 2431"/>
                <a:gd name="T34" fmla="*/ 176 w 477"/>
                <a:gd name="T35" fmla="*/ 1762 h 2431"/>
                <a:gd name="T36" fmla="*/ 186 w 477"/>
                <a:gd name="T37" fmla="*/ 1654 h 2431"/>
                <a:gd name="T38" fmla="*/ 197 w 477"/>
                <a:gd name="T39" fmla="*/ 1534 h 2431"/>
                <a:gd name="T40" fmla="*/ 207 w 477"/>
                <a:gd name="T41" fmla="*/ 1415 h 2431"/>
                <a:gd name="T42" fmla="*/ 217 w 477"/>
                <a:gd name="T43" fmla="*/ 1296 h 2431"/>
                <a:gd name="T44" fmla="*/ 228 w 477"/>
                <a:gd name="T45" fmla="*/ 1177 h 2431"/>
                <a:gd name="T46" fmla="*/ 238 w 477"/>
                <a:gd name="T47" fmla="*/ 1052 h 2431"/>
                <a:gd name="T48" fmla="*/ 249 w 477"/>
                <a:gd name="T49" fmla="*/ 933 h 2431"/>
                <a:gd name="T50" fmla="*/ 259 w 477"/>
                <a:gd name="T51" fmla="*/ 819 h 2431"/>
                <a:gd name="T52" fmla="*/ 269 w 477"/>
                <a:gd name="T53" fmla="*/ 705 h 2431"/>
                <a:gd name="T54" fmla="*/ 280 w 477"/>
                <a:gd name="T55" fmla="*/ 596 h 2431"/>
                <a:gd name="T56" fmla="*/ 290 w 477"/>
                <a:gd name="T57" fmla="*/ 492 h 2431"/>
                <a:gd name="T58" fmla="*/ 300 w 477"/>
                <a:gd name="T59" fmla="*/ 399 h 2431"/>
                <a:gd name="T60" fmla="*/ 311 w 477"/>
                <a:gd name="T61" fmla="*/ 316 h 2431"/>
                <a:gd name="T62" fmla="*/ 321 w 477"/>
                <a:gd name="T63" fmla="*/ 238 h 2431"/>
                <a:gd name="T64" fmla="*/ 331 w 477"/>
                <a:gd name="T65" fmla="*/ 171 h 2431"/>
                <a:gd name="T66" fmla="*/ 342 w 477"/>
                <a:gd name="T67" fmla="*/ 114 h 2431"/>
                <a:gd name="T68" fmla="*/ 352 w 477"/>
                <a:gd name="T69" fmla="*/ 67 h 2431"/>
                <a:gd name="T70" fmla="*/ 363 w 477"/>
                <a:gd name="T71" fmla="*/ 31 h 2431"/>
                <a:gd name="T72" fmla="*/ 373 w 477"/>
                <a:gd name="T73" fmla="*/ 10 h 2431"/>
                <a:gd name="T74" fmla="*/ 383 w 477"/>
                <a:gd name="T75" fmla="*/ 0 h 2431"/>
                <a:gd name="T76" fmla="*/ 394 w 477"/>
                <a:gd name="T77" fmla="*/ 0 h 2431"/>
                <a:gd name="T78" fmla="*/ 404 w 477"/>
                <a:gd name="T79" fmla="*/ 15 h 2431"/>
                <a:gd name="T80" fmla="*/ 414 w 477"/>
                <a:gd name="T81" fmla="*/ 41 h 2431"/>
                <a:gd name="T82" fmla="*/ 425 w 477"/>
                <a:gd name="T83" fmla="*/ 78 h 2431"/>
                <a:gd name="T84" fmla="*/ 435 w 477"/>
                <a:gd name="T85" fmla="*/ 124 h 2431"/>
                <a:gd name="T86" fmla="*/ 445 w 477"/>
                <a:gd name="T87" fmla="*/ 187 h 2431"/>
                <a:gd name="T88" fmla="*/ 456 w 477"/>
                <a:gd name="T89" fmla="*/ 254 h 2431"/>
                <a:gd name="T90" fmla="*/ 466 w 477"/>
                <a:gd name="T91" fmla="*/ 337 h 2431"/>
                <a:gd name="T92" fmla="*/ 477 w 477"/>
                <a:gd name="T93" fmla="*/ 425 h 2431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477" h="2431">
                  <a:moveTo>
                    <a:pt x="0" y="2224"/>
                  </a:moveTo>
                  <a:lnTo>
                    <a:pt x="10" y="2286"/>
                  </a:lnTo>
                  <a:lnTo>
                    <a:pt x="20" y="2338"/>
                  </a:lnTo>
                  <a:lnTo>
                    <a:pt x="31" y="2379"/>
                  </a:lnTo>
                  <a:lnTo>
                    <a:pt x="41" y="2410"/>
                  </a:lnTo>
                  <a:lnTo>
                    <a:pt x="52" y="2426"/>
                  </a:lnTo>
                  <a:lnTo>
                    <a:pt x="62" y="2431"/>
                  </a:lnTo>
                  <a:lnTo>
                    <a:pt x="72" y="2426"/>
                  </a:lnTo>
                  <a:lnTo>
                    <a:pt x="83" y="2410"/>
                  </a:lnTo>
                  <a:lnTo>
                    <a:pt x="93" y="2379"/>
                  </a:lnTo>
                  <a:lnTo>
                    <a:pt x="103" y="2338"/>
                  </a:lnTo>
                  <a:lnTo>
                    <a:pt x="114" y="2281"/>
                  </a:lnTo>
                  <a:lnTo>
                    <a:pt x="124" y="2219"/>
                  </a:lnTo>
                  <a:lnTo>
                    <a:pt x="134" y="2146"/>
                  </a:lnTo>
                  <a:lnTo>
                    <a:pt x="145" y="2058"/>
                  </a:lnTo>
                  <a:lnTo>
                    <a:pt x="155" y="1970"/>
                  </a:lnTo>
                  <a:lnTo>
                    <a:pt x="166" y="1871"/>
                  </a:lnTo>
                  <a:lnTo>
                    <a:pt x="176" y="1762"/>
                  </a:lnTo>
                  <a:lnTo>
                    <a:pt x="186" y="1654"/>
                  </a:lnTo>
                  <a:lnTo>
                    <a:pt x="197" y="1534"/>
                  </a:lnTo>
                  <a:lnTo>
                    <a:pt x="207" y="1415"/>
                  </a:lnTo>
                  <a:lnTo>
                    <a:pt x="217" y="1296"/>
                  </a:lnTo>
                  <a:lnTo>
                    <a:pt x="228" y="1177"/>
                  </a:lnTo>
                  <a:lnTo>
                    <a:pt x="238" y="1052"/>
                  </a:lnTo>
                  <a:lnTo>
                    <a:pt x="249" y="933"/>
                  </a:lnTo>
                  <a:lnTo>
                    <a:pt x="259" y="819"/>
                  </a:lnTo>
                  <a:lnTo>
                    <a:pt x="269" y="705"/>
                  </a:lnTo>
                  <a:lnTo>
                    <a:pt x="280" y="596"/>
                  </a:lnTo>
                  <a:lnTo>
                    <a:pt x="290" y="492"/>
                  </a:lnTo>
                  <a:lnTo>
                    <a:pt x="300" y="399"/>
                  </a:lnTo>
                  <a:lnTo>
                    <a:pt x="311" y="316"/>
                  </a:lnTo>
                  <a:lnTo>
                    <a:pt x="321" y="238"/>
                  </a:lnTo>
                  <a:lnTo>
                    <a:pt x="331" y="171"/>
                  </a:lnTo>
                  <a:lnTo>
                    <a:pt x="342" y="114"/>
                  </a:lnTo>
                  <a:lnTo>
                    <a:pt x="352" y="67"/>
                  </a:lnTo>
                  <a:lnTo>
                    <a:pt x="363" y="31"/>
                  </a:lnTo>
                  <a:lnTo>
                    <a:pt x="373" y="10"/>
                  </a:lnTo>
                  <a:lnTo>
                    <a:pt x="383" y="0"/>
                  </a:lnTo>
                  <a:lnTo>
                    <a:pt x="394" y="0"/>
                  </a:lnTo>
                  <a:lnTo>
                    <a:pt x="404" y="15"/>
                  </a:lnTo>
                  <a:lnTo>
                    <a:pt x="414" y="41"/>
                  </a:lnTo>
                  <a:lnTo>
                    <a:pt x="425" y="78"/>
                  </a:lnTo>
                  <a:lnTo>
                    <a:pt x="435" y="124"/>
                  </a:lnTo>
                  <a:lnTo>
                    <a:pt x="445" y="187"/>
                  </a:lnTo>
                  <a:lnTo>
                    <a:pt x="456" y="254"/>
                  </a:lnTo>
                  <a:lnTo>
                    <a:pt x="466" y="337"/>
                  </a:lnTo>
                  <a:lnTo>
                    <a:pt x="477" y="425"/>
                  </a:lnTo>
                </a:path>
              </a:pathLst>
            </a:custGeom>
            <a:noFill/>
            <a:ln w="15875">
              <a:solidFill>
                <a:srgbClr val="008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923745" name="Line 97"/>
          <p:cNvSpPr>
            <a:spLocks noChangeShapeType="1"/>
          </p:cNvSpPr>
          <p:nvPr/>
        </p:nvSpPr>
        <p:spPr bwMode="auto">
          <a:xfrm>
            <a:off x="7512051" y="2061712"/>
            <a:ext cx="7938" cy="250825"/>
          </a:xfrm>
          <a:prstGeom prst="line">
            <a:avLst/>
          </a:prstGeom>
          <a:noFill/>
          <a:ln w="28575">
            <a:solidFill>
              <a:srgbClr val="9C9E9F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923751" name="Line 103"/>
          <p:cNvSpPr>
            <a:spLocks noChangeShapeType="1"/>
          </p:cNvSpPr>
          <p:nvPr/>
        </p:nvSpPr>
        <p:spPr bwMode="auto">
          <a:xfrm flipH="1">
            <a:off x="2168526" y="2399850"/>
            <a:ext cx="271463" cy="0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de-DE"/>
          </a:p>
        </p:txBody>
      </p:sp>
      <p:grpSp>
        <p:nvGrpSpPr>
          <p:cNvPr id="19" name="Group 18"/>
          <p:cNvGrpSpPr/>
          <p:nvPr/>
        </p:nvGrpSpPr>
        <p:grpSpPr>
          <a:xfrm>
            <a:off x="1312863" y="2239512"/>
            <a:ext cx="622301" cy="422275"/>
            <a:chOff x="1312863" y="2239512"/>
            <a:chExt cx="622301" cy="422275"/>
          </a:xfrm>
        </p:grpSpPr>
        <p:grpSp>
          <p:nvGrpSpPr>
            <p:cNvPr id="84171" name="Group 90"/>
            <p:cNvGrpSpPr>
              <a:grpSpLocks/>
            </p:cNvGrpSpPr>
            <p:nvPr/>
          </p:nvGrpSpPr>
          <p:grpSpPr bwMode="auto">
            <a:xfrm>
              <a:off x="1312863" y="2239512"/>
              <a:ext cx="241300" cy="100013"/>
              <a:chOff x="2285" y="1652"/>
              <a:chExt cx="152" cy="63"/>
            </a:xfrm>
          </p:grpSpPr>
          <p:sp>
            <p:nvSpPr>
              <p:cNvPr id="923739" name="Line 91"/>
              <p:cNvSpPr>
                <a:spLocks noChangeShapeType="1"/>
              </p:cNvSpPr>
              <p:nvPr/>
            </p:nvSpPr>
            <p:spPr bwMode="auto">
              <a:xfrm flipV="1">
                <a:off x="2285" y="1652"/>
                <a:ext cx="152" cy="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de-DE"/>
              </a:p>
            </p:txBody>
          </p:sp>
          <p:sp>
            <p:nvSpPr>
              <p:cNvPr id="923740" name="Line 92"/>
              <p:cNvSpPr>
                <a:spLocks noChangeShapeType="1"/>
              </p:cNvSpPr>
              <p:nvPr/>
            </p:nvSpPr>
            <p:spPr bwMode="auto">
              <a:xfrm>
                <a:off x="2431" y="1652"/>
                <a:ext cx="0" cy="63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de-DE"/>
              </a:p>
            </p:txBody>
          </p:sp>
        </p:grpSp>
        <p:grpSp>
          <p:nvGrpSpPr>
            <p:cNvPr id="84172" name="Group 93"/>
            <p:cNvGrpSpPr>
              <a:grpSpLocks/>
            </p:cNvGrpSpPr>
            <p:nvPr/>
          </p:nvGrpSpPr>
          <p:grpSpPr bwMode="auto">
            <a:xfrm flipH="1">
              <a:off x="1603376" y="2239512"/>
              <a:ext cx="211138" cy="100013"/>
              <a:chOff x="2285" y="1652"/>
              <a:chExt cx="152" cy="63"/>
            </a:xfrm>
          </p:grpSpPr>
          <p:sp>
            <p:nvSpPr>
              <p:cNvPr id="923742" name="Line 94"/>
              <p:cNvSpPr>
                <a:spLocks noChangeShapeType="1"/>
              </p:cNvSpPr>
              <p:nvPr/>
            </p:nvSpPr>
            <p:spPr bwMode="auto">
              <a:xfrm>
                <a:off x="2285" y="1658"/>
                <a:ext cx="152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de-DE"/>
              </a:p>
            </p:txBody>
          </p:sp>
          <p:sp>
            <p:nvSpPr>
              <p:cNvPr id="923743" name="Line 95"/>
              <p:cNvSpPr>
                <a:spLocks noChangeShapeType="1"/>
              </p:cNvSpPr>
              <p:nvPr/>
            </p:nvSpPr>
            <p:spPr bwMode="auto">
              <a:xfrm>
                <a:off x="2431" y="1652"/>
                <a:ext cx="0" cy="63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de-DE"/>
              </a:p>
            </p:txBody>
          </p:sp>
        </p:grpSp>
        <p:sp>
          <p:nvSpPr>
            <p:cNvPr id="923744" name="AutoShape 96"/>
            <p:cNvSpPr>
              <a:spLocks noChangeArrowheads="1"/>
            </p:cNvSpPr>
            <p:nvPr/>
          </p:nvSpPr>
          <p:spPr bwMode="auto">
            <a:xfrm>
              <a:off x="1477963" y="2333175"/>
              <a:ext cx="190500" cy="190500"/>
            </a:xfrm>
            <a:prstGeom prst="flowChartSummingJunction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de-DE"/>
            </a:p>
          </p:txBody>
        </p:sp>
        <p:sp>
          <p:nvSpPr>
            <p:cNvPr id="923752" name="Line 104"/>
            <p:cNvSpPr>
              <a:spLocks noChangeShapeType="1"/>
            </p:cNvSpPr>
            <p:nvPr/>
          </p:nvSpPr>
          <p:spPr bwMode="auto">
            <a:xfrm>
              <a:off x="1566863" y="2542725"/>
              <a:ext cx="0" cy="11112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de-DE"/>
            </a:p>
          </p:txBody>
        </p:sp>
        <p:sp>
          <p:nvSpPr>
            <p:cNvPr id="923753" name="Line 105"/>
            <p:cNvSpPr>
              <a:spLocks noChangeShapeType="1"/>
            </p:cNvSpPr>
            <p:nvPr/>
          </p:nvSpPr>
          <p:spPr bwMode="auto">
            <a:xfrm>
              <a:off x="1555751" y="2661787"/>
              <a:ext cx="379413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de-DE"/>
            </a:p>
          </p:txBody>
        </p:sp>
      </p:grpSp>
      <p:sp>
        <p:nvSpPr>
          <p:cNvPr id="923754" name="Line 106"/>
          <p:cNvSpPr>
            <a:spLocks noChangeShapeType="1"/>
          </p:cNvSpPr>
          <p:nvPr/>
        </p:nvSpPr>
        <p:spPr bwMode="auto">
          <a:xfrm flipV="1">
            <a:off x="1938338" y="2269675"/>
            <a:ext cx="0" cy="39211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923755" name="Oval 107"/>
          <p:cNvSpPr>
            <a:spLocks noChangeArrowheads="1"/>
          </p:cNvSpPr>
          <p:nvPr/>
        </p:nvSpPr>
        <p:spPr bwMode="auto">
          <a:xfrm>
            <a:off x="1878013" y="2099812"/>
            <a:ext cx="131763" cy="14128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de-DE"/>
          </a:p>
        </p:txBody>
      </p:sp>
      <p:sp>
        <p:nvSpPr>
          <p:cNvPr id="923756" name="Line 108"/>
          <p:cNvSpPr>
            <a:spLocks noChangeShapeType="1"/>
          </p:cNvSpPr>
          <p:nvPr/>
        </p:nvSpPr>
        <p:spPr bwMode="auto">
          <a:xfrm flipV="1">
            <a:off x="1847851" y="2090287"/>
            <a:ext cx="252413" cy="1412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de-DE"/>
          </a:p>
        </p:txBody>
      </p:sp>
      <p:grpSp>
        <p:nvGrpSpPr>
          <p:cNvPr id="924073" name="Group 425"/>
          <p:cNvGrpSpPr>
            <a:grpSpLocks/>
          </p:cNvGrpSpPr>
          <p:nvPr/>
        </p:nvGrpSpPr>
        <p:grpSpPr bwMode="auto">
          <a:xfrm>
            <a:off x="7973155" y="835818"/>
            <a:ext cx="1014412" cy="682625"/>
            <a:chOff x="4931" y="785"/>
            <a:chExt cx="639" cy="430"/>
          </a:xfrm>
        </p:grpSpPr>
        <p:sp>
          <p:nvSpPr>
            <p:cNvPr id="924063" name="Text Box 415"/>
            <p:cNvSpPr txBox="1">
              <a:spLocks noChangeArrowheads="1"/>
            </p:cNvSpPr>
            <p:nvPr/>
          </p:nvSpPr>
          <p:spPr bwMode="auto">
            <a:xfrm>
              <a:off x="4974" y="798"/>
              <a:ext cx="53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28575">
                  <a:solidFill>
                    <a:schemeClr val="folHlink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marL="342900" indent="-342900"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1pPr>
              <a:lvl2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2pPr>
              <a:lvl3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3pPr>
              <a:lvl4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4pPr>
              <a:lvl5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9pPr>
            </a:lstStyle>
            <a:p>
              <a:pPr eaLnBrk="1" hangingPunct="1">
                <a:spcBef>
                  <a:spcPct val="20000"/>
                </a:spcBef>
                <a:buFont typeface="Wingdings" pitchFamily="2" charset="2"/>
                <a:buNone/>
                <a:defRPr/>
              </a:pPr>
              <a:r>
                <a:rPr lang="en-GB" sz="1800" smtClean="0">
                  <a:sym typeface="Symbol" pitchFamily="18" charset="2"/>
                </a:rPr>
                <a:t>t    f</a:t>
              </a:r>
            </a:p>
          </p:txBody>
        </p:sp>
        <p:sp>
          <p:nvSpPr>
            <p:cNvPr id="924064" name="Line 416"/>
            <p:cNvSpPr>
              <a:spLocks noChangeShapeType="1"/>
            </p:cNvSpPr>
            <p:nvPr/>
          </p:nvSpPr>
          <p:spPr bwMode="auto">
            <a:xfrm>
              <a:off x="5032" y="994"/>
              <a:ext cx="114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de-DE"/>
            </a:p>
          </p:txBody>
        </p:sp>
        <p:sp>
          <p:nvSpPr>
            <p:cNvPr id="924066" name="Line 418"/>
            <p:cNvSpPr>
              <a:spLocks noChangeShapeType="1"/>
            </p:cNvSpPr>
            <p:nvPr/>
          </p:nvSpPr>
          <p:spPr bwMode="auto">
            <a:xfrm flipV="1">
              <a:off x="5309" y="993"/>
              <a:ext cx="121" cy="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de-DE"/>
            </a:p>
          </p:txBody>
        </p:sp>
        <p:sp>
          <p:nvSpPr>
            <p:cNvPr id="924067" name="Text Box 419"/>
            <p:cNvSpPr txBox="1">
              <a:spLocks noChangeArrowheads="1"/>
            </p:cNvSpPr>
            <p:nvPr/>
          </p:nvSpPr>
          <p:spPr bwMode="auto">
            <a:xfrm>
              <a:off x="5012" y="964"/>
              <a:ext cx="43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28575">
                  <a:solidFill>
                    <a:schemeClr val="folHlink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marL="342900" indent="-342900"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1pPr>
              <a:lvl2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2pPr>
              <a:lvl3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3pPr>
              <a:lvl4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4pPr>
              <a:lvl5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9pPr>
            </a:lstStyle>
            <a:p>
              <a:pPr eaLnBrk="1" hangingPunct="1">
                <a:spcBef>
                  <a:spcPct val="20000"/>
                </a:spcBef>
                <a:buFont typeface="Wingdings" pitchFamily="2" charset="2"/>
                <a:buNone/>
                <a:defRPr/>
              </a:pPr>
              <a:r>
                <a:rPr lang="en-GB" sz="1800" smtClean="0">
                  <a:sym typeface="Symbol" pitchFamily="18" charset="2"/>
                </a:rPr>
                <a:t>t      f</a:t>
              </a:r>
            </a:p>
          </p:txBody>
        </p:sp>
        <p:sp>
          <p:nvSpPr>
            <p:cNvPr id="924068" name="Text Box 420"/>
            <p:cNvSpPr txBox="1">
              <a:spLocks noChangeArrowheads="1"/>
            </p:cNvSpPr>
            <p:nvPr/>
          </p:nvSpPr>
          <p:spPr bwMode="auto">
            <a:xfrm>
              <a:off x="5132" y="894"/>
              <a:ext cx="20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28575">
                  <a:solidFill>
                    <a:schemeClr val="folHlink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marL="342900" indent="-342900"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1pPr>
              <a:lvl2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2pPr>
              <a:lvl3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3pPr>
              <a:lvl4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4pPr>
              <a:lvl5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9pPr>
            </a:lstStyle>
            <a:p>
              <a:pPr eaLnBrk="1" hangingPunct="1">
                <a:spcBef>
                  <a:spcPct val="20000"/>
                </a:spcBef>
                <a:buFont typeface="Wingdings" pitchFamily="2" charset="2"/>
                <a:buNone/>
                <a:defRPr/>
              </a:pPr>
              <a:r>
                <a:rPr lang="en-US" sz="1800" smtClean="0"/>
                <a:t>=</a:t>
              </a:r>
              <a:endParaRPr lang="en-GB" sz="1800" smtClean="0"/>
            </a:p>
          </p:txBody>
        </p:sp>
        <p:sp>
          <p:nvSpPr>
            <p:cNvPr id="924069" name="Rectangle 421"/>
            <p:cNvSpPr>
              <a:spLocks noChangeArrowheads="1"/>
            </p:cNvSpPr>
            <p:nvPr/>
          </p:nvSpPr>
          <p:spPr bwMode="auto">
            <a:xfrm>
              <a:off x="4931" y="785"/>
              <a:ext cx="639" cy="430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de-DE"/>
            </a:p>
          </p:txBody>
        </p:sp>
      </p:grpSp>
      <p:sp>
        <p:nvSpPr>
          <p:cNvPr id="234" name="Line 102"/>
          <p:cNvSpPr>
            <a:spLocks noChangeShapeType="1"/>
          </p:cNvSpPr>
          <p:nvPr/>
        </p:nvSpPr>
        <p:spPr bwMode="auto">
          <a:xfrm>
            <a:off x="7816851" y="2120389"/>
            <a:ext cx="401637" cy="0"/>
          </a:xfrm>
          <a:prstGeom prst="line">
            <a:avLst/>
          </a:prstGeom>
          <a:noFill/>
          <a:ln w="28575">
            <a:solidFill>
              <a:srgbClr val="00B05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de-DE"/>
          </a:p>
        </p:txBody>
      </p:sp>
      <p:grpSp>
        <p:nvGrpSpPr>
          <p:cNvPr id="2" name="Group 1"/>
          <p:cNvGrpSpPr/>
          <p:nvPr/>
        </p:nvGrpSpPr>
        <p:grpSpPr>
          <a:xfrm>
            <a:off x="328613" y="2849563"/>
            <a:ext cx="7902574" cy="1296987"/>
            <a:chOff x="328613" y="2849563"/>
            <a:chExt cx="7902574" cy="1296987"/>
          </a:xfrm>
        </p:grpSpPr>
        <p:grpSp>
          <p:nvGrpSpPr>
            <p:cNvPr id="924070" name="Group 422"/>
            <p:cNvGrpSpPr>
              <a:grpSpLocks/>
            </p:cNvGrpSpPr>
            <p:nvPr/>
          </p:nvGrpSpPr>
          <p:grpSpPr bwMode="auto">
            <a:xfrm>
              <a:off x="328613" y="2849563"/>
              <a:ext cx="7567612" cy="1296987"/>
              <a:chOff x="207" y="1795"/>
              <a:chExt cx="4767" cy="817"/>
            </a:xfrm>
          </p:grpSpPr>
          <p:sp>
            <p:nvSpPr>
              <p:cNvPr id="923757" name="Text Box 109"/>
              <p:cNvSpPr txBox="1">
                <a:spLocks noChangeArrowheads="1"/>
              </p:cNvSpPr>
              <p:nvPr/>
            </p:nvSpPr>
            <p:spPr bwMode="auto">
              <a:xfrm>
                <a:off x="207" y="1795"/>
                <a:ext cx="1385" cy="2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28575">
                    <a:solidFill>
                      <a:schemeClr val="folHlink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marL="342900" indent="-342900" eaLnBrk="0" hangingPunct="0">
                  <a:spcBef>
                    <a:spcPct val="0"/>
                  </a:spcBef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1pPr>
                <a:lvl2pPr eaLnBrk="0" hangingPunct="0">
                  <a:spcBef>
                    <a:spcPct val="0"/>
                  </a:spcBef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2pPr>
                <a:lvl3pPr eaLnBrk="0" hangingPunct="0">
                  <a:spcBef>
                    <a:spcPct val="0"/>
                  </a:spcBef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3pPr>
                <a:lvl4pPr eaLnBrk="0" hangingPunct="0">
                  <a:spcBef>
                    <a:spcPct val="0"/>
                  </a:spcBef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4pPr>
                <a:lvl5pPr eaLnBrk="0" hangingPunct="0">
                  <a:spcBef>
                    <a:spcPct val="0"/>
                  </a:spcBef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  <a:buFont typeface="Wingdings" pitchFamily="2" charset="2"/>
                  <a:buNone/>
                  <a:defRPr/>
                </a:pPr>
                <a:r>
                  <a:rPr lang="en-US" sz="1600" b="1" smtClean="0"/>
                  <a:t>2) Carrier is optically</a:t>
                </a:r>
                <a:endParaRPr lang="en-GB" sz="1600" b="1" smtClean="0"/>
              </a:p>
            </p:txBody>
          </p:sp>
          <p:sp>
            <p:nvSpPr>
              <p:cNvPr id="923758" name="Oval 110"/>
              <p:cNvSpPr>
                <a:spLocks noChangeArrowheads="1"/>
              </p:cNvSpPr>
              <p:nvPr/>
            </p:nvSpPr>
            <p:spPr bwMode="auto">
              <a:xfrm>
                <a:off x="613" y="2316"/>
                <a:ext cx="190" cy="190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de-DE"/>
              </a:p>
            </p:txBody>
          </p:sp>
          <p:sp>
            <p:nvSpPr>
              <p:cNvPr id="923759" name="Text Box 111"/>
              <p:cNvSpPr txBox="1">
                <a:spLocks noChangeArrowheads="1"/>
              </p:cNvSpPr>
              <p:nvPr/>
            </p:nvSpPr>
            <p:spPr bwMode="auto">
              <a:xfrm>
                <a:off x="586" y="2210"/>
                <a:ext cx="266" cy="36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28575">
                    <a:solidFill>
                      <a:schemeClr val="folHlink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marL="342900" indent="-342900" eaLnBrk="0" hangingPunct="0">
                  <a:spcBef>
                    <a:spcPct val="0"/>
                  </a:spcBef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1pPr>
                <a:lvl2pPr eaLnBrk="0" hangingPunct="0">
                  <a:spcBef>
                    <a:spcPct val="0"/>
                  </a:spcBef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2pPr>
                <a:lvl3pPr eaLnBrk="0" hangingPunct="0">
                  <a:spcBef>
                    <a:spcPct val="0"/>
                  </a:spcBef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3pPr>
                <a:lvl4pPr eaLnBrk="0" hangingPunct="0">
                  <a:spcBef>
                    <a:spcPct val="0"/>
                  </a:spcBef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4pPr>
                <a:lvl5pPr eaLnBrk="0" hangingPunct="0">
                  <a:spcBef>
                    <a:spcPct val="0"/>
                  </a:spcBef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  <a:buFont typeface="Wingdings" pitchFamily="2" charset="2"/>
                  <a:buNone/>
                  <a:defRPr/>
                </a:pPr>
                <a:r>
                  <a:rPr lang="en-US" sz="3200" dirty="0" smtClean="0"/>
                  <a:t>~</a:t>
                </a:r>
                <a:endParaRPr lang="en-GB" sz="3200" dirty="0" smtClean="0"/>
              </a:p>
            </p:txBody>
          </p:sp>
          <p:sp>
            <p:nvSpPr>
              <p:cNvPr id="923760" name="Line 112"/>
              <p:cNvSpPr>
                <a:spLocks noChangeShapeType="1"/>
              </p:cNvSpPr>
              <p:nvPr/>
            </p:nvSpPr>
            <p:spPr bwMode="auto">
              <a:xfrm>
                <a:off x="567" y="2215"/>
                <a:ext cx="4407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de-DE"/>
              </a:p>
            </p:txBody>
          </p:sp>
          <p:grpSp>
            <p:nvGrpSpPr>
              <p:cNvPr id="84130" name="Group 123"/>
              <p:cNvGrpSpPr>
                <a:grpSpLocks/>
              </p:cNvGrpSpPr>
              <p:nvPr/>
            </p:nvGrpSpPr>
            <p:grpSpPr bwMode="auto">
              <a:xfrm>
                <a:off x="1449" y="1886"/>
                <a:ext cx="3104" cy="114"/>
                <a:chOff x="1231" y="1159"/>
                <a:chExt cx="3085" cy="2431"/>
              </a:xfrm>
            </p:grpSpPr>
            <p:sp>
              <p:nvSpPr>
                <p:cNvPr id="84167" name="Freeform 124"/>
                <p:cNvSpPr>
                  <a:spLocks/>
                </p:cNvSpPr>
                <p:nvPr/>
              </p:nvSpPr>
              <p:spPr bwMode="auto">
                <a:xfrm>
                  <a:off x="1231" y="1159"/>
                  <a:ext cx="1301" cy="2431"/>
                </a:xfrm>
                <a:custGeom>
                  <a:avLst/>
                  <a:gdLst>
                    <a:gd name="T0" fmla="*/ 16 w 1301"/>
                    <a:gd name="T1" fmla="*/ 2177 h 2431"/>
                    <a:gd name="T2" fmla="*/ 47 w 1301"/>
                    <a:gd name="T3" fmla="*/ 2353 h 2431"/>
                    <a:gd name="T4" fmla="*/ 78 w 1301"/>
                    <a:gd name="T5" fmla="*/ 2431 h 2431"/>
                    <a:gd name="T6" fmla="*/ 109 w 1301"/>
                    <a:gd name="T7" fmla="*/ 2400 h 2431"/>
                    <a:gd name="T8" fmla="*/ 140 w 1301"/>
                    <a:gd name="T9" fmla="*/ 2260 h 2431"/>
                    <a:gd name="T10" fmla="*/ 171 w 1301"/>
                    <a:gd name="T11" fmla="*/ 2032 h 2431"/>
                    <a:gd name="T12" fmla="*/ 203 w 1301"/>
                    <a:gd name="T13" fmla="*/ 1726 h 2431"/>
                    <a:gd name="T14" fmla="*/ 234 w 1301"/>
                    <a:gd name="T15" fmla="*/ 1379 h 2431"/>
                    <a:gd name="T16" fmla="*/ 265 w 1301"/>
                    <a:gd name="T17" fmla="*/ 1016 h 2431"/>
                    <a:gd name="T18" fmla="*/ 296 w 1301"/>
                    <a:gd name="T19" fmla="*/ 669 h 2431"/>
                    <a:gd name="T20" fmla="*/ 327 w 1301"/>
                    <a:gd name="T21" fmla="*/ 373 h 2431"/>
                    <a:gd name="T22" fmla="*/ 358 w 1301"/>
                    <a:gd name="T23" fmla="*/ 150 h 2431"/>
                    <a:gd name="T24" fmla="*/ 389 w 1301"/>
                    <a:gd name="T25" fmla="*/ 21 h 2431"/>
                    <a:gd name="T26" fmla="*/ 420 w 1301"/>
                    <a:gd name="T27" fmla="*/ 5 h 2431"/>
                    <a:gd name="T28" fmla="*/ 451 w 1301"/>
                    <a:gd name="T29" fmla="*/ 93 h 2431"/>
                    <a:gd name="T30" fmla="*/ 482 w 1301"/>
                    <a:gd name="T31" fmla="*/ 280 h 2431"/>
                    <a:gd name="T32" fmla="*/ 514 w 1301"/>
                    <a:gd name="T33" fmla="*/ 555 h 2431"/>
                    <a:gd name="T34" fmla="*/ 545 w 1301"/>
                    <a:gd name="T35" fmla="*/ 886 h 2431"/>
                    <a:gd name="T36" fmla="*/ 576 w 1301"/>
                    <a:gd name="T37" fmla="*/ 1244 h 2431"/>
                    <a:gd name="T38" fmla="*/ 607 w 1301"/>
                    <a:gd name="T39" fmla="*/ 1602 h 2431"/>
                    <a:gd name="T40" fmla="*/ 633 w 1301"/>
                    <a:gd name="T41" fmla="*/ 1928 h 2431"/>
                    <a:gd name="T42" fmla="*/ 664 w 1301"/>
                    <a:gd name="T43" fmla="*/ 2188 h 2431"/>
                    <a:gd name="T44" fmla="*/ 695 w 1301"/>
                    <a:gd name="T45" fmla="*/ 2364 h 2431"/>
                    <a:gd name="T46" fmla="*/ 726 w 1301"/>
                    <a:gd name="T47" fmla="*/ 2431 h 2431"/>
                    <a:gd name="T48" fmla="*/ 757 w 1301"/>
                    <a:gd name="T49" fmla="*/ 2395 h 2431"/>
                    <a:gd name="T50" fmla="*/ 788 w 1301"/>
                    <a:gd name="T51" fmla="*/ 2250 h 2431"/>
                    <a:gd name="T52" fmla="*/ 819 w 1301"/>
                    <a:gd name="T53" fmla="*/ 2017 h 2431"/>
                    <a:gd name="T54" fmla="*/ 850 w 1301"/>
                    <a:gd name="T55" fmla="*/ 1711 h 2431"/>
                    <a:gd name="T56" fmla="*/ 882 w 1301"/>
                    <a:gd name="T57" fmla="*/ 1358 h 2431"/>
                    <a:gd name="T58" fmla="*/ 913 w 1301"/>
                    <a:gd name="T59" fmla="*/ 995 h 2431"/>
                    <a:gd name="T60" fmla="*/ 944 w 1301"/>
                    <a:gd name="T61" fmla="*/ 648 h 2431"/>
                    <a:gd name="T62" fmla="*/ 975 w 1301"/>
                    <a:gd name="T63" fmla="*/ 358 h 2431"/>
                    <a:gd name="T64" fmla="*/ 1006 w 1301"/>
                    <a:gd name="T65" fmla="*/ 140 h 2431"/>
                    <a:gd name="T66" fmla="*/ 1037 w 1301"/>
                    <a:gd name="T67" fmla="*/ 21 h 2431"/>
                    <a:gd name="T68" fmla="*/ 1068 w 1301"/>
                    <a:gd name="T69" fmla="*/ 5 h 2431"/>
                    <a:gd name="T70" fmla="*/ 1099 w 1301"/>
                    <a:gd name="T71" fmla="*/ 98 h 2431"/>
                    <a:gd name="T72" fmla="*/ 1130 w 1301"/>
                    <a:gd name="T73" fmla="*/ 295 h 2431"/>
                    <a:gd name="T74" fmla="*/ 1161 w 1301"/>
                    <a:gd name="T75" fmla="*/ 570 h 2431"/>
                    <a:gd name="T76" fmla="*/ 1193 w 1301"/>
                    <a:gd name="T77" fmla="*/ 902 h 2431"/>
                    <a:gd name="T78" fmla="*/ 1224 w 1301"/>
                    <a:gd name="T79" fmla="*/ 1265 h 2431"/>
                    <a:gd name="T80" fmla="*/ 1250 w 1301"/>
                    <a:gd name="T81" fmla="*/ 1623 h 2431"/>
                    <a:gd name="T82" fmla="*/ 1281 w 1301"/>
                    <a:gd name="T83" fmla="*/ 1944 h 2431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</a:gdLst>
                  <a:ahLst/>
                  <a:cxnLst>
                    <a:cxn ang="T84">
                      <a:pos x="T0" y="T1"/>
                    </a:cxn>
                    <a:cxn ang="T85">
                      <a:pos x="T2" y="T3"/>
                    </a:cxn>
                    <a:cxn ang="T86">
                      <a:pos x="T4" y="T5"/>
                    </a:cxn>
                    <a:cxn ang="T87">
                      <a:pos x="T6" y="T7"/>
                    </a:cxn>
                    <a:cxn ang="T88">
                      <a:pos x="T8" y="T9"/>
                    </a:cxn>
                    <a:cxn ang="T89">
                      <a:pos x="T10" y="T11"/>
                    </a:cxn>
                    <a:cxn ang="T90">
                      <a:pos x="T12" y="T13"/>
                    </a:cxn>
                    <a:cxn ang="T91">
                      <a:pos x="T14" y="T15"/>
                    </a:cxn>
                    <a:cxn ang="T92">
                      <a:pos x="T16" y="T17"/>
                    </a:cxn>
                    <a:cxn ang="T93">
                      <a:pos x="T18" y="T19"/>
                    </a:cxn>
                    <a:cxn ang="T94">
                      <a:pos x="T20" y="T21"/>
                    </a:cxn>
                    <a:cxn ang="T95">
                      <a:pos x="T22" y="T23"/>
                    </a:cxn>
                    <a:cxn ang="T96">
                      <a:pos x="T24" y="T25"/>
                    </a:cxn>
                    <a:cxn ang="T97">
                      <a:pos x="T26" y="T27"/>
                    </a:cxn>
                    <a:cxn ang="T98">
                      <a:pos x="T28" y="T29"/>
                    </a:cxn>
                    <a:cxn ang="T99">
                      <a:pos x="T30" y="T31"/>
                    </a:cxn>
                    <a:cxn ang="T100">
                      <a:pos x="T32" y="T33"/>
                    </a:cxn>
                    <a:cxn ang="T101">
                      <a:pos x="T34" y="T35"/>
                    </a:cxn>
                    <a:cxn ang="T102">
                      <a:pos x="T36" y="T37"/>
                    </a:cxn>
                    <a:cxn ang="T103">
                      <a:pos x="T38" y="T39"/>
                    </a:cxn>
                    <a:cxn ang="T104">
                      <a:pos x="T40" y="T41"/>
                    </a:cxn>
                    <a:cxn ang="T105">
                      <a:pos x="T42" y="T43"/>
                    </a:cxn>
                    <a:cxn ang="T106">
                      <a:pos x="T44" y="T45"/>
                    </a:cxn>
                    <a:cxn ang="T107">
                      <a:pos x="T46" y="T47"/>
                    </a:cxn>
                    <a:cxn ang="T108">
                      <a:pos x="T48" y="T49"/>
                    </a:cxn>
                    <a:cxn ang="T109">
                      <a:pos x="T50" y="T51"/>
                    </a:cxn>
                    <a:cxn ang="T110">
                      <a:pos x="T52" y="T53"/>
                    </a:cxn>
                    <a:cxn ang="T111">
                      <a:pos x="T54" y="T55"/>
                    </a:cxn>
                    <a:cxn ang="T112">
                      <a:pos x="T56" y="T57"/>
                    </a:cxn>
                    <a:cxn ang="T113">
                      <a:pos x="T58" y="T59"/>
                    </a:cxn>
                    <a:cxn ang="T114">
                      <a:pos x="T60" y="T61"/>
                    </a:cxn>
                    <a:cxn ang="T115">
                      <a:pos x="T62" y="T63"/>
                    </a:cxn>
                    <a:cxn ang="T116">
                      <a:pos x="T64" y="T65"/>
                    </a:cxn>
                    <a:cxn ang="T117">
                      <a:pos x="T66" y="T67"/>
                    </a:cxn>
                    <a:cxn ang="T118">
                      <a:pos x="T68" y="T69"/>
                    </a:cxn>
                    <a:cxn ang="T119">
                      <a:pos x="T70" y="T71"/>
                    </a:cxn>
                    <a:cxn ang="T120">
                      <a:pos x="T72" y="T73"/>
                    </a:cxn>
                    <a:cxn ang="T121">
                      <a:pos x="T74" y="T75"/>
                    </a:cxn>
                    <a:cxn ang="T122">
                      <a:pos x="T76" y="T77"/>
                    </a:cxn>
                    <a:cxn ang="T123">
                      <a:pos x="T78" y="T79"/>
                    </a:cxn>
                    <a:cxn ang="T124">
                      <a:pos x="T80" y="T81"/>
                    </a:cxn>
                    <a:cxn ang="T125">
                      <a:pos x="T82" y="T83"/>
                    </a:cxn>
                  </a:cxnLst>
                  <a:rect l="0" t="0" r="r" b="b"/>
                  <a:pathLst>
                    <a:path w="1301" h="2431">
                      <a:moveTo>
                        <a:pt x="0" y="2006"/>
                      </a:moveTo>
                      <a:lnTo>
                        <a:pt x="6" y="2094"/>
                      </a:lnTo>
                      <a:lnTo>
                        <a:pt x="16" y="2177"/>
                      </a:lnTo>
                      <a:lnTo>
                        <a:pt x="26" y="2245"/>
                      </a:lnTo>
                      <a:lnTo>
                        <a:pt x="37" y="2307"/>
                      </a:lnTo>
                      <a:lnTo>
                        <a:pt x="47" y="2353"/>
                      </a:lnTo>
                      <a:lnTo>
                        <a:pt x="57" y="2390"/>
                      </a:lnTo>
                      <a:lnTo>
                        <a:pt x="68" y="2416"/>
                      </a:lnTo>
                      <a:lnTo>
                        <a:pt x="78" y="2431"/>
                      </a:lnTo>
                      <a:lnTo>
                        <a:pt x="88" y="2431"/>
                      </a:lnTo>
                      <a:lnTo>
                        <a:pt x="99" y="2421"/>
                      </a:lnTo>
                      <a:lnTo>
                        <a:pt x="109" y="2400"/>
                      </a:lnTo>
                      <a:lnTo>
                        <a:pt x="120" y="2364"/>
                      </a:lnTo>
                      <a:lnTo>
                        <a:pt x="130" y="2317"/>
                      </a:lnTo>
                      <a:lnTo>
                        <a:pt x="140" y="2260"/>
                      </a:lnTo>
                      <a:lnTo>
                        <a:pt x="151" y="2193"/>
                      </a:lnTo>
                      <a:lnTo>
                        <a:pt x="161" y="2115"/>
                      </a:lnTo>
                      <a:lnTo>
                        <a:pt x="171" y="2032"/>
                      </a:lnTo>
                      <a:lnTo>
                        <a:pt x="182" y="1939"/>
                      </a:lnTo>
                      <a:lnTo>
                        <a:pt x="192" y="1835"/>
                      </a:lnTo>
                      <a:lnTo>
                        <a:pt x="203" y="1726"/>
                      </a:lnTo>
                      <a:lnTo>
                        <a:pt x="213" y="1612"/>
                      </a:lnTo>
                      <a:lnTo>
                        <a:pt x="223" y="1498"/>
                      </a:lnTo>
                      <a:lnTo>
                        <a:pt x="234" y="1379"/>
                      </a:lnTo>
                      <a:lnTo>
                        <a:pt x="244" y="1254"/>
                      </a:lnTo>
                      <a:lnTo>
                        <a:pt x="254" y="1135"/>
                      </a:lnTo>
                      <a:lnTo>
                        <a:pt x="265" y="1016"/>
                      </a:lnTo>
                      <a:lnTo>
                        <a:pt x="275" y="897"/>
                      </a:lnTo>
                      <a:lnTo>
                        <a:pt x="285" y="778"/>
                      </a:lnTo>
                      <a:lnTo>
                        <a:pt x="296" y="669"/>
                      </a:lnTo>
                      <a:lnTo>
                        <a:pt x="306" y="560"/>
                      </a:lnTo>
                      <a:lnTo>
                        <a:pt x="317" y="461"/>
                      </a:lnTo>
                      <a:lnTo>
                        <a:pt x="327" y="373"/>
                      </a:lnTo>
                      <a:lnTo>
                        <a:pt x="337" y="285"/>
                      </a:lnTo>
                      <a:lnTo>
                        <a:pt x="348" y="212"/>
                      </a:lnTo>
                      <a:lnTo>
                        <a:pt x="358" y="150"/>
                      </a:lnTo>
                      <a:lnTo>
                        <a:pt x="368" y="93"/>
                      </a:lnTo>
                      <a:lnTo>
                        <a:pt x="379" y="52"/>
                      </a:lnTo>
                      <a:lnTo>
                        <a:pt x="389" y="21"/>
                      </a:lnTo>
                      <a:lnTo>
                        <a:pt x="399" y="5"/>
                      </a:lnTo>
                      <a:lnTo>
                        <a:pt x="410" y="0"/>
                      </a:lnTo>
                      <a:lnTo>
                        <a:pt x="420" y="5"/>
                      </a:lnTo>
                      <a:lnTo>
                        <a:pt x="431" y="21"/>
                      </a:lnTo>
                      <a:lnTo>
                        <a:pt x="441" y="52"/>
                      </a:lnTo>
                      <a:lnTo>
                        <a:pt x="451" y="93"/>
                      </a:lnTo>
                      <a:lnTo>
                        <a:pt x="462" y="145"/>
                      </a:lnTo>
                      <a:lnTo>
                        <a:pt x="472" y="207"/>
                      </a:lnTo>
                      <a:lnTo>
                        <a:pt x="482" y="280"/>
                      </a:lnTo>
                      <a:lnTo>
                        <a:pt x="493" y="363"/>
                      </a:lnTo>
                      <a:lnTo>
                        <a:pt x="503" y="456"/>
                      </a:lnTo>
                      <a:lnTo>
                        <a:pt x="514" y="555"/>
                      </a:lnTo>
                      <a:lnTo>
                        <a:pt x="524" y="658"/>
                      </a:lnTo>
                      <a:lnTo>
                        <a:pt x="534" y="767"/>
                      </a:lnTo>
                      <a:lnTo>
                        <a:pt x="545" y="886"/>
                      </a:lnTo>
                      <a:lnTo>
                        <a:pt x="555" y="1006"/>
                      </a:lnTo>
                      <a:lnTo>
                        <a:pt x="565" y="1125"/>
                      </a:lnTo>
                      <a:lnTo>
                        <a:pt x="576" y="1244"/>
                      </a:lnTo>
                      <a:lnTo>
                        <a:pt x="586" y="1368"/>
                      </a:lnTo>
                      <a:lnTo>
                        <a:pt x="596" y="1488"/>
                      </a:lnTo>
                      <a:lnTo>
                        <a:pt x="607" y="1602"/>
                      </a:lnTo>
                      <a:lnTo>
                        <a:pt x="617" y="1716"/>
                      </a:lnTo>
                      <a:lnTo>
                        <a:pt x="622" y="1825"/>
                      </a:lnTo>
                      <a:lnTo>
                        <a:pt x="633" y="1928"/>
                      </a:lnTo>
                      <a:lnTo>
                        <a:pt x="643" y="2022"/>
                      </a:lnTo>
                      <a:lnTo>
                        <a:pt x="653" y="2110"/>
                      </a:lnTo>
                      <a:lnTo>
                        <a:pt x="664" y="2188"/>
                      </a:lnTo>
                      <a:lnTo>
                        <a:pt x="674" y="2255"/>
                      </a:lnTo>
                      <a:lnTo>
                        <a:pt x="685" y="2317"/>
                      </a:lnTo>
                      <a:lnTo>
                        <a:pt x="695" y="2364"/>
                      </a:lnTo>
                      <a:lnTo>
                        <a:pt x="705" y="2395"/>
                      </a:lnTo>
                      <a:lnTo>
                        <a:pt x="716" y="2421"/>
                      </a:lnTo>
                      <a:lnTo>
                        <a:pt x="726" y="2431"/>
                      </a:lnTo>
                      <a:lnTo>
                        <a:pt x="736" y="2431"/>
                      </a:lnTo>
                      <a:lnTo>
                        <a:pt x="747" y="2421"/>
                      </a:lnTo>
                      <a:lnTo>
                        <a:pt x="757" y="2395"/>
                      </a:lnTo>
                      <a:lnTo>
                        <a:pt x="768" y="2359"/>
                      </a:lnTo>
                      <a:lnTo>
                        <a:pt x="778" y="2312"/>
                      </a:lnTo>
                      <a:lnTo>
                        <a:pt x="788" y="2250"/>
                      </a:lnTo>
                      <a:lnTo>
                        <a:pt x="799" y="2182"/>
                      </a:lnTo>
                      <a:lnTo>
                        <a:pt x="809" y="2105"/>
                      </a:lnTo>
                      <a:lnTo>
                        <a:pt x="819" y="2017"/>
                      </a:lnTo>
                      <a:lnTo>
                        <a:pt x="830" y="1918"/>
                      </a:lnTo>
                      <a:lnTo>
                        <a:pt x="840" y="1820"/>
                      </a:lnTo>
                      <a:lnTo>
                        <a:pt x="850" y="1711"/>
                      </a:lnTo>
                      <a:lnTo>
                        <a:pt x="861" y="1597"/>
                      </a:lnTo>
                      <a:lnTo>
                        <a:pt x="871" y="1477"/>
                      </a:lnTo>
                      <a:lnTo>
                        <a:pt x="882" y="1358"/>
                      </a:lnTo>
                      <a:lnTo>
                        <a:pt x="892" y="1234"/>
                      </a:lnTo>
                      <a:lnTo>
                        <a:pt x="902" y="1114"/>
                      </a:lnTo>
                      <a:lnTo>
                        <a:pt x="913" y="995"/>
                      </a:lnTo>
                      <a:lnTo>
                        <a:pt x="923" y="876"/>
                      </a:lnTo>
                      <a:lnTo>
                        <a:pt x="933" y="762"/>
                      </a:lnTo>
                      <a:lnTo>
                        <a:pt x="944" y="648"/>
                      </a:lnTo>
                      <a:lnTo>
                        <a:pt x="954" y="544"/>
                      </a:lnTo>
                      <a:lnTo>
                        <a:pt x="965" y="446"/>
                      </a:lnTo>
                      <a:lnTo>
                        <a:pt x="975" y="358"/>
                      </a:lnTo>
                      <a:lnTo>
                        <a:pt x="985" y="275"/>
                      </a:lnTo>
                      <a:lnTo>
                        <a:pt x="996" y="202"/>
                      </a:lnTo>
                      <a:lnTo>
                        <a:pt x="1006" y="140"/>
                      </a:lnTo>
                      <a:lnTo>
                        <a:pt x="1016" y="88"/>
                      </a:lnTo>
                      <a:lnTo>
                        <a:pt x="1027" y="47"/>
                      </a:lnTo>
                      <a:lnTo>
                        <a:pt x="1037" y="21"/>
                      </a:lnTo>
                      <a:lnTo>
                        <a:pt x="1047" y="0"/>
                      </a:lnTo>
                      <a:lnTo>
                        <a:pt x="1058" y="0"/>
                      </a:lnTo>
                      <a:lnTo>
                        <a:pt x="1068" y="5"/>
                      </a:lnTo>
                      <a:lnTo>
                        <a:pt x="1079" y="26"/>
                      </a:lnTo>
                      <a:lnTo>
                        <a:pt x="1089" y="57"/>
                      </a:lnTo>
                      <a:lnTo>
                        <a:pt x="1099" y="98"/>
                      </a:lnTo>
                      <a:lnTo>
                        <a:pt x="1110" y="155"/>
                      </a:lnTo>
                      <a:lnTo>
                        <a:pt x="1120" y="218"/>
                      </a:lnTo>
                      <a:lnTo>
                        <a:pt x="1130" y="295"/>
                      </a:lnTo>
                      <a:lnTo>
                        <a:pt x="1141" y="378"/>
                      </a:lnTo>
                      <a:lnTo>
                        <a:pt x="1151" y="472"/>
                      </a:lnTo>
                      <a:lnTo>
                        <a:pt x="1161" y="570"/>
                      </a:lnTo>
                      <a:lnTo>
                        <a:pt x="1172" y="679"/>
                      </a:lnTo>
                      <a:lnTo>
                        <a:pt x="1182" y="788"/>
                      </a:lnTo>
                      <a:lnTo>
                        <a:pt x="1193" y="902"/>
                      </a:lnTo>
                      <a:lnTo>
                        <a:pt x="1203" y="1021"/>
                      </a:lnTo>
                      <a:lnTo>
                        <a:pt x="1213" y="1146"/>
                      </a:lnTo>
                      <a:lnTo>
                        <a:pt x="1224" y="1265"/>
                      </a:lnTo>
                      <a:lnTo>
                        <a:pt x="1234" y="1389"/>
                      </a:lnTo>
                      <a:lnTo>
                        <a:pt x="1239" y="1508"/>
                      </a:lnTo>
                      <a:lnTo>
                        <a:pt x="1250" y="1623"/>
                      </a:lnTo>
                      <a:lnTo>
                        <a:pt x="1260" y="1737"/>
                      </a:lnTo>
                      <a:lnTo>
                        <a:pt x="1270" y="1845"/>
                      </a:lnTo>
                      <a:lnTo>
                        <a:pt x="1281" y="1944"/>
                      </a:lnTo>
                      <a:lnTo>
                        <a:pt x="1291" y="2037"/>
                      </a:lnTo>
                      <a:lnTo>
                        <a:pt x="1301" y="2125"/>
                      </a:lnTo>
                    </a:path>
                  </a:pathLst>
                </a:custGeom>
                <a:noFill/>
                <a:ln w="15875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4168" name="Freeform 125"/>
                <p:cNvSpPr>
                  <a:spLocks/>
                </p:cNvSpPr>
                <p:nvPr/>
              </p:nvSpPr>
              <p:spPr bwMode="auto">
                <a:xfrm>
                  <a:off x="2532" y="1159"/>
                  <a:ext cx="1307" cy="2431"/>
                </a:xfrm>
                <a:custGeom>
                  <a:avLst/>
                  <a:gdLst>
                    <a:gd name="T0" fmla="*/ 21 w 1307"/>
                    <a:gd name="T1" fmla="*/ 2265 h 2431"/>
                    <a:gd name="T2" fmla="*/ 52 w 1307"/>
                    <a:gd name="T3" fmla="*/ 2400 h 2431"/>
                    <a:gd name="T4" fmla="*/ 83 w 1307"/>
                    <a:gd name="T5" fmla="*/ 2431 h 2431"/>
                    <a:gd name="T6" fmla="*/ 114 w 1307"/>
                    <a:gd name="T7" fmla="*/ 2353 h 2431"/>
                    <a:gd name="T8" fmla="*/ 146 w 1307"/>
                    <a:gd name="T9" fmla="*/ 2172 h 2431"/>
                    <a:gd name="T10" fmla="*/ 177 w 1307"/>
                    <a:gd name="T11" fmla="*/ 1902 h 2431"/>
                    <a:gd name="T12" fmla="*/ 208 w 1307"/>
                    <a:gd name="T13" fmla="*/ 1576 h 2431"/>
                    <a:gd name="T14" fmla="*/ 239 w 1307"/>
                    <a:gd name="T15" fmla="*/ 1218 h 2431"/>
                    <a:gd name="T16" fmla="*/ 270 w 1307"/>
                    <a:gd name="T17" fmla="*/ 855 h 2431"/>
                    <a:gd name="T18" fmla="*/ 301 w 1307"/>
                    <a:gd name="T19" fmla="*/ 529 h 2431"/>
                    <a:gd name="T20" fmla="*/ 332 w 1307"/>
                    <a:gd name="T21" fmla="*/ 259 h 2431"/>
                    <a:gd name="T22" fmla="*/ 363 w 1307"/>
                    <a:gd name="T23" fmla="*/ 78 h 2431"/>
                    <a:gd name="T24" fmla="*/ 394 w 1307"/>
                    <a:gd name="T25" fmla="*/ 0 h 2431"/>
                    <a:gd name="T26" fmla="*/ 425 w 1307"/>
                    <a:gd name="T27" fmla="*/ 31 h 2431"/>
                    <a:gd name="T28" fmla="*/ 457 w 1307"/>
                    <a:gd name="T29" fmla="*/ 166 h 2431"/>
                    <a:gd name="T30" fmla="*/ 488 w 1307"/>
                    <a:gd name="T31" fmla="*/ 394 h 2431"/>
                    <a:gd name="T32" fmla="*/ 519 w 1307"/>
                    <a:gd name="T33" fmla="*/ 695 h 2431"/>
                    <a:gd name="T34" fmla="*/ 550 w 1307"/>
                    <a:gd name="T35" fmla="*/ 1042 h 2431"/>
                    <a:gd name="T36" fmla="*/ 576 w 1307"/>
                    <a:gd name="T37" fmla="*/ 1410 h 2431"/>
                    <a:gd name="T38" fmla="*/ 607 w 1307"/>
                    <a:gd name="T39" fmla="*/ 1752 h 2431"/>
                    <a:gd name="T40" fmla="*/ 638 w 1307"/>
                    <a:gd name="T41" fmla="*/ 2053 h 2431"/>
                    <a:gd name="T42" fmla="*/ 669 w 1307"/>
                    <a:gd name="T43" fmla="*/ 2276 h 2431"/>
                    <a:gd name="T44" fmla="*/ 700 w 1307"/>
                    <a:gd name="T45" fmla="*/ 2405 h 2431"/>
                    <a:gd name="T46" fmla="*/ 731 w 1307"/>
                    <a:gd name="T47" fmla="*/ 2431 h 2431"/>
                    <a:gd name="T48" fmla="*/ 762 w 1307"/>
                    <a:gd name="T49" fmla="*/ 2343 h 2431"/>
                    <a:gd name="T50" fmla="*/ 794 w 1307"/>
                    <a:gd name="T51" fmla="*/ 2156 h 2431"/>
                    <a:gd name="T52" fmla="*/ 825 w 1307"/>
                    <a:gd name="T53" fmla="*/ 1887 h 2431"/>
                    <a:gd name="T54" fmla="*/ 856 w 1307"/>
                    <a:gd name="T55" fmla="*/ 1555 h 2431"/>
                    <a:gd name="T56" fmla="*/ 887 w 1307"/>
                    <a:gd name="T57" fmla="*/ 1197 h 2431"/>
                    <a:gd name="T58" fmla="*/ 918 w 1307"/>
                    <a:gd name="T59" fmla="*/ 835 h 2431"/>
                    <a:gd name="T60" fmla="*/ 949 w 1307"/>
                    <a:gd name="T61" fmla="*/ 513 h 2431"/>
                    <a:gd name="T62" fmla="*/ 980 w 1307"/>
                    <a:gd name="T63" fmla="*/ 249 h 2431"/>
                    <a:gd name="T64" fmla="*/ 1011 w 1307"/>
                    <a:gd name="T65" fmla="*/ 72 h 2431"/>
                    <a:gd name="T66" fmla="*/ 1042 w 1307"/>
                    <a:gd name="T67" fmla="*/ 0 h 2431"/>
                    <a:gd name="T68" fmla="*/ 1073 w 1307"/>
                    <a:gd name="T69" fmla="*/ 36 h 2431"/>
                    <a:gd name="T70" fmla="*/ 1105 w 1307"/>
                    <a:gd name="T71" fmla="*/ 176 h 2431"/>
                    <a:gd name="T72" fmla="*/ 1136 w 1307"/>
                    <a:gd name="T73" fmla="*/ 409 h 2431"/>
                    <a:gd name="T74" fmla="*/ 1167 w 1307"/>
                    <a:gd name="T75" fmla="*/ 715 h 2431"/>
                    <a:gd name="T76" fmla="*/ 1193 w 1307"/>
                    <a:gd name="T77" fmla="*/ 1063 h 2431"/>
                    <a:gd name="T78" fmla="*/ 1224 w 1307"/>
                    <a:gd name="T79" fmla="*/ 1426 h 2431"/>
                    <a:gd name="T80" fmla="*/ 1255 w 1307"/>
                    <a:gd name="T81" fmla="*/ 1773 h 2431"/>
                    <a:gd name="T82" fmla="*/ 1286 w 1307"/>
                    <a:gd name="T83" fmla="*/ 2068 h 2431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</a:gdLst>
                  <a:ahLst/>
                  <a:cxnLst>
                    <a:cxn ang="T84">
                      <a:pos x="T0" y="T1"/>
                    </a:cxn>
                    <a:cxn ang="T85">
                      <a:pos x="T2" y="T3"/>
                    </a:cxn>
                    <a:cxn ang="T86">
                      <a:pos x="T4" y="T5"/>
                    </a:cxn>
                    <a:cxn ang="T87">
                      <a:pos x="T6" y="T7"/>
                    </a:cxn>
                    <a:cxn ang="T88">
                      <a:pos x="T8" y="T9"/>
                    </a:cxn>
                    <a:cxn ang="T89">
                      <a:pos x="T10" y="T11"/>
                    </a:cxn>
                    <a:cxn ang="T90">
                      <a:pos x="T12" y="T13"/>
                    </a:cxn>
                    <a:cxn ang="T91">
                      <a:pos x="T14" y="T15"/>
                    </a:cxn>
                    <a:cxn ang="T92">
                      <a:pos x="T16" y="T17"/>
                    </a:cxn>
                    <a:cxn ang="T93">
                      <a:pos x="T18" y="T19"/>
                    </a:cxn>
                    <a:cxn ang="T94">
                      <a:pos x="T20" y="T21"/>
                    </a:cxn>
                    <a:cxn ang="T95">
                      <a:pos x="T22" y="T23"/>
                    </a:cxn>
                    <a:cxn ang="T96">
                      <a:pos x="T24" y="T25"/>
                    </a:cxn>
                    <a:cxn ang="T97">
                      <a:pos x="T26" y="T27"/>
                    </a:cxn>
                    <a:cxn ang="T98">
                      <a:pos x="T28" y="T29"/>
                    </a:cxn>
                    <a:cxn ang="T99">
                      <a:pos x="T30" y="T31"/>
                    </a:cxn>
                    <a:cxn ang="T100">
                      <a:pos x="T32" y="T33"/>
                    </a:cxn>
                    <a:cxn ang="T101">
                      <a:pos x="T34" y="T35"/>
                    </a:cxn>
                    <a:cxn ang="T102">
                      <a:pos x="T36" y="T37"/>
                    </a:cxn>
                    <a:cxn ang="T103">
                      <a:pos x="T38" y="T39"/>
                    </a:cxn>
                    <a:cxn ang="T104">
                      <a:pos x="T40" y="T41"/>
                    </a:cxn>
                    <a:cxn ang="T105">
                      <a:pos x="T42" y="T43"/>
                    </a:cxn>
                    <a:cxn ang="T106">
                      <a:pos x="T44" y="T45"/>
                    </a:cxn>
                    <a:cxn ang="T107">
                      <a:pos x="T46" y="T47"/>
                    </a:cxn>
                    <a:cxn ang="T108">
                      <a:pos x="T48" y="T49"/>
                    </a:cxn>
                    <a:cxn ang="T109">
                      <a:pos x="T50" y="T51"/>
                    </a:cxn>
                    <a:cxn ang="T110">
                      <a:pos x="T52" y="T53"/>
                    </a:cxn>
                    <a:cxn ang="T111">
                      <a:pos x="T54" y="T55"/>
                    </a:cxn>
                    <a:cxn ang="T112">
                      <a:pos x="T56" y="T57"/>
                    </a:cxn>
                    <a:cxn ang="T113">
                      <a:pos x="T58" y="T59"/>
                    </a:cxn>
                    <a:cxn ang="T114">
                      <a:pos x="T60" y="T61"/>
                    </a:cxn>
                    <a:cxn ang="T115">
                      <a:pos x="T62" y="T63"/>
                    </a:cxn>
                    <a:cxn ang="T116">
                      <a:pos x="T64" y="T65"/>
                    </a:cxn>
                    <a:cxn ang="T117">
                      <a:pos x="T66" y="T67"/>
                    </a:cxn>
                    <a:cxn ang="T118">
                      <a:pos x="T68" y="T69"/>
                    </a:cxn>
                    <a:cxn ang="T119">
                      <a:pos x="T70" y="T71"/>
                    </a:cxn>
                    <a:cxn ang="T120">
                      <a:pos x="T72" y="T73"/>
                    </a:cxn>
                    <a:cxn ang="T121">
                      <a:pos x="T74" y="T75"/>
                    </a:cxn>
                    <a:cxn ang="T122">
                      <a:pos x="T76" y="T77"/>
                    </a:cxn>
                    <a:cxn ang="T123">
                      <a:pos x="T78" y="T79"/>
                    </a:cxn>
                    <a:cxn ang="T124">
                      <a:pos x="T80" y="T81"/>
                    </a:cxn>
                    <a:cxn ang="T125">
                      <a:pos x="T82" y="T83"/>
                    </a:cxn>
                  </a:cxnLst>
                  <a:rect l="0" t="0" r="r" b="b"/>
                  <a:pathLst>
                    <a:path w="1307" h="2431">
                      <a:moveTo>
                        <a:pt x="0" y="2125"/>
                      </a:moveTo>
                      <a:lnTo>
                        <a:pt x="11" y="2198"/>
                      </a:lnTo>
                      <a:lnTo>
                        <a:pt x="21" y="2265"/>
                      </a:lnTo>
                      <a:lnTo>
                        <a:pt x="32" y="2322"/>
                      </a:lnTo>
                      <a:lnTo>
                        <a:pt x="42" y="2369"/>
                      </a:lnTo>
                      <a:lnTo>
                        <a:pt x="52" y="2400"/>
                      </a:lnTo>
                      <a:lnTo>
                        <a:pt x="63" y="2426"/>
                      </a:lnTo>
                      <a:lnTo>
                        <a:pt x="73" y="2431"/>
                      </a:lnTo>
                      <a:lnTo>
                        <a:pt x="83" y="2431"/>
                      </a:lnTo>
                      <a:lnTo>
                        <a:pt x="94" y="2416"/>
                      </a:lnTo>
                      <a:lnTo>
                        <a:pt x="104" y="2390"/>
                      </a:lnTo>
                      <a:lnTo>
                        <a:pt x="114" y="2353"/>
                      </a:lnTo>
                      <a:lnTo>
                        <a:pt x="125" y="2302"/>
                      </a:lnTo>
                      <a:lnTo>
                        <a:pt x="135" y="2239"/>
                      </a:lnTo>
                      <a:lnTo>
                        <a:pt x="146" y="2172"/>
                      </a:lnTo>
                      <a:lnTo>
                        <a:pt x="156" y="2089"/>
                      </a:lnTo>
                      <a:lnTo>
                        <a:pt x="166" y="2001"/>
                      </a:lnTo>
                      <a:lnTo>
                        <a:pt x="177" y="1902"/>
                      </a:lnTo>
                      <a:lnTo>
                        <a:pt x="187" y="1799"/>
                      </a:lnTo>
                      <a:lnTo>
                        <a:pt x="197" y="1690"/>
                      </a:lnTo>
                      <a:lnTo>
                        <a:pt x="208" y="1576"/>
                      </a:lnTo>
                      <a:lnTo>
                        <a:pt x="218" y="1457"/>
                      </a:lnTo>
                      <a:lnTo>
                        <a:pt x="229" y="1337"/>
                      </a:lnTo>
                      <a:lnTo>
                        <a:pt x="239" y="1218"/>
                      </a:lnTo>
                      <a:lnTo>
                        <a:pt x="249" y="1094"/>
                      </a:lnTo>
                      <a:lnTo>
                        <a:pt x="260" y="975"/>
                      </a:lnTo>
                      <a:lnTo>
                        <a:pt x="270" y="855"/>
                      </a:lnTo>
                      <a:lnTo>
                        <a:pt x="280" y="741"/>
                      </a:lnTo>
                      <a:lnTo>
                        <a:pt x="291" y="632"/>
                      </a:lnTo>
                      <a:lnTo>
                        <a:pt x="301" y="529"/>
                      </a:lnTo>
                      <a:lnTo>
                        <a:pt x="311" y="430"/>
                      </a:lnTo>
                      <a:lnTo>
                        <a:pt x="322" y="342"/>
                      </a:lnTo>
                      <a:lnTo>
                        <a:pt x="332" y="259"/>
                      </a:lnTo>
                      <a:lnTo>
                        <a:pt x="343" y="192"/>
                      </a:lnTo>
                      <a:lnTo>
                        <a:pt x="353" y="130"/>
                      </a:lnTo>
                      <a:lnTo>
                        <a:pt x="363" y="78"/>
                      </a:lnTo>
                      <a:lnTo>
                        <a:pt x="374" y="41"/>
                      </a:lnTo>
                      <a:lnTo>
                        <a:pt x="384" y="15"/>
                      </a:lnTo>
                      <a:lnTo>
                        <a:pt x="394" y="0"/>
                      </a:lnTo>
                      <a:lnTo>
                        <a:pt x="405" y="0"/>
                      </a:lnTo>
                      <a:lnTo>
                        <a:pt x="415" y="5"/>
                      </a:lnTo>
                      <a:lnTo>
                        <a:pt x="425" y="31"/>
                      </a:lnTo>
                      <a:lnTo>
                        <a:pt x="436" y="62"/>
                      </a:lnTo>
                      <a:lnTo>
                        <a:pt x="446" y="109"/>
                      </a:lnTo>
                      <a:lnTo>
                        <a:pt x="457" y="166"/>
                      </a:lnTo>
                      <a:lnTo>
                        <a:pt x="467" y="233"/>
                      </a:lnTo>
                      <a:lnTo>
                        <a:pt x="477" y="306"/>
                      </a:lnTo>
                      <a:lnTo>
                        <a:pt x="488" y="394"/>
                      </a:lnTo>
                      <a:lnTo>
                        <a:pt x="498" y="487"/>
                      </a:lnTo>
                      <a:lnTo>
                        <a:pt x="508" y="586"/>
                      </a:lnTo>
                      <a:lnTo>
                        <a:pt x="519" y="695"/>
                      </a:lnTo>
                      <a:lnTo>
                        <a:pt x="529" y="809"/>
                      </a:lnTo>
                      <a:lnTo>
                        <a:pt x="540" y="923"/>
                      </a:lnTo>
                      <a:lnTo>
                        <a:pt x="550" y="1042"/>
                      </a:lnTo>
                      <a:lnTo>
                        <a:pt x="555" y="1166"/>
                      </a:lnTo>
                      <a:lnTo>
                        <a:pt x="565" y="1286"/>
                      </a:lnTo>
                      <a:lnTo>
                        <a:pt x="576" y="1410"/>
                      </a:lnTo>
                      <a:lnTo>
                        <a:pt x="586" y="1529"/>
                      </a:lnTo>
                      <a:lnTo>
                        <a:pt x="597" y="1643"/>
                      </a:lnTo>
                      <a:lnTo>
                        <a:pt x="607" y="1752"/>
                      </a:lnTo>
                      <a:lnTo>
                        <a:pt x="617" y="1861"/>
                      </a:lnTo>
                      <a:lnTo>
                        <a:pt x="628" y="1959"/>
                      </a:lnTo>
                      <a:lnTo>
                        <a:pt x="638" y="2053"/>
                      </a:lnTo>
                      <a:lnTo>
                        <a:pt x="648" y="2136"/>
                      </a:lnTo>
                      <a:lnTo>
                        <a:pt x="659" y="2213"/>
                      </a:lnTo>
                      <a:lnTo>
                        <a:pt x="669" y="2276"/>
                      </a:lnTo>
                      <a:lnTo>
                        <a:pt x="679" y="2333"/>
                      </a:lnTo>
                      <a:lnTo>
                        <a:pt x="690" y="2374"/>
                      </a:lnTo>
                      <a:lnTo>
                        <a:pt x="700" y="2405"/>
                      </a:lnTo>
                      <a:lnTo>
                        <a:pt x="711" y="2426"/>
                      </a:lnTo>
                      <a:lnTo>
                        <a:pt x="721" y="2431"/>
                      </a:lnTo>
                      <a:lnTo>
                        <a:pt x="731" y="2431"/>
                      </a:lnTo>
                      <a:lnTo>
                        <a:pt x="742" y="2410"/>
                      </a:lnTo>
                      <a:lnTo>
                        <a:pt x="752" y="2385"/>
                      </a:lnTo>
                      <a:lnTo>
                        <a:pt x="762" y="2343"/>
                      </a:lnTo>
                      <a:lnTo>
                        <a:pt x="773" y="2291"/>
                      </a:lnTo>
                      <a:lnTo>
                        <a:pt x="783" y="2229"/>
                      </a:lnTo>
                      <a:lnTo>
                        <a:pt x="794" y="2156"/>
                      </a:lnTo>
                      <a:lnTo>
                        <a:pt x="804" y="2074"/>
                      </a:lnTo>
                      <a:lnTo>
                        <a:pt x="814" y="1985"/>
                      </a:lnTo>
                      <a:lnTo>
                        <a:pt x="825" y="1887"/>
                      </a:lnTo>
                      <a:lnTo>
                        <a:pt x="835" y="1783"/>
                      </a:lnTo>
                      <a:lnTo>
                        <a:pt x="845" y="1669"/>
                      </a:lnTo>
                      <a:lnTo>
                        <a:pt x="856" y="1555"/>
                      </a:lnTo>
                      <a:lnTo>
                        <a:pt x="866" y="1436"/>
                      </a:lnTo>
                      <a:lnTo>
                        <a:pt x="876" y="1317"/>
                      </a:lnTo>
                      <a:lnTo>
                        <a:pt x="887" y="1197"/>
                      </a:lnTo>
                      <a:lnTo>
                        <a:pt x="897" y="1073"/>
                      </a:lnTo>
                      <a:lnTo>
                        <a:pt x="908" y="954"/>
                      </a:lnTo>
                      <a:lnTo>
                        <a:pt x="918" y="835"/>
                      </a:lnTo>
                      <a:lnTo>
                        <a:pt x="928" y="720"/>
                      </a:lnTo>
                      <a:lnTo>
                        <a:pt x="939" y="612"/>
                      </a:lnTo>
                      <a:lnTo>
                        <a:pt x="949" y="513"/>
                      </a:lnTo>
                      <a:lnTo>
                        <a:pt x="959" y="415"/>
                      </a:lnTo>
                      <a:lnTo>
                        <a:pt x="970" y="327"/>
                      </a:lnTo>
                      <a:lnTo>
                        <a:pt x="980" y="249"/>
                      </a:lnTo>
                      <a:lnTo>
                        <a:pt x="991" y="181"/>
                      </a:lnTo>
                      <a:lnTo>
                        <a:pt x="1001" y="119"/>
                      </a:lnTo>
                      <a:lnTo>
                        <a:pt x="1011" y="72"/>
                      </a:lnTo>
                      <a:lnTo>
                        <a:pt x="1022" y="36"/>
                      </a:lnTo>
                      <a:lnTo>
                        <a:pt x="1032" y="10"/>
                      </a:lnTo>
                      <a:lnTo>
                        <a:pt x="1042" y="0"/>
                      </a:lnTo>
                      <a:lnTo>
                        <a:pt x="1053" y="0"/>
                      </a:lnTo>
                      <a:lnTo>
                        <a:pt x="1063" y="10"/>
                      </a:lnTo>
                      <a:lnTo>
                        <a:pt x="1073" y="36"/>
                      </a:lnTo>
                      <a:lnTo>
                        <a:pt x="1084" y="67"/>
                      </a:lnTo>
                      <a:lnTo>
                        <a:pt x="1094" y="114"/>
                      </a:lnTo>
                      <a:lnTo>
                        <a:pt x="1105" y="176"/>
                      </a:lnTo>
                      <a:lnTo>
                        <a:pt x="1115" y="244"/>
                      </a:lnTo>
                      <a:lnTo>
                        <a:pt x="1125" y="321"/>
                      </a:lnTo>
                      <a:lnTo>
                        <a:pt x="1136" y="409"/>
                      </a:lnTo>
                      <a:lnTo>
                        <a:pt x="1146" y="503"/>
                      </a:lnTo>
                      <a:lnTo>
                        <a:pt x="1156" y="606"/>
                      </a:lnTo>
                      <a:lnTo>
                        <a:pt x="1167" y="715"/>
                      </a:lnTo>
                      <a:lnTo>
                        <a:pt x="1172" y="829"/>
                      </a:lnTo>
                      <a:lnTo>
                        <a:pt x="1182" y="943"/>
                      </a:lnTo>
                      <a:lnTo>
                        <a:pt x="1193" y="1063"/>
                      </a:lnTo>
                      <a:lnTo>
                        <a:pt x="1203" y="1187"/>
                      </a:lnTo>
                      <a:lnTo>
                        <a:pt x="1213" y="1306"/>
                      </a:lnTo>
                      <a:lnTo>
                        <a:pt x="1224" y="1426"/>
                      </a:lnTo>
                      <a:lnTo>
                        <a:pt x="1234" y="1545"/>
                      </a:lnTo>
                      <a:lnTo>
                        <a:pt x="1245" y="1664"/>
                      </a:lnTo>
                      <a:lnTo>
                        <a:pt x="1255" y="1773"/>
                      </a:lnTo>
                      <a:lnTo>
                        <a:pt x="1265" y="1877"/>
                      </a:lnTo>
                      <a:lnTo>
                        <a:pt x="1276" y="1975"/>
                      </a:lnTo>
                      <a:lnTo>
                        <a:pt x="1286" y="2068"/>
                      </a:lnTo>
                      <a:lnTo>
                        <a:pt x="1296" y="2151"/>
                      </a:lnTo>
                      <a:lnTo>
                        <a:pt x="1307" y="2224"/>
                      </a:lnTo>
                    </a:path>
                  </a:pathLst>
                </a:custGeom>
                <a:noFill/>
                <a:ln w="15875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4169" name="Freeform 126"/>
                <p:cNvSpPr>
                  <a:spLocks/>
                </p:cNvSpPr>
                <p:nvPr/>
              </p:nvSpPr>
              <p:spPr bwMode="auto">
                <a:xfrm>
                  <a:off x="3839" y="1159"/>
                  <a:ext cx="477" cy="2431"/>
                </a:xfrm>
                <a:custGeom>
                  <a:avLst/>
                  <a:gdLst>
                    <a:gd name="T0" fmla="*/ 0 w 477"/>
                    <a:gd name="T1" fmla="*/ 2224 h 2431"/>
                    <a:gd name="T2" fmla="*/ 10 w 477"/>
                    <a:gd name="T3" fmla="*/ 2286 h 2431"/>
                    <a:gd name="T4" fmla="*/ 20 w 477"/>
                    <a:gd name="T5" fmla="*/ 2338 h 2431"/>
                    <a:gd name="T6" fmla="*/ 31 w 477"/>
                    <a:gd name="T7" fmla="*/ 2379 h 2431"/>
                    <a:gd name="T8" fmla="*/ 41 w 477"/>
                    <a:gd name="T9" fmla="*/ 2410 h 2431"/>
                    <a:gd name="T10" fmla="*/ 52 w 477"/>
                    <a:gd name="T11" fmla="*/ 2426 h 2431"/>
                    <a:gd name="T12" fmla="*/ 62 w 477"/>
                    <a:gd name="T13" fmla="*/ 2431 h 2431"/>
                    <a:gd name="T14" fmla="*/ 72 w 477"/>
                    <a:gd name="T15" fmla="*/ 2426 h 2431"/>
                    <a:gd name="T16" fmla="*/ 83 w 477"/>
                    <a:gd name="T17" fmla="*/ 2410 h 2431"/>
                    <a:gd name="T18" fmla="*/ 93 w 477"/>
                    <a:gd name="T19" fmla="*/ 2379 h 2431"/>
                    <a:gd name="T20" fmla="*/ 103 w 477"/>
                    <a:gd name="T21" fmla="*/ 2338 h 2431"/>
                    <a:gd name="T22" fmla="*/ 114 w 477"/>
                    <a:gd name="T23" fmla="*/ 2281 h 2431"/>
                    <a:gd name="T24" fmla="*/ 124 w 477"/>
                    <a:gd name="T25" fmla="*/ 2219 h 2431"/>
                    <a:gd name="T26" fmla="*/ 134 w 477"/>
                    <a:gd name="T27" fmla="*/ 2146 h 2431"/>
                    <a:gd name="T28" fmla="*/ 145 w 477"/>
                    <a:gd name="T29" fmla="*/ 2058 h 2431"/>
                    <a:gd name="T30" fmla="*/ 155 w 477"/>
                    <a:gd name="T31" fmla="*/ 1970 h 2431"/>
                    <a:gd name="T32" fmla="*/ 166 w 477"/>
                    <a:gd name="T33" fmla="*/ 1871 h 2431"/>
                    <a:gd name="T34" fmla="*/ 176 w 477"/>
                    <a:gd name="T35" fmla="*/ 1762 h 2431"/>
                    <a:gd name="T36" fmla="*/ 186 w 477"/>
                    <a:gd name="T37" fmla="*/ 1654 h 2431"/>
                    <a:gd name="T38" fmla="*/ 197 w 477"/>
                    <a:gd name="T39" fmla="*/ 1534 h 2431"/>
                    <a:gd name="T40" fmla="*/ 207 w 477"/>
                    <a:gd name="T41" fmla="*/ 1415 h 2431"/>
                    <a:gd name="T42" fmla="*/ 217 w 477"/>
                    <a:gd name="T43" fmla="*/ 1296 h 2431"/>
                    <a:gd name="T44" fmla="*/ 228 w 477"/>
                    <a:gd name="T45" fmla="*/ 1177 h 2431"/>
                    <a:gd name="T46" fmla="*/ 238 w 477"/>
                    <a:gd name="T47" fmla="*/ 1052 h 2431"/>
                    <a:gd name="T48" fmla="*/ 249 w 477"/>
                    <a:gd name="T49" fmla="*/ 933 h 2431"/>
                    <a:gd name="T50" fmla="*/ 259 w 477"/>
                    <a:gd name="T51" fmla="*/ 819 h 2431"/>
                    <a:gd name="T52" fmla="*/ 269 w 477"/>
                    <a:gd name="T53" fmla="*/ 705 h 2431"/>
                    <a:gd name="T54" fmla="*/ 280 w 477"/>
                    <a:gd name="T55" fmla="*/ 596 h 2431"/>
                    <a:gd name="T56" fmla="*/ 290 w 477"/>
                    <a:gd name="T57" fmla="*/ 492 h 2431"/>
                    <a:gd name="T58" fmla="*/ 300 w 477"/>
                    <a:gd name="T59" fmla="*/ 399 h 2431"/>
                    <a:gd name="T60" fmla="*/ 311 w 477"/>
                    <a:gd name="T61" fmla="*/ 316 h 2431"/>
                    <a:gd name="T62" fmla="*/ 321 w 477"/>
                    <a:gd name="T63" fmla="*/ 238 h 2431"/>
                    <a:gd name="T64" fmla="*/ 331 w 477"/>
                    <a:gd name="T65" fmla="*/ 171 h 2431"/>
                    <a:gd name="T66" fmla="*/ 342 w 477"/>
                    <a:gd name="T67" fmla="*/ 114 h 2431"/>
                    <a:gd name="T68" fmla="*/ 352 w 477"/>
                    <a:gd name="T69" fmla="*/ 67 h 2431"/>
                    <a:gd name="T70" fmla="*/ 363 w 477"/>
                    <a:gd name="T71" fmla="*/ 31 h 2431"/>
                    <a:gd name="T72" fmla="*/ 373 w 477"/>
                    <a:gd name="T73" fmla="*/ 10 h 2431"/>
                    <a:gd name="T74" fmla="*/ 383 w 477"/>
                    <a:gd name="T75" fmla="*/ 0 h 2431"/>
                    <a:gd name="T76" fmla="*/ 394 w 477"/>
                    <a:gd name="T77" fmla="*/ 0 h 2431"/>
                    <a:gd name="T78" fmla="*/ 404 w 477"/>
                    <a:gd name="T79" fmla="*/ 15 h 2431"/>
                    <a:gd name="T80" fmla="*/ 414 w 477"/>
                    <a:gd name="T81" fmla="*/ 41 h 2431"/>
                    <a:gd name="T82" fmla="*/ 425 w 477"/>
                    <a:gd name="T83" fmla="*/ 78 h 2431"/>
                    <a:gd name="T84" fmla="*/ 435 w 477"/>
                    <a:gd name="T85" fmla="*/ 124 h 2431"/>
                    <a:gd name="T86" fmla="*/ 445 w 477"/>
                    <a:gd name="T87" fmla="*/ 187 h 2431"/>
                    <a:gd name="T88" fmla="*/ 456 w 477"/>
                    <a:gd name="T89" fmla="*/ 254 h 2431"/>
                    <a:gd name="T90" fmla="*/ 466 w 477"/>
                    <a:gd name="T91" fmla="*/ 337 h 2431"/>
                    <a:gd name="T92" fmla="*/ 477 w 477"/>
                    <a:gd name="T93" fmla="*/ 425 h 2431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</a:gdLst>
                  <a:ahLst/>
                  <a:cxnLst>
                    <a:cxn ang="T94">
                      <a:pos x="T0" y="T1"/>
                    </a:cxn>
                    <a:cxn ang="T95">
                      <a:pos x="T2" y="T3"/>
                    </a:cxn>
                    <a:cxn ang="T96">
                      <a:pos x="T4" y="T5"/>
                    </a:cxn>
                    <a:cxn ang="T97">
                      <a:pos x="T6" y="T7"/>
                    </a:cxn>
                    <a:cxn ang="T98">
                      <a:pos x="T8" y="T9"/>
                    </a:cxn>
                    <a:cxn ang="T99">
                      <a:pos x="T10" y="T11"/>
                    </a:cxn>
                    <a:cxn ang="T100">
                      <a:pos x="T12" y="T13"/>
                    </a:cxn>
                    <a:cxn ang="T101">
                      <a:pos x="T14" y="T15"/>
                    </a:cxn>
                    <a:cxn ang="T102">
                      <a:pos x="T16" y="T17"/>
                    </a:cxn>
                    <a:cxn ang="T103">
                      <a:pos x="T18" y="T19"/>
                    </a:cxn>
                    <a:cxn ang="T104">
                      <a:pos x="T20" y="T21"/>
                    </a:cxn>
                    <a:cxn ang="T105">
                      <a:pos x="T22" y="T23"/>
                    </a:cxn>
                    <a:cxn ang="T106">
                      <a:pos x="T24" y="T25"/>
                    </a:cxn>
                    <a:cxn ang="T107">
                      <a:pos x="T26" y="T27"/>
                    </a:cxn>
                    <a:cxn ang="T108">
                      <a:pos x="T28" y="T29"/>
                    </a:cxn>
                    <a:cxn ang="T109">
                      <a:pos x="T30" y="T31"/>
                    </a:cxn>
                    <a:cxn ang="T110">
                      <a:pos x="T32" y="T33"/>
                    </a:cxn>
                    <a:cxn ang="T111">
                      <a:pos x="T34" y="T35"/>
                    </a:cxn>
                    <a:cxn ang="T112">
                      <a:pos x="T36" y="T37"/>
                    </a:cxn>
                    <a:cxn ang="T113">
                      <a:pos x="T38" y="T39"/>
                    </a:cxn>
                    <a:cxn ang="T114">
                      <a:pos x="T40" y="T41"/>
                    </a:cxn>
                    <a:cxn ang="T115">
                      <a:pos x="T42" y="T43"/>
                    </a:cxn>
                    <a:cxn ang="T116">
                      <a:pos x="T44" y="T45"/>
                    </a:cxn>
                    <a:cxn ang="T117">
                      <a:pos x="T46" y="T47"/>
                    </a:cxn>
                    <a:cxn ang="T118">
                      <a:pos x="T48" y="T49"/>
                    </a:cxn>
                    <a:cxn ang="T119">
                      <a:pos x="T50" y="T51"/>
                    </a:cxn>
                    <a:cxn ang="T120">
                      <a:pos x="T52" y="T53"/>
                    </a:cxn>
                    <a:cxn ang="T121">
                      <a:pos x="T54" y="T55"/>
                    </a:cxn>
                    <a:cxn ang="T122">
                      <a:pos x="T56" y="T57"/>
                    </a:cxn>
                    <a:cxn ang="T123">
                      <a:pos x="T58" y="T59"/>
                    </a:cxn>
                    <a:cxn ang="T124">
                      <a:pos x="T60" y="T61"/>
                    </a:cxn>
                    <a:cxn ang="T125">
                      <a:pos x="T62" y="T63"/>
                    </a:cxn>
                    <a:cxn ang="T126">
                      <a:pos x="T64" y="T65"/>
                    </a:cxn>
                    <a:cxn ang="T127">
                      <a:pos x="T66" y="T67"/>
                    </a:cxn>
                    <a:cxn ang="T128">
                      <a:pos x="T68" y="T69"/>
                    </a:cxn>
                    <a:cxn ang="T129">
                      <a:pos x="T70" y="T71"/>
                    </a:cxn>
                    <a:cxn ang="T130">
                      <a:pos x="T72" y="T73"/>
                    </a:cxn>
                    <a:cxn ang="T131">
                      <a:pos x="T74" y="T75"/>
                    </a:cxn>
                    <a:cxn ang="T132">
                      <a:pos x="T76" y="T77"/>
                    </a:cxn>
                    <a:cxn ang="T133">
                      <a:pos x="T78" y="T79"/>
                    </a:cxn>
                    <a:cxn ang="T134">
                      <a:pos x="T80" y="T81"/>
                    </a:cxn>
                    <a:cxn ang="T135">
                      <a:pos x="T82" y="T83"/>
                    </a:cxn>
                    <a:cxn ang="T136">
                      <a:pos x="T84" y="T85"/>
                    </a:cxn>
                    <a:cxn ang="T137">
                      <a:pos x="T86" y="T87"/>
                    </a:cxn>
                    <a:cxn ang="T138">
                      <a:pos x="T88" y="T89"/>
                    </a:cxn>
                    <a:cxn ang="T139">
                      <a:pos x="T90" y="T91"/>
                    </a:cxn>
                    <a:cxn ang="T140">
                      <a:pos x="T92" y="T93"/>
                    </a:cxn>
                  </a:cxnLst>
                  <a:rect l="0" t="0" r="r" b="b"/>
                  <a:pathLst>
                    <a:path w="477" h="2431">
                      <a:moveTo>
                        <a:pt x="0" y="2224"/>
                      </a:moveTo>
                      <a:lnTo>
                        <a:pt x="10" y="2286"/>
                      </a:lnTo>
                      <a:lnTo>
                        <a:pt x="20" y="2338"/>
                      </a:lnTo>
                      <a:lnTo>
                        <a:pt x="31" y="2379"/>
                      </a:lnTo>
                      <a:lnTo>
                        <a:pt x="41" y="2410"/>
                      </a:lnTo>
                      <a:lnTo>
                        <a:pt x="52" y="2426"/>
                      </a:lnTo>
                      <a:lnTo>
                        <a:pt x="62" y="2431"/>
                      </a:lnTo>
                      <a:lnTo>
                        <a:pt x="72" y="2426"/>
                      </a:lnTo>
                      <a:lnTo>
                        <a:pt x="83" y="2410"/>
                      </a:lnTo>
                      <a:lnTo>
                        <a:pt x="93" y="2379"/>
                      </a:lnTo>
                      <a:lnTo>
                        <a:pt x="103" y="2338"/>
                      </a:lnTo>
                      <a:lnTo>
                        <a:pt x="114" y="2281"/>
                      </a:lnTo>
                      <a:lnTo>
                        <a:pt x="124" y="2219"/>
                      </a:lnTo>
                      <a:lnTo>
                        <a:pt x="134" y="2146"/>
                      </a:lnTo>
                      <a:lnTo>
                        <a:pt x="145" y="2058"/>
                      </a:lnTo>
                      <a:lnTo>
                        <a:pt x="155" y="1970"/>
                      </a:lnTo>
                      <a:lnTo>
                        <a:pt x="166" y="1871"/>
                      </a:lnTo>
                      <a:lnTo>
                        <a:pt x="176" y="1762"/>
                      </a:lnTo>
                      <a:lnTo>
                        <a:pt x="186" y="1654"/>
                      </a:lnTo>
                      <a:lnTo>
                        <a:pt x="197" y="1534"/>
                      </a:lnTo>
                      <a:lnTo>
                        <a:pt x="207" y="1415"/>
                      </a:lnTo>
                      <a:lnTo>
                        <a:pt x="217" y="1296"/>
                      </a:lnTo>
                      <a:lnTo>
                        <a:pt x="228" y="1177"/>
                      </a:lnTo>
                      <a:lnTo>
                        <a:pt x="238" y="1052"/>
                      </a:lnTo>
                      <a:lnTo>
                        <a:pt x="249" y="933"/>
                      </a:lnTo>
                      <a:lnTo>
                        <a:pt x="259" y="819"/>
                      </a:lnTo>
                      <a:lnTo>
                        <a:pt x="269" y="705"/>
                      </a:lnTo>
                      <a:lnTo>
                        <a:pt x="280" y="596"/>
                      </a:lnTo>
                      <a:lnTo>
                        <a:pt x="290" y="492"/>
                      </a:lnTo>
                      <a:lnTo>
                        <a:pt x="300" y="399"/>
                      </a:lnTo>
                      <a:lnTo>
                        <a:pt x="311" y="316"/>
                      </a:lnTo>
                      <a:lnTo>
                        <a:pt x="321" y="238"/>
                      </a:lnTo>
                      <a:lnTo>
                        <a:pt x="331" y="171"/>
                      </a:lnTo>
                      <a:lnTo>
                        <a:pt x="342" y="114"/>
                      </a:lnTo>
                      <a:lnTo>
                        <a:pt x="352" y="67"/>
                      </a:lnTo>
                      <a:lnTo>
                        <a:pt x="363" y="31"/>
                      </a:lnTo>
                      <a:lnTo>
                        <a:pt x="373" y="10"/>
                      </a:lnTo>
                      <a:lnTo>
                        <a:pt x="383" y="0"/>
                      </a:lnTo>
                      <a:lnTo>
                        <a:pt x="394" y="0"/>
                      </a:lnTo>
                      <a:lnTo>
                        <a:pt x="404" y="15"/>
                      </a:lnTo>
                      <a:lnTo>
                        <a:pt x="414" y="41"/>
                      </a:lnTo>
                      <a:lnTo>
                        <a:pt x="425" y="78"/>
                      </a:lnTo>
                      <a:lnTo>
                        <a:pt x="435" y="124"/>
                      </a:lnTo>
                      <a:lnTo>
                        <a:pt x="445" y="187"/>
                      </a:lnTo>
                      <a:lnTo>
                        <a:pt x="456" y="254"/>
                      </a:lnTo>
                      <a:lnTo>
                        <a:pt x="466" y="337"/>
                      </a:lnTo>
                      <a:lnTo>
                        <a:pt x="477" y="425"/>
                      </a:lnTo>
                    </a:path>
                  </a:pathLst>
                </a:custGeom>
                <a:noFill/>
                <a:ln w="15875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</p:grpSp>
          <p:grpSp>
            <p:nvGrpSpPr>
              <p:cNvPr id="84131" name="Group 127"/>
              <p:cNvGrpSpPr>
                <a:grpSpLocks/>
              </p:cNvGrpSpPr>
              <p:nvPr/>
            </p:nvGrpSpPr>
            <p:grpSpPr bwMode="auto">
              <a:xfrm rot="10800000">
                <a:off x="721" y="2506"/>
                <a:ext cx="227" cy="69"/>
                <a:chOff x="2285" y="1652"/>
                <a:chExt cx="143" cy="63"/>
              </a:xfrm>
            </p:grpSpPr>
            <p:sp>
              <p:nvSpPr>
                <p:cNvPr id="923776" name="Line 128"/>
                <p:cNvSpPr>
                  <a:spLocks noChangeShapeType="1"/>
                </p:cNvSpPr>
                <p:nvPr/>
              </p:nvSpPr>
              <p:spPr bwMode="auto">
                <a:xfrm>
                  <a:off x="2285" y="1658"/>
                  <a:ext cx="143" cy="5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de-DE"/>
                </a:p>
              </p:txBody>
            </p:sp>
            <p:sp>
              <p:nvSpPr>
                <p:cNvPr id="923777" name="Line 129"/>
                <p:cNvSpPr>
                  <a:spLocks noChangeShapeType="1"/>
                </p:cNvSpPr>
                <p:nvPr/>
              </p:nvSpPr>
              <p:spPr bwMode="auto">
                <a:xfrm>
                  <a:off x="2428" y="1652"/>
                  <a:ext cx="0" cy="63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de-DE"/>
                </a:p>
              </p:txBody>
            </p:sp>
          </p:grpSp>
          <p:grpSp>
            <p:nvGrpSpPr>
              <p:cNvPr id="84132" name="Group 130"/>
              <p:cNvGrpSpPr>
                <a:grpSpLocks/>
              </p:cNvGrpSpPr>
              <p:nvPr/>
            </p:nvGrpSpPr>
            <p:grpSpPr bwMode="auto">
              <a:xfrm flipH="1">
                <a:off x="1010" y="2244"/>
                <a:ext cx="133" cy="71"/>
                <a:chOff x="2290" y="1644"/>
                <a:chExt cx="152" cy="71"/>
              </a:xfrm>
            </p:grpSpPr>
            <p:sp>
              <p:nvSpPr>
                <p:cNvPr id="923779" name="Line 131"/>
                <p:cNvSpPr>
                  <a:spLocks noChangeShapeType="1"/>
                </p:cNvSpPr>
                <p:nvPr/>
              </p:nvSpPr>
              <p:spPr bwMode="auto">
                <a:xfrm>
                  <a:off x="2290" y="1644"/>
                  <a:ext cx="152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de-DE"/>
                </a:p>
              </p:txBody>
            </p:sp>
            <p:sp>
              <p:nvSpPr>
                <p:cNvPr id="923780" name="Line 132"/>
                <p:cNvSpPr>
                  <a:spLocks noChangeShapeType="1"/>
                </p:cNvSpPr>
                <p:nvPr/>
              </p:nvSpPr>
              <p:spPr bwMode="auto">
                <a:xfrm>
                  <a:off x="2431" y="1652"/>
                  <a:ext cx="0" cy="63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de-DE"/>
                </a:p>
              </p:txBody>
            </p:sp>
          </p:grpSp>
          <p:sp>
            <p:nvSpPr>
              <p:cNvPr id="923781" name="AutoShape 133"/>
              <p:cNvSpPr>
                <a:spLocks noChangeArrowheads="1"/>
              </p:cNvSpPr>
              <p:nvPr/>
            </p:nvSpPr>
            <p:spPr bwMode="auto">
              <a:xfrm>
                <a:off x="960" y="2492"/>
                <a:ext cx="120" cy="120"/>
              </a:xfrm>
              <a:prstGeom prst="flowChartSummingJunction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de-DE"/>
              </a:p>
            </p:txBody>
          </p:sp>
          <p:sp>
            <p:nvSpPr>
              <p:cNvPr id="923782" name="Line 134"/>
              <p:cNvSpPr>
                <a:spLocks noChangeShapeType="1"/>
              </p:cNvSpPr>
              <p:nvPr/>
            </p:nvSpPr>
            <p:spPr bwMode="auto">
              <a:xfrm flipH="1">
                <a:off x="4751" y="2126"/>
                <a:ext cx="0" cy="191"/>
              </a:xfrm>
              <a:prstGeom prst="line">
                <a:avLst/>
              </a:prstGeom>
              <a:noFill/>
              <a:ln w="28575">
                <a:solidFill>
                  <a:srgbClr val="9C9E9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de-DE"/>
              </a:p>
            </p:txBody>
          </p:sp>
          <p:sp>
            <p:nvSpPr>
              <p:cNvPr id="923783" name="Line 135"/>
              <p:cNvSpPr>
                <a:spLocks noChangeShapeType="1"/>
              </p:cNvSpPr>
              <p:nvPr/>
            </p:nvSpPr>
            <p:spPr bwMode="auto">
              <a:xfrm>
                <a:off x="4479" y="2095"/>
                <a:ext cx="253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de-DE"/>
              </a:p>
            </p:txBody>
          </p:sp>
          <p:sp>
            <p:nvSpPr>
              <p:cNvPr id="923784" name="Line 136"/>
              <p:cNvSpPr>
                <a:spLocks noChangeShapeType="1"/>
              </p:cNvSpPr>
              <p:nvPr/>
            </p:nvSpPr>
            <p:spPr bwMode="auto">
              <a:xfrm flipH="1">
                <a:off x="1370" y="2353"/>
                <a:ext cx="171" cy="0"/>
              </a:xfrm>
              <a:prstGeom prst="line">
                <a:avLst/>
              </a:prstGeom>
              <a:noFill/>
              <a:ln w="28575">
                <a:solidFill>
                  <a:srgbClr val="FF33CC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de-DE"/>
              </a:p>
            </p:txBody>
          </p:sp>
          <p:sp>
            <p:nvSpPr>
              <p:cNvPr id="923786" name="Line 138"/>
              <p:cNvSpPr>
                <a:spLocks noChangeShapeType="1"/>
              </p:cNvSpPr>
              <p:nvPr/>
            </p:nvSpPr>
            <p:spPr bwMode="auto">
              <a:xfrm>
                <a:off x="1073" y="2563"/>
                <a:ext cx="16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de-DE"/>
              </a:p>
            </p:txBody>
          </p:sp>
          <p:sp>
            <p:nvSpPr>
              <p:cNvPr id="923787" name="Line 139"/>
              <p:cNvSpPr>
                <a:spLocks noChangeShapeType="1"/>
              </p:cNvSpPr>
              <p:nvPr/>
            </p:nvSpPr>
            <p:spPr bwMode="auto">
              <a:xfrm flipH="1" flipV="1">
                <a:off x="1225" y="2271"/>
                <a:ext cx="3" cy="29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de-DE"/>
              </a:p>
            </p:txBody>
          </p:sp>
          <p:sp>
            <p:nvSpPr>
              <p:cNvPr id="923788" name="Oval 140"/>
              <p:cNvSpPr>
                <a:spLocks noChangeArrowheads="1"/>
              </p:cNvSpPr>
              <p:nvPr/>
            </p:nvSpPr>
            <p:spPr bwMode="auto">
              <a:xfrm>
                <a:off x="1187" y="2164"/>
                <a:ext cx="83" cy="89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de-DE"/>
              </a:p>
            </p:txBody>
          </p:sp>
          <p:sp>
            <p:nvSpPr>
              <p:cNvPr id="923789" name="Line 141"/>
              <p:cNvSpPr>
                <a:spLocks noChangeShapeType="1"/>
              </p:cNvSpPr>
              <p:nvPr/>
            </p:nvSpPr>
            <p:spPr bwMode="auto">
              <a:xfrm flipV="1">
                <a:off x="1168" y="2158"/>
                <a:ext cx="159" cy="89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de-DE"/>
              </a:p>
            </p:txBody>
          </p:sp>
          <p:grpSp>
            <p:nvGrpSpPr>
              <p:cNvPr id="84141" name="Group 147"/>
              <p:cNvGrpSpPr>
                <a:grpSpLocks/>
              </p:cNvGrpSpPr>
              <p:nvPr/>
            </p:nvGrpSpPr>
            <p:grpSpPr bwMode="auto">
              <a:xfrm>
                <a:off x="1460" y="2296"/>
                <a:ext cx="3104" cy="114"/>
                <a:chOff x="1231" y="1159"/>
                <a:chExt cx="3085" cy="2431"/>
              </a:xfrm>
            </p:grpSpPr>
            <p:sp>
              <p:nvSpPr>
                <p:cNvPr id="84160" name="Freeform 148"/>
                <p:cNvSpPr>
                  <a:spLocks/>
                </p:cNvSpPr>
                <p:nvPr/>
              </p:nvSpPr>
              <p:spPr bwMode="auto">
                <a:xfrm>
                  <a:off x="1231" y="1159"/>
                  <a:ext cx="1301" cy="2431"/>
                </a:xfrm>
                <a:custGeom>
                  <a:avLst/>
                  <a:gdLst>
                    <a:gd name="T0" fmla="*/ 16 w 1301"/>
                    <a:gd name="T1" fmla="*/ 2177 h 2431"/>
                    <a:gd name="T2" fmla="*/ 47 w 1301"/>
                    <a:gd name="T3" fmla="*/ 2353 h 2431"/>
                    <a:gd name="T4" fmla="*/ 78 w 1301"/>
                    <a:gd name="T5" fmla="*/ 2431 h 2431"/>
                    <a:gd name="T6" fmla="*/ 109 w 1301"/>
                    <a:gd name="T7" fmla="*/ 2400 h 2431"/>
                    <a:gd name="T8" fmla="*/ 140 w 1301"/>
                    <a:gd name="T9" fmla="*/ 2260 h 2431"/>
                    <a:gd name="T10" fmla="*/ 171 w 1301"/>
                    <a:gd name="T11" fmla="*/ 2032 h 2431"/>
                    <a:gd name="T12" fmla="*/ 203 w 1301"/>
                    <a:gd name="T13" fmla="*/ 1726 h 2431"/>
                    <a:gd name="T14" fmla="*/ 234 w 1301"/>
                    <a:gd name="T15" fmla="*/ 1379 h 2431"/>
                    <a:gd name="T16" fmla="*/ 265 w 1301"/>
                    <a:gd name="T17" fmla="*/ 1016 h 2431"/>
                    <a:gd name="T18" fmla="*/ 296 w 1301"/>
                    <a:gd name="T19" fmla="*/ 669 h 2431"/>
                    <a:gd name="T20" fmla="*/ 327 w 1301"/>
                    <a:gd name="T21" fmla="*/ 373 h 2431"/>
                    <a:gd name="T22" fmla="*/ 358 w 1301"/>
                    <a:gd name="T23" fmla="*/ 150 h 2431"/>
                    <a:gd name="T24" fmla="*/ 389 w 1301"/>
                    <a:gd name="T25" fmla="*/ 21 h 2431"/>
                    <a:gd name="T26" fmla="*/ 420 w 1301"/>
                    <a:gd name="T27" fmla="*/ 5 h 2431"/>
                    <a:gd name="T28" fmla="*/ 451 w 1301"/>
                    <a:gd name="T29" fmla="*/ 93 h 2431"/>
                    <a:gd name="T30" fmla="*/ 482 w 1301"/>
                    <a:gd name="T31" fmla="*/ 280 h 2431"/>
                    <a:gd name="T32" fmla="*/ 514 w 1301"/>
                    <a:gd name="T33" fmla="*/ 555 h 2431"/>
                    <a:gd name="T34" fmla="*/ 545 w 1301"/>
                    <a:gd name="T35" fmla="*/ 886 h 2431"/>
                    <a:gd name="T36" fmla="*/ 576 w 1301"/>
                    <a:gd name="T37" fmla="*/ 1244 h 2431"/>
                    <a:gd name="T38" fmla="*/ 607 w 1301"/>
                    <a:gd name="T39" fmla="*/ 1602 h 2431"/>
                    <a:gd name="T40" fmla="*/ 633 w 1301"/>
                    <a:gd name="T41" fmla="*/ 1928 h 2431"/>
                    <a:gd name="T42" fmla="*/ 664 w 1301"/>
                    <a:gd name="T43" fmla="*/ 2188 h 2431"/>
                    <a:gd name="T44" fmla="*/ 695 w 1301"/>
                    <a:gd name="T45" fmla="*/ 2364 h 2431"/>
                    <a:gd name="T46" fmla="*/ 726 w 1301"/>
                    <a:gd name="T47" fmla="*/ 2431 h 2431"/>
                    <a:gd name="T48" fmla="*/ 757 w 1301"/>
                    <a:gd name="T49" fmla="*/ 2395 h 2431"/>
                    <a:gd name="T50" fmla="*/ 788 w 1301"/>
                    <a:gd name="T51" fmla="*/ 2250 h 2431"/>
                    <a:gd name="T52" fmla="*/ 819 w 1301"/>
                    <a:gd name="T53" fmla="*/ 2017 h 2431"/>
                    <a:gd name="T54" fmla="*/ 850 w 1301"/>
                    <a:gd name="T55" fmla="*/ 1711 h 2431"/>
                    <a:gd name="T56" fmla="*/ 882 w 1301"/>
                    <a:gd name="T57" fmla="*/ 1358 h 2431"/>
                    <a:gd name="T58" fmla="*/ 913 w 1301"/>
                    <a:gd name="T59" fmla="*/ 995 h 2431"/>
                    <a:gd name="T60" fmla="*/ 944 w 1301"/>
                    <a:gd name="T61" fmla="*/ 648 h 2431"/>
                    <a:gd name="T62" fmla="*/ 975 w 1301"/>
                    <a:gd name="T63" fmla="*/ 358 h 2431"/>
                    <a:gd name="T64" fmla="*/ 1006 w 1301"/>
                    <a:gd name="T65" fmla="*/ 140 h 2431"/>
                    <a:gd name="T66" fmla="*/ 1037 w 1301"/>
                    <a:gd name="T67" fmla="*/ 21 h 2431"/>
                    <a:gd name="T68" fmla="*/ 1068 w 1301"/>
                    <a:gd name="T69" fmla="*/ 5 h 2431"/>
                    <a:gd name="T70" fmla="*/ 1099 w 1301"/>
                    <a:gd name="T71" fmla="*/ 98 h 2431"/>
                    <a:gd name="T72" fmla="*/ 1130 w 1301"/>
                    <a:gd name="T73" fmla="*/ 295 h 2431"/>
                    <a:gd name="T74" fmla="*/ 1161 w 1301"/>
                    <a:gd name="T75" fmla="*/ 570 h 2431"/>
                    <a:gd name="T76" fmla="*/ 1193 w 1301"/>
                    <a:gd name="T77" fmla="*/ 902 h 2431"/>
                    <a:gd name="T78" fmla="*/ 1224 w 1301"/>
                    <a:gd name="T79" fmla="*/ 1265 h 2431"/>
                    <a:gd name="T80" fmla="*/ 1250 w 1301"/>
                    <a:gd name="T81" fmla="*/ 1623 h 2431"/>
                    <a:gd name="T82" fmla="*/ 1281 w 1301"/>
                    <a:gd name="T83" fmla="*/ 1944 h 2431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</a:gdLst>
                  <a:ahLst/>
                  <a:cxnLst>
                    <a:cxn ang="T84">
                      <a:pos x="T0" y="T1"/>
                    </a:cxn>
                    <a:cxn ang="T85">
                      <a:pos x="T2" y="T3"/>
                    </a:cxn>
                    <a:cxn ang="T86">
                      <a:pos x="T4" y="T5"/>
                    </a:cxn>
                    <a:cxn ang="T87">
                      <a:pos x="T6" y="T7"/>
                    </a:cxn>
                    <a:cxn ang="T88">
                      <a:pos x="T8" y="T9"/>
                    </a:cxn>
                    <a:cxn ang="T89">
                      <a:pos x="T10" y="T11"/>
                    </a:cxn>
                    <a:cxn ang="T90">
                      <a:pos x="T12" y="T13"/>
                    </a:cxn>
                    <a:cxn ang="T91">
                      <a:pos x="T14" y="T15"/>
                    </a:cxn>
                    <a:cxn ang="T92">
                      <a:pos x="T16" y="T17"/>
                    </a:cxn>
                    <a:cxn ang="T93">
                      <a:pos x="T18" y="T19"/>
                    </a:cxn>
                    <a:cxn ang="T94">
                      <a:pos x="T20" y="T21"/>
                    </a:cxn>
                    <a:cxn ang="T95">
                      <a:pos x="T22" y="T23"/>
                    </a:cxn>
                    <a:cxn ang="T96">
                      <a:pos x="T24" y="T25"/>
                    </a:cxn>
                    <a:cxn ang="T97">
                      <a:pos x="T26" y="T27"/>
                    </a:cxn>
                    <a:cxn ang="T98">
                      <a:pos x="T28" y="T29"/>
                    </a:cxn>
                    <a:cxn ang="T99">
                      <a:pos x="T30" y="T31"/>
                    </a:cxn>
                    <a:cxn ang="T100">
                      <a:pos x="T32" y="T33"/>
                    </a:cxn>
                    <a:cxn ang="T101">
                      <a:pos x="T34" y="T35"/>
                    </a:cxn>
                    <a:cxn ang="T102">
                      <a:pos x="T36" y="T37"/>
                    </a:cxn>
                    <a:cxn ang="T103">
                      <a:pos x="T38" y="T39"/>
                    </a:cxn>
                    <a:cxn ang="T104">
                      <a:pos x="T40" y="T41"/>
                    </a:cxn>
                    <a:cxn ang="T105">
                      <a:pos x="T42" y="T43"/>
                    </a:cxn>
                    <a:cxn ang="T106">
                      <a:pos x="T44" y="T45"/>
                    </a:cxn>
                    <a:cxn ang="T107">
                      <a:pos x="T46" y="T47"/>
                    </a:cxn>
                    <a:cxn ang="T108">
                      <a:pos x="T48" y="T49"/>
                    </a:cxn>
                    <a:cxn ang="T109">
                      <a:pos x="T50" y="T51"/>
                    </a:cxn>
                    <a:cxn ang="T110">
                      <a:pos x="T52" y="T53"/>
                    </a:cxn>
                    <a:cxn ang="T111">
                      <a:pos x="T54" y="T55"/>
                    </a:cxn>
                    <a:cxn ang="T112">
                      <a:pos x="T56" y="T57"/>
                    </a:cxn>
                    <a:cxn ang="T113">
                      <a:pos x="T58" y="T59"/>
                    </a:cxn>
                    <a:cxn ang="T114">
                      <a:pos x="T60" y="T61"/>
                    </a:cxn>
                    <a:cxn ang="T115">
                      <a:pos x="T62" y="T63"/>
                    </a:cxn>
                    <a:cxn ang="T116">
                      <a:pos x="T64" y="T65"/>
                    </a:cxn>
                    <a:cxn ang="T117">
                      <a:pos x="T66" y="T67"/>
                    </a:cxn>
                    <a:cxn ang="T118">
                      <a:pos x="T68" y="T69"/>
                    </a:cxn>
                    <a:cxn ang="T119">
                      <a:pos x="T70" y="T71"/>
                    </a:cxn>
                    <a:cxn ang="T120">
                      <a:pos x="T72" y="T73"/>
                    </a:cxn>
                    <a:cxn ang="T121">
                      <a:pos x="T74" y="T75"/>
                    </a:cxn>
                    <a:cxn ang="T122">
                      <a:pos x="T76" y="T77"/>
                    </a:cxn>
                    <a:cxn ang="T123">
                      <a:pos x="T78" y="T79"/>
                    </a:cxn>
                    <a:cxn ang="T124">
                      <a:pos x="T80" y="T81"/>
                    </a:cxn>
                    <a:cxn ang="T125">
                      <a:pos x="T82" y="T83"/>
                    </a:cxn>
                  </a:cxnLst>
                  <a:rect l="0" t="0" r="r" b="b"/>
                  <a:pathLst>
                    <a:path w="1301" h="2431">
                      <a:moveTo>
                        <a:pt x="0" y="2006"/>
                      </a:moveTo>
                      <a:lnTo>
                        <a:pt x="6" y="2094"/>
                      </a:lnTo>
                      <a:lnTo>
                        <a:pt x="16" y="2177"/>
                      </a:lnTo>
                      <a:lnTo>
                        <a:pt x="26" y="2245"/>
                      </a:lnTo>
                      <a:lnTo>
                        <a:pt x="37" y="2307"/>
                      </a:lnTo>
                      <a:lnTo>
                        <a:pt x="47" y="2353"/>
                      </a:lnTo>
                      <a:lnTo>
                        <a:pt x="57" y="2390"/>
                      </a:lnTo>
                      <a:lnTo>
                        <a:pt x="68" y="2416"/>
                      </a:lnTo>
                      <a:lnTo>
                        <a:pt x="78" y="2431"/>
                      </a:lnTo>
                      <a:lnTo>
                        <a:pt x="88" y="2431"/>
                      </a:lnTo>
                      <a:lnTo>
                        <a:pt x="99" y="2421"/>
                      </a:lnTo>
                      <a:lnTo>
                        <a:pt x="109" y="2400"/>
                      </a:lnTo>
                      <a:lnTo>
                        <a:pt x="120" y="2364"/>
                      </a:lnTo>
                      <a:lnTo>
                        <a:pt x="130" y="2317"/>
                      </a:lnTo>
                      <a:lnTo>
                        <a:pt x="140" y="2260"/>
                      </a:lnTo>
                      <a:lnTo>
                        <a:pt x="151" y="2193"/>
                      </a:lnTo>
                      <a:lnTo>
                        <a:pt x="161" y="2115"/>
                      </a:lnTo>
                      <a:lnTo>
                        <a:pt x="171" y="2032"/>
                      </a:lnTo>
                      <a:lnTo>
                        <a:pt x="182" y="1939"/>
                      </a:lnTo>
                      <a:lnTo>
                        <a:pt x="192" y="1835"/>
                      </a:lnTo>
                      <a:lnTo>
                        <a:pt x="203" y="1726"/>
                      </a:lnTo>
                      <a:lnTo>
                        <a:pt x="213" y="1612"/>
                      </a:lnTo>
                      <a:lnTo>
                        <a:pt x="223" y="1498"/>
                      </a:lnTo>
                      <a:lnTo>
                        <a:pt x="234" y="1379"/>
                      </a:lnTo>
                      <a:lnTo>
                        <a:pt x="244" y="1254"/>
                      </a:lnTo>
                      <a:lnTo>
                        <a:pt x="254" y="1135"/>
                      </a:lnTo>
                      <a:lnTo>
                        <a:pt x="265" y="1016"/>
                      </a:lnTo>
                      <a:lnTo>
                        <a:pt x="275" y="897"/>
                      </a:lnTo>
                      <a:lnTo>
                        <a:pt x="285" y="778"/>
                      </a:lnTo>
                      <a:lnTo>
                        <a:pt x="296" y="669"/>
                      </a:lnTo>
                      <a:lnTo>
                        <a:pt x="306" y="560"/>
                      </a:lnTo>
                      <a:lnTo>
                        <a:pt x="317" y="461"/>
                      </a:lnTo>
                      <a:lnTo>
                        <a:pt x="327" y="373"/>
                      </a:lnTo>
                      <a:lnTo>
                        <a:pt x="337" y="285"/>
                      </a:lnTo>
                      <a:lnTo>
                        <a:pt x="348" y="212"/>
                      </a:lnTo>
                      <a:lnTo>
                        <a:pt x="358" y="150"/>
                      </a:lnTo>
                      <a:lnTo>
                        <a:pt x="368" y="93"/>
                      </a:lnTo>
                      <a:lnTo>
                        <a:pt x="379" y="52"/>
                      </a:lnTo>
                      <a:lnTo>
                        <a:pt x="389" y="21"/>
                      </a:lnTo>
                      <a:lnTo>
                        <a:pt x="399" y="5"/>
                      </a:lnTo>
                      <a:lnTo>
                        <a:pt x="410" y="0"/>
                      </a:lnTo>
                      <a:lnTo>
                        <a:pt x="420" y="5"/>
                      </a:lnTo>
                      <a:lnTo>
                        <a:pt x="431" y="21"/>
                      </a:lnTo>
                      <a:lnTo>
                        <a:pt x="441" y="52"/>
                      </a:lnTo>
                      <a:lnTo>
                        <a:pt x="451" y="93"/>
                      </a:lnTo>
                      <a:lnTo>
                        <a:pt x="462" y="145"/>
                      </a:lnTo>
                      <a:lnTo>
                        <a:pt x="472" y="207"/>
                      </a:lnTo>
                      <a:lnTo>
                        <a:pt x="482" y="280"/>
                      </a:lnTo>
                      <a:lnTo>
                        <a:pt x="493" y="363"/>
                      </a:lnTo>
                      <a:lnTo>
                        <a:pt x="503" y="456"/>
                      </a:lnTo>
                      <a:lnTo>
                        <a:pt x="514" y="555"/>
                      </a:lnTo>
                      <a:lnTo>
                        <a:pt x="524" y="658"/>
                      </a:lnTo>
                      <a:lnTo>
                        <a:pt x="534" y="767"/>
                      </a:lnTo>
                      <a:lnTo>
                        <a:pt x="545" y="886"/>
                      </a:lnTo>
                      <a:lnTo>
                        <a:pt x="555" y="1006"/>
                      </a:lnTo>
                      <a:lnTo>
                        <a:pt x="565" y="1125"/>
                      </a:lnTo>
                      <a:lnTo>
                        <a:pt x="576" y="1244"/>
                      </a:lnTo>
                      <a:lnTo>
                        <a:pt x="586" y="1368"/>
                      </a:lnTo>
                      <a:lnTo>
                        <a:pt x="596" y="1488"/>
                      </a:lnTo>
                      <a:lnTo>
                        <a:pt x="607" y="1602"/>
                      </a:lnTo>
                      <a:lnTo>
                        <a:pt x="617" y="1716"/>
                      </a:lnTo>
                      <a:lnTo>
                        <a:pt x="622" y="1825"/>
                      </a:lnTo>
                      <a:lnTo>
                        <a:pt x="633" y="1928"/>
                      </a:lnTo>
                      <a:lnTo>
                        <a:pt x="643" y="2022"/>
                      </a:lnTo>
                      <a:lnTo>
                        <a:pt x="653" y="2110"/>
                      </a:lnTo>
                      <a:lnTo>
                        <a:pt x="664" y="2188"/>
                      </a:lnTo>
                      <a:lnTo>
                        <a:pt x="674" y="2255"/>
                      </a:lnTo>
                      <a:lnTo>
                        <a:pt x="685" y="2317"/>
                      </a:lnTo>
                      <a:lnTo>
                        <a:pt x="695" y="2364"/>
                      </a:lnTo>
                      <a:lnTo>
                        <a:pt x="705" y="2395"/>
                      </a:lnTo>
                      <a:lnTo>
                        <a:pt x="716" y="2421"/>
                      </a:lnTo>
                      <a:lnTo>
                        <a:pt x="726" y="2431"/>
                      </a:lnTo>
                      <a:lnTo>
                        <a:pt x="736" y="2431"/>
                      </a:lnTo>
                      <a:lnTo>
                        <a:pt x="747" y="2421"/>
                      </a:lnTo>
                      <a:lnTo>
                        <a:pt x="757" y="2395"/>
                      </a:lnTo>
                      <a:lnTo>
                        <a:pt x="768" y="2359"/>
                      </a:lnTo>
                      <a:lnTo>
                        <a:pt x="778" y="2312"/>
                      </a:lnTo>
                      <a:lnTo>
                        <a:pt x="788" y="2250"/>
                      </a:lnTo>
                      <a:lnTo>
                        <a:pt x="799" y="2182"/>
                      </a:lnTo>
                      <a:lnTo>
                        <a:pt x="809" y="2105"/>
                      </a:lnTo>
                      <a:lnTo>
                        <a:pt x="819" y="2017"/>
                      </a:lnTo>
                      <a:lnTo>
                        <a:pt x="830" y="1918"/>
                      </a:lnTo>
                      <a:lnTo>
                        <a:pt x="840" y="1820"/>
                      </a:lnTo>
                      <a:lnTo>
                        <a:pt x="850" y="1711"/>
                      </a:lnTo>
                      <a:lnTo>
                        <a:pt x="861" y="1597"/>
                      </a:lnTo>
                      <a:lnTo>
                        <a:pt x="871" y="1477"/>
                      </a:lnTo>
                      <a:lnTo>
                        <a:pt x="882" y="1358"/>
                      </a:lnTo>
                      <a:lnTo>
                        <a:pt x="892" y="1234"/>
                      </a:lnTo>
                      <a:lnTo>
                        <a:pt x="902" y="1114"/>
                      </a:lnTo>
                      <a:lnTo>
                        <a:pt x="913" y="995"/>
                      </a:lnTo>
                      <a:lnTo>
                        <a:pt x="923" y="876"/>
                      </a:lnTo>
                      <a:lnTo>
                        <a:pt x="933" y="762"/>
                      </a:lnTo>
                      <a:lnTo>
                        <a:pt x="944" y="648"/>
                      </a:lnTo>
                      <a:lnTo>
                        <a:pt x="954" y="544"/>
                      </a:lnTo>
                      <a:lnTo>
                        <a:pt x="965" y="446"/>
                      </a:lnTo>
                      <a:lnTo>
                        <a:pt x="975" y="358"/>
                      </a:lnTo>
                      <a:lnTo>
                        <a:pt x="985" y="275"/>
                      </a:lnTo>
                      <a:lnTo>
                        <a:pt x="996" y="202"/>
                      </a:lnTo>
                      <a:lnTo>
                        <a:pt x="1006" y="140"/>
                      </a:lnTo>
                      <a:lnTo>
                        <a:pt x="1016" y="88"/>
                      </a:lnTo>
                      <a:lnTo>
                        <a:pt x="1027" y="47"/>
                      </a:lnTo>
                      <a:lnTo>
                        <a:pt x="1037" y="21"/>
                      </a:lnTo>
                      <a:lnTo>
                        <a:pt x="1047" y="0"/>
                      </a:lnTo>
                      <a:lnTo>
                        <a:pt x="1058" y="0"/>
                      </a:lnTo>
                      <a:lnTo>
                        <a:pt x="1068" y="5"/>
                      </a:lnTo>
                      <a:lnTo>
                        <a:pt x="1079" y="26"/>
                      </a:lnTo>
                      <a:lnTo>
                        <a:pt x="1089" y="57"/>
                      </a:lnTo>
                      <a:lnTo>
                        <a:pt x="1099" y="98"/>
                      </a:lnTo>
                      <a:lnTo>
                        <a:pt x="1110" y="155"/>
                      </a:lnTo>
                      <a:lnTo>
                        <a:pt x="1120" y="218"/>
                      </a:lnTo>
                      <a:lnTo>
                        <a:pt x="1130" y="295"/>
                      </a:lnTo>
                      <a:lnTo>
                        <a:pt x="1141" y="378"/>
                      </a:lnTo>
                      <a:lnTo>
                        <a:pt x="1151" y="472"/>
                      </a:lnTo>
                      <a:lnTo>
                        <a:pt x="1161" y="570"/>
                      </a:lnTo>
                      <a:lnTo>
                        <a:pt x="1172" y="679"/>
                      </a:lnTo>
                      <a:lnTo>
                        <a:pt x="1182" y="788"/>
                      </a:lnTo>
                      <a:lnTo>
                        <a:pt x="1193" y="902"/>
                      </a:lnTo>
                      <a:lnTo>
                        <a:pt x="1203" y="1021"/>
                      </a:lnTo>
                      <a:lnTo>
                        <a:pt x="1213" y="1146"/>
                      </a:lnTo>
                      <a:lnTo>
                        <a:pt x="1224" y="1265"/>
                      </a:lnTo>
                      <a:lnTo>
                        <a:pt x="1234" y="1389"/>
                      </a:lnTo>
                      <a:lnTo>
                        <a:pt x="1239" y="1508"/>
                      </a:lnTo>
                      <a:lnTo>
                        <a:pt x="1250" y="1623"/>
                      </a:lnTo>
                      <a:lnTo>
                        <a:pt x="1260" y="1737"/>
                      </a:lnTo>
                      <a:lnTo>
                        <a:pt x="1270" y="1845"/>
                      </a:lnTo>
                      <a:lnTo>
                        <a:pt x="1281" y="1944"/>
                      </a:lnTo>
                      <a:lnTo>
                        <a:pt x="1291" y="2037"/>
                      </a:lnTo>
                      <a:lnTo>
                        <a:pt x="1301" y="2125"/>
                      </a:lnTo>
                    </a:path>
                  </a:pathLst>
                </a:custGeom>
                <a:noFill/>
                <a:ln w="15875">
                  <a:solidFill>
                    <a:srgbClr val="FF33CC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4161" name="Freeform 149"/>
                <p:cNvSpPr>
                  <a:spLocks/>
                </p:cNvSpPr>
                <p:nvPr/>
              </p:nvSpPr>
              <p:spPr bwMode="auto">
                <a:xfrm>
                  <a:off x="2532" y="1159"/>
                  <a:ext cx="1307" cy="2431"/>
                </a:xfrm>
                <a:custGeom>
                  <a:avLst/>
                  <a:gdLst>
                    <a:gd name="T0" fmla="*/ 21 w 1307"/>
                    <a:gd name="T1" fmla="*/ 2265 h 2431"/>
                    <a:gd name="T2" fmla="*/ 52 w 1307"/>
                    <a:gd name="T3" fmla="*/ 2400 h 2431"/>
                    <a:gd name="T4" fmla="*/ 83 w 1307"/>
                    <a:gd name="T5" fmla="*/ 2431 h 2431"/>
                    <a:gd name="T6" fmla="*/ 114 w 1307"/>
                    <a:gd name="T7" fmla="*/ 2353 h 2431"/>
                    <a:gd name="T8" fmla="*/ 146 w 1307"/>
                    <a:gd name="T9" fmla="*/ 2172 h 2431"/>
                    <a:gd name="T10" fmla="*/ 177 w 1307"/>
                    <a:gd name="T11" fmla="*/ 1902 h 2431"/>
                    <a:gd name="T12" fmla="*/ 208 w 1307"/>
                    <a:gd name="T13" fmla="*/ 1576 h 2431"/>
                    <a:gd name="T14" fmla="*/ 239 w 1307"/>
                    <a:gd name="T15" fmla="*/ 1218 h 2431"/>
                    <a:gd name="T16" fmla="*/ 270 w 1307"/>
                    <a:gd name="T17" fmla="*/ 855 h 2431"/>
                    <a:gd name="T18" fmla="*/ 301 w 1307"/>
                    <a:gd name="T19" fmla="*/ 529 h 2431"/>
                    <a:gd name="T20" fmla="*/ 332 w 1307"/>
                    <a:gd name="T21" fmla="*/ 259 h 2431"/>
                    <a:gd name="T22" fmla="*/ 363 w 1307"/>
                    <a:gd name="T23" fmla="*/ 78 h 2431"/>
                    <a:gd name="T24" fmla="*/ 394 w 1307"/>
                    <a:gd name="T25" fmla="*/ 0 h 2431"/>
                    <a:gd name="T26" fmla="*/ 425 w 1307"/>
                    <a:gd name="T27" fmla="*/ 31 h 2431"/>
                    <a:gd name="T28" fmla="*/ 457 w 1307"/>
                    <a:gd name="T29" fmla="*/ 166 h 2431"/>
                    <a:gd name="T30" fmla="*/ 488 w 1307"/>
                    <a:gd name="T31" fmla="*/ 394 h 2431"/>
                    <a:gd name="T32" fmla="*/ 519 w 1307"/>
                    <a:gd name="T33" fmla="*/ 695 h 2431"/>
                    <a:gd name="T34" fmla="*/ 550 w 1307"/>
                    <a:gd name="T35" fmla="*/ 1042 h 2431"/>
                    <a:gd name="T36" fmla="*/ 576 w 1307"/>
                    <a:gd name="T37" fmla="*/ 1410 h 2431"/>
                    <a:gd name="T38" fmla="*/ 607 w 1307"/>
                    <a:gd name="T39" fmla="*/ 1752 h 2431"/>
                    <a:gd name="T40" fmla="*/ 638 w 1307"/>
                    <a:gd name="T41" fmla="*/ 2053 h 2431"/>
                    <a:gd name="T42" fmla="*/ 669 w 1307"/>
                    <a:gd name="T43" fmla="*/ 2276 h 2431"/>
                    <a:gd name="T44" fmla="*/ 700 w 1307"/>
                    <a:gd name="T45" fmla="*/ 2405 h 2431"/>
                    <a:gd name="T46" fmla="*/ 731 w 1307"/>
                    <a:gd name="T47" fmla="*/ 2431 h 2431"/>
                    <a:gd name="T48" fmla="*/ 762 w 1307"/>
                    <a:gd name="T49" fmla="*/ 2343 h 2431"/>
                    <a:gd name="T50" fmla="*/ 794 w 1307"/>
                    <a:gd name="T51" fmla="*/ 2156 h 2431"/>
                    <a:gd name="T52" fmla="*/ 825 w 1307"/>
                    <a:gd name="T53" fmla="*/ 1887 h 2431"/>
                    <a:gd name="T54" fmla="*/ 856 w 1307"/>
                    <a:gd name="T55" fmla="*/ 1555 h 2431"/>
                    <a:gd name="T56" fmla="*/ 887 w 1307"/>
                    <a:gd name="T57" fmla="*/ 1197 h 2431"/>
                    <a:gd name="T58" fmla="*/ 918 w 1307"/>
                    <a:gd name="T59" fmla="*/ 835 h 2431"/>
                    <a:gd name="T60" fmla="*/ 949 w 1307"/>
                    <a:gd name="T61" fmla="*/ 513 h 2431"/>
                    <a:gd name="T62" fmla="*/ 980 w 1307"/>
                    <a:gd name="T63" fmla="*/ 249 h 2431"/>
                    <a:gd name="T64" fmla="*/ 1011 w 1307"/>
                    <a:gd name="T65" fmla="*/ 72 h 2431"/>
                    <a:gd name="T66" fmla="*/ 1042 w 1307"/>
                    <a:gd name="T67" fmla="*/ 0 h 2431"/>
                    <a:gd name="T68" fmla="*/ 1073 w 1307"/>
                    <a:gd name="T69" fmla="*/ 36 h 2431"/>
                    <a:gd name="T70" fmla="*/ 1105 w 1307"/>
                    <a:gd name="T71" fmla="*/ 176 h 2431"/>
                    <a:gd name="T72" fmla="*/ 1136 w 1307"/>
                    <a:gd name="T73" fmla="*/ 409 h 2431"/>
                    <a:gd name="T74" fmla="*/ 1167 w 1307"/>
                    <a:gd name="T75" fmla="*/ 715 h 2431"/>
                    <a:gd name="T76" fmla="*/ 1193 w 1307"/>
                    <a:gd name="T77" fmla="*/ 1063 h 2431"/>
                    <a:gd name="T78" fmla="*/ 1224 w 1307"/>
                    <a:gd name="T79" fmla="*/ 1426 h 2431"/>
                    <a:gd name="T80" fmla="*/ 1255 w 1307"/>
                    <a:gd name="T81" fmla="*/ 1773 h 2431"/>
                    <a:gd name="T82" fmla="*/ 1286 w 1307"/>
                    <a:gd name="T83" fmla="*/ 2068 h 2431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</a:gdLst>
                  <a:ahLst/>
                  <a:cxnLst>
                    <a:cxn ang="T84">
                      <a:pos x="T0" y="T1"/>
                    </a:cxn>
                    <a:cxn ang="T85">
                      <a:pos x="T2" y="T3"/>
                    </a:cxn>
                    <a:cxn ang="T86">
                      <a:pos x="T4" y="T5"/>
                    </a:cxn>
                    <a:cxn ang="T87">
                      <a:pos x="T6" y="T7"/>
                    </a:cxn>
                    <a:cxn ang="T88">
                      <a:pos x="T8" y="T9"/>
                    </a:cxn>
                    <a:cxn ang="T89">
                      <a:pos x="T10" y="T11"/>
                    </a:cxn>
                    <a:cxn ang="T90">
                      <a:pos x="T12" y="T13"/>
                    </a:cxn>
                    <a:cxn ang="T91">
                      <a:pos x="T14" y="T15"/>
                    </a:cxn>
                    <a:cxn ang="T92">
                      <a:pos x="T16" y="T17"/>
                    </a:cxn>
                    <a:cxn ang="T93">
                      <a:pos x="T18" y="T19"/>
                    </a:cxn>
                    <a:cxn ang="T94">
                      <a:pos x="T20" y="T21"/>
                    </a:cxn>
                    <a:cxn ang="T95">
                      <a:pos x="T22" y="T23"/>
                    </a:cxn>
                    <a:cxn ang="T96">
                      <a:pos x="T24" y="T25"/>
                    </a:cxn>
                    <a:cxn ang="T97">
                      <a:pos x="T26" y="T27"/>
                    </a:cxn>
                    <a:cxn ang="T98">
                      <a:pos x="T28" y="T29"/>
                    </a:cxn>
                    <a:cxn ang="T99">
                      <a:pos x="T30" y="T31"/>
                    </a:cxn>
                    <a:cxn ang="T100">
                      <a:pos x="T32" y="T33"/>
                    </a:cxn>
                    <a:cxn ang="T101">
                      <a:pos x="T34" y="T35"/>
                    </a:cxn>
                    <a:cxn ang="T102">
                      <a:pos x="T36" y="T37"/>
                    </a:cxn>
                    <a:cxn ang="T103">
                      <a:pos x="T38" y="T39"/>
                    </a:cxn>
                    <a:cxn ang="T104">
                      <a:pos x="T40" y="T41"/>
                    </a:cxn>
                    <a:cxn ang="T105">
                      <a:pos x="T42" y="T43"/>
                    </a:cxn>
                    <a:cxn ang="T106">
                      <a:pos x="T44" y="T45"/>
                    </a:cxn>
                    <a:cxn ang="T107">
                      <a:pos x="T46" y="T47"/>
                    </a:cxn>
                    <a:cxn ang="T108">
                      <a:pos x="T48" y="T49"/>
                    </a:cxn>
                    <a:cxn ang="T109">
                      <a:pos x="T50" y="T51"/>
                    </a:cxn>
                    <a:cxn ang="T110">
                      <a:pos x="T52" y="T53"/>
                    </a:cxn>
                    <a:cxn ang="T111">
                      <a:pos x="T54" y="T55"/>
                    </a:cxn>
                    <a:cxn ang="T112">
                      <a:pos x="T56" y="T57"/>
                    </a:cxn>
                    <a:cxn ang="T113">
                      <a:pos x="T58" y="T59"/>
                    </a:cxn>
                    <a:cxn ang="T114">
                      <a:pos x="T60" y="T61"/>
                    </a:cxn>
                    <a:cxn ang="T115">
                      <a:pos x="T62" y="T63"/>
                    </a:cxn>
                    <a:cxn ang="T116">
                      <a:pos x="T64" y="T65"/>
                    </a:cxn>
                    <a:cxn ang="T117">
                      <a:pos x="T66" y="T67"/>
                    </a:cxn>
                    <a:cxn ang="T118">
                      <a:pos x="T68" y="T69"/>
                    </a:cxn>
                    <a:cxn ang="T119">
                      <a:pos x="T70" y="T71"/>
                    </a:cxn>
                    <a:cxn ang="T120">
                      <a:pos x="T72" y="T73"/>
                    </a:cxn>
                    <a:cxn ang="T121">
                      <a:pos x="T74" y="T75"/>
                    </a:cxn>
                    <a:cxn ang="T122">
                      <a:pos x="T76" y="T77"/>
                    </a:cxn>
                    <a:cxn ang="T123">
                      <a:pos x="T78" y="T79"/>
                    </a:cxn>
                    <a:cxn ang="T124">
                      <a:pos x="T80" y="T81"/>
                    </a:cxn>
                    <a:cxn ang="T125">
                      <a:pos x="T82" y="T83"/>
                    </a:cxn>
                  </a:cxnLst>
                  <a:rect l="0" t="0" r="r" b="b"/>
                  <a:pathLst>
                    <a:path w="1307" h="2431">
                      <a:moveTo>
                        <a:pt x="0" y="2125"/>
                      </a:moveTo>
                      <a:lnTo>
                        <a:pt x="11" y="2198"/>
                      </a:lnTo>
                      <a:lnTo>
                        <a:pt x="21" y="2265"/>
                      </a:lnTo>
                      <a:lnTo>
                        <a:pt x="32" y="2322"/>
                      </a:lnTo>
                      <a:lnTo>
                        <a:pt x="42" y="2369"/>
                      </a:lnTo>
                      <a:lnTo>
                        <a:pt x="52" y="2400"/>
                      </a:lnTo>
                      <a:lnTo>
                        <a:pt x="63" y="2426"/>
                      </a:lnTo>
                      <a:lnTo>
                        <a:pt x="73" y="2431"/>
                      </a:lnTo>
                      <a:lnTo>
                        <a:pt x="83" y="2431"/>
                      </a:lnTo>
                      <a:lnTo>
                        <a:pt x="94" y="2416"/>
                      </a:lnTo>
                      <a:lnTo>
                        <a:pt x="104" y="2390"/>
                      </a:lnTo>
                      <a:lnTo>
                        <a:pt x="114" y="2353"/>
                      </a:lnTo>
                      <a:lnTo>
                        <a:pt x="125" y="2302"/>
                      </a:lnTo>
                      <a:lnTo>
                        <a:pt x="135" y="2239"/>
                      </a:lnTo>
                      <a:lnTo>
                        <a:pt x="146" y="2172"/>
                      </a:lnTo>
                      <a:lnTo>
                        <a:pt x="156" y="2089"/>
                      </a:lnTo>
                      <a:lnTo>
                        <a:pt x="166" y="2001"/>
                      </a:lnTo>
                      <a:lnTo>
                        <a:pt x="177" y="1902"/>
                      </a:lnTo>
                      <a:lnTo>
                        <a:pt x="187" y="1799"/>
                      </a:lnTo>
                      <a:lnTo>
                        <a:pt x="197" y="1690"/>
                      </a:lnTo>
                      <a:lnTo>
                        <a:pt x="208" y="1576"/>
                      </a:lnTo>
                      <a:lnTo>
                        <a:pt x="218" y="1457"/>
                      </a:lnTo>
                      <a:lnTo>
                        <a:pt x="229" y="1337"/>
                      </a:lnTo>
                      <a:lnTo>
                        <a:pt x="239" y="1218"/>
                      </a:lnTo>
                      <a:lnTo>
                        <a:pt x="249" y="1094"/>
                      </a:lnTo>
                      <a:lnTo>
                        <a:pt x="260" y="975"/>
                      </a:lnTo>
                      <a:lnTo>
                        <a:pt x="270" y="855"/>
                      </a:lnTo>
                      <a:lnTo>
                        <a:pt x="280" y="741"/>
                      </a:lnTo>
                      <a:lnTo>
                        <a:pt x="291" y="632"/>
                      </a:lnTo>
                      <a:lnTo>
                        <a:pt x="301" y="529"/>
                      </a:lnTo>
                      <a:lnTo>
                        <a:pt x="311" y="430"/>
                      </a:lnTo>
                      <a:lnTo>
                        <a:pt x="322" y="342"/>
                      </a:lnTo>
                      <a:lnTo>
                        <a:pt x="332" y="259"/>
                      </a:lnTo>
                      <a:lnTo>
                        <a:pt x="343" y="192"/>
                      </a:lnTo>
                      <a:lnTo>
                        <a:pt x="353" y="130"/>
                      </a:lnTo>
                      <a:lnTo>
                        <a:pt x="363" y="78"/>
                      </a:lnTo>
                      <a:lnTo>
                        <a:pt x="374" y="41"/>
                      </a:lnTo>
                      <a:lnTo>
                        <a:pt x="384" y="15"/>
                      </a:lnTo>
                      <a:lnTo>
                        <a:pt x="394" y="0"/>
                      </a:lnTo>
                      <a:lnTo>
                        <a:pt x="405" y="0"/>
                      </a:lnTo>
                      <a:lnTo>
                        <a:pt x="415" y="5"/>
                      </a:lnTo>
                      <a:lnTo>
                        <a:pt x="425" y="31"/>
                      </a:lnTo>
                      <a:lnTo>
                        <a:pt x="436" y="62"/>
                      </a:lnTo>
                      <a:lnTo>
                        <a:pt x="446" y="109"/>
                      </a:lnTo>
                      <a:lnTo>
                        <a:pt x="457" y="166"/>
                      </a:lnTo>
                      <a:lnTo>
                        <a:pt x="467" y="233"/>
                      </a:lnTo>
                      <a:lnTo>
                        <a:pt x="477" y="306"/>
                      </a:lnTo>
                      <a:lnTo>
                        <a:pt x="488" y="394"/>
                      </a:lnTo>
                      <a:lnTo>
                        <a:pt x="498" y="487"/>
                      </a:lnTo>
                      <a:lnTo>
                        <a:pt x="508" y="586"/>
                      </a:lnTo>
                      <a:lnTo>
                        <a:pt x="519" y="695"/>
                      </a:lnTo>
                      <a:lnTo>
                        <a:pt x="529" y="809"/>
                      </a:lnTo>
                      <a:lnTo>
                        <a:pt x="540" y="923"/>
                      </a:lnTo>
                      <a:lnTo>
                        <a:pt x="550" y="1042"/>
                      </a:lnTo>
                      <a:lnTo>
                        <a:pt x="555" y="1166"/>
                      </a:lnTo>
                      <a:lnTo>
                        <a:pt x="565" y="1286"/>
                      </a:lnTo>
                      <a:lnTo>
                        <a:pt x="576" y="1410"/>
                      </a:lnTo>
                      <a:lnTo>
                        <a:pt x="586" y="1529"/>
                      </a:lnTo>
                      <a:lnTo>
                        <a:pt x="597" y="1643"/>
                      </a:lnTo>
                      <a:lnTo>
                        <a:pt x="607" y="1752"/>
                      </a:lnTo>
                      <a:lnTo>
                        <a:pt x="617" y="1861"/>
                      </a:lnTo>
                      <a:lnTo>
                        <a:pt x="628" y="1959"/>
                      </a:lnTo>
                      <a:lnTo>
                        <a:pt x="638" y="2053"/>
                      </a:lnTo>
                      <a:lnTo>
                        <a:pt x="648" y="2136"/>
                      </a:lnTo>
                      <a:lnTo>
                        <a:pt x="659" y="2213"/>
                      </a:lnTo>
                      <a:lnTo>
                        <a:pt x="669" y="2276"/>
                      </a:lnTo>
                      <a:lnTo>
                        <a:pt x="679" y="2333"/>
                      </a:lnTo>
                      <a:lnTo>
                        <a:pt x="690" y="2374"/>
                      </a:lnTo>
                      <a:lnTo>
                        <a:pt x="700" y="2405"/>
                      </a:lnTo>
                      <a:lnTo>
                        <a:pt x="711" y="2426"/>
                      </a:lnTo>
                      <a:lnTo>
                        <a:pt x="721" y="2431"/>
                      </a:lnTo>
                      <a:lnTo>
                        <a:pt x="731" y="2431"/>
                      </a:lnTo>
                      <a:lnTo>
                        <a:pt x="742" y="2410"/>
                      </a:lnTo>
                      <a:lnTo>
                        <a:pt x="752" y="2385"/>
                      </a:lnTo>
                      <a:lnTo>
                        <a:pt x="762" y="2343"/>
                      </a:lnTo>
                      <a:lnTo>
                        <a:pt x="773" y="2291"/>
                      </a:lnTo>
                      <a:lnTo>
                        <a:pt x="783" y="2229"/>
                      </a:lnTo>
                      <a:lnTo>
                        <a:pt x="794" y="2156"/>
                      </a:lnTo>
                      <a:lnTo>
                        <a:pt x="804" y="2074"/>
                      </a:lnTo>
                      <a:lnTo>
                        <a:pt x="814" y="1985"/>
                      </a:lnTo>
                      <a:lnTo>
                        <a:pt x="825" y="1887"/>
                      </a:lnTo>
                      <a:lnTo>
                        <a:pt x="835" y="1783"/>
                      </a:lnTo>
                      <a:lnTo>
                        <a:pt x="845" y="1669"/>
                      </a:lnTo>
                      <a:lnTo>
                        <a:pt x="856" y="1555"/>
                      </a:lnTo>
                      <a:lnTo>
                        <a:pt x="866" y="1436"/>
                      </a:lnTo>
                      <a:lnTo>
                        <a:pt x="876" y="1317"/>
                      </a:lnTo>
                      <a:lnTo>
                        <a:pt x="887" y="1197"/>
                      </a:lnTo>
                      <a:lnTo>
                        <a:pt x="897" y="1073"/>
                      </a:lnTo>
                      <a:lnTo>
                        <a:pt x="908" y="954"/>
                      </a:lnTo>
                      <a:lnTo>
                        <a:pt x="918" y="835"/>
                      </a:lnTo>
                      <a:lnTo>
                        <a:pt x="928" y="720"/>
                      </a:lnTo>
                      <a:lnTo>
                        <a:pt x="939" y="612"/>
                      </a:lnTo>
                      <a:lnTo>
                        <a:pt x="949" y="513"/>
                      </a:lnTo>
                      <a:lnTo>
                        <a:pt x="959" y="415"/>
                      </a:lnTo>
                      <a:lnTo>
                        <a:pt x="970" y="327"/>
                      </a:lnTo>
                      <a:lnTo>
                        <a:pt x="980" y="249"/>
                      </a:lnTo>
                      <a:lnTo>
                        <a:pt x="991" y="181"/>
                      </a:lnTo>
                      <a:lnTo>
                        <a:pt x="1001" y="119"/>
                      </a:lnTo>
                      <a:lnTo>
                        <a:pt x="1011" y="72"/>
                      </a:lnTo>
                      <a:lnTo>
                        <a:pt x="1022" y="36"/>
                      </a:lnTo>
                      <a:lnTo>
                        <a:pt x="1032" y="10"/>
                      </a:lnTo>
                      <a:lnTo>
                        <a:pt x="1042" y="0"/>
                      </a:lnTo>
                      <a:lnTo>
                        <a:pt x="1053" y="0"/>
                      </a:lnTo>
                      <a:lnTo>
                        <a:pt x="1063" y="10"/>
                      </a:lnTo>
                      <a:lnTo>
                        <a:pt x="1073" y="36"/>
                      </a:lnTo>
                      <a:lnTo>
                        <a:pt x="1084" y="67"/>
                      </a:lnTo>
                      <a:lnTo>
                        <a:pt x="1094" y="114"/>
                      </a:lnTo>
                      <a:lnTo>
                        <a:pt x="1105" y="176"/>
                      </a:lnTo>
                      <a:lnTo>
                        <a:pt x="1115" y="244"/>
                      </a:lnTo>
                      <a:lnTo>
                        <a:pt x="1125" y="321"/>
                      </a:lnTo>
                      <a:lnTo>
                        <a:pt x="1136" y="409"/>
                      </a:lnTo>
                      <a:lnTo>
                        <a:pt x="1146" y="503"/>
                      </a:lnTo>
                      <a:lnTo>
                        <a:pt x="1156" y="606"/>
                      </a:lnTo>
                      <a:lnTo>
                        <a:pt x="1167" y="715"/>
                      </a:lnTo>
                      <a:lnTo>
                        <a:pt x="1172" y="829"/>
                      </a:lnTo>
                      <a:lnTo>
                        <a:pt x="1182" y="943"/>
                      </a:lnTo>
                      <a:lnTo>
                        <a:pt x="1193" y="1063"/>
                      </a:lnTo>
                      <a:lnTo>
                        <a:pt x="1203" y="1187"/>
                      </a:lnTo>
                      <a:lnTo>
                        <a:pt x="1213" y="1306"/>
                      </a:lnTo>
                      <a:lnTo>
                        <a:pt x="1224" y="1426"/>
                      </a:lnTo>
                      <a:lnTo>
                        <a:pt x="1234" y="1545"/>
                      </a:lnTo>
                      <a:lnTo>
                        <a:pt x="1245" y="1664"/>
                      </a:lnTo>
                      <a:lnTo>
                        <a:pt x="1255" y="1773"/>
                      </a:lnTo>
                      <a:lnTo>
                        <a:pt x="1265" y="1877"/>
                      </a:lnTo>
                      <a:lnTo>
                        <a:pt x="1276" y="1975"/>
                      </a:lnTo>
                      <a:lnTo>
                        <a:pt x="1286" y="2068"/>
                      </a:lnTo>
                      <a:lnTo>
                        <a:pt x="1296" y="2151"/>
                      </a:lnTo>
                      <a:lnTo>
                        <a:pt x="1307" y="2224"/>
                      </a:lnTo>
                    </a:path>
                  </a:pathLst>
                </a:custGeom>
                <a:noFill/>
                <a:ln w="15875">
                  <a:solidFill>
                    <a:srgbClr val="FF33CC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4162" name="Freeform 150"/>
                <p:cNvSpPr>
                  <a:spLocks/>
                </p:cNvSpPr>
                <p:nvPr/>
              </p:nvSpPr>
              <p:spPr bwMode="auto">
                <a:xfrm>
                  <a:off x="3839" y="1159"/>
                  <a:ext cx="477" cy="2431"/>
                </a:xfrm>
                <a:custGeom>
                  <a:avLst/>
                  <a:gdLst>
                    <a:gd name="T0" fmla="*/ 0 w 477"/>
                    <a:gd name="T1" fmla="*/ 2224 h 2431"/>
                    <a:gd name="T2" fmla="*/ 10 w 477"/>
                    <a:gd name="T3" fmla="*/ 2286 h 2431"/>
                    <a:gd name="T4" fmla="*/ 20 w 477"/>
                    <a:gd name="T5" fmla="*/ 2338 h 2431"/>
                    <a:gd name="T6" fmla="*/ 31 w 477"/>
                    <a:gd name="T7" fmla="*/ 2379 h 2431"/>
                    <a:gd name="T8" fmla="*/ 41 w 477"/>
                    <a:gd name="T9" fmla="*/ 2410 h 2431"/>
                    <a:gd name="T10" fmla="*/ 52 w 477"/>
                    <a:gd name="T11" fmla="*/ 2426 h 2431"/>
                    <a:gd name="T12" fmla="*/ 62 w 477"/>
                    <a:gd name="T13" fmla="*/ 2431 h 2431"/>
                    <a:gd name="T14" fmla="*/ 72 w 477"/>
                    <a:gd name="T15" fmla="*/ 2426 h 2431"/>
                    <a:gd name="T16" fmla="*/ 83 w 477"/>
                    <a:gd name="T17" fmla="*/ 2410 h 2431"/>
                    <a:gd name="T18" fmla="*/ 93 w 477"/>
                    <a:gd name="T19" fmla="*/ 2379 h 2431"/>
                    <a:gd name="T20" fmla="*/ 103 w 477"/>
                    <a:gd name="T21" fmla="*/ 2338 h 2431"/>
                    <a:gd name="T22" fmla="*/ 114 w 477"/>
                    <a:gd name="T23" fmla="*/ 2281 h 2431"/>
                    <a:gd name="T24" fmla="*/ 124 w 477"/>
                    <a:gd name="T25" fmla="*/ 2219 h 2431"/>
                    <a:gd name="T26" fmla="*/ 134 w 477"/>
                    <a:gd name="T27" fmla="*/ 2146 h 2431"/>
                    <a:gd name="T28" fmla="*/ 145 w 477"/>
                    <a:gd name="T29" fmla="*/ 2058 h 2431"/>
                    <a:gd name="T30" fmla="*/ 155 w 477"/>
                    <a:gd name="T31" fmla="*/ 1970 h 2431"/>
                    <a:gd name="T32" fmla="*/ 166 w 477"/>
                    <a:gd name="T33" fmla="*/ 1871 h 2431"/>
                    <a:gd name="T34" fmla="*/ 176 w 477"/>
                    <a:gd name="T35" fmla="*/ 1762 h 2431"/>
                    <a:gd name="T36" fmla="*/ 186 w 477"/>
                    <a:gd name="T37" fmla="*/ 1654 h 2431"/>
                    <a:gd name="T38" fmla="*/ 197 w 477"/>
                    <a:gd name="T39" fmla="*/ 1534 h 2431"/>
                    <a:gd name="T40" fmla="*/ 207 w 477"/>
                    <a:gd name="T41" fmla="*/ 1415 h 2431"/>
                    <a:gd name="T42" fmla="*/ 217 w 477"/>
                    <a:gd name="T43" fmla="*/ 1296 h 2431"/>
                    <a:gd name="T44" fmla="*/ 228 w 477"/>
                    <a:gd name="T45" fmla="*/ 1177 h 2431"/>
                    <a:gd name="T46" fmla="*/ 238 w 477"/>
                    <a:gd name="T47" fmla="*/ 1052 h 2431"/>
                    <a:gd name="T48" fmla="*/ 249 w 477"/>
                    <a:gd name="T49" fmla="*/ 933 h 2431"/>
                    <a:gd name="T50" fmla="*/ 259 w 477"/>
                    <a:gd name="T51" fmla="*/ 819 h 2431"/>
                    <a:gd name="T52" fmla="*/ 269 w 477"/>
                    <a:gd name="T53" fmla="*/ 705 h 2431"/>
                    <a:gd name="T54" fmla="*/ 280 w 477"/>
                    <a:gd name="T55" fmla="*/ 596 h 2431"/>
                    <a:gd name="T56" fmla="*/ 290 w 477"/>
                    <a:gd name="T57" fmla="*/ 492 h 2431"/>
                    <a:gd name="T58" fmla="*/ 300 w 477"/>
                    <a:gd name="T59" fmla="*/ 399 h 2431"/>
                    <a:gd name="T60" fmla="*/ 311 w 477"/>
                    <a:gd name="T61" fmla="*/ 316 h 2431"/>
                    <a:gd name="T62" fmla="*/ 321 w 477"/>
                    <a:gd name="T63" fmla="*/ 238 h 2431"/>
                    <a:gd name="T64" fmla="*/ 331 w 477"/>
                    <a:gd name="T65" fmla="*/ 171 h 2431"/>
                    <a:gd name="T66" fmla="*/ 342 w 477"/>
                    <a:gd name="T67" fmla="*/ 114 h 2431"/>
                    <a:gd name="T68" fmla="*/ 352 w 477"/>
                    <a:gd name="T69" fmla="*/ 67 h 2431"/>
                    <a:gd name="T70" fmla="*/ 363 w 477"/>
                    <a:gd name="T71" fmla="*/ 31 h 2431"/>
                    <a:gd name="T72" fmla="*/ 373 w 477"/>
                    <a:gd name="T73" fmla="*/ 10 h 2431"/>
                    <a:gd name="T74" fmla="*/ 383 w 477"/>
                    <a:gd name="T75" fmla="*/ 0 h 2431"/>
                    <a:gd name="T76" fmla="*/ 394 w 477"/>
                    <a:gd name="T77" fmla="*/ 0 h 2431"/>
                    <a:gd name="T78" fmla="*/ 404 w 477"/>
                    <a:gd name="T79" fmla="*/ 15 h 2431"/>
                    <a:gd name="T80" fmla="*/ 414 w 477"/>
                    <a:gd name="T81" fmla="*/ 41 h 2431"/>
                    <a:gd name="T82" fmla="*/ 425 w 477"/>
                    <a:gd name="T83" fmla="*/ 78 h 2431"/>
                    <a:gd name="T84" fmla="*/ 435 w 477"/>
                    <a:gd name="T85" fmla="*/ 124 h 2431"/>
                    <a:gd name="T86" fmla="*/ 445 w 477"/>
                    <a:gd name="T87" fmla="*/ 187 h 2431"/>
                    <a:gd name="T88" fmla="*/ 456 w 477"/>
                    <a:gd name="T89" fmla="*/ 254 h 2431"/>
                    <a:gd name="T90" fmla="*/ 466 w 477"/>
                    <a:gd name="T91" fmla="*/ 337 h 2431"/>
                    <a:gd name="T92" fmla="*/ 477 w 477"/>
                    <a:gd name="T93" fmla="*/ 425 h 2431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</a:gdLst>
                  <a:ahLst/>
                  <a:cxnLst>
                    <a:cxn ang="T94">
                      <a:pos x="T0" y="T1"/>
                    </a:cxn>
                    <a:cxn ang="T95">
                      <a:pos x="T2" y="T3"/>
                    </a:cxn>
                    <a:cxn ang="T96">
                      <a:pos x="T4" y="T5"/>
                    </a:cxn>
                    <a:cxn ang="T97">
                      <a:pos x="T6" y="T7"/>
                    </a:cxn>
                    <a:cxn ang="T98">
                      <a:pos x="T8" y="T9"/>
                    </a:cxn>
                    <a:cxn ang="T99">
                      <a:pos x="T10" y="T11"/>
                    </a:cxn>
                    <a:cxn ang="T100">
                      <a:pos x="T12" y="T13"/>
                    </a:cxn>
                    <a:cxn ang="T101">
                      <a:pos x="T14" y="T15"/>
                    </a:cxn>
                    <a:cxn ang="T102">
                      <a:pos x="T16" y="T17"/>
                    </a:cxn>
                    <a:cxn ang="T103">
                      <a:pos x="T18" y="T19"/>
                    </a:cxn>
                    <a:cxn ang="T104">
                      <a:pos x="T20" y="T21"/>
                    </a:cxn>
                    <a:cxn ang="T105">
                      <a:pos x="T22" y="T23"/>
                    </a:cxn>
                    <a:cxn ang="T106">
                      <a:pos x="T24" y="T25"/>
                    </a:cxn>
                    <a:cxn ang="T107">
                      <a:pos x="T26" y="T27"/>
                    </a:cxn>
                    <a:cxn ang="T108">
                      <a:pos x="T28" y="T29"/>
                    </a:cxn>
                    <a:cxn ang="T109">
                      <a:pos x="T30" y="T31"/>
                    </a:cxn>
                    <a:cxn ang="T110">
                      <a:pos x="T32" y="T33"/>
                    </a:cxn>
                    <a:cxn ang="T111">
                      <a:pos x="T34" y="T35"/>
                    </a:cxn>
                    <a:cxn ang="T112">
                      <a:pos x="T36" y="T37"/>
                    </a:cxn>
                    <a:cxn ang="T113">
                      <a:pos x="T38" y="T39"/>
                    </a:cxn>
                    <a:cxn ang="T114">
                      <a:pos x="T40" y="T41"/>
                    </a:cxn>
                    <a:cxn ang="T115">
                      <a:pos x="T42" y="T43"/>
                    </a:cxn>
                    <a:cxn ang="T116">
                      <a:pos x="T44" y="T45"/>
                    </a:cxn>
                    <a:cxn ang="T117">
                      <a:pos x="T46" y="T47"/>
                    </a:cxn>
                    <a:cxn ang="T118">
                      <a:pos x="T48" y="T49"/>
                    </a:cxn>
                    <a:cxn ang="T119">
                      <a:pos x="T50" y="T51"/>
                    </a:cxn>
                    <a:cxn ang="T120">
                      <a:pos x="T52" y="T53"/>
                    </a:cxn>
                    <a:cxn ang="T121">
                      <a:pos x="T54" y="T55"/>
                    </a:cxn>
                    <a:cxn ang="T122">
                      <a:pos x="T56" y="T57"/>
                    </a:cxn>
                    <a:cxn ang="T123">
                      <a:pos x="T58" y="T59"/>
                    </a:cxn>
                    <a:cxn ang="T124">
                      <a:pos x="T60" y="T61"/>
                    </a:cxn>
                    <a:cxn ang="T125">
                      <a:pos x="T62" y="T63"/>
                    </a:cxn>
                    <a:cxn ang="T126">
                      <a:pos x="T64" y="T65"/>
                    </a:cxn>
                    <a:cxn ang="T127">
                      <a:pos x="T66" y="T67"/>
                    </a:cxn>
                    <a:cxn ang="T128">
                      <a:pos x="T68" y="T69"/>
                    </a:cxn>
                    <a:cxn ang="T129">
                      <a:pos x="T70" y="T71"/>
                    </a:cxn>
                    <a:cxn ang="T130">
                      <a:pos x="T72" y="T73"/>
                    </a:cxn>
                    <a:cxn ang="T131">
                      <a:pos x="T74" y="T75"/>
                    </a:cxn>
                    <a:cxn ang="T132">
                      <a:pos x="T76" y="T77"/>
                    </a:cxn>
                    <a:cxn ang="T133">
                      <a:pos x="T78" y="T79"/>
                    </a:cxn>
                    <a:cxn ang="T134">
                      <a:pos x="T80" y="T81"/>
                    </a:cxn>
                    <a:cxn ang="T135">
                      <a:pos x="T82" y="T83"/>
                    </a:cxn>
                    <a:cxn ang="T136">
                      <a:pos x="T84" y="T85"/>
                    </a:cxn>
                    <a:cxn ang="T137">
                      <a:pos x="T86" y="T87"/>
                    </a:cxn>
                    <a:cxn ang="T138">
                      <a:pos x="T88" y="T89"/>
                    </a:cxn>
                    <a:cxn ang="T139">
                      <a:pos x="T90" y="T91"/>
                    </a:cxn>
                    <a:cxn ang="T140">
                      <a:pos x="T92" y="T93"/>
                    </a:cxn>
                  </a:cxnLst>
                  <a:rect l="0" t="0" r="r" b="b"/>
                  <a:pathLst>
                    <a:path w="477" h="2431">
                      <a:moveTo>
                        <a:pt x="0" y="2224"/>
                      </a:moveTo>
                      <a:lnTo>
                        <a:pt x="10" y="2286"/>
                      </a:lnTo>
                      <a:lnTo>
                        <a:pt x="20" y="2338"/>
                      </a:lnTo>
                      <a:lnTo>
                        <a:pt x="31" y="2379"/>
                      </a:lnTo>
                      <a:lnTo>
                        <a:pt x="41" y="2410"/>
                      </a:lnTo>
                      <a:lnTo>
                        <a:pt x="52" y="2426"/>
                      </a:lnTo>
                      <a:lnTo>
                        <a:pt x="62" y="2431"/>
                      </a:lnTo>
                      <a:lnTo>
                        <a:pt x="72" y="2426"/>
                      </a:lnTo>
                      <a:lnTo>
                        <a:pt x="83" y="2410"/>
                      </a:lnTo>
                      <a:lnTo>
                        <a:pt x="93" y="2379"/>
                      </a:lnTo>
                      <a:lnTo>
                        <a:pt x="103" y="2338"/>
                      </a:lnTo>
                      <a:lnTo>
                        <a:pt x="114" y="2281"/>
                      </a:lnTo>
                      <a:lnTo>
                        <a:pt x="124" y="2219"/>
                      </a:lnTo>
                      <a:lnTo>
                        <a:pt x="134" y="2146"/>
                      </a:lnTo>
                      <a:lnTo>
                        <a:pt x="145" y="2058"/>
                      </a:lnTo>
                      <a:lnTo>
                        <a:pt x="155" y="1970"/>
                      </a:lnTo>
                      <a:lnTo>
                        <a:pt x="166" y="1871"/>
                      </a:lnTo>
                      <a:lnTo>
                        <a:pt x="176" y="1762"/>
                      </a:lnTo>
                      <a:lnTo>
                        <a:pt x="186" y="1654"/>
                      </a:lnTo>
                      <a:lnTo>
                        <a:pt x="197" y="1534"/>
                      </a:lnTo>
                      <a:lnTo>
                        <a:pt x="207" y="1415"/>
                      </a:lnTo>
                      <a:lnTo>
                        <a:pt x="217" y="1296"/>
                      </a:lnTo>
                      <a:lnTo>
                        <a:pt x="228" y="1177"/>
                      </a:lnTo>
                      <a:lnTo>
                        <a:pt x="238" y="1052"/>
                      </a:lnTo>
                      <a:lnTo>
                        <a:pt x="249" y="933"/>
                      </a:lnTo>
                      <a:lnTo>
                        <a:pt x="259" y="819"/>
                      </a:lnTo>
                      <a:lnTo>
                        <a:pt x="269" y="705"/>
                      </a:lnTo>
                      <a:lnTo>
                        <a:pt x="280" y="596"/>
                      </a:lnTo>
                      <a:lnTo>
                        <a:pt x="290" y="492"/>
                      </a:lnTo>
                      <a:lnTo>
                        <a:pt x="300" y="399"/>
                      </a:lnTo>
                      <a:lnTo>
                        <a:pt x="311" y="316"/>
                      </a:lnTo>
                      <a:lnTo>
                        <a:pt x="321" y="238"/>
                      </a:lnTo>
                      <a:lnTo>
                        <a:pt x="331" y="171"/>
                      </a:lnTo>
                      <a:lnTo>
                        <a:pt x="342" y="114"/>
                      </a:lnTo>
                      <a:lnTo>
                        <a:pt x="352" y="67"/>
                      </a:lnTo>
                      <a:lnTo>
                        <a:pt x="363" y="31"/>
                      </a:lnTo>
                      <a:lnTo>
                        <a:pt x="373" y="10"/>
                      </a:lnTo>
                      <a:lnTo>
                        <a:pt x="383" y="0"/>
                      </a:lnTo>
                      <a:lnTo>
                        <a:pt x="394" y="0"/>
                      </a:lnTo>
                      <a:lnTo>
                        <a:pt x="404" y="15"/>
                      </a:lnTo>
                      <a:lnTo>
                        <a:pt x="414" y="41"/>
                      </a:lnTo>
                      <a:lnTo>
                        <a:pt x="425" y="78"/>
                      </a:lnTo>
                      <a:lnTo>
                        <a:pt x="435" y="124"/>
                      </a:lnTo>
                      <a:lnTo>
                        <a:pt x="445" y="187"/>
                      </a:lnTo>
                      <a:lnTo>
                        <a:pt x="456" y="254"/>
                      </a:lnTo>
                      <a:lnTo>
                        <a:pt x="466" y="337"/>
                      </a:lnTo>
                      <a:lnTo>
                        <a:pt x="477" y="425"/>
                      </a:lnTo>
                    </a:path>
                  </a:pathLst>
                </a:custGeom>
                <a:noFill/>
                <a:ln w="15875">
                  <a:solidFill>
                    <a:srgbClr val="FF33CC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</p:grpSp>
          <p:sp>
            <p:nvSpPr>
              <p:cNvPr id="923799" name="Line 151"/>
              <p:cNvSpPr>
                <a:spLocks noChangeShapeType="1"/>
              </p:cNvSpPr>
              <p:nvPr/>
            </p:nvSpPr>
            <p:spPr bwMode="auto">
              <a:xfrm>
                <a:off x="1455" y="1981"/>
                <a:ext cx="0" cy="19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de-DE"/>
              </a:p>
            </p:txBody>
          </p:sp>
          <p:sp>
            <p:nvSpPr>
              <p:cNvPr id="923800" name="Line 152"/>
              <p:cNvSpPr>
                <a:spLocks noChangeShapeType="1"/>
              </p:cNvSpPr>
              <p:nvPr/>
            </p:nvSpPr>
            <p:spPr bwMode="auto">
              <a:xfrm>
                <a:off x="4568" y="1911"/>
                <a:ext cx="0" cy="254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de-DE"/>
              </a:p>
            </p:txBody>
          </p:sp>
          <p:sp>
            <p:nvSpPr>
              <p:cNvPr id="923801" name="Line 153"/>
              <p:cNvSpPr>
                <a:spLocks noChangeShapeType="1"/>
              </p:cNvSpPr>
              <p:nvPr/>
            </p:nvSpPr>
            <p:spPr bwMode="auto">
              <a:xfrm flipH="1" flipV="1">
                <a:off x="1460" y="2168"/>
                <a:ext cx="3104" cy="1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de-DE"/>
              </a:p>
            </p:txBody>
          </p:sp>
          <p:sp>
            <p:nvSpPr>
              <p:cNvPr id="923803" name="Rectangle 155"/>
              <p:cNvSpPr>
                <a:spLocks noChangeArrowheads="1"/>
              </p:cNvSpPr>
              <p:nvPr/>
            </p:nvSpPr>
            <p:spPr bwMode="auto">
              <a:xfrm>
                <a:off x="608" y="2152"/>
                <a:ext cx="196" cy="114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342900" indent="-342900" algn="ctr">
                  <a:buFont typeface="Wingdings" pitchFamily="2" charset="2"/>
                  <a:buNone/>
                  <a:defRPr/>
                </a:pPr>
                <a:r>
                  <a:rPr lang="en-US" sz="1100" b="1" dirty="0"/>
                  <a:t>MZT</a:t>
                </a:r>
                <a:endParaRPr lang="en-GB" sz="1100" b="1" dirty="0"/>
              </a:p>
            </p:txBody>
          </p:sp>
          <p:sp>
            <p:nvSpPr>
              <p:cNvPr id="923805" name="Line 157"/>
              <p:cNvSpPr>
                <a:spLocks noChangeShapeType="1"/>
              </p:cNvSpPr>
              <p:nvPr/>
            </p:nvSpPr>
            <p:spPr bwMode="auto">
              <a:xfrm flipV="1">
                <a:off x="708" y="2260"/>
                <a:ext cx="0" cy="57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de-DE"/>
              </a:p>
            </p:txBody>
          </p:sp>
          <p:grpSp>
            <p:nvGrpSpPr>
              <p:cNvPr id="84147" name="Group 160"/>
              <p:cNvGrpSpPr>
                <a:grpSpLocks/>
              </p:cNvGrpSpPr>
              <p:nvPr/>
            </p:nvGrpSpPr>
            <p:grpSpPr bwMode="auto">
              <a:xfrm>
                <a:off x="974" y="2311"/>
                <a:ext cx="88" cy="94"/>
                <a:chOff x="1374" y="2944"/>
                <a:chExt cx="88" cy="94"/>
              </a:xfrm>
            </p:grpSpPr>
            <p:sp>
              <p:nvSpPr>
                <p:cNvPr id="923806" name="AutoShape 158"/>
                <p:cNvSpPr>
                  <a:spLocks noChangeArrowheads="1"/>
                </p:cNvSpPr>
                <p:nvPr/>
              </p:nvSpPr>
              <p:spPr bwMode="auto">
                <a:xfrm>
                  <a:off x="1380" y="2956"/>
                  <a:ext cx="76" cy="82"/>
                </a:xfrm>
                <a:prstGeom prst="triangle">
                  <a:avLst>
                    <a:gd name="adj" fmla="val 50000"/>
                  </a:avLst>
                </a:prstGeom>
                <a:noFill/>
                <a:ln w="1905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de-DE"/>
                </a:p>
              </p:txBody>
            </p:sp>
            <p:sp>
              <p:nvSpPr>
                <p:cNvPr id="923807" name="Line 159"/>
                <p:cNvSpPr>
                  <a:spLocks noChangeShapeType="1"/>
                </p:cNvSpPr>
                <p:nvPr/>
              </p:nvSpPr>
              <p:spPr bwMode="auto">
                <a:xfrm>
                  <a:off x="1374" y="2944"/>
                  <a:ext cx="88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de-DE"/>
                </a:p>
              </p:txBody>
            </p:sp>
          </p:grpSp>
          <p:sp>
            <p:nvSpPr>
              <p:cNvPr id="923809" name="Line 161"/>
              <p:cNvSpPr>
                <a:spLocks noChangeShapeType="1"/>
              </p:cNvSpPr>
              <p:nvPr/>
            </p:nvSpPr>
            <p:spPr bwMode="auto">
              <a:xfrm>
                <a:off x="1018" y="2399"/>
                <a:ext cx="0" cy="7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de-DE"/>
              </a:p>
            </p:txBody>
          </p:sp>
          <p:grpSp>
            <p:nvGrpSpPr>
              <p:cNvPr id="84149" name="Group 162"/>
              <p:cNvGrpSpPr>
                <a:grpSpLocks/>
              </p:cNvGrpSpPr>
              <p:nvPr/>
            </p:nvGrpSpPr>
            <p:grpSpPr bwMode="auto">
              <a:xfrm rot="-5400000">
                <a:off x="4804" y="2173"/>
                <a:ext cx="88" cy="94"/>
                <a:chOff x="1374" y="2944"/>
                <a:chExt cx="88" cy="94"/>
              </a:xfrm>
            </p:grpSpPr>
            <p:sp>
              <p:nvSpPr>
                <p:cNvPr id="923811" name="AutoShape 163"/>
                <p:cNvSpPr>
                  <a:spLocks noChangeArrowheads="1"/>
                </p:cNvSpPr>
                <p:nvPr/>
              </p:nvSpPr>
              <p:spPr bwMode="auto">
                <a:xfrm>
                  <a:off x="1381" y="2956"/>
                  <a:ext cx="76" cy="82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de-DE"/>
                </a:p>
              </p:txBody>
            </p:sp>
            <p:sp>
              <p:nvSpPr>
                <p:cNvPr id="923812" name="Line 164"/>
                <p:cNvSpPr>
                  <a:spLocks noChangeShapeType="1"/>
                </p:cNvSpPr>
                <p:nvPr/>
              </p:nvSpPr>
              <p:spPr bwMode="auto">
                <a:xfrm>
                  <a:off x="1374" y="2944"/>
                  <a:ext cx="88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de-DE"/>
                </a:p>
              </p:txBody>
            </p:sp>
          </p:grpSp>
          <p:grpSp>
            <p:nvGrpSpPr>
              <p:cNvPr id="84150" name="Group 165"/>
              <p:cNvGrpSpPr>
                <a:grpSpLocks/>
              </p:cNvGrpSpPr>
              <p:nvPr/>
            </p:nvGrpSpPr>
            <p:grpSpPr bwMode="auto">
              <a:xfrm rot="5400000">
                <a:off x="473" y="2159"/>
                <a:ext cx="88" cy="94"/>
                <a:chOff x="1374" y="2944"/>
                <a:chExt cx="88" cy="94"/>
              </a:xfrm>
            </p:grpSpPr>
            <p:sp>
              <p:nvSpPr>
                <p:cNvPr id="923814" name="AutoShape 166"/>
                <p:cNvSpPr>
                  <a:spLocks noChangeArrowheads="1"/>
                </p:cNvSpPr>
                <p:nvPr/>
              </p:nvSpPr>
              <p:spPr bwMode="auto">
                <a:xfrm>
                  <a:off x="1380" y="2956"/>
                  <a:ext cx="76" cy="82"/>
                </a:xfrm>
                <a:prstGeom prst="triangle">
                  <a:avLst>
                    <a:gd name="adj" fmla="val 50000"/>
                  </a:avLst>
                </a:prstGeom>
                <a:noFill/>
                <a:ln w="19050">
                  <a:solidFill>
                    <a:srgbClr val="FF000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de-DE"/>
                </a:p>
              </p:txBody>
            </p:sp>
            <p:sp>
              <p:nvSpPr>
                <p:cNvPr id="923815" name="Line 167"/>
                <p:cNvSpPr>
                  <a:spLocks noChangeShapeType="1"/>
                </p:cNvSpPr>
                <p:nvPr/>
              </p:nvSpPr>
              <p:spPr bwMode="auto">
                <a:xfrm>
                  <a:off x="1374" y="2944"/>
                  <a:ext cx="8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de-DE"/>
                </a:p>
              </p:txBody>
            </p:sp>
          </p:grpSp>
          <p:sp>
            <p:nvSpPr>
              <p:cNvPr id="923816" name="Line 168"/>
              <p:cNvSpPr>
                <a:spLocks noChangeShapeType="1"/>
              </p:cNvSpPr>
              <p:nvPr/>
            </p:nvSpPr>
            <p:spPr bwMode="auto">
              <a:xfrm flipV="1">
                <a:off x="474" y="2082"/>
                <a:ext cx="51" cy="63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de-DE"/>
              </a:p>
            </p:txBody>
          </p:sp>
          <p:sp>
            <p:nvSpPr>
              <p:cNvPr id="923817" name="Line 169"/>
              <p:cNvSpPr>
                <a:spLocks noChangeShapeType="1"/>
              </p:cNvSpPr>
              <p:nvPr/>
            </p:nvSpPr>
            <p:spPr bwMode="auto">
              <a:xfrm flipV="1">
                <a:off x="523" y="2095"/>
                <a:ext cx="51" cy="63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de-DE"/>
              </a:p>
            </p:txBody>
          </p:sp>
          <p:sp>
            <p:nvSpPr>
              <p:cNvPr id="923955" name="Text Box 307"/>
              <p:cNvSpPr txBox="1">
                <a:spLocks noChangeArrowheads="1"/>
              </p:cNvSpPr>
              <p:nvPr/>
            </p:nvSpPr>
            <p:spPr bwMode="auto">
              <a:xfrm>
                <a:off x="668" y="1975"/>
                <a:ext cx="450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28575">
                    <a:solidFill>
                      <a:schemeClr val="folHlink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marL="342900" indent="-342900" eaLnBrk="0" hangingPunct="0">
                  <a:spcBef>
                    <a:spcPct val="0"/>
                  </a:spcBef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1pPr>
                <a:lvl2pPr eaLnBrk="0" hangingPunct="0">
                  <a:spcBef>
                    <a:spcPct val="0"/>
                  </a:spcBef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2pPr>
                <a:lvl3pPr eaLnBrk="0" hangingPunct="0">
                  <a:spcBef>
                    <a:spcPct val="0"/>
                  </a:spcBef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3pPr>
                <a:lvl4pPr eaLnBrk="0" hangingPunct="0">
                  <a:spcBef>
                    <a:spcPct val="0"/>
                  </a:spcBef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4pPr>
                <a:lvl5pPr eaLnBrk="0" hangingPunct="0">
                  <a:spcBef>
                    <a:spcPct val="0"/>
                  </a:spcBef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  <a:buFont typeface="Wingdings" pitchFamily="2" charset="2"/>
                  <a:buNone/>
                  <a:defRPr/>
                </a:pPr>
                <a:r>
                  <a:rPr lang="en-US" sz="1200" b="1" dirty="0" smtClean="0">
                    <a:solidFill>
                      <a:srgbClr val="FF00FF"/>
                    </a:solidFill>
                  </a:rPr>
                  <a:t>f ~ GHz</a:t>
                </a:r>
                <a:endParaRPr lang="en-GB" sz="1200" b="1" dirty="0" smtClean="0">
                  <a:solidFill>
                    <a:srgbClr val="FF00FF"/>
                  </a:solidFill>
                </a:endParaRPr>
              </a:p>
            </p:txBody>
          </p:sp>
        </p:grpSp>
        <p:sp>
          <p:nvSpPr>
            <p:cNvPr id="235" name="Line 102"/>
            <p:cNvSpPr>
              <a:spLocks noChangeShapeType="1"/>
            </p:cNvSpPr>
            <p:nvPr/>
          </p:nvSpPr>
          <p:spPr bwMode="auto">
            <a:xfrm>
              <a:off x="7829550" y="3454400"/>
              <a:ext cx="401637" cy="0"/>
            </a:xfrm>
            <a:prstGeom prst="line">
              <a:avLst/>
            </a:prstGeom>
            <a:noFill/>
            <a:ln w="28575">
              <a:solidFill>
                <a:srgbClr val="3333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de-DE"/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307975" y="4184650"/>
            <a:ext cx="7904955" cy="1217613"/>
            <a:chOff x="307975" y="4184650"/>
            <a:chExt cx="7904955" cy="1217613"/>
          </a:xfrm>
        </p:grpSpPr>
        <p:grpSp>
          <p:nvGrpSpPr>
            <p:cNvPr id="6" name="Group 5"/>
            <p:cNvGrpSpPr>
              <a:grpSpLocks/>
            </p:cNvGrpSpPr>
            <p:nvPr/>
          </p:nvGrpSpPr>
          <p:grpSpPr bwMode="auto">
            <a:xfrm>
              <a:off x="307975" y="4184650"/>
              <a:ext cx="7588251" cy="1217613"/>
              <a:chOff x="307975" y="4184650"/>
              <a:chExt cx="7588250" cy="1217613"/>
            </a:xfrm>
          </p:grpSpPr>
          <p:grpSp>
            <p:nvGrpSpPr>
              <p:cNvPr id="83988" name="Group 3"/>
              <p:cNvGrpSpPr>
                <a:grpSpLocks/>
              </p:cNvGrpSpPr>
              <p:nvPr/>
            </p:nvGrpSpPr>
            <p:grpSpPr bwMode="auto">
              <a:xfrm>
                <a:off x="307975" y="4184650"/>
                <a:ext cx="7588250" cy="1217613"/>
                <a:chOff x="307975" y="4184650"/>
                <a:chExt cx="7588250" cy="1217613"/>
              </a:xfrm>
            </p:grpSpPr>
            <p:grpSp>
              <p:nvGrpSpPr>
                <p:cNvPr id="83992" name="Group 423"/>
                <p:cNvGrpSpPr>
                  <a:grpSpLocks/>
                </p:cNvGrpSpPr>
                <p:nvPr/>
              </p:nvGrpSpPr>
              <p:grpSpPr bwMode="auto">
                <a:xfrm>
                  <a:off x="307975" y="4184650"/>
                  <a:ext cx="7588250" cy="1217613"/>
                  <a:chOff x="194" y="2636"/>
                  <a:chExt cx="4780" cy="767"/>
                </a:xfrm>
              </p:grpSpPr>
              <p:sp>
                <p:nvSpPr>
                  <p:cNvPr id="923818" name="Text Box 170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94" y="2636"/>
                    <a:ext cx="2101" cy="212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28575">
                        <a:solidFill>
                          <a:schemeClr val="folHlink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marL="342900" indent="-342900" eaLnBrk="0" hangingPunct="0">
                      <a:spcBef>
                        <a:spcPct val="0"/>
                      </a:spcBef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pitchFamily="112" charset="-128"/>
                      </a:defRPr>
                    </a:lvl1pPr>
                    <a:lvl2pPr eaLnBrk="0" hangingPunct="0">
                      <a:spcBef>
                        <a:spcPct val="0"/>
                      </a:spcBef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pitchFamily="112" charset="-128"/>
                      </a:defRPr>
                    </a:lvl2pPr>
                    <a:lvl3pPr eaLnBrk="0" hangingPunct="0">
                      <a:spcBef>
                        <a:spcPct val="0"/>
                      </a:spcBef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pitchFamily="112" charset="-128"/>
                      </a:defRPr>
                    </a:lvl3pPr>
                    <a:lvl4pPr eaLnBrk="0" hangingPunct="0">
                      <a:spcBef>
                        <a:spcPct val="0"/>
                      </a:spcBef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pitchFamily="112" charset="-128"/>
                      </a:defRPr>
                    </a:lvl4pPr>
                    <a:lvl5pPr eaLnBrk="0" hangingPunct="0">
                      <a:spcBef>
                        <a:spcPct val="0"/>
                      </a:spcBef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pitchFamily="112" charset="-128"/>
                      </a:defRPr>
                    </a:lvl5pPr>
                    <a:lvl6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pitchFamily="112" charset="-128"/>
                      </a:defRPr>
                    </a:lvl6pPr>
                    <a:lvl7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pitchFamily="112" charset="-128"/>
                      </a:defRPr>
                    </a:lvl7pPr>
                    <a:lvl8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pitchFamily="112" charset="-128"/>
                      </a:defRPr>
                    </a:lvl8pPr>
                    <a:lvl9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pitchFamily="112" charset="-128"/>
                      </a:defRPr>
                    </a:lvl9pPr>
                  </a:lstStyle>
                  <a:p>
                    <a:pPr eaLnBrk="1" hangingPunct="1">
                      <a:spcBef>
                        <a:spcPct val="20000"/>
                      </a:spcBef>
                      <a:buFont typeface="Wingdings" pitchFamily="2" charset="2"/>
                      <a:buNone/>
                      <a:defRPr/>
                    </a:pPr>
                    <a:r>
                      <a:rPr lang="en-US" sz="1600" b="1" dirty="0" smtClean="0"/>
                      <a:t>3) Carrier is optically + detection</a:t>
                    </a:r>
                    <a:endParaRPr lang="en-GB" sz="1600" b="1" dirty="0" smtClean="0"/>
                  </a:p>
                </p:txBody>
              </p:sp>
              <p:sp>
                <p:nvSpPr>
                  <p:cNvPr id="923821" name="Line 173"/>
                  <p:cNvSpPr>
                    <a:spLocks noChangeShapeType="1"/>
                  </p:cNvSpPr>
                  <p:nvPr/>
                </p:nvSpPr>
                <p:spPr bwMode="auto">
                  <a:xfrm>
                    <a:off x="688" y="3093"/>
                    <a:ext cx="4286" cy="5"/>
                  </a:xfrm>
                  <a:prstGeom prst="line">
                    <a:avLst/>
                  </a:prstGeom>
                  <a:noFill/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de-DE"/>
                  </a:p>
                </p:txBody>
              </p:sp>
              <p:sp>
                <p:nvSpPr>
                  <p:cNvPr id="923822" name="Text Box 174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656" y="2843"/>
                    <a:ext cx="620" cy="173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28575">
                        <a:solidFill>
                          <a:schemeClr val="folHlink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marL="342900" indent="-342900" eaLnBrk="0" hangingPunct="0">
                      <a:spcBef>
                        <a:spcPct val="0"/>
                      </a:spcBef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pitchFamily="112" charset="-128"/>
                      </a:defRPr>
                    </a:lvl1pPr>
                    <a:lvl2pPr eaLnBrk="0" hangingPunct="0">
                      <a:spcBef>
                        <a:spcPct val="0"/>
                      </a:spcBef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pitchFamily="112" charset="-128"/>
                      </a:defRPr>
                    </a:lvl2pPr>
                    <a:lvl3pPr eaLnBrk="0" hangingPunct="0">
                      <a:spcBef>
                        <a:spcPct val="0"/>
                      </a:spcBef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pitchFamily="112" charset="-128"/>
                      </a:defRPr>
                    </a:lvl3pPr>
                    <a:lvl4pPr eaLnBrk="0" hangingPunct="0">
                      <a:spcBef>
                        <a:spcPct val="0"/>
                      </a:spcBef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pitchFamily="112" charset="-128"/>
                      </a:defRPr>
                    </a:lvl4pPr>
                    <a:lvl5pPr eaLnBrk="0" hangingPunct="0">
                      <a:spcBef>
                        <a:spcPct val="0"/>
                      </a:spcBef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pitchFamily="112" charset="-128"/>
                      </a:defRPr>
                    </a:lvl5pPr>
                    <a:lvl6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pitchFamily="112" charset="-128"/>
                      </a:defRPr>
                    </a:lvl6pPr>
                    <a:lvl7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pitchFamily="112" charset="-128"/>
                      </a:defRPr>
                    </a:lvl7pPr>
                    <a:lvl8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pitchFamily="112" charset="-128"/>
                      </a:defRPr>
                    </a:lvl8pPr>
                    <a:lvl9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pitchFamily="112" charset="-128"/>
                      </a:defRPr>
                    </a:lvl9pPr>
                  </a:lstStyle>
                  <a:p>
                    <a:pPr eaLnBrk="1" hangingPunct="1">
                      <a:spcBef>
                        <a:spcPct val="20000"/>
                      </a:spcBef>
                      <a:buFont typeface="Wingdings" pitchFamily="2" charset="2"/>
                      <a:buNone/>
                      <a:defRPr/>
                    </a:pPr>
                    <a:r>
                      <a:rPr lang="en-US" sz="1200" b="1" dirty="0" smtClean="0">
                        <a:solidFill>
                          <a:srgbClr val="FF00FF"/>
                        </a:solidFill>
                      </a:rPr>
                      <a:t>f ~ 200 THz</a:t>
                    </a:r>
                    <a:endParaRPr lang="en-GB" sz="1200" b="1" dirty="0" smtClean="0">
                      <a:solidFill>
                        <a:srgbClr val="FF00FF"/>
                      </a:solidFill>
                    </a:endParaRPr>
                  </a:p>
                </p:txBody>
              </p:sp>
              <p:sp>
                <p:nvSpPr>
                  <p:cNvPr id="923838" name="Line 190"/>
                  <p:cNvSpPr>
                    <a:spLocks noChangeShapeType="1"/>
                  </p:cNvSpPr>
                  <p:nvPr/>
                </p:nvSpPr>
                <p:spPr bwMode="auto">
                  <a:xfrm>
                    <a:off x="4334" y="2954"/>
                    <a:ext cx="253" cy="0"/>
                  </a:xfrm>
                  <a:prstGeom prst="line">
                    <a:avLst/>
                  </a:prstGeom>
                  <a:noFill/>
                  <a:ln w="28575">
                    <a:solidFill>
                      <a:srgbClr val="FF0000"/>
                    </a:solidFill>
                    <a:round/>
                    <a:headEnd/>
                    <a:tailEnd type="triangle" w="med" len="med"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de-DE"/>
                  </a:p>
                </p:txBody>
              </p:sp>
              <p:grpSp>
                <p:nvGrpSpPr>
                  <p:cNvPr id="84003" name="Group 196"/>
                  <p:cNvGrpSpPr>
                    <a:grpSpLocks/>
                  </p:cNvGrpSpPr>
                  <p:nvPr/>
                </p:nvGrpSpPr>
                <p:grpSpPr bwMode="auto">
                  <a:xfrm>
                    <a:off x="852" y="3127"/>
                    <a:ext cx="138" cy="66"/>
                    <a:chOff x="2299" y="1649"/>
                    <a:chExt cx="138" cy="66"/>
                  </a:xfrm>
                </p:grpSpPr>
                <p:sp>
                  <p:nvSpPr>
                    <p:cNvPr id="923845" name="Line 19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299" y="1649"/>
                      <a:ext cx="138" cy="3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rgbClr val="000000">
                                <a:alpha val="74998"/>
                              </a:srgb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e-DE"/>
                    </a:p>
                  </p:txBody>
                </p:sp>
                <p:sp>
                  <p:nvSpPr>
                    <p:cNvPr id="923846" name="Line 19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431" y="1652"/>
                      <a:ext cx="0" cy="63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rgbClr val="000000">
                                <a:alpha val="74998"/>
                              </a:srgb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e-DE"/>
                    </a:p>
                  </p:txBody>
                </p:sp>
              </p:grpSp>
              <p:grpSp>
                <p:nvGrpSpPr>
                  <p:cNvPr id="84004" name="Group 199"/>
                  <p:cNvGrpSpPr>
                    <a:grpSpLocks/>
                  </p:cNvGrpSpPr>
                  <p:nvPr/>
                </p:nvGrpSpPr>
                <p:grpSpPr bwMode="auto">
                  <a:xfrm flipH="1">
                    <a:off x="1021" y="3128"/>
                    <a:ext cx="112" cy="65"/>
                    <a:chOff x="2309" y="1650"/>
                    <a:chExt cx="128" cy="65"/>
                  </a:xfrm>
                </p:grpSpPr>
                <p:sp>
                  <p:nvSpPr>
                    <p:cNvPr id="923848" name="Line 20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309" y="1650"/>
                      <a:ext cx="128" cy="2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rgbClr val="000000">
                                <a:alpha val="74998"/>
                              </a:srgb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e-DE"/>
                    </a:p>
                  </p:txBody>
                </p:sp>
                <p:sp>
                  <p:nvSpPr>
                    <p:cNvPr id="923849" name="Line 20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431" y="1652"/>
                      <a:ext cx="0" cy="63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rgbClr val="000000">
                                <a:alpha val="74998"/>
                              </a:srgb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e-DE"/>
                    </a:p>
                  </p:txBody>
                </p:sp>
              </p:grpSp>
              <p:sp>
                <p:nvSpPr>
                  <p:cNvPr id="923851" name="Line 203"/>
                  <p:cNvSpPr>
                    <a:spLocks noChangeShapeType="1"/>
                  </p:cNvSpPr>
                  <p:nvPr/>
                </p:nvSpPr>
                <p:spPr bwMode="auto">
                  <a:xfrm>
                    <a:off x="4751" y="3016"/>
                    <a:ext cx="2" cy="154"/>
                  </a:xfrm>
                  <a:prstGeom prst="line">
                    <a:avLst/>
                  </a:prstGeom>
                  <a:noFill/>
                  <a:ln w="28575">
                    <a:solidFill>
                      <a:srgbClr val="9C9E9F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de-DE"/>
                  </a:p>
                </p:txBody>
              </p:sp>
              <p:sp>
                <p:nvSpPr>
                  <p:cNvPr id="923852" name="Line 204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377" y="3231"/>
                    <a:ext cx="171" cy="0"/>
                  </a:xfrm>
                  <a:prstGeom prst="line">
                    <a:avLst/>
                  </a:prstGeom>
                  <a:noFill/>
                  <a:ln w="28575">
                    <a:solidFill>
                      <a:srgbClr val="FF33CC"/>
                    </a:solidFill>
                    <a:round/>
                    <a:headEnd/>
                    <a:tailEnd type="triangle" w="med" len="med"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de-DE"/>
                  </a:p>
                </p:txBody>
              </p:sp>
              <p:sp>
                <p:nvSpPr>
                  <p:cNvPr id="923853" name="Line 205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004" y="3297"/>
                    <a:ext cx="0" cy="99"/>
                  </a:xfrm>
                  <a:prstGeom prst="line">
                    <a:avLst/>
                  </a:prstGeom>
                  <a:noFill/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de-DE"/>
                  </a:p>
                </p:txBody>
              </p:sp>
              <p:sp>
                <p:nvSpPr>
                  <p:cNvPr id="923854" name="Line 206"/>
                  <p:cNvSpPr>
                    <a:spLocks noChangeShapeType="1"/>
                  </p:cNvSpPr>
                  <p:nvPr/>
                </p:nvSpPr>
                <p:spPr bwMode="auto">
                  <a:xfrm>
                    <a:off x="1004" y="3403"/>
                    <a:ext cx="228" cy="0"/>
                  </a:xfrm>
                  <a:prstGeom prst="line">
                    <a:avLst/>
                  </a:prstGeom>
                  <a:noFill/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de-DE"/>
                  </a:p>
                </p:txBody>
              </p:sp>
              <p:sp>
                <p:nvSpPr>
                  <p:cNvPr id="923855" name="Line 207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232" y="3149"/>
                    <a:ext cx="0" cy="247"/>
                  </a:xfrm>
                  <a:prstGeom prst="line">
                    <a:avLst/>
                  </a:prstGeom>
                  <a:noFill/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de-DE"/>
                  </a:p>
                </p:txBody>
              </p:sp>
              <p:sp>
                <p:nvSpPr>
                  <p:cNvPr id="923856" name="Oval 208"/>
                  <p:cNvSpPr>
                    <a:spLocks noChangeArrowheads="1"/>
                  </p:cNvSpPr>
                  <p:nvPr/>
                </p:nvSpPr>
                <p:spPr bwMode="auto">
                  <a:xfrm>
                    <a:off x="1194" y="3042"/>
                    <a:ext cx="83" cy="89"/>
                  </a:xfrm>
                  <a:prstGeom prst="ellipse">
                    <a:avLst/>
                  </a:prstGeom>
                  <a:solidFill>
                    <a:schemeClr val="bg1"/>
                  </a:solidFill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de-DE"/>
                  </a:p>
                </p:txBody>
              </p:sp>
              <p:sp>
                <p:nvSpPr>
                  <p:cNvPr id="923857" name="Line 209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175" y="3036"/>
                    <a:ext cx="159" cy="89"/>
                  </a:xfrm>
                  <a:prstGeom prst="line">
                    <a:avLst/>
                  </a:prstGeom>
                  <a:noFill/>
                  <a:ln w="28575">
                    <a:solidFill>
                      <a:schemeClr val="tx1"/>
                    </a:solidFill>
                    <a:round/>
                    <a:headEnd/>
                    <a:tailEnd type="triangle" w="med" len="med"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de-DE"/>
                  </a:p>
                </p:txBody>
              </p:sp>
              <p:grpSp>
                <p:nvGrpSpPr>
                  <p:cNvPr id="84012" name="Group 273"/>
                  <p:cNvGrpSpPr>
                    <a:grpSpLocks/>
                  </p:cNvGrpSpPr>
                  <p:nvPr/>
                </p:nvGrpSpPr>
                <p:grpSpPr bwMode="auto">
                  <a:xfrm>
                    <a:off x="1586" y="2810"/>
                    <a:ext cx="2732" cy="222"/>
                    <a:chOff x="1587" y="3241"/>
                    <a:chExt cx="2732" cy="222"/>
                  </a:xfrm>
                </p:grpSpPr>
                <p:grpSp>
                  <p:nvGrpSpPr>
                    <p:cNvPr id="84049" name="Group 186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587" y="3252"/>
                      <a:ext cx="395" cy="210"/>
                      <a:chOff x="1231" y="1159"/>
                      <a:chExt cx="3085" cy="2431"/>
                    </a:xfrm>
                  </p:grpSpPr>
                  <p:sp>
                    <p:nvSpPr>
                      <p:cNvPr id="84078" name="Freeform 187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1231" y="1159"/>
                        <a:ext cx="1301" cy="2431"/>
                      </a:xfrm>
                      <a:custGeom>
                        <a:avLst/>
                        <a:gdLst>
                          <a:gd name="T0" fmla="*/ 16 w 1301"/>
                          <a:gd name="T1" fmla="*/ 2177 h 2431"/>
                          <a:gd name="T2" fmla="*/ 47 w 1301"/>
                          <a:gd name="T3" fmla="*/ 2353 h 2431"/>
                          <a:gd name="T4" fmla="*/ 78 w 1301"/>
                          <a:gd name="T5" fmla="*/ 2431 h 2431"/>
                          <a:gd name="T6" fmla="*/ 109 w 1301"/>
                          <a:gd name="T7" fmla="*/ 2400 h 2431"/>
                          <a:gd name="T8" fmla="*/ 140 w 1301"/>
                          <a:gd name="T9" fmla="*/ 2260 h 2431"/>
                          <a:gd name="T10" fmla="*/ 171 w 1301"/>
                          <a:gd name="T11" fmla="*/ 2032 h 2431"/>
                          <a:gd name="T12" fmla="*/ 203 w 1301"/>
                          <a:gd name="T13" fmla="*/ 1726 h 2431"/>
                          <a:gd name="T14" fmla="*/ 234 w 1301"/>
                          <a:gd name="T15" fmla="*/ 1379 h 2431"/>
                          <a:gd name="T16" fmla="*/ 265 w 1301"/>
                          <a:gd name="T17" fmla="*/ 1016 h 2431"/>
                          <a:gd name="T18" fmla="*/ 296 w 1301"/>
                          <a:gd name="T19" fmla="*/ 669 h 2431"/>
                          <a:gd name="T20" fmla="*/ 327 w 1301"/>
                          <a:gd name="T21" fmla="*/ 373 h 2431"/>
                          <a:gd name="T22" fmla="*/ 358 w 1301"/>
                          <a:gd name="T23" fmla="*/ 150 h 2431"/>
                          <a:gd name="T24" fmla="*/ 389 w 1301"/>
                          <a:gd name="T25" fmla="*/ 21 h 2431"/>
                          <a:gd name="T26" fmla="*/ 420 w 1301"/>
                          <a:gd name="T27" fmla="*/ 5 h 2431"/>
                          <a:gd name="T28" fmla="*/ 451 w 1301"/>
                          <a:gd name="T29" fmla="*/ 93 h 2431"/>
                          <a:gd name="T30" fmla="*/ 482 w 1301"/>
                          <a:gd name="T31" fmla="*/ 280 h 2431"/>
                          <a:gd name="T32" fmla="*/ 514 w 1301"/>
                          <a:gd name="T33" fmla="*/ 555 h 2431"/>
                          <a:gd name="T34" fmla="*/ 545 w 1301"/>
                          <a:gd name="T35" fmla="*/ 886 h 2431"/>
                          <a:gd name="T36" fmla="*/ 576 w 1301"/>
                          <a:gd name="T37" fmla="*/ 1244 h 2431"/>
                          <a:gd name="T38" fmla="*/ 607 w 1301"/>
                          <a:gd name="T39" fmla="*/ 1602 h 2431"/>
                          <a:gd name="T40" fmla="*/ 633 w 1301"/>
                          <a:gd name="T41" fmla="*/ 1928 h 2431"/>
                          <a:gd name="T42" fmla="*/ 664 w 1301"/>
                          <a:gd name="T43" fmla="*/ 2188 h 2431"/>
                          <a:gd name="T44" fmla="*/ 695 w 1301"/>
                          <a:gd name="T45" fmla="*/ 2364 h 2431"/>
                          <a:gd name="T46" fmla="*/ 726 w 1301"/>
                          <a:gd name="T47" fmla="*/ 2431 h 2431"/>
                          <a:gd name="T48" fmla="*/ 757 w 1301"/>
                          <a:gd name="T49" fmla="*/ 2395 h 2431"/>
                          <a:gd name="T50" fmla="*/ 788 w 1301"/>
                          <a:gd name="T51" fmla="*/ 2250 h 2431"/>
                          <a:gd name="T52" fmla="*/ 819 w 1301"/>
                          <a:gd name="T53" fmla="*/ 2017 h 2431"/>
                          <a:gd name="T54" fmla="*/ 850 w 1301"/>
                          <a:gd name="T55" fmla="*/ 1711 h 2431"/>
                          <a:gd name="T56" fmla="*/ 882 w 1301"/>
                          <a:gd name="T57" fmla="*/ 1358 h 2431"/>
                          <a:gd name="T58" fmla="*/ 913 w 1301"/>
                          <a:gd name="T59" fmla="*/ 995 h 2431"/>
                          <a:gd name="T60" fmla="*/ 944 w 1301"/>
                          <a:gd name="T61" fmla="*/ 648 h 2431"/>
                          <a:gd name="T62" fmla="*/ 975 w 1301"/>
                          <a:gd name="T63" fmla="*/ 358 h 2431"/>
                          <a:gd name="T64" fmla="*/ 1006 w 1301"/>
                          <a:gd name="T65" fmla="*/ 140 h 2431"/>
                          <a:gd name="T66" fmla="*/ 1037 w 1301"/>
                          <a:gd name="T67" fmla="*/ 21 h 2431"/>
                          <a:gd name="T68" fmla="*/ 1068 w 1301"/>
                          <a:gd name="T69" fmla="*/ 5 h 2431"/>
                          <a:gd name="T70" fmla="*/ 1099 w 1301"/>
                          <a:gd name="T71" fmla="*/ 98 h 2431"/>
                          <a:gd name="T72" fmla="*/ 1130 w 1301"/>
                          <a:gd name="T73" fmla="*/ 295 h 2431"/>
                          <a:gd name="T74" fmla="*/ 1161 w 1301"/>
                          <a:gd name="T75" fmla="*/ 570 h 2431"/>
                          <a:gd name="T76" fmla="*/ 1193 w 1301"/>
                          <a:gd name="T77" fmla="*/ 902 h 2431"/>
                          <a:gd name="T78" fmla="*/ 1224 w 1301"/>
                          <a:gd name="T79" fmla="*/ 1265 h 2431"/>
                          <a:gd name="T80" fmla="*/ 1250 w 1301"/>
                          <a:gd name="T81" fmla="*/ 1623 h 2431"/>
                          <a:gd name="T82" fmla="*/ 1281 w 1301"/>
                          <a:gd name="T83" fmla="*/ 1944 h 2431"/>
                          <a:gd name="T84" fmla="*/ 0 60000 65536"/>
                          <a:gd name="T85" fmla="*/ 0 60000 65536"/>
                          <a:gd name="T86" fmla="*/ 0 60000 65536"/>
                          <a:gd name="T87" fmla="*/ 0 60000 65536"/>
                          <a:gd name="T88" fmla="*/ 0 60000 65536"/>
                          <a:gd name="T89" fmla="*/ 0 60000 65536"/>
                          <a:gd name="T90" fmla="*/ 0 60000 65536"/>
                          <a:gd name="T91" fmla="*/ 0 60000 65536"/>
                          <a:gd name="T92" fmla="*/ 0 60000 65536"/>
                          <a:gd name="T93" fmla="*/ 0 60000 65536"/>
                          <a:gd name="T94" fmla="*/ 0 60000 65536"/>
                          <a:gd name="T95" fmla="*/ 0 60000 65536"/>
                          <a:gd name="T96" fmla="*/ 0 60000 65536"/>
                          <a:gd name="T97" fmla="*/ 0 60000 65536"/>
                          <a:gd name="T98" fmla="*/ 0 60000 65536"/>
                          <a:gd name="T99" fmla="*/ 0 60000 65536"/>
                          <a:gd name="T100" fmla="*/ 0 60000 65536"/>
                          <a:gd name="T101" fmla="*/ 0 60000 65536"/>
                          <a:gd name="T102" fmla="*/ 0 60000 65536"/>
                          <a:gd name="T103" fmla="*/ 0 60000 65536"/>
                          <a:gd name="T104" fmla="*/ 0 60000 65536"/>
                          <a:gd name="T105" fmla="*/ 0 60000 65536"/>
                          <a:gd name="T106" fmla="*/ 0 60000 65536"/>
                          <a:gd name="T107" fmla="*/ 0 60000 65536"/>
                          <a:gd name="T108" fmla="*/ 0 60000 65536"/>
                          <a:gd name="T109" fmla="*/ 0 60000 65536"/>
                          <a:gd name="T110" fmla="*/ 0 60000 65536"/>
                          <a:gd name="T111" fmla="*/ 0 60000 65536"/>
                          <a:gd name="T112" fmla="*/ 0 60000 65536"/>
                          <a:gd name="T113" fmla="*/ 0 60000 65536"/>
                          <a:gd name="T114" fmla="*/ 0 60000 65536"/>
                          <a:gd name="T115" fmla="*/ 0 60000 65536"/>
                          <a:gd name="T116" fmla="*/ 0 60000 65536"/>
                          <a:gd name="T117" fmla="*/ 0 60000 65536"/>
                          <a:gd name="T118" fmla="*/ 0 60000 65536"/>
                          <a:gd name="T119" fmla="*/ 0 60000 65536"/>
                          <a:gd name="T120" fmla="*/ 0 60000 65536"/>
                          <a:gd name="T121" fmla="*/ 0 60000 65536"/>
                          <a:gd name="T122" fmla="*/ 0 60000 65536"/>
                          <a:gd name="T123" fmla="*/ 0 60000 65536"/>
                          <a:gd name="T124" fmla="*/ 0 60000 65536"/>
                          <a:gd name="T125" fmla="*/ 0 60000 65536"/>
                        </a:gdLst>
                        <a:ahLst/>
                        <a:cxnLst>
                          <a:cxn ang="T84">
                            <a:pos x="T0" y="T1"/>
                          </a:cxn>
                          <a:cxn ang="T85">
                            <a:pos x="T2" y="T3"/>
                          </a:cxn>
                          <a:cxn ang="T86">
                            <a:pos x="T4" y="T5"/>
                          </a:cxn>
                          <a:cxn ang="T87">
                            <a:pos x="T6" y="T7"/>
                          </a:cxn>
                          <a:cxn ang="T88">
                            <a:pos x="T8" y="T9"/>
                          </a:cxn>
                          <a:cxn ang="T89">
                            <a:pos x="T10" y="T11"/>
                          </a:cxn>
                          <a:cxn ang="T90">
                            <a:pos x="T12" y="T13"/>
                          </a:cxn>
                          <a:cxn ang="T91">
                            <a:pos x="T14" y="T15"/>
                          </a:cxn>
                          <a:cxn ang="T92">
                            <a:pos x="T16" y="T17"/>
                          </a:cxn>
                          <a:cxn ang="T93">
                            <a:pos x="T18" y="T19"/>
                          </a:cxn>
                          <a:cxn ang="T94">
                            <a:pos x="T20" y="T21"/>
                          </a:cxn>
                          <a:cxn ang="T95">
                            <a:pos x="T22" y="T23"/>
                          </a:cxn>
                          <a:cxn ang="T96">
                            <a:pos x="T24" y="T25"/>
                          </a:cxn>
                          <a:cxn ang="T97">
                            <a:pos x="T26" y="T27"/>
                          </a:cxn>
                          <a:cxn ang="T98">
                            <a:pos x="T28" y="T29"/>
                          </a:cxn>
                          <a:cxn ang="T99">
                            <a:pos x="T30" y="T31"/>
                          </a:cxn>
                          <a:cxn ang="T100">
                            <a:pos x="T32" y="T33"/>
                          </a:cxn>
                          <a:cxn ang="T101">
                            <a:pos x="T34" y="T35"/>
                          </a:cxn>
                          <a:cxn ang="T102">
                            <a:pos x="T36" y="T37"/>
                          </a:cxn>
                          <a:cxn ang="T103">
                            <a:pos x="T38" y="T39"/>
                          </a:cxn>
                          <a:cxn ang="T104">
                            <a:pos x="T40" y="T41"/>
                          </a:cxn>
                          <a:cxn ang="T105">
                            <a:pos x="T42" y="T43"/>
                          </a:cxn>
                          <a:cxn ang="T106">
                            <a:pos x="T44" y="T45"/>
                          </a:cxn>
                          <a:cxn ang="T107">
                            <a:pos x="T46" y="T47"/>
                          </a:cxn>
                          <a:cxn ang="T108">
                            <a:pos x="T48" y="T49"/>
                          </a:cxn>
                          <a:cxn ang="T109">
                            <a:pos x="T50" y="T51"/>
                          </a:cxn>
                          <a:cxn ang="T110">
                            <a:pos x="T52" y="T53"/>
                          </a:cxn>
                          <a:cxn ang="T111">
                            <a:pos x="T54" y="T55"/>
                          </a:cxn>
                          <a:cxn ang="T112">
                            <a:pos x="T56" y="T57"/>
                          </a:cxn>
                          <a:cxn ang="T113">
                            <a:pos x="T58" y="T59"/>
                          </a:cxn>
                          <a:cxn ang="T114">
                            <a:pos x="T60" y="T61"/>
                          </a:cxn>
                          <a:cxn ang="T115">
                            <a:pos x="T62" y="T63"/>
                          </a:cxn>
                          <a:cxn ang="T116">
                            <a:pos x="T64" y="T65"/>
                          </a:cxn>
                          <a:cxn ang="T117">
                            <a:pos x="T66" y="T67"/>
                          </a:cxn>
                          <a:cxn ang="T118">
                            <a:pos x="T68" y="T69"/>
                          </a:cxn>
                          <a:cxn ang="T119">
                            <a:pos x="T70" y="T71"/>
                          </a:cxn>
                          <a:cxn ang="T120">
                            <a:pos x="T72" y="T73"/>
                          </a:cxn>
                          <a:cxn ang="T121">
                            <a:pos x="T74" y="T75"/>
                          </a:cxn>
                          <a:cxn ang="T122">
                            <a:pos x="T76" y="T77"/>
                          </a:cxn>
                          <a:cxn ang="T123">
                            <a:pos x="T78" y="T79"/>
                          </a:cxn>
                          <a:cxn ang="T124">
                            <a:pos x="T80" y="T81"/>
                          </a:cxn>
                          <a:cxn ang="T125">
                            <a:pos x="T82" y="T83"/>
                          </a:cxn>
                        </a:cxnLst>
                        <a:rect l="0" t="0" r="r" b="b"/>
                        <a:pathLst>
                          <a:path w="1301" h="2431">
                            <a:moveTo>
                              <a:pt x="0" y="2006"/>
                            </a:moveTo>
                            <a:lnTo>
                              <a:pt x="6" y="2094"/>
                            </a:lnTo>
                            <a:lnTo>
                              <a:pt x="16" y="2177"/>
                            </a:lnTo>
                            <a:lnTo>
                              <a:pt x="26" y="2245"/>
                            </a:lnTo>
                            <a:lnTo>
                              <a:pt x="37" y="2307"/>
                            </a:lnTo>
                            <a:lnTo>
                              <a:pt x="47" y="2353"/>
                            </a:lnTo>
                            <a:lnTo>
                              <a:pt x="57" y="2390"/>
                            </a:lnTo>
                            <a:lnTo>
                              <a:pt x="68" y="2416"/>
                            </a:lnTo>
                            <a:lnTo>
                              <a:pt x="78" y="2431"/>
                            </a:lnTo>
                            <a:lnTo>
                              <a:pt x="88" y="2431"/>
                            </a:lnTo>
                            <a:lnTo>
                              <a:pt x="99" y="2421"/>
                            </a:lnTo>
                            <a:lnTo>
                              <a:pt x="109" y="2400"/>
                            </a:lnTo>
                            <a:lnTo>
                              <a:pt x="120" y="2364"/>
                            </a:lnTo>
                            <a:lnTo>
                              <a:pt x="130" y="2317"/>
                            </a:lnTo>
                            <a:lnTo>
                              <a:pt x="140" y="2260"/>
                            </a:lnTo>
                            <a:lnTo>
                              <a:pt x="151" y="2193"/>
                            </a:lnTo>
                            <a:lnTo>
                              <a:pt x="161" y="2115"/>
                            </a:lnTo>
                            <a:lnTo>
                              <a:pt x="171" y="2032"/>
                            </a:lnTo>
                            <a:lnTo>
                              <a:pt x="182" y="1939"/>
                            </a:lnTo>
                            <a:lnTo>
                              <a:pt x="192" y="1835"/>
                            </a:lnTo>
                            <a:lnTo>
                              <a:pt x="203" y="1726"/>
                            </a:lnTo>
                            <a:lnTo>
                              <a:pt x="213" y="1612"/>
                            </a:lnTo>
                            <a:lnTo>
                              <a:pt x="223" y="1498"/>
                            </a:lnTo>
                            <a:lnTo>
                              <a:pt x="234" y="1379"/>
                            </a:lnTo>
                            <a:lnTo>
                              <a:pt x="244" y="1254"/>
                            </a:lnTo>
                            <a:lnTo>
                              <a:pt x="254" y="1135"/>
                            </a:lnTo>
                            <a:lnTo>
                              <a:pt x="265" y="1016"/>
                            </a:lnTo>
                            <a:lnTo>
                              <a:pt x="275" y="897"/>
                            </a:lnTo>
                            <a:lnTo>
                              <a:pt x="285" y="778"/>
                            </a:lnTo>
                            <a:lnTo>
                              <a:pt x="296" y="669"/>
                            </a:lnTo>
                            <a:lnTo>
                              <a:pt x="306" y="560"/>
                            </a:lnTo>
                            <a:lnTo>
                              <a:pt x="317" y="461"/>
                            </a:lnTo>
                            <a:lnTo>
                              <a:pt x="327" y="373"/>
                            </a:lnTo>
                            <a:lnTo>
                              <a:pt x="337" y="285"/>
                            </a:lnTo>
                            <a:lnTo>
                              <a:pt x="348" y="212"/>
                            </a:lnTo>
                            <a:lnTo>
                              <a:pt x="358" y="150"/>
                            </a:lnTo>
                            <a:lnTo>
                              <a:pt x="368" y="93"/>
                            </a:lnTo>
                            <a:lnTo>
                              <a:pt x="379" y="52"/>
                            </a:lnTo>
                            <a:lnTo>
                              <a:pt x="389" y="21"/>
                            </a:lnTo>
                            <a:lnTo>
                              <a:pt x="399" y="5"/>
                            </a:lnTo>
                            <a:lnTo>
                              <a:pt x="410" y="0"/>
                            </a:lnTo>
                            <a:lnTo>
                              <a:pt x="420" y="5"/>
                            </a:lnTo>
                            <a:lnTo>
                              <a:pt x="431" y="21"/>
                            </a:lnTo>
                            <a:lnTo>
                              <a:pt x="441" y="52"/>
                            </a:lnTo>
                            <a:lnTo>
                              <a:pt x="451" y="93"/>
                            </a:lnTo>
                            <a:lnTo>
                              <a:pt x="462" y="145"/>
                            </a:lnTo>
                            <a:lnTo>
                              <a:pt x="472" y="207"/>
                            </a:lnTo>
                            <a:lnTo>
                              <a:pt x="482" y="280"/>
                            </a:lnTo>
                            <a:lnTo>
                              <a:pt x="493" y="363"/>
                            </a:lnTo>
                            <a:lnTo>
                              <a:pt x="503" y="456"/>
                            </a:lnTo>
                            <a:lnTo>
                              <a:pt x="514" y="555"/>
                            </a:lnTo>
                            <a:lnTo>
                              <a:pt x="524" y="658"/>
                            </a:lnTo>
                            <a:lnTo>
                              <a:pt x="534" y="767"/>
                            </a:lnTo>
                            <a:lnTo>
                              <a:pt x="545" y="886"/>
                            </a:lnTo>
                            <a:lnTo>
                              <a:pt x="555" y="1006"/>
                            </a:lnTo>
                            <a:lnTo>
                              <a:pt x="565" y="1125"/>
                            </a:lnTo>
                            <a:lnTo>
                              <a:pt x="576" y="1244"/>
                            </a:lnTo>
                            <a:lnTo>
                              <a:pt x="586" y="1368"/>
                            </a:lnTo>
                            <a:lnTo>
                              <a:pt x="596" y="1488"/>
                            </a:lnTo>
                            <a:lnTo>
                              <a:pt x="607" y="1602"/>
                            </a:lnTo>
                            <a:lnTo>
                              <a:pt x="617" y="1716"/>
                            </a:lnTo>
                            <a:lnTo>
                              <a:pt x="622" y="1825"/>
                            </a:lnTo>
                            <a:lnTo>
                              <a:pt x="633" y="1928"/>
                            </a:lnTo>
                            <a:lnTo>
                              <a:pt x="643" y="2022"/>
                            </a:lnTo>
                            <a:lnTo>
                              <a:pt x="653" y="2110"/>
                            </a:lnTo>
                            <a:lnTo>
                              <a:pt x="664" y="2188"/>
                            </a:lnTo>
                            <a:lnTo>
                              <a:pt x="674" y="2255"/>
                            </a:lnTo>
                            <a:lnTo>
                              <a:pt x="685" y="2317"/>
                            </a:lnTo>
                            <a:lnTo>
                              <a:pt x="695" y="2364"/>
                            </a:lnTo>
                            <a:lnTo>
                              <a:pt x="705" y="2395"/>
                            </a:lnTo>
                            <a:lnTo>
                              <a:pt x="716" y="2421"/>
                            </a:lnTo>
                            <a:lnTo>
                              <a:pt x="726" y="2431"/>
                            </a:lnTo>
                            <a:lnTo>
                              <a:pt x="736" y="2431"/>
                            </a:lnTo>
                            <a:lnTo>
                              <a:pt x="747" y="2421"/>
                            </a:lnTo>
                            <a:lnTo>
                              <a:pt x="757" y="2395"/>
                            </a:lnTo>
                            <a:lnTo>
                              <a:pt x="768" y="2359"/>
                            </a:lnTo>
                            <a:lnTo>
                              <a:pt x="778" y="2312"/>
                            </a:lnTo>
                            <a:lnTo>
                              <a:pt x="788" y="2250"/>
                            </a:lnTo>
                            <a:lnTo>
                              <a:pt x="799" y="2182"/>
                            </a:lnTo>
                            <a:lnTo>
                              <a:pt x="809" y="2105"/>
                            </a:lnTo>
                            <a:lnTo>
                              <a:pt x="819" y="2017"/>
                            </a:lnTo>
                            <a:lnTo>
                              <a:pt x="830" y="1918"/>
                            </a:lnTo>
                            <a:lnTo>
                              <a:pt x="840" y="1820"/>
                            </a:lnTo>
                            <a:lnTo>
                              <a:pt x="850" y="1711"/>
                            </a:lnTo>
                            <a:lnTo>
                              <a:pt x="861" y="1597"/>
                            </a:lnTo>
                            <a:lnTo>
                              <a:pt x="871" y="1477"/>
                            </a:lnTo>
                            <a:lnTo>
                              <a:pt x="882" y="1358"/>
                            </a:lnTo>
                            <a:lnTo>
                              <a:pt x="892" y="1234"/>
                            </a:lnTo>
                            <a:lnTo>
                              <a:pt x="902" y="1114"/>
                            </a:lnTo>
                            <a:lnTo>
                              <a:pt x="913" y="995"/>
                            </a:lnTo>
                            <a:lnTo>
                              <a:pt x="923" y="876"/>
                            </a:lnTo>
                            <a:lnTo>
                              <a:pt x="933" y="762"/>
                            </a:lnTo>
                            <a:lnTo>
                              <a:pt x="944" y="648"/>
                            </a:lnTo>
                            <a:lnTo>
                              <a:pt x="954" y="544"/>
                            </a:lnTo>
                            <a:lnTo>
                              <a:pt x="965" y="446"/>
                            </a:lnTo>
                            <a:lnTo>
                              <a:pt x="975" y="358"/>
                            </a:lnTo>
                            <a:lnTo>
                              <a:pt x="985" y="275"/>
                            </a:lnTo>
                            <a:lnTo>
                              <a:pt x="996" y="202"/>
                            </a:lnTo>
                            <a:lnTo>
                              <a:pt x="1006" y="140"/>
                            </a:lnTo>
                            <a:lnTo>
                              <a:pt x="1016" y="88"/>
                            </a:lnTo>
                            <a:lnTo>
                              <a:pt x="1027" y="47"/>
                            </a:lnTo>
                            <a:lnTo>
                              <a:pt x="1037" y="21"/>
                            </a:lnTo>
                            <a:lnTo>
                              <a:pt x="1047" y="0"/>
                            </a:lnTo>
                            <a:lnTo>
                              <a:pt x="1058" y="0"/>
                            </a:lnTo>
                            <a:lnTo>
                              <a:pt x="1068" y="5"/>
                            </a:lnTo>
                            <a:lnTo>
                              <a:pt x="1079" y="26"/>
                            </a:lnTo>
                            <a:lnTo>
                              <a:pt x="1089" y="57"/>
                            </a:lnTo>
                            <a:lnTo>
                              <a:pt x="1099" y="98"/>
                            </a:lnTo>
                            <a:lnTo>
                              <a:pt x="1110" y="155"/>
                            </a:lnTo>
                            <a:lnTo>
                              <a:pt x="1120" y="218"/>
                            </a:lnTo>
                            <a:lnTo>
                              <a:pt x="1130" y="295"/>
                            </a:lnTo>
                            <a:lnTo>
                              <a:pt x="1141" y="378"/>
                            </a:lnTo>
                            <a:lnTo>
                              <a:pt x="1151" y="472"/>
                            </a:lnTo>
                            <a:lnTo>
                              <a:pt x="1161" y="570"/>
                            </a:lnTo>
                            <a:lnTo>
                              <a:pt x="1172" y="679"/>
                            </a:lnTo>
                            <a:lnTo>
                              <a:pt x="1182" y="788"/>
                            </a:lnTo>
                            <a:lnTo>
                              <a:pt x="1193" y="902"/>
                            </a:lnTo>
                            <a:lnTo>
                              <a:pt x="1203" y="1021"/>
                            </a:lnTo>
                            <a:lnTo>
                              <a:pt x="1213" y="1146"/>
                            </a:lnTo>
                            <a:lnTo>
                              <a:pt x="1224" y="1265"/>
                            </a:lnTo>
                            <a:lnTo>
                              <a:pt x="1234" y="1389"/>
                            </a:lnTo>
                            <a:lnTo>
                              <a:pt x="1239" y="1508"/>
                            </a:lnTo>
                            <a:lnTo>
                              <a:pt x="1250" y="1623"/>
                            </a:lnTo>
                            <a:lnTo>
                              <a:pt x="1260" y="1737"/>
                            </a:lnTo>
                            <a:lnTo>
                              <a:pt x="1270" y="1845"/>
                            </a:lnTo>
                            <a:lnTo>
                              <a:pt x="1281" y="1944"/>
                            </a:lnTo>
                            <a:lnTo>
                              <a:pt x="1291" y="2037"/>
                            </a:lnTo>
                            <a:lnTo>
                              <a:pt x="1301" y="2125"/>
                            </a:lnTo>
                          </a:path>
                        </a:pathLst>
                      </a:custGeom>
                      <a:noFill/>
                      <a:ln w="15875">
                        <a:solidFill>
                          <a:srgbClr val="FF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84079" name="Freeform 188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532" y="1159"/>
                        <a:ext cx="1307" cy="2431"/>
                      </a:xfrm>
                      <a:custGeom>
                        <a:avLst/>
                        <a:gdLst>
                          <a:gd name="T0" fmla="*/ 21 w 1307"/>
                          <a:gd name="T1" fmla="*/ 2265 h 2431"/>
                          <a:gd name="T2" fmla="*/ 52 w 1307"/>
                          <a:gd name="T3" fmla="*/ 2400 h 2431"/>
                          <a:gd name="T4" fmla="*/ 83 w 1307"/>
                          <a:gd name="T5" fmla="*/ 2431 h 2431"/>
                          <a:gd name="T6" fmla="*/ 114 w 1307"/>
                          <a:gd name="T7" fmla="*/ 2353 h 2431"/>
                          <a:gd name="T8" fmla="*/ 146 w 1307"/>
                          <a:gd name="T9" fmla="*/ 2172 h 2431"/>
                          <a:gd name="T10" fmla="*/ 177 w 1307"/>
                          <a:gd name="T11" fmla="*/ 1902 h 2431"/>
                          <a:gd name="T12" fmla="*/ 208 w 1307"/>
                          <a:gd name="T13" fmla="*/ 1576 h 2431"/>
                          <a:gd name="T14" fmla="*/ 239 w 1307"/>
                          <a:gd name="T15" fmla="*/ 1218 h 2431"/>
                          <a:gd name="T16" fmla="*/ 270 w 1307"/>
                          <a:gd name="T17" fmla="*/ 855 h 2431"/>
                          <a:gd name="T18" fmla="*/ 301 w 1307"/>
                          <a:gd name="T19" fmla="*/ 529 h 2431"/>
                          <a:gd name="T20" fmla="*/ 332 w 1307"/>
                          <a:gd name="T21" fmla="*/ 259 h 2431"/>
                          <a:gd name="T22" fmla="*/ 363 w 1307"/>
                          <a:gd name="T23" fmla="*/ 78 h 2431"/>
                          <a:gd name="T24" fmla="*/ 394 w 1307"/>
                          <a:gd name="T25" fmla="*/ 0 h 2431"/>
                          <a:gd name="T26" fmla="*/ 425 w 1307"/>
                          <a:gd name="T27" fmla="*/ 31 h 2431"/>
                          <a:gd name="T28" fmla="*/ 457 w 1307"/>
                          <a:gd name="T29" fmla="*/ 166 h 2431"/>
                          <a:gd name="T30" fmla="*/ 488 w 1307"/>
                          <a:gd name="T31" fmla="*/ 394 h 2431"/>
                          <a:gd name="T32" fmla="*/ 519 w 1307"/>
                          <a:gd name="T33" fmla="*/ 695 h 2431"/>
                          <a:gd name="T34" fmla="*/ 550 w 1307"/>
                          <a:gd name="T35" fmla="*/ 1042 h 2431"/>
                          <a:gd name="T36" fmla="*/ 576 w 1307"/>
                          <a:gd name="T37" fmla="*/ 1410 h 2431"/>
                          <a:gd name="T38" fmla="*/ 607 w 1307"/>
                          <a:gd name="T39" fmla="*/ 1752 h 2431"/>
                          <a:gd name="T40" fmla="*/ 638 w 1307"/>
                          <a:gd name="T41" fmla="*/ 2053 h 2431"/>
                          <a:gd name="T42" fmla="*/ 669 w 1307"/>
                          <a:gd name="T43" fmla="*/ 2276 h 2431"/>
                          <a:gd name="T44" fmla="*/ 700 w 1307"/>
                          <a:gd name="T45" fmla="*/ 2405 h 2431"/>
                          <a:gd name="T46" fmla="*/ 731 w 1307"/>
                          <a:gd name="T47" fmla="*/ 2431 h 2431"/>
                          <a:gd name="T48" fmla="*/ 762 w 1307"/>
                          <a:gd name="T49" fmla="*/ 2343 h 2431"/>
                          <a:gd name="T50" fmla="*/ 794 w 1307"/>
                          <a:gd name="T51" fmla="*/ 2156 h 2431"/>
                          <a:gd name="T52" fmla="*/ 825 w 1307"/>
                          <a:gd name="T53" fmla="*/ 1887 h 2431"/>
                          <a:gd name="T54" fmla="*/ 856 w 1307"/>
                          <a:gd name="T55" fmla="*/ 1555 h 2431"/>
                          <a:gd name="T56" fmla="*/ 887 w 1307"/>
                          <a:gd name="T57" fmla="*/ 1197 h 2431"/>
                          <a:gd name="T58" fmla="*/ 918 w 1307"/>
                          <a:gd name="T59" fmla="*/ 835 h 2431"/>
                          <a:gd name="T60" fmla="*/ 949 w 1307"/>
                          <a:gd name="T61" fmla="*/ 513 h 2431"/>
                          <a:gd name="T62" fmla="*/ 980 w 1307"/>
                          <a:gd name="T63" fmla="*/ 249 h 2431"/>
                          <a:gd name="T64" fmla="*/ 1011 w 1307"/>
                          <a:gd name="T65" fmla="*/ 72 h 2431"/>
                          <a:gd name="T66" fmla="*/ 1042 w 1307"/>
                          <a:gd name="T67" fmla="*/ 0 h 2431"/>
                          <a:gd name="T68" fmla="*/ 1073 w 1307"/>
                          <a:gd name="T69" fmla="*/ 36 h 2431"/>
                          <a:gd name="T70" fmla="*/ 1105 w 1307"/>
                          <a:gd name="T71" fmla="*/ 176 h 2431"/>
                          <a:gd name="T72" fmla="*/ 1136 w 1307"/>
                          <a:gd name="T73" fmla="*/ 409 h 2431"/>
                          <a:gd name="T74" fmla="*/ 1167 w 1307"/>
                          <a:gd name="T75" fmla="*/ 715 h 2431"/>
                          <a:gd name="T76" fmla="*/ 1193 w 1307"/>
                          <a:gd name="T77" fmla="*/ 1063 h 2431"/>
                          <a:gd name="T78" fmla="*/ 1224 w 1307"/>
                          <a:gd name="T79" fmla="*/ 1426 h 2431"/>
                          <a:gd name="T80" fmla="*/ 1255 w 1307"/>
                          <a:gd name="T81" fmla="*/ 1773 h 2431"/>
                          <a:gd name="T82" fmla="*/ 1286 w 1307"/>
                          <a:gd name="T83" fmla="*/ 2068 h 2431"/>
                          <a:gd name="T84" fmla="*/ 0 60000 65536"/>
                          <a:gd name="T85" fmla="*/ 0 60000 65536"/>
                          <a:gd name="T86" fmla="*/ 0 60000 65536"/>
                          <a:gd name="T87" fmla="*/ 0 60000 65536"/>
                          <a:gd name="T88" fmla="*/ 0 60000 65536"/>
                          <a:gd name="T89" fmla="*/ 0 60000 65536"/>
                          <a:gd name="T90" fmla="*/ 0 60000 65536"/>
                          <a:gd name="T91" fmla="*/ 0 60000 65536"/>
                          <a:gd name="T92" fmla="*/ 0 60000 65536"/>
                          <a:gd name="T93" fmla="*/ 0 60000 65536"/>
                          <a:gd name="T94" fmla="*/ 0 60000 65536"/>
                          <a:gd name="T95" fmla="*/ 0 60000 65536"/>
                          <a:gd name="T96" fmla="*/ 0 60000 65536"/>
                          <a:gd name="T97" fmla="*/ 0 60000 65536"/>
                          <a:gd name="T98" fmla="*/ 0 60000 65536"/>
                          <a:gd name="T99" fmla="*/ 0 60000 65536"/>
                          <a:gd name="T100" fmla="*/ 0 60000 65536"/>
                          <a:gd name="T101" fmla="*/ 0 60000 65536"/>
                          <a:gd name="T102" fmla="*/ 0 60000 65536"/>
                          <a:gd name="T103" fmla="*/ 0 60000 65536"/>
                          <a:gd name="T104" fmla="*/ 0 60000 65536"/>
                          <a:gd name="T105" fmla="*/ 0 60000 65536"/>
                          <a:gd name="T106" fmla="*/ 0 60000 65536"/>
                          <a:gd name="T107" fmla="*/ 0 60000 65536"/>
                          <a:gd name="T108" fmla="*/ 0 60000 65536"/>
                          <a:gd name="T109" fmla="*/ 0 60000 65536"/>
                          <a:gd name="T110" fmla="*/ 0 60000 65536"/>
                          <a:gd name="T111" fmla="*/ 0 60000 65536"/>
                          <a:gd name="T112" fmla="*/ 0 60000 65536"/>
                          <a:gd name="T113" fmla="*/ 0 60000 65536"/>
                          <a:gd name="T114" fmla="*/ 0 60000 65536"/>
                          <a:gd name="T115" fmla="*/ 0 60000 65536"/>
                          <a:gd name="T116" fmla="*/ 0 60000 65536"/>
                          <a:gd name="T117" fmla="*/ 0 60000 65536"/>
                          <a:gd name="T118" fmla="*/ 0 60000 65536"/>
                          <a:gd name="T119" fmla="*/ 0 60000 65536"/>
                          <a:gd name="T120" fmla="*/ 0 60000 65536"/>
                          <a:gd name="T121" fmla="*/ 0 60000 65536"/>
                          <a:gd name="T122" fmla="*/ 0 60000 65536"/>
                          <a:gd name="T123" fmla="*/ 0 60000 65536"/>
                          <a:gd name="T124" fmla="*/ 0 60000 65536"/>
                          <a:gd name="T125" fmla="*/ 0 60000 65536"/>
                        </a:gdLst>
                        <a:ahLst/>
                        <a:cxnLst>
                          <a:cxn ang="T84">
                            <a:pos x="T0" y="T1"/>
                          </a:cxn>
                          <a:cxn ang="T85">
                            <a:pos x="T2" y="T3"/>
                          </a:cxn>
                          <a:cxn ang="T86">
                            <a:pos x="T4" y="T5"/>
                          </a:cxn>
                          <a:cxn ang="T87">
                            <a:pos x="T6" y="T7"/>
                          </a:cxn>
                          <a:cxn ang="T88">
                            <a:pos x="T8" y="T9"/>
                          </a:cxn>
                          <a:cxn ang="T89">
                            <a:pos x="T10" y="T11"/>
                          </a:cxn>
                          <a:cxn ang="T90">
                            <a:pos x="T12" y="T13"/>
                          </a:cxn>
                          <a:cxn ang="T91">
                            <a:pos x="T14" y="T15"/>
                          </a:cxn>
                          <a:cxn ang="T92">
                            <a:pos x="T16" y="T17"/>
                          </a:cxn>
                          <a:cxn ang="T93">
                            <a:pos x="T18" y="T19"/>
                          </a:cxn>
                          <a:cxn ang="T94">
                            <a:pos x="T20" y="T21"/>
                          </a:cxn>
                          <a:cxn ang="T95">
                            <a:pos x="T22" y="T23"/>
                          </a:cxn>
                          <a:cxn ang="T96">
                            <a:pos x="T24" y="T25"/>
                          </a:cxn>
                          <a:cxn ang="T97">
                            <a:pos x="T26" y="T27"/>
                          </a:cxn>
                          <a:cxn ang="T98">
                            <a:pos x="T28" y="T29"/>
                          </a:cxn>
                          <a:cxn ang="T99">
                            <a:pos x="T30" y="T31"/>
                          </a:cxn>
                          <a:cxn ang="T100">
                            <a:pos x="T32" y="T33"/>
                          </a:cxn>
                          <a:cxn ang="T101">
                            <a:pos x="T34" y="T35"/>
                          </a:cxn>
                          <a:cxn ang="T102">
                            <a:pos x="T36" y="T37"/>
                          </a:cxn>
                          <a:cxn ang="T103">
                            <a:pos x="T38" y="T39"/>
                          </a:cxn>
                          <a:cxn ang="T104">
                            <a:pos x="T40" y="T41"/>
                          </a:cxn>
                          <a:cxn ang="T105">
                            <a:pos x="T42" y="T43"/>
                          </a:cxn>
                          <a:cxn ang="T106">
                            <a:pos x="T44" y="T45"/>
                          </a:cxn>
                          <a:cxn ang="T107">
                            <a:pos x="T46" y="T47"/>
                          </a:cxn>
                          <a:cxn ang="T108">
                            <a:pos x="T48" y="T49"/>
                          </a:cxn>
                          <a:cxn ang="T109">
                            <a:pos x="T50" y="T51"/>
                          </a:cxn>
                          <a:cxn ang="T110">
                            <a:pos x="T52" y="T53"/>
                          </a:cxn>
                          <a:cxn ang="T111">
                            <a:pos x="T54" y="T55"/>
                          </a:cxn>
                          <a:cxn ang="T112">
                            <a:pos x="T56" y="T57"/>
                          </a:cxn>
                          <a:cxn ang="T113">
                            <a:pos x="T58" y="T59"/>
                          </a:cxn>
                          <a:cxn ang="T114">
                            <a:pos x="T60" y="T61"/>
                          </a:cxn>
                          <a:cxn ang="T115">
                            <a:pos x="T62" y="T63"/>
                          </a:cxn>
                          <a:cxn ang="T116">
                            <a:pos x="T64" y="T65"/>
                          </a:cxn>
                          <a:cxn ang="T117">
                            <a:pos x="T66" y="T67"/>
                          </a:cxn>
                          <a:cxn ang="T118">
                            <a:pos x="T68" y="T69"/>
                          </a:cxn>
                          <a:cxn ang="T119">
                            <a:pos x="T70" y="T71"/>
                          </a:cxn>
                          <a:cxn ang="T120">
                            <a:pos x="T72" y="T73"/>
                          </a:cxn>
                          <a:cxn ang="T121">
                            <a:pos x="T74" y="T75"/>
                          </a:cxn>
                          <a:cxn ang="T122">
                            <a:pos x="T76" y="T77"/>
                          </a:cxn>
                          <a:cxn ang="T123">
                            <a:pos x="T78" y="T79"/>
                          </a:cxn>
                          <a:cxn ang="T124">
                            <a:pos x="T80" y="T81"/>
                          </a:cxn>
                          <a:cxn ang="T125">
                            <a:pos x="T82" y="T83"/>
                          </a:cxn>
                        </a:cxnLst>
                        <a:rect l="0" t="0" r="r" b="b"/>
                        <a:pathLst>
                          <a:path w="1307" h="2431">
                            <a:moveTo>
                              <a:pt x="0" y="2125"/>
                            </a:moveTo>
                            <a:lnTo>
                              <a:pt x="11" y="2198"/>
                            </a:lnTo>
                            <a:lnTo>
                              <a:pt x="21" y="2265"/>
                            </a:lnTo>
                            <a:lnTo>
                              <a:pt x="32" y="2322"/>
                            </a:lnTo>
                            <a:lnTo>
                              <a:pt x="42" y="2369"/>
                            </a:lnTo>
                            <a:lnTo>
                              <a:pt x="52" y="2400"/>
                            </a:lnTo>
                            <a:lnTo>
                              <a:pt x="63" y="2426"/>
                            </a:lnTo>
                            <a:lnTo>
                              <a:pt x="73" y="2431"/>
                            </a:lnTo>
                            <a:lnTo>
                              <a:pt x="83" y="2431"/>
                            </a:lnTo>
                            <a:lnTo>
                              <a:pt x="94" y="2416"/>
                            </a:lnTo>
                            <a:lnTo>
                              <a:pt x="104" y="2390"/>
                            </a:lnTo>
                            <a:lnTo>
                              <a:pt x="114" y="2353"/>
                            </a:lnTo>
                            <a:lnTo>
                              <a:pt x="125" y="2302"/>
                            </a:lnTo>
                            <a:lnTo>
                              <a:pt x="135" y="2239"/>
                            </a:lnTo>
                            <a:lnTo>
                              <a:pt x="146" y="2172"/>
                            </a:lnTo>
                            <a:lnTo>
                              <a:pt x="156" y="2089"/>
                            </a:lnTo>
                            <a:lnTo>
                              <a:pt x="166" y="2001"/>
                            </a:lnTo>
                            <a:lnTo>
                              <a:pt x="177" y="1902"/>
                            </a:lnTo>
                            <a:lnTo>
                              <a:pt x="187" y="1799"/>
                            </a:lnTo>
                            <a:lnTo>
                              <a:pt x="197" y="1690"/>
                            </a:lnTo>
                            <a:lnTo>
                              <a:pt x="208" y="1576"/>
                            </a:lnTo>
                            <a:lnTo>
                              <a:pt x="218" y="1457"/>
                            </a:lnTo>
                            <a:lnTo>
                              <a:pt x="229" y="1337"/>
                            </a:lnTo>
                            <a:lnTo>
                              <a:pt x="239" y="1218"/>
                            </a:lnTo>
                            <a:lnTo>
                              <a:pt x="249" y="1094"/>
                            </a:lnTo>
                            <a:lnTo>
                              <a:pt x="260" y="975"/>
                            </a:lnTo>
                            <a:lnTo>
                              <a:pt x="270" y="855"/>
                            </a:lnTo>
                            <a:lnTo>
                              <a:pt x="280" y="741"/>
                            </a:lnTo>
                            <a:lnTo>
                              <a:pt x="291" y="632"/>
                            </a:lnTo>
                            <a:lnTo>
                              <a:pt x="301" y="529"/>
                            </a:lnTo>
                            <a:lnTo>
                              <a:pt x="311" y="430"/>
                            </a:lnTo>
                            <a:lnTo>
                              <a:pt x="322" y="342"/>
                            </a:lnTo>
                            <a:lnTo>
                              <a:pt x="332" y="259"/>
                            </a:lnTo>
                            <a:lnTo>
                              <a:pt x="343" y="192"/>
                            </a:lnTo>
                            <a:lnTo>
                              <a:pt x="353" y="130"/>
                            </a:lnTo>
                            <a:lnTo>
                              <a:pt x="363" y="78"/>
                            </a:lnTo>
                            <a:lnTo>
                              <a:pt x="374" y="41"/>
                            </a:lnTo>
                            <a:lnTo>
                              <a:pt x="384" y="15"/>
                            </a:lnTo>
                            <a:lnTo>
                              <a:pt x="394" y="0"/>
                            </a:lnTo>
                            <a:lnTo>
                              <a:pt x="405" y="0"/>
                            </a:lnTo>
                            <a:lnTo>
                              <a:pt x="415" y="5"/>
                            </a:lnTo>
                            <a:lnTo>
                              <a:pt x="425" y="31"/>
                            </a:lnTo>
                            <a:lnTo>
                              <a:pt x="436" y="62"/>
                            </a:lnTo>
                            <a:lnTo>
                              <a:pt x="446" y="109"/>
                            </a:lnTo>
                            <a:lnTo>
                              <a:pt x="457" y="166"/>
                            </a:lnTo>
                            <a:lnTo>
                              <a:pt x="467" y="233"/>
                            </a:lnTo>
                            <a:lnTo>
                              <a:pt x="477" y="306"/>
                            </a:lnTo>
                            <a:lnTo>
                              <a:pt x="488" y="394"/>
                            </a:lnTo>
                            <a:lnTo>
                              <a:pt x="498" y="487"/>
                            </a:lnTo>
                            <a:lnTo>
                              <a:pt x="508" y="586"/>
                            </a:lnTo>
                            <a:lnTo>
                              <a:pt x="519" y="695"/>
                            </a:lnTo>
                            <a:lnTo>
                              <a:pt x="529" y="809"/>
                            </a:lnTo>
                            <a:lnTo>
                              <a:pt x="540" y="923"/>
                            </a:lnTo>
                            <a:lnTo>
                              <a:pt x="550" y="1042"/>
                            </a:lnTo>
                            <a:lnTo>
                              <a:pt x="555" y="1166"/>
                            </a:lnTo>
                            <a:lnTo>
                              <a:pt x="565" y="1286"/>
                            </a:lnTo>
                            <a:lnTo>
                              <a:pt x="576" y="1410"/>
                            </a:lnTo>
                            <a:lnTo>
                              <a:pt x="586" y="1529"/>
                            </a:lnTo>
                            <a:lnTo>
                              <a:pt x="597" y="1643"/>
                            </a:lnTo>
                            <a:lnTo>
                              <a:pt x="607" y="1752"/>
                            </a:lnTo>
                            <a:lnTo>
                              <a:pt x="617" y="1861"/>
                            </a:lnTo>
                            <a:lnTo>
                              <a:pt x="628" y="1959"/>
                            </a:lnTo>
                            <a:lnTo>
                              <a:pt x="638" y="2053"/>
                            </a:lnTo>
                            <a:lnTo>
                              <a:pt x="648" y="2136"/>
                            </a:lnTo>
                            <a:lnTo>
                              <a:pt x="659" y="2213"/>
                            </a:lnTo>
                            <a:lnTo>
                              <a:pt x="669" y="2276"/>
                            </a:lnTo>
                            <a:lnTo>
                              <a:pt x="679" y="2333"/>
                            </a:lnTo>
                            <a:lnTo>
                              <a:pt x="690" y="2374"/>
                            </a:lnTo>
                            <a:lnTo>
                              <a:pt x="700" y="2405"/>
                            </a:lnTo>
                            <a:lnTo>
                              <a:pt x="711" y="2426"/>
                            </a:lnTo>
                            <a:lnTo>
                              <a:pt x="721" y="2431"/>
                            </a:lnTo>
                            <a:lnTo>
                              <a:pt x="731" y="2431"/>
                            </a:lnTo>
                            <a:lnTo>
                              <a:pt x="742" y="2410"/>
                            </a:lnTo>
                            <a:lnTo>
                              <a:pt x="752" y="2385"/>
                            </a:lnTo>
                            <a:lnTo>
                              <a:pt x="762" y="2343"/>
                            </a:lnTo>
                            <a:lnTo>
                              <a:pt x="773" y="2291"/>
                            </a:lnTo>
                            <a:lnTo>
                              <a:pt x="783" y="2229"/>
                            </a:lnTo>
                            <a:lnTo>
                              <a:pt x="794" y="2156"/>
                            </a:lnTo>
                            <a:lnTo>
                              <a:pt x="804" y="2074"/>
                            </a:lnTo>
                            <a:lnTo>
                              <a:pt x="814" y="1985"/>
                            </a:lnTo>
                            <a:lnTo>
                              <a:pt x="825" y="1887"/>
                            </a:lnTo>
                            <a:lnTo>
                              <a:pt x="835" y="1783"/>
                            </a:lnTo>
                            <a:lnTo>
                              <a:pt x="845" y="1669"/>
                            </a:lnTo>
                            <a:lnTo>
                              <a:pt x="856" y="1555"/>
                            </a:lnTo>
                            <a:lnTo>
                              <a:pt x="866" y="1436"/>
                            </a:lnTo>
                            <a:lnTo>
                              <a:pt x="876" y="1317"/>
                            </a:lnTo>
                            <a:lnTo>
                              <a:pt x="887" y="1197"/>
                            </a:lnTo>
                            <a:lnTo>
                              <a:pt x="897" y="1073"/>
                            </a:lnTo>
                            <a:lnTo>
                              <a:pt x="908" y="954"/>
                            </a:lnTo>
                            <a:lnTo>
                              <a:pt x="918" y="835"/>
                            </a:lnTo>
                            <a:lnTo>
                              <a:pt x="928" y="720"/>
                            </a:lnTo>
                            <a:lnTo>
                              <a:pt x="939" y="612"/>
                            </a:lnTo>
                            <a:lnTo>
                              <a:pt x="949" y="513"/>
                            </a:lnTo>
                            <a:lnTo>
                              <a:pt x="959" y="415"/>
                            </a:lnTo>
                            <a:lnTo>
                              <a:pt x="970" y="327"/>
                            </a:lnTo>
                            <a:lnTo>
                              <a:pt x="980" y="249"/>
                            </a:lnTo>
                            <a:lnTo>
                              <a:pt x="991" y="181"/>
                            </a:lnTo>
                            <a:lnTo>
                              <a:pt x="1001" y="119"/>
                            </a:lnTo>
                            <a:lnTo>
                              <a:pt x="1011" y="72"/>
                            </a:lnTo>
                            <a:lnTo>
                              <a:pt x="1022" y="36"/>
                            </a:lnTo>
                            <a:lnTo>
                              <a:pt x="1032" y="10"/>
                            </a:lnTo>
                            <a:lnTo>
                              <a:pt x="1042" y="0"/>
                            </a:lnTo>
                            <a:lnTo>
                              <a:pt x="1053" y="0"/>
                            </a:lnTo>
                            <a:lnTo>
                              <a:pt x="1063" y="10"/>
                            </a:lnTo>
                            <a:lnTo>
                              <a:pt x="1073" y="36"/>
                            </a:lnTo>
                            <a:lnTo>
                              <a:pt x="1084" y="67"/>
                            </a:lnTo>
                            <a:lnTo>
                              <a:pt x="1094" y="114"/>
                            </a:lnTo>
                            <a:lnTo>
                              <a:pt x="1105" y="176"/>
                            </a:lnTo>
                            <a:lnTo>
                              <a:pt x="1115" y="244"/>
                            </a:lnTo>
                            <a:lnTo>
                              <a:pt x="1125" y="321"/>
                            </a:lnTo>
                            <a:lnTo>
                              <a:pt x="1136" y="409"/>
                            </a:lnTo>
                            <a:lnTo>
                              <a:pt x="1146" y="503"/>
                            </a:lnTo>
                            <a:lnTo>
                              <a:pt x="1156" y="606"/>
                            </a:lnTo>
                            <a:lnTo>
                              <a:pt x="1167" y="715"/>
                            </a:lnTo>
                            <a:lnTo>
                              <a:pt x="1172" y="829"/>
                            </a:lnTo>
                            <a:lnTo>
                              <a:pt x="1182" y="943"/>
                            </a:lnTo>
                            <a:lnTo>
                              <a:pt x="1193" y="1063"/>
                            </a:lnTo>
                            <a:lnTo>
                              <a:pt x="1203" y="1187"/>
                            </a:lnTo>
                            <a:lnTo>
                              <a:pt x="1213" y="1306"/>
                            </a:lnTo>
                            <a:lnTo>
                              <a:pt x="1224" y="1426"/>
                            </a:lnTo>
                            <a:lnTo>
                              <a:pt x="1234" y="1545"/>
                            </a:lnTo>
                            <a:lnTo>
                              <a:pt x="1245" y="1664"/>
                            </a:lnTo>
                            <a:lnTo>
                              <a:pt x="1255" y="1773"/>
                            </a:lnTo>
                            <a:lnTo>
                              <a:pt x="1265" y="1877"/>
                            </a:lnTo>
                            <a:lnTo>
                              <a:pt x="1276" y="1975"/>
                            </a:lnTo>
                            <a:lnTo>
                              <a:pt x="1286" y="2068"/>
                            </a:lnTo>
                            <a:lnTo>
                              <a:pt x="1296" y="2151"/>
                            </a:lnTo>
                            <a:lnTo>
                              <a:pt x="1307" y="2224"/>
                            </a:lnTo>
                          </a:path>
                        </a:pathLst>
                      </a:custGeom>
                      <a:noFill/>
                      <a:ln w="15875">
                        <a:solidFill>
                          <a:srgbClr val="FF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84080" name="Freeform 189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839" y="1159"/>
                        <a:ext cx="477" cy="2431"/>
                      </a:xfrm>
                      <a:custGeom>
                        <a:avLst/>
                        <a:gdLst>
                          <a:gd name="T0" fmla="*/ 0 w 477"/>
                          <a:gd name="T1" fmla="*/ 2224 h 2431"/>
                          <a:gd name="T2" fmla="*/ 10 w 477"/>
                          <a:gd name="T3" fmla="*/ 2286 h 2431"/>
                          <a:gd name="T4" fmla="*/ 20 w 477"/>
                          <a:gd name="T5" fmla="*/ 2338 h 2431"/>
                          <a:gd name="T6" fmla="*/ 31 w 477"/>
                          <a:gd name="T7" fmla="*/ 2379 h 2431"/>
                          <a:gd name="T8" fmla="*/ 41 w 477"/>
                          <a:gd name="T9" fmla="*/ 2410 h 2431"/>
                          <a:gd name="T10" fmla="*/ 52 w 477"/>
                          <a:gd name="T11" fmla="*/ 2426 h 2431"/>
                          <a:gd name="T12" fmla="*/ 62 w 477"/>
                          <a:gd name="T13" fmla="*/ 2431 h 2431"/>
                          <a:gd name="T14" fmla="*/ 72 w 477"/>
                          <a:gd name="T15" fmla="*/ 2426 h 2431"/>
                          <a:gd name="T16" fmla="*/ 83 w 477"/>
                          <a:gd name="T17" fmla="*/ 2410 h 2431"/>
                          <a:gd name="T18" fmla="*/ 93 w 477"/>
                          <a:gd name="T19" fmla="*/ 2379 h 2431"/>
                          <a:gd name="T20" fmla="*/ 103 w 477"/>
                          <a:gd name="T21" fmla="*/ 2338 h 2431"/>
                          <a:gd name="T22" fmla="*/ 114 w 477"/>
                          <a:gd name="T23" fmla="*/ 2281 h 2431"/>
                          <a:gd name="T24" fmla="*/ 124 w 477"/>
                          <a:gd name="T25" fmla="*/ 2219 h 2431"/>
                          <a:gd name="T26" fmla="*/ 134 w 477"/>
                          <a:gd name="T27" fmla="*/ 2146 h 2431"/>
                          <a:gd name="T28" fmla="*/ 145 w 477"/>
                          <a:gd name="T29" fmla="*/ 2058 h 2431"/>
                          <a:gd name="T30" fmla="*/ 155 w 477"/>
                          <a:gd name="T31" fmla="*/ 1970 h 2431"/>
                          <a:gd name="T32" fmla="*/ 166 w 477"/>
                          <a:gd name="T33" fmla="*/ 1871 h 2431"/>
                          <a:gd name="T34" fmla="*/ 176 w 477"/>
                          <a:gd name="T35" fmla="*/ 1762 h 2431"/>
                          <a:gd name="T36" fmla="*/ 186 w 477"/>
                          <a:gd name="T37" fmla="*/ 1654 h 2431"/>
                          <a:gd name="T38" fmla="*/ 197 w 477"/>
                          <a:gd name="T39" fmla="*/ 1534 h 2431"/>
                          <a:gd name="T40" fmla="*/ 207 w 477"/>
                          <a:gd name="T41" fmla="*/ 1415 h 2431"/>
                          <a:gd name="T42" fmla="*/ 217 w 477"/>
                          <a:gd name="T43" fmla="*/ 1296 h 2431"/>
                          <a:gd name="T44" fmla="*/ 228 w 477"/>
                          <a:gd name="T45" fmla="*/ 1177 h 2431"/>
                          <a:gd name="T46" fmla="*/ 238 w 477"/>
                          <a:gd name="T47" fmla="*/ 1052 h 2431"/>
                          <a:gd name="T48" fmla="*/ 249 w 477"/>
                          <a:gd name="T49" fmla="*/ 933 h 2431"/>
                          <a:gd name="T50" fmla="*/ 259 w 477"/>
                          <a:gd name="T51" fmla="*/ 819 h 2431"/>
                          <a:gd name="T52" fmla="*/ 269 w 477"/>
                          <a:gd name="T53" fmla="*/ 705 h 2431"/>
                          <a:gd name="T54" fmla="*/ 280 w 477"/>
                          <a:gd name="T55" fmla="*/ 596 h 2431"/>
                          <a:gd name="T56" fmla="*/ 290 w 477"/>
                          <a:gd name="T57" fmla="*/ 492 h 2431"/>
                          <a:gd name="T58" fmla="*/ 300 w 477"/>
                          <a:gd name="T59" fmla="*/ 399 h 2431"/>
                          <a:gd name="T60" fmla="*/ 311 w 477"/>
                          <a:gd name="T61" fmla="*/ 316 h 2431"/>
                          <a:gd name="T62" fmla="*/ 321 w 477"/>
                          <a:gd name="T63" fmla="*/ 238 h 2431"/>
                          <a:gd name="T64" fmla="*/ 331 w 477"/>
                          <a:gd name="T65" fmla="*/ 171 h 2431"/>
                          <a:gd name="T66" fmla="*/ 342 w 477"/>
                          <a:gd name="T67" fmla="*/ 114 h 2431"/>
                          <a:gd name="T68" fmla="*/ 352 w 477"/>
                          <a:gd name="T69" fmla="*/ 67 h 2431"/>
                          <a:gd name="T70" fmla="*/ 363 w 477"/>
                          <a:gd name="T71" fmla="*/ 31 h 2431"/>
                          <a:gd name="T72" fmla="*/ 373 w 477"/>
                          <a:gd name="T73" fmla="*/ 10 h 2431"/>
                          <a:gd name="T74" fmla="*/ 383 w 477"/>
                          <a:gd name="T75" fmla="*/ 0 h 2431"/>
                          <a:gd name="T76" fmla="*/ 394 w 477"/>
                          <a:gd name="T77" fmla="*/ 0 h 2431"/>
                          <a:gd name="T78" fmla="*/ 404 w 477"/>
                          <a:gd name="T79" fmla="*/ 15 h 2431"/>
                          <a:gd name="T80" fmla="*/ 414 w 477"/>
                          <a:gd name="T81" fmla="*/ 41 h 2431"/>
                          <a:gd name="T82" fmla="*/ 425 w 477"/>
                          <a:gd name="T83" fmla="*/ 78 h 2431"/>
                          <a:gd name="T84" fmla="*/ 435 w 477"/>
                          <a:gd name="T85" fmla="*/ 124 h 2431"/>
                          <a:gd name="T86" fmla="*/ 445 w 477"/>
                          <a:gd name="T87" fmla="*/ 187 h 2431"/>
                          <a:gd name="T88" fmla="*/ 456 w 477"/>
                          <a:gd name="T89" fmla="*/ 254 h 2431"/>
                          <a:gd name="T90" fmla="*/ 466 w 477"/>
                          <a:gd name="T91" fmla="*/ 337 h 2431"/>
                          <a:gd name="T92" fmla="*/ 477 w 477"/>
                          <a:gd name="T93" fmla="*/ 425 h 2431"/>
                          <a:gd name="T94" fmla="*/ 0 60000 65536"/>
                          <a:gd name="T95" fmla="*/ 0 60000 65536"/>
                          <a:gd name="T96" fmla="*/ 0 60000 65536"/>
                          <a:gd name="T97" fmla="*/ 0 60000 65536"/>
                          <a:gd name="T98" fmla="*/ 0 60000 65536"/>
                          <a:gd name="T99" fmla="*/ 0 60000 65536"/>
                          <a:gd name="T100" fmla="*/ 0 60000 65536"/>
                          <a:gd name="T101" fmla="*/ 0 60000 65536"/>
                          <a:gd name="T102" fmla="*/ 0 60000 65536"/>
                          <a:gd name="T103" fmla="*/ 0 60000 65536"/>
                          <a:gd name="T104" fmla="*/ 0 60000 65536"/>
                          <a:gd name="T105" fmla="*/ 0 60000 65536"/>
                          <a:gd name="T106" fmla="*/ 0 60000 65536"/>
                          <a:gd name="T107" fmla="*/ 0 60000 65536"/>
                          <a:gd name="T108" fmla="*/ 0 60000 65536"/>
                          <a:gd name="T109" fmla="*/ 0 60000 65536"/>
                          <a:gd name="T110" fmla="*/ 0 60000 65536"/>
                          <a:gd name="T111" fmla="*/ 0 60000 65536"/>
                          <a:gd name="T112" fmla="*/ 0 60000 65536"/>
                          <a:gd name="T113" fmla="*/ 0 60000 65536"/>
                          <a:gd name="T114" fmla="*/ 0 60000 65536"/>
                          <a:gd name="T115" fmla="*/ 0 60000 65536"/>
                          <a:gd name="T116" fmla="*/ 0 60000 65536"/>
                          <a:gd name="T117" fmla="*/ 0 60000 65536"/>
                          <a:gd name="T118" fmla="*/ 0 60000 65536"/>
                          <a:gd name="T119" fmla="*/ 0 60000 65536"/>
                          <a:gd name="T120" fmla="*/ 0 60000 65536"/>
                          <a:gd name="T121" fmla="*/ 0 60000 65536"/>
                          <a:gd name="T122" fmla="*/ 0 60000 65536"/>
                          <a:gd name="T123" fmla="*/ 0 60000 65536"/>
                          <a:gd name="T124" fmla="*/ 0 60000 65536"/>
                          <a:gd name="T125" fmla="*/ 0 60000 65536"/>
                          <a:gd name="T126" fmla="*/ 0 60000 65536"/>
                          <a:gd name="T127" fmla="*/ 0 60000 65536"/>
                          <a:gd name="T128" fmla="*/ 0 60000 65536"/>
                          <a:gd name="T129" fmla="*/ 0 60000 65536"/>
                          <a:gd name="T130" fmla="*/ 0 60000 65536"/>
                          <a:gd name="T131" fmla="*/ 0 60000 65536"/>
                          <a:gd name="T132" fmla="*/ 0 60000 65536"/>
                          <a:gd name="T133" fmla="*/ 0 60000 65536"/>
                          <a:gd name="T134" fmla="*/ 0 60000 65536"/>
                          <a:gd name="T135" fmla="*/ 0 60000 65536"/>
                          <a:gd name="T136" fmla="*/ 0 60000 65536"/>
                          <a:gd name="T137" fmla="*/ 0 60000 65536"/>
                          <a:gd name="T138" fmla="*/ 0 60000 65536"/>
                          <a:gd name="T139" fmla="*/ 0 60000 65536"/>
                          <a:gd name="T140" fmla="*/ 0 60000 65536"/>
                        </a:gdLst>
                        <a:ahLst/>
                        <a:cxnLst>
                          <a:cxn ang="T94">
                            <a:pos x="T0" y="T1"/>
                          </a:cxn>
                          <a:cxn ang="T95">
                            <a:pos x="T2" y="T3"/>
                          </a:cxn>
                          <a:cxn ang="T96">
                            <a:pos x="T4" y="T5"/>
                          </a:cxn>
                          <a:cxn ang="T97">
                            <a:pos x="T6" y="T7"/>
                          </a:cxn>
                          <a:cxn ang="T98">
                            <a:pos x="T8" y="T9"/>
                          </a:cxn>
                          <a:cxn ang="T99">
                            <a:pos x="T10" y="T11"/>
                          </a:cxn>
                          <a:cxn ang="T100">
                            <a:pos x="T12" y="T13"/>
                          </a:cxn>
                          <a:cxn ang="T101">
                            <a:pos x="T14" y="T15"/>
                          </a:cxn>
                          <a:cxn ang="T102">
                            <a:pos x="T16" y="T17"/>
                          </a:cxn>
                          <a:cxn ang="T103">
                            <a:pos x="T18" y="T19"/>
                          </a:cxn>
                          <a:cxn ang="T104">
                            <a:pos x="T20" y="T21"/>
                          </a:cxn>
                          <a:cxn ang="T105">
                            <a:pos x="T22" y="T23"/>
                          </a:cxn>
                          <a:cxn ang="T106">
                            <a:pos x="T24" y="T25"/>
                          </a:cxn>
                          <a:cxn ang="T107">
                            <a:pos x="T26" y="T27"/>
                          </a:cxn>
                          <a:cxn ang="T108">
                            <a:pos x="T28" y="T29"/>
                          </a:cxn>
                          <a:cxn ang="T109">
                            <a:pos x="T30" y="T31"/>
                          </a:cxn>
                          <a:cxn ang="T110">
                            <a:pos x="T32" y="T33"/>
                          </a:cxn>
                          <a:cxn ang="T111">
                            <a:pos x="T34" y="T35"/>
                          </a:cxn>
                          <a:cxn ang="T112">
                            <a:pos x="T36" y="T37"/>
                          </a:cxn>
                          <a:cxn ang="T113">
                            <a:pos x="T38" y="T39"/>
                          </a:cxn>
                          <a:cxn ang="T114">
                            <a:pos x="T40" y="T41"/>
                          </a:cxn>
                          <a:cxn ang="T115">
                            <a:pos x="T42" y="T43"/>
                          </a:cxn>
                          <a:cxn ang="T116">
                            <a:pos x="T44" y="T45"/>
                          </a:cxn>
                          <a:cxn ang="T117">
                            <a:pos x="T46" y="T47"/>
                          </a:cxn>
                          <a:cxn ang="T118">
                            <a:pos x="T48" y="T49"/>
                          </a:cxn>
                          <a:cxn ang="T119">
                            <a:pos x="T50" y="T51"/>
                          </a:cxn>
                          <a:cxn ang="T120">
                            <a:pos x="T52" y="T53"/>
                          </a:cxn>
                          <a:cxn ang="T121">
                            <a:pos x="T54" y="T55"/>
                          </a:cxn>
                          <a:cxn ang="T122">
                            <a:pos x="T56" y="T57"/>
                          </a:cxn>
                          <a:cxn ang="T123">
                            <a:pos x="T58" y="T59"/>
                          </a:cxn>
                          <a:cxn ang="T124">
                            <a:pos x="T60" y="T61"/>
                          </a:cxn>
                          <a:cxn ang="T125">
                            <a:pos x="T62" y="T63"/>
                          </a:cxn>
                          <a:cxn ang="T126">
                            <a:pos x="T64" y="T65"/>
                          </a:cxn>
                          <a:cxn ang="T127">
                            <a:pos x="T66" y="T67"/>
                          </a:cxn>
                          <a:cxn ang="T128">
                            <a:pos x="T68" y="T69"/>
                          </a:cxn>
                          <a:cxn ang="T129">
                            <a:pos x="T70" y="T71"/>
                          </a:cxn>
                          <a:cxn ang="T130">
                            <a:pos x="T72" y="T73"/>
                          </a:cxn>
                          <a:cxn ang="T131">
                            <a:pos x="T74" y="T75"/>
                          </a:cxn>
                          <a:cxn ang="T132">
                            <a:pos x="T76" y="T77"/>
                          </a:cxn>
                          <a:cxn ang="T133">
                            <a:pos x="T78" y="T79"/>
                          </a:cxn>
                          <a:cxn ang="T134">
                            <a:pos x="T80" y="T81"/>
                          </a:cxn>
                          <a:cxn ang="T135">
                            <a:pos x="T82" y="T83"/>
                          </a:cxn>
                          <a:cxn ang="T136">
                            <a:pos x="T84" y="T85"/>
                          </a:cxn>
                          <a:cxn ang="T137">
                            <a:pos x="T86" y="T87"/>
                          </a:cxn>
                          <a:cxn ang="T138">
                            <a:pos x="T88" y="T89"/>
                          </a:cxn>
                          <a:cxn ang="T139">
                            <a:pos x="T90" y="T91"/>
                          </a:cxn>
                          <a:cxn ang="T140">
                            <a:pos x="T92" y="T93"/>
                          </a:cxn>
                        </a:cxnLst>
                        <a:rect l="0" t="0" r="r" b="b"/>
                        <a:pathLst>
                          <a:path w="477" h="2431">
                            <a:moveTo>
                              <a:pt x="0" y="2224"/>
                            </a:moveTo>
                            <a:lnTo>
                              <a:pt x="10" y="2286"/>
                            </a:lnTo>
                            <a:lnTo>
                              <a:pt x="20" y="2338"/>
                            </a:lnTo>
                            <a:lnTo>
                              <a:pt x="31" y="2379"/>
                            </a:lnTo>
                            <a:lnTo>
                              <a:pt x="41" y="2410"/>
                            </a:lnTo>
                            <a:lnTo>
                              <a:pt x="52" y="2426"/>
                            </a:lnTo>
                            <a:lnTo>
                              <a:pt x="62" y="2431"/>
                            </a:lnTo>
                            <a:lnTo>
                              <a:pt x="72" y="2426"/>
                            </a:lnTo>
                            <a:lnTo>
                              <a:pt x="83" y="2410"/>
                            </a:lnTo>
                            <a:lnTo>
                              <a:pt x="93" y="2379"/>
                            </a:lnTo>
                            <a:lnTo>
                              <a:pt x="103" y="2338"/>
                            </a:lnTo>
                            <a:lnTo>
                              <a:pt x="114" y="2281"/>
                            </a:lnTo>
                            <a:lnTo>
                              <a:pt x="124" y="2219"/>
                            </a:lnTo>
                            <a:lnTo>
                              <a:pt x="134" y="2146"/>
                            </a:lnTo>
                            <a:lnTo>
                              <a:pt x="145" y="2058"/>
                            </a:lnTo>
                            <a:lnTo>
                              <a:pt x="155" y="1970"/>
                            </a:lnTo>
                            <a:lnTo>
                              <a:pt x="166" y="1871"/>
                            </a:lnTo>
                            <a:lnTo>
                              <a:pt x="176" y="1762"/>
                            </a:lnTo>
                            <a:lnTo>
                              <a:pt x="186" y="1654"/>
                            </a:lnTo>
                            <a:lnTo>
                              <a:pt x="197" y="1534"/>
                            </a:lnTo>
                            <a:lnTo>
                              <a:pt x="207" y="1415"/>
                            </a:lnTo>
                            <a:lnTo>
                              <a:pt x="217" y="1296"/>
                            </a:lnTo>
                            <a:lnTo>
                              <a:pt x="228" y="1177"/>
                            </a:lnTo>
                            <a:lnTo>
                              <a:pt x="238" y="1052"/>
                            </a:lnTo>
                            <a:lnTo>
                              <a:pt x="249" y="933"/>
                            </a:lnTo>
                            <a:lnTo>
                              <a:pt x="259" y="819"/>
                            </a:lnTo>
                            <a:lnTo>
                              <a:pt x="269" y="705"/>
                            </a:lnTo>
                            <a:lnTo>
                              <a:pt x="280" y="596"/>
                            </a:lnTo>
                            <a:lnTo>
                              <a:pt x="290" y="492"/>
                            </a:lnTo>
                            <a:lnTo>
                              <a:pt x="300" y="399"/>
                            </a:lnTo>
                            <a:lnTo>
                              <a:pt x="311" y="316"/>
                            </a:lnTo>
                            <a:lnTo>
                              <a:pt x="321" y="238"/>
                            </a:lnTo>
                            <a:lnTo>
                              <a:pt x="331" y="171"/>
                            </a:lnTo>
                            <a:lnTo>
                              <a:pt x="342" y="114"/>
                            </a:lnTo>
                            <a:lnTo>
                              <a:pt x="352" y="67"/>
                            </a:lnTo>
                            <a:lnTo>
                              <a:pt x="363" y="31"/>
                            </a:lnTo>
                            <a:lnTo>
                              <a:pt x="373" y="10"/>
                            </a:lnTo>
                            <a:lnTo>
                              <a:pt x="383" y="0"/>
                            </a:lnTo>
                            <a:lnTo>
                              <a:pt x="394" y="0"/>
                            </a:lnTo>
                            <a:lnTo>
                              <a:pt x="404" y="15"/>
                            </a:lnTo>
                            <a:lnTo>
                              <a:pt x="414" y="41"/>
                            </a:lnTo>
                            <a:lnTo>
                              <a:pt x="425" y="78"/>
                            </a:lnTo>
                            <a:lnTo>
                              <a:pt x="435" y="124"/>
                            </a:lnTo>
                            <a:lnTo>
                              <a:pt x="445" y="187"/>
                            </a:lnTo>
                            <a:lnTo>
                              <a:pt x="456" y="254"/>
                            </a:lnTo>
                            <a:lnTo>
                              <a:pt x="466" y="337"/>
                            </a:lnTo>
                            <a:lnTo>
                              <a:pt x="477" y="425"/>
                            </a:lnTo>
                          </a:path>
                        </a:pathLst>
                      </a:custGeom>
                      <a:noFill/>
                      <a:ln w="15875">
                        <a:solidFill>
                          <a:srgbClr val="FF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</p:grpSp>
                <p:grpSp>
                  <p:nvGrpSpPr>
                    <p:cNvPr id="84050" name="Group 210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921" y="3251"/>
                      <a:ext cx="395" cy="210"/>
                      <a:chOff x="1231" y="1159"/>
                      <a:chExt cx="3085" cy="2431"/>
                    </a:xfrm>
                  </p:grpSpPr>
                  <p:sp>
                    <p:nvSpPr>
                      <p:cNvPr id="84075" name="Freeform 211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1231" y="1159"/>
                        <a:ext cx="1301" cy="2431"/>
                      </a:xfrm>
                      <a:custGeom>
                        <a:avLst/>
                        <a:gdLst>
                          <a:gd name="T0" fmla="*/ 16 w 1301"/>
                          <a:gd name="T1" fmla="*/ 2177 h 2431"/>
                          <a:gd name="T2" fmla="*/ 47 w 1301"/>
                          <a:gd name="T3" fmla="*/ 2353 h 2431"/>
                          <a:gd name="T4" fmla="*/ 78 w 1301"/>
                          <a:gd name="T5" fmla="*/ 2431 h 2431"/>
                          <a:gd name="T6" fmla="*/ 109 w 1301"/>
                          <a:gd name="T7" fmla="*/ 2400 h 2431"/>
                          <a:gd name="T8" fmla="*/ 140 w 1301"/>
                          <a:gd name="T9" fmla="*/ 2260 h 2431"/>
                          <a:gd name="T10" fmla="*/ 171 w 1301"/>
                          <a:gd name="T11" fmla="*/ 2032 h 2431"/>
                          <a:gd name="T12" fmla="*/ 203 w 1301"/>
                          <a:gd name="T13" fmla="*/ 1726 h 2431"/>
                          <a:gd name="T14" fmla="*/ 234 w 1301"/>
                          <a:gd name="T15" fmla="*/ 1379 h 2431"/>
                          <a:gd name="T16" fmla="*/ 265 w 1301"/>
                          <a:gd name="T17" fmla="*/ 1016 h 2431"/>
                          <a:gd name="T18" fmla="*/ 296 w 1301"/>
                          <a:gd name="T19" fmla="*/ 669 h 2431"/>
                          <a:gd name="T20" fmla="*/ 327 w 1301"/>
                          <a:gd name="T21" fmla="*/ 373 h 2431"/>
                          <a:gd name="T22" fmla="*/ 358 w 1301"/>
                          <a:gd name="T23" fmla="*/ 150 h 2431"/>
                          <a:gd name="T24" fmla="*/ 389 w 1301"/>
                          <a:gd name="T25" fmla="*/ 21 h 2431"/>
                          <a:gd name="T26" fmla="*/ 420 w 1301"/>
                          <a:gd name="T27" fmla="*/ 5 h 2431"/>
                          <a:gd name="T28" fmla="*/ 451 w 1301"/>
                          <a:gd name="T29" fmla="*/ 93 h 2431"/>
                          <a:gd name="T30" fmla="*/ 482 w 1301"/>
                          <a:gd name="T31" fmla="*/ 280 h 2431"/>
                          <a:gd name="T32" fmla="*/ 514 w 1301"/>
                          <a:gd name="T33" fmla="*/ 555 h 2431"/>
                          <a:gd name="T34" fmla="*/ 545 w 1301"/>
                          <a:gd name="T35" fmla="*/ 886 h 2431"/>
                          <a:gd name="T36" fmla="*/ 576 w 1301"/>
                          <a:gd name="T37" fmla="*/ 1244 h 2431"/>
                          <a:gd name="T38" fmla="*/ 607 w 1301"/>
                          <a:gd name="T39" fmla="*/ 1602 h 2431"/>
                          <a:gd name="T40" fmla="*/ 633 w 1301"/>
                          <a:gd name="T41" fmla="*/ 1928 h 2431"/>
                          <a:gd name="T42" fmla="*/ 664 w 1301"/>
                          <a:gd name="T43" fmla="*/ 2188 h 2431"/>
                          <a:gd name="T44" fmla="*/ 695 w 1301"/>
                          <a:gd name="T45" fmla="*/ 2364 h 2431"/>
                          <a:gd name="T46" fmla="*/ 726 w 1301"/>
                          <a:gd name="T47" fmla="*/ 2431 h 2431"/>
                          <a:gd name="T48" fmla="*/ 757 w 1301"/>
                          <a:gd name="T49" fmla="*/ 2395 h 2431"/>
                          <a:gd name="T50" fmla="*/ 788 w 1301"/>
                          <a:gd name="T51" fmla="*/ 2250 h 2431"/>
                          <a:gd name="T52" fmla="*/ 819 w 1301"/>
                          <a:gd name="T53" fmla="*/ 2017 h 2431"/>
                          <a:gd name="T54" fmla="*/ 850 w 1301"/>
                          <a:gd name="T55" fmla="*/ 1711 h 2431"/>
                          <a:gd name="T56" fmla="*/ 882 w 1301"/>
                          <a:gd name="T57" fmla="*/ 1358 h 2431"/>
                          <a:gd name="T58" fmla="*/ 913 w 1301"/>
                          <a:gd name="T59" fmla="*/ 995 h 2431"/>
                          <a:gd name="T60" fmla="*/ 944 w 1301"/>
                          <a:gd name="T61" fmla="*/ 648 h 2431"/>
                          <a:gd name="T62" fmla="*/ 975 w 1301"/>
                          <a:gd name="T63" fmla="*/ 358 h 2431"/>
                          <a:gd name="T64" fmla="*/ 1006 w 1301"/>
                          <a:gd name="T65" fmla="*/ 140 h 2431"/>
                          <a:gd name="T66" fmla="*/ 1037 w 1301"/>
                          <a:gd name="T67" fmla="*/ 21 h 2431"/>
                          <a:gd name="T68" fmla="*/ 1068 w 1301"/>
                          <a:gd name="T69" fmla="*/ 5 h 2431"/>
                          <a:gd name="T70" fmla="*/ 1099 w 1301"/>
                          <a:gd name="T71" fmla="*/ 98 h 2431"/>
                          <a:gd name="T72" fmla="*/ 1130 w 1301"/>
                          <a:gd name="T73" fmla="*/ 295 h 2431"/>
                          <a:gd name="T74" fmla="*/ 1161 w 1301"/>
                          <a:gd name="T75" fmla="*/ 570 h 2431"/>
                          <a:gd name="T76" fmla="*/ 1193 w 1301"/>
                          <a:gd name="T77" fmla="*/ 902 h 2431"/>
                          <a:gd name="T78" fmla="*/ 1224 w 1301"/>
                          <a:gd name="T79" fmla="*/ 1265 h 2431"/>
                          <a:gd name="T80" fmla="*/ 1250 w 1301"/>
                          <a:gd name="T81" fmla="*/ 1623 h 2431"/>
                          <a:gd name="T82" fmla="*/ 1281 w 1301"/>
                          <a:gd name="T83" fmla="*/ 1944 h 2431"/>
                          <a:gd name="T84" fmla="*/ 0 60000 65536"/>
                          <a:gd name="T85" fmla="*/ 0 60000 65536"/>
                          <a:gd name="T86" fmla="*/ 0 60000 65536"/>
                          <a:gd name="T87" fmla="*/ 0 60000 65536"/>
                          <a:gd name="T88" fmla="*/ 0 60000 65536"/>
                          <a:gd name="T89" fmla="*/ 0 60000 65536"/>
                          <a:gd name="T90" fmla="*/ 0 60000 65536"/>
                          <a:gd name="T91" fmla="*/ 0 60000 65536"/>
                          <a:gd name="T92" fmla="*/ 0 60000 65536"/>
                          <a:gd name="T93" fmla="*/ 0 60000 65536"/>
                          <a:gd name="T94" fmla="*/ 0 60000 65536"/>
                          <a:gd name="T95" fmla="*/ 0 60000 65536"/>
                          <a:gd name="T96" fmla="*/ 0 60000 65536"/>
                          <a:gd name="T97" fmla="*/ 0 60000 65536"/>
                          <a:gd name="T98" fmla="*/ 0 60000 65536"/>
                          <a:gd name="T99" fmla="*/ 0 60000 65536"/>
                          <a:gd name="T100" fmla="*/ 0 60000 65536"/>
                          <a:gd name="T101" fmla="*/ 0 60000 65536"/>
                          <a:gd name="T102" fmla="*/ 0 60000 65536"/>
                          <a:gd name="T103" fmla="*/ 0 60000 65536"/>
                          <a:gd name="T104" fmla="*/ 0 60000 65536"/>
                          <a:gd name="T105" fmla="*/ 0 60000 65536"/>
                          <a:gd name="T106" fmla="*/ 0 60000 65536"/>
                          <a:gd name="T107" fmla="*/ 0 60000 65536"/>
                          <a:gd name="T108" fmla="*/ 0 60000 65536"/>
                          <a:gd name="T109" fmla="*/ 0 60000 65536"/>
                          <a:gd name="T110" fmla="*/ 0 60000 65536"/>
                          <a:gd name="T111" fmla="*/ 0 60000 65536"/>
                          <a:gd name="T112" fmla="*/ 0 60000 65536"/>
                          <a:gd name="T113" fmla="*/ 0 60000 65536"/>
                          <a:gd name="T114" fmla="*/ 0 60000 65536"/>
                          <a:gd name="T115" fmla="*/ 0 60000 65536"/>
                          <a:gd name="T116" fmla="*/ 0 60000 65536"/>
                          <a:gd name="T117" fmla="*/ 0 60000 65536"/>
                          <a:gd name="T118" fmla="*/ 0 60000 65536"/>
                          <a:gd name="T119" fmla="*/ 0 60000 65536"/>
                          <a:gd name="T120" fmla="*/ 0 60000 65536"/>
                          <a:gd name="T121" fmla="*/ 0 60000 65536"/>
                          <a:gd name="T122" fmla="*/ 0 60000 65536"/>
                          <a:gd name="T123" fmla="*/ 0 60000 65536"/>
                          <a:gd name="T124" fmla="*/ 0 60000 65536"/>
                          <a:gd name="T125" fmla="*/ 0 60000 65536"/>
                        </a:gdLst>
                        <a:ahLst/>
                        <a:cxnLst>
                          <a:cxn ang="T84">
                            <a:pos x="T0" y="T1"/>
                          </a:cxn>
                          <a:cxn ang="T85">
                            <a:pos x="T2" y="T3"/>
                          </a:cxn>
                          <a:cxn ang="T86">
                            <a:pos x="T4" y="T5"/>
                          </a:cxn>
                          <a:cxn ang="T87">
                            <a:pos x="T6" y="T7"/>
                          </a:cxn>
                          <a:cxn ang="T88">
                            <a:pos x="T8" y="T9"/>
                          </a:cxn>
                          <a:cxn ang="T89">
                            <a:pos x="T10" y="T11"/>
                          </a:cxn>
                          <a:cxn ang="T90">
                            <a:pos x="T12" y="T13"/>
                          </a:cxn>
                          <a:cxn ang="T91">
                            <a:pos x="T14" y="T15"/>
                          </a:cxn>
                          <a:cxn ang="T92">
                            <a:pos x="T16" y="T17"/>
                          </a:cxn>
                          <a:cxn ang="T93">
                            <a:pos x="T18" y="T19"/>
                          </a:cxn>
                          <a:cxn ang="T94">
                            <a:pos x="T20" y="T21"/>
                          </a:cxn>
                          <a:cxn ang="T95">
                            <a:pos x="T22" y="T23"/>
                          </a:cxn>
                          <a:cxn ang="T96">
                            <a:pos x="T24" y="T25"/>
                          </a:cxn>
                          <a:cxn ang="T97">
                            <a:pos x="T26" y="T27"/>
                          </a:cxn>
                          <a:cxn ang="T98">
                            <a:pos x="T28" y="T29"/>
                          </a:cxn>
                          <a:cxn ang="T99">
                            <a:pos x="T30" y="T31"/>
                          </a:cxn>
                          <a:cxn ang="T100">
                            <a:pos x="T32" y="T33"/>
                          </a:cxn>
                          <a:cxn ang="T101">
                            <a:pos x="T34" y="T35"/>
                          </a:cxn>
                          <a:cxn ang="T102">
                            <a:pos x="T36" y="T37"/>
                          </a:cxn>
                          <a:cxn ang="T103">
                            <a:pos x="T38" y="T39"/>
                          </a:cxn>
                          <a:cxn ang="T104">
                            <a:pos x="T40" y="T41"/>
                          </a:cxn>
                          <a:cxn ang="T105">
                            <a:pos x="T42" y="T43"/>
                          </a:cxn>
                          <a:cxn ang="T106">
                            <a:pos x="T44" y="T45"/>
                          </a:cxn>
                          <a:cxn ang="T107">
                            <a:pos x="T46" y="T47"/>
                          </a:cxn>
                          <a:cxn ang="T108">
                            <a:pos x="T48" y="T49"/>
                          </a:cxn>
                          <a:cxn ang="T109">
                            <a:pos x="T50" y="T51"/>
                          </a:cxn>
                          <a:cxn ang="T110">
                            <a:pos x="T52" y="T53"/>
                          </a:cxn>
                          <a:cxn ang="T111">
                            <a:pos x="T54" y="T55"/>
                          </a:cxn>
                          <a:cxn ang="T112">
                            <a:pos x="T56" y="T57"/>
                          </a:cxn>
                          <a:cxn ang="T113">
                            <a:pos x="T58" y="T59"/>
                          </a:cxn>
                          <a:cxn ang="T114">
                            <a:pos x="T60" y="T61"/>
                          </a:cxn>
                          <a:cxn ang="T115">
                            <a:pos x="T62" y="T63"/>
                          </a:cxn>
                          <a:cxn ang="T116">
                            <a:pos x="T64" y="T65"/>
                          </a:cxn>
                          <a:cxn ang="T117">
                            <a:pos x="T66" y="T67"/>
                          </a:cxn>
                          <a:cxn ang="T118">
                            <a:pos x="T68" y="T69"/>
                          </a:cxn>
                          <a:cxn ang="T119">
                            <a:pos x="T70" y="T71"/>
                          </a:cxn>
                          <a:cxn ang="T120">
                            <a:pos x="T72" y="T73"/>
                          </a:cxn>
                          <a:cxn ang="T121">
                            <a:pos x="T74" y="T75"/>
                          </a:cxn>
                          <a:cxn ang="T122">
                            <a:pos x="T76" y="T77"/>
                          </a:cxn>
                          <a:cxn ang="T123">
                            <a:pos x="T78" y="T79"/>
                          </a:cxn>
                          <a:cxn ang="T124">
                            <a:pos x="T80" y="T81"/>
                          </a:cxn>
                          <a:cxn ang="T125">
                            <a:pos x="T82" y="T83"/>
                          </a:cxn>
                        </a:cxnLst>
                        <a:rect l="0" t="0" r="r" b="b"/>
                        <a:pathLst>
                          <a:path w="1301" h="2431">
                            <a:moveTo>
                              <a:pt x="0" y="2006"/>
                            </a:moveTo>
                            <a:lnTo>
                              <a:pt x="6" y="2094"/>
                            </a:lnTo>
                            <a:lnTo>
                              <a:pt x="16" y="2177"/>
                            </a:lnTo>
                            <a:lnTo>
                              <a:pt x="26" y="2245"/>
                            </a:lnTo>
                            <a:lnTo>
                              <a:pt x="37" y="2307"/>
                            </a:lnTo>
                            <a:lnTo>
                              <a:pt x="47" y="2353"/>
                            </a:lnTo>
                            <a:lnTo>
                              <a:pt x="57" y="2390"/>
                            </a:lnTo>
                            <a:lnTo>
                              <a:pt x="68" y="2416"/>
                            </a:lnTo>
                            <a:lnTo>
                              <a:pt x="78" y="2431"/>
                            </a:lnTo>
                            <a:lnTo>
                              <a:pt x="88" y="2431"/>
                            </a:lnTo>
                            <a:lnTo>
                              <a:pt x="99" y="2421"/>
                            </a:lnTo>
                            <a:lnTo>
                              <a:pt x="109" y="2400"/>
                            </a:lnTo>
                            <a:lnTo>
                              <a:pt x="120" y="2364"/>
                            </a:lnTo>
                            <a:lnTo>
                              <a:pt x="130" y="2317"/>
                            </a:lnTo>
                            <a:lnTo>
                              <a:pt x="140" y="2260"/>
                            </a:lnTo>
                            <a:lnTo>
                              <a:pt x="151" y="2193"/>
                            </a:lnTo>
                            <a:lnTo>
                              <a:pt x="161" y="2115"/>
                            </a:lnTo>
                            <a:lnTo>
                              <a:pt x="171" y="2032"/>
                            </a:lnTo>
                            <a:lnTo>
                              <a:pt x="182" y="1939"/>
                            </a:lnTo>
                            <a:lnTo>
                              <a:pt x="192" y="1835"/>
                            </a:lnTo>
                            <a:lnTo>
                              <a:pt x="203" y="1726"/>
                            </a:lnTo>
                            <a:lnTo>
                              <a:pt x="213" y="1612"/>
                            </a:lnTo>
                            <a:lnTo>
                              <a:pt x="223" y="1498"/>
                            </a:lnTo>
                            <a:lnTo>
                              <a:pt x="234" y="1379"/>
                            </a:lnTo>
                            <a:lnTo>
                              <a:pt x="244" y="1254"/>
                            </a:lnTo>
                            <a:lnTo>
                              <a:pt x="254" y="1135"/>
                            </a:lnTo>
                            <a:lnTo>
                              <a:pt x="265" y="1016"/>
                            </a:lnTo>
                            <a:lnTo>
                              <a:pt x="275" y="897"/>
                            </a:lnTo>
                            <a:lnTo>
                              <a:pt x="285" y="778"/>
                            </a:lnTo>
                            <a:lnTo>
                              <a:pt x="296" y="669"/>
                            </a:lnTo>
                            <a:lnTo>
                              <a:pt x="306" y="560"/>
                            </a:lnTo>
                            <a:lnTo>
                              <a:pt x="317" y="461"/>
                            </a:lnTo>
                            <a:lnTo>
                              <a:pt x="327" y="373"/>
                            </a:lnTo>
                            <a:lnTo>
                              <a:pt x="337" y="285"/>
                            </a:lnTo>
                            <a:lnTo>
                              <a:pt x="348" y="212"/>
                            </a:lnTo>
                            <a:lnTo>
                              <a:pt x="358" y="150"/>
                            </a:lnTo>
                            <a:lnTo>
                              <a:pt x="368" y="93"/>
                            </a:lnTo>
                            <a:lnTo>
                              <a:pt x="379" y="52"/>
                            </a:lnTo>
                            <a:lnTo>
                              <a:pt x="389" y="21"/>
                            </a:lnTo>
                            <a:lnTo>
                              <a:pt x="399" y="5"/>
                            </a:lnTo>
                            <a:lnTo>
                              <a:pt x="410" y="0"/>
                            </a:lnTo>
                            <a:lnTo>
                              <a:pt x="420" y="5"/>
                            </a:lnTo>
                            <a:lnTo>
                              <a:pt x="431" y="21"/>
                            </a:lnTo>
                            <a:lnTo>
                              <a:pt x="441" y="52"/>
                            </a:lnTo>
                            <a:lnTo>
                              <a:pt x="451" y="93"/>
                            </a:lnTo>
                            <a:lnTo>
                              <a:pt x="462" y="145"/>
                            </a:lnTo>
                            <a:lnTo>
                              <a:pt x="472" y="207"/>
                            </a:lnTo>
                            <a:lnTo>
                              <a:pt x="482" y="280"/>
                            </a:lnTo>
                            <a:lnTo>
                              <a:pt x="493" y="363"/>
                            </a:lnTo>
                            <a:lnTo>
                              <a:pt x="503" y="456"/>
                            </a:lnTo>
                            <a:lnTo>
                              <a:pt x="514" y="555"/>
                            </a:lnTo>
                            <a:lnTo>
                              <a:pt x="524" y="658"/>
                            </a:lnTo>
                            <a:lnTo>
                              <a:pt x="534" y="767"/>
                            </a:lnTo>
                            <a:lnTo>
                              <a:pt x="545" y="886"/>
                            </a:lnTo>
                            <a:lnTo>
                              <a:pt x="555" y="1006"/>
                            </a:lnTo>
                            <a:lnTo>
                              <a:pt x="565" y="1125"/>
                            </a:lnTo>
                            <a:lnTo>
                              <a:pt x="576" y="1244"/>
                            </a:lnTo>
                            <a:lnTo>
                              <a:pt x="586" y="1368"/>
                            </a:lnTo>
                            <a:lnTo>
                              <a:pt x="596" y="1488"/>
                            </a:lnTo>
                            <a:lnTo>
                              <a:pt x="607" y="1602"/>
                            </a:lnTo>
                            <a:lnTo>
                              <a:pt x="617" y="1716"/>
                            </a:lnTo>
                            <a:lnTo>
                              <a:pt x="622" y="1825"/>
                            </a:lnTo>
                            <a:lnTo>
                              <a:pt x="633" y="1928"/>
                            </a:lnTo>
                            <a:lnTo>
                              <a:pt x="643" y="2022"/>
                            </a:lnTo>
                            <a:lnTo>
                              <a:pt x="653" y="2110"/>
                            </a:lnTo>
                            <a:lnTo>
                              <a:pt x="664" y="2188"/>
                            </a:lnTo>
                            <a:lnTo>
                              <a:pt x="674" y="2255"/>
                            </a:lnTo>
                            <a:lnTo>
                              <a:pt x="685" y="2317"/>
                            </a:lnTo>
                            <a:lnTo>
                              <a:pt x="695" y="2364"/>
                            </a:lnTo>
                            <a:lnTo>
                              <a:pt x="705" y="2395"/>
                            </a:lnTo>
                            <a:lnTo>
                              <a:pt x="716" y="2421"/>
                            </a:lnTo>
                            <a:lnTo>
                              <a:pt x="726" y="2431"/>
                            </a:lnTo>
                            <a:lnTo>
                              <a:pt x="736" y="2431"/>
                            </a:lnTo>
                            <a:lnTo>
                              <a:pt x="747" y="2421"/>
                            </a:lnTo>
                            <a:lnTo>
                              <a:pt x="757" y="2395"/>
                            </a:lnTo>
                            <a:lnTo>
                              <a:pt x="768" y="2359"/>
                            </a:lnTo>
                            <a:lnTo>
                              <a:pt x="778" y="2312"/>
                            </a:lnTo>
                            <a:lnTo>
                              <a:pt x="788" y="2250"/>
                            </a:lnTo>
                            <a:lnTo>
                              <a:pt x="799" y="2182"/>
                            </a:lnTo>
                            <a:lnTo>
                              <a:pt x="809" y="2105"/>
                            </a:lnTo>
                            <a:lnTo>
                              <a:pt x="819" y="2017"/>
                            </a:lnTo>
                            <a:lnTo>
                              <a:pt x="830" y="1918"/>
                            </a:lnTo>
                            <a:lnTo>
                              <a:pt x="840" y="1820"/>
                            </a:lnTo>
                            <a:lnTo>
                              <a:pt x="850" y="1711"/>
                            </a:lnTo>
                            <a:lnTo>
                              <a:pt x="861" y="1597"/>
                            </a:lnTo>
                            <a:lnTo>
                              <a:pt x="871" y="1477"/>
                            </a:lnTo>
                            <a:lnTo>
                              <a:pt x="882" y="1358"/>
                            </a:lnTo>
                            <a:lnTo>
                              <a:pt x="892" y="1234"/>
                            </a:lnTo>
                            <a:lnTo>
                              <a:pt x="902" y="1114"/>
                            </a:lnTo>
                            <a:lnTo>
                              <a:pt x="913" y="995"/>
                            </a:lnTo>
                            <a:lnTo>
                              <a:pt x="923" y="876"/>
                            </a:lnTo>
                            <a:lnTo>
                              <a:pt x="933" y="762"/>
                            </a:lnTo>
                            <a:lnTo>
                              <a:pt x="944" y="648"/>
                            </a:lnTo>
                            <a:lnTo>
                              <a:pt x="954" y="544"/>
                            </a:lnTo>
                            <a:lnTo>
                              <a:pt x="965" y="446"/>
                            </a:lnTo>
                            <a:lnTo>
                              <a:pt x="975" y="358"/>
                            </a:lnTo>
                            <a:lnTo>
                              <a:pt x="985" y="275"/>
                            </a:lnTo>
                            <a:lnTo>
                              <a:pt x="996" y="202"/>
                            </a:lnTo>
                            <a:lnTo>
                              <a:pt x="1006" y="140"/>
                            </a:lnTo>
                            <a:lnTo>
                              <a:pt x="1016" y="88"/>
                            </a:lnTo>
                            <a:lnTo>
                              <a:pt x="1027" y="47"/>
                            </a:lnTo>
                            <a:lnTo>
                              <a:pt x="1037" y="21"/>
                            </a:lnTo>
                            <a:lnTo>
                              <a:pt x="1047" y="0"/>
                            </a:lnTo>
                            <a:lnTo>
                              <a:pt x="1058" y="0"/>
                            </a:lnTo>
                            <a:lnTo>
                              <a:pt x="1068" y="5"/>
                            </a:lnTo>
                            <a:lnTo>
                              <a:pt x="1079" y="26"/>
                            </a:lnTo>
                            <a:lnTo>
                              <a:pt x="1089" y="57"/>
                            </a:lnTo>
                            <a:lnTo>
                              <a:pt x="1099" y="98"/>
                            </a:lnTo>
                            <a:lnTo>
                              <a:pt x="1110" y="155"/>
                            </a:lnTo>
                            <a:lnTo>
                              <a:pt x="1120" y="218"/>
                            </a:lnTo>
                            <a:lnTo>
                              <a:pt x="1130" y="295"/>
                            </a:lnTo>
                            <a:lnTo>
                              <a:pt x="1141" y="378"/>
                            </a:lnTo>
                            <a:lnTo>
                              <a:pt x="1151" y="472"/>
                            </a:lnTo>
                            <a:lnTo>
                              <a:pt x="1161" y="570"/>
                            </a:lnTo>
                            <a:lnTo>
                              <a:pt x="1172" y="679"/>
                            </a:lnTo>
                            <a:lnTo>
                              <a:pt x="1182" y="788"/>
                            </a:lnTo>
                            <a:lnTo>
                              <a:pt x="1193" y="902"/>
                            </a:lnTo>
                            <a:lnTo>
                              <a:pt x="1203" y="1021"/>
                            </a:lnTo>
                            <a:lnTo>
                              <a:pt x="1213" y="1146"/>
                            </a:lnTo>
                            <a:lnTo>
                              <a:pt x="1224" y="1265"/>
                            </a:lnTo>
                            <a:lnTo>
                              <a:pt x="1234" y="1389"/>
                            </a:lnTo>
                            <a:lnTo>
                              <a:pt x="1239" y="1508"/>
                            </a:lnTo>
                            <a:lnTo>
                              <a:pt x="1250" y="1623"/>
                            </a:lnTo>
                            <a:lnTo>
                              <a:pt x="1260" y="1737"/>
                            </a:lnTo>
                            <a:lnTo>
                              <a:pt x="1270" y="1845"/>
                            </a:lnTo>
                            <a:lnTo>
                              <a:pt x="1281" y="1944"/>
                            </a:lnTo>
                            <a:lnTo>
                              <a:pt x="1291" y="2037"/>
                            </a:lnTo>
                            <a:lnTo>
                              <a:pt x="1301" y="2125"/>
                            </a:lnTo>
                          </a:path>
                        </a:pathLst>
                      </a:custGeom>
                      <a:noFill/>
                      <a:ln w="15875">
                        <a:solidFill>
                          <a:srgbClr val="FF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84076" name="Freeform 212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532" y="1159"/>
                        <a:ext cx="1307" cy="2431"/>
                      </a:xfrm>
                      <a:custGeom>
                        <a:avLst/>
                        <a:gdLst>
                          <a:gd name="T0" fmla="*/ 21 w 1307"/>
                          <a:gd name="T1" fmla="*/ 2265 h 2431"/>
                          <a:gd name="T2" fmla="*/ 52 w 1307"/>
                          <a:gd name="T3" fmla="*/ 2400 h 2431"/>
                          <a:gd name="T4" fmla="*/ 83 w 1307"/>
                          <a:gd name="T5" fmla="*/ 2431 h 2431"/>
                          <a:gd name="T6" fmla="*/ 114 w 1307"/>
                          <a:gd name="T7" fmla="*/ 2353 h 2431"/>
                          <a:gd name="T8" fmla="*/ 146 w 1307"/>
                          <a:gd name="T9" fmla="*/ 2172 h 2431"/>
                          <a:gd name="T10" fmla="*/ 177 w 1307"/>
                          <a:gd name="T11" fmla="*/ 1902 h 2431"/>
                          <a:gd name="T12" fmla="*/ 208 w 1307"/>
                          <a:gd name="T13" fmla="*/ 1576 h 2431"/>
                          <a:gd name="T14" fmla="*/ 239 w 1307"/>
                          <a:gd name="T15" fmla="*/ 1218 h 2431"/>
                          <a:gd name="T16" fmla="*/ 270 w 1307"/>
                          <a:gd name="T17" fmla="*/ 855 h 2431"/>
                          <a:gd name="T18" fmla="*/ 301 w 1307"/>
                          <a:gd name="T19" fmla="*/ 529 h 2431"/>
                          <a:gd name="T20" fmla="*/ 332 w 1307"/>
                          <a:gd name="T21" fmla="*/ 259 h 2431"/>
                          <a:gd name="T22" fmla="*/ 363 w 1307"/>
                          <a:gd name="T23" fmla="*/ 78 h 2431"/>
                          <a:gd name="T24" fmla="*/ 394 w 1307"/>
                          <a:gd name="T25" fmla="*/ 0 h 2431"/>
                          <a:gd name="T26" fmla="*/ 425 w 1307"/>
                          <a:gd name="T27" fmla="*/ 31 h 2431"/>
                          <a:gd name="T28" fmla="*/ 457 w 1307"/>
                          <a:gd name="T29" fmla="*/ 166 h 2431"/>
                          <a:gd name="T30" fmla="*/ 488 w 1307"/>
                          <a:gd name="T31" fmla="*/ 394 h 2431"/>
                          <a:gd name="T32" fmla="*/ 519 w 1307"/>
                          <a:gd name="T33" fmla="*/ 695 h 2431"/>
                          <a:gd name="T34" fmla="*/ 550 w 1307"/>
                          <a:gd name="T35" fmla="*/ 1042 h 2431"/>
                          <a:gd name="T36" fmla="*/ 576 w 1307"/>
                          <a:gd name="T37" fmla="*/ 1410 h 2431"/>
                          <a:gd name="T38" fmla="*/ 607 w 1307"/>
                          <a:gd name="T39" fmla="*/ 1752 h 2431"/>
                          <a:gd name="T40" fmla="*/ 638 w 1307"/>
                          <a:gd name="T41" fmla="*/ 2053 h 2431"/>
                          <a:gd name="T42" fmla="*/ 669 w 1307"/>
                          <a:gd name="T43" fmla="*/ 2276 h 2431"/>
                          <a:gd name="T44" fmla="*/ 700 w 1307"/>
                          <a:gd name="T45" fmla="*/ 2405 h 2431"/>
                          <a:gd name="T46" fmla="*/ 731 w 1307"/>
                          <a:gd name="T47" fmla="*/ 2431 h 2431"/>
                          <a:gd name="T48" fmla="*/ 762 w 1307"/>
                          <a:gd name="T49" fmla="*/ 2343 h 2431"/>
                          <a:gd name="T50" fmla="*/ 794 w 1307"/>
                          <a:gd name="T51" fmla="*/ 2156 h 2431"/>
                          <a:gd name="T52" fmla="*/ 825 w 1307"/>
                          <a:gd name="T53" fmla="*/ 1887 h 2431"/>
                          <a:gd name="T54" fmla="*/ 856 w 1307"/>
                          <a:gd name="T55" fmla="*/ 1555 h 2431"/>
                          <a:gd name="T56" fmla="*/ 887 w 1307"/>
                          <a:gd name="T57" fmla="*/ 1197 h 2431"/>
                          <a:gd name="T58" fmla="*/ 918 w 1307"/>
                          <a:gd name="T59" fmla="*/ 835 h 2431"/>
                          <a:gd name="T60" fmla="*/ 949 w 1307"/>
                          <a:gd name="T61" fmla="*/ 513 h 2431"/>
                          <a:gd name="T62" fmla="*/ 980 w 1307"/>
                          <a:gd name="T63" fmla="*/ 249 h 2431"/>
                          <a:gd name="T64" fmla="*/ 1011 w 1307"/>
                          <a:gd name="T65" fmla="*/ 72 h 2431"/>
                          <a:gd name="T66" fmla="*/ 1042 w 1307"/>
                          <a:gd name="T67" fmla="*/ 0 h 2431"/>
                          <a:gd name="T68" fmla="*/ 1073 w 1307"/>
                          <a:gd name="T69" fmla="*/ 36 h 2431"/>
                          <a:gd name="T70" fmla="*/ 1105 w 1307"/>
                          <a:gd name="T71" fmla="*/ 176 h 2431"/>
                          <a:gd name="T72" fmla="*/ 1136 w 1307"/>
                          <a:gd name="T73" fmla="*/ 409 h 2431"/>
                          <a:gd name="T74" fmla="*/ 1167 w 1307"/>
                          <a:gd name="T75" fmla="*/ 715 h 2431"/>
                          <a:gd name="T76" fmla="*/ 1193 w 1307"/>
                          <a:gd name="T77" fmla="*/ 1063 h 2431"/>
                          <a:gd name="T78" fmla="*/ 1224 w 1307"/>
                          <a:gd name="T79" fmla="*/ 1426 h 2431"/>
                          <a:gd name="T80" fmla="*/ 1255 w 1307"/>
                          <a:gd name="T81" fmla="*/ 1773 h 2431"/>
                          <a:gd name="T82" fmla="*/ 1286 w 1307"/>
                          <a:gd name="T83" fmla="*/ 2068 h 2431"/>
                          <a:gd name="T84" fmla="*/ 0 60000 65536"/>
                          <a:gd name="T85" fmla="*/ 0 60000 65536"/>
                          <a:gd name="T86" fmla="*/ 0 60000 65536"/>
                          <a:gd name="T87" fmla="*/ 0 60000 65536"/>
                          <a:gd name="T88" fmla="*/ 0 60000 65536"/>
                          <a:gd name="T89" fmla="*/ 0 60000 65536"/>
                          <a:gd name="T90" fmla="*/ 0 60000 65536"/>
                          <a:gd name="T91" fmla="*/ 0 60000 65536"/>
                          <a:gd name="T92" fmla="*/ 0 60000 65536"/>
                          <a:gd name="T93" fmla="*/ 0 60000 65536"/>
                          <a:gd name="T94" fmla="*/ 0 60000 65536"/>
                          <a:gd name="T95" fmla="*/ 0 60000 65536"/>
                          <a:gd name="T96" fmla="*/ 0 60000 65536"/>
                          <a:gd name="T97" fmla="*/ 0 60000 65536"/>
                          <a:gd name="T98" fmla="*/ 0 60000 65536"/>
                          <a:gd name="T99" fmla="*/ 0 60000 65536"/>
                          <a:gd name="T100" fmla="*/ 0 60000 65536"/>
                          <a:gd name="T101" fmla="*/ 0 60000 65536"/>
                          <a:gd name="T102" fmla="*/ 0 60000 65536"/>
                          <a:gd name="T103" fmla="*/ 0 60000 65536"/>
                          <a:gd name="T104" fmla="*/ 0 60000 65536"/>
                          <a:gd name="T105" fmla="*/ 0 60000 65536"/>
                          <a:gd name="T106" fmla="*/ 0 60000 65536"/>
                          <a:gd name="T107" fmla="*/ 0 60000 65536"/>
                          <a:gd name="T108" fmla="*/ 0 60000 65536"/>
                          <a:gd name="T109" fmla="*/ 0 60000 65536"/>
                          <a:gd name="T110" fmla="*/ 0 60000 65536"/>
                          <a:gd name="T111" fmla="*/ 0 60000 65536"/>
                          <a:gd name="T112" fmla="*/ 0 60000 65536"/>
                          <a:gd name="T113" fmla="*/ 0 60000 65536"/>
                          <a:gd name="T114" fmla="*/ 0 60000 65536"/>
                          <a:gd name="T115" fmla="*/ 0 60000 65536"/>
                          <a:gd name="T116" fmla="*/ 0 60000 65536"/>
                          <a:gd name="T117" fmla="*/ 0 60000 65536"/>
                          <a:gd name="T118" fmla="*/ 0 60000 65536"/>
                          <a:gd name="T119" fmla="*/ 0 60000 65536"/>
                          <a:gd name="T120" fmla="*/ 0 60000 65536"/>
                          <a:gd name="T121" fmla="*/ 0 60000 65536"/>
                          <a:gd name="T122" fmla="*/ 0 60000 65536"/>
                          <a:gd name="T123" fmla="*/ 0 60000 65536"/>
                          <a:gd name="T124" fmla="*/ 0 60000 65536"/>
                          <a:gd name="T125" fmla="*/ 0 60000 65536"/>
                        </a:gdLst>
                        <a:ahLst/>
                        <a:cxnLst>
                          <a:cxn ang="T84">
                            <a:pos x="T0" y="T1"/>
                          </a:cxn>
                          <a:cxn ang="T85">
                            <a:pos x="T2" y="T3"/>
                          </a:cxn>
                          <a:cxn ang="T86">
                            <a:pos x="T4" y="T5"/>
                          </a:cxn>
                          <a:cxn ang="T87">
                            <a:pos x="T6" y="T7"/>
                          </a:cxn>
                          <a:cxn ang="T88">
                            <a:pos x="T8" y="T9"/>
                          </a:cxn>
                          <a:cxn ang="T89">
                            <a:pos x="T10" y="T11"/>
                          </a:cxn>
                          <a:cxn ang="T90">
                            <a:pos x="T12" y="T13"/>
                          </a:cxn>
                          <a:cxn ang="T91">
                            <a:pos x="T14" y="T15"/>
                          </a:cxn>
                          <a:cxn ang="T92">
                            <a:pos x="T16" y="T17"/>
                          </a:cxn>
                          <a:cxn ang="T93">
                            <a:pos x="T18" y="T19"/>
                          </a:cxn>
                          <a:cxn ang="T94">
                            <a:pos x="T20" y="T21"/>
                          </a:cxn>
                          <a:cxn ang="T95">
                            <a:pos x="T22" y="T23"/>
                          </a:cxn>
                          <a:cxn ang="T96">
                            <a:pos x="T24" y="T25"/>
                          </a:cxn>
                          <a:cxn ang="T97">
                            <a:pos x="T26" y="T27"/>
                          </a:cxn>
                          <a:cxn ang="T98">
                            <a:pos x="T28" y="T29"/>
                          </a:cxn>
                          <a:cxn ang="T99">
                            <a:pos x="T30" y="T31"/>
                          </a:cxn>
                          <a:cxn ang="T100">
                            <a:pos x="T32" y="T33"/>
                          </a:cxn>
                          <a:cxn ang="T101">
                            <a:pos x="T34" y="T35"/>
                          </a:cxn>
                          <a:cxn ang="T102">
                            <a:pos x="T36" y="T37"/>
                          </a:cxn>
                          <a:cxn ang="T103">
                            <a:pos x="T38" y="T39"/>
                          </a:cxn>
                          <a:cxn ang="T104">
                            <a:pos x="T40" y="T41"/>
                          </a:cxn>
                          <a:cxn ang="T105">
                            <a:pos x="T42" y="T43"/>
                          </a:cxn>
                          <a:cxn ang="T106">
                            <a:pos x="T44" y="T45"/>
                          </a:cxn>
                          <a:cxn ang="T107">
                            <a:pos x="T46" y="T47"/>
                          </a:cxn>
                          <a:cxn ang="T108">
                            <a:pos x="T48" y="T49"/>
                          </a:cxn>
                          <a:cxn ang="T109">
                            <a:pos x="T50" y="T51"/>
                          </a:cxn>
                          <a:cxn ang="T110">
                            <a:pos x="T52" y="T53"/>
                          </a:cxn>
                          <a:cxn ang="T111">
                            <a:pos x="T54" y="T55"/>
                          </a:cxn>
                          <a:cxn ang="T112">
                            <a:pos x="T56" y="T57"/>
                          </a:cxn>
                          <a:cxn ang="T113">
                            <a:pos x="T58" y="T59"/>
                          </a:cxn>
                          <a:cxn ang="T114">
                            <a:pos x="T60" y="T61"/>
                          </a:cxn>
                          <a:cxn ang="T115">
                            <a:pos x="T62" y="T63"/>
                          </a:cxn>
                          <a:cxn ang="T116">
                            <a:pos x="T64" y="T65"/>
                          </a:cxn>
                          <a:cxn ang="T117">
                            <a:pos x="T66" y="T67"/>
                          </a:cxn>
                          <a:cxn ang="T118">
                            <a:pos x="T68" y="T69"/>
                          </a:cxn>
                          <a:cxn ang="T119">
                            <a:pos x="T70" y="T71"/>
                          </a:cxn>
                          <a:cxn ang="T120">
                            <a:pos x="T72" y="T73"/>
                          </a:cxn>
                          <a:cxn ang="T121">
                            <a:pos x="T74" y="T75"/>
                          </a:cxn>
                          <a:cxn ang="T122">
                            <a:pos x="T76" y="T77"/>
                          </a:cxn>
                          <a:cxn ang="T123">
                            <a:pos x="T78" y="T79"/>
                          </a:cxn>
                          <a:cxn ang="T124">
                            <a:pos x="T80" y="T81"/>
                          </a:cxn>
                          <a:cxn ang="T125">
                            <a:pos x="T82" y="T83"/>
                          </a:cxn>
                        </a:cxnLst>
                        <a:rect l="0" t="0" r="r" b="b"/>
                        <a:pathLst>
                          <a:path w="1307" h="2431">
                            <a:moveTo>
                              <a:pt x="0" y="2125"/>
                            </a:moveTo>
                            <a:lnTo>
                              <a:pt x="11" y="2198"/>
                            </a:lnTo>
                            <a:lnTo>
                              <a:pt x="21" y="2265"/>
                            </a:lnTo>
                            <a:lnTo>
                              <a:pt x="32" y="2322"/>
                            </a:lnTo>
                            <a:lnTo>
                              <a:pt x="42" y="2369"/>
                            </a:lnTo>
                            <a:lnTo>
                              <a:pt x="52" y="2400"/>
                            </a:lnTo>
                            <a:lnTo>
                              <a:pt x="63" y="2426"/>
                            </a:lnTo>
                            <a:lnTo>
                              <a:pt x="73" y="2431"/>
                            </a:lnTo>
                            <a:lnTo>
                              <a:pt x="83" y="2431"/>
                            </a:lnTo>
                            <a:lnTo>
                              <a:pt x="94" y="2416"/>
                            </a:lnTo>
                            <a:lnTo>
                              <a:pt x="104" y="2390"/>
                            </a:lnTo>
                            <a:lnTo>
                              <a:pt x="114" y="2353"/>
                            </a:lnTo>
                            <a:lnTo>
                              <a:pt x="125" y="2302"/>
                            </a:lnTo>
                            <a:lnTo>
                              <a:pt x="135" y="2239"/>
                            </a:lnTo>
                            <a:lnTo>
                              <a:pt x="146" y="2172"/>
                            </a:lnTo>
                            <a:lnTo>
                              <a:pt x="156" y="2089"/>
                            </a:lnTo>
                            <a:lnTo>
                              <a:pt x="166" y="2001"/>
                            </a:lnTo>
                            <a:lnTo>
                              <a:pt x="177" y="1902"/>
                            </a:lnTo>
                            <a:lnTo>
                              <a:pt x="187" y="1799"/>
                            </a:lnTo>
                            <a:lnTo>
                              <a:pt x="197" y="1690"/>
                            </a:lnTo>
                            <a:lnTo>
                              <a:pt x="208" y="1576"/>
                            </a:lnTo>
                            <a:lnTo>
                              <a:pt x="218" y="1457"/>
                            </a:lnTo>
                            <a:lnTo>
                              <a:pt x="229" y="1337"/>
                            </a:lnTo>
                            <a:lnTo>
                              <a:pt x="239" y="1218"/>
                            </a:lnTo>
                            <a:lnTo>
                              <a:pt x="249" y="1094"/>
                            </a:lnTo>
                            <a:lnTo>
                              <a:pt x="260" y="975"/>
                            </a:lnTo>
                            <a:lnTo>
                              <a:pt x="270" y="855"/>
                            </a:lnTo>
                            <a:lnTo>
                              <a:pt x="280" y="741"/>
                            </a:lnTo>
                            <a:lnTo>
                              <a:pt x="291" y="632"/>
                            </a:lnTo>
                            <a:lnTo>
                              <a:pt x="301" y="529"/>
                            </a:lnTo>
                            <a:lnTo>
                              <a:pt x="311" y="430"/>
                            </a:lnTo>
                            <a:lnTo>
                              <a:pt x="322" y="342"/>
                            </a:lnTo>
                            <a:lnTo>
                              <a:pt x="332" y="259"/>
                            </a:lnTo>
                            <a:lnTo>
                              <a:pt x="343" y="192"/>
                            </a:lnTo>
                            <a:lnTo>
                              <a:pt x="353" y="130"/>
                            </a:lnTo>
                            <a:lnTo>
                              <a:pt x="363" y="78"/>
                            </a:lnTo>
                            <a:lnTo>
                              <a:pt x="374" y="41"/>
                            </a:lnTo>
                            <a:lnTo>
                              <a:pt x="384" y="15"/>
                            </a:lnTo>
                            <a:lnTo>
                              <a:pt x="394" y="0"/>
                            </a:lnTo>
                            <a:lnTo>
                              <a:pt x="405" y="0"/>
                            </a:lnTo>
                            <a:lnTo>
                              <a:pt x="415" y="5"/>
                            </a:lnTo>
                            <a:lnTo>
                              <a:pt x="425" y="31"/>
                            </a:lnTo>
                            <a:lnTo>
                              <a:pt x="436" y="62"/>
                            </a:lnTo>
                            <a:lnTo>
                              <a:pt x="446" y="109"/>
                            </a:lnTo>
                            <a:lnTo>
                              <a:pt x="457" y="166"/>
                            </a:lnTo>
                            <a:lnTo>
                              <a:pt x="467" y="233"/>
                            </a:lnTo>
                            <a:lnTo>
                              <a:pt x="477" y="306"/>
                            </a:lnTo>
                            <a:lnTo>
                              <a:pt x="488" y="394"/>
                            </a:lnTo>
                            <a:lnTo>
                              <a:pt x="498" y="487"/>
                            </a:lnTo>
                            <a:lnTo>
                              <a:pt x="508" y="586"/>
                            </a:lnTo>
                            <a:lnTo>
                              <a:pt x="519" y="695"/>
                            </a:lnTo>
                            <a:lnTo>
                              <a:pt x="529" y="809"/>
                            </a:lnTo>
                            <a:lnTo>
                              <a:pt x="540" y="923"/>
                            </a:lnTo>
                            <a:lnTo>
                              <a:pt x="550" y="1042"/>
                            </a:lnTo>
                            <a:lnTo>
                              <a:pt x="555" y="1166"/>
                            </a:lnTo>
                            <a:lnTo>
                              <a:pt x="565" y="1286"/>
                            </a:lnTo>
                            <a:lnTo>
                              <a:pt x="576" y="1410"/>
                            </a:lnTo>
                            <a:lnTo>
                              <a:pt x="586" y="1529"/>
                            </a:lnTo>
                            <a:lnTo>
                              <a:pt x="597" y="1643"/>
                            </a:lnTo>
                            <a:lnTo>
                              <a:pt x="607" y="1752"/>
                            </a:lnTo>
                            <a:lnTo>
                              <a:pt x="617" y="1861"/>
                            </a:lnTo>
                            <a:lnTo>
                              <a:pt x="628" y="1959"/>
                            </a:lnTo>
                            <a:lnTo>
                              <a:pt x="638" y="2053"/>
                            </a:lnTo>
                            <a:lnTo>
                              <a:pt x="648" y="2136"/>
                            </a:lnTo>
                            <a:lnTo>
                              <a:pt x="659" y="2213"/>
                            </a:lnTo>
                            <a:lnTo>
                              <a:pt x="669" y="2276"/>
                            </a:lnTo>
                            <a:lnTo>
                              <a:pt x="679" y="2333"/>
                            </a:lnTo>
                            <a:lnTo>
                              <a:pt x="690" y="2374"/>
                            </a:lnTo>
                            <a:lnTo>
                              <a:pt x="700" y="2405"/>
                            </a:lnTo>
                            <a:lnTo>
                              <a:pt x="711" y="2426"/>
                            </a:lnTo>
                            <a:lnTo>
                              <a:pt x="721" y="2431"/>
                            </a:lnTo>
                            <a:lnTo>
                              <a:pt x="731" y="2431"/>
                            </a:lnTo>
                            <a:lnTo>
                              <a:pt x="742" y="2410"/>
                            </a:lnTo>
                            <a:lnTo>
                              <a:pt x="752" y="2385"/>
                            </a:lnTo>
                            <a:lnTo>
                              <a:pt x="762" y="2343"/>
                            </a:lnTo>
                            <a:lnTo>
                              <a:pt x="773" y="2291"/>
                            </a:lnTo>
                            <a:lnTo>
                              <a:pt x="783" y="2229"/>
                            </a:lnTo>
                            <a:lnTo>
                              <a:pt x="794" y="2156"/>
                            </a:lnTo>
                            <a:lnTo>
                              <a:pt x="804" y="2074"/>
                            </a:lnTo>
                            <a:lnTo>
                              <a:pt x="814" y="1985"/>
                            </a:lnTo>
                            <a:lnTo>
                              <a:pt x="825" y="1887"/>
                            </a:lnTo>
                            <a:lnTo>
                              <a:pt x="835" y="1783"/>
                            </a:lnTo>
                            <a:lnTo>
                              <a:pt x="845" y="1669"/>
                            </a:lnTo>
                            <a:lnTo>
                              <a:pt x="856" y="1555"/>
                            </a:lnTo>
                            <a:lnTo>
                              <a:pt x="866" y="1436"/>
                            </a:lnTo>
                            <a:lnTo>
                              <a:pt x="876" y="1317"/>
                            </a:lnTo>
                            <a:lnTo>
                              <a:pt x="887" y="1197"/>
                            </a:lnTo>
                            <a:lnTo>
                              <a:pt x="897" y="1073"/>
                            </a:lnTo>
                            <a:lnTo>
                              <a:pt x="908" y="954"/>
                            </a:lnTo>
                            <a:lnTo>
                              <a:pt x="918" y="835"/>
                            </a:lnTo>
                            <a:lnTo>
                              <a:pt x="928" y="720"/>
                            </a:lnTo>
                            <a:lnTo>
                              <a:pt x="939" y="612"/>
                            </a:lnTo>
                            <a:lnTo>
                              <a:pt x="949" y="513"/>
                            </a:lnTo>
                            <a:lnTo>
                              <a:pt x="959" y="415"/>
                            </a:lnTo>
                            <a:lnTo>
                              <a:pt x="970" y="327"/>
                            </a:lnTo>
                            <a:lnTo>
                              <a:pt x="980" y="249"/>
                            </a:lnTo>
                            <a:lnTo>
                              <a:pt x="991" y="181"/>
                            </a:lnTo>
                            <a:lnTo>
                              <a:pt x="1001" y="119"/>
                            </a:lnTo>
                            <a:lnTo>
                              <a:pt x="1011" y="72"/>
                            </a:lnTo>
                            <a:lnTo>
                              <a:pt x="1022" y="36"/>
                            </a:lnTo>
                            <a:lnTo>
                              <a:pt x="1032" y="10"/>
                            </a:lnTo>
                            <a:lnTo>
                              <a:pt x="1042" y="0"/>
                            </a:lnTo>
                            <a:lnTo>
                              <a:pt x="1053" y="0"/>
                            </a:lnTo>
                            <a:lnTo>
                              <a:pt x="1063" y="10"/>
                            </a:lnTo>
                            <a:lnTo>
                              <a:pt x="1073" y="36"/>
                            </a:lnTo>
                            <a:lnTo>
                              <a:pt x="1084" y="67"/>
                            </a:lnTo>
                            <a:lnTo>
                              <a:pt x="1094" y="114"/>
                            </a:lnTo>
                            <a:lnTo>
                              <a:pt x="1105" y="176"/>
                            </a:lnTo>
                            <a:lnTo>
                              <a:pt x="1115" y="244"/>
                            </a:lnTo>
                            <a:lnTo>
                              <a:pt x="1125" y="321"/>
                            </a:lnTo>
                            <a:lnTo>
                              <a:pt x="1136" y="409"/>
                            </a:lnTo>
                            <a:lnTo>
                              <a:pt x="1146" y="503"/>
                            </a:lnTo>
                            <a:lnTo>
                              <a:pt x="1156" y="606"/>
                            </a:lnTo>
                            <a:lnTo>
                              <a:pt x="1167" y="715"/>
                            </a:lnTo>
                            <a:lnTo>
                              <a:pt x="1172" y="829"/>
                            </a:lnTo>
                            <a:lnTo>
                              <a:pt x="1182" y="943"/>
                            </a:lnTo>
                            <a:lnTo>
                              <a:pt x="1193" y="1063"/>
                            </a:lnTo>
                            <a:lnTo>
                              <a:pt x="1203" y="1187"/>
                            </a:lnTo>
                            <a:lnTo>
                              <a:pt x="1213" y="1306"/>
                            </a:lnTo>
                            <a:lnTo>
                              <a:pt x="1224" y="1426"/>
                            </a:lnTo>
                            <a:lnTo>
                              <a:pt x="1234" y="1545"/>
                            </a:lnTo>
                            <a:lnTo>
                              <a:pt x="1245" y="1664"/>
                            </a:lnTo>
                            <a:lnTo>
                              <a:pt x="1255" y="1773"/>
                            </a:lnTo>
                            <a:lnTo>
                              <a:pt x="1265" y="1877"/>
                            </a:lnTo>
                            <a:lnTo>
                              <a:pt x="1276" y="1975"/>
                            </a:lnTo>
                            <a:lnTo>
                              <a:pt x="1286" y="2068"/>
                            </a:lnTo>
                            <a:lnTo>
                              <a:pt x="1296" y="2151"/>
                            </a:lnTo>
                            <a:lnTo>
                              <a:pt x="1307" y="2224"/>
                            </a:lnTo>
                          </a:path>
                        </a:pathLst>
                      </a:custGeom>
                      <a:noFill/>
                      <a:ln w="15875">
                        <a:solidFill>
                          <a:srgbClr val="FF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84077" name="Freeform 213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839" y="1159"/>
                        <a:ext cx="477" cy="2431"/>
                      </a:xfrm>
                      <a:custGeom>
                        <a:avLst/>
                        <a:gdLst>
                          <a:gd name="T0" fmla="*/ 0 w 477"/>
                          <a:gd name="T1" fmla="*/ 2224 h 2431"/>
                          <a:gd name="T2" fmla="*/ 10 w 477"/>
                          <a:gd name="T3" fmla="*/ 2286 h 2431"/>
                          <a:gd name="T4" fmla="*/ 20 w 477"/>
                          <a:gd name="T5" fmla="*/ 2338 h 2431"/>
                          <a:gd name="T6" fmla="*/ 31 w 477"/>
                          <a:gd name="T7" fmla="*/ 2379 h 2431"/>
                          <a:gd name="T8" fmla="*/ 41 w 477"/>
                          <a:gd name="T9" fmla="*/ 2410 h 2431"/>
                          <a:gd name="T10" fmla="*/ 52 w 477"/>
                          <a:gd name="T11" fmla="*/ 2426 h 2431"/>
                          <a:gd name="T12" fmla="*/ 62 w 477"/>
                          <a:gd name="T13" fmla="*/ 2431 h 2431"/>
                          <a:gd name="T14" fmla="*/ 72 w 477"/>
                          <a:gd name="T15" fmla="*/ 2426 h 2431"/>
                          <a:gd name="T16" fmla="*/ 83 w 477"/>
                          <a:gd name="T17" fmla="*/ 2410 h 2431"/>
                          <a:gd name="T18" fmla="*/ 93 w 477"/>
                          <a:gd name="T19" fmla="*/ 2379 h 2431"/>
                          <a:gd name="T20" fmla="*/ 103 w 477"/>
                          <a:gd name="T21" fmla="*/ 2338 h 2431"/>
                          <a:gd name="T22" fmla="*/ 114 w 477"/>
                          <a:gd name="T23" fmla="*/ 2281 h 2431"/>
                          <a:gd name="T24" fmla="*/ 124 w 477"/>
                          <a:gd name="T25" fmla="*/ 2219 h 2431"/>
                          <a:gd name="T26" fmla="*/ 134 w 477"/>
                          <a:gd name="T27" fmla="*/ 2146 h 2431"/>
                          <a:gd name="T28" fmla="*/ 145 w 477"/>
                          <a:gd name="T29" fmla="*/ 2058 h 2431"/>
                          <a:gd name="T30" fmla="*/ 155 w 477"/>
                          <a:gd name="T31" fmla="*/ 1970 h 2431"/>
                          <a:gd name="T32" fmla="*/ 166 w 477"/>
                          <a:gd name="T33" fmla="*/ 1871 h 2431"/>
                          <a:gd name="T34" fmla="*/ 176 w 477"/>
                          <a:gd name="T35" fmla="*/ 1762 h 2431"/>
                          <a:gd name="T36" fmla="*/ 186 w 477"/>
                          <a:gd name="T37" fmla="*/ 1654 h 2431"/>
                          <a:gd name="T38" fmla="*/ 197 w 477"/>
                          <a:gd name="T39" fmla="*/ 1534 h 2431"/>
                          <a:gd name="T40" fmla="*/ 207 w 477"/>
                          <a:gd name="T41" fmla="*/ 1415 h 2431"/>
                          <a:gd name="T42" fmla="*/ 217 w 477"/>
                          <a:gd name="T43" fmla="*/ 1296 h 2431"/>
                          <a:gd name="T44" fmla="*/ 228 w 477"/>
                          <a:gd name="T45" fmla="*/ 1177 h 2431"/>
                          <a:gd name="T46" fmla="*/ 238 w 477"/>
                          <a:gd name="T47" fmla="*/ 1052 h 2431"/>
                          <a:gd name="T48" fmla="*/ 249 w 477"/>
                          <a:gd name="T49" fmla="*/ 933 h 2431"/>
                          <a:gd name="T50" fmla="*/ 259 w 477"/>
                          <a:gd name="T51" fmla="*/ 819 h 2431"/>
                          <a:gd name="T52" fmla="*/ 269 w 477"/>
                          <a:gd name="T53" fmla="*/ 705 h 2431"/>
                          <a:gd name="T54" fmla="*/ 280 w 477"/>
                          <a:gd name="T55" fmla="*/ 596 h 2431"/>
                          <a:gd name="T56" fmla="*/ 290 w 477"/>
                          <a:gd name="T57" fmla="*/ 492 h 2431"/>
                          <a:gd name="T58" fmla="*/ 300 w 477"/>
                          <a:gd name="T59" fmla="*/ 399 h 2431"/>
                          <a:gd name="T60" fmla="*/ 311 w 477"/>
                          <a:gd name="T61" fmla="*/ 316 h 2431"/>
                          <a:gd name="T62" fmla="*/ 321 w 477"/>
                          <a:gd name="T63" fmla="*/ 238 h 2431"/>
                          <a:gd name="T64" fmla="*/ 331 w 477"/>
                          <a:gd name="T65" fmla="*/ 171 h 2431"/>
                          <a:gd name="T66" fmla="*/ 342 w 477"/>
                          <a:gd name="T67" fmla="*/ 114 h 2431"/>
                          <a:gd name="T68" fmla="*/ 352 w 477"/>
                          <a:gd name="T69" fmla="*/ 67 h 2431"/>
                          <a:gd name="T70" fmla="*/ 363 w 477"/>
                          <a:gd name="T71" fmla="*/ 31 h 2431"/>
                          <a:gd name="T72" fmla="*/ 373 w 477"/>
                          <a:gd name="T73" fmla="*/ 10 h 2431"/>
                          <a:gd name="T74" fmla="*/ 383 w 477"/>
                          <a:gd name="T75" fmla="*/ 0 h 2431"/>
                          <a:gd name="T76" fmla="*/ 394 w 477"/>
                          <a:gd name="T77" fmla="*/ 0 h 2431"/>
                          <a:gd name="T78" fmla="*/ 404 w 477"/>
                          <a:gd name="T79" fmla="*/ 15 h 2431"/>
                          <a:gd name="T80" fmla="*/ 414 w 477"/>
                          <a:gd name="T81" fmla="*/ 41 h 2431"/>
                          <a:gd name="T82" fmla="*/ 425 w 477"/>
                          <a:gd name="T83" fmla="*/ 78 h 2431"/>
                          <a:gd name="T84" fmla="*/ 435 w 477"/>
                          <a:gd name="T85" fmla="*/ 124 h 2431"/>
                          <a:gd name="T86" fmla="*/ 445 w 477"/>
                          <a:gd name="T87" fmla="*/ 187 h 2431"/>
                          <a:gd name="T88" fmla="*/ 456 w 477"/>
                          <a:gd name="T89" fmla="*/ 254 h 2431"/>
                          <a:gd name="T90" fmla="*/ 466 w 477"/>
                          <a:gd name="T91" fmla="*/ 337 h 2431"/>
                          <a:gd name="T92" fmla="*/ 477 w 477"/>
                          <a:gd name="T93" fmla="*/ 425 h 2431"/>
                          <a:gd name="T94" fmla="*/ 0 60000 65536"/>
                          <a:gd name="T95" fmla="*/ 0 60000 65536"/>
                          <a:gd name="T96" fmla="*/ 0 60000 65536"/>
                          <a:gd name="T97" fmla="*/ 0 60000 65536"/>
                          <a:gd name="T98" fmla="*/ 0 60000 65536"/>
                          <a:gd name="T99" fmla="*/ 0 60000 65536"/>
                          <a:gd name="T100" fmla="*/ 0 60000 65536"/>
                          <a:gd name="T101" fmla="*/ 0 60000 65536"/>
                          <a:gd name="T102" fmla="*/ 0 60000 65536"/>
                          <a:gd name="T103" fmla="*/ 0 60000 65536"/>
                          <a:gd name="T104" fmla="*/ 0 60000 65536"/>
                          <a:gd name="T105" fmla="*/ 0 60000 65536"/>
                          <a:gd name="T106" fmla="*/ 0 60000 65536"/>
                          <a:gd name="T107" fmla="*/ 0 60000 65536"/>
                          <a:gd name="T108" fmla="*/ 0 60000 65536"/>
                          <a:gd name="T109" fmla="*/ 0 60000 65536"/>
                          <a:gd name="T110" fmla="*/ 0 60000 65536"/>
                          <a:gd name="T111" fmla="*/ 0 60000 65536"/>
                          <a:gd name="T112" fmla="*/ 0 60000 65536"/>
                          <a:gd name="T113" fmla="*/ 0 60000 65536"/>
                          <a:gd name="T114" fmla="*/ 0 60000 65536"/>
                          <a:gd name="T115" fmla="*/ 0 60000 65536"/>
                          <a:gd name="T116" fmla="*/ 0 60000 65536"/>
                          <a:gd name="T117" fmla="*/ 0 60000 65536"/>
                          <a:gd name="T118" fmla="*/ 0 60000 65536"/>
                          <a:gd name="T119" fmla="*/ 0 60000 65536"/>
                          <a:gd name="T120" fmla="*/ 0 60000 65536"/>
                          <a:gd name="T121" fmla="*/ 0 60000 65536"/>
                          <a:gd name="T122" fmla="*/ 0 60000 65536"/>
                          <a:gd name="T123" fmla="*/ 0 60000 65536"/>
                          <a:gd name="T124" fmla="*/ 0 60000 65536"/>
                          <a:gd name="T125" fmla="*/ 0 60000 65536"/>
                          <a:gd name="T126" fmla="*/ 0 60000 65536"/>
                          <a:gd name="T127" fmla="*/ 0 60000 65536"/>
                          <a:gd name="T128" fmla="*/ 0 60000 65536"/>
                          <a:gd name="T129" fmla="*/ 0 60000 65536"/>
                          <a:gd name="T130" fmla="*/ 0 60000 65536"/>
                          <a:gd name="T131" fmla="*/ 0 60000 65536"/>
                          <a:gd name="T132" fmla="*/ 0 60000 65536"/>
                          <a:gd name="T133" fmla="*/ 0 60000 65536"/>
                          <a:gd name="T134" fmla="*/ 0 60000 65536"/>
                          <a:gd name="T135" fmla="*/ 0 60000 65536"/>
                          <a:gd name="T136" fmla="*/ 0 60000 65536"/>
                          <a:gd name="T137" fmla="*/ 0 60000 65536"/>
                          <a:gd name="T138" fmla="*/ 0 60000 65536"/>
                          <a:gd name="T139" fmla="*/ 0 60000 65536"/>
                          <a:gd name="T140" fmla="*/ 0 60000 65536"/>
                        </a:gdLst>
                        <a:ahLst/>
                        <a:cxnLst>
                          <a:cxn ang="T94">
                            <a:pos x="T0" y="T1"/>
                          </a:cxn>
                          <a:cxn ang="T95">
                            <a:pos x="T2" y="T3"/>
                          </a:cxn>
                          <a:cxn ang="T96">
                            <a:pos x="T4" y="T5"/>
                          </a:cxn>
                          <a:cxn ang="T97">
                            <a:pos x="T6" y="T7"/>
                          </a:cxn>
                          <a:cxn ang="T98">
                            <a:pos x="T8" y="T9"/>
                          </a:cxn>
                          <a:cxn ang="T99">
                            <a:pos x="T10" y="T11"/>
                          </a:cxn>
                          <a:cxn ang="T100">
                            <a:pos x="T12" y="T13"/>
                          </a:cxn>
                          <a:cxn ang="T101">
                            <a:pos x="T14" y="T15"/>
                          </a:cxn>
                          <a:cxn ang="T102">
                            <a:pos x="T16" y="T17"/>
                          </a:cxn>
                          <a:cxn ang="T103">
                            <a:pos x="T18" y="T19"/>
                          </a:cxn>
                          <a:cxn ang="T104">
                            <a:pos x="T20" y="T21"/>
                          </a:cxn>
                          <a:cxn ang="T105">
                            <a:pos x="T22" y="T23"/>
                          </a:cxn>
                          <a:cxn ang="T106">
                            <a:pos x="T24" y="T25"/>
                          </a:cxn>
                          <a:cxn ang="T107">
                            <a:pos x="T26" y="T27"/>
                          </a:cxn>
                          <a:cxn ang="T108">
                            <a:pos x="T28" y="T29"/>
                          </a:cxn>
                          <a:cxn ang="T109">
                            <a:pos x="T30" y="T31"/>
                          </a:cxn>
                          <a:cxn ang="T110">
                            <a:pos x="T32" y="T33"/>
                          </a:cxn>
                          <a:cxn ang="T111">
                            <a:pos x="T34" y="T35"/>
                          </a:cxn>
                          <a:cxn ang="T112">
                            <a:pos x="T36" y="T37"/>
                          </a:cxn>
                          <a:cxn ang="T113">
                            <a:pos x="T38" y="T39"/>
                          </a:cxn>
                          <a:cxn ang="T114">
                            <a:pos x="T40" y="T41"/>
                          </a:cxn>
                          <a:cxn ang="T115">
                            <a:pos x="T42" y="T43"/>
                          </a:cxn>
                          <a:cxn ang="T116">
                            <a:pos x="T44" y="T45"/>
                          </a:cxn>
                          <a:cxn ang="T117">
                            <a:pos x="T46" y="T47"/>
                          </a:cxn>
                          <a:cxn ang="T118">
                            <a:pos x="T48" y="T49"/>
                          </a:cxn>
                          <a:cxn ang="T119">
                            <a:pos x="T50" y="T51"/>
                          </a:cxn>
                          <a:cxn ang="T120">
                            <a:pos x="T52" y="T53"/>
                          </a:cxn>
                          <a:cxn ang="T121">
                            <a:pos x="T54" y="T55"/>
                          </a:cxn>
                          <a:cxn ang="T122">
                            <a:pos x="T56" y="T57"/>
                          </a:cxn>
                          <a:cxn ang="T123">
                            <a:pos x="T58" y="T59"/>
                          </a:cxn>
                          <a:cxn ang="T124">
                            <a:pos x="T60" y="T61"/>
                          </a:cxn>
                          <a:cxn ang="T125">
                            <a:pos x="T62" y="T63"/>
                          </a:cxn>
                          <a:cxn ang="T126">
                            <a:pos x="T64" y="T65"/>
                          </a:cxn>
                          <a:cxn ang="T127">
                            <a:pos x="T66" y="T67"/>
                          </a:cxn>
                          <a:cxn ang="T128">
                            <a:pos x="T68" y="T69"/>
                          </a:cxn>
                          <a:cxn ang="T129">
                            <a:pos x="T70" y="T71"/>
                          </a:cxn>
                          <a:cxn ang="T130">
                            <a:pos x="T72" y="T73"/>
                          </a:cxn>
                          <a:cxn ang="T131">
                            <a:pos x="T74" y="T75"/>
                          </a:cxn>
                          <a:cxn ang="T132">
                            <a:pos x="T76" y="T77"/>
                          </a:cxn>
                          <a:cxn ang="T133">
                            <a:pos x="T78" y="T79"/>
                          </a:cxn>
                          <a:cxn ang="T134">
                            <a:pos x="T80" y="T81"/>
                          </a:cxn>
                          <a:cxn ang="T135">
                            <a:pos x="T82" y="T83"/>
                          </a:cxn>
                          <a:cxn ang="T136">
                            <a:pos x="T84" y="T85"/>
                          </a:cxn>
                          <a:cxn ang="T137">
                            <a:pos x="T86" y="T87"/>
                          </a:cxn>
                          <a:cxn ang="T138">
                            <a:pos x="T88" y="T89"/>
                          </a:cxn>
                          <a:cxn ang="T139">
                            <a:pos x="T90" y="T91"/>
                          </a:cxn>
                          <a:cxn ang="T140">
                            <a:pos x="T92" y="T93"/>
                          </a:cxn>
                        </a:cxnLst>
                        <a:rect l="0" t="0" r="r" b="b"/>
                        <a:pathLst>
                          <a:path w="477" h="2431">
                            <a:moveTo>
                              <a:pt x="0" y="2224"/>
                            </a:moveTo>
                            <a:lnTo>
                              <a:pt x="10" y="2286"/>
                            </a:lnTo>
                            <a:lnTo>
                              <a:pt x="20" y="2338"/>
                            </a:lnTo>
                            <a:lnTo>
                              <a:pt x="31" y="2379"/>
                            </a:lnTo>
                            <a:lnTo>
                              <a:pt x="41" y="2410"/>
                            </a:lnTo>
                            <a:lnTo>
                              <a:pt x="52" y="2426"/>
                            </a:lnTo>
                            <a:lnTo>
                              <a:pt x="62" y="2431"/>
                            </a:lnTo>
                            <a:lnTo>
                              <a:pt x="72" y="2426"/>
                            </a:lnTo>
                            <a:lnTo>
                              <a:pt x="83" y="2410"/>
                            </a:lnTo>
                            <a:lnTo>
                              <a:pt x="93" y="2379"/>
                            </a:lnTo>
                            <a:lnTo>
                              <a:pt x="103" y="2338"/>
                            </a:lnTo>
                            <a:lnTo>
                              <a:pt x="114" y="2281"/>
                            </a:lnTo>
                            <a:lnTo>
                              <a:pt x="124" y="2219"/>
                            </a:lnTo>
                            <a:lnTo>
                              <a:pt x="134" y="2146"/>
                            </a:lnTo>
                            <a:lnTo>
                              <a:pt x="145" y="2058"/>
                            </a:lnTo>
                            <a:lnTo>
                              <a:pt x="155" y="1970"/>
                            </a:lnTo>
                            <a:lnTo>
                              <a:pt x="166" y="1871"/>
                            </a:lnTo>
                            <a:lnTo>
                              <a:pt x="176" y="1762"/>
                            </a:lnTo>
                            <a:lnTo>
                              <a:pt x="186" y="1654"/>
                            </a:lnTo>
                            <a:lnTo>
                              <a:pt x="197" y="1534"/>
                            </a:lnTo>
                            <a:lnTo>
                              <a:pt x="207" y="1415"/>
                            </a:lnTo>
                            <a:lnTo>
                              <a:pt x="217" y="1296"/>
                            </a:lnTo>
                            <a:lnTo>
                              <a:pt x="228" y="1177"/>
                            </a:lnTo>
                            <a:lnTo>
                              <a:pt x="238" y="1052"/>
                            </a:lnTo>
                            <a:lnTo>
                              <a:pt x="249" y="933"/>
                            </a:lnTo>
                            <a:lnTo>
                              <a:pt x="259" y="819"/>
                            </a:lnTo>
                            <a:lnTo>
                              <a:pt x="269" y="705"/>
                            </a:lnTo>
                            <a:lnTo>
                              <a:pt x="280" y="596"/>
                            </a:lnTo>
                            <a:lnTo>
                              <a:pt x="290" y="492"/>
                            </a:lnTo>
                            <a:lnTo>
                              <a:pt x="300" y="399"/>
                            </a:lnTo>
                            <a:lnTo>
                              <a:pt x="311" y="316"/>
                            </a:lnTo>
                            <a:lnTo>
                              <a:pt x="321" y="238"/>
                            </a:lnTo>
                            <a:lnTo>
                              <a:pt x="331" y="171"/>
                            </a:lnTo>
                            <a:lnTo>
                              <a:pt x="342" y="114"/>
                            </a:lnTo>
                            <a:lnTo>
                              <a:pt x="352" y="67"/>
                            </a:lnTo>
                            <a:lnTo>
                              <a:pt x="363" y="31"/>
                            </a:lnTo>
                            <a:lnTo>
                              <a:pt x="373" y="10"/>
                            </a:lnTo>
                            <a:lnTo>
                              <a:pt x="383" y="0"/>
                            </a:lnTo>
                            <a:lnTo>
                              <a:pt x="394" y="0"/>
                            </a:lnTo>
                            <a:lnTo>
                              <a:pt x="404" y="15"/>
                            </a:lnTo>
                            <a:lnTo>
                              <a:pt x="414" y="41"/>
                            </a:lnTo>
                            <a:lnTo>
                              <a:pt x="425" y="78"/>
                            </a:lnTo>
                            <a:lnTo>
                              <a:pt x="435" y="124"/>
                            </a:lnTo>
                            <a:lnTo>
                              <a:pt x="445" y="187"/>
                            </a:lnTo>
                            <a:lnTo>
                              <a:pt x="456" y="254"/>
                            </a:lnTo>
                            <a:lnTo>
                              <a:pt x="466" y="337"/>
                            </a:lnTo>
                            <a:lnTo>
                              <a:pt x="477" y="425"/>
                            </a:lnTo>
                          </a:path>
                        </a:pathLst>
                      </a:custGeom>
                      <a:noFill/>
                      <a:ln w="15875">
                        <a:solidFill>
                          <a:srgbClr val="FF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</p:grpSp>
                <p:grpSp>
                  <p:nvGrpSpPr>
                    <p:cNvPr id="84051" name="Group 214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255" y="3250"/>
                      <a:ext cx="395" cy="210"/>
                      <a:chOff x="1231" y="1159"/>
                      <a:chExt cx="3085" cy="2431"/>
                    </a:xfrm>
                  </p:grpSpPr>
                  <p:sp>
                    <p:nvSpPr>
                      <p:cNvPr id="84072" name="Freeform 215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1231" y="1159"/>
                        <a:ext cx="1301" cy="2431"/>
                      </a:xfrm>
                      <a:custGeom>
                        <a:avLst/>
                        <a:gdLst>
                          <a:gd name="T0" fmla="*/ 16 w 1301"/>
                          <a:gd name="T1" fmla="*/ 2177 h 2431"/>
                          <a:gd name="T2" fmla="*/ 47 w 1301"/>
                          <a:gd name="T3" fmla="*/ 2353 h 2431"/>
                          <a:gd name="T4" fmla="*/ 78 w 1301"/>
                          <a:gd name="T5" fmla="*/ 2431 h 2431"/>
                          <a:gd name="T6" fmla="*/ 109 w 1301"/>
                          <a:gd name="T7" fmla="*/ 2400 h 2431"/>
                          <a:gd name="T8" fmla="*/ 140 w 1301"/>
                          <a:gd name="T9" fmla="*/ 2260 h 2431"/>
                          <a:gd name="T10" fmla="*/ 171 w 1301"/>
                          <a:gd name="T11" fmla="*/ 2032 h 2431"/>
                          <a:gd name="T12" fmla="*/ 203 w 1301"/>
                          <a:gd name="T13" fmla="*/ 1726 h 2431"/>
                          <a:gd name="T14" fmla="*/ 234 w 1301"/>
                          <a:gd name="T15" fmla="*/ 1379 h 2431"/>
                          <a:gd name="T16" fmla="*/ 265 w 1301"/>
                          <a:gd name="T17" fmla="*/ 1016 h 2431"/>
                          <a:gd name="T18" fmla="*/ 296 w 1301"/>
                          <a:gd name="T19" fmla="*/ 669 h 2431"/>
                          <a:gd name="T20" fmla="*/ 327 w 1301"/>
                          <a:gd name="T21" fmla="*/ 373 h 2431"/>
                          <a:gd name="T22" fmla="*/ 358 w 1301"/>
                          <a:gd name="T23" fmla="*/ 150 h 2431"/>
                          <a:gd name="T24" fmla="*/ 389 w 1301"/>
                          <a:gd name="T25" fmla="*/ 21 h 2431"/>
                          <a:gd name="T26" fmla="*/ 420 w 1301"/>
                          <a:gd name="T27" fmla="*/ 5 h 2431"/>
                          <a:gd name="T28" fmla="*/ 451 w 1301"/>
                          <a:gd name="T29" fmla="*/ 93 h 2431"/>
                          <a:gd name="T30" fmla="*/ 482 w 1301"/>
                          <a:gd name="T31" fmla="*/ 280 h 2431"/>
                          <a:gd name="T32" fmla="*/ 514 w 1301"/>
                          <a:gd name="T33" fmla="*/ 555 h 2431"/>
                          <a:gd name="T34" fmla="*/ 545 w 1301"/>
                          <a:gd name="T35" fmla="*/ 886 h 2431"/>
                          <a:gd name="T36" fmla="*/ 576 w 1301"/>
                          <a:gd name="T37" fmla="*/ 1244 h 2431"/>
                          <a:gd name="T38" fmla="*/ 607 w 1301"/>
                          <a:gd name="T39" fmla="*/ 1602 h 2431"/>
                          <a:gd name="T40" fmla="*/ 633 w 1301"/>
                          <a:gd name="T41" fmla="*/ 1928 h 2431"/>
                          <a:gd name="T42" fmla="*/ 664 w 1301"/>
                          <a:gd name="T43" fmla="*/ 2188 h 2431"/>
                          <a:gd name="T44" fmla="*/ 695 w 1301"/>
                          <a:gd name="T45" fmla="*/ 2364 h 2431"/>
                          <a:gd name="T46" fmla="*/ 726 w 1301"/>
                          <a:gd name="T47" fmla="*/ 2431 h 2431"/>
                          <a:gd name="T48" fmla="*/ 757 w 1301"/>
                          <a:gd name="T49" fmla="*/ 2395 h 2431"/>
                          <a:gd name="T50" fmla="*/ 788 w 1301"/>
                          <a:gd name="T51" fmla="*/ 2250 h 2431"/>
                          <a:gd name="T52" fmla="*/ 819 w 1301"/>
                          <a:gd name="T53" fmla="*/ 2017 h 2431"/>
                          <a:gd name="T54" fmla="*/ 850 w 1301"/>
                          <a:gd name="T55" fmla="*/ 1711 h 2431"/>
                          <a:gd name="T56" fmla="*/ 882 w 1301"/>
                          <a:gd name="T57" fmla="*/ 1358 h 2431"/>
                          <a:gd name="T58" fmla="*/ 913 w 1301"/>
                          <a:gd name="T59" fmla="*/ 995 h 2431"/>
                          <a:gd name="T60" fmla="*/ 944 w 1301"/>
                          <a:gd name="T61" fmla="*/ 648 h 2431"/>
                          <a:gd name="T62" fmla="*/ 975 w 1301"/>
                          <a:gd name="T63" fmla="*/ 358 h 2431"/>
                          <a:gd name="T64" fmla="*/ 1006 w 1301"/>
                          <a:gd name="T65" fmla="*/ 140 h 2431"/>
                          <a:gd name="T66" fmla="*/ 1037 w 1301"/>
                          <a:gd name="T67" fmla="*/ 21 h 2431"/>
                          <a:gd name="T68" fmla="*/ 1068 w 1301"/>
                          <a:gd name="T69" fmla="*/ 5 h 2431"/>
                          <a:gd name="T70" fmla="*/ 1099 w 1301"/>
                          <a:gd name="T71" fmla="*/ 98 h 2431"/>
                          <a:gd name="T72" fmla="*/ 1130 w 1301"/>
                          <a:gd name="T73" fmla="*/ 295 h 2431"/>
                          <a:gd name="T74" fmla="*/ 1161 w 1301"/>
                          <a:gd name="T75" fmla="*/ 570 h 2431"/>
                          <a:gd name="T76" fmla="*/ 1193 w 1301"/>
                          <a:gd name="T77" fmla="*/ 902 h 2431"/>
                          <a:gd name="T78" fmla="*/ 1224 w 1301"/>
                          <a:gd name="T79" fmla="*/ 1265 h 2431"/>
                          <a:gd name="T80" fmla="*/ 1250 w 1301"/>
                          <a:gd name="T81" fmla="*/ 1623 h 2431"/>
                          <a:gd name="T82" fmla="*/ 1281 w 1301"/>
                          <a:gd name="T83" fmla="*/ 1944 h 2431"/>
                          <a:gd name="T84" fmla="*/ 0 60000 65536"/>
                          <a:gd name="T85" fmla="*/ 0 60000 65536"/>
                          <a:gd name="T86" fmla="*/ 0 60000 65536"/>
                          <a:gd name="T87" fmla="*/ 0 60000 65536"/>
                          <a:gd name="T88" fmla="*/ 0 60000 65536"/>
                          <a:gd name="T89" fmla="*/ 0 60000 65536"/>
                          <a:gd name="T90" fmla="*/ 0 60000 65536"/>
                          <a:gd name="T91" fmla="*/ 0 60000 65536"/>
                          <a:gd name="T92" fmla="*/ 0 60000 65536"/>
                          <a:gd name="T93" fmla="*/ 0 60000 65536"/>
                          <a:gd name="T94" fmla="*/ 0 60000 65536"/>
                          <a:gd name="T95" fmla="*/ 0 60000 65536"/>
                          <a:gd name="T96" fmla="*/ 0 60000 65536"/>
                          <a:gd name="T97" fmla="*/ 0 60000 65536"/>
                          <a:gd name="T98" fmla="*/ 0 60000 65536"/>
                          <a:gd name="T99" fmla="*/ 0 60000 65536"/>
                          <a:gd name="T100" fmla="*/ 0 60000 65536"/>
                          <a:gd name="T101" fmla="*/ 0 60000 65536"/>
                          <a:gd name="T102" fmla="*/ 0 60000 65536"/>
                          <a:gd name="T103" fmla="*/ 0 60000 65536"/>
                          <a:gd name="T104" fmla="*/ 0 60000 65536"/>
                          <a:gd name="T105" fmla="*/ 0 60000 65536"/>
                          <a:gd name="T106" fmla="*/ 0 60000 65536"/>
                          <a:gd name="T107" fmla="*/ 0 60000 65536"/>
                          <a:gd name="T108" fmla="*/ 0 60000 65536"/>
                          <a:gd name="T109" fmla="*/ 0 60000 65536"/>
                          <a:gd name="T110" fmla="*/ 0 60000 65536"/>
                          <a:gd name="T111" fmla="*/ 0 60000 65536"/>
                          <a:gd name="T112" fmla="*/ 0 60000 65536"/>
                          <a:gd name="T113" fmla="*/ 0 60000 65536"/>
                          <a:gd name="T114" fmla="*/ 0 60000 65536"/>
                          <a:gd name="T115" fmla="*/ 0 60000 65536"/>
                          <a:gd name="T116" fmla="*/ 0 60000 65536"/>
                          <a:gd name="T117" fmla="*/ 0 60000 65536"/>
                          <a:gd name="T118" fmla="*/ 0 60000 65536"/>
                          <a:gd name="T119" fmla="*/ 0 60000 65536"/>
                          <a:gd name="T120" fmla="*/ 0 60000 65536"/>
                          <a:gd name="T121" fmla="*/ 0 60000 65536"/>
                          <a:gd name="T122" fmla="*/ 0 60000 65536"/>
                          <a:gd name="T123" fmla="*/ 0 60000 65536"/>
                          <a:gd name="T124" fmla="*/ 0 60000 65536"/>
                          <a:gd name="T125" fmla="*/ 0 60000 65536"/>
                        </a:gdLst>
                        <a:ahLst/>
                        <a:cxnLst>
                          <a:cxn ang="T84">
                            <a:pos x="T0" y="T1"/>
                          </a:cxn>
                          <a:cxn ang="T85">
                            <a:pos x="T2" y="T3"/>
                          </a:cxn>
                          <a:cxn ang="T86">
                            <a:pos x="T4" y="T5"/>
                          </a:cxn>
                          <a:cxn ang="T87">
                            <a:pos x="T6" y="T7"/>
                          </a:cxn>
                          <a:cxn ang="T88">
                            <a:pos x="T8" y="T9"/>
                          </a:cxn>
                          <a:cxn ang="T89">
                            <a:pos x="T10" y="T11"/>
                          </a:cxn>
                          <a:cxn ang="T90">
                            <a:pos x="T12" y="T13"/>
                          </a:cxn>
                          <a:cxn ang="T91">
                            <a:pos x="T14" y="T15"/>
                          </a:cxn>
                          <a:cxn ang="T92">
                            <a:pos x="T16" y="T17"/>
                          </a:cxn>
                          <a:cxn ang="T93">
                            <a:pos x="T18" y="T19"/>
                          </a:cxn>
                          <a:cxn ang="T94">
                            <a:pos x="T20" y="T21"/>
                          </a:cxn>
                          <a:cxn ang="T95">
                            <a:pos x="T22" y="T23"/>
                          </a:cxn>
                          <a:cxn ang="T96">
                            <a:pos x="T24" y="T25"/>
                          </a:cxn>
                          <a:cxn ang="T97">
                            <a:pos x="T26" y="T27"/>
                          </a:cxn>
                          <a:cxn ang="T98">
                            <a:pos x="T28" y="T29"/>
                          </a:cxn>
                          <a:cxn ang="T99">
                            <a:pos x="T30" y="T31"/>
                          </a:cxn>
                          <a:cxn ang="T100">
                            <a:pos x="T32" y="T33"/>
                          </a:cxn>
                          <a:cxn ang="T101">
                            <a:pos x="T34" y="T35"/>
                          </a:cxn>
                          <a:cxn ang="T102">
                            <a:pos x="T36" y="T37"/>
                          </a:cxn>
                          <a:cxn ang="T103">
                            <a:pos x="T38" y="T39"/>
                          </a:cxn>
                          <a:cxn ang="T104">
                            <a:pos x="T40" y="T41"/>
                          </a:cxn>
                          <a:cxn ang="T105">
                            <a:pos x="T42" y="T43"/>
                          </a:cxn>
                          <a:cxn ang="T106">
                            <a:pos x="T44" y="T45"/>
                          </a:cxn>
                          <a:cxn ang="T107">
                            <a:pos x="T46" y="T47"/>
                          </a:cxn>
                          <a:cxn ang="T108">
                            <a:pos x="T48" y="T49"/>
                          </a:cxn>
                          <a:cxn ang="T109">
                            <a:pos x="T50" y="T51"/>
                          </a:cxn>
                          <a:cxn ang="T110">
                            <a:pos x="T52" y="T53"/>
                          </a:cxn>
                          <a:cxn ang="T111">
                            <a:pos x="T54" y="T55"/>
                          </a:cxn>
                          <a:cxn ang="T112">
                            <a:pos x="T56" y="T57"/>
                          </a:cxn>
                          <a:cxn ang="T113">
                            <a:pos x="T58" y="T59"/>
                          </a:cxn>
                          <a:cxn ang="T114">
                            <a:pos x="T60" y="T61"/>
                          </a:cxn>
                          <a:cxn ang="T115">
                            <a:pos x="T62" y="T63"/>
                          </a:cxn>
                          <a:cxn ang="T116">
                            <a:pos x="T64" y="T65"/>
                          </a:cxn>
                          <a:cxn ang="T117">
                            <a:pos x="T66" y="T67"/>
                          </a:cxn>
                          <a:cxn ang="T118">
                            <a:pos x="T68" y="T69"/>
                          </a:cxn>
                          <a:cxn ang="T119">
                            <a:pos x="T70" y="T71"/>
                          </a:cxn>
                          <a:cxn ang="T120">
                            <a:pos x="T72" y="T73"/>
                          </a:cxn>
                          <a:cxn ang="T121">
                            <a:pos x="T74" y="T75"/>
                          </a:cxn>
                          <a:cxn ang="T122">
                            <a:pos x="T76" y="T77"/>
                          </a:cxn>
                          <a:cxn ang="T123">
                            <a:pos x="T78" y="T79"/>
                          </a:cxn>
                          <a:cxn ang="T124">
                            <a:pos x="T80" y="T81"/>
                          </a:cxn>
                          <a:cxn ang="T125">
                            <a:pos x="T82" y="T83"/>
                          </a:cxn>
                        </a:cxnLst>
                        <a:rect l="0" t="0" r="r" b="b"/>
                        <a:pathLst>
                          <a:path w="1301" h="2431">
                            <a:moveTo>
                              <a:pt x="0" y="2006"/>
                            </a:moveTo>
                            <a:lnTo>
                              <a:pt x="6" y="2094"/>
                            </a:lnTo>
                            <a:lnTo>
                              <a:pt x="16" y="2177"/>
                            </a:lnTo>
                            <a:lnTo>
                              <a:pt x="26" y="2245"/>
                            </a:lnTo>
                            <a:lnTo>
                              <a:pt x="37" y="2307"/>
                            </a:lnTo>
                            <a:lnTo>
                              <a:pt x="47" y="2353"/>
                            </a:lnTo>
                            <a:lnTo>
                              <a:pt x="57" y="2390"/>
                            </a:lnTo>
                            <a:lnTo>
                              <a:pt x="68" y="2416"/>
                            </a:lnTo>
                            <a:lnTo>
                              <a:pt x="78" y="2431"/>
                            </a:lnTo>
                            <a:lnTo>
                              <a:pt x="88" y="2431"/>
                            </a:lnTo>
                            <a:lnTo>
                              <a:pt x="99" y="2421"/>
                            </a:lnTo>
                            <a:lnTo>
                              <a:pt x="109" y="2400"/>
                            </a:lnTo>
                            <a:lnTo>
                              <a:pt x="120" y="2364"/>
                            </a:lnTo>
                            <a:lnTo>
                              <a:pt x="130" y="2317"/>
                            </a:lnTo>
                            <a:lnTo>
                              <a:pt x="140" y="2260"/>
                            </a:lnTo>
                            <a:lnTo>
                              <a:pt x="151" y="2193"/>
                            </a:lnTo>
                            <a:lnTo>
                              <a:pt x="161" y="2115"/>
                            </a:lnTo>
                            <a:lnTo>
                              <a:pt x="171" y="2032"/>
                            </a:lnTo>
                            <a:lnTo>
                              <a:pt x="182" y="1939"/>
                            </a:lnTo>
                            <a:lnTo>
                              <a:pt x="192" y="1835"/>
                            </a:lnTo>
                            <a:lnTo>
                              <a:pt x="203" y="1726"/>
                            </a:lnTo>
                            <a:lnTo>
                              <a:pt x="213" y="1612"/>
                            </a:lnTo>
                            <a:lnTo>
                              <a:pt x="223" y="1498"/>
                            </a:lnTo>
                            <a:lnTo>
                              <a:pt x="234" y="1379"/>
                            </a:lnTo>
                            <a:lnTo>
                              <a:pt x="244" y="1254"/>
                            </a:lnTo>
                            <a:lnTo>
                              <a:pt x="254" y="1135"/>
                            </a:lnTo>
                            <a:lnTo>
                              <a:pt x="265" y="1016"/>
                            </a:lnTo>
                            <a:lnTo>
                              <a:pt x="275" y="897"/>
                            </a:lnTo>
                            <a:lnTo>
                              <a:pt x="285" y="778"/>
                            </a:lnTo>
                            <a:lnTo>
                              <a:pt x="296" y="669"/>
                            </a:lnTo>
                            <a:lnTo>
                              <a:pt x="306" y="560"/>
                            </a:lnTo>
                            <a:lnTo>
                              <a:pt x="317" y="461"/>
                            </a:lnTo>
                            <a:lnTo>
                              <a:pt x="327" y="373"/>
                            </a:lnTo>
                            <a:lnTo>
                              <a:pt x="337" y="285"/>
                            </a:lnTo>
                            <a:lnTo>
                              <a:pt x="348" y="212"/>
                            </a:lnTo>
                            <a:lnTo>
                              <a:pt x="358" y="150"/>
                            </a:lnTo>
                            <a:lnTo>
                              <a:pt x="368" y="93"/>
                            </a:lnTo>
                            <a:lnTo>
                              <a:pt x="379" y="52"/>
                            </a:lnTo>
                            <a:lnTo>
                              <a:pt x="389" y="21"/>
                            </a:lnTo>
                            <a:lnTo>
                              <a:pt x="399" y="5"/>
                            </a:lnTo>
                            <a:lnTo>
                              <a:pt x="410" y="0"/>
                            </a:lnTo>
                            <a:lnTo>
                              <a:pt x="420" y="5"/>
                            </a:lnTo>
                            <a:lnTo>
                              <a:pt x="431" y="21"/>
                            </a:lnTo>
                            <a:lnTo>
                              <a:pt x="441" y="52"/>
                            </a:lnTo>
                            <a:lnTo>
                              <a:pt x="451" y="93"/>
                            </a:lnTo>
                            <a:lnTo>
                              <a:pt x="462" y="145"/>
                            </a:lnTo>
                            <a:lnTo>
                              <a:pt x="472" y="207"/>
                            </a:lnTo>
                            <a:lnTo>
                              <a:pt x="482" y="280"/>
                            </a:lnTo>
                            <a:lnTo>
                              <a:pt x="493" y="363"/>
                            </a:lnTo>
                            <a:lnTo>
                              <a:pt x="503" y="456"/>
                            </a:lnTo>
                            <a:lnTo>
                              <a:pt x="514" y="555"/>
                            </a:lnTo>
                            <a:lnTo>
                              <a:pt x="524" y="658"/>
                            </a:lnTo>
                            <a:lnTo>
                              <a:pt x="534" y="767"/>
                            </a:lnTo>
                            <a:lnTo>
                              <a:pt x="545" y="886"/>
                            </a:lnTo>
                            <a:lnTo>
                              <a:pt x="555" y="1006"/>
                            </a:lnTo>
                            <a:lnTo>
                              <a:pt x="565" y="1125"/>
                            </a:lnTo>
                            <a:lnTo>
                              <a:pt x="576" y="1244"/>
                            </a:lnTo>
                            <a:lnTo>
                              <a:pt x="586" y="1368"/>
                            </a:lnTo>
                            <a:lnTo>
                              <a:pt x="596" y="1488"/>
                            </a:lnTo>
                            <a:lnTo>
                              <a:pt x="607" y="1602"/>
                            </a:lnTo>
                            <a:lnTo>
                              <a:pt x="617" y="1716"/>
                            </a:lnTo>
                            <a:lnTo>
                              <a:pt x="622" y="1825"/>
                            </a:lnTo>
                            <a:lnTo>
                              <a:pt x="633" y="1928"/>
                            </a:lnTo>
                            <a:lnTo>
                              <a:pt x="643" y="2022"/>
                            </a:lnTo>
                            <a:lnTo>
                              <a:pt x="653" y="2110"/>
                            </a:lnTo>
                            <a:lnTo>
                              <a:pt x="664" y="2188"/>
                            </a:lnTo>
                            <a:lnTo>
                              <a:pt x="674" y="2255"/>
                            </a:lnTo>
                            <a:lnTo>
                              <a:pt x="685" y="2317"/>
                            </a:lnTo>
                            <a:lnTo>
                              <a:pt x="695" y="2364"/>
                            </a:lnTo>
                            <a:lnTo>
                              <a:pt x="705" y="2395"/>
                            </a:lnTo>
                            <a:lnTo>
                              <a:pt x="716" y="2421"/>
                            </a:lnTo>
                            <a:lnTo>
                              <a:pt x="726" y="2431"/>
                            </a:lnTo>
                            <a:lnTo>
                              <a:pt x="736" y="2431"/>
                            </a:lnTo>
                            <a:lnTo>
                              <a:pt x="747" y="2421"/>
                            </a:lnTo>
                            <a:lnTo>
                              <a:pt x="757" y="2395"/>
                            </a:lnTo>
                            <a:lnTo>
                              <a:pt x="768" y="2359"/>
                            </a:lnTo>
                            <a:lnTo>
                              <a:pt x="778" y="2312"/>
                            </a:lnTo>
                            <a:lnTo>
                              <a:pt x="788" y="2250"/>
                            </a:lnTo>
                            <a:lnTo>
                              <a:pt x="799" y="2182"/>
                            </a:lnTo>
                            <a:lnTo>
                              <a:pt x="809" y="2105"/>
                            </a:lnTo>
                            <a:lnTo>
                              <a:pt x="819" y="2017"/>
                            </a:lnTo>
                            <a:lnTo>
                              <a:pt x="830" y="1918"/>
                            </a:lnTo>
                            <a:lnTo>
                              <a:pt x="840" y="1820"/>
                            </a:lnTo>
                            <a:lnTo>
                              <a:pt x="850" y="1711"/>
                            </a:lnTo>
                            <a:lnTo>
                              <a:pt x="861" y="1597"/>
                            </a:lnTo>
                            <a:lnTo>
                              <a:pt x="871" y="1477"/>
                            </a:lnTo>
                            <a:lnTo>
                              <a:pt x="882" y="1358"/>
                            </a:lnTo>
                            <a:lnTo>
                              <a:pt x="892" y="1234"/>
                            </a:lnTo>
                            <a:lnTo>
                              <a:pt x="902" y="1114"/>
                            </a:lnTo>
                            <a:lnTo>
                              <a:pt x="913" y="995"/>
                            </a:lnTo>
                            <a:lnTo>
                              <a:pt x="923" y="876"/>
                            </a:lnTo>
                            <a:lnTo>
                              <a:pt x="933" y="762"/>
                            </a:lnTo>
                            <a:lnTo>
                              <a:pt x="944" y="648"/>
                            </a:lnTo>
                            <a:lnTo>
                              <a:pt x="954" y="544"/>
                            </a:lnTo>
                            <a:lnTo>
                              <a:pt x="965" y="446"/>
                            </a:lnTo>
                            <a:lnTo>
                              <a:pt x="975" y="358"/>
                            </a:lnTo>
                            <a:lnTo>
                              <a:pt x="985" y="275"/>
                            </a:lnTo>
                            <a:lnTo>
                              <a:pt x="996" y="202"/>
                            </a:lnTo>
                            <a:lnTo>
                              <a:pt x="1006" y="140"/>
                            </a:lnTo>
                            <a:lnTo>
                              <a:pt x="1016" y="88"/>
                            </a:lnTo>
                            <a:lnTo>
                              <a:pt x="1027" y="47"/>
                            </a:lnTo>
                            <a:lnTo>
                              <a:pt x="1037" y="21"/>
                            </a:lnTo>
                            <a:lnTo>
                              <a:pt x="1047" y="0"/>
                            </a:lnTo>
                            <a:lnTo>
                              <a:pt x="1058" y="0"/>
                            </a:lnTo>
                            <a:lnTo>
                              <a:pt x="1068" y="5"/>
                            </a:lnTo>
                            <a:lnTo>
                              <a:pt x="1079" y="26"/>
                            </a:lnTo>
                            <a:lnTo>
                              <a:pt x="1089" y="57"/>
                            </a:lnTo>
                            <a:lnTo>
                              <a:pt x="1099" y="98"/>
                            </a:lnTo>
                            <a:lnTo>
                              <a:pt x="1110" y="155"/>
                            </a:lnTo>
                            <a:lnTo>
                              <a:pt x="1120" y="218"/>
                            </a:lnTo>
                            <a:lnTo>
                              <a:pt x="1130" y="295"/>
                            </a:lnTo>
                            <a:lnTo>
                              <a:pt x="1141" y="378"/>
                            </a:lnTo>
                            <a:lnTo>
                              <a:pt x="1151" y="472"/>
                            </a:lnTo>
                            <a:lnTo>
                              <a:pt x="1161" y="570"/>
                            </a:lnTo>
                            <a:lnTo>
                              <a:pt x="1172" y="679"/>
                            </a:lnTo>
                            <a:lnTo>
                              <a:pt x="1182" y="788"/>
                            </a:lnTo>
                            <a:lnTo>
                              <a:pt x="1193" y="902"/>
                            </a:lnTo>
                            <a:lnTo>
                              <a:pt x="1203" y="1021"/>
                            </a:lnTo>
                            <a:lnTo>
                              <a:pt x="1213" y="1146"/>
                            </a:lnTo>
                            <a:lnTo>
                              <a:pt x="1224" y="1265"/>
                            </a:lnTo>
                            <a:lnTo>
                              <a:pt x="1234" y="1389"/>
                            </a:lnTo>
                            <a:lnTo>
                              <a:pt x="1239" y="1508"/>
                            </a:lnTo>
                            <a:lnTo>
                              <a:pt x="1250" y="1623"/>
                            </a:lnTo>
                            <a:lnTo>
                              <a:pt x="1260" y="1737"/>
                            </a:lnTo>
                            <a:lnTo>
                              <a:pt x="1270" y="1845"/>
                            </a:lnTo>
                            <a:lnTo>
                              <a:pt x="1281" y="1944"/>
                            </a:lnTo>
                            <a:lnTo>
                              <a:pt x="1291" y="2037"/>
                            </a:lnTo>
                            <a:lnTo>
                              <a:pt x="1301" y="2125"/>
                            </a:lnTo>
                          </a:path>
                        </a:pathLst>
                      </a:custGeom>
                      <a:noFill/>
                      <a:ln w="15875">
                        <a:solidFill>
                          <a:srgbClr val="FF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84073" name="Freeform 216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532" y="1159"/>
                        <a:ext cx="1307" cy="2431"/>
                      </a:xfrm>
                      <a:custGeom>
                        <a:avLst/>
                        <a:gdLst>
                          <a:gd name="T0" fmla="*/ 21 w 1307"/>
                          <a:gd name="T1" fmla="*/ 2265 h 2431"/>
                          <a:gd name="T2" fmla="*/ 52 w 1307"/>
                          <a:gd name="T3" fmla="*/ 2400 h 2431"/>
                          <a:gd name="T4" fmla="*/ 83 w 1307"/>
                          <a:gd name="T5" fmla="*/ 2431 h 2431"/>
                          <a:gd name="T6" fmla="*/ 114 w 1307"/>
                          <a:gd name="T7" fmla="*/ 2353 h 2431"/>
                          <a:gd name="T8" fmla="*/ 146 w 1307"/>
                          <a:gd name="T9" fmla="*/ 2172 h 2431"/>
                          <a:gd name="T10" fmla="*/ 177 w 1307"/>
                          <a:gd name="T11" fmla="*/ 1902 h 2431"/>
                          <a:gd name="T12" fmla="*/ 208 w 1307"/>
                          <a:gd name="T13" fmla="*/ 1576 h 2431"/>
                          <a:gd name="T14" fmla="*/ 239 w 1307"/>
                          <a:gd name="T15" fmla="*/ 1218 h 2431"/>
                          <a:gd name="T16" fmla="*/ 270 w 1307"/>
                          <a:gd name="T17" fmla="*/ 855 h 2431"/>
                          <a:gd name="T18" fmla="*/ 301 w 1307"/>
                          <a:gd name="T19" fmla="*/ 529 h 2431"/>
                          <a:gd name="T20" fmla="*/ 332 w 1307"/>
                          <a:gd name="T21" fmla="*/ 259 h 2431"/>
                          <a:gd name="T22" fmla="*/ 363 w 1307"/>
                          <a:gd name="T23" fmla="*/ 78 h 2431"/>
                          <a:gd name="T24" fmla="*/ 394 w 1307"/>
                          <a:gd name="T25" fmla="*/ 0 h 2431"/>
                          <a:gd name="T26" fmla="*/ 425 w 1307"/>
                          <a:gd name="T27" fmla="*/ 31 h 2431"/>
                          <a:gd name="T28" fmla="*/ 457 w 1307"/>
                          <a:gd name="T29" fmla="*/ 166 h 2431"/>
                          <a:gd name="T30" fmla="*/ 488 w 1307"/>
                          <a:gd name="T31" fmla="*/ 394 h 2431"/>
                          <a:gd name="T32" fmla="*/ 519 w 1307"/>
                          <a:gd name="T33" fmla="*/ 695 h 2431"/>
                          <a:gd name="T34" fmla="*/ 550 w 1307"/>
                          <a:gd name="T35" fmla="*/ 1042 h 2431"/>
                          <a:gd name="T36" fmla="*/ 576 w 1307"/>
                          <a:gd name="T37" fmla="*/ 1410 h 2431"/>
                          <a:gd name="T38" fmla="*/ 607 w 1307"/>
                          <a:gd name="T39" fmla="*/ 1752 h 2431"/>
                          <a:gd name="T40" fmla="*/ 638 w 1307"/>
                          <a:gd name="T41" fmla="*/ 2053 h 2431"/>
                          <a:gd name="T42" fmla="*/ 669 w 1307"/>
                          <a:gd name="T43" fmla="*/ 2276 h 2431"/>
                          <a:gd name="T44" fmla="*/ 700 w 1307"/>
                          <a:gd name="T45" fmla="*/ 2405 h 2431"/>
                          <a:gd name="T46" fmla="*/ 731 w 1307"/>
                          <a:gd name="T47" fmla="*/ 2431 h 2431"/>
                          <a:gd name="T48" fmla="*/ 762 w 1307"/>
                          <a:gd name="T49" fmla="*/ 2343 h 2431"/>
                          <a:gd name="T50" fmla="*/ 794 w 1307"/>
                          <a:gd name="T51" fmla="*/ 2156 h 2431"/>
                          <a:gd name="T52" fmla="*/ 825 w 1307"/>
                          <a:gd name="T53" fmla="*/ 1887 h 2431"/>
                          <a:gd name="T54" fmla="*/ 856 w 1307"/>
                          <a:gd name="T55" fmla="*/ 1555 h 2431"/>
                          <a:gd name="T56" fmla="*/ 887 w 1307"/>
                          <a:gd name="T57" fmla="*/ 1197 h 2431"/>
                          <a:gd name="T58" fmla="*/ 918 w 1307"/>
                          <a:gd name="T59" fmla="*/ 835 h 2431"/>
                          <a:gd name="T60" fmla="*/ 949 w 1307"/>
                          <a:gd name="T61" fmla="*/ 513 h 2431"/>
                          <a:gd name="T62" fmla="*/ 980 w 1307"/>
                          <a:gd name="T63" fmla="*/ 249 h 2431"/>
                          <a:gd name="T64" fmla="*/ 1011 w 1307"/>
                          <a:gd name="T65" fmla="*/ 72 h 2431"/>
                          <a:gd name="T66" fmla="*/ 1042 w 1307"/>
                          <a:gd name="T67" fmla="*/ 0 h 2431"/>
                          <a:gd name="T68" fmla="*/ 1073 w 1307"/>
                          <a:gd name="T69" fmla="*/ 36 h 2431"/>
                          <a:gd name="T70" fmla="*/ 1105 w 1307"/>
                          <a:gd name="T71" fmla="*/ 176 h 2431"/>
                          <a:gd name="T72" fmla="*/ 1136 w 1307"/>
                          <a:gd name="T73" fmla="*/ 409 h 2431"/>
                          <a:gd name="T74" fmla="*/ 1167 w 1307"/>
                          <a:gd name="T75" fmla="*/ 715 h 2431"/>
                          <a:gd name="T76" fmla="*/ 1193 w 1307"/>
                          <a:gd name="T77" fmla="*/ 1063 h 2431"/>
                          <a:gd name="T78" fmla="*/ 1224 w 1307"/>
                          <a:gd name="T79" fmla="*/ 1426 h 2431"/>
                          <a:gd name="T80" fmla="*/ 1255 w 1307"/>
                          <a:gd name="T81" fmla="*/ 1773 h 2431"/>
                          <a:gd name="T82" fmla="*/ 1286 w 1307"/>
                          <a:gd name="T83" fmla="*/ 2068 h 2431"/>
                          <a:gd name="T84" fmla="*/ 0 60000 65536"/>
                          <a:gd name="T85" fmla="*/ 0 60000 65536"/>
                          <a:gd name="T86" fmla="*/ 0 60000 65536"/>
                          <a:gd name="T87" fmla="*/ 0 60000 65536"/>
                          <a:gd name="T88" fmla="*/ 0 60000 65536"/>
                          <a:gd name="T89" fmla="*/ 0 60000 65536"/>
                          <a:gd name="T90" fmla="*/ 0 60000 65536"/>
                          <a:gd name="T91" fmla="*/ 0 60000 65536"/>
                          <a:gd name="T92" fmla="*/ 0 60000 65536"/>
                          <a:gd name="T93" fmla="*/ 0 60000 65536"/>
                          <a:gd name="T94" fmla="*/ 0 60000 65536"/>
                          <a:gd name="T95" fmla="*/ 0 60000 65536"/>
                          <a:gd name="T96" fmla="*/ 0 60000 65536"/>
                          <a:gd name="T97" fmla="*/ 0 60000 65536"/>
                          <a:gd name="T98" fmla="*/ 0 60000 65536"/>
                          <a:gd name="T99" fmla="*/ 0 60000 65536"/>
                          <a:gd name="T100" fmla="*/ 0 60000 65536"/>
                          <a:gd name="T101" fmla="*/ 0 60000 65536"/>
                          <a:gd name="T102" fmla="*/ 0 60000 65536"/>
                          <a:gd name="T103" fmla="*/ 0 60000 65536"/>
                          <a:gd name="T104" fmla="*/ 0 60000 65536"/>
                          <a:gd name="T105" fmla="*/ 0 60000 65536"/>
                          <a:gd name="T106" fmla="*/ 0 60000 65536"/>
                          <a:gd name="T107" fmla="*/ 0 60000 65536"/>
                          <a:gd name="T108" fmla="*/ 0 60000 65536"/>
                          <a:gd name="T109" fmla="*/ 0 60000 65536"/>
                          <a:gd name="T110" fmla="*/ 0 60000 65536"/>
                          <a:gd name="T111" fmla="*/ 0 60000 65536"/>
                          <a:gd name="T112" fmla="*/ 0 60000 65536"/>
                          <a:gd name="T113" fmla="*/ 0 60000 65536"/>
                          <a:gd name="T114" fmla="*/ 0 60000 65536"/>
                          <a:gd name="T115" fmla="*/ 0 60000 65536"/>
                          <a:gd name="T116" fmla="*/ 0 60000 65536"/>
                          <a:gd name="T117" fmla="*/ 0 60000 65536"/>
                          <a:gd name="T118" fmla="*/ 0 60000 65536"/>
                          <a:gd name="T119" fmla="*/ 0 60000 65536"/>
                          <a:gd name="T120" fmla="*/ 0 60000 65536"/>
                          <a:gd name="T121" fmla="*/ 0 60000 65536"/>
                          <a:gd name="T122" fmla="*/ 0 60000 65536"/>
                          <a:gd name="T123" fmla="*/ 0 60000 65536"/>
                          <a:gd name="T124" fmla="*/ 0 60000 65536"/>
                          <a:gd name="T125" fmla="*/ 0 60000 65536"/>
                        </a:gdLst>
                        <a:ahLst/>
                        <a:cxnLst>
                          <a:cxn ang="T84">
                            <a:pos x="T0" y="T1"/>
                          </a:cxn>
                          <a:cxn ang="T85">
                            <a:pos x="T2" y="T3"/>
                          </a:cxn>
                          <a:cxn ang="T86">
                            <a:pos x="T4" y="T5"/>
                          </a:cxn>
                          <a:cxn ang="T87">
                            <a:pos x="T6" y="T7"/>
                          </a:cxn>
                          <a:cxn ang="T88">
                            <a:pos x="T8" y="T9"/>
                          </a:cxn>
                          <a:cxn ang="T89">
                            <a:pos x="T10" y="T11"/>
                          </a:cxn>
                          <a:cxn ang="T90">
                            <a:pos x="T12" y="T13"/>
                          </a:cxn>
                          <a:cxn ang="T91">
                            <a:pos x="T14" y="T15"/>
                          </a:cxn>
                          <a:cxn ang="T92">
                            <a:pos x="T16" y="T17"/>
                          </a:cxn>
                          <a:cxn ang="T93">
                            <a:pos x="T18" y="T19"/>
                          </a:cxn>
                          <a:cxn ang="T94">
                            <a:pos x="T20" y="T21"/>
                          </a:cxn>
                          <a:cxn ang="T95">
                            <a:pos x="T22" y="T23"/>
                          </a:cxn>
                          <a:cxn ang="T96">
                            <a:pos x="T24" y="T25"/>
                          </a:cxn>
                          <a:cxn ang="T97">
                            <a:pos x="T26" y="T27"/>
                          </a:cxn>
                          <a:cxn ang="T98">
                            <a:pos x="T28" y="T29"/>
                          </a:cxn>
                          <a:cxn ang="T99">
                            <a:pos x="T30" y="T31"/>
                          </a:cxn>
                          <a:cxn ang="T100">
                            <a:pos x="T32" y="T33"/>
                          </a:cxn>
                          <a:cxn ang="T101">
                            <a:pos x="T34" y="T35"/>
                          </a:cxn>
                          <a:cxn ang="T102">
                            <a:pos x="T36" y="T37"/>
                          </a:cxn>
                          <a:cxn ang="T103">
                            <a:pos x="T38" y="T39"/>
                          </a:cxn>
                          <a:cxn ang="T104">
                            <a:pos x="T40" y="T41"/>
                          </a:cxn>
                          <a:cxn ang="T105">
                            <a:pos x="T42" y="T43"/>
                          </a:cxn>
                          <a:cxn ang="T106">
                            <a:pos x="T44" y="T45"/>
                          </a:cxn>
                          <a:cxn ang="T107">
                            <a:pos x="T46" y="T47"/>
                          </a:cxn>
                          <a:cxn ang="T108">
                            <a:pos x="T48" y="T49"/>
                          </a:cxn>
                          <a:cxn ang="T109">
                            <a:pos x="T50" y="T51"/>
                          </a:cxn>
                          <a:cxn ang="T110">
                            <a:pos x="T52" y="T53"/>
                          </a:cxn>
                          <a:cxn ang="T111">
                            <a:pos x="T54" y="T55"/>
                          </a:cxn>
                          <a:cxn ang="T112">
                            <a:pos x="T56" y="T57"/>
                          </a:cxn>
                          <a:cxn ang="T113">
                            <a:pos x="T58" y="T59"/>
                          </a:cxn>
                          <a:cxn ang="T114">
                            <a:pos x="T60" y="T61"/>
                          </a:cxn>
                          <a:cxn ang="T115">
                            <a:pos x="T62" y="T63"/>
                          </a:cxn>
                          <a:cxn ang="T116">
                            <a:pos x="T64" y="T65"/>
                          </a:cxn>
                          <a:cxn ang="T117">
                            <a:pos x="T66" y="T67"/>
                          </a:cxn>
                          <a:cxn ang="T118">
                            <a:pos x="T68" y="T69"/>
                          </a:cxn>
                          <a:cxn ang="T119">
                            <a:pos x="T70" y="T71"/>
                          </a:cxn>
                          <a:cxn ang="T120">
                            <a:pos x="T72" y="T73"/>
                          </a:cxn>
                          <a:cxn ang="T121">
                            <a:pos x="T74" y="T75"/>
                          </a:cxn>
                          <a:cxn ang="T122">
                            <a:pos x="T76" y="T77"/>
                          </a:cxn>
                          <a:cxn ang="T123">
                            <a:pos x="T78" y="T79"/>
                          </a:cxn>
                          <a:cxn ang="T124">
                            <a:pos x="T80" y="T81"/>
                          </a:cxn>
                          <a:cxn ang="T125">
                            <a:pos x="T82" y="T83"/>
                          </a:cxn>
                        </a:cxnLst>
                        <a:rect l="0" t="0" r="r" b="b"/>
                        <a:pathLst>
                          <a:path w="1307" h="2431">
                            <a:moveTo>
                              <a:pt x="0" y="2125"/>
                            </a:moveTo>
                            <a:lnTo>
                              <a:pt x="11" y="2198"/>
                            </a:lnTo>
                            <a:lnTo>
                              <a:pt x="21" y="2265"/>
                            </a:lnTo>
                            <a:lnTo>
                              <a:pt x="32" y="2322"/>
                            </a:lnTo>
                            <a:lnTo>
                              <a:pt x="42" y="2369"/>
                            </a:lnTo>
                            <a:lnTo>
                              <a:pt x="52" y="2400"/>
                            </a:lnTo>
                            <a:lnTo>
                              <a:pt x="63" y="2426"/>
                            </a:lnTo>
                            <a:lnTo>
                              <a:pt x="73" y="2431"/>
                            </a:lnTo>
                            <a:lnTo>
                              <a:pt x="83" y="2431"/>
                            </a:lnTo>
                            <a:lnTo>
                              <a:pt x="94" y="2416"/>
                            </a:lnTo>
                            <a:lnTo>
                              <a:pt x="104" y="2390"/>
                            </a:lnTo>
                            <a:lnTo>
                              <a:pt x="114" y="2353"/>
                            </a:lnTo>
                            <a:lnTo>
                              <a:pt x="125" y="2302"/>
                            </a:lnTo>
                            <a:lnTo>
                              <a:pt x="135" y="2239"/>
                            </a:lnTo>
                            <a:lnTo>
                              <a:pt x="146" y="2172"/>
                            </a:lnTo>
                            <a:lnTo>
                              <a:pt x="156" y="2089"/>
                            </a:lnTo>
                            <a:lnTo>
                              <a:pt x="166" y="2001"/>
                            </a:lnTo>
                            <a:lnTo>
                              <a:pt x="177" y="1902"/>
                            </a:lnTo>
                            <a:lnTo>
                              <a:pt x="187" y="1799"/>
                            </a:lnTo>
                            <a:lnTo>
                              <a:pt x="197" y="1690"/>
                            </a:lnTo>
                            <a:lnTo>
                              <a:pt x="208" y="1576"/>
                            </a:lnTo>
                            <a:lnTo>
                              <a:pt x="218" y="1457"/>
                            </a:lnTo>
                            <a:lnTo>
                              <a:pt x="229" y="1337"/>
                            </a:lnTo>
                            <a:lnTo>
                              <a:pt x="239" y="1218"/>
                            </a:lnTo>
                            <a:lnTo>
                              <a:pt x="249" y="1094"/>
                            </a:lnTo>
                            <a:lnTo>
                              <a:pt x="260" y="975"/>
                            </a:lnTo>
                            <a:lnTo>
                              <a:pt x="270" y="855"/>
                            </a:lnTo>
                            <a:lnTo>
                              <a:pt x="280" y="741"/>
                            </a:lnTo>
                            <a:lnTo>
                              <a:pt x="291" y="632"/>
                            </a:lnTo>
                            <a:lnTo>
                              <a:pt x="301" y="529"/>
                            </a:lnTo>
                            <a:lnTo>
                              <a:pt x="311" y="430"/>
                            </a:lnTo>
                            <a:lnTo>
                              <a:pt x="322" y="342"/>
                            </a:lnTo>
                            <a:lnTo>
                              <a:pt x="332" y="259"/>
                            </a:lnTo>
                            <a:lnTo>
                              <a:pt x="343" y="192"/>
                            </a:lnTo>
                            <a:lnTo>
                              <a:pt x="353" y="130"/>
                            </a:lnTo>
                            <a:lnTo>
                              <a:pt x="363" y="78"/>
                            </a:lnTo>
                            <a:lnTo>
                              <a:pt x="374" y="41"/>
                            </a:lnTo>
                            <a:lnTo>
                              <a:pt x="384" y="15"/>
                            </a:lnTo>
                            <a:lnTo>
                              <a:pt x="394" y="0"/>
                            </a:lnTo>
                            <a:lnTo>
                              <a:pt x="405" y="0"/>
                            </a:lnTo>
                            <a:lnTo>
                              <a:pt x="415" y="5"/>
                            </a:lnTo>
                            <a:lnTo>
                              <a:pt x="425" y="31"/>
                            </a:lnTo>
                            <a:lnTo>
                              <a:pt x="436" y="62"/>
                            </a:lnTo>
                            <a:lnTo>
                              <a:pt x="446" y="109"/>
                            </a:lnTo>
                            <a:lnTo>
                              <a:pt x="457" y="166"/>
                            </a:lnTo>
                            <a:lnTo>
                              <a:pt x="467" y="233"/>
                            </a:lnTo>
                            <a:lnTo>
                              <a:pt x="477" y="306"/>
                            </a:lnTo>
                            <a:lnTo>
                              <a:pt x="488" y="394"/>
                            </a:lnTo>
                            <a:lnTo>
                              <a:pt x="498" y="487"/>
                            </a:lnTo>
                            <a:lnTo>
                              <a:pt x="508" y="586"/>
                            </a:lnTo>
                            <a:lnTo>
                              <a:pt x="519" y="695"/>
                            </a:lnTo>
                            <a:lnTo>
                              <a:pt x="529" y="809"/>
                            </a:lnTo>
                            <a:lnTo>
                              <a:pt x="540" y="923"/>
                            </a:lnTo>
                            <a:lnTo>
                              <a:pt x="550" y="1042"/>
                            </a:lnTo>
                            <a:lnTo>
                              <a:pt x="555" y="1166"/>
                            </a:lnTo>
                            <a:lnTo>
                              <a:pt x="565" y="1286"/>
                            </a:lnTo>
                            <a:lnTo>
                              <a:pt x="576" y="1410"/>
                            </a:lnTo>
                            <a:lnTo>
                              <a:pt x="586" y="1529"/>
                            </a:lnTo>
                            <a:lnTo>
                              <a:pt x="597" y="1643"/>
                            </a:lnTo>
                            <a:lnTo>
                              <a:pt x="607" y="1752"/>
                            </a:lnTo>
                            <a:lnTo>
                              <a:pt x="617" y="1861"/>
                            </a:lnTo>
                            <a:lnTo>
                              <a:pt x="628" y="1959"/>
                            </a:lnTo>
                            <a:lnTo>
                              <a:pt x="638" y="2053"/>
                            </a:lnTo>
                            <a:lnTo>
                              <a:pt x="648" y="2136"/>
                            </a:lnTo>
                            <a:lnTo>
                              <a:pt x="659" y="2213"/>
                            </a:lnTo>
                            <a:lnTo>
                              <a:pt x="669" y="2276"/>
                            </a:lnTo>
                            <a:lnTo>
                              <a:pt x="679" y="2333"/>
                            </a:lnTo>
                            <a:lnTo>
                              <a:pt x="690" y="2374"/>
                            </a:lnTo>
                            <a:lnTo>
                              <a:pt x="700" y="2405"/>
                            </a:lnTo>
                            <a:lnTo>
                              <a:pt x="711" y="2426"/>
                            </a:lnTo>
                            <a:lnTo>
                              <a:pt x="721" y="2431"/>
                            </a:lnTo>
                            <a:lnTo>
                              <a:pt x="731" y="2431"/>
                            </a:lnTo>
                            <a:lnTo>
                              <a:pt x="742" y="2410"/>
                            </a:lnTo>
                            <a:lnTo>
                              <a:pt x="752" y="2385"/>
                            </a:lnTo>
                            <a:lnTo>
                              <a:pt x="762" y="2343"/>
                            </a:lnTo>
                            <a:lnTo>
                              <a:pt x="773" y="2291"/>
                            </a:lnTo>
                            <a:lnTo>
                              <a:pt x="783" y="2229"/>
                            </a:lnTo>
                            <a:lnTo>
                              <a:pt x="794" y="2156"/>
                            </a:lnTo>
                            <a:lnTo>
                              <a:pt x="804" y="2074"/>
                            </a:lnTo>
                            <a:lnTo>
                              <a:pt x="814" y="1985"/>
                            </a:lnTo>
                            <a:lnTo>
                              <a:pt x="825" y="1887"/>
                            </a:lnTo>
                            <a:lnTo>
                              <a:pt x="835" y="1783"/>
                            </a:lnTo>
                            <a:lnTo>
                              <a:pt x="845" y="1669"/>
                            </a:lnTo>
                            <a:lnTo>
                              <a:pt x="856" y="1555"/>
                            </a:lnTo>
                            <a:lnTo>
                              <a:pt x="866" y="1436"/>
                            </a:lnTo>
                            <a:lnTo>
                              <a:pt x="876" y="1317"/>
                            </a:lnTo>
                            <a:lnTo>
                              <a:pt x="887" y="1197"/>
                            </a:lnTo>
                            <a:lnTo>
                              <a:pt x="897" y="1073"/>
                            </a:lnTo>
                            <a:lnTo>
                              <a:pt x="908" y="954"/>
                            </a:lnTo>
                            <a:lnTo>
                              <a:pt x="918" y="835"/>
                            </a:lnTo>
                            <a:lnTo>
                              <a:pt x="928" y="720"/>
                            </a:lnTo>
                            <a:lnTo>
                              <a:pt x="939" y="612"/>
                            </a:lnTo>
                            <a:lnTo>
                              <a:pt x="949" y="513"/>
                            </a:lnTo>
                            <a:lnTo>
                              <a:pt x="959" y="415"/>
                            </a:lnTo>
                            <a:lnTo>
                              <a:pt x="970" y="327"/>
                            </a:lnTo>
                            <a:lnTo>
                              <a:pt x="980" y="249"/>
                            </a:lnTo>
                            <a:lnTo>
                              <a:pt x="991" y="181"/>
                            </a:lnTo>
                            <a:lnTo>
                              <a:pt x="1001" y="119"/>
                            </a:lnTo>
                            <a:lnTo>
                              <a:pt x="1011" y="72"/>
                            </a:lnTo>
                            <a:lnTo>
                              <a:pt x="1022" y="36"/>
                            </a:lnTo>
                            <a:lnTo>
                              <a:pt x="1032" y="10"/>
                            </a:lnTo>
                            <a:lnTo>
                              <a:pt x="1042" y="0"/>
                            </a:lnTo>
                            <a:lnTo>
                              <a:pt x="1053" y="0"/>
                            </a:lnTo>
                            <a:lnTo>
                              <a:pt x="1063" y="10"/>
                            </a:lnTo>
                            <a:lnTo>
                              <a:pt x="1073" y="36"/>
                            </a:lnTo>
                            <a:lnTo>
                              <a:pt x="1084" y="67"/>
                            </a:lnTo>
                            <a:lnTo>
                              <a:pt x="1094" y="114"/>
                            </a:lnTo>
                            <a:lnTo>
                              <a:pt x="1105" y="176"/>
                            </a:lnTo>
                            <a:lnTo>
                              <a:pt x="1115" y="244"/>
                            </a:lnTo>
                            <a:lnTo>
                              <a:pt x="1125" y="321"/>
                            </a:lnTo>
                            <a:lnTo>
                              <a:pt x="1136" y="409"/>
                            </a:lnTo>
                            <a:lnTo>
                              <a:pt x="1146" y="503"/>
                            </a:lnTo>
                            <a:lnTo>
                              <a:pt x="1156" y="606"/>
                            </a:lnTo>
                            <a:lnTo>
                              <a:pt x="1167" y="715"/>
                            </a:lnTo>
                            <a:lnTo>
                              <a:pt x="1172" y="829"/>
                            </a:lnTo>
                            <a:lnTo>
                              <a:pt x="1182" y="943"/>
                            </a:lnTo>
                            <a:lnTo>
                              <a:pt x="1193" y="1063"/>
                            </a:lnTo>
                            <a:lnTo>
                              <a:pt x="1203" y="1187"/>
                            </a:lnTo>
                            <a:lnTo>
                              <a:pt x="1213" y="1306"/>
                            </a:lnTo>
                            <a:lnTo>
                              <a:pt x="1224" y="1426"/>
                            </a:lnTo>
                            <a:lnTo>
                              <a:pt x="1234" y="1545"/>
                            </a:lnTo>
                            <a:lnTo>
                              <a:pt x="1245" y="1664"/>
                            </a:lnTo>
                            <a:lnTo>
                              <a:pt x="1255" y="1773"/>
                            </a:lnTo>
                            <a:lnTo>
                              <a:pt x="1265" y="1877"/>
                            </a:lnTo>
                            <a:lnTo>
                              <a:pt x="1276" y="1975"/>
                            </a:lnTo>
                            <a:lnTo>
                              <a:pt x="1286" y="2068"/>
                            </a:lnTo>
                            <a:lnTo>
                              <a:pt x="1296" y="2151"/>
                            </a:lnTo>
                            <a:lnTo>
                              <a:pt x="1307" y="2224"/>
                            </a:lnTo>
                          </a:path>
                        </a:pathLst>
                      </a:custGeom>
                      <a:noFill/>
                      <a:ln w="15875">
                        <a:solidFill>
                          <a:srgbClr val="FF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84074" name="Freeform 217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839" y="1159"/>
                        <a:ext cx="477" cy="2431"/>
                      </a:xfrm>
                      <a:custGeom>
                        <a:avLst/>
                        <a:gdLst>
                          <a:gd name="T0" fmla="*/ 0 w 477"/>
                          <a:gd name="T1" fmla="*/ 2224 h 2431"/>
                          <a:gd name="T2" fmla="*/ 10 w 477"/>
                          <a:gd name="T3" fmla="*/ 2286 h 2431"/>
                          <a:gd name="T4" fmla="*/ 20 w 477"/>
                          <a:gd name="T5" fmla="*/ 2338 h 2431"/>
                          <a:gd name="T6" fmla="*/ 31 w 477"/>
                          <a:gd name="T7" fmla="*/ 2379 h 2431"/>
                          <a:gd name="T8" fmla="*/ 41 w 477"/>
                          <a:gd name="T9" fmla="*/ 2410 h 2431"/>
                          <a:gd name="T10" fmla="*/ 52 w 477"/>
                          <a:gd name="T11" fmla="*/ 2426 h 2431"/>
                          <a:gd name="T12" fmla="*/ 62 w 477"/>
                          <a:gd name="T13" fmla="*/ 2431 h 2431"/>
                          <a:gd name="T14" fmla="*/ 72 w 477"/>
                          <a:gd name="T15" fmla="*/ 2426 h 2431"/>
                          <a:gd name="T16" fmla="*/ 83 w 477"/>
                          <a:gd name="T17" fmla="*/ 2410 h 2431"/>
                          <a:gd name="T18" fmla="*/ 93 w 477"/>
                          <a:gd name="T19" fmla="*/ 2379 h 2431"/>
                          <a:gd name="T20" fmla="*/ 103 w 477"/>
                          <a:gd name="T21" fmla="*/ 2338 h 2431"/>
                          <a:gd name="T22" fmla="*/ 114 w 477"/>
                          <a:gd name="T23" fmla="*/ 2281 h 2431"/>
                          <a:gd name="T24" fmla="*/ 124 w 477"/>
                          <a:gd name="T25" fmla="*/ 2219 h 2431"/>
                          <a:gd name="T26" fmla="*/ 134 w 477"/>
                          <a:gd name="T27" fmla="*/ 2146 h 2431"/>
                          <a:gd name="T28" fmla="*/ 145 w 477"/>
                          <a:gd name="T29" fmla="*/ 2058 h 2431"/>
                          <a:gd name="T30" fmla="*/ 155 w 477"/>
                          <a:gd name="T31" fmla="*/ 1970 h 2431"/>
                          <a:gd name="T32" fmla="*/ 166 w 477"/>
                          <a:gd name="T33" fmla="*/ 1871 h 2431"/>
                          <a:gd name="T34" fmla="*/ 176 w 477"/>
                          <a:gd name="T35" fmla="*/ 1762 h 2431"/>
                          <a:gd name="T36" fmla="*/ 186 w 477"/>
                          <a:gd name="T37" fmla="*/ 1654 h 2431"/>
                          <a:gd name="T38" fmla="*/ 197 w 477"/>
                          <a:gd name="T39" fmla="*/ 1534 h 2431"/>
                          <a:gd name="T40" fmla="*/ 207 w 477"/>
                          <a:gd name="T41" fmla="*/ 1415 h 2431"/>
                          <a:gd name="T42" fmla="*/ 217 w 477"/>
                          <a:gd name="T43" fmla="*/ 1296 h 2431"/>
                          <a:gd name="T44" fmla="*/ 228 w 477"/>
                          <a:gd name="T45" fmla="*/ 1177 h 2431"/>
                          <a:gd name="T46" fmla="*/ 238 w 477"/>
                          <a:gd name="T47" fmla="*/ 1052 h 2431"/>
                          <a:gd name="T48" fmla="*/ 249 w 477"/>
                          <a:gd name="T49" fmla="*/ 933 h 2431"/>
                          <a:gd name="T50" fmla="*/ 259 w 477"/>
                          <a:gd name="T51" fmla="*/ 819 h 2431"/>
                          <a:gd name="T52" fmla="*/ 269 w 477"/>
                          <a:gd name="T53" fmla="*/ 705 h 2431"/>
                          <a:gd name="T54" fmla="*/ 280 w 477"/>
                          <a:gd name="T55" fmla="*/ 596 h 2431"/>
                          <a:gd name="T56" fmla="*/ 290 w 477"/>
                          <a:gd name="T57" fmla="*/ 492 h 2431"/>
                          <a:gd name="T58" fmla="*/ 300 w 477"/>
                          <a:gd name="T59" fmla="*/ 399 h 2431"/>
                          <a:gd name="T60" fmla="*/ 311 w 477"/>
                          <a:gd name="T61" fmla="*/ 316 h 2431"/>
                          <a:gd name="T62" fmla="*/ 321 w 477"/>
                          <a:gd name="T63" fmla="*/ 238 h 2431"/>
                          <a:gd name="T64" fmla="*/ 331 w 477"/>
                          <a:gd name="T65" fmla="*/ 171 h 2431"/>
                          <a:gd name="T66" fmla="*/ 342 w 477"/>
                          <a:gd name="T67" fmla="*/ 114 h 2431"/>
                          <a:gd name="T68" fmla="*/ 352 w 477"/>
                          <a:gd name="T69" fmla="*/ 67 h 2431"/>
                          <a:gd name="T70" fmla="*/ 363 w 477"/>
                          <a:gd name="T71" fmla="*/ 31 h 2431"/>
                          <a:gd name="T72" fmla="*/ 373 w 477"/>
                          <a:gd name="T73" fmla="*/ 10 h 2431"/>
                          <a:gd name="T74" fmla="*/ 383 w 477"/>
                          <a:gd name="T75" fmla="*/ 0 h 2431"/>
                          <a:gd name="T76" fmla="*/ 394 w 477"/>
                          <a:gd name="T77" fmla="*/ 0 h 2431"/>
                          <a:gd name="T78" fmla="*/ 404 w 477"/>
                          <a:gd name="T79" fmla="*/ 15 h 2431"/>
                          <a:gd name="T80" fmla="*/ 414 w 477"/>
                          <a:gd name="T81" fmla="*/ 41 h 2431"/>
                          <a:gd name="T82" fmla="*/ 425 w 477"/>
                          <a:gd name="T83" fmla="*/ 78 h 2431"/>
                          <a:gd name="T84" fmla="*/ 435 w 477"/>
                          <a:gd name="T85" fmla="*/ 124 h 2431"/>
                          <a:gd name="T86" fmla="*/ 445 w 477"/>
                          <a:gd name="T87" fmla="*/ 187 h 2431"/>
                          <a:gd name="T88" fmla="*/ 456 w 477"/>
                          <a:gd name="T89" fmla="*/ 254 h 2431"/>
                          <a:gd name="T90" fmla="*/ 466 w 477"/>
                          <a:gd name="T91" fmla="*/ 337 h 2431"/>
                          <a:gd name="T92" fmla="*/ 477 w 477"/>
                          <a:gd name="T93" fmla="*/ 425 h 2431"/>
                          <a:gd name="T94" fmla="*/ 0 60000 65536"/>
                          <a:gd name="T95" fmla="*/ 0 60000 65536"/>
                          <a:gd name="T96" fmla="*/ 0 60000 65536"/>
                          <a:gd name="T97" fmla="*/ 0 60000 65536"/>
                          <a:gd name="T98" fmla="*/ 0 60000 65536"/>
                          <a:gd name="T99" fmla="*/ 0 60000 65536"/>
                          <a:gd name="T100" fmla="*/ 0 60000 65536"/>
                          <a:gd name="T101" fmla="*/ 0 60000 65536"/>
                          <a:gd name="T102" fmla="*/ 0 60000 65536"/>
                          <a:gd name="T103" fmla="*/ 0 60000 65536"/>
                          <a:gd name="T104" fmla="*/ 0 60000 65536"/>
                          <a:gd name="T105" fmla="*/ 0 60000 65536"/>
                          <a:gd name="T106" fmla="*/ 0 60000 65536"/>
                          <a:gd name="T107" fmla="*/ 0 60000 65536"/>
                          <a:gd name="T108" fmla="*/ 0 60000 65536"/>
                          <a:gd name="T109" fmla="*/ 0 60000 65536"/>
                          <a:gd name="T110" fmla="*/ 0 60000 65536"/>
                          <a:gd name="T111" fmla="*/ 0 60000 65536"/>
                          <a:gd name="T112" fmla="*/ 0 60000 65536"/>
                          <a:gd name="T113" fmla="*/ 0 60000 65536"/>
                          <a:gd name="T114" fmla="*/ 0 60000 65536"/>
                          <a:gd name="T115" fmla="*/ 0 60000 65536"/>
                          <a:gd name="T116" fmla="*/ 0 60000 65536"/>
                          <a:gd name="T117" fmla="*/ 0 60000 65536"/>
                          <a:gd name="T118" fmla="*/ 0 60000 65536"/>
                          <a:gd name="T119" fmla="*/ 0 60000 65536"/>
                          <a:gd name="T120" fmla="*/ 0 60000 65536"/>
                          <a:gd name="T121" fmla="*/ 0 60000 65536"/>
                          <a:gd name="T122" fmla="*/ 0 60000 65536"/>
                          <a:gd name="T123" fmla="*/ 0 60000 65536"/>
                          <a:gd name="T124" fmla="*/ 0 60000 65536"/>
                          <a:gd name="T125" fmla="*/ 0 60000 65536"/>
                          <a:gd name="T126" fmla="*/ 0 60000 65536"/>
                          <a:gd name="T127" fmla="*/ 0 60000 65536"/>
                          <a:gd name="T128" fmla="*/ 0 60000 65536"/>
                          <a:gd name="T129" fmla="*/ 0 60000 65536"/>
                          <a:gd name="T130" fmla="*/ 0 60000 65536"/>
                          <a:gd name="T131" fmla="*/ 0 60000 65536"/>
                          <a:gd name="T132" fmla="*/ 0 60000 65536"/>
                          <a:gd name="T133" fmla="*/ 0 60000 65536"/>
                          <a:gd name="T134" fmla="*/ 0 60000 65536"/>
                          <a:gd name="T135" fmla="*/ 0 60000 65536"/>
                          <a:gd name="T136" fmla="*/ 0 60000 65536"/>
                          <a:gd name="T137" fmla="*/ 0 60000 65536"/>
                          <a:gd name="T138" fmla="*/ 0 60000 65536"/>
                          <a:gd name="T139" fmla="*/ 0 60000 65536"/>
                          <a:gd name="T140" fmla="*/ 0 60000 65536"/>
                        </a:gdLst>
                        <a:ahLst/>
                        <a:cxnLst>
                          <a:cxn ang="T94">
                            <a:pos x="T0" y="T1"/>
                          </a:cxn>
                          <a:cxn ang="T95">
                            <a:pos x="T2" y="T3"/>
                          </a:cxn>
                          <a:cxn ang="T96">
                            <a:pos x="T4" y="T5"/>
                          </a:cxn>
                          <a:cxn ang="T97">
                            <a:pos x="T6" y="T7"/>
                          </a:cxn>
                          <a:cxn ang="T98">
                            <a:pos x="T8" y="T9"/>
                          </a:cxn>
                          <a:cxn ang="T99">
                            <a:pos x="T10" y="T11"/>
                          </a:cxn>
                          <a:cxn ang="T100">
                            <a:pos x="T12" y="T13"/>
                          </a:cxn>
                          <a:cxn ang="T101">
                            <a:pos x="T14" y="T15"/>
                          </a:cxn>
                          <a:cxn ang="T102">
                            <a:pos x="T16" y="T17"/>
                          </a:cxn>
                          <a:cxn ang="T103">
                            <a:pos x="T18" y="T19"/>
                          </a:cxn>
                          <a:cxn ang="T104">
                            <a:pos x="T20" y="T21"/>
                          </a:cxn>
                          <a:cxn ang="T105">
                            <a:pos x="T22" y="T23"/>
                          </a:cxn>
                          <a:cxn ang="T106">
                            <a:pos x="T24" y="T25"/>
                          </a:cxn>
                          <a:cxn ang="T107">
                            <a:pos x="T26" y="T27"/>
                          </a:cxn>
                          <a:cxn ang="T108">
                            <a:pos x="T28" y="T29"/>
                          </a:cxn>
                          <a:cxn ang="T109">
                            <a:pos x="T30" y="T31"/>
                          </a:cxn>
                          <a:cxn ang="T110">
                            <a:pos x="T32" y="T33"/>
                          </a:cxn>
                          <a:cxn ang="T111">
                            <a:pos x="T34" y="T35"/>
                          </a:cxn>
                          <a:cxn ang="T112">
                            <a:pos x="T36" y="T37"/>
                          </a:cxn>
                          <a:cxn ang="T113">
                            <a:pos x="T38" y="T39"/>
                          </a:cxn>
                          <a:cxn ang="T114">
                            <a:pos x="T40" y="T41"/>
                          </a:cxn>
                          <a:cxn ang="T115">
                            <a:pos x="T42" y="T43"/>
                          </a:cxn>
                          <a:cxn ang="T116">
                            <a:pos x="T44" y="T45"/>
                          </a:cxn>
                          <a:cxn ang="T117">
                            <a:pos x="T46" y="T47"/>
                          </a:cxn>
                          <a:cxn ang="T118">
                            <a:pos x="T48" y="T49"/>
                          </a:cxn>
                          <a:cxn ang="T119">
                            <a:pos x="T50" y="T51"/>
                          </a:cxn>
                          <a:cxn ang="T120">
                            <a:pos x="T52" y="T53"/>
                          </a:cxn>
                          <a:cxn ang="T121">
                            <a:pos x="T54" y="T55"/>
                          </a:cxn>
                          <a:cxn ang="T122">
                            <a:pos x="T56" y="T57"/>
                          </a:cxn>
                          <a:cxn ang="T123">
                            <a:pos x="T58" y="T59"/>
                          </a:cxn>
                          <a:cxn ang="T124">
                            <a:pos x="T60" y="T61"/>
                          </a:cxn>
                          <a:cxn ang="T125">
                            <a:pos x="T62" y="T63"/>
                          </a:cxn>
                          <a:cxn ang="T126">
                            <a:pos x="T64" y="T65"/>
                          </a:cxn>
                          <a:cxn ang="T127">
                            <a:pos x="T66" y="T67"/>
                          </a:cxn>
                          <a:cxn ang="T128">
                            <a:pos x="T68" y="T69"/>
                          </a:cxn>
                          <a:cxn ang="T129">
                            <a:pos x="T70" y="T71"/>
                          </a:cxn>
                          <a:cxn ang="T130">
                            <a:pos x="T72" y="T73"/>
                          </a:cxn>
                          <a:cxn ang="T131">
                            <a:pos x="T74" y="T75"/>
                          </a:cxn>
                          <a:cxn ang="T132">
                            <a:pos x="T76" y="T77"/>
                          </a:cxn>
                          <a:cxn ang="T133">
                            <a:pos x="T78" y="T79"/>
                          </a:cxn>
                          <a:cxn ang="T134">
                            <a:pos x="T80" y="T81"/>
                          </a:cxn>
                          <a:cxn ang="T135">
                            <a:pos x="T82" y="T83"/>
                          </a:cxn>
                          <a:cxn ang="T136">
                            <a:pos x="T84" y="T85"/>
                          </a:cxn>
                          <a:cxn ang="T137">
                            <a:pos x="T86" y="T87"/>
                          </a:cxn>
                          <a:cxn ang="T138">
                            <a:pos x="T88" y="T89"/>
                          </a:cxn>
                          <a:cxn ang="T139">
                            <a:pos x="T90" y="T91"/>
                          </a:cxn>
                          <a:cxn ang="T140">
                            <a:pos x="T92" y="T93"/>
                          </a:cxn>
                        </a:cxnLst>
                        <a:rect l="0" t="0" r="r" b="b"/>
                        <a:pathLst>
                          <a:path w="477" h="2431">
                            <a:moveTo>
                              <a:pt x="0" y="2224"/>
                            </a:moveTo>
                            <a:lnTo>
                              <a:pt x="10" y="2286"/>
                            </a:lnTo>
                            <a:lnTo>
                              <a:pt x="20" y="2338"/>
                            </a:lnTo>
                            <a:lnTo>
                              <a:pt x="31" y="2379"/>
                            </a:lnTo>
                            <a:lnTo>
                              <a:pt x="41" y="2410"/>
                            </a:lnTo>
                            <a:lnTo>
                              <a:pt x="52" y="2426"/>
                            </a:lnTo>
                            <a:lnTo>
                              <a:pt x="62" y="2431"/>
                            </a:lnTo>
                            <a:lnTo>
                              <a:pt x="72" y="2426"/>
                            </a:lnTo>
                            <a:lnTo>
                              <a:pt x="83" y="2410"/>
                            </a:lnTo>
                            <a:lnTo>
                              <a:pt x="93" y="2379"/>
                            </a:lnTo>
                            <a:lnTo>
                              <a:pt x="103" y="2338"/>
                            </a:lnTo>
                            <a:lnTo>
                              <a:pt x="114" y="2281"/>
                            </a:lnTo>
                            <a:lnTo>
                              <a:pt x="124" y="2219"/>
                            </a:lnTo>
                            <a:lnTo>
                              <a:pt x="134" y="2146"/>
                            </a:lnTo>
                            <a:lnTo>
                              <a:pt x="145" y="2058"/>
                            </a:lnTo>
                            <a:lnTo>
                              <a:pt x="155" y="1970"/>
                            </a:lnTo>
                            <a:lnTo>
                              <a:pt x="166" y="1871"/>
                            </a:lnTo>
                            <a:lnTo>
                              <a:pt x="176" y="1762"/>
                            </a:lnTo>
                            <a:lnTo>
                              <a:pt x="186" y="1654"/>
                            </a:lnTo>
                            <a:lnTo>
                              <a:pt x="197" y="1534"/>
                            </a:lnTo>
                            <a:lnTo>
                              <a:pt x="207" y="1415"/>
                            </a:lnTo>
                            <a:lnTo>
                              <a:pt x="217" y="1296"/>
                            </a:lnTo>
                            <a:lnTo>
                              <a:pt x="228" y="1177"/>
                            </a:lnTo>
                            <a:lnTo>
                              <a:pt x="238" y="1052"/>
                            </a:lnTo>
                            <a:lnTo>
                              <a:pt x="249" y="933"/>
                            </a:lnTo>
                            <a:lnTo>
                              <a:pt x="259" y="819"/>
                            </a:lnTo>
                            <a:lnTo>
                              <a:pt x="269" y="705"/>
                            </a:lnTo>
                            <a:lnTo>
                              <a:pt x="280" y="596"/>
                            </a:lnTo>
                            <a:lnTo>
                              <a:pt x="290" y="492"/>
                            </a:lnTo>
                            <a:lnTo>
                              <a:pt x="300" y="399"/>
                            </a:lnTo>
                            <a:lnTo>
                              <a:pt x="311" y="316"/>
                            </a:lnTo>
                            <a:lnTo>
                              <a:pt x="321" y="238"/>
                            </a:lnTo>
                            <a:lnTo>
                              <a:pt x="331" y="171"/>
                            </a:lnTo>
                            <a:lnTo>
                              <a:pt x="342" y="114"/>
                            </a:lnTo>
                            <a:lnTo>
                              <a:pt x="352" y="67"/>
                            </a:lnTo>
                            <a:lnTo>
                              <a:pt x="363" y="31"/>
                            </a:lnTo>
                            <a:lnTo>
                              <a:pt x="373" y="10"/>
                            </a:lnTo>
                            <a:lnTo>
                              <a:pt x="383" y="0"/>
                            </a:lnTo>
                            <a:lnTo>
                              <a:pt x="394" y="0"/>
                            </a:lnTo>
                            <a:lnTo>
                              <a:pt x="404" y="15"/>
                            </a:lnTo>
                            <a:lnTo>
                              <a:pt x="414" y="41"/>
                            </a:lnTo>
                            <a:lnTo>
                              <a:pt x="425" y="78"/>
                            </a:lnTo>
                            <a:lnTo>
                              <a:pt x="435" y="124"/>
                            </a:lnTo>
                            <a:lnTo>
                              <a:pt x="445" y="187"/>
                            </a:lnTo>
                            <a:lnTo>
                              <a:pt x="456" y="254"/>
                            </a:lnTo>
                            <a:lnTo>
                              <a:pt x="466" y="337"/>
                            </a:lnTo>
                            <a:lnTo>
                              <a:pt x="477" y="425"/>
                            </a:lnTo>
                          </a:path>
                        </a:pathLst>
                      </a:custGeom>
                      <a:noFill/>
                      <a:ln w="15875">
                        <a:solidFill>
                          <a:srgbClr val="FF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</p:grpSp>
                <p:grpSp>
                  <p:nvGrpSpPr>
                    <p:cNvPr id="84052" name="Group 218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590" y="3242"/>
                      <a:ext cx="395" cy="210"/>
                      <a:chOff x="1231" y="1159"/>
                      <a:chExt cx="3085" cy="2431"/>
                    </a:xfrm>
                  </p:grpSpPr>
                  <p:sp>
                    <p:nvSpPr>
                      <p:cNvPr id="84069" name="Freeform 219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1231" y="1159"/>
                        <a:ext cx="1301" cy="2431"/>
                      </a:xfrm>
                      <a:custGeom>
                        <a:avLst/>
                        <a:gdLst>
                          <a:gd name="T0" fmla="*/ 16 w 1301"/>
                          <a:gd name="T1" fmla="*/ 2177 h 2431"/>
                          <a:gd name="T2" fmla="*/ 47 w 1301"/>
                          <a:gd name="T3" fmla="*/ 2353 h 2431"/>
                          <a:gd name="T4" fmla="*/ 78 w 1301"/>
                          <a:gd name="T5" fmla="*/ 2431 h 2431"/>
                          <a:gd name="T6" fmla="*/ 109 w 1301"/>
                          <a:gd name="T7" fmla="*/ 2400 h 2431"/>
                          <a:gd name="T8" fmla="*/ 140 w 1301"/>
                          <a:gd name="T9" fmla="*/ 2260 h 2431"/>
                          <a:gd name="T10" fmla="*/ 171 w 1301"/>
                          <a:gd name="T11" fmla="*/ 2032 h 2431"/>
                          <a:gd name="T12" fmla="*/ 203 w 1301"/>
                          <a:gd name="T13" fmla="*/ 1726 h 2431"/>
                          <a:gd name="T14" fmla="*/ 234 w 1301"/>
                          <a:gd name="T15" fmla="*/ 1379 h 2431"/>
                          <a:gd name="T16" fmla="*/ 265 w 1301"/>
                          <a:gd name="T17" fmla="*/ 1016 h 2431"/>
                          <a:gd name="T18" fmla="*/ 296 w 1301"/>
                          <a:gd name="T19" fmla="*/ 669 h 2431"/>
                          <a:gd name="T20" fmla="*/ 327 w 1301"/>
                          <a:gd name="T21" fmla="*/ 373 h 2431"/>
                          <a:gd name="T22" fmla="*/ 358 w 1301"/>
                          <a:gd name="T23" fmla="*/ 150 h 2431"/>
                          <a:gd name="T24" fmla="*/ 389 w 1301"/>
                          <a:gd name="T25" fmla="*/ 21 h 2431"/>
                          <a:gd name="T26" fmla="*/ 420 w 1301"/>
                          <a:gd name="T27" fmla="*/ 5 h 2431"/>
                          <a:gd name="T28" fmla="*/ 451 w 1301"/>
                          <a:gd name="T29" fmla="*/ 93 h 2431"/>
                          <a:gd name="T30" fmla="*/ 482 w 1301"/>
                          <a:gd name="T31" fmla="*/ 280 h 2431"/>
                          <a:gd name="T32" fmla="*/ 514 w 1301"/>
                          <a:gd name="T33" fmla="*/ 555 h 2431"/>
                          <a:gd name="T34" fmla="*/ 545 w 1301"/>
                          <a:gd name="T35" fmla="*/ 886 h 2431"/>
                          <a:gd name="T36" fmla="*/ 576 w 1301"/>
                          <a:gd name="T37" fmla="*/ 1244 h 2431"/>
                          <a:gd name="T38" fmla="*/ 607 w 1301"/>
                          <a:gd name="T39" fmla="*/ 1602 h 2431"/>
                          <a:gd name="T40" fmla="*/ 633 w 1301"/>
                          <a:gd name="T41" fmla="*/ 1928 h 2431"/>
                          <a:gd name="T42" fmla="*/ 664 w 1301"/>
                          <a:gd name="T43" fmla="*/ 2188 h 2431"/>
                          <a:gd name="T44" fmla="*/ 695 w 1301"/>
                          <a:gd name="T45" fmla="*/ 2364 h 2431"/>
                          <a:gd name="T46" fmla="*/ 726 w 1301"/>
                          <a:gd name="T47" fmla="*/ 2431 h 2431"/>
                          <a:gd name="T48" fmla="*/ 757 w 1301"/>
                          <a:gd name="T49" fmla="*/ 2395 h 2431"/>
                          <a:gd name="T50" fmla="*/ 788 w 1301"/>
                          <a:gd name="T51" fmla="*/ 2250 h 2431"/>
                          <a:gd name="T52" fmla="*/ 819 w 1301"/>
                          <a:gd name="T53" fmla="*/ 2017 h 2431"/>
                          <a:gd name="T54" fmla="*/ 850 w 1301"/>
                          <a:gd name="T55" fmla="*/ 1711 h 2431"/>
                          <a:gd name="T56" fmla="*/ 882 w 1301"/>
                          <a:gd name="T57" fmla="*/ 1358 h 2431"/>
                          <a:gd name="T58" fmla="*/ 913 w 1301"/>
                          <a:gd name="T59" fmla="*/ 995 h 2431"/>
                          <a:gd name="T60" fmla="*/ 944 w 1301"/>
                          <a:gd name="T61" fmla="*/ 648 h 2431"/>
                          <a:gd name="T62" fmla="*/ 975 w 1301"/>
                          <a:gd name="T63" fmla="*/ 358 h 2431"/>
                          <a:gd name="T64" fmla="*/ 1006 w 1301"/>
                          <a:gd name="T65" fmla="*/ 140 h 2431"/>
                          <a:gd name="T66" fmla="*/ 1037 w 1301"/>
                          <a:gd name="T67" fmla="*/ 21 h 2431"/>
                          <a:gd name="T68" fmla="*/ 1068 w 1301"/>
                          <a:gd name="T69" fmla="*/ 5 h 2431"/>
                          <a:gd name="T70" fmla="*/ 1099 w 1301"/>
                          <a:gd name="T71" fmla="*/ 98 h 2431"/>
                          <a:gd name="T72" fmla="*/ 1130 w 1301"/>
                          <a:gd name="T73" fmla="*/ 295 h 2431"/>
                          <a:gd name="T74" fmla="*/ 1161 w 1301"/>
                          <a:gd name="T75" fmla="*/ 570 h 2431"/>
                          <a:gd name="T76" fmla="*/ 1193 w 1301"/>
                          <a:gd name="T77" fmla="*/ 902 h 2431"/>
                          <a:gd name="T78" fmla="*/ 1224 w 1301"/>
                          <a:gd name="T79" fmla="*/ 1265 h 2431"/>
                          <a:gd name="T80" fmla="*/ 1250 w 1301"/>
                          <a:gd name="T81" fmla="*/ 1623 h 2431"/>
                          <a:gd name="T82" fmla="*/ 1281 w 1301"/>
                          <a:gd name="T83" fmla="*/ 1944 h 2431"/>
                          <a:gd name="T84" fmla="*/ 0 60000 65536"/>
                          <a:gd name="T85" fmla="*/ 0 60000 65536"/>
                          <a:gd name="T86" fmla="*/ 0 60000 65536"/>
                          <a:gd name="T87" fmla="*/ 0 60000 65536"/>
                          <a:gd name="T88" fmla="*/ 0 60000 65536"/>
                          <a:gd name="T89" fmla="*/ 0 60000 65536"/>
                          <a:gd name="T90" fmla="*/ 0 60000 65536"/>
                          <a:gd name="T91" fmla="*/ 0 60000 65536"/>
                          <a:gd name="T92" fmla="*/ 0 60000 65536"/>
                          <a:gd name="T93" fmla="*/ 0 60000 65536"/>
                          <a:gd name="T94" fmla="*/ 0 60000 65536"/>
                          <a:gd name="T95" fmla="*/ 0 60000 65536"/>
                          <a:gd name="T96" fmla="*/ 0 60000 65536"/>
                          <a:gd name="T97" fmla="*/ 0 60000 65536"/>
                          <a:gd name="T98" fmla="*/ 0 60000 65536"/>
                          <a:gd name="T99" fmla="*/ 0 60000 65536"/>
                          <a:gd name="T100" fmla="*/ 0 60000 65536"/>
                          <a:gd name="T101" fmla="*/ 0 60000 65536"/>
                          <a:gd name="T102" fmla="*/ 0 60000 65536"/>
                          <a:gd name="T103" fmla="*/ 0 60000 65536"/>
                          <a:gd name="T104" fmla="*/ 0 60000 65536"/>
                          <a:gd name="T105" fmla="*/ 0 60000 65536"/>
                          <a:gd name="T106" fmla="*/ 0 60000 65536"/>
                          <a:gd name="T107" fmla="*/ 0 60000 65536"/>
                          <a:gd name="T108" fmla="*/ 0 60000 65536"/>
                          <a:gd name="T109" fmla="*/ 0 60000 65536"/>
                          <a:gd name="T110" fmla="*/ 0 60000 65536"/>
                          <a:gd name="T111" fmla="*/ 0 60000 65536"/>
                          <a:gd name="T112" fmla="*/ 0 60000 65536"/>
                          <a:gd name="T113" fmla="*/ 0 60000 65536"/>
                          <a:gd name="T114" fmla="*/ 0 60000 65536"/>
                          <a:gd name="T115" fmla="*/ 0 60000 65536"/>
                          <a:gd name="T116" fmla="*/ 0 60000 65536"/>
                          <a:gd name="T117" fmla="*/ 0 60000 65536"/>
                          <a:gd name="T118" fmla="*/ 0 60000 65536"/>
                          <a:gd name="T119" fmla="*/ 0 60000 65536"/>
                          <a:gd name="T120" fmla="*/ 0 60000 65536"/>
                          <a:gd name="T121" fmla="*/ 0 60000 65536"/>
                          <a:gd name="T122" fmla="*/ 0 60000 65536"/>
                          <a:gd name="T123" fmla="*/ 0 60000 65536"/>
                          <a:gd name="T124" fmla="*/ 0 60000 65536"/>
                          <a:gd name="T125" fmla="*/ 0 60000 65536"/>
                        </a:gdLst>
                        <a:ahLst/>
                        <a:cxnLst>
                          <a:cxn ang="T84">
                            <a:pos x="T0" y="T1"/>
                          </a:cxn>
                          <a:cxn ang="T85">
                            <a:pos x="T2" y="T3"/>
                          </a:cxn>
                          <a:cxn ang="T86">
                            <a:pos x="T4" y="T5"/>
                          </a:cxn>
                          <a:cxn ang="T87">
                            <a:pos x="T6" y="T7"/>
                          </a:cxn>
                          <a:cxn ang="T88">
                            <a:pos x="T8" y="T9"/>
                          </a:cxn>
                          <a:cxn ang="T89">
                            <a:pos x="T10" y="T11"/>
                          </a:cxn>
                          <a:cxn ang="T90">
                            <a:pos x="T12" y="T13"/>
                          </a:cxn>
                          <a:cxn ang="T91">
                            <a:pos x="T14" y="T15"/>
                          </a:cxn>
                          <a:cxn ang="T92">
                            <a:pos x="T16" y="T17"/>
                          </a:cxn>
                          <a:cxn ang="T93">
                            <a:pos x="T18" y="T19"/>
                          </a:cxn>
                          <a:cxn ang="T94">
                            <a:pos x="T20" y="T21"/>
                          </a:cxn>
                          <a:cxn ang="T95">
                            <a:pos x="T22" y="T23"/>
                          </a:cxn>
                          <a:cxn ang="T96">
                            <a:pos x="T24" y="T25"/>
                          </a:cxn>
                          <a:cxn ang="T97">
                            <a:pos x="T26" y="T27"/>
                          </a:cxn>
                          <a:cxn ang="T98">
                            <a:pos x="T28" y="T29"/>
                          </a:cxn>
                          <a:cxn ang="T99">
                            <a:pos x="T30" y="T31"/>
                          </a:cxn>
                          <a:cxn ang="T100">
                            <a:pos x="T32" y="T33"/>
                          </a:cxn>
                          <a:cxn ang="T101">
                            <a:pos x="T34" y="T35"/>
                          </a:cxn>
                          <a:cxn ang="T102">
                            <a:pos x="T36" y="T37"/>
                          </a:cxn>
                          <a:cxn ang="T103">
                            <a:pos x="T38" y="T39"/>
                          </a:cxn>
                          <a:cxn ang="T104">
                            <a:pos x="T40" y="T41"/>
                          </a:cxn>
                          <a:cxn ang="T105">
                            <a:pos x="T42" y="T43"/>
                          </a:cxn>
                          <a:cxn ang="T106">
                            <a:pos x="T44" y="T45"/>
                          </a:cxn>
                          <a:cxn ang="T107">
                            <a:pos x="T46" y="T47"/>
                          </a:cxn>
                          <a:cxn ang="T108">
                            <a:pos x="T48" y="T49"/>
                          </a:cxn>
                          <a:cxn ang="T109">
                            <a:pos x="T50" y="T51"/>
                          </a:cxn>
                          <a:cxn ang="T110">
                            <a:pos x="T52" y="T53"/>
                          </a:cxn>
                          <a:cxn ang="T111">
                            <a:pos x="T54" y="T55"/>
                          </a:cxn>
                          <a:cxn ang="T112">
                            <a:pos x="T56" y="T57"/>
                          </a:cxn>
                          <a:cxn ang="T113">
                            <a:pos x="T58" y="T59"/>
                          </a:cxn>
                          <a:cxn ang="T114">
                            <a:pos x="T60" y="T61"/>
                          </a:cxn>
                          <a:cxn ang="T115">
                            <a:pos x="T62" y="T63"/>
                          </a:cxn>
                          <a:cxn ang="T116">
                            <a:pos x="T64" y="T65"/>
                          </a:cxn>
                          <a:cxn ang="T117">
                            <a:pos x="T66" y="T67"/>
                          </a:cxn>
                          <a:cxn ang="T118">
                            <a:pos x="T68" y="T69"/>
                          </a:cxn>
                          <a:cxn ang="T119">
                            <a:pos x="T70" y="T71"/>
                          </a:cxn>
                          <a:cxn ang="T120">
                            <a:pos x="T72" y="T73"/>
                          </a:cxn>
                          <a:cxn ang="T121">
                            <a:pos x="T74" y="T75"/>
                          </a:cxn>
                          <a:cxn ang="T122">
                            <a:pos x="T76" y="T77"/>
                          </a:cxn>
                          <a:cxn ang="T123">
                            <a:pos x="T78" y="T79"/>
                          </a:cxn>
                          <a:cxn ang="T124">
                            <a:pos x="T80" y="T81"/>
                          </a:cxn>
                          <a:cxn ang="T125">
                            <a:pos x="T82" y="T83"/>
                          </a:cxn>
                        </a:cxnLst>
                        <a:rect l="0" t="0" r="r" b="b"/>
                        <a:pathLst>
                          <a:path w="1301" h="2431">
                            <a:moveTo>
                              <a:pt x="0" y="2006"/>
                            </a:moveTo>
                            <a:lnTo>
                              <a:pt x="6" y="2094"/>
                            </a:lnTo>
                            <a:lnTo>
                              <a:pt x="16" y="2177"/>
                            </a:lnTo>
                            <a:lnTo>
                              <a:pt x="26" y="2245"/>
                            </a:lnTo>
                            <a:lnTo>
                              <a:pt x="37" y="2307"/>
                            </a:lnTo>
                            <a:lnTo>
                              <a:pt x="47" y="2353"/>
                            </a:lnTo>
                            <a:lnTo>
                              <a:pt x="57" y="2390"/>
                            </a:lnTo>
                            <a:lnTo>
                              <a:pt x="68" y="2416"/>
                            </a:lnTo>
                            <a:lnTo>
                              <a:pt x="78" y="2431"/>
                            </a:lnTo>
                            <a:lnTo>
                              <a:pt x="88" y="2431"/>
                            </a:lnTo>
                            <a:lnTo>
                              <a:pt x="99" y="2421"/>
                            </a:lnTo>
                            <a:lnTo>
                              <a:pt x="109" y="2400"/>
                            </a:lnTo>
                            <a:lnTo>
                              <a:pt x="120" y="2364"/>
                            </a:lnTo>
                            <a:lnTo>
                              <a:pt x="130" y="2317"/>
                            </a:lnTo>
                            <a:lnTo>
                              <a:pt x="140" y="2260"/>
                            </a:lnTo>
                            <a:lnTo>
                              <a:pt x="151" y="2193"/>
                            </a:lnTo>
                            <a:lnTo>
                              <a:pt x="161" y="2115"/>
                            </a:lnTo>
                            <a:lnTo>
                              <a:pt x="171" y="2032"/>
                            </a:lnTo>
                            <a:lnTo>
                              <a:pt x="182" y="1939"/>
                            </a:lnTo>
                            <a:lnTo>
                              <a:pt x="192" y="1835"/>
                            </a:lnTo>
                            <a:lnTo>
                              <a:pt x="203" y="1726"/>
                            </a:lnTo>
                            <a:lnTo>
                              <a:pt x="213" y="1612"/>
                            </a:lnTo>
                            <a:lnTo>
                              <a:pt x="223" y="1498"/>
                            </a:lnTo>
                            <a:lnTo>
                              <a:pt x="234" y="1379"/>
                            </a:lnTo>
                            <a:lnTo>
                              <a:pt x="244" y="1254"/>
                            </a:lnTo>
                            <a:lnTo>
                              <a:pt x="254" y="1135"/>
                            </a:lnTo>
                            <a:lnTo>
                              <a:pt x="265" y="1016"/>
                            </a:lnTo>
                            <a:lnTo>
                              <a:pt x="275" y="897"/>
                            </a:lnTo>
                            <a:lnTo>
                              <a:pt x="285" y="778"/>
                            </a:lnTo>
                            <a:lnTo>
                              <a:pt x="296" y="669"/>
                            </a:lnTo>
                            <a:lnTo>
                              <a:pt x="306" y="560"/>
                            </a:lnTo>
                            <a:lnTo>
                              <a:pt x="317" y="461"/>
                            </a:lnTo>
                            <a:lnTo>
                              <a:pt x="327" y="373"/>
                            </a:lnTo>
                            <a:lnTo>
                              <a:pt x="337" y="285"/>
                            </a:lnTo>
                            <a:lnTo>
                              <a:pt x="348" y="212"/>
                            </a:lnTo>
                            <a:lnTo>
                              <a:pt x="358" y="150"/>
                            </a:lnTo>
                            <a:lnTo>
                              <a:pt x="368" y="93"/>
                            </a:lnTo>
                            <a:lnTo>
                              <a:pt x="379" y="52"/>
                            </a:lnTo>
                            <a:lnTo>
                              <a:pt x="389" y="21"/>
                            </a:lnTo>
                            <a:lnTo>
                              <a:pt x="399" y="5"/>
                            </a:lnTo>
                            <a:lnTo>
                              <a:pt x="410" y="0"/>
                            </a:lnTo>
                            <a:lnTo>
                              <a:pt x="420" y="5"/>
                            </a:lnTo>
                            <a:lnTo>
                              <a:pt x="431" y="21"/>
                            </a:lnTo>
                            <a:lnTo>
                              <a:pt x="441" y="52"/>
                            </a:lnTo>
                            <a:lnTo>
                              <a:pt x="451" y="93"/>
                            </a:lnTo>
                            <a:lnTo>
                              <a:pt x="462" y="145"/>
                            </a:lnTo>
                            <a:lnTo>
                              <a:pt x="472" y="207"/>
                            </a:lnTo>
                            <a:lnTo>
                              <a:pt x="482" y="280"/>
                            </a:lnTo>
                            <a:lnTo>
                              <a:pt x="493" y="363"/>
                            </a:lnTo>
                            <a:lnTo>
                              <a:pt x="503" y="456"/>
                            </a:lnTo>
                            <a:lnTo>
                              <a:pt x="514" y="555"/>
                            </a:lnTo>
                            <a:lnTo>
                              <a:pt x="524" y="658"/>
                            </a:lnTo>
                            <a:lnTo>
                              <a:pt x="534" y="767"/>
                            </a:lnTo>
                            <a:lnTo>
                              <a:pt x="545" y="886"/>
                            </a:lnTo>
                            <a:lnTo>
                              <a:pt x="555" y="1006"/>
                            </a:lnTo>
                            <a:lnTo>
                              <a:pt x="565" y="1125"/>
                            </a:lnTo>
                            <a:lnTo>
                              <a:pt x="576" y="1244"/>
                            </a:lnTo>
                            <a:lnTo>
                              <a:pt x="586" y="1368"/>
                            </a:lnTo>
                            <a:lnTo>
                              <a:pt x="596" y="1488"/>
                            </a:lnTo>
                            <a:lnTo>
                              <a:pt x="607" y="1602"/>
                            </a:lnTo>
                            <a:lnTo>
                              <a:pt x="617" y="1716"/>
                            </a:lnTo>
                            <a:lnTo>
                              <a:pt x="622" y="1825"/>
                            </a:lnTo>
                            <a:lnTo>
                              <a:pt x="633" y="1928"/>
                            </a:lnTo>
                            <a:lnTo>
                              <a:pt x="643" y="2022"/>
                            </a:lnTo>
                            <a:lnTo>
                              <a:pt x="653" y="2110"/>
                            </a:lnTo>
                            <a:lnTo>
                              <a:pt x="664" y="2188"/>
                            </a:lnTo>
                            <a:lnTo>
                              <a:pt x="674" y="2255"/>
                            </a:lnTo>
                            <a:lnTo>
                              <a:pt x="685" y="2317"/>
                            </a:lnTo>
                            <a:lnTo>
                              <a:pt x="695" y="2364"/>
                            </a:lnTo>
                            <a:lnTo>
                              <a:pt x="705" y="2395"/>
                            </a:lnTo>
                            <a:lnTo>
                              <a:pt x="716" y="2421"/>
                            </a:lnTo>
                            <a:lnTo>
                              <a:pt x="726" y="2431"/>
                            </a:lnTo>
                            <a:lnTo>
                              <a:pt x="736" y="2431"/>
                            </a:lnTo>
                            <a:lnTo>
                              <a:pt x="747" y="2421"/>
                            </a:lnTo>
                            <a:lnTo>
                              <a:pt x="757" y="2395"/>
                            </a:lnTo>
                            <a:lnTo>
                              <a:pt x="768" y="2359"/>
                            </a:lnTo>
                            <a:lnTo>
                              <a:pt x="778" y="2312"/>
                            </a:lnTo>
                            <a:lnTo>
                              <a:pt x="788" y="2250"/>
                            </a:lnTo>
                            <a:lnTo>
                              <a:pt x="799" y="2182"/>
                            </a:lnTo>
                            <a:lnTo>
                              <a:pt x="809" y="2105"/>
                            </a:lnTo>
                            <a:lnTo>
                              <a:pt x="819" y="2017"/>
                            </a:lnTo>
                            <a:lnTo>
                              <a:pt x="830" y="1918"/>
                            </a:lnTo>
                            <a:lnTo>
                              <a:pt x="840" y="1820"/>
                            </a:lnTo>
                            <a:lnTo>
                              <a:pt x="850" y="1711"/>
                            </a:lnTo>
                            <a:lnTo>
                              <a:pt x="861" y="1597"/>
                            </a:lnTo>
                            <a:lnTo>
                              <a:pt x="871" y="1477"/>
                            </a:lnTo>
                            <a:lnTo>
                              <a:pt x="882" y="1358"/>
                            </a:lnTo>
                            <a:lnTo>
                              <a:pt x="892" y="1234"/>
                            </a:lnTo>
                            <a:lnTo>
                              <a:pt x="902" y="1114"/>
                            </a:lnTo>
                            <a:lnTo>
                              <a:pt x="913" y="995"/>
                            </a:lnTo>
                            <a:lnTo>
                              <a:pt x="923" y="876"/>
                            </a:lnTo>
                            <a:lnTo>
                              <a:pt x="933" y="762"/>
                            </a:lnTo>
                            <a:lnTo>
                              <a:pt x="944" y="648"/>
                            </a:lnTo>
                            <a:lnTo>
                              <a:pt x="954" y="544"/>
                            </a:lnTo>
                            <a:lnTo>
                              <a:pt x="965" y="446"/>
                            </a:lnTo>
                            <a:lnTo>
                              <a:pt x="975" y="358"/>
                            </a:lnTo>
                            <a:lnTo>
                              <a:pt x="985" y="275"/>
                            </a:lnTo>
                            <a:lnTo>
                              <a:pt x="996" y="202"/>
                            </a:lnTo>
                            <a:lnTo>
                              <a:pt x="1006" y="140"/>
                            </a:lnTo>
                            <a:lnTo>
                              <a:pt x="1016" y="88"/>
                            </a:lnTo>
                            <a:lnTo>
                              <a:pt x="1027" y="47"/>
                            </a:lnTo>
                            <a:lnTo>
                              <a:pt x="1037" y="21"/>
                            </a:lnTo>
                            <a:lnTo>
                              <a:pt x="1047" y="0"/>
                            </a:lnTo>
                            <a:lnTo>
                              <a:pt x="1058" y="0"/>
                            </a:lnTo>
                            <a:lnTo>
                              <a:pt x="1068" y="5"/>
                            </a:lnTo>
                            <a:lnTo>
                              <a:pt x="1079" y="26"/>
                            </a:lnTo>
                            <a:lnTo>
                              <a:pt x="1089" y="57"/>
                            </a:lnTo>
                            <a:lnTo>
                              <a:pt x="1099" y="98"/>
                            </a:lnTo>
                            <a:lnTo>
                              <a:pt x="1110" y="155"/>
                            </a:lnTo>
                            <a:lnTo>
                              <a:pt x="1120" y="218"/>
                            </a:lnTo>
                            <a:lnTo>
                              <a:pt x="1130" y="295"/>
                            </a:lnTo>
                            <a:lnTo>
                              <a:pt x="1141" y="378"/>
                            </a:lnTo>
                            <a:lnTo>
                              <a:pt x="1151" y="472"/>
                            </a:lnTo>
                            <a:lnTo>
                              <a:pt x="1161" y="570"/>
                            </a:lnTo>
                            <a:lnTo>
                              <a:pt x="1172" y="679"/>
                            </a:lnTo>
                            <a:lnTo>
                              <a:pt x="1182" y="788"/>
                            </a:lnTo>
                            <a:lnTo>
                              <a:pt x="1193" y="902"/>
                            </a:lnTo>
                            <a:lnTo>
                              <a:pt x="1203" y="1021"/>
                            </a:lnTo>
                            <a:lnTo>
                              <a:pt x="1213" y="1146"/>
                            </a:lnTo>
                            <a:lnTo>
                              <a:pt x="1224" y="1265"/>
                            </a:lnTo>
                            <a:lnTo>
                              <a:pt x="1234" y="1389"/>
                            </a:lnTo>
                            <a:lnTo>
                              <a:pt x="1239" y="1508"/>
                            </a:lnTo>
                            <a:lnTo>
                              <a:pt x="1250" y="1623"/>
                            </a:lnTo>
                            <a:lnTo>
                              <a:pt x="1260" y="1737"/>
                            </a:lnTo>
                            <a:lnTo>
                              <a:pt x="1270" y="1845"/>
                            </a:lnTo>
                            <a:lnTo>
                              <a:pt x="1281" y="1944"/>
                            </a:lnTo>
                            <a:lnTo>
                              <a:pt x="1291" y="2037"/>
                            </a:lnTo>
                            <a:lnTo>
                              <a:pt x="1301" y="2125"/>
                            </a:lnTo>
                          </a:path>
                        </a:pathLst>
                      </a:custGeom>
                      <a:noFill/>
                      <a:ln w="15875">
                        <a:solidFill>
                          <a:srgbClr val="FF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84070" name="Freeform 220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532" y="1159"/>
                        <a:ext cx="1307" cy="2431"/>
                      </a:xfrm>
                      <a:custGeom>
                        <a:avLst/>
                        <a:gdLst>
                          <a:gd name="T0" fmla="*/ 21 w 1307"/>
                          <a:gd name="T1" fmla="*/ 2265 h 2431"/>
                          <a:gd name="T2" fmla="*/ 52 w 1307"/>
                          <a:gd name="T3" fmla="*/ 2400 h 2431"/>
                          <a:gd name="T4" fmla="*/ 83 w 1307"/>
                          <a:gd name="T5" fmla="*/ 2431 h 2431"/>
                          <a:gd name="T6" fmla="*/ 114 w 1307"/>
                          <a:gd name="T7" fmla="*/ 2353 h 2431"/>
                          <a:gd name="T8" fmla="*/ 146 w 1307"/>
                          <a:gd name="T9" fmla="*/ 2172 h 2431"/>
                          <a:gd name="T10" fmla="*/ 177 w 1307"/>
                          <a:gd name="T11" fmla="*/ 1902 h 2431"/>
                          <a:gd name="T12" fmla="*/ 208 w 1307"/>
                          <a:gd name="T13" fmla="*/ 1576 h 2431"/>
                          <a:gd name="T14" fmla="*/ 239 w 1307"/>
                          <a:gd name="T15" fmla="*/ 1218 h 2431"/>
                          <a:gd name="T16" fmla="*/ 270 w 1307"/>
                          <a:gd name="T17" fmla="*/ 855 h 2431"/>
                          <a:gd name="T18" fmla="*/ 301 w 1307"/>
                          <a:gd name="T19" fmla="*/ 529 h 2431"/>
                          <a:gd name="T20" fmla="*/ 332 w 1307"/>
                          <a:gd name="T21" fmla="*/ 259 h 2431"/>
                          <a:gd name="T22" fmla="*/ 363 w 1307"/>
                          <a:gd name="T23" fmla="*/ 78 h 2431"/>
                          <a:gd name="T24" fmla="*/ 394 w 1307"/>
                          <a:gd name="T25" fmla="*/ 0 h 2431"/>
                          <a:gd name="T26" fmla="*/ 425 w 1307"/>
                          <a:gd name="T27" fmla="*/ 31 h 2431"/>
                          <a:gd name="T28" fmla="*/ 457 w 1307"/>
                          <a:gd name="T29" fmla="*/ 166 h 2431"/>
                          <a:gd name="T30" fmla="*/ 488 w 1307"/>
                          <a:gd name="T31" fmla="*/ 394 h 2431"/>
                          <a:gd name="T32" fmla="*/ 519 w 1307"/>
                          <a:gd name="T33" fmla="*/ 695 h 2431"/>
                          <a:gd name="T34" fmla="*/ 550 w 1307"/>
                          <a:gd name="T35" fmla="*/ 1042 h 2431"/>
                          <a:gd name="T36" fmla="*/ 576 w 1307"/>
                          <a:gd name="T37" fmla="*/ 1410 h 2431"/>
                          <a:gd name="T38" fmla="*/ 607 w 1307"/>
                          <a:gd name="T39" fmla="*/ 1752 h 2431"/>
                          <a:gd name="T40" fmla="*/ 638 w 1307"/>
                          <a:gd name="T41" fmla="*/ 2053 h 2431"/>
                          <a:gd name="T42" fmla="*/ 669 w 1307"/>
                          <a:gd name="T43" fmla="*/ 2276 h 2431"/>
                          <a:gd name="T44" fmla="*/ 700 w 1307"/>
                          <a:gd name="T45" fmla="*/ 2405 h 2431"/>
                          <a:gd name="T46" fmla="*/ 731 w 1307"/>
                          <a:gd name="T47" fmla="*/ 2431 h 2431"/>
                          <a:gd name="T48" fmla="*/ 762 w 1307"/>
                          <a:gd name="T49" fmla="*/ 2343 h 2431"/>
                          <a:gd name="T50" fmla="*/ 794 w 1307"/>
                          <a:gd name="T51" fmla="*/ 2156 h 2431"/>
                          <a:gd name="T52" fmla="*/ 825 w 1307"/>
                          <a:gd name="T53" fmla="*/ 1887 h 2431"/>
                          <a:gd name="T54" fmla="*/ 856 w 1307"/>
                          <a:gd name="T55" fmla="*/ 1555 h 2431"/>
                          <a:gd name="T56" fmla="*/ 887 w 1307"/>
                          <a:gd name="T57" fmla="*/ 1197 h 2431"/>
                          <a:gd name="T58" fmla="*/ 918 w 1307"/>
                          <a:gd name="T59" fmla="*/ 835 h 2431"/>
                          <a:gd name="T60" fmla="*/ 949 w 1307"/>
                          <a:gd name="T61" fmla="*/ 513 h 2431"/>
                          <a:gd name="T62" fmla="*/ 980 w 1307"/>
                          <a:gd name="T63" fmla="*/ 249 h 2431"/>
                          <a:gd name="T64" fmla="*/ 1011 w 1307"/>
                          <a:gd name="T65" fmla="*/ 72 h 2431"/>
                          <a:gd name="T66" fmla="*/ 1042 w 1307"/>
                          <a:gd name="T67" fmla="*/ 0 h 2431"/>
                          <a:gd name="T68" fmla="*/ 1073 w 1307"/>
                          <a:gd name="T69" fmla="*/ 36 h 2431"/>
                          <a:gd name="T70" fmla="*/ 1105 w 1307"/>
                          <a:gd name="T71" fmla="*/ 176 h 2431"/>
                          <a:gd name="T72" fmla="*/ 1136 w 1307"/>
                          <a:gd name="T73" fmla="*/ 409 h 2431"/>
                          <a:gd name="T74" fmla="*/ 1167 w 1307"/>
                          <a:gd name="T75" fmla="*/ 715 h 2431"/>
                          <a:gd name="T76" fmla="*/ 1193 w 1307"/>
                          <a:gd name="T77" fmla="*/ 1063 h 2431"/>
                          <a:gd name="T78" fmla="*/ 1224 w 1307"/>
                          <a:gd name="T79" fmla="*/ 1426 h 2431"/>
                          <a:gd name="T80" fmla="*/ 1255 w 1307"/>
                          <a:gd name="T81" fmla="*/ 1773 h 2431"/>
                          <a:gd name="T82" fmla="*/ 1286 w 1307"/>
                          <a:gd name="T83" fmla="*/ 2068 h 2431"/>
                          <a:gd name="T84" fmla="*/ 0 60000 65536"/>
                          <a:gd name="T85" fmla="*/ 0 60000 65536"/>
                          <a:gd name="T86" fmla="*/ 0 60000 65536"/>
                          <a:gd name="T87" fmla="*/ 0 60000 65536"/>
                          <a:gd name="T88" fmla="*/ 0 60000 65536"/>
                          <a:gd name="T89" fmla="*/ 0 60000 65536"/>
                          <a:gd name="T90" fmla="*/ 0 60000 65536"/>
                          <a:gd name="T91" fmla="*/ 0 60000 65536"/>
                          <a:gd name="T92" fmla="*/ 0 60000 65536"/>
                          <a:gd name="T93" fmla="*/ 0 60000 65536"/>
                          <a:gd name="T94" fmla="*/ 0 60000 65536"/>
                          <a:gd name="T95" fmla="*/ 0 60000 65536"/>
                          <a:gd name="T96" fmla="*/ 0 60000 65536"/>
                          <a:gd name="T97" fmla="*/ 0 60000 65536"/>
                          <a:gd name="T98" fmla="*/ 0 60000 65536"/>
                          <a:gd name="T99" fmla="*/ 0 60000 65536"/>
                          <a:gd name="T100" fmla="*/ 0 60000 65536"/>
                          <a:gd name="T101" fmla="*/ 0 60000 65536"/>
                          <a:gd name="T102" fmla="*/ 0 60000 65536"/>
                          <a:gd name="T103" fmla="*/ 0 60000 65536"/>
                          <a:gd name="T104" fmla="*/ 0 60000 65536"/>
                          <a:gd name="T105" fmla="*/ 0 60000 65536"/>
                          <a:gd name="T106" fmla="*/ 0 60000 65536"/>
                          <a:gd name="T107" fmla="*/ 0 60000 65536"/>
                          <a:gd name="T108" fmla="*/ 0 60000 65536"/>
                          <a:gd name="T109" fmla="*/ 0 60000 65536"/>
                          <a:gd name="T110" fmla="*/ 0 60000 65536"/>
                          <a:gd name="T111" fmla="*/ 0 60000 65536"/>
                          <a:gd name="T112" fmla="*/ 0 60000 65536"/>
                          <a:gd name="T113" fmla="*/ 0 60000 65536"/>
                          <a:gd name="T114" fmla="*/ 0 60000 65536"/>
                          <a:gd name="T115" fmla="*/ 0 60000 65536"/>
                          <a:gd name="T116" fmla="*/ 0 60000 65536"/>
                          <a:gd name="T117" fmla="*/ 0 60000 65536"/>
                          <a:gd name="T118" fmla="*/ 0 60000 65536"/>
                          <a:gd name="T119" fmla="*/ 0 60000 65536"/>
                          <a:gd name="T120" fmla="*/ 0 60000 65536"/>
                          <a:gd name="T121" fmla="*/ 0 60000 65536"/>
                          <a:gd name="T122" fmla="*/ 0 60000 65536"/>
                          <a:gd name="T123" fmla="*/ 0 60000 65536"/>
                          <a:gd name="T124" fmla="*/ 0 60000 65536"/>
                          <a:gd name="T125" fmla="*/ 0 60000 65536"/>
                        </a:gdLst>
                        <a:ahLst/>
                        <a:cxnLst>
                          <a:cxn ang="T84">
                            <a:pos x="T0" y="T1"/>
                          </a:cxn>
                          <a:cxn ang="T85">
                            <a:pos x="T2" y="T3"/>
                          </a:cxn>
                          <a:cxn ang="T86">
                            <a:pos x="T4" y="T5"/>
                          </a:cxn>
                          <a:cxn ang="T87">
                            <a:pos x="T6" y="T7"/>
                          </a:cxn>
                          <a:cxn ang="T88">
                            <a:pos x="T8" y="T9"/>
                          </a:cxn>
                          <a:cxn ang="T89">
                            <a:pos x="T10" y="T11"/>
                          </a:cxn>
                          <a:cxn ang="T90">
                            <a:pos x="T12" y="T13"/>
                          </a:cxn>
                          <a:cxn ang="T91">
                            <a:pos x="T14" y="T15"/>
                          </a:cxn>
                          <a:cxn ang="T92">
                            <a:pos x="T16" y="T17"/>
                          </a:cxn>
                          <a:cxn ang="T93">
                            <a:pos x="T18" y="T19"/>
                          </a:cxn>
                          <a:cxn ang="T94">
                            <a:pos x="T20" y="T21"/>
                          </a:cxn>
                          <a:cxn ang="T95">
                            <a:pos x="T22" y="T23"/>
                          </a:cxn>
                          <a:cxn ang="T96">
                            <a:pos x="T24" y="T25"/>
                          </a:cxn>
                          <a:cxn ang="T97">
                            <a:pos x="T26" y="T27"/>
                          </a:cxn>
                          <a:cxn ang="T98">
                            <a:pos x="T28" y="T29"/>
                          </a:cxn>
                          <a:cxn ang="T99">
                            <a:pos x="T30" y="T31"/>
                          </a:cxn>
                          <a:cxn ang="T100">
                            <a:pos x="T32" y="T33"/>
                          </a:cxn>
                          <a:cxn ang="T101">
                            <a:pos x="T34" y="T35"/>
                          </a:cxn>
                          <a:cxn ang="T102">
                            <a:pos x="T36" y="T37"/>
                          </a:cxn>
                          <a:cxn ang="T103">
                            <a:pos x="T38" y="T39"/>
                          </a:cxn>
                          <a:cxn ang="T104">
                            <a:pos x="T40" y="T41"/>
                          </a:cxn>
                          <a:cxn ang="T105">
                            <a:pos x="T42" y="T43"/>
                          </a:cxn>
                          <a:cxn ang="T106">
                            <a:pos x="T44" y="T45"/>
                          </a:cxn>
                          <a:cxn ang="T107">
                            <a:pos x="T46" y="T47"/>
                          </a:cxn>
                          <a:cxn ang="T108">
                            <a:pos x="T48" y="T49"/>
                          </a:cxn>
                          <a:cxn ang="T109">
                            <a:pos x="T50" y="T51"/>
                          </a:cxn>
                          <a:cxn ang="T110">
                            <a:pos x="T52" y="T53"/>
                          </a:cxn>
                          <a:cxn ang="T111">
                            <a:pos x="T54" y="T55"/>
                          </a:cxn>
                          <a:cxn ang="T112">
                            <a:pos x="T56" y="T57"/>
                          </a:cxn>
                          <a:cxn ang="T113">
                            <a:pos x="T58" y="T59"/>
                          </a:cxn>
                          <a:cxn ang="T114">
                            <a:pos x="T60" y="T61"/>
                          </a:cxn>
                          <a:cxn ang="T115">
                            <a:pos x="T62" y="T63"/>
                          </a:cxn>
                          <a:cxn ang="T116">
                            <a:pos x="T64" y="T65"/>
                          </a:cxn>
                          <a:cxn ang="T117">
                            <a:pos x="T66" y="T67"/>
                          </a:cxn>
                          <a:cxn ang="T118">
                            <a:pos x="T68" y="T69"/>
                          </a:cxn>
                          <a:cxn ang="T119">
                            <a:pos x="T70" y="T71"/>
                          </a:cxn>
                          <a:cxn ang="T120">
                            <a:pos x="T72" y="T73"/>
                          </a:cxn>
                          <a:cxn ang="T121">
                            <a:pos x="T74" y="T75"/>
                          </a:cxn>
                          <a:cxn ang="T122">
                            <a:pos x="T76" y="T77"/>
                          </a:cxn>
                          <a:cxn ang="T123">
                            <a:pos x="T78" y="T79"/>
                          </a:cxn>
                          <a:cxn ang="T124">
                            <a:pos x="T80" y="T81"/>
                          </a:cxn>
                          <a:cxn ang="T125">
                            <a:pos x="T82" y="T83"/>
                          </a:cxn>
                        </a:cxnLst>
                        <a:rect l="0" t="0" r="r" b="b"/>
                        <a:pathLst>
                          <a:path w="1307" h="2431">
                            <a:moveTo>
                              <a:pt x="0" y="2125"/>
                            </a:moveTo>
                            <a:lnTo>
                              <a:pt x="11" y="2198"/>
                            </a:lnTo>
                            <a:lnTo>
                              <a:pt x="21" y="2265"/>
                            </a:lnTo>
                            <a:lnTo>
                              <a:pt x="32" y="2322"/>
                            </a:lnTo>
                            <a:lnTo>
                              <a:pt x="42" y="2369"/>
                            </a:lnTo>
                            <a:lnTo>
                              <a:pt x="52" y="2400"/>
                            </a:lnTo>
                            <a:lnTo>
                              <a:pt x="63" y="2426"/>
                            </a:lnTo>
                            <a:lnTo>
                              <a:pt x="73" y="2431"/>
                            </a:lnTo>
                            <a:lnTo>
                              <a:pt x="83" y="2431"/>
                            </a:lnTo>
                            <a:lnTo>
                              <a:pt x="94" y="2416"/>
                            </a:lnTo>
                            <a:lnTo>
                              <a:pt x="104" y="2390"/>
                            </a:lnTo>
                            <a:lnTo>
                              <a:pt x="114" y="2353"/>
                            </a:lnTo>
                            <a:lnTo>
                              <a:pt x="125" y="2302"/>
                            </a:lnTo>
                            <a:lnTo>
                              <a:pt x="135" y="2239"/>
                            </a:lnTo>
                            <a:lnTo>
                              <a:pt x="146" y="2172"/>
                            </a:lnTo>
                            <a:lnTo>
                              <a:pt x="156" y="2089"/>
                            </a:lnTo>
                            <a:lnTo>
                              <a:pt x="166" y="2001"/>
                            </a:lnTo>
                            <a:lnTo>
                              <a:pt x="177" y="1902"/>
                            </a:lnTo>
                            <a:lnTo>
                              <a:pt x="187" y="1799"/>
                            </a:lnTo>
                            <a:lnTo>
                              <a:pt x="197" y="1690"/>
                            </a:lnTo>
                            <a:lnTo>
                              <a:pt x="208" y="1576"/>
                            </a:lnTo>
                            <a:lnTo>
                              <a:pt x="218" y="1457"/>
                            </a:lnTo>
                            <a:lnTo>
                              <a:pt x="229" y="1337"/>
                            </a:lnTo>
                            <a:lnTo>
                              <a:pt x="239" y="1218"/>
                            </a:lnTo>
                            <a:lnTo>
                              <a:pt x="249" y="1094"/>
                            </a:lnTo>
                            <a:lnTo>
                              <a:pt x="260" y="975"/>
                            </a:lnTo>
                            <a:lnTo>
                              <a:pt x="270" y="855"/>
                            </a:lnTo>
                            <a:lnTo>
                              <a:pt x="280" y="741"/>
                            </a:lnTo>
                            <a:lnTo>
                              <a:pt x="291" y="632"/>
                            </a:lnTo>
                            <a:lnTo>
                              <a:pt x="301" y="529"/>
                            </a:lnTo>
                            <a:lnTo>
                              <a:pt x="311" y="430"/>
                            </a:lnTo>
                            <a:lnTo>
                              <a:pt x="322" y="342"/>
                            </a:lnTo>
                            <a:lnTo>
                              <a:pt x="332" y="259"/>
                            </a:lnTo>
                            <a:lnTo>
                              <a:pt x="343" y="192"/>
                            </a:lnTo>
                            <a:lnTo>
                              <a:pt x="353" y="130"/>
                            </a:lnTo>
                            <a:lnTo>
                              <a:pt x="363" y="78"/>
                            </a:lnTo>
                            <a:lnTo>
                              <a:pt x="374" y="41"/>
                            </a:lnTo>
                            <a:lnTo>
                              <a:pt x="384" y="15"/>
                            </a:lnTo>
                            <a:lnTo>
                              <a:pt x="394" y="0"/>
                            </a:lnTo>
                            <a:lnTo>
                              <a:pt x="405" y="0"/>
                            </a:lnTo>
                            <a:lnTo>
                              <a:pt x="415" y="5"/>
                            </a:lnTo>
                            <a:lnTo>
                              <a:pt x="425" y="31"/>
                            </a:lnTo>
                            <a:lnTo>
                              <a:pt x="436" y="62"/>
                            </a:lnTo>
                            <a:lnTo>
                              <a:pt x="446" y="109"/>
                            </a:lnTo>
                            <a:lnTo>
                              <a:pt x="457" y="166"/>
                            </a:lnTo>
                            <a:lnTo>
                              <a:pt x="467" y="233"/>
                            </a:lnTo>
                            <a:lnTo>
                              <a:pt x="477" y="306"/>
                            </a:lnTo>
                            <a:lnTo>
                              <a:pt x="488" y="394"/>
                            </a:lnTo>
                            <a:lnTo>
                              <a:pt x="498" y="487"/>
                            </a:lnTo>
                            <a:lnTo>
                              <a:pt x="508" y="586"/>
                            </a:lnTo>
                            <a:lnTo>
                              <a:pt x="519" y="695"/>
                            </a:lnTo>
                            <a:lnTo>
                              <a:pt x="529" y="809"/>
                            </a:lnTo>
                            <a:lnTo>
                              <a:pt x="540" y="923"/>
                            </a:lnTo>
                            <a:lnTo>
                              <a:pt x="550" y="1042"/>
                            </a:lnTo>
                            <a:lnTo>
                              <a:pt x="555" y="1166"/>
                            </a:lnTo>
                            <a:lnTo>
                              <a:pt x="565" y="1286"/>
                            </a:lnTo>
                            <a:lnTo>
                              <a:pt x="576" y="1410"/>
                            </a:lnTo>
                            <a:lnTo>
                              <a:pt x="586" y="1529"/>
                            </a:lnTo>
                            <a:lnTo>
                              <a:pt x="597" y="1643"/>
                            </a:lnTo>
                            <a:lnTo>
                              <a:pt x="607" y="1752"/>
                            </a:lnTo>
                            <a:lnTo>
                              <a:pt x="617" y="1861"/>
                            </a:lnTo>
                            <a:lnTo>
                              <a:pt x="628" y="1959"/>
                            </a:lnTo>
                            <a:lnTo>
                              <a:pt x="638" y="2053"/>
                            </a:lnTo>
                            <a:lnTo>
                              <a:pt x="648" y="2136"/>
                            </a:lnTo>
                            <a:lnTo>
                              <a:pt x="659" y="2213"/>
                            </a:lnTo>
                            <a:lnTo>
                              <a:pt x="669" y="2276"/>
                            </a:lnTo>
                            <a:lnTo>
                              <a:pt x="679" y="2333"/>
                            </a:lnTo>
                            <a:lnTo>
                              <a:pt x="690" y="2374"/>
                            </a:lnTo>
                            <a:lnTo>
                              <a:pt x="700" y="2405"/>
                            </a:lnTo>
                            <a:lnTo>
                              <a:pt x="711" y="2426"/>
                            </a:lnTo>
                            <a:lnTo>
                              <a:pt x="721" y="2431"/>
                            </a:lnTo>
                            <a:lnTo>
                              <a:pt x="731" y="2431"/>
                            </a:lnTo>
                            <a:lnTo>
                              <a:pt x="742" y="2410"/>
                            </a:lnTo>
                            <a:lnTo>
                              <a:pt x="752" y="2385"/>
                            </a:lnTo>
                            <a:lnTo>
                              <a:pt x="762" y="2343"/>
                            </a:lnTo>
                            <a:lnTo>
                              <a:pt x="773" y="2291"/>
                            </a:lnTo>
                            <a:lnTo>
                              <a:pt x="783" y="2229"/>
                            </a:lnTo>
                            <a:lnTo>
                              <a:pt x="794" y="2156"/>
                            </a:lnTo>
                            <a:lnTo>
                              <a:pt x="804" y="2074"/>
                            </a:lnTo>
                            <a:lnTo>
                              <a:pt x="814" y="1985"/>
                            </a:lnTo>
                            <a:lnTo>
                              <a:pt x="825" y="1887"/>
                            </a:lnTo>
                            <a:lnTo>
                              <a:pt x="835" y="1783"/>
                            </a:lnTo>
                            <a:lnTo>
                              <a:pt x="845" y="1669"/>
                            </a:lnTo>
                            <a:lnTo>
                              <a:pt x="856" y="1555"/>
                            </a:lnTo>
                            <a:lnTo>
                              <a:pt x="866" y="1436"/>
                            </a:lnTo>
                            <a:lnTo>
                              <a:pt x="876" y="1317"/>
                            </a:lnTo>
                            <a:lnTo>
                              <a:pt x="887" y="1197"/>
                            </a:lnTo>
                            <a:lnTo>
                              <a:pt x="897" y="1073"/>
                            </a:lnTo>
                            <a:lnTo>
                              <a:pt x="908" y="954"/>
                            </a:lnTo>
                            <a:lnTo>
                              <a:pt x="918" y="835"/>
                            </a:lnTo>
                            <a:lnTo>
                              <a:pt x="928" y="720"/>
                            </a:lnTo>
                            <a:lnTo>
                              <a:pt x="939" y="612"/>
                            </a:lnTo>
                            <a:lnTo>
                              <a:pt x="949" y="513"/>
                            </a:lnTo>
                            <a:lnTo>
                              <a:pt x="959" y="415"/>
                            </a:lnTo>
                            <a:lnTo>
                              <a:pt x="970" y="327"/>
                            </a:lnTo>
                            <a:lnTo>
                              <a:pt x="980" y="249"/>
                            </a:lnTo>
                            <a:lnTo>
                              <a:pt x="991" y="181"/>
                            </a:lnTo>
                            <a:lnTo>
                              <a:pt x="1001" y="119"/>
                            </a:lnTo>
                            <a:lnTo>
                              <a:pt x="1011" y="72"/>
                            </a:lnTo>
                            <a:lnTo>
                              <a:pt x="1022" y="36"/>
                            </a:lnTo>
                            <a:lnTo>
                              <a:pt x="1032" y="10"/>
                            </a:lnTo>
                            <a:lnTo>
                              <a:pt x="1042" y="0"/>
                            </a:lnTo>
                            <a:lnTo>
                              <a:pt x="1053" y="0"/>
                            </a:lnTo>
                            <a:lnTo>
                              <a:pt x="1063" y="10"/>
                            </a:lnTo>
                            <a:lnTo>
                              <a:pt x="1073" y="36"/>
                            </a:lnTo>
                            <a:lnTo>
                              <a:pt x="1084" y="67"/>
                            </a:lnTo>
                            <a:lnTo>
                              <a:pt x="1094" y="114"/>
                            </a:lnTo>
                            <a:lnTo>
                              <a:pt x="1105" y="176"/>
                            </a:lnTo>
                            <a:lnTo>
                              <a:pt x="1115" y="244"/>
                            </a:lnTo>
                            <a:lnTo>
                              <a:pt x="1125" y="321"/>
                            </a:lnTo>
                            <a:lnTo>
                              <a:pt x="1136" y="409"/>
                            </a:lnTo>
                            <a:lnTo>
                              <a:pt x="1146" y="503"/>
                            </a:lnTo>
                            <a:lnTo>
                              <a:pt x="1156" y="606"/>
                            </a:lnTo>
                            <a:lnTo>
                              <a:pt x="1167" y="715"/>
                            </a:lnTo>
                            <a:lnTo>
                              <a:pt x="1172" y="829"/>
                            </a:lnTo>
                            <a:lnTo>
                              <a:pt x="1182" y="943"/>
                            </a:lnTo>
                            <a:lnTo>
                              <a:pt x="1193" y="1063"/>
                            </a:lnTo>
                            <a:lnTo>
                              <a:pt x="1203" y="1187"/>
                            </a:lnTo>
                            <a:lnTo>
                              <a:pt x="1213" y="1306"/>
                            </a:lnTo>
                            <a:lnTo>
                              <a:pt x="1224" y="1426"/>
                            </a:lnTo>
                            <a:lnTo>
                              <a:pt x="1234" y="1545"/>
                            </a:lnTo>
                            <a:lnTo>
                              <a:pt x="1245" y="1664"/>
                            </a:lnTo>
                            <a:lnTo>
                              <a:pt x="1255" y="1773"/>
                            </a:lnTo>
                            <a:lnTo>
                              <a:pt x="1265" y="1877"/>
                            </a:lnTo>
                            <a:lnTo>
                              <a:pt x="1276" y="1975"/>
                            </a:lnTo>
                            <a:lnTo>
                              <a:pt x="1286" y="2068"/>
                            </a:lnTo>
                            <a:lnTo>
                              <a:pt x="1296" y="2151"/>
                            </a:lnTo>
                            <a:lnTo>
                              <a:pt x="1307" y="2224"/>
                            </a:lnTo>
                          </a:path>
                        </a:pathLst>
                      </a:custGeom>
                      <a:noFill/>
                      <a:ln w="15875">
                        <a:solidFill>
                          <a:srgbClr val="FF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84071" name="Freeform 221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839" y="1159"/>
                        <a:ext cx="477" cy="2431"/>
                      </a:xfrm>
                      <a:custGeom>
                        <a:avLst/>
                        <a:gdLst>
                          <a:gd name="T0" fmla="*/ 0 w 477"/>
                          <a:gd name="T1" fmla="*/ 2224 h 2431"/>
                          <a:gd name="T2" fmla="*/ 10 w 477"/>
                          <a:gd name="T3" fmla="*/ 2286 h 2431"/>
                          <a:gd name="T4" fmla="*/ 20 w 477"/>
                          <a:gd name="T5" fmla="*/ 2338 h 2431"/>
                          <a:gd name="T6" fmla="*/ 31 w 477"/>
                          <a:gd name="T7" fmla="*/ 2379 h 2431"/>
                          <a:gd name="T8" fmla="*/ 41 w 477"/>
                          <a:gd name="T9" fmla="*/ 2410 h 2431"/>
                          <a:gd name="T10" fmla="*/ 52 w 477"/>
                          <a:gd name="T11" fmla="*/ 2426 h 2431"/>
                          <a:gd name="T12" fmla="*/ 62 w 477"/>
                          <a:gd name="T13" fmla="*/ 2431 h 2431"/>
                          <a:gd name="T14" fmla="*/ 72 w 477"/>
                          <a:gd name="T15" fmla="*/ 2426 h 2431"/>
                          <a:gd name="T16" fmla="*/ 83 w 477"/>
                          <a:gd name="T17" fmla="*/ 2410 h 2431"/>
                          <a:gd name="T18" fmla="*/ 93 w 477"/>
                          <a:gd name="T19" fmla="*/ 2379 h 2431"/>
                          <a:gd name="T20" fmla="*/ 103 w 477"/>
                          <a:gd name="T21" fmla="*/ 2338 h 2431"/>
                          <a:gd name="T22" fmla="*/ 114 w 477"/>
                          <a:gd name="T23" fmla="*/ 2281 h 2431"/>
                          <a:gd name="T24" fmla="*/ 124 w 477"/>
                          <a:gd name="T25" fmla="*/ 2219 h 2431"/>
                          <a:gd name="T26" fmla="*/ 134 w 477"/>
                          <a:gd name="T27" fmla="*/ 2146 h 2431"/>
                          <a:gd name="T28" fmla="*/ 145 w 477"/>
                          <a:gd name="T29" fmla="*/ 2058 h 2431"/>
                          <a:gd name="T30" fmla="*/ 155 w 477"/>
                          <a:gd name="T31" fmla="*/ 1970 h 2431"/>
                          <a:gd name="T32" fmla="*/ 166 w 477"/>
                          <a:gd name="T33" fmla="*/ 1871 h 2431"/>
                          <a:gd name="T34" fmla="*/ 176 w 477"/>
                          <a:gd name="T35" fmla="*/ 1762 h 2431"/>
                          <a:gd name="T36" fmla="*/ 186 w 477"/>
                          <a:gd name="T37" fmla="*/ 1654 h 2431"/>
                          <a:gd name="T38" fmla="*/ 197 w 477"/>
                          <a:gd name="T39" fmla="*/ 1534 h 2431"/>
                          <a:gd name="T40" fmla="*/ 207 w 477"/>
                          <a:gd name="T41" fmla="*/ 1415 h 2431"/>
                          <a:gd name="T42" fmla="*/ 217 w 477"/>
                          <a:gd name="T43" fmla="*/ 1296 h 2431"/>
                          <a:gd name="T44" fmla="*/ 228 w 477"/>
                          <a:gd name="T45" fmla="*/ 1177 h 2431"/>
                          <a:gd name="T46" fmla="*/ 238 w 477"/>
                          <a:gd name="T47" fmla="*/ 1052 h 2431"/>
                          <a:gd name="T48" fmla="*/ 249 w 477"/>
                          <a:gd name="T49" fmla="*/ 933 h 2431"/>
                          <a:gd name="T50" fmla="*/ 259 w 477"/>
                          <a:gd name="T51" fmla="*/ 819 h 2431"/>
                          <a:gd name="T52" fmla="*/ 269 w 477"/>
                          <a:gd name="T53" fmla="*/ 705 h 2431"/>
                          <a:gd name="T54" fmla="*/ 280 w 477"/>
                          <a:gd name="T55" fmla="*/ 596 h 2431"/>
                          <a:gd name="T56" fmla="*/ 290 w 477"/>
                          <a:gd name="T57" fmla="*/ 492 h 2431"/>
                          <a:gd name="T58" fmla="*/ 300 w 477"/>
                          <a:gd name="T59" fmla="*/ 399 h 2431"/>
                          <a:gd name="T60" fmla="*/ 311 w 477"/>
                          <a:gd name="T61" fmla="*/ 316 h 2431"/>
                          <a:gd name="T62" fmla="*/ 321 w 477"/>
                          <a:gd name="T63" fmla="*/ 238 h 2431"/>
                          <a:gd name="T64" fmla="*/ 331 w 477"/>
                          <a:gd name="T65" fmla="*/ 171 h 2431"/>
                          <a:gd name="T66" fmla="*/ 342 w 477"/>
                          <a:gd name="T67" fmla="*/ 114 h 2431"/>
                          <a:gd name="T68" fmla="*/ 352 w 477"/>
                          <a:gd name="T69" fmla="*/ 67 h 2431"/>
                          <a:gd name="T70" fmla="*/ 363 w 477"/>
                          <a:gd name="T71" fmla="*/ 31 h 2431"/>
                          <a:gd name="T72" fmla="*/ 373 w 477"/>
                          <a:gd name="T73" fmla="*/ 10 h 2431"/>
                          <a:gd name="T74" fmla="*/ 383 w 477"/>
                          <a:gd name="T75" fmla="*/ 0 h 2431"/>
                          <a:gd name="T76" fmla="*/ 394 w 477"/>
                          <a:gd name="T77" fmla="*/ 0 h 2431"/>
                          <a:gd name="T78" fmla="*/ 404 w 477"/>
                          <a:gd name="T79" fmla="*/ 15 h 2431"/>
                          <a:gd name="T80" fmla="*/ 414 w 477"/>
                          <a:gd name="T81" fmla="*/ 41 h 2431"/>
                          <a:gd name="T82" fmla="*/ 425 w 477"/>
                          <a:gd name="T83" fmla="*/ 78 h 2431"/>
                          <a:gd name="T84" fmla="*/ 435 w 477"/>
                          <a:gd name="T85" fmla="*/ 124 h 2431"/>
                          <a:gd name="T86" fmla="*/ 445 w 477"/>
                          <a:gd name="T87" fmla="*/ 187 h 2431"/>
                          <a:gd name="T88" fmla="*/ 456 w 477"/>
                          <a:gd name="T89" fmla="*/ 254 h 2431"/>
                          <a:gd name="T90" fmla="*/ 466 w 477"/>
                          <a:gd name="T91" fmla="*/ 337 h 2431"/>
                          <a:gd name="T92" fmla="*/ 477 w 477"/>
                          <a:gd name="T93" fmla="*/ 425 h 2431"/>
                          <a:gd name="T94" fmla="*/ 0 60000 65536"/>
                          <a:gd name="T95" fmla="*/ 0 60000 65536"/>
                          <a:gd name="T96" fmla="*/ 0 60000 65536"/>
                          <a:gd name="T97" fmla="*/ 0 60000 65536"/>
                          <a:gd name="T98" fmla="*/ 0 60000 65536"/>
                          <a:gd name="T99" fmla="*/ 0 60000 65536"/>
                          <a:gd name="T100" fmla="*/ 0 60000 65536"/>
                          <a:gd name="T101" fmla="*/ 0 60000 65536"/>
                          <a:gd name="T102" fmla="*/ 0 60000 65536"/>
                          <a:gd name="T103" fmla="*/ 0 60000 65536"/>
                          <a:gd name="T104" fmla="*/ 0 60000 65536"/>
                          <a:gd name="T105" fmla="*/ 0 60000 65536"/>
                          <a:gd name="T106" fmla="*/ 0 60000 65536"/>
                          <a:gd name="T107" fmla="*/ 0 60000 65536"/>
                          <a:gd name="T108" fmla="*/ 0 60000 65536"/>
                          <a:gd name="T109" fmla="*/ 0 60000 65536"/>
                          <a:gd name="T110" fmla="*/ 0 60000 65536"/>
                          <a:gd name="T111" fmla="*/ 0 60000 65536"/>
                          <a:gd name="T112" fmla="*/ 0 60000 65536"/>
                          <a:gd name="T113" fmla="*/ 0 60000 65536"/>
                          <a:gd name="T114" fmla="*/ 0 60000 65536"/>
                          <a:gd name="T115" fmla="*/ 0 60000 65536"/>
                          <a:gd name="T116" fmla="*/ 0 60000 65536"/>
                          <a:gd name="T117" fmla="*/ 0 60000 65536"/>
                          <a:gd name="T118" fmla="*/ 0 60000 65536"/>
                          <a:gd name="T119" fmla="*/ 0 60000 65536"/>
                          <a:gd name="T120" fmla="*/ 0 60000 65536"/>
                          <a:gd name="T121" fmla="*/ 0 60000 65536"/>
                          <a:gd name="T122" fmla="*/ 0 60000 65536"/>
                          <a:gd name="T123" fmla="*/ 0 60000 65536"/>
                          <a:gd name="T124" fmla="*/ 0 60000 65536"/>
                          <a:gd name="T125" fmla="*/ 0 60000 65536"/>
                          <a:gd name="T126" fmla="*/ 0 60000 65536"/>
                          <a:gd name="T127" fmla="*/ 0 60000 65536"/>
                          <a:gd name="T128" fmla="*/ 0 60000 65536"/>
                          <a:gd name="T129" fmla="*/ 0 60000 65536"/>
                          <a:gd name="T130" fmla="*/ 0 60000 65536"/>
                          <a:gd name="T131" fmla="*/ 0 60000 65536"/>
                          <a:gd name="T132" fmla="*/ 0 60000 65536"/>
                          <a:gd name="T133" fmla="*/ 0 60000 65536"/>
                          <a:gd name="T134" fmla="*/ 0 60000 65536"/>
                          <a:gd name="T135" fmla="*/ 0 60000 65536"/>
                          <a:gd name="T136" fmla="*/ 0 60000 65536"/>
                          <a:gd name="T137" fmla="*/ 0 60000 65536"/>
                          <a:gd name="T138" fmla="*/ 0 60000 65536"/>
                          <a:gd name="T139" fmla="*/ 0 60000 65536"/>
                          <a:gd name="T140" fmla="*/ 0 60000 65536"/>
                        </a:gdLst>
                        <a:ahLst/>
                        <a:cxnLst>
                          <a:cxn ang="T94">
                            <a:pos x="T0" y="T1"/>
                          </a:cxn>
                          <a:cxn ang="T95">
                            <a:pos x="T2" y="T3"/>
                          </a:cxn>
                          <a:cxn ang="T96">
                            <a:pos x="T4" y="T5"/>
                          </a:cxn>
                          <a:cxn ang="T97">
                            <a:pos x="T6" y="T7"/>
                          </a:cxn>
                          <a:cxn ang="T98">
                            <a:pos x="T8" y="T9"/>
                          </a:cxn>
                          <a:cxn ang="T99">
                            <a:pos x="T10" y="T11"/>
                          </a:cxn>
                          <a:cxn ang="T100">
                            <a:pos x="T12" y="T13"/>
                          </a:cxn>
                          <a:cxn ang="T101">
                            <a:pos x="T14" y="T15"/>
                          </a:cxn>
                          <a:cxn ang="T102">
                            <a:pos x="T16" y="T17"/>
                          </a:cxn>
                          <a:cxn ang="T103">
                            <a:pos x="T18" y="T19"/>
                          </a:cxn>
                          <a:cxn ang="T104">
                            <a:pos x="T20" y="T21"/>
                          </a:cxn>
                          <a:cxn ang="T105">
                            <a:pos x="T22" y="T23"/>
                          </a:cxn>
                          <a:cxn ang="T106">
                            <a:pos x="T24" y="T25"/>
                          </a:cxn>
                          <a:cxn ang="T107">
                            <a:pos x="T26" y="T27"/>
                          </a:cxn>
                          <a:cxn ang="T108">
                            <a:pos x="T28" y="T29"/>
                          </a:cxn>
                          <a:cxn ang="T109">
                            <a:pos x="T30" y="T31"/>
                          </a:cxn>
                          <a:cxn ang="T110">
                            <a:pos x="T32" y="T33"/>
                          </a:cxn>
                          <a:cxn ang="T111">
                            <a:pos x="T34" y="T35"/>
                          </a:cxn>
                          <a:cxn ang="T112">
                            <a:pos x="T36" y="T37"/>
                          </a:cxn>
                          <a:cxn ang="T113">
                            <a:pos x="T38" y="T39"/>
                          </a:cxn>
                          <a:cxn ang="T114">
                            <a:pos x="T40" y="T41"/>
                          </a:cxn>
                          <a:cxn ang="T115">
                            <a:pos x="T42" y="T43"/>
                          </a:cxn>
                          <a:cxn ang="T116">
                            <a:pos x="T44" y="T45"/>
                          </a:cxn>
                          <a:cxn ang="T117">
                            <a:pos x="T46" y="T47"/>
                          </a:cxn>
                          <a:cxn ang="T118">
                            <a:pos x="T48" y="T49"/>
                          </a:cxn>
                          <a:cxn ang="T119">
                            <a:pos x="T50" y="T51"/>
                          </a:cxn>
                          <a:cxn ang="T120">
                            <a:pos x="T52" y="T53"/>
                          </a:cxn>
                          <a:cxn ang="T121">
                            <a:pos x="T54" y="T55"/>
                          </a:cxn>
                          <a:cxn ang="T122">
                            <a:pos x="T56" y="T57"/>
                          </a:cxn>
                          <a:cxn ang="T123">
                            <a:pos x="T58" y="T59"/>
                          </a:cxn>
                          <a:cxn ang="T124">
                            <a:pos x="T60" y="T61"/>
                          </a:cxn>
                          <a:cxn ang="T125">
                            <a:pos x="T62" y="T63"/>
                          </a:cxn>
                          <a:cxn ang="T126">
                            <a:pos x="T64" y="T65"/>
                          </a:cxn>
                          <a:cxn ang="T127">
                            <a:pos x="T66" y="T67"/>
                          </a:cxn>
                          <a:cxn ang="T128">
                            <a:pos x="T68" y="T69"/>
                          </a:cxn>
                          <a:cxn ang="T129">
                            <a:pos x="T70" y="T71"/>
                          </a:cxn>
                          <a:cxn ang="T130">
                            <a:pos x="T72" y="T73"/>
                          </a:cxn>
                          <a:cxn ang="T131">
                            <a:pos x="T74" y="T75"/>
                          </a:cxn>
                          <a:cxn ang="T132">
                            <a:pos x="T76" y="T77"/>
                          </a:cxn>
                          <a:cxn ang="T133">
                            <a:pos x="T78" y="T79"/>
                          </a:cxn>
                          <a:cxn ang="T134">
                            <a:pos x="T80" y="T81"/>
                          </a:cxn>
                          <a:cxn ang="T135">
                            <a:pos x="T82" y="T83"/>
                          </a:cxn>
                          <a:cxn ang="T136">
                            <a:pos x="T84" y="T85"/>
                          </a:cxn>
                          <a:cxn ang="T137">
                            <a:pos x="T86" y="T87"/>
                          </a:cxn>
                          <a:cxn ang="T138">
                            <a:pos x="T88" y="T89"/>
                          </a:cxn>
                          <a:cxn ang="T139">
                            <a:pos x="T90" y="T91"/>
                          </a:cxn>
                          <a:cxn ang="T140">
                            <a:pos x="T92" y="T93"/>
                          </a:cxn>
                        </a:cxnLst>
                        <a:rect l="0" t="0" r="r" b="b"/>
                        <a:pathLst>
                          <a:path w="477" h="2431">
                            <a:moveTo>
                              <a:pt x="0" y="2224"/>
                            </a:moveTo>
                            <a:lnTo>
                              <a:pt x="10" y="2286"/>
                            </a:lnTo>
                            <a:lnTo>
                              <a:pt x="20" y="2338"/>
                            </a:lnTo>
                            <a:lnTo>
                              <a:pt x="31" y="2379"/>
                            </a:lnTo>
                            <a:lnTo>
                              <a:pt x="41" y="2410"/>
                            </a:lnTo>
                            <a:lnTo>
                              <a:pt x="52" y="2426"/>
                            </a:lnTo>
                            <a:lnTo>
                              <a:pt x="62" y="2431"/>
                            </a:lnTo>
                            <a:lnTo>
                              <a:pt x="72" y="2426"/>
                            </a:lnTo>
                            <a:lnTo>
                              <a:pt x="83" y="2410"/>
                            </a:lnTo>
                            <a:lnTo>
                              <a:pt x="93" y="2379"/>
                            </a:lnTo>
                            <a:lnTo>
                              <a:pt x="103" y="2338"/>
                            </a:lnTo>
                            <a:lnTo>
                              <a:pt x="114" y="2281"/>
                            </a:lnTo>
                            <a:lnTo>
                              <a:pt x="124" y="2219"/>
                            </a:lnTo>
                            <a:lnTo>
                              <a:pt x="134" y="2146"/>
                            </a:lnTo>
                            <a:lnTo>
                              <a:pt x="145" y="2058"/>
                            </a:lnTo>
                            <a:lnTo>
                              <a:pt x="155" y="1970"/>
                            </a:lnTo>
                            <a:lnTo>
                              <a:pt x="166" y="1871"/>
                            </a:lnTo>
                            <a:lnTo>
                              <a:pt x="176" y="1762"/>
                            </a:lnTo>
                            <a:lnTo>
                              <a:pt x="186" y="1654"/>
                            </a:lnTo>
                            <a:lnTo>
                              <a:pt x="197" y="1534"/>
                            </a:lnTo>
                            <a:lnTo>
                              <a:pt x="207" y="1415"/>
                            </a:lnTo>
                            <a:lnTo>
                              <a:pt x="217" y="1296"/>
                            </a:lnTo>
                            <a:lnTo>
                              <a:pt x="228" y="1177"/>
                            </a:lnTo>
                            <a:lnTo>
                              <a:pt x="238" y="1052"/>
                            </a:lnTo>
                            <a:lnTo>
                              <a:pt x="249" y="933"/>
                            </a:lnTo>
                            <a:lnTo>
                              <a:pt x="259" y="819"/>
                            </a:lnTo>
                            <a:lnTo>
                              <a:pt x="269" y="705"/>
                            </a:lnTo>
                            <a:lnTo>
                              <a:pt x="280" y="596"/>
                            </a:lnTo>
                            <a:lnTo>
                              <a:pt x="290" y="492"/>
                            </a:lnTo>
                            <a:lnTo>
                              <a:pt x="300" y="399"/>
                            </a:lnTo>
                            <a:lnTo>
                              <a:pt x="311" y="316"/>
                            </a:lnTo>
                            <a:lnTo>
                              <a:pt x="321" y="238"/>
                            </a:lnTo>
                            <a:lnTo>
                              <a:pt x="331" y="171"/>
                            </a:lnTo>
                            <a:lnTo>
                              <a:pt x="342" y="114"/>
                            </a:lnTo>
                            <a:lnTo>
                              <a:pt x="352" y="67"/>
                            </a:lnTo>
                            <a:lnTo>
                              <a:pt x="363" y="31"/>
                            </a:lnTo>
                            <a:lnTo>
                              <a:pt x="373" y="10"/>
                            </a:lnTo>
                            <a:lnTo>
                              <a:pt x="383" y="0"/>
                            </a:lnTo>
                            <a:lnTo>
                              <a:pt x="394" y="0"/>
                            </a:lnTo>
                            <a:lnTo>
                              <a:pt x="404" y="15"/>
                            </a:lnTo>
                            <a:lnTo>
                              <a:pt x="414" y="41"/>
                            </a:lnTo>
                            <a:lnTo>
                              <a:pt x="425" y="78"/>
                            </a:lnTo>
                            <a:lnTo>
                              <a:pt x="435" y="124"/>
                            </a:lnTo>
                            <a:lnTo>
                              <a:pt x="445" y="187"/>
                            </a:lnTo>
                            <a:lnTo>
                              <a:pt x="456" y="254"/>
                            </a:lnTo>
                            <a:lnTo>
                              <a:pt x="466" y="337"/>
                            </a:lnTo>
                            <a:lnTo>
                              <a:pt x="477" y="425"/>
                            </a:lnTo>
                          </a:path>
                        </a:pathLst>
                      </a:custGeom>
                      <a:noFill/>
                      <a:ln w="15875">
                        <a:solidFill>
                          <a:srgbClr val="FF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</p:grpSp>
                <p:grpSp>
                  <p:nvGrpSpPr>
                    <p:cNvPr id="84053" name="Group 222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918" y="3241"/>
                      <a:ext cx="395" cy="210"/>
                      <a:chOff x="1231" y="1159"/>
                      <a:chExt cx="3085" cy="2431"/>
                    </a:xfrm>
                  </p:grpSpPr>
                  <p:sp>
                    <p:nvSpPr>
                      <p:cNvPr id="84066" name="Freeform 223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1231" y="1159"/>
                        <a:ext cx="1301" cy="2431"/>
                      </a:xfrm>
                      <a:custGeom>
                        <a:avLst/>
                        <a:gdLst>
                          <a:gd name="T0" fmla="*/ 16 w 1301"/>
                          <a:gd name="T1" fmla="*/ 2177 h 2431"/>
                          <a:gd name="T2" fmla="*/ 47 w 1301"/>
                          <a:gd name="T3" fmla="*/ 2353 h 2431"/>
                          <a:gd name="T4" fmla="*/ 78 w 1301"/>
                          <a:gd name="T5" fmla="*/ 2431 h 2431"/>
                          <a:gd name="T6" fmla="*/ 109 w 1301"/>
                          <a:gd name="T7" fmla="*/ 2400 h 2431"/>
                          <a:gd name="T8" fmla="*/ 140 w 1301"/>
                          <a:gd name="T9" fmla="*/ 2260 h 2431"/>
                          <a:gd name="T10" fmla="*/ 171 w 1301"/>
                          <a:gd name="T11" fmla="*/ 2032 h 2431"/>
                          <a:gd name="T12" fmla="*/ 203 w 1301"/>
                          <a:gd name="T13" fmla="*/ 1726 h 2431"/>
                          <a:gd name="T14" fmla="*/ 234 w 1301"/>
                          <a:gd name="T15" fmla="*/ 1379 h 2431"/>
                          <a:gd name="T16" fmla="*/ 265 w 1301"/>
                          <a:gd name="T17" fmla="*/ 1016 h 2431"/>
                          <a:gd name="T18" fmla="*/ 296 w 1301"/>
                          <a:gd name="T19" fmla="*/ 669 h 2431"/>
                          <a:gd name="T20" fmla="*/ 327 w 1301"/>
                          <a:gd name="T21" fmla="*/ 373 h 2431"/>
                          <a:gd name="T22" fmla="*/ 358 w 1301"/>
                          <a:gd name="T23" fmla="*/ 150 h 2431"/>
                          <a:gd name="T24" fmla="*/ 389 w 1301"/>
                          <a:gd name="T25" fmla="*/ 21 h 2431"/>
                          <a:gd name="T26" fmla="*/ 420 w 1301"/>
                          <a:gd name="T27" fmla="*/ 5 h 2431"/>
                          <a:gd name="T28" fmla="*/ 451 w 1301"/>
                          <a:gd name="T29" fmla="*/ 93 h 2431"/>
                          <a:gd name="T30" fmla="*/ 482 w 1301"/>
                          <a:gd name="T31" fmla="*/ 280 h 2431"/>
                          <a:gd name="T32" fmla="*/ 514 w 1301"/>
                          <a:gd name="T33" fmla="*/ 555 h 2431"/>
                          <a:gd name="T34" fmla="*/ 545 w 1301"/>
                          <a:gd name="T35" fmla="*/ 886 h 2431"/>
                          <a:gd name="T36" fmla="*/ 576 w 1301"/>
                          <a:gd name="T37" fmla="*/ 1244 h 2431"/>
                          <a:gd name="T38" fmla="*/ 607 w 1301"/>
                          <a:gd name="T39" fmla="*/ 1602 h 2431"/>
                          <a:gd name="T40" fmla="*/ 633 w 1301"/>
                          <a:gd name="T41" fmla="*/ 1928 h 2431"/>
                          <a:gd name="T42" fmla="*/ 664 w 1301"/>
                          <a:gd name="T43" fmla="*/ 2188 h 2431"/>
                          <a:gd name="T44" fmla="*/ 695 w 1301"/>
                          <a:gd name="T45" fmla="*/ 2364 h 2431"/>
                          <a:gd name="T46" fmla="*/ 726 w 1301"/>
                          <a:gd name="T47" fmla="*/ 2431 h 2431"/>
                          <a:gd name="T48" fmla="*/ 757 w 1301"/>
                          <a:gd name="T49" fmla="*/ 2395 h 2431"/>
                          <a:gd name="T50" fmla="*/ 788 w 1301"/>
                          <a:gd name="T51" fmla="*/ 2250 h 2431"/>
                          <a:gd name="T52" fmla="*/ 819 w 1301"/>
                          <a:gd name="T53" fmla="*/ 2017 h 2431"/>
                          <a:gd name="T54" fmla="*/ 850 w 1301"/>
                          <a:gd name="T55" fmla="*/ 1711 h 2431"/>
                          <a:gd name="T56" fmla="*/ 882 w 1301"/>
                          <a:gd name="T57" fmla="*/ 1358 h 2431"/>
                          <a:gd name="T58" fmla="*/ 913 w 1301"/>
                          <a:gd name="T59" fmla="*/ 995 h 2431"/>
                          <a:gd name="T60" fmla="*/ 944 w 1301"/>
                          <a:gd name="T61" fmla="*/ 648 h 2431"/>
                          <a:gd name="T62" fmla="*/ 975 w 1301"/>
                          <a:gd name="T63" fmla="*/ 358 h 2431"/>
                          <a:gd name="T64" fmla="*/ 1006 w 1301"/>
                          <a:gd name="T65" fmla="*/ 140 h 2431"/>
                          <a:gd name="T66" fmla="*/ 1037 w 1301"/>
                          <a:gd name="T67" fmla="*/ 21 h 2431"/>
                          <a:gd name="T68" fmla="*/ 1068 w 1301"/>
                          <a:gd name="T69" fmla="*/ 5 h 2431"/>
                          <a:gd name="T70" fmla="*/ 1099 w 1301"/>
                          <a:gd name="T71" fmla="*/ 98 h 2431"/>
                          <a:gd name="T72" fmla="*/ 1130 w 1301"/>
                          <a:gd name="T73" fmla="*/ 295 h 2431"/>
                          <a:gd name="T74" fmla="*/ 1161 w 1301"/>
                          <a:gd name="T75" fmla="*/ 570 h 2431"/>
                          <a:gd name="T76" fmla="*/ 1193 w 1301"/>
                          <a:gd name="T77" fmla="*/ 902 h 2431"/>
                          <a:gd name="T78" fmla="*/ 1224 w 1301"/>
                          <a:gd name="T79" fmla="*/ 1265 h 2431"/>
                          <a:gd name="T80" fmla="*/ 1250 w 1301"/>
                          <a:gd name="T81" fmla="*/ 1623 h 2431"/>
                          <a:gd name="T82" fmla="*/ 1281 w 1301"/>
                          <a:gd name="T83" fmla="*/ 1944 h 2431"/>
                          <a:gd name="T84" fmla="*/ 0 60000 65536"/>
                          <a:gd name="T85" fmla="*/ 0 60000 65536"/>
                          <a:gd name="T86" fmla="*/ 0 60000 65536"/>
                          <a:gd name="T87" fmla="*/ 0 60000 65536"/>
                          <a:gd name="T88" fmla="*/ 0 60000 65536"/>
                          <a:gd name="T89" fmla="*/ 0 60000 65536"/>
                          <a:gd name="T90" fmla="*/ 0 60000 65536"/>
                          <a:gd name="T91" fmla="*/ 0 60000 65536"/>
                          <a:gd name="T92" fmla="*/ 0 60000 65536"/>
                          <a:gd name="T93" fmla="*/ 0 60000 65536"/>
                          <a:gd name="T94" fmla="*/ 0 60000 65536"/>
                          <a:gd name="T95" fmla="*/ 0 60000 65536"/>
                          <a:gd name="T96" fmla="*/ 0 60000 65536"/>
                          <a:gd name="T97" fmla="*/ 0 60000 65536"/>
                          <a:gd name="T98" fmla="*/ 0 60000 65536"/>
                          <a:gd name="T99" fmla="*/ 0 60000 65536"/>
                          <a:gd name="T100" fmla="*/ 0 60000 65536"/>
                          <a:gd name="T101" fmla="*/ 0 60000 65536"/>
                          <a:gd name="T102" fmla="*/ 0 60000 65536"/>
                          <a:gd name="T103" fmla="*/ 0 60000 65536"/>
                          <a:gd name="T104" fmla="*/ 0 60000 65536"/>
                          <a:gd name="T105" fmla="*/ 0 60000 65536"/>
                          <a:gd name="T106" fmla="*/ 0 60000 65536"/>
                          <a:gd name="T107" fmla="*/ 0 60000 65536"/>
                          <a:gd name="T108" fmla="*/ 0 60000 65536"/>
                          <a:gd name="T109" fmla="*/ 0 60000 65536"/>
                          <a:gd name="T110" fmla="*/ 0 60000 65536"/>
                          <a:gd name="T111" fmla="*/ 0 60000 65536"/>
                          <a:gd name="T112" fmla="*/ 0 60000 65536"/>
                          <a:gd name="T113" fmla="*/ 0 60000 65536"/>
                          <a:gd name="T114" fmla="*/ 0 60000 65536"/>
                          <a:gd name="T115" fmla="*/ 0 60000 65536"/>
                          <a:gd name="T116" fmla="*/ 0 60000 65536"/>
                          <a:gd name="T117" fmla="*/ 0 60000 65536"/>
                          <a:gd name="T118" fmla="*/ 0 60000 65536"/>
                          <a:gd name="T119" fmla="*/ 0 60000 65536"/>
                          <a:gd name="T120" fmla="*/ 0 60000 65536"/>
                          <a:gd name="T121" fmla="*/ 0 60000 65536"/>
                          <a:gd name="T122" fmla="*/ 0 60000 65536"/>
                          <a:gd name="T123" fmla="*/ 0 60000 65536"/>
                          <a:gd name="T124" fmla="*/ 0 60000 65536"/>
                          <a:gd name="T125" fmla="*/ 0 60000 65536"/>
                        </a:gdLst>
                        <a:ahLst/>
                        <a:cxnLst>
                          <a:cxn ang="T84">
                            <a:pos x="T0" y="T1"/>
                          </a:cxn>
                          <a:cxn ang="T85">
                            <a:pos x="T2" y="T3"/>
                          </a:cxn>
                          <a:cxn ang="T86">
                            <a:pos x="T4" y="T5"/>
                          </a:cxn>
                          <a:cxn ang="T87">
                            <a:pos x="T6" y="T7"/>
                          </a:cxn>
                          <a:cxn ang="T88">
                            <a:pos x="T8" y="T9"/>
                          </a:cxn>
                          <a:cxn ang="T89">
                            <a:pos x="T10" y="T11"/>
                          </a:cxn>
                          <a:cxn ang="T90">
                            <a:pos x="T12" y="T13"/>
                          </a:cxn>
                          <a:cxn ang="T91">
                            <a:pos x="T14" y="T15"/>
                          </a:cxn>
                          <a:cxn ang="T92">
                            <a:pos x="T16" y="T17"/>
                          </a:cxn>
                          <a:cxn ang="T93">
                            <a:pos x="T18" y="T19"/>
                          </a:cxn>
                          <a:cxn ang="T94">
                            <a:pos x="T20" y="T21"/>
                          </a:cxn>
                          <a:cxn ang="T95">
                            <a:pos x="T22" y="T23"/>
                          </a:cxn>
                          <a:cxn ang="T96">
                            <a:pos x="T24" y="T25"/>
                          </a:cxn>
                          <a:cxn ang="T97">
                            <a:pos x="T26" y="T27"/>
                          </a:cxn>
                          <a:cxn ang="T98">
                            <a:pos x="T28" y="T29"/>
                          </a:cxn>
                          <a:cxn ang="T99">
                            <a:pos x="T30" y="T31"/>
                          </a:cxn>
                          <a:cxn ang="T100">
                            <a:pos x="T32" y="T33"/>
                          </a:cxn>
                          <a:cxn ang="T101">
                            <a:pos x="T34" y="T35"/>
                          </a:cxn>
                          <a:cxn ang="T102">
                            <a:pos x="T36" y="T37"/>
                          </a:cxn>
                          <a:cxn ang="T103">
                            <a:pos x="T38" y="T39"/>
                          </a:cxn>
                          <a:cxn ang="T104">
                            <a:pos x="T40" y="T41"/>
                          </a:cxn>
                          <a:cxn ang="T105">
                            <a:pos x="T42" y="T43"/>
                          </a:cxn>
                          <a:cxn ang="T106">
                            <a:pos x="T44" y="T45"/>
                          </a:cxn>
                          <a:cxn ang="T107">
                            <a:pos x="T46" y="T47"/>
                          </a:cxn>
                          <a:cxn ang="T108">
                            <a:pos x="T48" y="T49"/>
                          </a:cxn>
                          <a:cxn ang="T109">
                            <a:pos x="T50" y="T51"/>
                          </a:cxn>
                          <a:cxn ang="T110">
                            <a:pos x="T52" y="T53"/>
                          </a:cxn>
                          <a:cxn ang="T111">
                            <a:pos x="T54" y="T55"/>
                          </a:cxn>
                          <a:cxn ang="T112">
                            <a:pos x="T56" y="T57"/>
                          </a:cxn>
                          <a:cxn ang="T113">
                            <a:pos x="T58" y="T59"/>
                          </a:cxn>
                          <a:cxn ang="T114">
                            <a:pos x="T60" y="T61"/>
                          </a:cxn>
                          <a:cxn ang="T115">
                            <a:pos x="T62" y="T63"/>
                          </a:cxn>
                          <a:cxn ang="T116">
                            <a:pos x="T64" y="T65"/>
                          </a:cxn>
                          <a:cxn ang="T117">
                            <a:pos x="T66" y="T67"/>
                          </a:cxn>
                          <a:cxn ang="T118">
                            <a:pos x="T68" y="T69"/>
                          </a:cxn>
                          <a:cxn ang="T119">
                            <a:pos x="T70" y="T71"/>
                          </a:cxn>
                          <a:cxn ang="T120">
                            <a:pos x="T72" y="T73"/>
                          </a:cxn>
                          <a:cxn ang="T121">
                            <a:pos x="T74" y="T75"/>
                          </a:cxn>
                          <a:cxn ang="T122">
                            <a:pos x="T76" y="T77"/>
                          </a:cxn>
                          <a:cxn ang="T123">
                            <a:pos x="T78" y="T79"/>
                          </a:cxn>
                          <a:cxn ang="T124">
                            <a:pos x="T80" y="T81"/>
                          </a:cxn>
                          <a:cxn ang="T125">
                            <a:pos x="T82" y="T83"/>
                          </a:cxn>
                        </a:cxnLst>
                        <a:rect l="0" t="0" r="r" b="b"/>
                        <a:pathLst>
                          <a:path w="1301" h="2431">
                            <a:moveTo>
                              <a:pt x="0" y="2006"/>
                            </a:moveTo>
                            <a:lnTo>
                              <a:pt x="6" y="2094"/>
                            </a:lnTo>
                            <a:lnTo>
                              <a:pt x="16" y="2177"/>
                            </a:lnTo>
                            <a:lnTo>
                              <a:pt x="26" y="2245"/>
                            </a:lnTo>
                            <a:lnTo>
                              <a:pt x="37" y="2307"/>
                            </a:lnTo>
                            <a:lnTo>
                              <a:pt x="47" y="2353"/>
                            </a:lnTo>
                            <a:lnTo>
                              <a:pt x="57" y="2390"/>
                            </a:lnTo>
                            <a:lnTo>
                              <a:pt x="68" y="2416"/>
                            </a:lnTo>
                            <a:lnTo>
                              <a:pt x="78" y="2431"/>
                            </a:lnTo>
                            <a:lnTo>
                              <a:pt x="88" y="2431"/>
                            </a:lnTo>
                            <a:lnTo>
                              <a:pt x="99" y="2421"/>
                            </a:lnTo>
                            <a:lnTo>
                              <a:pt x="109" y="2400"/>
                            </a:lnTo>
                            <a:lnTo>
                              <a:pt x="120" y="2364"/>
                            </a:lnTo>
                            <a:lnTo>
                              <a:pt x="130" y="2317"/>
                            </a:lnTo>
                            <a:lnTo>
                              <a:pt x="140" y="2260"/>
                            </a:lnTo>
                            <a:lnTo>
                              <a:pt x="151" y="2193"/>
                            </a:lnTo>
                            <a:lnTo>
                              <a:pt x="161" y="2115"/>
                            </a:lnTo>
                            <a:lnTo>
                              <a:pt x="171" y="2032"/>
                            </a:lnTo>
                            <a:lnTo>
                              <a:pt x="182" y="1939"/>
                            </a:lnTo>
                            <a:lnTo>
                              <a:pt x="192" y="1835"/>
                            </a:lnTo>
                            <a:lnTo>
                              <a:pt x="203" y="1726"/>
                            </a:lnTo>
                            <a:lnTo>
                              <a:pt x="213" y="1612"/>
                            </a:lnTo>
                            <a:lnTo>
                              <a:pt x="223" y="1498"/>
                            </a:lnTo>
                            <a:lnTo>
                              <a:pt x="234" y="1379"/>
                            </a:lnTo>
                            <a:lnTo>
                              <a:pt x="244" y="1254"/>
                            </a:lnTo>
                            <a:lnTo>
                              <a:pt x="254" y="1135"/>
                            </a:lnTo>
                            <a:lnTo>
                              <a:pt x="265" y="1016"/>
                            </a:lnTo>
                            <a:lnTo>
                              <a:pt x="275" y="897"/>
                            </a:lnTo>
                            <a:lnTo>
                              <a:pt x="285" y="778"/>
                            </a:lnTo>
                            <a:lnTo>
                              <a:pt x="296" y="669"/>
                            </a:lnTo>
                            <a:lnTo>
                              <a:pt x="306" y="560"/>
                            </a:lnTo>
                            <a:lnTo>
                              <a:pt x="317" y="461"/>
                            </a:lnTo>
                            <a:lnTo>
                              <a:pt x="327" y="373"/>
                            </a:lnTo>
                            <a:lnTo>
                              <a:pt x="337" y="285"/>
                            </a:lnTo>
                            <a:lnTo>
                              <a:pt x="348" y="212"/>
                            </a:lnTo>
                            <a:lnTo>
                              <a:pt x="358" y="150"/>
                            </a:lnTo>
                            <a:lnTo>
                              <a:pt x="368" y="93"/>
                            </a:lnTo>
                            <a:lnTo>
                              <a:pt x="379" y="52"/>
                            </a:lnTo>
                            <a:lnTo>
                              <a:pt x="389" y="21"/>
                            </a:lnTo>
                            <a:lnTo>
                              <a:pt x="399" y="5"/>
                            </a:lnTo>
                            <a:lnTo>
                              <a:pt x="410" y="0"/>
                            </a:lnTo>
                            <a:lnTo>
                              <a:pt x="420" y="5"/>
                            </a:lnTo>
                            <a:lnTo>
                              <a:pt x="431" y="21"/>
                            </a:lnTo>
                            <a:lnTo>
                              <a:pt x="441" y="52"/>
                            </a:lnTo>
                            <a:lnTo>
                              <a:pt x="451" y="93"/>
                            </a:lnTo>
                            <a:lnTo>
                              <a:pt x="462" y="145"/>
                            </a:lnTo>
                            <a:lnTo>
                              <a:pt x="472" y="207"/>
                            </a:lnTo>
                            <a:lnTo>
                              <a:pt x="482" y="280"/>
                            </a:lnTo>
                            <a:lnTo>
                              <a:pt x="493" y="363"/>
                            </a:lnTo>
                            <a:lnTo>
                              <a:pt x="503" y="456"/>
                            </a:lnTo>
                            <a:lnTo>
                              <a:pt x="514" y="555"/>
                            </a:lnTo>
                            <a:lnTo>
                              <a:pt x="524" y="658"/>
                            </a:lnTo>
                            <a:lnTo>
                              <a:pt x="534" y="767"/>
                            </a:lnTo>
                            <a:lnTo>
                              <a:pt x="545" y="886"/>
                            </a:lnTo>
                            <a:lnTo>
                              <a:pt x="555" y="1006"/>
                            </a:lnTo>
                            <a:lnTo>
                              <a:pt x="565" y="1125"/>
                            </a:lnTo>
                            <a:lnTo>
                              <a:pt x="576" y="1244"/>
                            </a:lnTo>
                            <a:lnTo>
                              <a:pt x="586" y="1368"/>
                            </a:lnTo>
                            <a:lnTo>
                              <a:pt x="596" y="1488"/>
                            </a:lnTo>
                            <a:lnTo>
                              <a:pt x="607" y="1602"/>
                            </a:lnTo>
                            <a:lnTo>
                              <a:pt x="617" y="1716"/>
                            </a:lnTo>
                            <a:lnTo>
                              <a:pt x="622" y="1825"/>
                            </a:lnTo>
                            <a:lnTo>
                              <a:pt x="633" y="1928"/>
                            </a:lnTo>
                            <a:lnTo>
                              <a:pt x="643" y="2022"/>
                            </a:lnTo>
                            <a:lnTo>
                              <a:pt x="653" y="2110"/>
                            </a:lnTo>
                            <a:lnTo>
                              <a:pt x="664" y="2188"/>
                            </a:lnTo>
                            <a:lnTo>
                              <a:pt x="674" y="2255"/>
                            </a:lnTo>
                            <a:lnTo>
                              <a:pt x="685" y="2317"/>
                            </a:lnTo>
                            <a:lnTo>
                              <a:pt x="695" y="2364"/>
                            </a:lnTo>
                            <a:lnTo>
                              <a:pt x="705" y="2395"/>
                            </a:lnTo>
                            <a:lnTo>
                              <a:pt x="716" y="2421"/>
                            </a:lnTo>
                            <a:lnTo>
                              <a:pt x="726" y="2431"/>
                            </a:lnTo>
                            <a:lnTo>
                              <a:pt x="736" y="2431"/>
                            </a:lnTo>
                            <a:lnTo>
                              <a:pt x="747" y="2421"/>
                            </a:lnTo>
                            <a:lnTo>
                              <a:pt x="757" y="2395"/>
                            </a:lnTo>
                            <a:lnTo>
                              <a:pt x="768" y="2359"/>
                            </a:lnTo>
                            <a:lnTo>
                              <a:pt x="778" y="2312"/>
                            </a:lnTo>
                            <a:lnTo>
                              <a:pt x="788" y="2250"/>
                            </a:lnTo>
                            <a:lnTo>
                              <a:pt x="799" y="2182"/>
                            </a:lnTo>
                            <a:lnTo>
                              <a:pt x="809" y="2105"/>
                            </a:lnTo>
                            <a:lnTo>
                              <a:pt x="819" y="2017"/>
                            </a:lnTo>
                            <a:lnTo>
                              <a:pt x="830" y="1918"/>
                            </a:lnTo>
                            <a:lnTo>
                              <a:pt x="840" y="1820"/>
                            </a:lnTo>
                            <a:lnTo>
                              <a:pt x="850" y="1711"/>
                            </a:lnTo>
                            <a:lnTo>
                              <a:pt x="861" y="1597"/>
                            </a:lnTo>
                            <a:lnTo>
                              <a:pt x="871" y="1477"/>
                            </a:lnTo>
                            <a:lnTo>
                              <a:pt x="882" y="1358"/>
                            </a:lnTo>
                            <a:lnTo>
                              <a:pt x="892" y="1234"/>
                            </a:lnTo>
                            <a:lnTo>
                              <a:pt x="902" y="1114"/>
                            </a:lnTo>
                            <a:lnTo>
                              <a:pt x="913" y="995"/>
                            </a:lnTo>
                            <a:lnTo>
                              <a:pt x="923" y="876"/>
                            </a:lnTo>
                            <a:lnTo>
                              <a:pt x="933" y="762"/>
                            </a:lnTo>
                            <a:lnTo>
                              <a:pt x="944" y="648"/>
                            </a:lnTo>
                            <a:lnTo>
                              <a:pt x="954" y="544"/>
                            </a:lnTo>
                            <a:lnTo>
                              <a:pt x="965" y="446"/>
                            </a:lnTo>
                            <a:lnTo>
                              <a:pt x="975" y="358"/>
                            </a:lnTo>
                            <a:lnTo>
                              <a:pt x="985" y="275"/>
                            </a:lnTo>
                            <a:lnTo>
                              <a:pt x="996" y="202"/>
                            </a:lnTo>
                            <a:lnTo>
                              <a:pt x="1006" y="140"/>
                            </a:lnTo>
                            <a:lnTo>
                              <a:pt x="1016" y="88"/>
                            </a:lnTo>
                            <a:lnTo>
                              <a:pt x="1027" y="47"/>
                            </a:lnTo>
                            <a:lnTo>
                              <a:pt x="1037" y="21"/>
                            </a:lnTo>
                            <a:lnTo>
                              <a:pt x="1047" y="0"/>
                            </a:lnTo>
                            <a:lnTo>
                              <a:pt x="1058" y="0"/>
                            </a:lnTo>
                            <a:lnTo>
                              <a:pt x="1068" y="5"/>
                            </a:lnTo>
                            <a:lnTo>
                              <a:pt x="1079" y="26"/>
                            </a:lnTo>
                            <a:lnTo>
                              <a:pt x="1089" y="57"/>
                            </a:lnTo>
                            <a:lnTo>
                              <a:pt x="1099" y="98"/>
                            </a:lnTo>
                            <a:lnTo>
                              <a:pt x="1110" y="155"/>
                            </a:lnTo>
                            <a:lnTo>
                              <a:pt x="1120" y="218"/>
                            </a:lnTo>
                            <a:lnTo>
                              <a:pt x="1130" y="295"/>
                            </a:lnTo>
                            <a:lnTo>
                              <a:pt x="1141" y="378"/>
                            </a:lnTo>
                            <a:lnTo>
                              <a:pt x="1151" y="472"/>
                            </a:lnTo>
                            <a:lnTo>
                              <a:pt x="1161" y="570"/>
                            </a:lnTo>
                            <a:lnTo>
                              <a:pt x="1172" y="679"/>
                            </a:lnTo>
                            <a:lnTo>
                              <a:pt x="1182" y="788"/>
                            </a:lnTo>
                            <a:lnTo>
                              <a:pt x="1193" y="902"/>
                            </a:lnTo>
                            <a:lnTo>
                              <a:pt x="1203" y="1021"/>
                            </a:lnTo>
                            <a:lnTo>
                              <a:pt x="1213" y="1146"/>
                            </a:lnTo>
                            <a:lnTo>
                              <a:pt x="1224" y="1265"/>
                            </a:lnTo>
                            <a:lnTo>
                              <a:pt x="1234" y="1389"/>
                            </a:lnTo>
                            <a:lnTo>
                              <a:pt x="1239" y="1508"/>
                            </a:lnTo>
                            <a:lnTo>
                              <a:pt x="1250" y="1623"/>
                            </a:lnTo>
                            <a:lnTo>
                              <a:pt x="1260" y="1737"/>
                            </a:lnTo>
                            <a:lnTo>
                              <a:pt x="1270" y="1845"/>
                            </a:lnTo>
                            <a:lnTo>
                              <a:pt x="1281" y="1944"/>
                            </a:lnTo>
                            <a:lnTo>
                              <a:pt x="1291" y="2037"/>
                            </a:lnTo>
                            <a:lnTo>
                              <a:pt x="1301" y="2125"/>
                            </a:lnTo>
                          </a:path>
                        </a:pathLst>
                      </a:custGeom>
                      <a:noFill/>
                      <a:ln w="15875">
                        <a:solidFill>
                          <a:srgbClr val="FF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84067" name="Freeform 224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532" y="1159"/>
                        <a:ext cx="1307" cy="2431"/>
                      </a:xfrm>
                      <a:custGeom>
                        <a:avLst/>
                        <a:gdLst>
                          <a:gd name="T0" fmla="*/ 21 w 1307"/>
                          <a:gd name="T1" fmla="*/ 2265 h 2431"/>
                          <a:gd name="T2" fmla="*/ 52 w 1307"/>
                          <a:gd name="T3" fmla="*/ 2400 h 2431"/>
                          <a:gd name="T4" fmla="*/ 83 w 1307"/>
                          <a:gd name="T5" fmla="*/ 2431 h 2431"/>
                          <a:gd name="T6" fmla="*/ 114 w 1307"/>
                          <a:gd name="T7" fmla="*/ 2353 h 2431"/>
                          <a:gd name="T8" fmla="*/ 146 w 1307"/>
                          <a:gd name="T9" fmla="*/ 2172 h 2431"/>
                          <a:gd name="T10" fmla="*/ 177 w 1307"/>
                          <a:gd name="T11" fmla="*/ 1902 h 2431"/>
                          <a:gd name="T12" fmla="*/ 208 w 1307"/>
                          <a:gd name="T13" fmla="*/ 1576 h 2431"/>
                          <a:gd name="T14" fmla="*/ 239 w 1307"/>
                          <a:gd name="T15" fmla="*/ 1218 h 2431"/>
                          <a:gd name="T16" fmla="*/ 270 w 1307"/>
                          <a:gd name="T17" fmla="*/ 855 h 2431"/>
                          <a:gd name="T18" fmla="*/ 301 w 1307"/>
                          <a:gd name="T19" fmla="*/ 529 h 2431"/>
                          <a:gd name="T20" fmla="*/ 332 w 1307"/>
                          <a:gd name="T21" fmla="*/ 259 h 2431"/>
                          <a:gd name="T22" fmla="*/ 363 w 1307"/>
                          <a:gd name="T23" fmla="*/ 78 h 2431"/>
                          <a:gd name="T24" fmla="*/ 394 w 1307"/>
                          <a:gd name="T25" fmla="*/ 0 h 2431"/>
                          <a:gd name="T26" fmla="*/ 425 w 1307"/>
                          <a:gd name="T27" fmla="*/ 31 h 2431"/>
                          <a:gd name="T28" fmla="*/ 457 w 1307"/>
                          <a:gd name="T29" fmla="*/ 166 h 2431"/>
                          <a:gd name="T30" fmla="*/ 488 w 1307"/>
                          <a:gd name="T31" fmla="*/ 394 h 2431"/>
                          <a:gd name="T32" fmla="*/ 519 w 1307"/>
                          <a:gd name="T33" fmla="*/ 695 h 2431"/>
                          <a:gd name="T34" fmla="*/ 550 w 1307"/>
                          <a:gd name="T35" fmla="*/ 1042 h 2431"/>
                          <a:gd name="T36" fmla="*/ 576 w 1307"/>
                          <a:gd name="T37" fmla="*/ 1410 h 2431"/>
                          <a:gd name="T38" fmla="*/ 607 w 1307"/>
                          <a:gd name="T39" fmla="*/ 1752 h 2431"/>
                          <a:gd name="T40" fmla="*/ 638 w 1307"/>
                          <a:gd name="T41" fmla="*/ 2053 h 2431"/>
                          <a:gd name="T42" fmla="*/ 669 w 1307"/>
                          <a:gd name="T43" fmla="*/ 2276 h 2431"/>
                          <a:gd name="T44" fmla="*/ 700 w 1307"/>
                          <a:gd name="T45" fmla="*/ 2405 h 2431"/>
                          <a:gd name="T46" fmla="*/ 731 w 1307"/>
                          <a:gd name="T47" fmla="*/ 2431 h 2431"/>
                          <a:gd name="T48" fmla="*/ 762 w 1307"/>
                          <a:gd name="T49" fmla="*/ 2343 h 2431"/>
                          <a:gd name="T50" fmla="*/ 794 w 1307"/>
                          <a:gd name="T51" fmla="*/ 2156 h 2431"/>
                          <a:gd name="T52" fmla="*/ 825 w 1307"/>
                          <a:gd name="T53" fmla="*/ 1887 h 2431"/>
                          <a:gd name="T54" fmla="*/ 856 w 1307"/>
                          <a:gd name="T55" fmla="*/ 1555 h 2431"/>
                          <a:gd name="T56" fmla="*/ 887 w 1307"/>
                          <a:gd name="T57" fmla="*/ 1197 h 2431"/>
                          <a:gd name="T58" fmla="*/ 918 w 1307"/>
                          <a:gd name="T59" fmla="*/ 835 h 2431"/>
                          <a:gd name="T60" fmla="*/ 949 w 1307"/>
                          <a:gd name="T61" fmla="*/ 513 h 2431"/>
                          <a:gd name="T62" fmla="*/ 980 w 1307"/>
                          <a:gd name="T63" fmla="*/ 249 h 2431"/>
                          <a:gd name="T64" fmla="*/ 1011 w 1307"/>
                          <a:gd name="T65" fmla="*/ 72 h 2431"/>
                          <a:gd name="T66" fmla="*/ 1042 w 1307"/>
                          <a:gd name="T67" fmla="*/ 0 h 2431"/>
                          <a:gd name="T68" fmla="*/ 1073 w 1307"/>
                          <a:gd name="T69" fmla="*/ 36 h 2431"/>
                          <a:gd name="T70" fmla="*/ 1105 w 1307"/>
                          <a:gd name="T71" fmla="*/ 176 h 2431"/>
                          <a:gd name="T72" fmla="*/ 1136 w 1307"/>
                          <a:gd name="T73" fmla="*/ 409 h 2431"/>
                          <a:gd name="T74" fmla="*/ 1167 w 1307"/>
                          <a:gd name="T75" fmla="*/ 715 h 2431"/>
                          <a:gd name="T76" fmla="*/ 1193 w 1307"/>
                          <a:gd name="T77" fmla="*/ 1063 h 2431"/>
                          <a:gd name="T78" fmla="*/ 1224 w 1307"/>
                          <a:gd name="T79" fmla="*/ 1426 h 2431"/>
                          <a:gd name="T80" fmla="*/ 1255 w 1307"/>
                          <a:gd name="T81" fmla="*/ 1773 h 2431"/>
                          <a:gd name="T82" fmla="*/ 1286 w 1307"/>
                          <a:gd name="T83" fmla="*/ 2068 h 2431"/>
                          <a:gd name="T84" fmla="*/ 0 60000 65536"/>
                          <a:gd name="T85" fmla="*/ 0 60000 65536"/>
                          <a:gd name="T86" fmla="*/ 0 60000 65536"/>
                          <a:gd name="T87" fmla="*/ 0 60000 65536"/>
                          <a:gd name="T88" fmla="*/ 0 60000 65536"/>
                          <a:gd name="T89" fmla="*/ 0 60000 65536"/>
                          <a:gd name="T90" fmla="*/ 0 60000 65536"/>
                          <a:gd name="T91" fmla="*/ 0 60000 65536"/>
                          <a:gd name="T92" fmla="*/ 0 60000 65536"/>
                          <a:gd name="T93" fmla="*/ 0 60000 65536"/>
                          <a:gd name="T94" fmla="*/ 0 60000 65536"/>
                          <a:gd name="T95" fmla="*/ 0 60000 65536"/>
                          <a:gd name="T96" fmla="*/ 0 60000 65536"/>
                          <a:gd name="T97" fmla="*/ 0 60000 65536"/>
                          <a:gd name="T98" fmla="*/ 0 60000 65536"/>
                          <a:gd name="T99" fmla="*/ 0 60000 65536"/>
                          <a:gd name="T100" fmla="*/ 0 60000 65536"/>
                          <a:gd name="T101" fmla="*/ 0 60000 65536"/>
                          <a:gd name="T102" fmla="*/ 0 60000 65536"/>
                          <a:gd name="T103" fmla="*/ 0 60000 65536"/>
                          <a:gd name="T104" fmla="*/ 0 60000 65536"/>
                          <a:gd name="T105" fmla="*/ 0 60000 65536"/>
                          <a:gd name="T106" fmla="*/ 0 60000 65536"/>
                          <a:gd name="T107" fmla="*/ 0 60000 65536"/>
                          <a:gd name="T108" fmla="*/ 0 60000 65536"/>
                          <a:gd name="T109" fmla="*/ 0 60000 65536"/>
                          <a:gd name="T110" fmla="*/ 0 60000 65536"/>
                          <a:gd name="T111" fmla="*/ 0 60000 65536"/>
                          <a:gd name="T112" fmla="*/ 0 60000 65536"/>
                          <a:gd name="T113" fmla="*/ 0 60000 65536"/>
                          <a:gd name="T114" fmla="*/ 0 60000 65536"/>
                          <a:gd name="T115" fmla="*/ 0 60000 65536"/>
                          <a:gd name="T116" fmla="*/ 0 60000 65536"/>
                          <a:gd name="T117" fmla="*/ 0 60000 65536"/>
                          <a:gd name="T118" fmla="*/ 0 60000 65536"/>
                          <a:gd name="T119" fmla="*/ 0 60000 65536"/>
                          <a:gd name="T120" fmla="*/ 0 60000 65536"/>
                          <a:gd name="T121" fmla="*/ 0 60000 65536"/>
                          <a:gd name="T122" fmla="*/ 0 60000 65536"/>
                          <a:gd name="T123" fmla="*/ 0 60000 65536"/>
                          <a:gd name="T124" fmla="*/ 0 60000 65536"/>
                          <a:gd name="T125" fmla="*/ 0 60000 65536"/>
                        </a:gdLst>
                        <a:ahLst/>
                        <a:cxnLst>
                          <a:cxn ang="T84">
                            <a:pos x="T0" y="T1"/>
                          </a:cxn>
                          <a:cxn ang="T85">
                            <a:pos x="T2" y="T3"/>
                          </a:cxn>
                          <a:cxn ang="T86">
                            <a:pos x="T4" y="T5"/>
                          </a:cxn>
                          <a:cxn ang="T87">
                            <a:pos x="T6" y="T7"/>
                          </a:cxn>
                          <a:cxn ang="T88">
                            <a:pos x="T8" y="T9"/>
                          </a:cxn>
                          <a:cxn ang="T89">
                            <a:pos x="T10" y="T11"/>
                          </a:cxn>
                          <a:cxn ang="T90">
                            <a:pos x="T12" y="T13"/>
                          </a:cxn>
                          <a:cxn ang="T91">
                            <a:pos x="T14" y="T15"/>
                          </a:cxn>
                          <a:cxn ang="T92">
                            <a:pos x="T16" y="T17"/>
                          </a:cxn>
                          <a:cxn ang="T93">
                            <a:pos x="T18" y="T19"/>
                          </a:cxn>
                          <a:cxn ang="T94">
                            <a:pos x="T20" y="T21"/>
                          </a:cxn>
                          <a:cxn ang="T95">
                            <a:pos x="T22" y="T23"/>
                          </a:cxn>
                          <a:cxn ang="T96">
                            <a:pos x="T24" y="T25"/>
                          </a:cxn>
                          <a:cxn ang="T97">
                            <a:pos x="T26" y="T27"/>
                          </a:cxn>
                          <a:cxn ang="T98">
                            <a:pos x="T28" y="T29"/>
                          </a:cxn>
                          <a:cxn ang="T99">
                            <a:pos x="T30" y="T31"/>
                          </a:cxn>
                          <a:cxn ang="T100">
                            <a:pos x="T32" y="T33"/>
                          </a:cxn>
                          <a:cxn ang="T101">
                            <a:pos x="T34" y="T35"/>
                          </a:cxn>
                          <a:cxn ang="T102">
                            <a:pos x="T36" y="T37"/>
                          </a:cxn>
                          <a:cxn ang="T103">
                            <a:pos x="T38" y="T39"/>
                          </a:cxn>
                          <a:cxn ang="T104">
                            <a:pos x="T40" y="T41"/>
                          </a:cxn>
                          <a:cxn ang="T105">
                            <a:pos x="T42" y="T43"/>
                          </a:cxn>
                          <a:cxn ang="T106">
                            <a:pos x="T44" y="T45"/>
                          </a:cxn>
                          <a:cxn ang="T107">
                            <a:pos x="T46" y="T47"/>
                          </a:cxn>
                          <a:cxn ang="T108">
                            <a:pos x="T48" y="T49"/>
                          </a:cxn>
                          <a:cxn ang="T109">
                            <a:pos x="T50" y="T51"/>
                          </a:cxn>
                          <a:cxn ang="T110">
                            <a:pos x="T52" y="T53"/>
                          </a:cxn>
                          <a:cxn ang="T111">
                            <a:pos x="T54" y="T55"/>
                          </a:cxn>
                          <a:cxn ang="T112">
                            <a:pos x="T56" y="T57"/>
                          </a:cxn>
                          <a:cxn ang="T113">
                            <a:pos x="T58" y="T59"/>
                          </a:cxn>
                          <a:cxn ang="T114">
                            <a:pos x="T60" y="T61"/>
                          </a:cxn>
                          <a:cxn ang="T115">
                            <a:pos x="T62" y="T63"/>
                          </a:cxn>
                          <a:cxn ang="T116">
                            <a:pos x="T64" y="T65"/>
                          </a:cxn>
                          <a:cxn ang="T117">
                            <a:pos x="T66" y="T67"/>
                          </a:cxn>
                          <a:cxn ang="T118">
                            <a:pos x="T68" y="T69"/>
                          </a:cxn>
                          <a:cxn ang="T119">
                            <a:pos x="T70" y="T71"/>
                          </a:cxn>
                          <a:cxn ang="T120">
                            <a:pos x="T72" y="T73"/>
                          </a:cxn>
                          <a:cxn ang="T121">
                            <a:pos x="T74" y="T75"/>
                          </a:cxn>
                          <a:cxn ang="T122">
                            <a:pos x="T76" y="T77"/>
                          </a:cxn>
                          <a:cxn ang="T123">
                            <a:pos x="T78" y="T79"/>
                          </a:cxn>
                          <a:cxn ang="T124">
                            <a:pos x="T80" y="T81"/>
                          </a:cxn>
                          <a:cxn ang="T125">
                            <a:pos x="T82" y="T83"/>
                          </a:cxn>
                        </a:cxnLst>
                        <a:rect l="0" t="0" r="r" b="b"/>
                        <a:pathLst>
                          <a:path w="1307" h="2431">
                            <a:moveTo>
                              <a:pt x="0" y="2125"/>
                            </a:moveTo>
                            <a:lnTo>
                              <a:pt x="11" y="2198"/>
                            </a:lnTo>
                            <a:lnTo>
                              <a:pt x="21" y="2265"/>
                            </a:lnTo>
                            <a:lnTo>
                              <a:pt x="32" y="2322"/>
                            </a:lnTo>
                            <a:lnTo>
                              <a:pt x="42" y="2369"/>
                            </a:lnTo>
                            <a:lnTo>
                              <a:pt x="52" y="2400"/>
                            </a:lnTo>
                            <a:lnTo>
                              <a:pt x="63" y="2426"/>
                            </a:lnTo>
                            <a:lnTo>
                              <a:pt x="73" y="2431"/>
                            </a:lnTo>
                            <a:lnTo>
                              <a:pt x="83" y="2431"/>
                            </a:lnTo>
                            <a:lnTo>
                              <a:pt x="94" y="2416"/>
                            </a:lnTo>
                            <a:lnTo>
                              <a:pt x="104" y="2390"/>
                            </a:lnTo>
                            <a:lnTo>
                              <a:pt x="114" y="2353"/>
                            </a:lnTo>
                            <a:lnTo>
                              <a:pt x="125" y="2302"/>
                            </a:lnTo>
                            <a:lnTo>
                              <a:pt x="135" y="2239"/>
                            </a:lnTo>
                            <a:lnTo>
                              <a:pt x="146" y="2172"/>
                            </a:lnTo>
                            <a:lnTo>
                              <a:pt x="156" y="2089"/>
                            </a:lnTo>
                            <a:lnTo>
                              <a:pt x="166" y="2001"/>
                            </a:lnTo>
                            <a:lnTo>
                              <a:pt x="177" y="1902"/>
                            </a:lnTo>
                            <a:lnTo>
                              <a:pt x="187" y="1799"/>
                            </a:lnTo>
                            <a:lnTo>
                              <a:pt x="197" y="1690"/>
                            </a:lnTo>
                            <a:lnTo>
                              <a:pt x="208" y="1576"/>
                            </a:lnTo>
                            <a:lnTo>
                              <a:pt x="218" y="1457"/>
                            </a:lnTo>
                            <a:lnTo>
                              <a:pt x="229" y="1337"/>
                            </a:lnTo>
                            <a:lnTo>
                              <a:pt x="239" y="1218"/>
                            </a:lnTo>
                            <a:lnTo>
                              <a:pt x="249" y="1094"/>
                            </a:lnTo>
                            <a:lnTo>
                              <a:pt x="260" y="975"/>
                            </a:lnTo>
                            <a:lnTo>
                              <a:pt x="270" y="855"/>
                            </a:lnTo>
                            <a:lnTo>
                              <a:pt x="280" y="741"/>
                            </a:lnTo>
                            <a:lnTo>
                              <a:pt x="291" y="632"/>
                            </a:lnTo>
                            <a:lnTo>
                              <a:pt x="301" y="529"/>
                            </a:lnTo>
                            <a:lnTo>
                              <a:pt x="311" y="430"/>
                            </a:lnTo>
                            <a:lnTo>
                              <a:pt x="322" y="342"/>
                            </a:lnTo>
                            <a:lnTo>
                              <a:pt x="332" y="259"/>
                            </a:lnTo>
                            <a:lnTo>
                              <a:pt x="343" y="192"/>
                            </a:lnTo>
                            <a:lnTo>
                              <a:pt x="353" y="130"/>
                            </a:lnTo>
                            <a:lnTo>
                              <a:pt x="363" y="78"/>
                            </a:lnTo>
                            <a:lnTo>
                              <a:pt x="374" y="41"/>
                            </a:lnTo>
                            <a:lnTo>
                              <a:pt x="384" y="15"/>
                            </a:lnTo>
                            <a:lnTo>
                              <a:pt x="394" y="0"/>
                            </a:lnTo>
                            <a:lnTo>
                              <a:pt x="405" y="0"/>
                            </a:lnTo>
                            <a:lnTo>
                              <a:pt x="415" y="5"/>
                            </a:lnTo>
                            <a:lnTo>
                              <a:pt x="425" y="31"/>
                            </a:lnTo>
                            <a:lnTo>
                              <a:pt x="436" y="62"/>
                            </a:lnTo>
                            <a:lnTo>
                              <a:pt x="446" y="109"/>
                            </a:lnTo>
                            <a:lnTo>
                              <a:pt x="457" y="166"/>
                            </a:lnTo>
                            <a:lnTo>
                              <a:pt x="467" y="233"/>
                            </a:lnTo>
                            <a:lnTo>
                              <a:pt x="477" y="306"/>
                            </a:lnTo>
                            <a:lnTo>
                              <a:pt x="488" y="394"/>
                            </a:lnTo>
                            <a:lnTo>
                              <a:pt x="498" y="487"/>
                            </a:lnTo>
                            <a:lnTo>
                              <a:pt x="508" y="586"/>
                            </a:lnTo>
                            <a:lnTo>
                              <a:pt x="519" y="695"/>
                            </a:lnTo>
                            <a:lnTo>
                              <a:pt x="529" y="809"/>
                            </a:lnTo>
                            <a:lnTo>
                              <a:pt x="540" y="923"/>
                            </a:lnTo>
                            <a:lnTo>
                              <a:pt x="550" y="1042"/>
                            </a:lnTo>
                            <a:lnTo>
                              <a:pt x="555" y="1166"/>
                            </a:lnTo>
                            <a:lnTo>
                              <a:pt x="565" y="1286"/>
                            </a:lnTo>
                            <a:lnTo>
                              <a:pt x="576" y="1410"/>
                            </a:lnTo>
                            <a:lnTo>
                              <a:pt x="586" y="1529"/>
                            </a:lnTo>
                            <a:lnTo>
                              <a:pt x="597" y="1643"/>
                            </a:lnTo>
                            <a:lnTo>
                              <a:pt x="607" y="1752"/>
                            </a:lnTo>
                            <a:lnTo>
                              <a:pt x="617" y="1861"/>
                            </a:lnTo>
                            <a:lnTo>
                              <a:pt x="628" y="1959"/>
                            </a:lnTo>
                            <a:lnTo>
                              <a:pt x="638" y="2053"/>
                            </a:lnTo>
                            <a:lnTo>
                              <a:pt x="648" y="2136"/>
                            </a:lnTo>
                            <a:lnTo>
                              <a:pt x="659" y="2213"/>
                            </a:lnTo>
                            <a:lnTo>
                              <a:pt x="669" y="2276"/>
                            </a:lnTo>
                            <a:lnTo>
                              <a:pt x="679" y="2333"/>
                            </a:lnTo>
                            <a:lnTo>
                              <a:pt x="690" y="2374"/>
                            </a:lnTo>
                            <a:lnTo>
                              <a:pt x="700" y="2405"/>
                            </a:lnTo>
                            <a:lnTo>
                              <a:pt x="711" y="2426"/>
                            </a:lnTo>
                            <a:lnTo>
                              <a:pt x="721" y="2431"/>
                            </a:lnTo>
                            <a:lnTo>
                              <a:pt x="731" y="2431"/>
                            </a:lnTo>
                            <a:lnTo>
                              <a:pt x="742" y="2410"/>
                            </a:lnTo>
                            <a:lnTo>
                              <a:pt x="752" y="2385"/>
                            </a:lnTo>
                            <a:lnTo>
                              <a:pt x="762" y="2343"/>
                            </a:lnTo>
                            <a:lnTo>
                              <a:pt x="773" y="2291"/>
                            </a:lnTo>
                            <a:lnTo>
                              <a:pt x="783" y="2229"/>
                            </a:lnTo>
                            <a:lnTo>
                              <a:pt x="794" y="2156"/>
                            </a:lnTo>
                            <a:lnTo>
                              <a:pt x="804" y="2074"/>
                            </a:lnTo>
                            <a:lnTo>
                              <a:pt x="814" y="1985"/>
                            </a:lnTo>
                            <a:lnTo>
                              <a:pt x="825" y="1887"/>
                            </a:lnTo>
                            <a:lnTo>
                              <a:pt x="835" y="1783"/>
                            </a:lnTo>
                            <a:lnTo>
                              <a:pt x="845" y="1669"/>
                            </a:lnTo>
                            <a:lnTo>
                              <a:pt x="856" y="1555"/>
                            </a:lnTo>
                            <a:lnTo>
                              <a:pt x="866" y="1436"/>
                            </a:lnTo>
                            <a:lnTo>
                              <a:pt x="876" y="1317"/>
                            </a:lnTo>
                            <a:lnTo>
                              <a:pt x="887" y="1197"/>
                            </a:lnTo>
                            <a:lnTo>
                              <a:pt x="897" y="1073"/>
                            </a:lnTo>
                            <a:lnTo>
                              <a:pt x="908" y="954"/>
                            </a:lnTo>
                            <a:lnTo>
                              <a:pt x="918" y="835"/>
                            </a:lnTo>
                            <a:lnTo>
                              <a:pt x="928" y="720"/>
                            </a:lnTo>
                            <a:lnTo>
                              <a:pt x="939" y="612"/>
                            </a:lnTo>
                            <a:lnTo>
                              <a:pt x="949" y="513"/>
                            </a:lnTo>
                            <a:lnTo>
                              <a:pt x="959" y="415"/>
                            </a:lnTo>
                            <a:lnTo>
                              <a:pt x="970" y="327"/>
                            </a:lnTo>
                            <a:lnTo>
                              <a:pt x="980" y="249"/>
                            </a:lnTo>
                            <a:lnTo>
                              <a:pt x="991" y="181"/>
                            </a:lnTo>
                            <a:lnTo>
                              <a:pt x="1001" y="119"/>
                            </a:lnTo>
                            <a:lnTo>
                              <a:pt x="1011" y="72"/>
                            </a:lnTo>
                            <a:lnTo>
                              <a:pt x="1022" y="36"/>
                            </a:lnTo>
                            <a:lnTo>
                              <a:pt x="1032" y="10"/>
                            </a:lnTo>
                            <a:lnTo>
                              <a:pt x="1042" y="0"/>
                            </a:lnTo>
                            <a:lnTo>
                              <a:pt x="1053" y="0"/>
                            </a:lnTo>
                            <a:lnTo>
                              <a:pt x="1063" y="10"/>
                            </a:lnTo>
                            <a:lnTo>
                              <a:pt x="1073" y="36"/>
                            </a:lnTo>
                            <a:lnTo>
                              <a:pt x="1084" y="67"/>
                            </a:lnTo>
                            <a:lnTo>
                              <a:pt x="1094" y="114"/>
                            </a:lnTo>
                            <a:lnTo>
                              <a:pt x="1105" y="176"/>
                            </a:lnTo>
                            <a:lnTo>
                              <a:pt x="1115" y="244"/>
                            </a:lnTo>
                            <a:lnTo>
                              <a:pt x="1125" y="321"/>
                            </a:lnTo>
                            <a:lnTo>
                              <a:pt x="1136" y="409"/>
                            </a:lnTo>
                            <a:lnTo>
                              <a:pt x="1146" y="503"/>
                            </a:lnTo>
                            <a:lnTo>
                              <a:pt x="1156" y="606"/>
                            </a:lnTo>
                            <a:lnTo>
                              <a:pt x="1167" y="715"/>
                            </a:lnTo>
                            <a:lnTo>
                              <a:pt x="1172" y="829"/>
                            </a:lnTo>
                            <a:lnTo>
                              <a:pt x="1182" y="943"/>
                            </a:lnTo>
                            <a:lnTo>
                              <a:pt x="1193" y="1063"/>
                            </a:lnTo>
                            <a:lnTo>
                              <a:pt x="1203" y="1187"/>
                            </a:lnTo>
                            <a:lnTo>
                              <a:pt x="1213" y="1306"/>
                            </a:lnTo>
                            <a:lnTo>
                              <a:pt x="1224" y="1426"/>
                            </a:lnTo>
                            <a:lnTo>
                              <a:pt x="1234" y="1545"/>
                            </a:lnTo>
                            <a:lnTo>
                              <a:pt x="1245" y="1664"/>
                            </a:lnTo>
                            <a:lnTo>
                              <a:pt x="1255" y="1773"/>
                            </a:lnTo>
                            <a:lnTo>
                              <a:pt x="1265" y="1877"/>
                            </a:lnTo>
                            <a:lnTo>
                              <a:pt x="1276" y="1975"/>
                            </a:lnTo>
                            <a:lnTo>
                              <a:pt x="1286" y="2068"/>
                            </a:lnTo>
                            <a:lnTo>
                              <a:pt x="1296" y="2151"/>
                            </a:lnTo>
                            <a:lnTo>
                              <a:pt x="1307" y="2224"/>
                            </a:lnTo>
                          </a:path>
                        </a:pathLst>
                      </a:custGeom>
                      <a:noFill/>
                      <a:ln w="15875">
                        <a:solidFill>
                          <a:srgbClr val="FF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84068" name="Freeform 225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839" y="1159"/>
                        <a:ext cx="477" cy="2431"/>
                      </a:xfrm>
                      <a:custGeom>
                        <a:avLst/>
                        <a:gdLst>
                          <a:gd name="T0" fmla="*/ 0 w 477"/>
                          <a:gd name="T1" fmla="*/ 2224 h 2431"/>
                          <a:gd name="T2" fmla="*/ 10 w 477"/>
                          <a:gd name="T3" fmla="*/ 2286 h 2431"/>
                          <a:gd name="T4" fmla="*/ 20 w 477"/>
                          <a:gd name="T5" fmla="*/ 2338 h 2431"/>
                          <a:gd name="T6" fmla="*/ 31 w 477"/>
                          <a:gd name="T7" fmla="*/ 2379 h 2431"/>
                          <a:gd name="T8" fmla="*/ 41 w 477"/>
                          <a:gd name="T9" fmla="*/ 2410 h 2431"/>
                          <a:gd name="T10" fmla="*/ 52 w 477"/>
                          <a:gd name="T11" fmla="*/ 2426 h 2431"/>
                          <a:gd name="T12" fmla="*/ 62 w 477"/>
                          <a:gd name="T13" fmla="*/ 2431 h 2431"/>
                          <a:gd name="T14" fmla="*/ 72 w 477"/>
                          <a:gd name="T15" fmla="*/ 2426 h 2431"/>
                          <a:gd name="T16" fmla="*/ 83 w 477"/>
                          <a:gd name="T17" fmla="*/ 2410 h 2431"/>
                          <a:gd name="T18" fmla="*/ 93 w 477"/>
                          <a:gd name="T19" fmla="*/ 2379 h 2431"/>
                          <a:gd name="T20" fmla="*/ 103 w 477"/>
                          <a:gd name="T21" fmla="*/ 2338 h 2431"/>
                          <a:gd name="T22" fmla="*/ 114 w 477"/>
                          <a:gd name="T23" fmla="*/ 2281 h 2431"/>
                          <a:gd name="T24" fmla="*/ 124 w 477"/>
                          <a:gd name="T25" fmla="*/ 2219 h 2431"/>
                          <a:gd name="T26" fmla="*/ 134 w 477"/>
                          <a:gd name="T27" fmla="*/ 2146 h 2431"/>
                          <a:gd name="T28" fmla="*/ 145 w 477"/>
                          <a:gd name="T29" fmla="*/ 2058 h 2431"/>
                          <a:gd name="T30" fmla="*/ 155 w 477"/>
                          <a:gd name="T31" fmla="*/ 1970 h 2431"/>
                          <a:gd name="T32" fmla="*/ 166 w 477"/>
                          <a:gd name="T33" fmla="*/ 1871 h 2431"/>
                          <a:gd name="T34" fmla="*/ 176 w 477"/>
                          <a:gd name="T35" fmla="*/ 1762 h 2431"/>
                          <a:gd name="T36" fmla="*/ 186 w 477"/>
                          <a:gd name="T37" fmla="*/ 1654 h 2431"/>
                          <a:gd name="T38" fmla="*/ 197 w 477"/>
                          <a:gd name="T39" fmla="*/ 1534 h 2431"/>
                          <a:gd name="T40" fmla="*/ 207 w 477"/>
                          <a:gd name="T41" fmla="*/ 1415 h 2431"/>
                          <a:gd name="T42" fmla="*/ 217 w 477"/>
                          <a:gd name="T43" fmla="*/ 1296 h 2431"/>
                          <a:gd name="T44" fmla="*/ 228 w 477"/>
                          <a:gd name="T45" fmla="*/ 1177 h 2431"/>
                          <a:gd name="T46" fmla="*/ 238 w 477"/>
                          <a:gd name="T47" fmla="*/ 1052 h 2431"/>
                          <a:gd name="T48" fmla="*/ 249 w 477"/>
                          <a:gd name="T49" fmla="*/ 933 h 2431"/>
                          <a:gd name="T50" fmla="*/ 259 w 477"/>
                          <a:gd name="T51" fmla="*/ 819 h 2431"/>
                          <a:gd name="T52" fmla="*/ 269 w 477"/>
                          <a:gd name="T53" fmla="*/ 705 h 2431"/>
                          <a:gd name="T54" fmla="*/ 280 w 477"/>
                          <a:gd name="T55" fmla="*/ 596 h 2431"/>
                          <a:gd name="T56" fmla="*/ 290 w 477"/>
                          <a:gd name="T57" fmla="*/ 492 h 2431"/>
                          <a:gd name="T58" fmla="*/ 300 w 477"/>
                          <a:gd name="T59" fmla="*/ 399 h 2431"/>
                          <a:gd name="T60" fmla="*/ 311 w 477"/>
                          <a:gd name="T61" fmla="*/ 316 h 2431"/>
                          <a:gd name="T62" fmla="*/ 321 w 477"/>
                          <a:gd name="T63" fmla="*/ 238 h 2431"/>
                          <a:gd name="T64" fmla="*/ 331 w 477"/>
                          <a:gd name="T65" fmla="*/ 171 h 2431"/>
                          <a:gd name="T66" fmla="*/ 342 w 477"/>
                          <a:gd name="T67" fmla="*/ 114 h 2431"/>
                          <a:gd name="T68" fmla="*/ 352 w 477"/>
                          <a:gd name="T69" fmla="*/ 67 h 2431"/>
                          <a:gd name="T70" fmla="*/ 363 w 477"/>
                          <a:gd name="T71" fmla="*/ 31 h 2431"/>
                          <a:gd name="T72" fmla="*/ 373 w 477"/>
                          <a:gd name="T73" fmla="*/ 10 h 2431"/>
                          <a:gd name="T74" fmla="*/ 383 w 477"/>
                          <a:gd name="T75" fmla="*/ 0 h 2431"/>
                          <a:gd name="T76" fmla="*/ 394 w 477"/>
                          <a:gd name="T77" fmla="*/ 0 h 2431"/>
                          <a:gd name="T78" fmla="*/ 404 w 477"/>
                          <a:gd name="T79" fmla="*/ 15 h 2431"/>
                          <a:gd name="T80" fmla="*/ 414 w 477"/>
                          <a:gd name="T81" fmla="*/ 41 h 2431"/>
                          <a:gd name="T82" fmla="*/ 425 w 477"/>
                          <a:gd name="T83" fmla="*/ 78 h 2431"/>
                          <a:gd name="T84" fmla="*/ 435 w 477"/>
                          <a:gd name="T85" fmla="*/ 124 h 2431"/>
                          <a:gd name="T86" fmla="*/ 445 w 477"/>
                          <a:gd name="T87" fmla="*/ 187 h 2431"/>
                          <a:gd name="T88" fmla="*/ 456 w 477"/>
                          <a:gd name="T89" fmla="*/ 254 h 2431"/>
                          <a:gd name="T90" fmla="*/ 466 w 477"/>
                          <a:gd name="T91" fmla="*/ 337 h 2431"/>
                          <a:gd name="T92" fmla="*/ 477 w 477"/>
                          <a:gd name="T93" fmla="*/ 425 h 2431"/>
                          <a:gd name="T94" fmla="*/ 0 60000 65536"/>
                          <a:gd name="T95" fmla="*/ 0 60000 65536"/>
                          <a:gd name="T96" fmla="*/ 0 60000 65536"/>
                          <a:gd name="T97" fmla="*/ 0 60000 65536"/>
                          <a:gd name="T98" fmla="*/ 0 60000 65536"/>
                          <a:gd name="T99" fmla="*/ 0 60000 65536"/>
                          <a:gd name="T100" fmla="*/ 0 60000 65536"/>
                          <a:gd name="T101" fmla="*/ 0 60000 65536"/>
                          <a:gd name="T102" fmla="*/ 0 60000 65536"/>
                          <a:gd name="T103" fmla="*/ 0 60000 65536"/>
                          <a:gd name="T104" fmla="*/ 0 60000 65536"/>
                          <a:gd name="T105" fmla="*/ 0 60000 65536"/>
                          <a:gd name="T106" fmla="*/ 0 60000 65536"/>
                          <a:gd name="T107" fmla="*/ 0 60000 65536"/>
                          <a:gd name="T108" fmla="*/ 0 60000 65536"/>
                          <a:gd name="T109" fmla="*/ 0 60000 65536"/>
                          <a:gd name="T110" fmla="*/ 0 60000 65536"/>
                          <a:gd name="T111" fmla="*/ 0 60000 65536"/>
                          <a:gd name="T112" fmla="*/ 0 60000 65536"/>
                          <a:gd name="T113" fmla="*/ 0 60000 65536"/>
                          <a:gd name="T114" fmla="*/ 0 60000 65536"/>
                          <a:gd name="T115" fmla="*/ 0 60000 65536"/>
                          <a:gd name="T116" fmla="*/ 0 60000 65536"/>
                          <a:gd name="T117" fmla="*/ 0 60000 65536"/>
                          <a:gd name="T118" fmla="*/ 0 60000 65536"/>
                          <a:gd name="T119" fmla="*/ 0 60000 65536"/>
                          <a:gd name="T120" fmla="*/ 0 60000 65536"/>
                          <a:gd name="T121" fmla="*/ 0 60000 65536"/>
                          <a:gd name="T122" fmla="*/ 0 60000 65536"/>
                          <a:gd name="T123" fmla="*/ 0 60000 65536"/>
                          <a:gd name="T124" fmla="*/ 0 60000 65536"/>
                          <a:gd name="T125" fmla="*/ 0 60000 65536"/>
                          <a:gd name="T126" fmla="*/ 0 60000 65536"/>
                          <a:gd name="T127" fmla="*/ 0 60000 65536"/>
                          <a:gd name="T128" fmla="*/ 0 60000 65536"/>
                          <a:gd name="T129" fmla="*/ 0 60000 65536"/>
                          <a:gd name="T130" fmla="*/ 0 60000 65536"/>
                          <a:gd name="T131" fmla="*/ 0 60000 65536"/>
                          <a:gd name="T132" fmla="*/ 0 60000 65536"/>
                          <a:gd name="T133" fmla="*/ 0 60000 65536"/>
                          <a:gd name="T134" fmla="*/ 0 60000 65536"/>
                          <a:gd name="T135" fmla="*/ 0 60000 65536"/>
                          <a:gd name="T136" fmla="*/ 0 60000 65536"/>
                          <a:gd name="T137" fmla="*/ 0 60000 65536"/>
                          <a:gd name="T138" fmla="*/ 0 60000 65536"/>
                          <a:gd name="T139" fmla="*/ 0 60000 65536"/>
                          <a:gd name="T140" fmla="*/ 0 60000 65536"/>
                        </a:gdLst>
                        <a:ahLst/>
                        <a:cxnLst>
                          <a:cxn ang="T94">
                            <a:pos x="T0" y="T1"/>
                          </a:cxn>
                          <a:cxn ang="T95">
                            <a:pos x="T2" y="T3"/>
                          </a:cxn>
                          <a:cxn ang="T96">
                            <a:pos x="T4" y="T5"/>
                          </a:cxn>
                          <a:cxn ang="T97">
                            <a:pos x="T6" y="T7"/>
                          </a:cxn>
                          <a:cxn ang="T98">
                            <a:pos x="T8" y="T9"/>
                          </a:cxn>
                          <a:cxn ang="T99">
                            <a:pos x="T10" y="T11"/>
                          </a:cxn>
                          <a:cxn ang="T100">
                            <a:pos x="T12" y="T13"/>
                          </a:cxn>
                          <a:cxn ang="T101">
                            <a:pos x="T14" y="T15"/>
                          </a:cxn>
                          <a:cxn ang="T102">
                            <a:pos x="T16" y="T17"/>
                          </a:cxn>
                          <a:cxn ang="T103">
                            <a:pos x="T18" y="T19"/>
                          </a:cxn>
                          <a:cxn ang="T104">
                            <a:pos x="T20" y="T21"/>
                          </a:cxn>
                          <a:cxn ang="T105">
                            <a:pos x="T22" y="T23"/>
                          </a:cxn>
                          <a:cxn ang="T106">
                            <a:pos x="T24" y="T25"/>
                          </a:cxn>
                          <a:cxn ang="T107">
                            <a:pos x="T26" y="T27"/>
                          </a:cxn>
                          <a:cxn ang="T108">
                            <a:pos x="T28" y="T29"/>
                          </a:cxn>
                          <a:cxn ang="T109">
                            <a:pos x="T30" y="T31"/>
                          </a:cxn>
                          <a:cxn ang="T110">
                            <a:pos x="T32" y="T33"/>
                          </a:cxn>
                          <a:cxn ang="T111">
                            <a:pos x="T34" y="T35"/>
                          </a:cxn>
                          <a:cxn ang="T112">
                            <a:pos x="T36" y="T37"/>
                          </a:cxn>
                          <a:cxn ang="T113">
                            <a:pos x="T38" y="T39"/>
                          </a:cxn>
                          <a:cxn ang="T114">
                            <a:pos x="T40" y="T41"/>
                          </a:cxn>
                          <a:cxn ang="T115">
                            <a:pos x="T42" y="T43"/>
                          </a:cxn>
                          <a:cxn ang="T116">
                            <a:pos x="T44" y="T45"/>
                          </a:cxn>
                          <a:cxn ang="T117">
                            <a:pos x="T46" y="T47"/>
                          </a:cxn>
                          <a:cxn ang="T118">
                            <a:pos x="T48" y="T49"/>
                          </a:cxn>
                          <a:cxn ang="T119">
                            <a:pos x="T50" y="T51"/>
                          </a:cxn>
                          <a:cxn ang="T120">
                            <a:pos x="T52" y="T53"/>
                          </a:cxn>
                          <a:cxn ang="T121">
                            <a:pos x="T54" y="T55"/>
                          </a:cxn>
                          <a:cxn ang="T122">
                            <a:pos x="T56" y="T57"/>
                          </a:cxn>
                          <a:cxn ang="T123">
                            <a:pos x="T58" y="T59"/>
                          </a:cxn>
                          <a:cxn ang="T124">
                            <a:pos x="T60" y="T61"/>
                          </a:cxn>
                          <a:cxn ang="T125">
                            <a:pos x="T62" y="T63"/>
                          </a:cxn>
                          <a:cxn ang="T126">
                            <a:pos x="T64" y="T65"/>
                          </a:cxn>
                          <a:cxn ang="T127">
                            <a:pos x="T66" y="T67"/>
                          </a:cxn>
                          <a:cxn ang="T128">
                            <a:pos x="T68" y="T69"/>
                          </a:cxn>
                          <a:cxn ang="T129">
                            <a:pos x="T70" y="T71"/>
                          </a:cxn>
                          <a:cxn ang="T130">
                            <a:pos x="T72" y="T73"/>
                          </a:cxn>
                          <a:cxn ang="T131">
                            <a:pos x="T74" y="T75"/>
                          </a:cxn>
                          <a:cxn ang="T132">
                            <a:pos x="T76" y="T77"/>
                          </a:cxn>
                          <a:cxn ang="T133">
                            <a:pos x="T78" y="T79"/>
                          </a:cxn>
                          <a:cxn ang="T134">
                            <a:pos x="T80" y="T81"/>
                          </a:cxn>
                          <a:cxn ang="T135">
                            <a:pos x="T82" y="T83"/>
                          </a:cxn>
                          <a:cxn ang="T136">
                            <a:pos x="T84" y="T85"/>
                          </a:cxn>
                          <a:cxn ang="T137">
                            <a:pos x="T86" y="T87"/>
                          </a:cxn>
                          <a:cxn ang="T138">
                            <a:pos x="T88" y="T89"/>
                          </a:cxn>
                          <a:cxn ang="T139">
                            <a:pos x="T90" y="T91"/>
                          </a:cxn>
                          <a:cxn ang="T140">
                            <a:pos x="T92" y="T93"/>
                          </a:cxn>
                        </a:cxnLst>
                        <a:rect l="0" t="0" r="r" b="b"/>
                        <a:pathLst>
                          <a:path w="477" h="2431">
                            <a:moveTo>
                              <a:pt x="0" y="2224"/>
                            </a:moveTo>
                            <a:lnTo>
                              <a:pt x="10" y="2286"/>
                            </a:lnTo>
                            <a:lnTo>
                              <a:pt x="20" y="2338"/>
                            </a:lnTo>
                            <a:lnTo>
                              <a:pt x="31" y="2379"/>
                            </a:lnTo>
                            <a:lnTo>
                              <a:pt x="41" y="2410"/>
                            </a:lnTo>
                            <a:lnTo>
                              <a:pt x="52" y="2426"/>
                            </a:lnTo>
                            <a:lnTo>
                              <a:pt x="62" y="2431"/>
                            </a:lnTo>
                            <a:lnTo>
                              <a:pt x="72" y="2426"/>
                            </a:lnTo>
                            <a:lnTo>
                              <a:pt x="83" y="2410"/>
                            </a:lnTo>
                            <a:lnTo>
                              <a:pt x="93" y="2379"/>
                            </a:lnTo>
                            <a:lnTo>
                              <a:pt x="103" y="2338"/>
                            </a:lnTo>
                            <a:lnTo>
                              <a:pt x="114" y="2281"/>
                            </a:lnTo>
                            <a:lnTo>
                              <a:pt x="124" y="2219"/>
                            </a:lnTo>
                            <a:lnTo>
                              <a:pt x="134" y="2146"/>
                            </a:lnTo>
                            <a:lnTo>
                              <a:pt x="145" y="2058"/>
                            </a:lnTo>
                            <a:lnTo>
                              <a:pt x="155" y="1970"/>
                            </a:lnTo>
                            <a:lnTo>
                              <a:pt x="166" y="1871"/>
                            </a:lnTo>
                            <a:lnTo>
                              <a:pt x="176" y="1762"/>
                            </a:lnTo>
                            <a:lnTo>
                              <a:pt x="186" y="1654"/>
                            </a:lnTo>
                            <a:lnTo>
                              <a:pt x="197" y="1534"/>
                            </a:lnTo>
                            <a:lnTo>
                              <a:pt x="207" y="1415"/>
                            </a:lnTo>
                            <a:lnTo>
                              <a:pt x="217" y="1296"/>
                            </a:lnTo>
                            <a:lnTo>
                              <a:pt x="228" y="1177"/>
                            </a:lnTo>
                            <a:lnTo>
                              <a:pt x="238" y="1052"/>
                            </a:lnTo>
                            <a:lnTo>
                              <a:pt x="249" y="933"/>
                            </a:lnTo>
                            <a:lnTo>
                              <a:pt x="259" y="819"/>
                            </a:lnTo>
                            <a:lnTo>
                              <a:pt x="269" y="705"/>
                            </a:lnTo>
                            <a:lnTo>
                              <a:pt x="280" y="596"/>
                            </a:lnTo>
                            <a:lnTo>
                              <a:pt x="290" y="492"/>
                            </a:lnTo>
                            <a:lnTo>
                              <a:pt x="300" y="399"/>
                            </a:lnTo>
                            <a:lnTo>
                              <a:pt x="311" y="316"/>
                            </a:lnTo>
                            <a:lnTo>
                              <a:pt x="321" y="238"/>
                            </a:lnTo>
                            <a:lnTo>
                              <a:pt x="331" y="171"/>
                            </a:lnTo>
                            <a:lnTo>
                              <a:pt x="342" y="114"/>
                            </a:lnTo>
                            <a:lnTo>
                              <a:pt x="352" y="67"/>
                            </a:lnTo>
                            <a:lnTo>
                              <a:pt x="363" y="31"/>
                            </a:lnTo>
                            <a:lnTo>
                              <a:pt x="373" y="10"/>
                            </a:lnTo>
                            <a:lnTo>
                              <a:pt x="383" y="0"/>
                            </a:lnTo>
                            <a:lnTo>
                              <a:pt x="394" y="0"/>
                            </a:lnTo>
                            <a:lnTo>
                              <a:pt x="404" y="15"/>
                            </a:lnTo>
                            <a:lnTo>
                              <a:pt x="414" y="41"/>
                            </a:lnTo>
                            <a:lnTo>
                              <a:pt x="425" y="78"/>
                            </a:lnTo>
                            <a:lnTo>
                              <a:pt x="435" y="124"/>
                            </a:lnTo>
                            <a:lnTo>
                              <a:pt x="445" y="187"/>
                            </a:lnTo>
                            <a:lnTo>
                              <a:pt x="456" y="254"/>
                            </a:lnTo>
                            <a:lnTo>
                              <a:pt x="466" y="337"/>
                            </a:lnTo>
                            <a:lnTo>
                              <a:pt x="477" y="425"/>
                            </a:lnTo>
                          </a:path>
                        </a:pathLst>
                      </a:custGeom>
                      <a:noFill/>
                      <a:ln w="15875">
                        <a:solidFill>
                          <a:srgbClr val="FF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</p:grpSp>
                <p:grpSp>
                  <p:nvGrpSpPr>
                    <p:cNvPr id="84054" name="Group 226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254" y="3241"/>
                      <a:ext cx="395" cy="210"/>
                      <a:chOff x="1231" y="1159"/>
                      <a:chExt cx="3085" cy="2431"/>
                    </a:xfrm>
                  </p:grpSpPr>
                  <p:sp>
                    <p:nvSpPr>
                      <p:cNvPr id="84063" name="Freeform 227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1231" y="1159"/>
                        <a:ext cx="1301" cy="2431"/>
                      </a:xfrm>
                      <a:custGeom>
                        <a:avLst/>
                        <a:gdLst>
                          <a:gd name="T0" fmla="*/ 16 w 1301"/>
                          <a:gd name="T1" fmla="*/ 2177 h 2431"/>
                          <a:gd name="T2" fmla="*/ 47 w 1301"/>
                          <a:gd name="T3" fmla="*/ 2353 h 2431"/>
                          <a:gd name="T4" fmla="*/ 78 w 1301"/>
                          <a:gd name="T5" fmla="*/ 2431 h 2431"/>
                          <a:gd name="T6" fmla="*/ 109 w 1301"/>
                          <a:gd name="T7" fmla="*/ 2400 h 2431"/>
                          <a:gd name="T8" fmla="*/ 140 w 1301"/>
                          <a:gd name="T9" fmla="*/ 2260 h 2431"/>
                          <a:gd name="T10" fmla="*/ 171 w 1301"/>
                          <a:gd name="T11" fmla="*/ 2032 h 2431"/>
                          <a:gd name="T12" fmla="*/ 203 w 1301"/>
                          <a:gd name="T13" fmla="*/ 1726 h 2431"/>
                          <a:gd name="T14" fmla="*/ 234 w 1301"/>
                          <a:gd name="T15" fmla="*/ 1379 h 2431"/>
                          <a:gd name="T16" fmla="*/ 265 w 1301"/>
                          <a:gd name="T17" fmla="*/ 1016 h 2431"/>
                          <a:gd name="T18" fmla="*/ 296 w 1301"/>
                          <a:gd name="T19" fmla="*/ 669 h 2431"/>
                          <a:gd name="T20" fmla="*/ 327 w 1301"/>
                          <a:gd name="T21" fmla="*/ 373 h 2431"/>
                          <a:gd name="T22" fmla="*/ 358 w 1301"/>
                          <a:gd name="T23" fmla="*/ 150 h 2431"/>
                          <a:gd name="T24" fmla="*/ 389 w 1301"/>
                          <a:gd name="T25" fmla="*/ 21 h 2431"/>
                          <a:gd name="T26" fmla="*/ 420 w 1301"/>
                          <a:gd name="T27" fmla="*/ 5 h 2431"/>
                          <a:gd name="T28" fmla="*/ 451 w 1301"/>
                          <a:gd name="T29" fmla="*/ 93 h 2431"/>
                          <a:gd name="T30" fmla="*/ 482 w 1301"/>
                          <a:gd name="T31" fmla="*/ 280 h 2431"/>
                          <a:gd name="T32" fmla="*/ 514 w 1301"/>
                          <a:gd name="T33" fmla="*/ 555 h 2431"/>
                          <a:gd name="T34" fmla="*/ 545 w 1301"/>
                          <a:gd name="T35" fmla="*/ 886 h 2431"/>
                          <a:gd name="T36" fmla="*/ 576 w 1301"/>
                          <a:gd name="T37" fmla="*/ 1244 h 2431"/>
                          <a:gd name="T38" fmla="*/ 607 w 1301"/>
                          <a:gd name="T39" fmla="*/ 1602 h 2431"/>
                          <a:gd name="T40" fmla="*/ 633 w 1301"/>
                          <a:gd name="T41" fmla="*/ 1928 h 2431"/>
                          <a:gd name="T42" fmla="*/ 664 w 1301"/>
                          <a:gd name="T43" fmla="*/ 2188 h 2431"/>
                          <a:gd name="T44" fmla="*/ 695 w 1301"/>
                          <a:gd name="T45" fmla="*/ 2364 h 2431"/>
                          <a:gd name="T46" fmla="*/ 726 w 1301"/>
                          <a:gd name="T47" fmla="*/ 2431 h 2431"/>
                          <a:gd name="T48" fmla="*/ 757 w 1301"/>
                          <a:gd name="T49" fmla="*/ 2395 h 2431"/>
                          <a:gd name="T50" fmla="*/ 788 w 1301"/>
                          <a:gd name="T51" fmla="*/ 2250 h 2431"/>
                          <a:gd name="T52" fmla="*/ 819 w 1301"/>
                          <a:gd name="T53" fmla="*/ 2017 h 2431"/>
                          <a:gd name="T54" fmla="*/ 850 w 1301"/>
                          <a:gd name="T55" fmla="*/ 1711 h 2431"/>
                          <a:gd name="T56" fmla="*/ 882 w 1301"/>
                          <a:gd name="T57" fmla="*/ 1358 h 2431"/>
                          <a:gd name="T58" fmla="*/ 913 w 1301"/>
                          <a:gd name="T59" fmla="*/ 995 h 2431"/>
                          <a:gd name="T60" fmla="*/ 944 w 1301"/>
                          <a:gd name="T61" fmla="*/ 648 h 2431"/>
                          <a:gd name="T62" fmla="*/ 975 w 1301"/>
                          <a:gd name="T63" fmla="*/ 358 h 2431"/>
                          <a:gd name="T64" fmla="*/ 1006 w 1301"/>
                          <a:gd name="T65" fmla="*/ 140 h 2431"/>
                          <a:gd name="T66" fmla="*/ 1037 w 1301"/>
                          <a:gd name="T67" fmla="*/ 21 h 2431"/>
                          <a:gd name="T68" fmla="*/ 1068 w 1301"/>
                          <a:gd name="T69" fmla="*/ 5 h 2431"/>
                          <a:gd name="T70" fmla="*/ 1099 w 1301"/>
                          <a:gd name="T71" fmla="*/ 98 h 2431"/>
                          <a:gd name="T72" fmla="*/ 1130 w 1301"/>
                          <a:gd name="T73" fmla="*/ 295 h 2431"/>
                          <a:gd name="T74" fmla="*/ 1161 w 1301"/>
                          <a:gd name="T75" fmla="*/ 570 h 2431"/>
                          <a:gd name="T76" fmla="*/ 1193 w 1301"/>
                          <a:gd name="T77" fmla="*/ 902 h 2431"/>
                          <a:gd name="T78" fmla="*/ 1224 w 1301"/>
                          <a:gd name="T79" fmla="*/ 1265 h 2431"/>
                          <a:gd name="T80" fmla="*/ 1250 w 1301"/>
                          <a:gd name="T81" fmla="*/ 1623 h 2431"/>
                          <a:gd name="T82" fmla="*/ 1281 w 1301"/>
                          <a:gd name="T83" fmla="*/ 1944 h 2431"/>
                          <a:gd name="T84" fmla="*/ 0 60000 65536"/>
                          <a:gd name="T85" fmla="*/ 0 60000 65536"/>
                          <a:gd name="T86" fmla="*/ 0 60000 65536"/>
                          <a:gd name="T87" fmla="*/ 0 60000 65536"/>
                          <a:gd name="T88" fmla="*/ 0 60000 65536"/>
                          <a:gd name="T89" fmla="*/ 0 60000 65536"/>
                          <a:gd name="T90" fmla="*/ 0 60000 65536"/>
                          <a:gd name="T91" fmla="*/ 0 60000 65536"/>
                          <a:gd name="T92" fmla="*/ 0 60000 65536"/>
                          <a:gd name="T93" fmla="*/ 0 60000 65536"/>
                          <a:gd name="T94" fmla="*/ 0 60000 65536"/>
                          <a:gd name="T95" fmla="*/ 0 60000 65536"/>
                          <a:gd name="T96" fmla="*/ 0 60000 65536"/>
                          <a:gd name="T97" fmla="*/ 0 60000 65536"/>
                          <a:gd name="T98" fmla="*/ 0 60000 65536"/>
                          <a:gd name="T99" fmla="*/ 0 60000 65536"/>
                          <a:gd name="T100" fmla="*/ 0 60000 65536"/>
                          <a:gd name="T101" fmla="*/ 0 60000 65536"/>
                          <a:gd name="T102" fmla="*/ 0 60000 65536"/>
                          <a:gd name="T103" fmla="*/ 0 60000 65536"/>
                          <a:gd name="T104" fmla="*/ 0 60000 65536"/>
                          <a:gd name="T105" fmla="*/ 0 60000 65536"/>
                          <a:gd name="T106" fmla="*/ 0 60000 65536"/>
                          <a:gd name="T107" fmla="*/ 0 60000 65536"/>
                          <a:gd name="T108" fmla="*/ 0 60000 65536"/>
                          <a:gd name="T109" fmla="*/ 0 60000 65536"/>
                          <a:gd name="T110" fmla="*/ 0 60000 65536"/>
                          <a:gd name="T111" fmla="*/ 0 60000 65536"/>
                          <a:gd name="T112" fmla="*/ 0 60000 65536"/>
                          <a:gd name="T113" fmla="*/ 0 60000 65536"/>
                          <a:gd name="T114" fmla="*/ 0 60000 65536"/>
                          <a:gd name="T115" fmla="*/ 0 60000 65536"/>
                          <a:gd name="T116" fmla="*/ 0 60000 65536"/>
                          <a:gd name="T117" fmla="*/ 0 60000 65536"/>
                          <a:gd name="T118" fmla="*/ 0 60000 65536"/>
                          <a:gd name="T119" fmla="*/ 0 60000 65536"/>
                          <a:gd name="T120" fmla="*/ 0 60000 65536"/>
                          <a:gd name="T121" fmla="*/ 0 60000 65536"/>
                          <a:gd name="T122" fmla="*/ 0 60000 65536"/>
                          <a:gd name="T123" fmla="*/ 0 60000 65536"/>
                          <a:gd name="T124" fmla="*/ 0 60000 65536"/>
                          <a:gd name="T125" fmla="*/ 0 60000 65536"/>
                        </a:gdLst>
                        <a:ahLst/>
                        <a:cxnLst>
                          <a:cxn ang="T84">
                            <a:pos x="T0" y="T1"/>
                          </a:cxn>
                          <a:cxn ang="T85">
                            <a:pos x="T2" y="T3"/>
                          </a:cxn>
                          <a:cxn ang="T86">
                            <a:pos x="T4" y="T5"/>
                          </a:cxn>
                          <a:cxn ang="T87">
                            <a:pos x="T6" y="T7"/>
                          </a:cxn>
                          <a:cxn ang="T88">
                            <a:pos x="T8" y="T9"/>
                          </a:cxn>
                          <a:cxn ang="T89">
                            <a:pos x="T10" y="T11"/>
                          </a:cxn>
                          <a:cxn ang="T90">
                            <a:pos x="T12" y="T13"/>
                          </a:cxn>
                          <a:cxn ang="T91">
                            <a:pos x="T14" y="T15"/>
                          </a:cxn>
                          <a:cxn ang="T92">
                            <a:pos x="T16" y="T17"/>
                          </a:cxn>
                          <a:cxn ang="T93">
                            <a:pos x="T18" y="T19"/>
                          </a:cxn>
                          <a:cxn ang="T94">
                            <a:pos x="T20" y="T21"/>
                          </a:cxn>
                          <a:cxn ang="T95">
                            <a:pos x="T22" y="T23"/>
                          </a:cxn>
                          <a:cxn ang="T96">
                            <a:pos x="T24" y="T25"/>
                          </a:cxn>
                          <a:cxn ang="T97">
                            <a:pos x="T26" y="T27"/>
                          </a:cxn>
                          <a:cxn ang="T98">
                            <a:pos x="T28" y="T29"/>
                          </a:cxn>
                          <a:cxn ang="T99">
                            <a:pos x="T30" y="T31"/>
                          </a:cxn>
                          <a:cxn ang="T100">
                            <a:pos x="T32" y="T33"/>
                          </a:cxn>
                          <a:cxn ang="T101">
                            <a:pos x="T34" y="T35"/>
                          </a:cxn>
                          <a:cxn ang="T102">
                            <a:pos x="T36" y="T37"/>
                          </a:cxn>
                          <a:cxn ang="T103">
                            <a:pos x="T38" y="T39"/>
                          </a:cxn>
                          <a:cxn ang="T104">
                            <a:pos x="T40" y="T41"/>
                          </a:cxn>
                          <a:cxn ang="T105">
                            <a:pos x="T42" y="T43"/>
                          </a:cxn>
                          <a:cxn ang="T106">
                            <a:pos x="T44" y="T45"/>
                          </a:cxn>
                          <a:cxn ang="T107">
                            <a:pos x="T46" y="T47"/>
                          </a:cxn>
                          <a:cxn ang="T108">
                            <a:pos x="T48" y="T49"/>
                          </a:cxn>
                          <a:cxn ang="T109">
                            <a:pos x="T50" y="T51"/>
                          </a:cxn>
                          <a:cxn ang="T110">
                            <a:pos x="T52" y="T53"/>
                          </a:cxn>
                          <a:cxn ang="T111">
                            <a:pos x="T54" y="T55"/>
                          </a:cxn>
                          <a:cxn ang="T112">
                            <a:pos x="T56" y="T57"/>
                          </a:cxn>
                          <a:cxn ang="T113">
                            <a:pos x="T58" y="T59"/>
                          </a:cxn>
                          <a:cxn ang="T114">
                            <a:pos x="T60" y="T61"/>
                          </a:cxn>
                          <a:cxn ang="T115">
                            <a:pos x="T62" y="T63"/>
                          </a:cxn>
                          <a:cxn ang="T116">
                            <a:pos x="T64" y="T65"/>
                          </a:cxn>
                          <a:cxn ang="T117">
                            <a:pos x="T66" y="T67"/>
                          </a:cxn>
                          <a:cxn ang="T118">
                            <a:pos x="T68" y="T69"/>
                          </a:cxn>
                          <a:cxn ang="T119">
                            <a:pos x="T70" y="T71"/>
                          </a:cxn>
                          <a:cxn ang="T120">
                            <a:pos x="T72" y="T73"/>
                          </a:cxn>
                          <a:cxn ang="T121">
                            <a:pos x="T74" y="T75"/>
                          </a:cxn>
                          <a:cxn ang="T122">
                            <a:pos x="T76" y="T77"/>
                          </a:cxn>
                          <a:cxn ang="T123">
                            <a:pos x="T78" y="T79"/>
                          </a:cxn>
                          <a:cxn ang="T124">
                            <a:pos x="T80" y="T81"/>
                          </a:cxn>
                          <a:cxn ang="T125">
                            <a:pos x="T82" y="T83"/>
                          </a:cxn>
                        </a:cxnLst>
                        <a:rect l="0" t="0" r="r" b="b"/>
                        <a:pathLst>
                          <a:path w="1301" h="2431">
                            <a:moveTo>
                              <a:pt x="0" y="2006"/>
                            </a:moveTo>
                            <a:lnTo>
                              <a:pt x="6" y="2094"/>
                            </a:lnTo>
                            <a:lnTo>
                              <a:pt x="16" y="2177"/>
                            </a:lnTo>
                            <a:lnTo>
                              <a:pt x="26" y="2245"/>
                            </a:lnTo>
                            <a:lnTo>
                              <a:pt x="37" y="2307"/>
                            </a:lnTo>
                            <a:lnTo>
                              <a:pt x="47" y="2353"/>
                            </a:lnTo>
                            <a:lnTo>
                              <a:pt x="57" y="2390"/>
                            </a:lnTo>
                            <a:lnTo>
                              <a:pt x="68" y="2416"/>
                            </a:lnTo>
                            <a:lnTo>
                              <a:pt x="78" y="2431"/>
                            </a:lnTo>
                            <a:lnTo>
                              <a:pt x="88" y="2431"/>
                            </a:lnTo>
                            <a:lnTo>
                              <a:pt x="99" y="2421"/>
                            </a:lnTo>
                            <a:lnTo>
                              <a:pt x="109" y="2400"/>
                            </a:lnTo>
                            <a:lnTo>
                              <a:pt x="120" y="2364"/>
                            </a:lnTo>
                            <a:lnTo>
                              <a:pt x="130" y="2317"/>
                            </a:lnTo>
                            <a:lnTo>
                              <a:pt x="140" y="2260"/>
                            </a:lnTo>
                            <a:lnTo>
                              <a:pt x="151" y="2193"/>
                            </a:lnTo>
                            <a:lnTo>
                              <a:pt x="161" y="2115"/>
                            </a:lnTo>
                            <a:lnTo>
                              <a:pt x="171" y="2032"/>
                            </a:lnTo>
                            <a:lnTo>
                              <a:pt x="182" y="1939"/>
                            </a:lnTo>
                            <a:lnTo>
                              <a:pt x="192" y="1835"/>
                            </a:lnTo>
                            <a:lnTo>
                              <a:pt x="203" y="1726"/>
                            </a:lnTo>
                            <a:lnTo>
                              <a:pt x="213" y="1612"/>
                            </a:lnTo>
                            <a:lnTo>
                              <a:pt x="223" y="1498"/>
                            </a:lnTo>
                            <a:lnTo>
                              <a:pt x="234" y="1379"/>
                            </a:lnTo>
                            <a:lnTo>
                              <a:pt x="244" y="1254"/>
                            </a:lnTo>
                            <a:lnTo>
                              <a:pt x="254" y="1135"/>
                            </a:lnTo>
                            <a:lnTo>
                              <a:pt x="265" y="1016"/>
                            </a:lnTo>
                            <a:lnTo>
                              <a:pt x="275" y="897"/>
                            </a:lnTo>
                            <a:lnTo>
                              <a:pt x="285" y="778"/>
                            </a:lnTo>
                            <a:lnTo>
                              <a:pt x="296" y="669"/>
                            </a:lnTo>
                            <a:lnTo>
                              <a:pt x="306" y="560"/>
                            </a:lnTo>
                            <a:lnTo>
                              <a:pt x="317" y="461"/>
                            </a:lnTo>
                            <a:lnTo>
                              <a:pt x="327" y="373"/>
                            </a:lnTo>
                            <a:lnTo>
                              <a:pt x="337" y="285"/>
                            </a:lnTo>
                            <a:lnTo>
                              <a:pt x="348" y="212"/>
                            </a:lnTo>
                            <a:lnTo>
                              <a:pt x="358" y="150"/>
                            </a:lnTo>
                            <a:lnTo>
                              <a:pt x="368" y="93"/>
                            </a:lnTo>
                            <a:lnTo>
                              <a:pt x="379" y="52"/>
                            </a:lnTo>
                            <a:lnTo>
                              <a:pt x="389" y="21"/>
                            </a:lnTo>
                            <a:lnTo>
                              <a:pt x="399" y="5"/>
                            </a:lnTo>
                            <a:lnTo>
                              <a:pt x="410" y="0"/>
                            </a:lnTo>
                            <a:lnTo>
                              <a:pt x="420" y="5"/>
                            </a:lnTo>
                            <a:lnTo>
                              <a:pt x="431" y="21"/>
                            </a:lnTo>
                            <a:lnTo>
                              <a:pt x="441" y="52"/>
                            </a:lnTo>
                            <a:lnTo>
                              <a:pt x="451" y="93"/>
                            </a:lnTo>
                            <a:lnTo>
                              <a:pt x="462" y="145"/>
                            </a:lnTo>
                            <a:lnTo>
                              <a:pt x="472" y="207"/>
                            </a:lnTo>
                            <a:lnTo>
                              <a:pt x="482" y="280"/>
                            </a:lnTo>
                            <a:lnTo>
                              <a:pt x="493" y="363"/>
                            </a:lnTo>
                            <a:lnTo>
                              <a:pt x="503" y="456"/>
                            </a:lnTo>
                            <a:lnTo>
                              <a:pt x="514" y="555"/>
                            </a:lnTo>
                            <a:lnTo>
                              <a:pt x="524" y="658"/>
                            </a:lnTo>
                            <a:lnTo>
                              <a:pt x="534" y="767"/>
                            </a:lnTo>
                            <a:lnTo>
                              <a:pt x="545" y="886"/>
                            </a:lnTo>
                            <a:lnTo>
                              <a:pt x="555" y="1006"/>
                            </a:lnTo>
                            <a:lnTo>
                              <a:pt x="565" y="1125"/>
                            </a:lnTo>
                            <a:lnTo>
                              <a:pt x="576" y="1244"/>
                            </a:lnTo>
                            <a:lnTo>
                              <a:pt x="586" y="1368"/>
                            </a:lnTo>
                            <a:lnTo>
                              <a:pt x="596" y="1488"/>
                            </a:lnTo>
                            <a:lnTo>
                              <a:pt x="607" y="1602"/>
                            </a:lnTo>
                            <a:lnTo>
                              <a:pt x="617" y="1716"/>
                            </a:lnTo>
                            <a:lnTo>
                              <a:pt x="622" y="1825"/>
                            </a:lnTo>
                            <a:lnTo>
                              <a:pt x="633" y="1928"/>
                            </a:lnTo>
                            <a:lnTo>
                              <a:pt x="643" y="2022"/>
                            </a:lnTo>
                            <a:lnTo>
                              <a:pt x="653" y="2110"/>
                            </a:lnTo>
                            <a:lnTo>
                              <a:pt x="664" y="2188"/>
                            </a:lnTo>
                            <a:lnTo>
                              <a:pt x="674" y="2255"/>
                            </a:lnTo>
                            <a:lnTo>
                              <a:pt x="685" y="2317"/>
                            </a:lnTo>
                            <a:lnTo>
                              <a:pt x="695" y="2364"/>
                            </a:lnTo>
                            <a:lnTo>
                              <a:pt x="705" y="2395"/>
                            </a:lnTo>
                            <a:lnTo>
                              <a:pt x="716" y="2421"/>
                            </a:lnTo>
                            <a:lnTo>
                              <a:pt x="726" y="2431"/>
                            </a:lnTo>
                            <a:lnTo>
                              <a:pt x="736" y="2431"/>
                            </a:lnTo>
                            <a:lnTo>
                              <a:pt x="747" y="2421"/>
                            </a:lnTo>
                            <a:lnTo>
                              <a:pt x="757" y="2395"/>
                            </a:lnTo>
                            <a:lnTo>
                              <a:pt x="768" y="2359"/>
                            </a:lnTo>
                            <a:lnTo>
                              <a:pt x="778" y="2312"/>
                            </a:lnTo>
                            <a:lnTo>
                              <a:pt x="788" y="2250"/>
                            </a:lnTo>
                            <a:lnTo>
                              <a:pt x="799" y="2182"/>
                            </a:lnTo>
                            <a:lnTo>
                              <a:pt x="809" y="2105"/>
                            </a:lnTo>
                            <a:lnTo>
                              <a:pt x="819" y="2017"/>
                            </a:lnTo>
                            <a:lnTo>
                              <a:pt x="830" y="1918"/>
                            </a:lnTo>
                            <a:lnTo>
                              <a:pt x="840" y="1820"/>
                            </a:lnTo>
                            <a:lnTo>
                              <a:pt x="850" y="1711"/>
                            </a:lnTo>
                            <a:lnTo>
                              <a:pt x="861" y="1597"/>
                            </a:lnTo>
                            <a:lnTo>
                              <a:pt x="871" y="1477"/>
                            </a:lnTo>
                            <a:lnTo>
                              <a:pt x="882" y="1358"/>
                            </a:lnTo>
                            <a:lnTo>
                              <a:pt x="892" y="1234"/>
                            </a:lnTo>
                            <a:lnTo>
                              <a:pt x="902" y="1114"/>
                            </a:lnTo>
                            <a:lnTo>
                              <a:pt x="913" y="995"/>
                            </a:lnTo>
                            <a:lnTo>
                              <a:pt x="923" y="876"/>
                            </a:lnTo>
                            <a:lnTo>
                              <a:pt x="933" y="762"/>
                            </a:lnTo>
                            <a:lnTo>
                              <a:pt x="944" y="648"/>
                            </a:lnTo>
                            <a:lnTo>
                              <a:pt x="954" y="544"/>
                            </a:lnTo>
                            <a:lnTo>
                              <a:pt x="965" y="446"/>
                            </a:lnTo>
                            <a:lnTo>
                              <a:pt x="975" y="358"/>
                            </a:lnTo>
                            <a:lnTo>
                              <a:pt x="985" y="275"/>
                            </a:lnTo>
                            <a:lnTo>
                              <a:pt x="996" y="202"/>
                            </a:lnTo>
                            <a:lnTo>
                              <a:pt x="1006" y="140"/>
                            </a:lnTo>
                            <a:lnTo>
                              <a:pt x="1016" y="88"/>
                            </a:lnTo>
                            <a:lnTo>
                              <a:pt x="1027" y="47"/>
                            </a:lnTo>
                            <a:lnTo>
                              <a:pt x="1037" y="21"/>
                            </a:lnTo>
                            <a:lnTo>
                              <a:pt x="1047" y="0"/>
                            </a:lnTo>
                            <a:lnTo>
                              <a:pt x="1058" y="0"/>
                            </a:lnTo>
                            <a:lnTo>
                              <a:pt x="1068" y="5"/>
                            </a:lnTo>
                            <a:lnTo>
                              <a:pt x="1079" y="26"/>
                            </a:lnTo>
                            <a:lnTo>
                              <a:pt x="1089" y="57"/>
                            </a:lnTo>
                            <a:lnTo>
                              <a:pt x="1099" y="98"/>
                            </a:lnTo>
                            <a:lnTo>
                              <a:pt x="1110" y="155"/>
                            </a:lnTo>
                            <a:lnTo>
                              <a:pt x="1120" y="218"/>
                            </a:lnTo>
                            <a:lnTo>
                              <a:pt x="1130" y="295"/>
                            </a:lnTo>
                            <a:lnTo>
                              <a:pt x="1141" y="378"/>
                            </a:lnTo>
                            <a:lnTo>
                              <a:pt x="1151" y="472"/>
                            </a:lnTo>
                            <a:lnTo>
                              <a:pt x="1161" y="570"/>
                            </a:lnTo>
                            <a:lnTo>
                              <a:pt x="1172" y="679"/>
                            </a:lnTo>
                            <a:lnTo>
                              <a:pt x="1182" y="788"/>
                            </a:lnTo>
                            <a:lnTo>
                              <a:pt x="1193" y="902"/>
                            </a:lnTo>
                            <a:lnTo>
                              <a:pt x="1203" y="1021"/>
                            </a:lnTo>
                            <a:lnTo>
                              <a:pt x="1213" y="1146"/>
                            </a:lnTo>
                            <a:lnTo>
                              <a:pt x="1224" y="1265"/>
                            </a:lnTo>
                            <a:lnTo>
                              <a:pt x="1234" y="1389"/>
                            </a:lnTo>
                            <a:lnTo>
                              <a:pt x="1239" y="1508"/>
                            </a:lnTo>
                            <a:lnTo>
                              <a:pt x="1250" y="1623"/>
                            </a:lnTo>
                            <a:lnTo>
                              <a:pt x="1260" y="1737"/>
                            </a:lnTo>
                            <a:lnTo>
                              <a:pt x="1270" y="1845"/>
                            </a:lnTo>
                            <a:lnTo>
                              <a:pt x="1281" y="1944"/>
                            </a:lnTo>
                            <a:lnTo>
                              <a:pt x="1291" y="2037"/>
                            </a:lnTo>
                            <a:lnTo>
                              <a:pt x="1301" y="2125"/>
                            </a:lnTo>
                          </a:path>
                        </a:pathLst>
                      </a:custGeom>
                      <a:noFill/>
                      <a:ln w="15875">
                        <a:solidFill>
                          <a:srgbClr val="FF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84064" name="Freeform 228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532" y="1159"/>
                        <a:ext cx="1307" cy="2431"/>
                      </a:xfrm>
                      <a:custGeom>
                        <a:avLst/>
                        <a:gdLst>
                          <a:gd name="T0" fmla="*/ 21 w 1307"/>
                          <a:gd name="T1" fmla="*/ 2265 h 2431"/>
                          <a:gd name="T2" fmla="*/ 52 w 1307"/>
                          <a:gd name="T3" fmla="*/ 2400 h 2431"/>
                          <a:gd name="T4" fmla="*/ 83 w 1307"/>
                          <a:gd name="T5" fmla="*/ 2431 h 2431"/>
                          <a:gd name="T6" fmla="*/ 114 w 1307"/>
                          <a:gd name="T7" fmla="*/ 2353 h 2431"/>
                          <a:gd name="T8" fmla="*/ 146 w 1307"/>
                          <a:gd name="T9" fmla="*/ 2172 h 2431"/>
                          <a:gd name="T10" fmla="*/ 177 w 1307"/>
                          <a:gd name="T11" fmla="*/ 1902 h 2431"/>
                          <a:gd name="T12" fmla="*/ 208 w 1307"/>
                          <a:gd name="T13" fmla="*/ 1576 h 2431"/>
                          <a:gd name="T14" fmla="*/ 239 w 1307"/>
                          <a:gd name="T15" fmla="*/ 1218 h 2431"/>
                          <a:gd name="T16" fmla="*/ 270 w 1307"/>
                          <a:gd name="T17" fmla="*/ 855 h 2431"/>
                          <a:gd name="T18" fmla="*/ 301 w 1307"/>
                          <a:gd name="T19" fmla="*/ 529 h 2431"/>
                          <a:gd name="T20" fmla="*/ 332 w 1307"/>
                          <a:gd name="T21" fmla="*/ 259 h 2431"/>
                          <a:gd name="T22" fmla="*/ 363 w 1307"/>
                          <a:gd name="T23" fmla="*/ 78 h 2431"/>
                          <a:gd name="T24" fmla="*/ 394 w 1307"/>
                          <a:gd name="T25" fmla="*/ 0 h 2431"/>
                          <a:gd name="T26" fmla="*/ 425 w 1307"/>
                          <a:gd name="T27" fmla="*/ 31 h 2431"/>
                          <a:gd name="T28" fmla="*/ 457 w 1307"/>
                          <a:gd name="T29" fmla="*/ 166 h 2431"/>
                          <a:gd name="T30" fmla="*/ 488 w 1307"/>
                          <a:gd name="T31" fmla="*/ 394 h 2431"/>
                          <a:gd name="T32" fmla="*/ 519 w 1307"/>
                          <a:gd name="T33" fmla="*/ 695 h 2431"/>
                          <a:gd name="T34" fmla="*/ 550 w 1307"/>
                          <a:gd name="T35" fmla="*/ 1042 h 2431"/>
                          <a:gd name="T36" fmla="*/ 576 w 1307"/>
                          <a:gd name="T37" fmla="*/ 1410 h 2431"/>
                          <a:gd name="T38" fmla="*/ 607 w 1307"/>
                          <a:gd name="T39" fmla="*/ 1752 h 2431"/>
                          <a:gd name="T40" fmla="*/ 638 w 1307"/>
                          <a:gd name="T41" fmla="*/ 2053 h 2431"/>
                          <a:gd name="T42" fmla="*/ 669 w 1307"/>
                          <a:gd name="T43" fmla="*/ 2276 h 2431"/>
                          <a:gd name="T44" fmla="*/ 700 w 1307"/>
                          <a:gd name="T45" fmla="*/ 2405 h 2431"/>
                          <a:gd name="T46" fmla="*/ 731 w 1307"/>
                          <a:gd name="T47" fmla="*/ 2431 h 2431"/>
                          <a:gd name="T48" fmla="*/ 762 w 1307"/>
                          <a:gd name="T49" fmla="*/ 2343 h 2431"/>
                          <a:gd name="T50" fmla="*/ 794 w 1307"/>
                          <a:gd name="T51" fmla="*/ 2156 h 2431"/>
                          <a:gd name="T52" fmla="*/ 825 w 1307"/>
                          <a:gd name="T53" fmla="*/ 1887 h 2431"/>
                          <a:gd name="T54" fmla="*/ 856 w 1307"/>
                          <a:gd name="T55" fmla="*/ 1555 h 2431"/>
                          <a:gd name="T56" fmla="*/ 887 w 1307"/>
                          <a:gd name="T57" fmla="*/ 1197 h 2431"/>
                          <a:gd name="T58" fmla="*/ 918 w 1307"/>
                          <a:gd name="T59" fmla="*/ 835 h 2431"/>
                          <a:gd name="T60" fmla="*/ 949 w 1307"/>
                          <a:gd name="T61" fmla="*/ 513 h 2431"/>
                          <a:gd name="T62" fmla="*/ 980 w 1307"/>
                          <a:gd name="T63" fmla="*/ 249 h 2431"/>
                          <a:gd name="T64" fmla="*/ 1011 w 1307"/>
                          <a:gd name="T65" fmla="*/ 72 h 2431"/>
                          <a:gd name="T66" fmla="*/ 1042 w 1307"/>
                          <a:gd name="T67" fmla="*/ 0 h 2431"/>
                          <a:gd name="T68" fmla="*/ 1073 w 1307"/>
                          <a:gd name="T69" fmla="*/ 36 h 2431"/>
                          <a:gd name="T70" fmla="*/ 1105 w 1307"/>
                          <a:gd name="T71" fmla="*/ 176 h 2431"/>
                          <a:gd name="T72" fmla="*/ 1136 w 1307"/>
                          <a:gd name="T73" fmla="*/ 409 h 2431"/>
                          <a:gd name="T74" fmla="*/ 1167 w 1307"/>
                          <a:gd name="T75" fmla="*/ 715 h 2431"/>
                          <a:gd name="T76" fmla="*/ 1193 w 1307"/>
                          <a:gd name="T77" fmla="*/ 1063 h 2431"/>
                          <a:gd name="T78" fmla="*/ 1224 w 1307"/>
                          <a:gd name="T79" fmla="*/ 1426 h 2431"/>
                          <a:gd name="T80" fmla="*/ 1255 w 1307"/>
                          <a:gd name="T81" fmla="*/ 1773 h 2431"/>
                          <a:gd name="T82" fmla="*/ 1286 w 1307"/>
                          <a:gd name="T83" fmla="*/ 2068 h 2431"/>
                          <a:gd name="T84" fmla="*/ 0 60000 65536"/>
                          <a:gd name="T85" fmla="*/ 0 60000 65536"/>
                          <a:gd name="T86" fmla="*/ 0 60000 65536"/>
                          <a:gd name="T87" fmla="*/ 0 60000 65536"/>
                          <a:gd name="T88" fmla="*/ 0 60000 65536"/>
                          <a:gd name="T89" fmla="*/ 0 60000 65536"/>
                          <a:gd name="T90" fmla="*/ 0 60000 65536"/>
                          <a:gd name="T91" fmla="*/ 0 60000 65536"/>
                          <a:gd name="T92" fmla="*/ 0 60000 65536"/>
                          <a:gd name="T93" fmla="*/ 0 60000 65536"/>
                          <a:gd name="T94" fmla="*/ 0 60000 65536"/>
                          <a:gd name="T95" fmla="*/ 0 60000 65536"/>
                          <a:gd name="T96" fmla="*/ 0 60000 65536"/>
                          <a:gd name="T97" fmla="*/ 0 60000 65536"/>
                          <a:gd name="T98" fmla="*/ 0 60000 65536"/>
                          <a:gd name="T99" fmla="*/ 0 60000 65536"/>
                          <a:gd name="T100" fmla="*/ 0 60000 65536"/>
                          <a:gd name="T101" fmla="*/ 0 60000 65536"/>
                          <a:gd name="T102" fmla="*/ 0 60000 65536"/>
                          <a:gd name="T103" fmla="*/ 0 60000 65536"/>
                          <a:gd name="T104" fmla="*/ 0 60000 65536"/>
                          <a:gd name="T105" fmla="*/ 0 60000 65536"/>
                          <a:gd name="T106" fmla="*/ 0 60000 65536"/>
                          <a:gd name="T107" fmla="*/ 0 60000 65536"/>
                          <a:gd name="T108" fmla="*/ 0 60000 65536"/>
                          <a:gd name="T109" fmla="*/ 0 60000 65536"/>
                          <a:gd name="T110" fmla="*/ 0 60000 65536"/>
                          <a:gd name="T111" fmla="*/ 0 60000 65536"/>
                          <a:gd name="T112" fmla="*/ 0 60000 65536"/>
                          <a:gd name="T113" fmla="*/ 0 60000 65536"/>
                          <a:gd name="T114" fmla="*/ 0 60000 65536"/>
                          <a:gd name="T115" fmla="*/ 0 60000 65536"/>
                          <a:gd name="T116" fmla="*/ 0 60000 65536"/>
                          <a:gd name="T117" fmla="*/ 0 60000 65536"/>
                          <a:gd name="T118" fmla="*/ 0 60000 65536"/>
                          <a:gd name="T119" fmla="*/ 0 60000 65536"/>
                          <a:gd name="T120" fmla="*/ 0 60000 65536"/>
                          <a:gd name="T121" fmla="*/ 0 60000 65536"/>
                          <a:gd name="T122" fmla="*/ 0 60000 65536"/>
                          <a:gd name="T123" fmla="*/ 0 60000 65536"/>
                          <a:gd name="T124" fmla="*/ 0 60000 65536"/>
                          <a:gd name="T125" fmla="*/ 0 60000 65536"/>
                        </a:gdLst>
                        <a:ahLst/>
                        <a:cxnLst>
                          <a:cxn ang="T84">
                            <a:pos x="T0" y="T1"/>
                          </a:cxn>
                          <a:cxn ang="T85">
                            <a:pos x="T2" y="T3"/>
                          </a:cxn>
                          <a:cxn ang="T86">
                            <a:pos x="T4" y="T5"/>
                          </a:cxn>
                          <a:cxn ang="T87">
                            <a:pos x="T6" y="T7"/>
                          </a:cxn>
                          <a:cxn ang="T88">
                            <a:pos x="T8" y="T9"/>
                          </a:cxn>
                          <a:cxn ang="T89">
                            <a:pos x="T10" y="T11"/>
                          </a:cxn>
                          <a:cxn ang="T90">
                            <a:pos x="T12" y="T13"/>
                          </a:cxn>
                          <a:cxn ang="T91">
                            <a:pos x="T14" y="T15"/>
                          </a:cxn>
                          <a:cxn ang="T92">
                            <a:pos x="T16" y="T17"/>
                          </a:cxn>
                          <a:cxn ang="T93">
                            <a:pos x="T18" y="T19"/>
                          </a:cxn>
                          <a:cxn ang="T94">
                            <a:pos x="T20" y="T21"/>
                          </a:cxn>
                          <a:cxn ang="T95">
                            <a:pos x="T22" y="T23"/>
                          </a:cxn>
                          <a:cxn ang="T96">
                            <a:pos x="T24" y="T25"/>
                          </a:cxn>
                          <a:cxn ang="T97">
                            <a:pos x="T26" y="T27"/>
                          </a:cxn>
                          <a:cxn ang="T98">
                            <a:pos x="T28" y="T29"/>
                          </a:cxn>
                          <a:cxn ang="T99">
                            <a:pos x="T30" y="T31"/>
                          </a:cxn>
                          <a:cxn ang="T100">
                            <a:pos x="T32" y="T33"/>
                          </a:cxn>
                          <a:cxn ang="T101">
                            <a:pos x="T34" y="T35"/>
                          </a:cxn>
                          <a:cxn ang="T102">
                            <a:pos x="T36" y="T37"/>
                          </a:cxn>
                          <a:cxn ang="T103">
                            <a:pos x="T38" y="T39"/>
                          </a:cxn>
                          <a:cxn ang="T104">
                            <a:pos x="T40" y="T41"/>
                          </a:cxn>
                          <a:cxn ang="T105">
                            <a:pos x="T42" y="T43"/>
                          </a:cxn>
                          <a:cxn ang="T106">
                            <a:pos x="T44" y="T45"/>
                          </a:cxn>
                          <a:cxn ang="T107">
                            <a:pos x="T46" y="T47"/>
                          </a:cxn>
                          <a:cxn ang="T108">
                            <a:pos x="T48" y="T49"/>
                          </a:cxn>
                          <a:cxn ang="T109">
                            <a:pos x="T50" y="T51"/>
                          </a:cxn>
                          <a:cxn ang="T110">
                            <a:pos x="T52" y="T53"/>
                          </a:cxn>
                          <a:cxn ang="T111">
                            <a:pos x="T54" y="T55"/>
                          </a:cxn>
                          <a:cxn ang="T112">
                            <a:pos x="T56" y="T57"/>
                          </a:cxn>
                          <a:cxn ang="T113">
                            <a:pos x="T58" y="T59"/>
                          </a:cxn>
                          <a:cxn ang="T114">
                            <a:pos x="T60" y="T61"/>
                          </a:cxn>
                          <a:cxn ang="T115">
                            <a:pos x="T62" y="T63"/>
                          </a:cxn>
                          <a:cxn ang="T116">
                            <a:pos x="T64" y="T65"/>
                          </a:cxn>
                          <a:cxn ang="T117">
                            <a:pos x="T66" y="T67"/>
                          </a:cxn>
                          <a:cxn ang="T118">
                            <a:pos x="T68" y="T69"/>
                          </a:cxn>
                          <a:cxn ang="T119">
                            <a:pos x="T70" y="T71"/>
                          </a:cxn>
                          <a:cxn ang="T120">
                            <a:pos x="T72" y="T73"/>
                          </a:cxn>
                          <a:cxn ang="T121">
                            <a:pos x="T74" y="T75"/>
                          </a:cxn>
                          <a:cxn ang="T122">
                            <a:pos x="T76" y="T77"/>
                          </a:cxn>
                          <a:cxn ang="T123">
                            <a:pos x="T78" y="T79"/>
                          </a:cxn>
                          <a:cxn ang="T124">
                            <a:pos x="T80" y="T81"/>
                          </a:cxn>
                          <a:cxn ang="T125">
                            <a:pos x="T82" y="T83"/>
                          </a:cxn>
                        </a:cxnLst>
                        <a:rect l="0" t="0" r="r" b="b"/>
                        <a:pathLst>
                          <a:path w="1307" h="2431">
                            <a:moveTo>
                              <a:pt x="0" y="2125"/>
                            </a:moveTo>
                            <a:lnTo>
                              <a:pt x="11" y="2198"/>
                            </a:lnTo>
                            <a:lnTo>
                              <a:pt x="21" y="2265"/>
                            </a:lnTo>
                            <a:lnTo>
                              <a:pt x="32" y="2322"/>
                            </a:lnTo>
                            <a:lnTo>
                              <a:pt x="42" y="2369"/>
                            </a:lnTo>
                            <a:lnTo>
                              <a:pt x="52" y="2400"/>
                            </a:lnTo>
                            <a:lnTo>
                              <a:pt x="63" y="2426"/>
                            </a:lnTo>
                            <a:lnTo>
                              <a:pt x="73" y="2431"/>
                            </a:lnTo>
                            <a:lnTo>
                              <a:pt x="83" y="2431"/>
                            </a:lnTo>
                            <a:lnTo>
                              <a:pt x="94" y="2416"/>
                            </a:lnTo>
                            <a:lnTo>
                              <a:pt x="104" y="2390"/>
                            </a:lnTo>
                            <a:lnTo>
                              <a:pt x="114" y="2353"/>
                            </a:lnTo>
                            <a:lnTo>
                              <a:pt x="125" y="2302"/>
                            </a:lnTo>
                            <a:lnTo>
                              <a:pt x="135" y="2239"/>
                            </a:lnTo>
                            <a:lnTo>
                              <a:pt x="146" y="2172"/>
                            </a:lnTo>
                            <a:lnTo>
                              <a:pt x="156" y="2089"/>
                            </a:lnTo>
                            <a:lnTo>
                              <a:pt x="166" y="2001"/>
                            </a:lnTo>
                            <a:lnTo>
                              <a:pt x="177" y="1902"/>
                            </a:lnTo>
                            <a:lnTo>
                              <a:pt x="187" y="1799"/>
                            </a:lnTo>
                            <a:lnTo>
                              <a:pt x="197" y="1690"/>
                            </a:lnTo>
                            <a:lnTo>
                              <a:pt x="208" y="1576"/>
                            </a:lnTo>
                            <a:lnTo>
                              <a:pt x="218" y="1457"/>
                            </a:lnTo>
                            <a:lnTo>
                              <a:pt x="229" y="1337"/>
                            </a:lnTo>
                            <a:lnTo>
                              <a:pt x="239" y="1218"/>
                            </a:lnTo>
                            <a:lnTo>
                              <a:pt x="249" y="1094"/>
                            </a:lnTo>
                            <a:lnTo>
                              <a:pt x="260" y="975"/>
                            </a:lnTo>
                            <a:lnTo>
                              <a:pt x="270" y="855"/>
                            </a:lnTo>
                            <a:lnTo>
                              <a:pt x="280" y="741"/>
                            </a:lnTo>
                            <a:lnTo>
                              <a:pt x="291" y="632"/>
                            </a:lnTo>
                            <a:lnTo>
                              <a:pt x="301" y="529"/>
                            </a:lnTo>
                            <a:lnTo>
                              <a:pt x="311" y="430"/>
                            </a:lnTo>
                            <a:lnTo>
                              <a:pt x="322" y="342"/>
                            </a:lnTo>
                            <a:lnTo>
                              <a:pt x="332" y="259"/>
                            </a:lnTo>
                            <a:lnTo>
                              <a:pt x="343" y="192"/>
                            </a:lnTo>
                            <a:lnTo>
                              <a:pt x="353" y="130"/>
                            </a:lnTo>
                            <a:lnTo>
                              <a:pt x="363" y="78"/>
                            </a:lnTo>
                            <a:lnTo>
                              <a:pt x="374" y="41"/>
                            </a:lnTo>
                            <a:lnTo>
                              <a:pt x="384" y="15"/>
                            </a:lnTo>
                            <a:lnTo>
                              <a:pt x="394" y="0"/>
                            </a:lnTo>
                            <a:lnTo>
                              <a:pt x="405" y="0"/>
                            </a:lnTo>
                            <a:lnTo>
                              <a:pt x="415" y="5"/>
                            </a:lnTo>
                            <a:lnTo>
                              <a:pt x="425" y="31"/>
                            </a:lnTo>
                            <a:lnTo>
                              <a:pt x="436" y="62"/>
                            </a:lnTo>
                            <a:lnTo>
                              <a:pt x="446" y="109"/>
                            </a:lnTo>
                            <a:lnTo>
                              <a:pt x="457" y="166"/>
                            </a:lnTo>
                            <a:lnTo>
                              <a:pt x="467" y="233"/>
                            </a:lnTo>
                            <a:lnTo>
                              <a:pt x="477" y="306"/>
                            </a:lnTo>
                            <a:lnTo>
                              <a:pt x="488" y="394"/>
                            </a:lnTo>
                            <a:lnTo>
                              <a:pt x="498" y="487"/>
                            </a:lnTo>
                            <a:lnTo>
                              <a:pt x="508" y="586"/>
                            </a:lnTo>
                            <a:lnTo>
                              <a:pt x="519" y="695"/>
                            </a:lnTo>
                            <a:lnTo>
                              <a:pt x="529" y="809"/>
                            </a:lnTo>
                            <a:lnTo>
                              <a:pt x="540" y="923"/>
                            </a:lnTo>
                            <a:lnTo>
                              <a:pt x="550" y="1042"/>
                            </a:lnTo>
                            <a:lnTo>
                              <a:pt x="555" y="1166"/>
                            </a:lnTo>
                            <a:lnTo>
                              <a:pt x="565" y="1286"/>
                            </a:lnTo>
                            <a:lnTo>
                              <a:pt x="576" y="1410"/>
                            </a:lnTo>
                            <a:lnTo>
                              <a:pt x="586" y="1529"/>
                            </a:lnTo>
                            <a:lnTo>
                              <a:pt x="597" y="1643"/>
                            </a:lnTo>
                            <a:lnTo>
                              <a:pt x="607" y="1752"/>
                            </a:lnTo>
                            <a:lnTo>
                              <a:pt x="617" y="1861"/>
                            </a:lnTo>
                            <a:lnTo>
                              <a:pt x="628" y="1959"/>
                            </a:lnTo>
                            <a:lnTo>
                              <a:pt x="638" y="2053"/>
                            </a:lnTo>
                            <a:lnTo>
                              <a:pt x="648" y="2136"/>
                            </a:lnTo>
                            <a:lnTo>
                              <a:pt x="659" y="2213"/>
                            </a:lnTo>
                            <a:lnTo>
                              <a:pt x="669" y="2276"/>
                            </a:lnTo>
                            <a:lnTo>
                              <a:pt x="679" y="2333"/>
                            </a:lnTo>
                            <a:lnTo>
                              <a:pt x="690" y="2374"/>
                            </a:lnTo>
                            <a:lnTo>
                              <a:pt x="700" y="2405"/>
                            </a:lnTo>
                            <a:lnTo>
                              <a:pt x="711" y="2426"/>
                            </a:lnTo>
                            <a:lnTo>
                              <a:pt x="721" y="2431"/>
                            </a:lnTo>
                            <a:lnTo>
                              <a:pt x="731" y="2431"/>
                            </a:lnTo>
                            <a:lnTo>
                              <a:pt x="742" y="2410"/>
                            </a:lnTo>
                            <a:lnTo>
                              <a:pt x="752" y="2385"/>
                            </a:lnTo>
                            <a:lnTo>
                              <a:pt x="762" y="2343"/>
                            </a:lnTo>
                            <a:lnTo>
                              <a:pt x="773" y="2291"/>
                            </a:lnTo>
                            <a:lnTo>
                              <a:pt x="783" y="2229"/>
                            </a:lnTo>
                            <a:lnTo>
                              <a:pt x="794" y="2156"/>
                            </a:lnTo>
                            <a:lnTo>
                              <a:pt x="804" y="2074"/>
                            </a:lnTo>
                            <a:lnTo>
                              <a:pt x="814" y="1985"/>
                            </a:lnTo>
                            <a:lnTo>
                              <a:pt x="825" y="1887"/>
                            </a:lnTo>
                            <a:lnTo>
                              <a:pt x="835" y="1783"/>
                            </a:lnTo>
                            <a:lnTo>
                              <a:pt x="845" y="1669"/>
                            </a:lnTo>
                            <a:lnTo>
                              <a:pt x="856" y="1555"/>
                            </a:lnTo>
                            <a:lnTo>
                              <a:pt x="866" y="1436"/>
                            </a:lnTo>
                            <a:lnTo>
                              <a:pt x="876" y="1317"/>
                            </a:lnTo>
                            <a:lnTo>
                              <a:pt x="887" y="1197"/>
                            </a:lnTo>
                            <a:lnTo>
                              <a:pt x="897" y="1073"/>
                            </a:lnTo>
                            <a:lnTo>
                              <a:pt x="908" y="954"/>
                            </a:lnTo>
                            <a:lnTo>
                              <a:pt x="918" y="835"/>
                            </a:lnTo>
                            <a:lnTo>
                              <a:pt x="928" y="720"/>
                            </a:lnTo>
                            <a:lnTo>
                              <a:pt x="939" y="612"/>
                            </a:lnTo>
                            <a:lnTo>
                              <a:pt x="949" y="513"/>
                            </a:lnTo>
                            <a:lnTo>
                              <a:pt x="959" y="415"/>
                            </a:lnTo>
                            <a:lnTo>
                              <a:pt x="970" y="327"/>
                            </a:lnTo>
                            <a:lnTo>
                              <a:pt x="980" y="249"/>
                            </a:lnTo>
                            <a:lnTo>
                              <a:pt x="991" y="181"/>
                            </a:lnTo>
                            <a:lnTo>
                              <a:pt x="1001" y="119"/>
                            </a:lnTo>
                            <a:lnTo>
                              <a:pt x="1011" y="72"/>
                            </a:lnTo>
                            <a:lnTo>
                              <a:pt x="1022" y="36"/>
                            </a:lnTo>
                            <a:lnTo>
                              <a:pt x="1032" y="10"/>
                            </a:lnTo>
                            <a:lnTo>
                              <a:pt x="1042" y="0"/>
                            </a:lnTo>
                            <a:lnTo>
                              <a:pt x="1053" y="0"/>
                            </a:lnTo>
                            <a:lnTo>
                              <a:pt x="1063" y="10"/>
                            </a:lnTo>
                            <a:lnTo>
                              <a:pt x="1073" y="36"/>
                            </a:lnTo>
                            <a:lnTo>
                              <a:pt x="1084" y="67"/>
                            </a:lnTo>
                            <a:lnTo>
                              <a:pt x="1094" y="114"/>
                            </a:lnTo>
                            <a:lnTo>
                              <a:pt x="1105" y="176"/>
                            </a:lnTo>
                            <a:lnTo>
                              <a:pt x="1115" y="244"/>
                            </a:lnTo>
                            <a:lnTo>
                              <a:pt x="1125" y="321"/>
                            </a:lnTo>
                            <a:lnTo>
                              <a:pt x="1136" y="409"/>
                            </a:lnTo>
                            <a:lnTo>
                              <a:pt x="1146" y="503"/>
                            </a:lnTo>
                            <a:lnTo>
                              <a:pt x="1156" y="606"/>
                            </a:lnTo>
                            <a:lnTo>
                              <a:pt x="1167" y="715"/>
                            </a:lnTo>
                            <a:lnTo>
                              <a:pt x="1172" y="829"/>
                            </a:lnTo>
                            <a:lnTo>
                              <a:pt x="1182" y="943"/>
                            </a:lnTo>
                            <a:lnTo>
                              <a:pt x="1193" y="1063"/>
                            </a:lnTo>
                            <a:lnTo>
                              <a:pt x="1203" y="1187"/>
                            </a:lnTo>
                            <a:lnTo>
                              <a:pt x="1213" y="1306"/>
                            </a:lnTo>
                            <a:lnTo>
                              <a:pt x="1224" y="1426"/>
                            </a:lnTo>
                            <a:lnTo>
                              <a:pt x="1234" y="1545"/>
                            </a:lnTo>
                            <a:lnTo>
                              <a:pt x="1245" y="1664"/>
                            </a:lnTo>
                            <a:lnTo>
                              <a:pt x="1255" y="1773"/>
                            </a:lnTo>
                            <a:lnTo>
                              <a:pt x="1265" y="1877"/>
                            </a:lnTo>
                            <a:lnTo>
                              <a:pt x="1276" y="1975"/>
                            </a:lnTo>
                            <a:lnTo>
                              <a:pt x="1286" y="2068"/>
                            </a:lnTo>
                            <a:lnTo>
                              <a:pt x="1296" y="2151"/>
                            </a:lnTo>
                            <a:lnTo>
                              <a:pt x="1307" y="2224"/>
                            </a:lnTo>
                          </a:path>
                        </a:pathLst>
                      </a:custGeom>
                      <a:noFill/>
                      <a:ln w="15875">
                        <a:solidFill>
                          <a:srgbClr val="FF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84065" name="Freeform 229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839" y="1159"/>
                        <a:ext cx="477" cy="2431"/>
                      </a:xfrm>
                      <a:custGeom>
                        <a:avLst/>
                        <a:gdLst>
                          <a:gd name="T0" fmla="*/ 0 w 477"/>
                          <a:gd name="T1" fmla="*/ 2224 h 2431"/>
                          <a:gd name="T2" fmla="*/ 10 w 477"/>
                          <a:gd name="T3" fmla="*/ 2286 h 2431"/>
                          <a:gd name="T4" fmla="*/ 20 w 477"/>
                          <a:gd name="T5" fmla="*/ 2338 h 2431"/>
                          <a:gd name="T6" fmla="*/ 31 w 477"/>
                          <a:gd name="T7" fmla="*/ 2379 h 2431"/>
                          <a:gd name="T8" fmla="*/ 41 w 477"/>
                          <a:gd name="T9" fmla="*/ 2410 h 2431"/>
                          <a:gd name="T10" fmla="*/ 52 w 477"/>
                          <a:gd name="T11" fmla="*/ 2426 h 2431"/>
                          <a:gd name="T12" fmla="*/ 62 w 477"/>
                          <a:gd name="T13" fmla="*/ 2431 h 2431"/>
                          <a:gd name="T14" fmla="*/ 72 w 477"/>
                          <a:gd name="T15" fmla="*/ 2426 h 2431"/>
                          <a:gd name="T16" fmla="*/ 83 w 477"/>
                          <a:gd name="T17" fmla="*/ 2410 h 2431"/>
                          <a:gd name="T18" fmla="*/ 93 w 477"/>
                          <a:gd name="T19" fmla="*/ 2379 h 2431"/>
                          <a:gd name="T20" fmla="*/ 103 w 477"/>
                          <a:gd name="T21" fmla="*/ 2338 h 2431"/>
                          <a:gd name="T22" fmla="*/ 114 w 477"/>
                          <a:gd name="T23" fmla="*/ 2281 h 2431"/>
                          <a:gd name="T24" fmla="*/ 124 w 477"/>
                          <a:gd name="T25" fmla="*/ 2219 h 2431"/>
                          <a:gd name="T26" fmla="*/ 134 w 477"/>
                          <a:gd name="T27" fmla="*/ 2146 h 2431"/>
                          <a:gd name="T28" fmla="*/ 145 w 477"/>
                          <a:gd name="T29" fmla="*/ 2058 h 2431"/>
                          <a:gd name="T30" fmla="*/ 155 w 477"/>
                          <a:gd name="T31" fmla="*/ 1970 h 2431"/>
                          <a:gd name="T32" fmla="*/ 166 w 477"/>
                          <a:gd name="T33" fmla="*/ 1871 h 2431"/>
                          <a:gd name="T34" fmla="*/ 176 w 477"/>
                          <a:gd name="T35" fmla="*/ 1762 h 2431"/>
                          <a:gd name="T36" fmla="*/ 186 w 477"/>
                          <a:gd name="T37" fmla="*/ 1654 h 2431"/>
                          <a:gd name="T38" fmla="*/ 197 w 477"/>
                          <a:gd name="T39" fmla="*/ 1534 h 2431"/>
                          <a:gd name="T40" fmla="*/ 207 w 477"/>
                          <a:gd name="T41" fmla="*/ 1415 h 2431"/>
                          <a:gd name="T42" fmla="*/ 217 w 477"/>
                          <a:gd name="T43" fmla="*/ 1296 h 2431"/>
                          <a:gd name="T44" fmla="*/ 228 w 477"/>
                          <a:gd name="T45" fmla="*/ 1177 h 2431"/>
                          <a:gd name="T46" fmla="*/ 238 w 477"/>
                          <a:gd name="T47" fmla="*/ 1052 h 2431"/>
                          <a:gd name="T48" fmla="*/ 249 w 477"/>
                          <a:gd name="T49" fmla="*/ 933 h 2431"/>
                          <a:gd name="T50" fmla="*/ 259 w 477"/>
                          <a:gd name="T51" fmla="*/ 819 h 2431"/>
                          <a:gd name="T52" fmla="*/ 269 w 477"/>
                          <a:gd name="T53" fmla="*/ 705 h 2431"/>
                          <a:gd name="T54" fmla="*/ 280 w 477"/>
                          <a:gd name="T55" fmla="*/ 596 h 2431"/>
                          <a:gd name="T56" fmla="*/ 290 w 477"/>
                          <a:gd name="T57" fmla="*/ 492 h 2431"/>
                          <a:gd name="T58" fmla="*/ 300 w 477"/>
                          <a:gd name="T59" fmla="*/ 399 h 2431"/>
                          <a:gd name="T60" fmla="*/ 311 w 477"/>
                          <a:gd name="T61" fmla="*/ 316 h 2431"/>
                          <a:gd name="T62" fmla="*/ 321 w 477"/>
                          <a:gd name="T63" fmla="*/ 238 h 2431"/>
                          <a:gd name="T64" fmla="*/ 331 w 477"/>
                          <a:gd name="T65" fmla="*/ 171 h 2431"/>
                          <a:gd name="T66" fmla="*/ 342 w 477"/>
                          <a:gd name="T67" fmla="*/ 114 h 2431"/>
                          <a:gd name="T68" fmla="*/ 352 w 477"/>
                          <a:gd name="T69" fmla="*/ 67 h 2431"/>
                          <a:gd name="T70" fmla="*/ 363 w 477"/>
                          <a:gd name="T71" fmla="*/ 31 h 2431"/>
                          <a:gd name="T72" fmla="*/ 373 w 477"/>
                          <a:gd name="T73" fmla="*/ 10 h 2431"/>
                          <a:gd name="T74" fmla="*/ 383 w 477"/>
                          <a:gd name="T75" fmla="*/ 0 h 2431"/>
                          <a:gd name="T76" fmla="*/ 394 w 477"/>
                          <a:gd name="T77" fmla="*/ 0 h 2431"/>
                          <a:gd name="T78" fmla="*/ 404 w 477"/>
                          <a:gd name="T79" fmla="*/ 15 h 2431"/>
                          <a:gd name="T80" fmla="*/ 414 w 477"/>
                          <a:gd name="T81" fmla="*/ 41 h 2431"/>
                          <a:gd name="T82" fmla="*/ 425 w 477"/>
                          <a:gd name="T83" fmla="*/ 78 h 2431"/>
                          <a:gd name="T84" fmla="*/ 435 w 477"/>
                          <a:gd name="T85" fmla="*/ 124 h 2431"/>
                          <a:gd name="T86" fmla="*/ 445 w 477"/>
                          <a:gd name="T87" fmla="*/ 187 h 2431"/>
                          <a:gd name="T88" fmla="*/ 456 w 477"/>
                          <a:gd name="T89" fmla="*/ 254 h 2431"/>
                          <a:gd name="T90" fmla="*/ 466 w 477"/>
                          <a:gd name="T91" fmla="*/ 337 h 2431"/>
                          <a:gd name="T92" fmla="*/ 477 w 477"/>
                          <a:gd name="T93" fmla="*/ 425 h 2431"/>
                          <a:gd name="T94" fmla="*/ 0 60000 65536"/>
                          <a:gd name="T95" fmla="*/ 0 60000 65536"/>
                          <a:gd name="T96" fmla="*/ 0 60000 65536"/>
                          <a:gd name="T97" fmla="*/ 0 60000 65536"/>
                          <a:gd name="T98" fmla="*/ 0 60000 65536"/>
                          <a:gd name="T99" fmla="*/ 0 60000 65536"/>
                          <a:gd name="T100" fmla="*/ 0 60000 65536"/>
                          <a:gd name="T101" fmla="*/ 0 60000 65536"/>
                          <a:gd name="T102" fmla="*/ 0 60000 65536"/>
                          <a:gd name="T103" fmla="*/ 0 60000 65536"/>
                          <a:gd name="T104" fmla="*/ 0 60000 65536"/>
                          <a:gd name="T105" fmla="*/ 0 60000 65536"/>
                          <a:gd name="T106" fmla="*/ 0 60000 65536"/>
                          <a:gd name="T107" fmla="*/ 0 60000 65536"/>
                          <a:gd name="T108" fmla="*/ 0 60000 65536"/>
                          <a:gd name="T109" fmla="*/ 0 60000 65536"/>
                          <a:gd name="T110" fmla="*/ 0 60000 65536"/>
                          <a:gd name="T111" fmla="*/ 0 60000 65536"/>
                          <a:gd name="T112" fmla="*/ 0 60000 65536"/>
                          <a:gd name="T113" fmla="*/ 0 60000 65536"/>
                          <a:gd name="T114" fmla="*/ 0 60000 65536"/>
                          <a:gd name="T115" fmla="*/ 0 60000 65536"/>
                          <a:gd name="T116" fmla="*/ 0 60000 65536"/>
                          <a:gd name="T117" fmla="*/ 0 60000 65536"/>
                          <a:gd name="T118" fmla="*/ 0 60000 65536"/>
                          <a:gd name="T119" fmla="*/ 0 60000 65536"/>
                          <a:gd name="T120" fmla="*/ 0 60000 65536"/>
                          <a:gd name="T121" fmla="*/ 0 60000 65536"/>
                          <a:gd name="T122" fmla="*/ 0 60000 65536"/>
                          <a:gd name="T123" fmla="*/ 0 60000 65536"/>
                          <a:gd name="T124" fmla="*/ 0 60000 65536"/>
                          <a:gd name="T125" fmla="*/ 0 60000 65536"/>
                          <a:gd name="T126" fmla="*/ 0 60000 65536"/>
                          <a:gd name="T127" fmla="*/ 0 60000 65536"/>
                          <a:gd name="T128" fmla="*/ 0 60000 65536"/>
                          <a:gd name="T129" fmla="*/ 0 60000 65536"/>
                          <a:gd name="T130" fmla="*/ 0 60000 65536"/>
                          <a:gd name="T131" fmla="*/ 0 60000 65536"/>
                          <a:gd name="T132" fmla="*/ 0 60000 65536"/>
                          <a:gd name="T133" fmla="*/ 0 60000 65536"/>
                          <a:gd name="T134" fmla="*/ 0 60000 65536"/>
                          <a:gd name="T135" fmla="*/ 0 60000 65536"/>
                          <a:gd name="T136" fmla="*/ 0 60000 65536"/>
                          <a:gd name="T137" fmla="*/ 0 60000 65536"/>
                          <a:gd name="T138" fmla="*/ 0 60000 65536"/>
                          <a:gd name="T139" fmla="*/ 0 60000 65536"/>
                          <a:gd name="T140" fmla="*/ 0 60000 65536"/>
                        </a:gdLst>
                        <a:ahLst/>
                        <a:cxnLst>
                          <a:cxn ang="T94">
                            <a:pos x="T0" y="T1"/>
                          </a:cxn>
                          <a:cxn ang="T95">
                            <a:pos x="T2" y="T3"/>
                          </a:cxn>
                          <a:cxn ang="T96">
                            <a:pos x="T4" y="T5"/>
                          </a:cxn>
                          <a:cxn ang="T97">
                            <a:pos x="T6" y="T7"/>
                          </a:cxn>
                          <a:cxn ang="T98">
                            <a:pos x="T8" y="T9"/>
                          </a:cxn>
                          <a:cxn ang="T99">
                            <a:pos x="T10" y="T11"/>
                          </a:cxn>
                          <a:cxn ang="T100">
                            <a:pos x="T12" y="T13"/>
                          </a:cxn>
                          <a:cxn ang="T101">
                            <a:pos x="T14" y="T15"/>
                          </a:cxn>
                          <a:cxn ang="T102">
                            <a:pos x="T16" y="T17"/>
                          </a:cxn>
                          <a:cxn ang="T103">
                            <a:pos x="T18" y="T19"/>
                          </a:cxn>
                          <a:cxn ang="T104">
                            <a:pos x="T20" y="T21"/>
                          </a:cxn>
                          <a:cxn ang="T105">
                            <a:pos x="T22" y="T23"/>
                          </a:cxn>
                          <a:cxn ang="T106">
                            <a:pos x="T24" y="T25"/>
                          </a:cxn>
                          <a:cxn ang="T107">
                            <a:pos x="T26" y="T27"/>
                          </a:cxn>
                          <a:cxn ang="T108">
                            <a:pos x="T28" y="T29"/>
                          </a:cxn>
                          <a:cxn ang="T109">
                            <a:pos x="T30" y="T31"/>
                          </a:cxn>
                          <a:cxn ang="T110">
                            <a:pos x="T32" y="T33"/>
                          </a:cxn>
                          <a:cxn ang="T111">
                            <a:pos x="T34" y="T35"/>
                          </a:cxn>
                          <a:cxn ang="T112">
                            <a:pos x="T36" y="T37"/>
                          </a:cxn>
                          <a:cxn ang="T113">
                            <a:pos x="T38" y="T39"/>
                          </a:cxn>
                          <a:cxn ang="T114">
                            <a:pos x="T40" y="T41"/>
                          </a:cxn>
                          <a:cxn ang="T115">
                            <a:pos x="T42" y="T43"/>
                          </a:cxn>
                          <a:cxn ang="T116">
                            <a:pos x="T44" y="T45"/>
                          </a:cxn>
                          <a:cxn ang="T117">
                            <a:pos x="T46" y="T47"/>
                          </a:cxn>
                          <a:cxn ang="T118">
                            <a:pos x="T48" y="T49"/>
                          </a:cxn>
                          <a:cxn ang="T119">
                            <a:pos x="T50" y="T51"/>
                          </a:cxn>
                          <a:cxn ang="T120">
                            <a:pos x="T52" y="T53"/>
                          </a:cxn>
                          <a:cxn ang="T121">
                            <a:pos x="T54" y="T55"/>
                          </a:cxn>
                          <a:cxn ang="T122">
                            <a:pos x="T56" y="T57"/>
                          </a:cxn>
                          <a:cxn ang="T123">
                            <a:pos x="T58" y="T59"/>
                          </a:cxn>
                          <a:cxn ang="T124">
                            <a:pos x="T60" y="T61"/>
                          </a:cxn>
                          <a:cxn ang="T125">
                            <a:pos x="T62" y="T63"/>
                          </a:cxn>
                          <a:cxn ang="T126">
                            <a:pos x="T64" y="T65"/>
                          </a:cxn>
                          <a:cxn ang="T127">
                            <a:pos x="T66" y="T67"/>
                          </a:cxn>
                          <a:cxn ang="T128">
                            <a:pos x="T68" y="T69"/>
                          </a:cxn>
                          <a:cxn ang="T129">
                            <a:pos x="T70" y="T71"/>
                          </a:cxn>
                          <a:cxn ang="T130">
                            <a:pos x="T72" y="T73"/>
                          </a:cxn>
                          <a:cxn ang="T131">
                            <a:pos x="T74" y="T75"/>
                          </a:cxn>
                          <a:cxn ang="T132">
                            <a:pos x="T76" y="T77"/>
                          </a:cxn>
                          <a:cxn ang="T133">
                            <a:pos x="T78" y="T79"/>
                          </a:cxn>
                          <a:cxn ang="T134">
                            <a:pos x="T80" y="T81"/>
                          </a:cxn>
                          <a:cxn ang="T135">
                            <a:pos x="T82" y="T83"/>
                          </a:cxn>
                          <a:cxn ang="T136">
                            <a:pos x="T84" y="T85"/>
                          </a:cxn>
                          <a:cxn ang="T137">
                            <a:pos x="T86" y="T87"/>
                          </a:cxn>
                          <a:cxn ang="T138">
                            <a:pos x="T88" y="T89"/>
                          </a:cxn>
                          <a:cxn ang="T139">
                            <a:pos x="T90" y="T91"/>
                          </a:cxn>
                          <a:cxn ang="T140">
                            <a:pos x="T92" y="T93"/>
                          </a:cxn>
                        </a:cxnLst>
                        <a:rect l="0" t="0" r="r" b="b"/>
                        <a:pathLst>
                          <a:path w="477" h="2431">
                            <a:moveTo>
                              <a:pt x="0" y="2224"/>
                            </a:moveTo>
                            <a:lnTo>
                              <a:pt x="10" y="2286"/>
                            </a:lnTo>
                            <a:lnTo>
                              <a:pt x="20" y="2338"/>
                            </a:lnTo>
                            <a:lnTo>
                              <a:pt x="31" y="2379"/>
                            </a:lnTo>
                            <a:lnTo>
                              <a:pt x="41" y="2410"/>
                            </a:lnTo>
                            <a:lnTo>
                              <a:pt x="52" y="2426"/>
                            </a:lnTo>
                            <a:lnTo>
                              <a:pt x="62" y="2431"/>
                            </a:lnTo>
                            <a:lnTo>
                              <a:pt x="72" y="2426"/>
                            </a:lnTo>
                            <a:lnTo>
                              <a:pt x="83" y="2410"/>
                            </a:lnTo>
                            <a:lnTo>
                              <a:pt x="93" y="2379"/>
                            </a:lnTo>
                            <a:lnTo>
                              <a:pt x="103" y="2338"/>
                            </a:lnTo>
                            <a:lnTo>
                              <a:pt x="114" y="2281"/>
                            </a:lnTo>
                            <a:lnTo>
                              <a:pt x="124" y="2219"/>
                            </a:lnTo>
                            <a:lnTo>
                              <a:pt x="134" y="2146"/>
                            </a:lnTo>
                            <a:lnTo>
                              <a:pt x="145" y="2058"/>
                            </a:lnTo>
                            <a:lnTo>
                              <a:pt x="155" y="1970"/>
                            </a:lnTo>
                            <a:lnTo>
                              <a:pt x="166" y="1871"/>
                            </a:lnTo>
                            <a:lnTo>
                              <a:pt x="176" y="1762"/>
                            </a:lnTo>
                            <a:lnTo>
                              <a:pt x="186" y="1654"/>
                            </a:lnTo>
                            <a:lnTo>
                              <a:pt x="197" y="1534"/>
                            </a:lnTo>
                            <a:lnTo>
                              <a:pt x="207" y="1415"/>
                            </a:lnTo>
                            <a:lnTo>
                              <a:pt x="217" y="1296"/>
                            </a:lnTo>
                            <a:lnTo>
                              <a:pt x="228" y="1177"/>
                            </a:lnTo>
                            <a:lnTo>
                              <a:pt x="238" y="1052"/>
                            </a:lnTo>
                            <a:lnTo>
                              <a:pt x="249" y="933"/>
                            </a:lnTo>
                            <a:lnTo>
                              <a:pt x="259" y="819"/>
                            </a:lnTo>
                            <a:lnTo>
                              <a:pt x="269" y="705"/>
                            </a:lnTo>
                            <a:lnTo>
                              <a:pt x="280" y="596"/>
                            </a:lnTo>
                            <a:lnTo>
                              <a:pt x="290" y="492"/>
                            </a:lnTo>
                            <a:lnTo>
                              <a:pt x="300" y="399"/>
                            </a:lnTo>
                            <a:lnTo>
                              <a:pt x="311" y="316"/>
                            </a:lnTo>
                            <a:lnTo>
                              <a:pt x="321" y="238"/>
                            </a:lnTo>
                            <a:lnTo>
                              <a:pt x="331" y="171"/>
                            </a:lnTo>
                            <a:lnTo>
                              <a:pt x="342" y="114"/>
                            </a:lnTo>
                            <a:lnTo>
                              <a:pt x="352" y="67"/>
                            </a:lnTo>
                            <a:lnTo>
                              <a:pt x="363" y="31"/>
                            </a:lnTo>
                            <a:lnTo>
                              <a:pt x="373" y="10"/>
                            </a:lnTo>
                            <a:lnTo>
                              <a:pt x="383" y="0"/>
                            </a:lnTo>
                            <a:lnTo>
                              <a:pt x="394" y="0"/>
                            </a:lnTo>
                            <a:lnTo>
                              <a:pt x="404" y="15"/>
                            </a:lnTo>
                            <a:lnTo>
                              <a:pt x="414" y="41"/>
                            </a:lnTo>
                            <a:lnTo>
                              <a:pt x="425" y="78"/>
                            </a:lnTo>
                            <a:lnTo>
                              <a:pt x="435" y="124"/>
                            </a:lnTo>
                            <a:lnTo>
                              <a:pt x="445" y="187"/>
                            </a:lnTo>
                            <a:lnTo>
                              <a:pt x="456" y="254"/>
                            </a:lnTo>
                            <a:lnTo>
                              <a:pt x="466" y="337"/>
                            </a:lnTo>
                            <a:lnTo>
                              <a:pt x="477" y="425"/>
                            </a:lnTo>
                          </a:path>
                        </a:pathLst>
                      </a:custGeom>
                      <a:noFill/>
                      <a:ln w="15875">
                        <a:solidFill>
                          <a:srgbClr val="FF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</p:grpSp>
                <p:grpSp>
                  <p:nvGrpSpPr>
                    <p:cNvPr id="84055" name="Group 230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589" y="3247"/>
                      <a:ext cx="395" cy="210"/>
                      <a:chOff x="1231" y="1159"/>
                      <a:chExt cx="3085" cy="2431"/>
                    </a:xfrm>
                  </p:grpSpPr>
                  <p:sp>
                    <p:nvSpPr>
                      <p:cNvPr id="84060" name="Freeform 231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1231" y="1159"/>
                        <a:ext cx="1301" cy="2431"/>
                      </a:xfrm>
                      <a:custGeom>
                        <a:avLst/>
                        <a:gdLst>
                          <a:gd name="T0" fmla="*/ 16 w 1301"/>
                          <a:gd name="T1" fmla="*/ 2177 h 2431"/>
                          <a:gd name="T2" fmla="*/ 47 w 1301"/>
                          <a:gd name="T3" fmla="*/ 2353 h 2431"/>
                          <a:gd name="T4" fmla="*/ 78 w 1301"/>
                          <a:gd name="T5" fmla="*/ 2431 h 2431"/>
                          <a:gd name="T6" fmla="*/ 109 w 1301"/>
                          <a:gd name="T7" fmla="*/ 2400 h 2431"/>
                          <a:gd name="T8" fmla="*/ 140 w 1301"/>
                          <a:gd name="T9" fmla="*/ 2260 h 2431"/>
                          <a:gd name="T10" fmla="*/ 171 w 1301"/>
                          <a:gd name="T11" fmla="*/ 2032 h 2431"/>
                          <a:gd name="T12" fmla="*/ 203 w 1301"/>
                          <a:gd name="T13" fmla="*/ 1726 h 2431"/>
                          <a:gd name="T14" fmla="*/ 234 w 1301"/>
                          <a:gd name="T15" fmla="*/ 1379 h 2431"/>
                          <a:gd name="T16" fmla="*/ 265 w 1301"/>
                          <a:gd name="T17" fmla="*/ 1016 h 2431"/>
                          <a:gd name="T18" fmla="*/ 296 w 1301"/>
                          <a:gd name="T19" fmla="*/ 669 h 2431"/>
                          <a:gd name="T20" fmla="*/ 327 w 1301"/>
                          <a:gd name="T21" fmla="*/ 373 h 2431"/>
                          <a:gd name="T22" fmla="*/ 358 w 1301"/>
                          <a:gd name="T23" fmla="*/ 150 h 2431"/>
                          <a:gd name="T24" fmla="*/ 389 w 1301"/>
                          <a:gd name="T25" fmla="*/ 21 h 2431"/>
                          <a:gd name="T26" fmla="*/ 420 w 1301"/>
                          <a:gd name="T27" fmla="*/ 5 h 2431"/>
                          <a:gd name="T28" fmla="*/ 451 w 1301"/>
                          <a:gd name="T29" fmla="*/ 93 h 2431"/>
                          <a:gd name="T30" fmla="*/ 482 w 1301"/>
                          <a:gd name="T31" fmla="*/ 280 h 2431"/>
                          <a:gd name="T32" fmla="*/ 514 w 1301"/>
                          <a:gd name="T33" fmla="*/ 555 h 2431"/>
                          <a:gd name="T34" fmla="*/ 545 w 1301"/>
                          <a:gd name="T35" fmla="*/ 886 h 2431"/>
                          <a:gd name="T36" fmla="*/ 576 w 1301"/>
                          <a:gd name="T37" fmla="*/ 1244 h 2431"/>
                          <a:gd name="T38" fmla="*/ 607 w 1301"/>
                          <a:gd name="T39" fmla="*/ 1602 h 2431"/>
                          <a:gd name="T40" fmla="*/ 633 w 1301"/>
                          <a:gd name="T41" fmla="*/ 1928 h 2431"/>
                          <a:gd name="T42" fmla="*/ 664 w 1301"/>
                          <a:gd name="T43" fmla="*/ 2188 h 2431"/>
                          <a:gd name="T44" fmla="*/ 695 w 1301"/>
                          <a:gd name="T45" fmla="*/ 2364 h 2431"/>
                          <a:gd name="T46" fmla="*/ 726 w 1301"/>
                          <a:gd name="T47" fmla="*/ 2431 h 2431"/>
                          <a:gd name="T48" fmla="*/ 757 w 1301"/>
                          <a:gd name="T49" fmla="*/ 2395 h 2431"/>
                          <a:gd name="T50" fmla="*/ 788 w 1301"/>
                          <a:gd name="T51" fmla="*/ 2250 h 2431"/>
                          <a:gd name="T52" fmla="*/ 819 w 1301"/>
                          <a:gd name="T53" fmla="*/ 2017 h 2431"/>
                          <a:gd name="T54" fmla="*/ 850 w 1301"/>
                          <a:gd name="T55" fmla="*/ 1711 h 2431"/>
                          <a:gd name="T56" fmla="*/ 882 w 1301"/>
                          <a:gd name="T57" fmla="*/ 1358 h 2431"/>
                          <a:gd name="T58" fmla="*/ 913 w 1301"/>
                          <a:gd name="T59" fmla="*/ 995 h 2431"/>
                          <a:gd name="T60" fmla="*/ 944 w 1301"/>
                          <a:gd name="T61" fmla="*/ 648 h 2431"/>
                          <a:gd name="T62" fmla="*/ 975 w 1301"/>
                          <a:gd name="T63" fmla="*/ 358 h 2431"/>
                          <a:gd name="T64" fmla="*/ 1006 w 1301"/>
                          <a:gd name="T65" fmla="*/ 140 h 2431"/>
                          <a:gd name="T66" fmla="*/ 1037 w 1301"/>
                          <a:gd name="T67" fmla="*/ 21 h 2431"/>
                          <a:gd name="T68" fmla="*/ 1068 w 1301"/>
                          <a:gd name="T69" fmla="*/ 5 h 2431"/>
                          <a:gd name="T70" fmla="*/ 1099 w 1301"/>
                          <a:gd name="T71" fmla="*/ 98 h 2431"/>
                          <a:gd name="T72" fmla="*/ 1130 w 1301"/>
                          <a:gd name="T73" fmla="*/ 295 h 2431"/>
                          <a:gd name="T74" fmla="*/ 1161 w 1301"/>
                          <a:gd name="T75" fmla="*/ 570 h 2431"/>
                          <a:gd name="T76" fmla="*/ 1193 w 1301"/>
                          <a:gd name="T77" fmla="*/ 902 h 2431"/>
                          <a:gd name="T78" fmla="*/ 1224 w 1301"/>
                          <a:gd name="T79" fmla="*/ 1265 h 2431"/>
                          <a:gd name="T80" fmla="*/ 1250 w 1301"/>
                          <a:gd name="T81" fmla="*/ 1623 h 2431"/>
                          <a:gd name="T82" fmla="*/ 1281 w 1301"/>
                          <a:gd name="T83" fmla="*/ 1944 h 2431"/>
                          <a:gd name="T84" fmla="*/ 0 60000 65536"/>
                          <a:gd name="T85" fmla="*/ 0 60000 65536"/>
                          <a:gd name="T86" fmla="*/ 0 60000 65536"/>
                          <a:gd name="T87" fmla="*/ 0 60000 65536"/>
                          <a:gd name="T88" fmla="*/ 0 60000 65536"/>
                          <a:gd name="T89" fmla="*/ 0 60000 65536"/>
                          <a:gd name="T90" fmla="*/ 0 60000 65536"/>
                          <a:gd name="T91" fmla="*/ 0 60000 65536"/>
                          <a:gd name="T92" fmla="*/ 0 60000 65536"/>
                          <a:gd name="T93" fmla="*/ 0 60000 65536"/>
                          <a:gd name="T94" fmla="*/ 0 60000 65536"/>
                          <a:gd name="T95" fmla="*/ 0 60000 65536"/>
                          <a:gd name="T96" fmla="*/ 0 60000 65536"/>
                          <a:gd name="T97" fmla="*/ 0 60000 65536"/>
                          <a:gd name="T98" fmla="*/ 0 60000 65536"/>
                          <a:gd name="T99" fmla="*/ 0 60000 65536"/>
                          <a:gd name="T100" fmla="*/ 0 60000 65536"/>
                          <a:gd name="T101" fmla="*/ 0 60000 65536"/>
                          <a:gd name="T102" fmla="*/ 0 60000 65536"/>
                          <a:gd name="T103" fmla="*/ 0 60000 65536"/>
                          <a:gd name="T104" fmla="*/ 0 60000 65536"/>
                          <a:gd name="T105" fmla="*/ 0 60000 65536"/>
                          <a:gd name="T106" fmla="*/ 0 60000 65536"/>
                          <a:gd name="T107" fmla="*/ 0 60000 65536"/>
                          <a:gd name="T108" fmla="*/ 0 60000 65536"/>
                          <a:gd name="T109" fmla="*/ 0 60000 65536"/>
                          <a:gd name="T110" fmla="*/ 0 60000 65536"/>
                          <a:gd name="T111" fmla="*/ 0 60000 65536"/>
                          <a:gd name="T112" fmla="*/ 0 60000 65536"/>
                          <a:gd name="T113" fmla="*/ 0 60000 65536"/>
                          <a:gd name="T114" fmla="*/ 0 60000 65536"/>
                          <a:gd name="T115" fmla="*/ 0 60000 65536"/>
                          <a:gd name="T116" fmla="*/ 0 60000 65536"/>
                          <a:gd name="T117" fmla="*/ 0 60000 65536"/>
                          <a:gd name="T118" fmla="*/ 0 60000 65536"/>
                          <a:gd name="T119" fmla="*/ 0 60000 65536"/>
                          <a:gd name="T120" fmla="*/ 0 60000 65536"/>
                          <a:gd name="T121" fmla="*/ 0 60000 65536"/>
                          <a:gd name="T122" fmla="*/ 0 60000 65536"/>
                          <a:gd name="T123" fmla="*/ 0 60000 65536"/>
                          <a:gd name="T124" fmla="*/ 0 60000 65536"/>
                          <a:gd name="T125" fmla="*/ 0 60000 65536"/>
                        </a:gdLst>
                        <a:ahLst/>
                        <a:cxnLst>
                          <a:cxn ang="T84">
                            <a:pos x="T0" y="T1"/>
                          </a:cxn>
                          <a:cxn ang="T85">
                            <a:pos x="T2" y="T3"/>
                          </a:cxn>
                          <a:cxn ang="T86">
                            <a:pos x="T4" y="T5"/>
                          </a:cxn>
                          <a:cxn ang="T87">
                            <a:pos x="T6" y="T7"/>
                          </a:cxn>
                          <a:cxn ang="T88">
                            <a:pos x="T8" y="T9"/>
                          </a:cxn>
                          <a:cxn ang="T89">
                            <a:pos x="T10" y="T11"/>
                          </a:cxn>
                          <a:cxn ang="T90">
                            <a:pos x="T12" y="T13"/>
                          </a:cxn>
                          <a:cxn ang="T91">
                            <a:pos x="T14" y="T15"/>
                          </a:cxn>
                          <a:cxn ang="T92">
                            <a:pos x="T16" y="T17"/>
                          </a:cxn>
                          <a:cxn ang="T93">
                            <a:pos x="T18" y="T19"/>
                          </a:cxn>
                          <a:cxn ang="T94">
                            <a:pos x="T20" y="T21"/>
                          </a:cxn>
                          <a:cxn ang="T95">
                            <a:pos x="T22" y="T23"/>
                          </a:cxn>
                          <a:cxn ang="T96">
                            <a:pos x="T24" y="T25"/>
                          </a:cxn>
                          <a:cxn ang="T97">
                            <a:pos x="T26" y="T27"/>
                          </a:cxn>
                          <a:cxn ang="T98">
                            <a:pos x="T28" y="T29"/>
                          </a:cxn>
                          <a:cxn ang="T99">
                            <a:pos x="T30" y="T31"/>
                          </a:cxn>
                          <a:cxn ang="T100">
                            <a:pos x="T32" y="T33"/>
                          </a:cxn>
                          <a:cxn ang="T101">
                            <a:pos x="T34" y="T35"/>
                          </a:cxn>
                          <a:cxn ang="T102">
                            <a:pos x="T36" y="T37"/>
                          </a:cxn>
                          <a:cxn ang="T103">
                            <a:pos x="T38" y="T39"/>
                          </a:cxn>
                          <a:cxn ang="T104">
                            <a:pos x="T40" y="T41"/>
                          </a:cxn>
                          <a:cxn ang="T105">
                            <a:pos x="T42" y="T43"/>
                          </a:cxn>
                          <a:cxn ang="T106">
                            <a:pos x="T44" y="T45"/>
                          </a:cxn>
                          <a:cxn ang="T107">
                            <a:pos x="T46" y="T47"/>
                          </a:cxn>
                          <a:cxn ang="T108">
                            <a:pos x="T48" y="T49"/>
                          </a:cxn>
                          <a:cxn ang="T109">
                            <a:pos x="T50" y="T51"/>
                          </a:cxn>
                          <a:cxn ang="T110">
                            <a:pos x="T52" y="T53"/>
                          </a:cxn>
                          <a:cxn ang="T111">
                            <a:pos x="T54" y="T55"/>
                          </a:cxn>
                          <a:cxn ang="T112">
                            <a:pos x="T56" y="T57"/>
                          </a:cxn>
                          <a:cxn ang="T113">
                            <a:pos x="T58" y="T59"/>
                          </a:cxn>
                          <a:cxn ang="T114">
                            <a:pos x="T60" y="T61"/>
                          </a:cxn>
                          <a:cxn ang="T115">
                            <a:pos x="T62" y="T63"/>
                          </a:cxn>
                          <a:cxn ang="T116">
                            <a:pos x="T64" y="T65"/>
                          </a:cxn>
                          <a:cxn ang="T117">
                            <a:pos x="T66" y="T67"/>
                          </a:cxn>
                          <a:cxn ang="T118">
                            <a:pos x="T68" y="T69"/>
                          </a:cxn>
                          <a:cxn ang="T119">
                            <a:pos x="T70" y="T71"/>
                          </a:cxn>
                          <a:cxn ang="T120">
                            <a:pos x="T72" y="T73"/>
                          </a:cxn>
                          <a:cxn ang="T121">
                            <a:pos x="T74" y="T75"/>
                          </a:cxn>
                          <a:cxn ang="T122">
                            <a:pos x="T76" y="T77"/>
                          </a:cxn>
                          <a:cxn ang="T123">
                            <a:pos x="T78" y="T79"/>
                          </a:cxn>
                          <a:cxn ang="T124">
                            <a:pos x="T80" y="T81"/>
                          </a:cxn>
                          <a:cxn ang="T125">
                            <a:pos x="T82" y="T83"/>
                          </a:cxn>
                        </a:cxnLst>
                        <a:rect l="0" t="0" r="r" b="b"/>
                        <a:pathLst>
                          <a:path w="1301" h="2431">
                            <a:moveTo>
                              <a:pt x="0" y="2006"/>
                            </a:moveTo>
                            <a:lnTo>
                              <a:pt x="6" y="2094"/>
                            </a:lnTo>
                            <a:lnTo>
                              <a:pt x="16" y="2177"/>
                            </a:lnTo>
                            <a:lnTo>
                              <a:pt x="26" y="2245"/>
                            </a:lnTo>
                            <a:lnTo>
                              <a:pt x="37" y="2307"/>
                            </a:lnTo>
                            <a:lnTo>
                              <a:pt x="47" y="2353"/>
                            </a:lnTo>
                            <a:lnTo>
                              <a:pt x="57" y="2390"/>
                            </a:lnTo>
                            <a:lnTo>
                              <a:pt x="68" y="2416"/>
                            </a:lnTo>
                            <a:lnTo>
                              <a:pt x="78" y="2431"/>
                            </a:lnTo>
                            <a:lnTo>
                              <a:pt x="88" y="2431"/>
                            </a:lnTo>
                            <a:lnTo>
                              <a:pt x="99" y="2421"/>
                            </a:lnTo>
                            <a:lnTo>
                              <a:pt x="109" y="2400"/>
                            </a:lnTo>
                            <a:lnTo>
                              <a:pt x="120" y="2364"/>
                            </a:lnTo>
                            <a:lnTo>
                              <a:pt x="130" y="2317"/>
                            </a:lnTo>
                            <a:lnTo>
                              <a:pt x="140" y="2260"/>
                            </a:lnTo>
                            <a:lnTo>
                              <a:pt x="151" y="2193"/>
                            </a:lnTo>
                            <a:lnTo>
                              <a:pt x="161" y="2115"/>
                            </a:lnTo>
                            <a:lnTo>
                              <a:pt x="171" y="2032"/>
                            </a:lnTo>
                            <a:lnTo>
                              <a:pt x="182" y="1939"/>
                            </a:lnTo>
                            <a:lnTo>
                              <a:pt x="192" y="1835"/>
                            </a:lnTo>
                            <a:lnTo>
                              <a:pt x="203" y="1726"/>
                            </a:lnTo>
                            <a:lnTo>
                              <a:pt x="213" y="1612"/>
                            </a:lnTo>
                            <a:lnTo>
                              <a:pt x="223" y="1498"/>
                            </a:lnTo>
                            <a:lnTo>
                              <a:pt x="234" y="1379"/>
                            </a:lnTo>
                            <a:lnTo>
                              <a:pt x="244" y="1254"/>
                            </a:lnTo>
                            <a:lnTo>
                              <a:pt x="254" y="1135"/>
                            </a:lnTo>
                            <a:lnTo>
                              <a:pt x="265" y="1016"/>
                            </a:lnTo>
                            <a:lnTo>
                              <a:pt x="275" y="897"/>
                            </a:lnTo>
                            <a:lnTo>
                              <a:pt x="285" y="778"/>
                            </a:lnTo>
                            <a:lnTo>
                              <a:pt x="296" y="669"/>
                            </a:lnTo>
                            <a:lnTo>
                              <a:pt x="306" y="560"/>
                            </a:lnTo>
                            <a:lnTo>
                              <a:pt x="317" y="461"/>
                            </a:lnTo>
                            <a:lnTo>
                              <a:pt x="327" y="373"/>
                            </a:lnTo>
                            <a:lnTo>
                              <a:pt x="337" y="285"/>
                            </a:lnTo>
                            <a:lnTo>
                              <a:pt x="348" y="212"/>
                            </a:lnTo>
                            <a:lnTo>
                              <a:pt x="358" y="150"/>
                            </a:lnTo>
                            <a:lnTo>
                              <a:pt x="368" y="93"/>
                            </a:lnTo>
                            <a:lnTo>
                              <a:pt x="379" y="52"/>
                            </a:lnTo>
                            <a:lnTo>
                              <a:pt x="389" y="21"/>
                            </a:lnTo>
                            <a:lnTo>
                              <a:pt x="399" y="5"/>
                            </a:lnTo>
                            <a:lnTo>
                              <a:pt x="410" y="0"/>
                            </a:lnTo>
                            <a:lnTo>
                              <a:pt x="420" y="5"/>
                            </a:lnTo>
                            <a:lnTo>
                              <a:pt x="431" y="21"/>
                            </a:lnTo>
                            <a:lnTo>
                              <a:pt x="441" y="52"/>
                            </a:lnTo>
                            <a:lnTo>
                              <a:pt x="451" y="93"/>
                            </a:lnTo>
                            <a:lnTo>
                              <a:pt x="462" y="145"/>
                            </a:lnTo>
                            <a:lnTo>
                              <a:pt x="472" y="207"/>
                            </a:lnTo>
                            <a:lnTo>
                              <a:pt x="482" y="280"/>
                            </a:lnTo>
                            <a:lnTo>
                              <a:pt x="493" y="363"/>
                            </a:lnTo>
                            <a:lnTo>
                              <a:pt x="503" y="456"/>
                            </a:lnTo>
                            <a:lnTo>
                              <a:pt x="514" y="555"/>
                            </a:lnTo>
                            <a:lnTo>
                              <a:pt x="524" y="658"/>
                            </a:lnTo>
                            <a:lnTo>
                              <a:pt x="534" y="767"/>
                            </a:lnTo>
                            <a:lnTo>
                              <a:pt x="545" y="886"/>
                            </a:lnTo>
                            <a:lnTo>
                              <a:pt x="555" y="1006"/>
                            </a:lnTo>
                            <a:lnTo>
                              <a:pt x="565" y="1125"/>
                            </a:lnTo>
                            <a:lnTo>
                              <a:pt x="576" y="1244"/>
                            </a:lnTo>
                            <a:lnTo>
                              <a:pt x="586" y="1368"/>
                            </a:lnTo>
                            <a:lnTo>
                              <a:pt x="596" y="1488"/>
                            </a:lnTo>
                            <a:lnTo>
                              <a:pt x="607" y="1602"/>
                            </a:lnTo>
                            <a:lnTo>
                              <a:pt x="617" y="1716"/>
                            </a:lnTo>
                            <a:lnTo>
                              <a:pt x="622" y="1825"/>
                            </a:lnTo>
                            <a:lnTo>
                              <a:pt x="633" y="1928"/>
                            </a:lnTo>
                            <a:lnTo>
                              <a:pt x="643" y="2022"/>
                            </a:lnTo>
                            <a:lnTo>
                              <a:pt x="653" y="2110"/>
                            </a:lnTo>
                            <a:lnTo>
                              <a:pt x="664" y="2188"/>
                            </a:lnTo>
                            <a:lnTo>
                              <a:pt x="674" y="2255"/>
                            </a:lnTo>
                            <a:lnTo>
                              <a:pt x="685" y="2317"/>
                            </a:lnTo>
                            <a:lnTo>
                              <a:pt x="695" y="2364"/>
                            </a:lnTo>
                            <a:lnTo>
                              <a:pt x="705" y="2395"/>
                            </a:lnTo>
                            <a:lnTo>
                              <a:pt x="716" y="2421"/>
                            </a:lnTo>
                            <a:lnTo>
                              <a:pt x="726" y="2431"/>
                            </a:lnTo>
                            <a:lnTo>
                              <a:pt x="736" y="2431"/>
                            </a:lnTo>
                            <a:lnTo>
                              <a:pt x="747" y="2421"/>
                            </a:lnTo>
                            <a:lnTo>
                              <a:pt x="757" y="2395"/>
                            </a:lnTo>
                            <a:lnTo>
                              <a:pt x="768" y="2359"/>
                            </a:lnTo>
                            <a:lnTo>
                              <a:pt x="778" y="2312"/>
                            </a:lnTo>
                            <a:lnTo>
                              <a:pt x="788" y="2250"/>
                            </a:lnTo>
                            <a:lnTo>
                              <a:pt x="799" y="2182"/>
                            </a:lnTo>
                            <a:lnTo>
                              <a:pt x="809" y="2105"/>
                            </a:lnTo>
                            <a:lnTo>
                              <a:pt x="819" y="2017"/>
                            </a:lnTo>
                            <a:lnTo>
                              <a:pt x="830" y="1918"/>
                            </a:lnTo>
                            <a:lnTo>
                              <a:pt x="840" y="1820"/>
                            </a:lnTo>
                            <a:lnTo>
                              <a:pt x="850" y="1711"/>
                            </a:lnTo>
                            <a:lnTo>
                              <a:pt x="861" y="1597"/>
                            </a:lnTo>
                            <a:lnTo>
                              <a:pt x="871" y="1477"/>
                            </a:lnTo>
                            <a:lnTo>
                              <a:pt x="882" y="1358"/>
                            </a:lnTo>
                            <a:lnTo>
                              <a:pt x="892" y="1234"/>
                            </a:lnTo>
                            <a:lnTo>
                              <a:pt x="902" y="1114"/>
                            </a:lnTo>
                            <a:lnTo>
                              <a:pt x="913" y="995"/>
                            </a:lnTo>
                            <a:lnTo>
                              <a:pt x="923" y="876"/>
                            </a:lnTo>
                            <a:lnTo>
                              <a:pt x="933" y="762"/>
                            </a:lnTo>
                            <a:lnTo>
                              <a:pt x="944" y="648"/>
                            </a:lnTo>
                            <a:lnTo>
                              <a:pt x="954" y="544"/>
                            </a:lnTo>
                            <a:lnTo>
                              <a:pt x="965" y="446"/>
                            </a:lnTo>
                            <a:lnTo>
                              <a:pt x="975" y="358"/>
                            </a:lnTo>
                            <a:lnTo>
                              <a:pt x="985" y="275"/>
                            </a:lnTo>
                            <a:lnTo>
                              <a:pt x="996" y="202"/>
                            </a:lnTo>
                            <a:lnTo>
                              <a:pt x="1006" y="140"/>
                            </a:lnTo>
                            <a:lnTo>
                              <a:pt x="1016" y="88"/>
                            </a:lnTo>
                            <a:lnTo>
                              <a:pt x="1027" y="47"/>
                            </a:lnTo>
                            <a:lnTo>
                              <a:pt x="1037" y="21"/>
                            </a:lnTo>
                            <a:lnTo>
                              <a:pt x="1047" y="0"/>
                            </a:lnTo>
                            <a:lnTo>
                              <a:pt x="1058" y="0"/>
                            </a:lnTo>
                            <a:lnTo>
                              <a:pt x="1068" y="5"/>
                            </a:lnTo>
                            <a:lnTo>
                              <a:pt x="1079" y="26"/>
                            </a:lnTo>
                            <a:lnTo>
                              <a:pt x="1089" y="57"/>
                            </a:lnTo>
                            <a:lnTo>
                              <a:pt x="1099" y="98"/>
                            </a:lnTo>
                            <a:lnTo>
                              <a:pt x="1110" y="155"/>
                            </a:lnTo>
                            <a:lnTo>
                              <a:pt x="1120" y="218"/>
                            </a:lnTo>
                            <a:lnTo>
                              <a:pt x="1130" y="295"/>
                            </a:lnTo>
                            <a:lnTo>
                              <a:pt x="1141" y="378"/>
                            </a:lnTo>
                            <a:lnTo>
                              <a:pt x="1151" y="472"/>
                            </a:lnTo>
                            <a:lnTo>
                              <a:pt x="1161" y="570"/>
                            </a:lnTo>
                            <a:lnTo>
                              <a:pt x="1172" y="679"/>
                            </a:lnTo>
                            <a:lnTo>
                              <a:pt x="1182" y="788"/>
                            </a:lnTo>
                            <a:lnTo>
                              <a:pt x="1193" y="902"/>
                            </a:lnTo>
                            <a:lnTo>
                              <a:pt x="1203" y="1021"/>
                            </a:lnTo>
                            <a:lnTo>
                              <a:pt x="1213" y="1146"/>
                            </a:lnTo>
                            <a:lnTo>
                              <a:pt x="1224" y="1265"/>
                            </a:lnTo>
                            <a:lnTo>
                              <a:pt x="1234" y="1389"/>
                            </a:lnTo>
                            <a:lnTo>
                              <a:pt x="1239" y="1508"/>
                            </a:lnTo>
                            <a:lnTo>
                              <a:pt x="1250" y="1623"/>
                            </a:lnTo>
                            <a:lnTo>
                              <a:pt x="1260" y="1737"/>
                            </a:lnTo>
                            <a:lnTo>
                              <a:pt x="1270" y="1845"/>
                            </a:lnTo>
                            <a:lnTo>
                              <a:pt x="1281" y="1944"/>
                            </a:lnTo>
                            <a:lnTo>
                              <a:pt x="1291" y="2037"/>
                            </a:lnTo>
                            <a:lnTo>
                              <a:pt x="1301" y="2125"/>
                            </a:lnTo>
                          </a:path>
                        </a:pathLst>
                      </a:custGeom>
                      <a:noFill/>
                      <a:ln w="15875">
                        <a:solidFill>
                          <a:srgbClr val="FF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84061" name="Freeform 232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532" y="1159"/>
                        <a:ext cx="1307" cy="2431"/>
                      </a:xfrm>
                      <a:custGeom>
                        <a:avLst/>
                        <a:gdLst>
                          <a:gd name="T0" fmla="*/ 21 w 1307"/>
                          <a:gd name="T1" fmla="*/ 2265 h 2431"/>
                          <a:gd name="T2" fmla="*/ 52 w 1307"/>
                          <a:gd name="T3" fmla="*/ 2400 h 2431"/>
                          <a:gd name="T4" fmla="*/ 83 w 1307"/>
                          <a:gd name="T5" fmla="*/ 2431 h 2431"/>
                          <a:gd name="T6" fmla="*/ 114 w 1307"/>
                          <a:gd name="T7" fmla="*/ 2353 h 2431"/>
                          <a:gd name="T8" fmla="*/ 146 w 1307"/>
                          <a:gd name="T9" fmla="*/ 2172 h 2431"/>
                          <a:gd name="T10" fmla="*/ 177 w 1307"/>
                          <a:gd name="T11" fmla="*/ 1902 h 2431"/>
                          <a:gd name="T12" fmla="*/ 208 w 1307"/>
                          <a:gd name="T13" fmla="*/ 1576 h 2431"/>
                          <a:gd name="T14" fmla="*/ 239 w 1307"/>
                          <a:gd name="T15" fmla="*/ 1218 h 2431"/>
                          <a:gd name="T16" fmla="*/ 270 w 1307"/>
                          <a:gd name="T17" fmla="*/ 855 h 2431"/>
                          <a:gd name="T18" fmla="*/ 301 w 1307"/>
                          <a:gd name="T19" fmla="*/ 529 h 2431"/>
                          <a:gd name="T20" fmla="*/ 332 w 1307"/>
                          <a:gd name="T21" fmla="*/ 259 h 2431"/>
                          <a:gd name="T22" fmla="*/ 363 w 1307"/>
                          <a:gd name="T23" fmla="*/ 78 h 2431"/>
                          <a:gd name="T24" fmla="*/ 394 w 1307"/>
                          <a:gd name="T25" fmla="*/ 0 h 2431"/>
                          <a:gd name="T26" fmla="*/ 425 w 1307"/>
                          <a:gd name="T27" fmla="*/ 31 h 2431"/>
                          <a:gd name="T28" fmla="*/ 457 w 1307"/>
                          <a:gd name="T29" fmla="*/ 166 h 2431"/>
                          <a:gd name="T30" fmla="*/ 488 w 1307"/>
                          <a:gd name="T31" fmla="*/ 394 h 2431"/>
                          <a:gd name="T32" fmla="*/ 519 w 1307"/>
                          <a:gd name="T33" fmla="*/ 695 h 2431"/>
                          <a:gd name="T34" fmla="*/ 550 w 1307"/>
                          <a:gd name="T35" fmla="*/ 1042 h 2431"/>
                          <a:gd name="T36" fmla="*/ 576 w 1307"/>
                          <a:gd name="T37" fmla="*/ 1410 h 2431"/>
                          <a:gd name="T38" fmla="*/ 607 w 1307"/>
                          <a:gd name="T39" fmla="*/ 1752 h 2431"/>
                          <a:gd name="T40" fmla="*/ 638 w 1307"/>
                          <a:gd name="T41" fmla="*/ 2053 h 2431"/>
                          <a:gd name="T42" fmla="*/ 669 w 1307"/>
                          <a:gd name="T43" fmla="*/ 2276 h 2431"/>
                          <a:gd name="T44" fmla="*/ 700 w 1307"/>
                          <a:gd name="T45" fmla="*/ 2405 h 2431"/>
                          <a:gd name="T46" fmla="*/ 731 w 1307"/>
                          <a:gd name="T47" fmla="*/ 2431 h 2431"/>
                          <a:gd name="T48" fmla="*/ 762 w 1307"/>
                          <a:gd name="T49" fmla="*/ 2343 h 2431"/>
                          <a:gd name="T50" fmla="*/ 794 w 1307"/>
                          <a:gd name="T51" fmla="*/ 2156 h 2431"/>
                          <a:gd name="T52" fmla="*/ 825 w 1307"/>
                          <a:gd name="T53" fmla="*/ 1887 h 2431"/>
                          <a:gd name="T54" fmla="*/ 856 w 1307"/>
                          <a:gd name="T55" fmla="*/ 1555 h 2431"/>
                          <a:gd name="T56" fmla="*/ 887 w 1307"/>
                          <a:gd name="T57" fmla="*/ 1197 h 2431"/>
                          <a:gd name="T58" fmla="*/ 918 w 1307"/>
                          <a:gd name="T59" fmla="*/ 835 h 2431"/>
                          <a:gd name="T60" fmla="*/ 949 w 1307"/>
                          <a:gd name="T61" fmla="*/ 513 h 2431"/>
                          <a:gd name="T62" fmla="*/ 980 w 1307"/>
                          <a:gd name="T63" fmla="*/ 249 h 2431"/>
                          <a:gd name="T64" fmla="*/ 1011 w 1307"/>
                          <a:gd name="T65" fmla="*/ 72 h 2431"/>
                          <a:gd name="T66" fmla="*/ 1042 w 1307"/>
                          <a:gd name="T67" fmla="*/ 0 h 2431"/>
                          <a:gd name="T68" fmla="*/ 1073 w 1307"/>
                          <a:gd name="T69" fmla="*/ 36 h 2431"/>
                          <a:gd name="T70" fmla="*/ 1105 w 1307"/>
                          <a:gd name="T71" fmla="*/ 176 h 2431"/>
                          <a:gd name="T72" fmla="*/ 1136 w 1307"/>
                          <a:gd name="T73" fmla="*/ 409 h 2431"/>
                          <a:gd name="T74" fmla="*/ 1167 w 1307"/>
                          <a:gd name="T75" fmla="*/ 715 h 2431"/>
                          <a:gd name="T76" fmla="*/ 1193 w 1307"/>
                          <a:gd name="T77" fmla="*/ 1063 h 2431"/>
                          <a:gd name="T78" fmla="*/ 1224 w 1307"/>
                          <a:gd name="T79" fmla="*/ 1426 h 2431"/>
                          <a:gd name="T80" fmla="*/ 1255 w 1307"/>
                          <a:gd name="T81" fmla="*/ 1773 h 2431"/>
                          <a:gd name="T82" fmla="*/ 1286 w 1307"/>
                          <a:gd name="T83" fmla="*/ 2068 h 2431"/>
                          <a:gd name="T84" fmla="*/ 0 60000 65536"/>
                          <a:gd name="T85" fmla="*/ 0 60000 65536"/>
                          <a:gd name="T86" fmla="*/ 0 60000 65536"/>
                          <a:gd name="T87" fmla="*/ 0 60000 65536"/>
                          <a:gd name="T88" fmla="*/ 0 60000 65536"/>
                          <a:gd name="T89" fmla="*/ 0 60000 65536"/>
                          <a:gd name="T90" fmla="*/ 0 60000 65536"/>
                          <a:gd name="T91" fmla="*/ 0 60000 65536"/>
                          <a:gd name="T92" fmla="*/ 0 60000 65536"/>
                          <a:gd name="T93" fmla="*/ 0 60000 65536"/>
                          <a:gd name="T94" fmla="*/ 0 60000 65536"/>
                          <a:gd name="T95" fmla="*/ 0 60000 65536"/>
                          <a:gd name="T96" fmla="*/ 0 60000 65536"/>
                          <a:gd name="T97" fmla="*/ 0 60000 65536"/>
                          <a:gd name="T98" fmla="*/ 0 60000 65536"/>
                          <a:gd name="T99" fmla="*/ 0 60000 65536"/>
                          <a:gd name="T100" fmla="*/ 0 60000 65536"/>
                          <a:gd name="T101" fmla="*/ 0 60000 65536"/>
                          <a:gd name="T102" fmla="*/ 0 60000 65536"/>
                          <a:gd name="T103" fmla="*/ 0 60000 65536"/>
                          <a:gd name="T104" fmla="*/ 0 60000 65536"/>
                          <a:gd name="T105" fmla="*/ 0 60000 65536"/>
                          <a:gd name="T106" fmla="*/ 0 60000 65536"/>
                          <a:gd name="T107" fmla="*/ 0 60000 65536"/>
                          <a:gd name="T108" fmla="*/ 0 60000 65536"/>
                          <a:gd name="T109" fmla="*/ 0 60000 65536"/>
                          <a:gd name="T110" fmla="*/ 0 60000 65536"/>
                          <a:gd name="T111" fmla="*/ 0 60000 65536"/>
                          <a:gd name="T112" fmla="*/ 0 60000 65536"/>
                          <a:gd name="T113" fmla="*/ 0 60000 65536"/>
                          <a:gd name="T114" fmla="*/ 0 60000 65536"/>
                          <a:gd name="T115" fmla="*/ 0 60000 65536"/>
                          <a:gd name="T116" fmla="*/ 0 60000 65536"/>
                          <a:gd name="T117" fmla="*/ 0 60000 65536"/>
                          <a:gd name="T118" fmla="*/ 0 60000 65536"/>
                          <a:gd name="T119" fmla="*/ 0 60000 65536"/>
                          <a:gd name="T120" fmla="*/ 0 60000 65536"/>
                          <a:gd name="T121" fmla="*/ 0 60000 65536"/>
                          <a:gd name="T122" fmla="*/ 0 60000 65536"/>
                          <a:gd name="T123" fmla="*/ 0 60000 65536"/>
                          <a:gd name="T124" fmla="*/ 0 60000 65536"/>
                          <a:gd name="T125" fmla="*/ 0 60000 65536"/>
                        </a:gdLst>
                        <a:ahLst/>
                        <a:cxnLst>
                          <a:cxn ang="T84">
                            <a:pos x="T0" y="T1"/>
                          </a:cxn>
                          <a:cxn ang="T85">
                            <a:pos x="T2" y="T3"/>
                          </a:cxn>
                          <a:cxn ang="T86">
                            <a:pos x="T4" y="T5"/>
                          </a:cxn>
                          <a:cxn ang="T87">
                            <a:pos x="T6" y="T7"/>
                          </a:cxn>
                          <a:cxn ang="T88">
                            <a:pos x="T8" y="T9"/>
                          </a:cxn>
                          <a:cxn ang="T89">
                            <a:pos x="T10" y="T11"/>
                          </a:cxn>
                          <a:cxn ang="T90">
                            <a:pos x="T12" y="T13"/>
                          </a:cxn>
                          <a:cxn ang="T91">
                            <a:pos x="T14" y="T15"/>
                          </a:cxn>
                          <a:cxn ang="T92">
                            <a:pos x="T16" y="T17"/>
                          </a:cxn>
                          <a:cxn ang="T93">
                            <a:pos x="T18" y="T19"/>
                          </a:cxn>
                          <a:cxn ang="T94">
                            <a:pos x="T20" y="T21"/>
                          </a:cxn>
                          <a:cxn ang="T95">
                            <a:pos x="T22" y="T23"/>
                          </a:cxn>
                          <a:cxn ang="T96">
                            <a:pos x="T24" y="T25"/>
                          </a:cxn>
                          <a:cxn ang="T97">
                            <a:pos x="T26" y="T27"/>
                          </a:cxn>
                          <a:cxn ang="T98">
                            <a:pos x="T28" y="T29"/>
                          </a:cxn>
                          <a:cxn ang="T99">
                            <a:pos x="T30" y="T31"/>
                          </a:cxn>
                          <a:cxn ang="T100">
                            <a:pos x="T32" y="T33"/>
                          </a:cxn>
                          <a:cxn ang="T101">
                            <a:pos x="T34" y="T35"/>
                          </a:cxn>
                          <a:cxn ang="T102">
                            <a:pos x="T36" y="T37"/>
                          </a:cxn>
                          <a:cxn ang="T103">
                            <a:pos x="T38" y="T39"/>
                          </a:cxn>
                          <a:cxn ang="T104">
                            <a:pos x="T40" y="T41"/>
                          </a:cxn>
                          <a:cxn ang="T105">
                            <a:pos x="T42" y="T43"/>
                          </a:cxn>
                          <a:cxn ang="T106">
                            <a:pos x="T44" y="T45"/>
                          </a:cxn>
                          <a:cxn ang="T107">
                            <a:pos x="T46" y="T47"/>
                          </a:cxn>
                          <a:cxn ang="T108">
                            <a:pos x="T48" y="T49"/>
                          </a:cxn>
                          <a:cxn ang="T109">
                            <a:pos x="T50" y="T51"/>
                          </a:cxn>
                          <a:cxn ang="T110">
                            <a:pos x="T52" y="T53"/>
                          </a:cxn>
                          <a:cxn ang="T111">
                            <a:pos x="T54" y="T55"/>
                          </a:cxn>
                          <a:cxn ang="T112">
                            <a:pos x="T56" y="T57"/>
                          </a:cxn>
                          <a:cxn ang="T113">
                            <a:pos x="T58" y="T59"/>
                          </a:cxn>
                          <a:cxn ang="T114">
                            <a:pos x="T60" y="T61"/>
                          </a:cxn>
                          <a:cxn ang="T115">
                            <a:pos x="T62" y="T63"/>
                          </a:cxn>
                          <a:cxn ang="T116">
                            <a:pos x="T64" y="T65"/>
                          </a:cxn>
                          <a:cxn ang="T117">
                            <a:pos x="T66" y="T67"/>
                          </a:cxn>
                          <a:cxn ang="T118">
                            <a:pos x="T68" y="T69"/>
                          </a:cxn>
                          <a:cxn ang="T119">
                            <a:pos x="T70" y="T71"/>
                          </a:cxn>
                          <a:cxn ang="T120">
                            <a:pos x="T72" y="T73"/>
                          </a:cxn>
                          <a:cxn ang="T121">
                            <a:pos x="T74" y="T75"/>
                          </a:cxn>
                          <a:cxn ang="T122">
                            <a:pos x="T76" y="T77"/>
                          </a:cxn>
                          <a:cxn ang="T123">
                            <a:pos x="T78" y="T79"/>
                          </a:cxn>
                          <a:cxn ang="T124">
                            <a:pos x="T80" y="T81"/>
                          </a:cxn>
                          <a:cxn ang="T125">
                            <a:pos x="T82" y="T83"/>
                          </a:cxn>
                        </a:cxnLst>
                        <a:rect l="0" t="0" r="r" b="b"/>
                        <a:pathLst>
                          <a:path w="1307" h="2431">
                            <a:moveTo>
                              <a:pt x="0" y="2125"/>
                            </a:moveTo>
                            <a:lnTo>
                              <a:pt x="11" y="2198"/>
                            </a:lnTo>
                            <a:lnTo>
                              <a:pt x="21" y="2265"/>
                            </a:lnTo>
                            <a:lnTo>
                              <a:pt x="32" y="2322"/>
                            </a:lnTo>
                            <a:lnTo>
                              <a:pt x="42" y="2369"/>
                            </a:lnTo>
                            <a:lnTo>
                              <a:pt x="52" y="2400"/>
                            </a:lnTo>
                            <a:lnTo>
                              <a:pt x="63" y="2426"/>
                            </a:lnTo>
                            <a:lnTo>
                              <a:pt x="73" y="2431"/>
                            </a:lnTo>
                            <a:lnTo>
                              <a:pt x="83" y="2431"/>
                            </a:lnTo>
                            <a:lnTo>
                              <a:pt x="94" y="2416"/>
                            </a:lnTo>
                            <a:lnTo>
                              <a:pt x="104" y="2390"/>
                            </a:lnTo>
                            <a:lnTo>
                              <a:pt x="114" y="2353"/>
                            </a:lnTo>
                            <a:lnTo>
                              <a:pt x="125" y="2302"/>
                            </a:lnTo>
                            <a:lnTo>
                              <a:pt x="135" y="2239"/>
                            </a:lnTo>
                            <a:lnTo>
                              <a:pt x="146" y="2172"/>
                            </a:lnTo>
                            <a:lnTo>
                              <a:pt x="156" y="2089"/>
                            </a:lnTo>
                            <a:lnTo>
                              <a:pt x="166" y="2001"/>
                            </a:lnTo>
                            <a:lnTo>
                              <a:pt x="177" y="1902"/>
                            </a:lnTo>
                            <a:lnTo>
                              <a:pt x="187" y="1799"/>
                            </a:lnTo>
                            <a:lnTo>
                              <a:pt x="197" y="1690"/>
                            </a:lnTo>
                            <a:lnTo>
                              <a:pt x="208" y="1576"/>
                            </a:lnTo>
                            <a:lnTo>
                              <a:pt x="218" y="1457"/>
                            </a:lnTo>
                            <a:lnTo>
                              <a:pt x="229" y="1337"/>
                            </a:lnTo>
                            <a:lnTo>
                              <a:pt x="239" y="1218"/>
                            </a:lnTo>
                            <a:lnTo>
                              <a:pt x="249" y="1094"/>
                            </a:lnTo>
                            <a:lnTo>
                              <a:pt x="260" y="975"/>
                            </a:lnTo>
                            <a:lnTo>
                              <a:pt x="270" y="855"/>
                            </a:lnTo>
                            <a:lnTo>
                              <a:pt x="280" y="741"/>
                            </a:lnTo>
                            <a:lnTo>
                              <a:pt x="291" y="632"/>
                            </a:lnTo>
                            <a:lnTo>
                              <a:pt x="301" y="529"/>
                            </a:lnTo>
                            <a:lnTo>
                              <a:pt x="311" y="430"/>
                            </a:lnTo>
                            <a:lnTo>
                              <a:pt x="322" y="342"/>
                            </a:lnTo>
                            <a:lnTo>
                              <a:pt x="332" y="259"/>
                            </a:lnTo>
                            <a:lnTo>
                              <a:pt x="343" y="192"/>
                            </a:lnTo>
                            <a:lnTo>
                              <a:pt x="353" y="130"/>
                            </a:lnTo>
                            <a:lnTo>
                              <a:pt x="363" y="78"/>
                            </a:lnTo>
                            <a:lnTo>
                              <a:pt x="374" y="41"/>
                            </a:lnTo>
                            <a:lnTo>
                              <a:pt x="384" y="15"/>
                            </a:lnTo>
                            <a:lnTo>
                              <a:pt x="394" y="0"/>
                            </a:lnTo>
                            <a:lnTo>
                              <a:pt x="405" y="0"/>
                            </a:lnTo>
                            <a:lnTo>
                              <a:pt x="415" y="5"/>
                            </a:lnTo>
                            <a:lnTo>
                              <a:pt x="425" y="31"/>
                            </a:lnTo>
                            <a:lnTo>
                              <a:pt x="436" y="62"/>
                            </a:lnTo>
                            <a:lnTo>
                              <a:pt x="446" y="109"/>
                            </a:lnTo>
                            <a:lnTo>
                              <a:pt x="457" y="166"/>
                            </a:lnTo>
                            <a:lnTo>
                              <a:pt x="467" y="233"/>
                            </a:lnTo>
                            <a:lnTo>
                              <a:pt x="477" y="306"/>
                            </a:lnTo>
                            <a:lnTo>
                              <a:pt x="488" y="394"/>
                            </a:lnTo>
                            <a:lnTo>
                              <a:pt x="498" y="487"/>
                            </a:lnTo>
                            <a:lnTo>
                              <a:pt x="508" y="586"/>
                            </a:lnTo>
                            <a:lnTo>
                              <a:pt x="519" y="695"/>
                            </a:lnTo>
                            <a:lnTo>
                              <a:pt x="529" y="809"/>
                            </a:lnTo>
                            <a:lnTo>
                              <a:pt x="540" y="923"/>
                            </a:lnTo>
                            <a:lnTo>
                              <a:pt x="550" y="1042"/>
                            </a:lnTo>
                            <a:lnTo>
                              <a:pt x="555" y="1166"/>
                            </a:lnTo>
                            <a:lnTo>
                              <a:pt x="565" y="1286"/>
                            </a:lnTo>
                            <a:lnTo>
                              <a:pt x="576" y="1410"/>
                            </a:lnTo>
                            <a:lnTo>
                              <a:pt x="586" y="1529"/>
                            </a:lnTo>
                            <a:lnTo>
                              <a:pt x="597" y="1643"/>
                            </a:lnTo>
                            <a:lnTo>
                              <a:pt x="607" y="1752"/>
                            </a:lnTo>
                            <a:lnTo>
                              <a:pt x="617" y="1861"/>
                            </a:lnTo>
                            <a:lnTo>
                              <a:pt x="628" y="1959"/>
                            </a:lnTo>
                            <a:lnTo>
                              <a:pt x="638" y="2053"/>
                            </a:lnTo>
                            <a:lnTo>
                              <a:pt x="648" y="2136"/>
                            </a:lnTo>
                            <a:lnTo>
                              <a:pt x="659" y="2213"/>
                            </a:lnTo>
                            <a:lnTo>
                              <a:pt x="669" y="2276"/>
                            </a:lnTo>
                            <a:lnTo>
                              <a:pt x="679" y="2333"/>
                            </a:lnTo>
                            <a:lnTo>
                              <a:pt x="690" y="2374"/>
                            </a:lnTo>
                            <a:lnTo>
                              <a:pt x="700" y="2405"/>
                            </a:lnTo>
                            <a:lnTo>
                              <a:pt x="711" y="2426"/>
                            </a:lnTo>
                            <a:lnTo>
                              <a:pt x="721" y="2431"/>
                            </a:lnTo>
                            <a:lnTo>
                              <a:pt x="731" y="2431"/>
                            </a:lnTo>
                            <a:lnTo>
                              <a:pt x="742" y="2410"/>
                            </a:lnTo>
                            <a:lnTo>
                              <a:pt x="752" y="2385"/>
                            </a:lnTo>
                            <a:lnTo>
                              <a:pt x="762" y="2343"/>
                            </a:lnTo>
                            <a:lnTo>
                              <a:pt x="773" y="2291"/>
                            </a:lnTo>
                            <a:lnTo>
                              <a:pt x="783" y="2229"/>
                            </a:lnTo>
                            <a:lnTo>
                              <a:pt x="794" y="2156"/>
                            </a:lnTo>
                            <a:lnTo>
                              <a:pt x="804" y="2074"/>
                            </a:lnTo>
                            <a:lnTo>
                              <a:pt x="814" y="1985"/>
                            </a:lnTo>
                            <a:lnTo>
                              <a:pt x="825" y="1887"/>
                            </a:lnTo>
                            <a:lnTo>
                              <a:pt x="835" y="1783"/>
                            </a:lnTo>
                            <a:lnTo>
                              <a:pt x="845" y="1669"/>
                            </a:lnTo>
                            <a:lnTo>
                              <a:pt x="856" y="1555"/>
                            </a:lnTo>
                            <a:lnTo>
                              <a:pt x="866" y="1436"/>
                            </a:lnTo>
                            <a:lnTo>
                              <a:pt x="876" y="1317"/>
                            </a:lnTo>
                            <a:lnTo>
                              <a:pt x="887" y="1197"/>
                            </a:lnTo>
                            <a:lnTo>
                              <a:pt x="897" y="1073"/>
                            </a:lnTo>
                            <a:lnTo>
                              <a:pt x="908" y="954"/>
                            </a:lnTo>
                            <a:lnTo>
                              <a:pt x="918" y="835"/>
                            </a:lnTo>
                            <a:lnTo>
                              <a:pt x="928" y="720"/>
                            </a:lnTo>
                            <a:lnTo>
                              <a:pt x="939" y="612"/>
                            </a:lnTo>
                            <a:lnTo>
                              <a:pt x="949" y="513"/>
                            </a:lnTo>
                            <a:lnTo>
                              <a:pt x="959" y="415"/>
                            </a:lnTo>
                            <a:lnTo>
                              <a:pt x="970" y="327"/>
                            </a:lnTo>
                            <a:lnTo>
                              <a:pt x="980" y="249"/>
                            </a:lnTo>
                            <a:lnTo>
                              <a:pt x="991" y="181"/>
                            </a:lnTo>
                            <a:lnTo>
                              <a:pt x="1001" y="119"/>
                            </a:lnTo>
                            <a:lnTo>
                              <a:pt x="1011" y="72"/>
                            </a:lnTo>
                            <a:lnTo>
                              <a:pt x="1022" y="36"/>
                            </a:lnTo>
                            <a:lnTo>
                              <a:pt x="1032" y="10"/>
                            </a:lnTo>
                            <a:lnTo>
                              <a:pt x="1042" y="0"/>
                            </a:lnTo>
                            <a:lnTo>
                              <a:pt x="1053" y="0"/>
                            </a:lnTo>
                            <a:lnTo>
                              <a:pt x="1063" y="10"/>
                            </a:lnTo>
                            <a:lnTo>
                              <a:pt x="1073" y="36"/>
                            </a:lnTo>
                            <a:lnTo>
                              <a:pt x="1084" y="67"/>
                            </a:lnTo>
                            <a:lnTo>
                              <a:pt x="1094" y="114"/>
                            </a:lnTo>
                            <a:lnTo>
                              <a:pt x="1105" y="176"/>
                            </a:lnTo>
                            <a:lnTo>
                              <a:pt x="1115" y="244"/>
                            </a:lnTo>
                            <a:lnTo>
                              <a:pt x="1125" y="321"/>
                            </a:lnTo>
                            <a:lnTo>
                              <a:pt x="1136" y="409"/>
                            </a:lnTo>
                            <a:lnTo>
                              <a:pt x="1146" y="503"/>
                            </a:lnTo>
                            <a:lnTo>
                              <a:pt x="1156" y="606"/>
                            </a:lnTo>
                            <a:lnTo>
                              <a:pt x="1167" y="715"/>
                            </a:lnTo>
                            <a:lnTo>
                              <a:pt x="1172" y="829"/>
                            </a:lnTo>
                            <a:lnTo>
                              <a:pt x="1182" y="943"/>
                            </a:lnTo>
                            <a:lnTo>
                              <a:pt x="1193" y="1063"/>
                            </a:lnTo>
                            <a:lnTo>
                              <a:pt x="1203" y="1187"/>
                            </a:lnTo>
                            <a:lnTo>
                              <a:pt x="1213" y="1306"/>
                            </a:lnTo>
                            <a:lnTo>
                              <a:pt x="1224" y="1426"/>
                            </a:lnTo>
                            <a:lnTo>
                              <a:pt x="1234" y="1545"/>
                            </a:lnTo>
                            <a:lnTo>
                              <a:pt x="1245" y="1664"/>
                            </a:lnTo>
                            <a:lnTo>
                              <a:pt x="1255" y="1773"/>
                            </a:lnTo>
                            <a:lnTo>
                              <a:pt x="1265" y="1877"/>
                            </a:lnTo>
                            <a:lnTo>
                              <a:pt x="1276" y="1975"/>
                            </a:lnTo>
                            <a:lnTo>
                              <a:pt x="1286" y="2068"/>
                            </a:lnTo>
                            <a:lnTo>
                              <a:pt x="1296" y="2151"/>
                            </a:lnTo>
                            <a:lnTo>
                              <a:pt x="1307" y="2224"/>
                            </a:lnTo>
                          </a:path>
                        </a:pathLst>
                      </a:custGeom>
                      <a:noFill/>
                      <a:ln w="15875">
                        <a:solidFill>
                          <a:srgbClr val="FF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84062" name="Freeform 233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839" y="1159"/>
                        <a:ext cx="477" cy="2431"/>
                      </a:xfrm>
                      <a:custGeom>
                        <a:avLst/>
                        <a:gdLst>
                          <a:gd name="T0" fmla="*/ 0 w 477"/>
                          <a:gd name="T1" fmla="*/ 2224 h 2431"/>
                          <a:gd name="T2" fmla="*/ 10 w 477"/>
                          <a:gd name="T3" fmla="*/ 2286 h 2431"/>
                          <a:gd name="T4" fmla="*/ 20 w 477"/>
                          <a:gd name="T5" fmla="*/ 2338 h 2431"/>
                          <a:gd name="T6" fmla="*/ 31 w 477"/>
                          <a:gd name="T7" fmla="*/ 2379 h 2431"/>
                          <a:gd name="T8" fmla="*/ 41 w 477"/>
                          <a:gd name="T9" fmla="*/ 2410 h 2431"/>
                          <a:gd name="T10" fmla="*/ 52 w 477"/>
                          <a:gd name="T11" fmla="*/ 2426 h 2431"/>
                          <a:gd name="T12" fmla="*/ 62 w 477"/>
                          <a:gd name="T13" fmla="*/ 2431 h 2431"/>
                          <a:gd name="T14" fmla="*/ 72 w 477"/>
                          <a:gd name="T15" fmla="*/ 2426 h 2431"/>
                          <a:gd name="T16" fmla="*/ 83 w 477"/>
                          <a:gd name="T17" fmla="*/ 2410 h 2431"/>
                          <a:gd name="T18" fmla="*/ 93 w 477"/>
                          <a:gd name="T19" fmla="*/ 2379 h 2431"/>
                          <a:gd name="T20" fmla="*/ 103 w 477"/>
                          <a:gd name="T21" fmla="*/ 2338 h 2431"/>
                          <a:gd name="T22" fmla="*/ 114 w 477"/>
                          <a:gd name="T23" fmla="*/ 2281 h 2431"/>
                          <a:gd name="T24" fmla="*/ 124 w 477"/>
                          <a:gd name="T25" fmla="*/ 2219 h 2431"/>
                          <a:gd name="T26" fmla="*/ 134 w 477"/>
                          <a:gd name="T27" fmla="*/ 2146 h 2431"/>
                          <a:gd name="T28" fmla="*/ 145 w 477"/>
                          <a:gd name="T29" fmla="*/ 2058 h 2431"/>
                          <a:gd name="T30" fmla="*/ 155 w 477"/>
                          <a:gd name="T31" fmla="*/ 1970 h 2431"/>
                          <a:gd name="T32" fmla="*/ 166 w 477"/>
                          <a:gd name="T33" fmla="*/ 1871 h 2431"/>
                          <a:gd name="T34" fmla="*/ 176 w 477"/>
                          <a:gd name="T35" fmla="*/ 1762 h 2431"/>
                          <a:gd name="T36" fmla="*/ 186 w 477"/>
                          <a:gd name="T37" fmla="*/ 1654 h 2431"/>
                          <a:gd name="T38" fmla="*/ 197 w 477"/>
                          <a:gd name="T39" fmla="*/ 1534 h 2431"/>
                          <a:gd name="T40" fmla="*/ 207 w 477"/>
                          <a:gd name="T41" fmla="*/ 1415 h 2431"/>
                          <a:gd name="T42" fmla="*/ 217 w 477"/>
                          <a:gd name="T43" fmla="*/ 1296 h 2431"/>
                          <a:gd name="T44" fmla="*/ 228 w 477"/>
                          <a:gd name="T45" fmla="*/ 1177 h 2431"/>
                          <a:gd name="T46" fmla="*/ 238 w 477"/>
                          <a:gd name="T47" fmla="*/ 1052 h 2431"/>
                          <a:gd name="T48" fmla="*/ 249 w 477"/>
                          <a:gd name="T49" fmla="*/ 933 h 2431"/>
                          <a:gd name="T50" fmla="*/ 259 w 477"/>
                          <a:gd name="T51" fmla="*/ 819 h 2431"/>
                          <a:gd name="T52" fmla="*/ 269 w 477"/>
                          <a:gd name="T53" fmla="*/ 705 h 2431"/>
                          <a:gd name="T54" fmla="*/ 280 w 477"/>
                          <a:gd name="T55" fmla="*/ 596 h 2431"/>
                          <a:gd name="T56" fmla="*/ 290 w 477"/>
                          <a:gd name="T57" fmla="*/ 492 h 2431"/>
                          <a:gd name="T58" fmla="*/ 300 w 477"/>
                          <a:gd name="T59" fmla="*/ 399 h 2431"/>
                          <a:gd name="T60" fmla="*/ 311 w 477"/>
                          <a:gd name="T61" fmla="*/ 316 h 2431"/>
                          <a:gd name="T62" fmla="*/ 321 w 477"/>
                          <a:gd name="T63" fmla="*/ 238 h 2431"/>
                          <a:gd name="T64" fmla="*/ 331 w 477"/>
                          <a:gd name="T65" fmla="*/ 171 h 2431"/>
                          <a:gd name="T66" fmla="*/ 342 w 477"/>
                          <a:gd name="T67" fmla="*/ 114 h 2431"/>
                          <a:gd name="T68" fmla="*/ 352 w 477"/>
                          <a:gd name="T69" fmla="*/ 67 h 2431"/>
                          <a:gd name="T70" fmla="*/ 363 w 477"/>
                          <a:gd name="T71" fmla="*/ 31 h 2431"/>
                          <a:gd name="T72" fmla="*/ 373 w 477"/>
                          <a:gd name="T73" fmla="*/ 10 h 2431"/>
                          <a:gd name="T74" fmla="*/ 383 w 477"/>
                          <a:gd name="T75" fmla="*/ 0 h 2431"/>
                          <a:gd name="T76" fmla="*/ 394 w 477"/>
                          <a:gd name="T77" fmla="*/ 0 h 2431"/>
                          <a:gd name="T78" fmla="*/ 404 w 477"/>
                          <a:gd name="T79" fmla="*/ 15 h 2431"/>
                          <a:gd name="T80" fmla="*/ 414 w 477"/>
                          <a:gd name="T81" fmla="*/ 41 h 2431"/>
                          <a:gd name="T82" fmla="*/ 425 w 477"/>
                          <a:gd name="T83" fmla="*/ 78 h 2431"/>
                          <a:gd name="T84" fmla="*/ 435 w 477"/>
                          <a:gd name="T85" fmla="*/ 124 h 2431"/>
                          <a:gd name="T86" fmla="*/ 445 w 477"/>
                          <a:gd name="T87" fmla="*/ 187 h 2431"/>
                          <a:gd name="T88" fmla="*/ 456 w 477"/>
                          <a:gd name="T89" fmla="*/ 254 h 2431"/>
                          <a:gd name="T90" fmla="*/ 466 w 477"/>
                          <a:gd name="T91" fmla="*/ 337 h 2431"/>
                          <a:gd name="T92" fmla="*/ 477 w 477"/>
                          <a:gd name="T93" fmla="*/ 425 h 2431"/>
                          <a:gd name="T94" fmla="*/ 0 60000 65536"/>
                          <a:gd name="T95" fmla="*/ 0 60000 65536"/>
                          <a:gd name="T96" fmla="*/ 0 60000 65536"/>
                          <a:gd name="T97" fmla="*/ 0 60000 65536"/>
                          <a:gd name="T98" fmla="*/ 0 60000 65536"/>
                          <a:gd name="T99" fmla="*/ 0 60000 65536"/>
                          <a:gd name="T100" fmla="*/ 0 60000 65536"/>
                          <a:gd name="T101" fmla="*/ 0 60000 65536"/>
                          <a:gd name="T102" fmla="*/ 0 60000 65536"/>
                          <a:gd name="T103" fmla="*/ 0 60000 65536"/>
                          <a:gd name="T104" fmla="*/ 0 60000 65536"/>
                          <a:gd name="T105" fmla="*/ 0 60000 65536"/>
                          <a:gd name="T106" fmla="*/ 0 60000 65536"/>
                          <a:gd name="T107" fmla="*/ 0 60000 65536"/>
                          <a:gd name="T108" fmla="*/ 0 60000 65536"/>
                          <a:gd name="T109" fmla="*/ 0 60000 65536"/>
                          <a:gd name="T110" fmla="*/ 0 60000 65536"/>
                          <a:gd name="T111" fmla="*/ 0 60000 65536"/>
                          <a:gd name="T112" fmla="*/ 0 60000 65536"/>
                          <a:gd name="T113" fmla="*/ 0 60000 65536"/>
                          <a:gd name="T114" fmla="*/ 0 60000 65536"/>
                          <a:gd name="T115" fmla="*/ 0 60000 65536"/>
                          <a:gd name="T116" fmla="*/ 0 60000 65536"/>
                          <a:gd name="T117" fmla="*/ 0 60000 65536"/>
                          <a:gd name="T118" fmla="*/ 0 60000 65536"/>
                          <a:gd name="T119" fmla="*/ 0 60000 65536"/>
                          <a:gd name="T120" fmla="*/ 0 60000 65536"/>
                          <a:gd name="T121" fmla="*/ 0 60000 65536"/>
                          <a:gd name="T122" fmla="*/ 0 60000 65536"/>
                          <a:gd name="T123" fmla="*/ 0 60000 65536"/>
                          <a:gd name="T124" fmla="*/ 0 60000 65536"/>
                          <a:gd name="T125" fmla="*/ 0 60000 65536"/>
                          <a:gd name="T126" fmla="*/ 0 60000 65536"/>
                          <a:gd name="T127" fmla="*/ 0 60000 65536"/>
                          <a:gd name="T128" fmla="*/ 0 60000 65536"/>
                          <a:gd name="T129" fmla="*/ 0 60000 65536"/>
                          <a:gd name="T130" fmla="*/ 0 60000 65536"/>
                          <a:gd name="T131" fmla="*/ 0 60000 65536"/>
                          <a:gd name="T132" fmla="*/ 0 60000 65536"/>
                          <a:gd name="T133" fmla="*/ 0 60000 65536"/>
                          <a:gd name="T134" fmla="*/ 0 60000 65536"/>
                          <a:gd name="T135" fmla="*/ 0 60000 65536"/>
                          <a:gd name="T136" fmla="*/ 0 60000 65536"/>
                          <a:gd name="T137" fmla="*/ 0 60000 65536"/>
                          <a:gd name="T138" fmla="*/ 0 60000 65536"/>
                          <a:gd name="T139" fmla="*/ 0 60000 65536"/>
                          <a:gd name="T140" fmla="*/ 0 60000 65536"/>
                        </a:gdLst>
                        <a:ahLst/>
                        <a:cxnLst>
                          <a:cxn ang="T94">
                            <a:pos x="T0" y="T1"/>
                          </a:cxn>
                          <a:cxn ang="T95">
                            <a:pos x="T2" y="T3"/>
                          </a:cxn>
                          <a:cxn ang="T96">
                            <a:pos x="T4" y="T5"/>
                          </a:cxn>
                          <a:cxn ang="T97">
                            <a:pos x="T6" y="T7"/>
                          </a:cxn>
                          <a:cxn ang="T98">
                            <a:pos x="T8" y="T9"/>
                          </a:cxn>
                          <a:cxn ang="T99">
                            <a:pos x="T10" y="T11"/>
                          </a:cxn>
                          <a:cxn ang="T100">
                            <a:pos x="T12" y="T13"/>
                          </a:cxn>
                          <a:cxn ang="T101">
                            <a:pos x="T14" y="T15"/>
                          </a:cxn>
                          <a:cxn ang="T102">
                            <a:pos x="T16" y="T17"/>
                          </a:cxn>
                          <a:cxn ang="T103">
                            <a:pos x="T18" y="T19"/>
                          </a:cxn>
                          <a:cxn ang="T104">
                            <a:pos x="T20" y="T21"/>
                          </a:cxn>
                          <a:cxn ang="T105">
                            <a:pos x="T22" y="T23"/>
                          </a:cxn>
                          <a:cxn ang="T106">
                            <a:pos x="T24" y="T25"/>
                          </a:cxn>
                          <a:cxn ang="T107">
                            <a:pos x="T26" y="T27"/>
                          </a:cxn>
                          <a:cxn ang="T108">
                            <a:pos x="T28" y="T29"/>
                          </a:cxn>
                          <a:cxn ang="T109">
                            <a:pos x="T30" y="T31"/>
                          </a:cxn>
                          <a:cxn ang="T110">
                            <a:pos x="T32" y="T33"/>
                          </a:cxn>
                          <a:cxn ang="T111">
                            <a:pos x="T34" y="T35"/>
                          </a:cxn>
                          <a:cxn ang="T112">
                            <a:pos x="T36" y="T37"/>
                          </a:cxn>
                          <a:cxn ang="T113">
                            <a:pos x="T38" y="T39"/>
                          </a:cxn>
                          <a:cxn ang="T114">
                            <a:pos x="T40" y="T41"/>
                          </a:cxn>
                          <a:cxn ang="T115">
                            <a:pos x="T42" y="T43"/>
                          </a:cxn>
                          <a:cxn ang="T116">
                            <a:pos x="T44" y="T45"/>
                          </a:cxn>
                          <a:cxn ang="T117">
                            <a:pos x="T46" y="T47"/>
                          </a:cxn>
                          <a:cxn ang="T118">
                            <a:pos x="T48" y="T49"/>
                          </a:cxn>
                          <a:cxn ang="T119">
                            <a:pos x="T50" y="T51"/>
                          </a:cxn>
                          <a:cxn ang="T120">
                            <a:pos x="T52" y="T53"/>
                          </a:cxn>
                          <a:cxn ang="T121">
                            <a:pos x="T54" y="T55"/>
                          </a:cxn>
                          <a:cxn ang="T122">
                            <a:pos x="T56" y="T57"/>
                          </a:cxn>
                          <a:cxn ang="T123">
                            <a:pos x="T58" y="T59"/>
                          </a:cxn>
                          <a:cxn ang="T124">
                            <a:pos x="T60" y="T61"/>
                          </a:cxn>
                          <a:cxn ang="T125">
                            <a:pos x="T62" y="T63"/>
                          </a:cxn>
                          <a:cxn ang="T126">
                            <a:pos x="T64" y="T65"/>
                          </a:cxn>
                          <a:cxn ang="T127">
                            <a:pos x="T66" y="T67"/>
                          </a:cxn>
                          <a:cxn ang="T128">
                            <a:pos x="T68" y="T69"/>
                          </a:cxn>
                          <a:cxn ang="T129">
                            <a:pos x="T70" y="T71"/>
                          </a:cxn>
                          <a:cxn ang="T130">
                            <a:pos x="T72" y="T73"/>
                          </a:cxn>
                          <a:cxn ang="T131">
                            <a:pos x="T74" y="T75"/>
                          </a:cxn>
                          <a:cxn ang="T132">
                            <a:pos x="T76" y="T77"/>
                          </a:cxn>
                          <a:cxn ang="T133">
                            <a:pos x="T78" y="T79"/>
                          </a:cxn>
                          <a:cxn ang="T134">
                            <a:pos x="T80" y="T81"/>
                          </a:cxn>
                          <a:cxn ang="T135">
                            <a:pos x="T82" y="T83"/>
                          </a:cxn>
                          <a:cxn ang="T136">
                            <a:pos x="T84" y="T85"/>
                          </a:cxn>
                          <a:cxn ang="T137">
                            <a:pos x="T86" y="T87"/>
                          </a:cxn>
                          <a:cxn ang="T138">
                            <a:pos x="T88" y="T89"/>
                          </a:cxn>
                          <a:cxn ang="T139">
                            <a:pos x="T90" y="T91"/>
                          </a:cxn>
                          <a:cxn ang="T140">
                            <a:pos x="T92" y="T93"/>
                          </a:cxn>
                        </a:cxnLst>
                        <a:rect l="0" t="0" r="r" b="b"/>
                        <a:pathLst>
                          <a:path w="477" h="2431">
                            <a:moveTo>
                              <a:pt x="0" y="2224"/>
                            </a:moveTo>
                            <a:lnTo>
                              <a:pt x="10" y="2286"/>
                            </a:lnTo>
                            <a:lnTo>
                              <a:pt x="20" y="2338"/>
                            </a:lnTo>
                            <a:lnTo>
                              <a:pt x="31" y="2379"/>
                            </a:lnTo>
                            <a:lnTo>
                              <a:pt x="41" y="2410"/>
                            </a:lnTo>
                            <a:lnTo>
                              <a:pt x="52" y="2426"/>
                            </a:lnTo>
                            <a:lnTo>
                              <a:pt x="62" y="2431"/>
                            </a:lnTo>
                            <a:lnTo>
                              <a:pt x="72" y="2426"/>
                            </a:lnTo>
                            <a:lnTo>
                              <a:pt x="83" y="2410"/>
                            </a:lnTo>
                            <a:lnTo>
                              <a:pt x="93" y="2379"/>
                            </a:lnTo>
                            <a:lnTo>
                              <a:pt x="103" y="2338"/>
                            </a:lnTo>
                            <a:lnTo>
                              <a:pt x="114" y="2281"/>
                            </a:lnTo>
                            <a:lnTo>
                              <a:pt x="124" y="2219"/>
                            </a:lnTo>
                            <a:lnTo>
                              <a:pt x="134" y="2146"/>
                            </a:lnTo>
                            <a:lnTo>
                              <a:pt x="145" y="2058"/>
                            </a:lnTo>
                            <a:lnTo>
                              <a:pt x="155" y="1970"/>
                            </a:lnTo>
                            <a:lnTo>
                              <a:pt x="166" y="1871"/>
                            </a:lnTo>
                            <a:lnTo>
                              <a:pt x="176" y="1762"/>
                            </a:lnTo>
                            <a:lnTo>
                              <a:pt x="186" y="1654"/>
                            </a:lnTo>
                            <a:lnTo>
                              <a:pt x="197" y="1534"/>
                            </a:lnTo>
                            <a:lnTo>
                              <a:pt x="207" y="1415"/>
                            </a:lnTo>
                            <a:lnTo>
                              <a:pt x="217" y="1296"/>
                            </a:lnTo>
                            <a:lnTo>
                              <a:pt x="228" y="1177"/>
                            </a:lnTo>
                            <a:lnTo>
                              <a:pt x="238" y="1052"/>
                            </a:lnTo>
                            <a:lnTo>
                              <a:pt x="249" y="933"/>
                            </a:lnTo>
                            <a:lnTo>
                              <a:pt x="259" y="819"/>
                            </a:lnTo>
                            <a:lnTo>
                              <a:pt x="269" y="705"/>
                            </a:lnTo>
                            <a:lnTo>
                              <a:pt x="280" y="596"/>
                            </a:lnTo>
                            <a:lnTo>
                              <a:pt x="290" y="492"/>
                            </a:lnTo>
                            <a:lnTo>
                              <a:pt x="300" y="399"/>
                            </a:lnTo>
                            <a:lnTo>
                              <a:pt x="311" y="316"/>
                            </a:lnTo>
                            <a:lnTo>
                              <a:pt x="321" y="238"/>
                            </a:lnTo>
                            <a:lnTo>
                              <a:pt x="331" y="171"/>
                            </a:lnTo>
                            <a:lnTo>
                              <a:pt x="342" y="114"/>
                            </a:lnTo>
                            <a:lnTo>
                              <a:pt x="352" y="67"/>
                            </a:lnTo>
                            <a:lnTo>
                              <a:pt x="363" y="31"/>
                            </a:lnTo>
                            <a:lnTo>
                              <a:pt x="373" y="10"/>
                            </a:lnTo>
                            <a:lnTo>
                              <a:pt x="383" y="0"/>
                            </a:lnTo>
                            <a:lnTo>
                              <a:pt x="394" y="0"/>
                            </a:lnTo>
                            <a:lnTo>
                              <a:pt x="404" y="15"/>
                            </a:lnTo>
                            <a:lnTo>
                              <a:pt x="414" y="41"/>
                            </a:lnTo>
                            <a:lnTo>
                              <a:pt x="425" y="78"/>
                            </a:lnTo>
                            <a:lnTo>
                              <a:pt x="435" y="124"/>
                            </a:lnTo>
                            <a:lnTo>
                              <a:pt x="445" y="187"/>
                            </a:lnTo>
                            <a:lnTo>
                              <a:pt x="456" y="254"/>
                            </a:lnTo>
                            <a:lnTo>
                              <a:pt x="466" y="337"/>
                            </a:lnTo>
                            <a:lnTo>
                              <a:pt x="477" y="425"/>
                            </a:lnTo>
                          </a:path>
                        </a:pathLst>
                      </a:custGeom>
                      <a:noFill/>
                      <a:ln w="15875">
                        <a:solidFill>
                          <a:srgbClr val="FF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</p:grpSp>
                <p:grpSp>
                  <p:nvGrpSpPr>
                    <p:cNvPr id="84056" name="Group 234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924" y="3253"/>
                      <a:ext cx="395" cy="210"/>
                      <a:chOff x="1231" y="1159"/>
                      <a:chExt cx="3085" cy="2431"/>
                    </a:xfrm>
                  </p:grpSpPr>
                  <p:sp>
                    <p:nvSpPr>
                      <p:cNvPr id="84057" name="Freeform 235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1231" y="1159"/>
                        <a:ext cx="1301" cy="2431"/>
                      </a:xfrm>
                      <a:custGeom>
                        <a:avLst/>
                        <a:gdLst>
                          <a:gd name="T0" fmla="*/ 16 w 1301"/>
                          <a:gd name="T1" fmla="*/ 2177 h 2431"/>
                          <a:gd name="T2" fmla="*/ 47 w 1301"/>
                          <a:gd name="T3" fmla="*/ 2353 h 2431"/>
                          <a:gd name="T4" fmla="*/ 78 w 1301"/>
                          <a:gd name="T5" fmla="*/ 2431 h 2431"/>
                          <a:gd name="T6" fmla="*/ 109 w 1301"/>
                          <a:gd name="T7" fmla="*/ 2400 h 2431"/>
                          <a:gd name="T8" fmla="*/ 140 w 1301"/>
                          <a:gd name="T9" fmla="*/ 2260 h 2431"/>
                          <a:gd name="T10" fmla="*/ 171 w 1301"/>
                          <a:gd name="T11" fmla="*/ 2032 h 2431"/>
                          <a:gd name="T12" fmla="*/ 203 w 1301"/>
                          <a:gd name="T13" fmla="*/ 1726 h 2431"/>
                          <a:gd name="T14" fmla="*/ 234 w 1301"/>
                          <a:gd name="T15" fmla="*/ 1379 h 2431"/>
                          <a:gd name="T16" fmla="*/ 265 w 1301"/>
                          <a:gd name="T17" fmla="*/ 1016 h 2431"/>
                          <a:gd name="T18" fmla="*/ 296 w 1301"/>
                          <a:gd name="T19" fmla="*/ 669 h 2431"/>
                          <a:gd name="T20" fmla="*/ 327 w 1301"/>
                          <a:gd name="T21" fmla="*/ 373 h 2431"/>
                          <a:gd name="T22" fmla="*/ 358 w 1301"/>
                          <a:gd name="T23" fmla="*/ 150 h 2431"/>
                          <a:gd name="T24" fmla="*/ 389 w 1301"/>
                          <a:gd name="T25" fmla="*/ 21 h 2431"/>
                          <a:gd name="T26" fmla="*/ 420 w 1301"/>
                          <a:gd name="T27" fmla="*/ 5 h 2431"/>
                          <a:gd name="T28" fmla="*/ 451 w 1301"/>
                          <a:gd name="T29" fmla="*/ 93 h 2431"/>
                          <a:gd name="T30" fmla="*/ 482 w 1301"/>
                          <a:gd name="T31" fmla="*/ 280 h 2431"/>
                          <a:gd name="T32" fmla="*/ 514 w 1301"/>
                          <a:gd name="T33" fmla="*/ 555 h 2431"/>
                          <a:gd name="T34" fmla="*/ 545 w 1301"/>
                          <a:gd name="T35" fmla="*/ 886 h 2431"/>
                          <a:gd name="T36" fmla="*/ 576 w 1301"/>
                          <a:gd name="T37" fmla="*/ 1244 h 2431"/>
                          <a:gd name="T38" fmla="*/ 607 w 1301"/>
                          <a:gd name="T39" fmla="*/ 1602 h 2431"/>
                          <a:gd name="T40" fmla="*/ 633 w 1301"/>
                          <a:gd name="T41" fmla="*/ 1928 h 2431"/>
                          <a:gd name="T42" fmla="*/ 664 w 1301"/>
                          <a:gd name="T43" fmla="*/ 2188 h 2431"/>
                          <a:gd name="T44" fmla="*/ 695 w 1301"/>
                          <a:gd name="T45" fmla="*/ 2364 h 2431"/>
                          <a:gd name="T46" fmla="*/ 726 w 1301"/>
                          <a:gd name="T47" fmla="*/ 2431 h 2431"/>
                          <a:gd name="T48" fmla="*/ 757 w 1301"/>
                          <a:gd name="T49" fmla="*/ 2395 h 2431"/>
                          <a:gd name="T50" fmla="*/ 788 w 1301"/>
                          <a:gd name="T51" fmla="*/ 2250 h 2431"/>
                          <a:gd name="T52" fmla="*/ 819 w 1301"/>
                          <a:gd name="T53" fmla="*/ 2017 h 2431"/>
                          <a:gd name="T54" fmla="*/ 850 w 1301"/>
                          <a:gd name="T55" fmla="*/ 1711 h 2431"/>
                          <a:gd name="T56" fmla="*/ 882 w 1301"/>
                          <a:gd name="T57" fmla="*/ 1358 h 2431"/>
                          <a:gd name="T58" fmla="*/ 913 w 1301"/>
                          <a:gd name="T59" fmla="*/ 995 h 2431"/>
                          <a:gd name="T60" fmla="*/ 944 w 1301"/>
                          <a:gd name="T61" fmla="*/ 648 h 2431"/>
                          <a:gd name="T62" fmla="*/ 975 w 1301"/>
                          <a:gd name="T63" fmla="*/ 358 h 2431"/>
                          <a:gd name="T64" fmla="*/ 1006 w 1301"/>
                          <a:gd name="T65" fmla="*/ 140 h 2431"/>
                          <a:gd name="T66" fmla="*/ 1037 w 1301"/>
                          <a:gd name="T67" fmla="*/ 21 h 2431"/>
                          <a:gd name="T68" fmla="*/ 1068 w 1301"/>
                          <a:gd name="T69" fmla="*/ 5 h 2431"/>
                          <a:gd name="T70" fmla="*/ 1099 w 1301"/>
                          <a:gd name="T71" fmla="*/ 98 h 2431"/>
                          <a:gd name="T72" fmla="*/ 1130 w 1301"/>
                          <a:gd name="T73" fmla="*/ 295 h 2431"/>
                          <a:gd name="T74" fmla="*/ 1161 w 1301"/>
                          <a:gd name="T75" fmla="*/ 570 h 2431"/>
                          <a:gd name="T76" fmla="*/ 1193 w 1301"/>
                          <a:gd name="T77" fmla="*/ 902 h 2431"/>
                          <a:gd name="T78" fmla="*/ 1224 w 1301"/>
                          <a:gd name="T79" fmla="*/ 1265 h 2431"/>
                          <a:gd name="T80" fmla="*/ 1250 w 1301"/>
                          <a:gd name="T81" fmla="*/ 1623 h 2431"/>
                          <a:gd name="T82" fmla="*/ 1281 w 1301"/>
                          <a:gd name="T83" fmla="*/ 1944 h 2431"/>
                          <a:gd name="T84" fmla="*/ 0 60000 65536"/>
                          <a:gd name="T85" fmla="*/ 0 60000 65536"/>
                          <a:gd name="T86" fmla="*/ 0 60000 65536"/>
                          <a:gd name="T87" fmla="*/ 0 60000 65536"/>
                          <a:gd name="T88" fmla="*/ 0 60000 65536"/>
                          <a:gd name="T89" fmla="*/ 0 60000 65536"/>
                          <a:gd name="T90" fmla="*/ 0 60000 65536"/>
                          <a:gd name="T91" fmla="*/ 0 60000 65536"/>
                          <a:gd name="T92" fmla="*/ 0 60000 65536"/>
                          <a:gd name="T93" fmla="*/ 0 60000 65536"/>
                          <a:gd name="T94" fmla="*/ 0 60000 65536"/>
                          <a:gd name="T95" fmla="*/ 0 60000 65536"/>
                          <a:gd name="T96" fmla="*/ 0 60000 65536"/>
                          <a:gd name="T97" fmla="*/ 0 60000 65536"/>
                          <a:gd name="T98" fmla="*/ 0 60000 65536"/>
                          <a:gd name="T99" fmla="*/ 0 60000 65536"/>
                          <a:gd name="T100" fmla="*/ 0 60000 65536"/>
                          <a:gd name="T101" fmla="*/ 0 60000 65536"/>
                          <a:gd name="T102" fmla="*/ 0 60000 65536"/>
                          <a:gd name="T103" fmla="*/ 0 60000 65536"/>
                          <a:gd name="T104" fmla="*/ 0 60000 65536"/>
                          <a:gd name="T105" fmla="*/ 0 60000 65536"/>
                          <a:gd name="T106" fmla="*/ 0 60000 65536"/>
                          <a:gd name="T107" fmla="*/ 0 60000 65536"/>
                          <a:gd name="T108" fmla="*/ 0 60000 65536"/>
                          <a:gd name="T109" fmla="*/ 0 60000 65536"/>
                          <a:gd name="T110" fmla="*/ 0 60000 65536"/>
                          <a:gd name="T111" fmla="*/ 0 60000 65536"/>
                          <a:gd name="T112" fmla="*/ 0 60000 65536"/>
                          <a:gd name="T113" fmla="*/ 0 60000 65536"/>
                          <a:gd name="T114" fmla="*/ 0 60000 65536"/>
                          <a:gd name="T115" fmla="*/ 0 60000 65536"/>
                          <a:gd name="T116" fmla="*/ 0 60000 65536"/>
                          <a:gd name="T117" fmla="*/ 0 60000 65536"/>
                          <a:gd name="T118" fmla="*/ 0 60000 65536"/>
                          <a:gd name="T119" fmla="*/ 0 60000 65536"/>
                          <a:gd name="T120" fmla="*/ 0 60000 65536"/>
                          <a:gd name="T121" fmla="*/ 0 60000 65536"/>
                          <a:gd name="T122" fmla="*/ 0 60000 65536"/>
                          <a:gd name="T123" fmla="*/ 0 60000 65536"/>
                          <a:gd name="T124" fmla="*/ 0 60000 65536"/>
                          <a:gd name="T125" fmla="*/ 0 60000 65536"/>
                        </a:gdLst>
                        <a:ahLst/>
                        <a:cxnLst>
                          <a:cxn ang="T84">
                            <a:pos x="T0" y="T1"/>
                          </a:cxn>
                          <a:cxn ang="T85">
                            <a:pos x="T2" y="T3"/>
                          </a:cxn>
                          <a:cxn ang="T86">
                            <a:pos x="T4" y="T5"/>
                          </a:cxn>
                          <a:cxn ang="T87">
                            <a:pos x="T6" y="T7"/>
                          </a:cxn>
                          <a:cxn ang="T88">
                            <a:pos x="T8" y="T9"/>
                          </a:cxn>
                          <a:cxn ang="T89">
                            <a:pos x="T10" y="T11"/>
                          </a:cxn>
                          <a:cxn ang="T90">
                            <a:pos x="T12" y="T13"/>
                          </a:cxn>
                          <a:cxn ang="T91">
                            <a:pos x="T14" y="T15"/>
                          </a:cxn>
                          <a:cxn ang="T92">
                            <a:pos x="T16" y="T17"/>
                          </a:cxn>
                          <a:cxn ang="T93">
                            <a:pos x="T18" y="T19"/>
                          </a:cxn>
                          <a:cxn ang="T94">
                            <a:pos x="T20" y="T21"/>
                          </a:cxn>
                          <a:cxn ang="T95">
                            <a:pos x="T22" y="T23"/>
                          </a:cxn>
                          <a:cxn ang="T96">
                            <a:pos x="T24" y="T25"/>
                          </a:cxn>
                          <a:cxn ang="T97">
                            <a:pos x="T26" y="T27"/>
                          </a:cxn>
                          <a:cxn ang="T98">
                            <a:pos x="T28" y="T29"/>
                          </a:cxn>
                          <a:cxn ang="T99">
                            <a:pos x="T30" y="T31"/>
                          </a:cxn>
                          <a:cxn ang="T100">
                            <a:pos x="T32" y="T33"/>
                          </a:cxn>
                          <a:cxn ang="T101">
                            <a:pos x="T34" y="T35"/>
                          </a:cxn>
                          <a:cxn ang="T102">
                            <a:pos x="T36" y="T37"/>
                          </a:cxn>
                          <a:cxn ang="T103">
                            <a:pos x="T38" y="T39"/>
                          </a:cxn>
                          <a:cxn ang="T104">
                            <a:pos x="T40" y="T41"/>
                          </a:cxn>
                          <a:cxn ang="T105">
                            <a:pos x="T42" y="T43"/>
                          </a:cxn>
                          <a:cxn ang="T106">
                            <a:pos x="T44" y="T45"/>
                          </a:cxn>
                          <a:cxn ang="T107">
                            <a:pos x="T46" y="T47"/>
                          </a:cxn>
                          <a:cxn ang="T108">
                            <a:pos x="T48" y="T49"/>
                          </a:cxn>
                          <a:cxn ang="T109">
                            <a:pos x="T50" y="T51"/>
                          </a:cxn>
                          <a:cxn ang="T110">
                            <a:pos x="T52" y="T53"/>
                          </a:cxn>
                          <a:cxn ang="T111">
                            <a:pos x="T54" y="T55"/>
                          </a:cxn>
                          <a:cxn ang="T112">
                            <a:pos x="T56" y="T57"/>
                          </a:cxn>
                          <a:cxn ang="T113">
                            <a:pos x="T58" y="T59"/>
                          </a:cxn>
                          <a:cxn ang="T114">
                            <a:pos x="T60" y="T61"/>
                          </a:cxn>
                          <a:cxn ang="T115">
                            <a:pos x="T62" y="T63"/>
                          </a:cxn>
                          <a:cxn ang="T116">
                            <a:pos x="T64" y="T65"/>
                          </a:cxn>
                          <a:cxn ang="T117">
                            <a:pos x="T66" y="T67"/>
                          </a:cxn>
                          <a:cxn ang="T118">
                            <a:pos x="T68" y="T69"/>
                          </a:cxn>
                          <a:cxn ang="T119">
                            <a:pos x="T70" y="T71"/>
                          </a:cxn>
                          <a:cxn ang="T120">
                            <a:pos x="T72" y="T73"/>
                          </a:cxn>
                          <a:cxn ang="T121">
                            <a:pos x="T74" y="T75"/>
                          </a:cxn>
                          <a:cxn ang="T122">
                            <a:pos x="T76" y="T77"/>
                          </a:cxn>
                          <a:cxn ang="T123">
                            <a:pos x="T78" y="T79"/>
                          </a:cxn>
                          <a:cxn ang="T124">
                            <a:pos x="T80" y="T81"/>
                          </a:cxn>
                          <a:cxn ang="T125">
                            <a:pos x="T82" y="T83"/>
                          </a:cxn>
                        </a:cxnLst>
                        <a:rect l="0" t="0" r="r" b="b"/>
                        <a:pathLst>
                          <a:path w="1301" h="2431">
                            <a:moveTo>
                              <a:pt x="0" y="2006"/>
                            </a:moveTo>
                            <a:lnTo>
                              <a:pt x="6" y="2094"/>
                            </a:lnTo>
                            <a:lnTo>
                              <a:pt x="16" y="2177"/>
                            </a:lnTo>
                            <a:lnTo>
                              <a:pt x="26" y="2245"/>
                            </a:lnTo>
                            <a:lnTo>
                              <a:pt x="37" y="2307"/>
                            </a:lnTo>
                            <a:lnTo>
                              <a:pt x="47" y="2353"/>
                            </a:lnTo>
                            <a:lnTo>
                              <a:pt x="57" y="2390"/>
                            </a:lnTo>
                            <a:lnTo>
                              <a:pt x="68" y="2416"/>
                            </a:lnTo>
                            <a:lnTo>
                              <a:pt x="78" y="2431"/>
                            </a:lnTo>
                            <a:lnTo>
                              <a:pt x="88" y="2431"/>
                            </a:lnTo>
                            <a:lnTo>
                              <a:pt x="99" y="2421"/>
                            </a:lnTo>
                            <a:lnTo>
                              <a:pt x="109" y="2400"/>
                            </a:lnTo>
                            <a:lnTo>
                              <a:pt x="120" y="2364"/>
                            </a:lnTo>
                            <a:lnTo>
                              <a:pt x="130" y="2317"/>
                            </a:lnTo>
                            <a:lnTo>
                              <a:pt x="140" y="2260"/>
                            </a:lnTo>
                            <a:lnTo>
                              <a:pt x="151" y="2193"/>
                            </a:lnTo>
                            <a:lnTo>
                              <a:pt x="161" y="2115"/>
                            </a:lnTo>
                            <a:lnTo>
                              <a:pt x="171" y="2032"/>
                            </a:lnTo>
                            <a:lnTo>
                              <a:pt x="182" y="1939"/>
                            </a:lnTo>
                            <a:lnTo>
                              <a:pt x="192" y="1835"/>
                            </a:lnTo>
                            <a:lnTo>
                              <a:pt x="203" y="1726"/>
                            </a:lnTo>
                            <a:lnTo>
                              <a:pt x="213" y="1612"/>
                            </a:lnTo>
                            <a:lnTo>
                              <a:pt x="223" y="1498"/>
                            </a:lnTo>
                            <a:lnTo>
                              <a:pt x="234" y="1379"/>
                            </a:lnTo>
                            <a:lnTo>
                              <a:pt x="244" y="1254"/>
                            </a:lnTo>
                            <a:lnTo>
                              <a:pt x="254" y="1135"/>
                            </a:lnTo>
                            <a:lnTo>
                              <a:pt x="265" y="1016"/>
                            </a:lnTo>
                            <a:lnTo>
                              <a:pt x="275" y="897"/>
                            </a:lnTo>
                            <a:lnTo>
                              <a:pt x="285" y="778"/>
                            </a:lnTo>
                            <a:lnTo>
                              <a:pt x="296" y="669"/>
                            </a:lnTo>
                            <a:lnTo>
                              <a:pt x="306" y="560"/>
                            </a:lnTo>
                            <a:lnTo>
                              <a:pt x="317" y="461"/>
                            </a:lnTo>
                            <a:lnTo>
                              <a:pt x="327" y="373"/>
                            </a:lnTo>
                            <a:lnTo>
                              <a:pt x="337" y="285"/>
                            </a:lnTo>
                            <a:lnTo>
                              <a:pt x="348" y="212"/>
                            </a:lnTo>
                            <a:lnTo>
                              <a:pt x="358" y="150"/>
                            </a:lnTo>
                            <a:lnTo>
                              <a:pt x="368" y="93"/>
                            </a:lnTo>
                            <a:lnTo>
                              <a:pt x="379" y="52"/>
                            </a:lnTo>
                            <a:lnTo>
                              <a:pt x="389" y="21"/>
                            </a:lnTo>
                            <a:lnTo>
                              <a:pt x="399" y="5"/>
                            </a:lnTo>
                            <a:lnTo>
                              <a:pt x="410" y="0"/>
                            </a:lnTo>
                            <a:lnTo>
                              <a:pt x="420" y="5"/>
                            </a:lnTo>
                            <a:lnTo>
                              <a:pt x="431" y="21"/>
                            </a:lnTo>
                            <a:lnTo>
                              <a:pt x="441" y="52"/>
                            </a:lnTo>
                            <a:lnTo>
                              <a:pt x="451" y="93"/>
                            </a:lnTo>
                            <a:lnTo>
                              <a:pt x="462" y="145"/>
                            </a:lnTo>
                            <a:lnTo>
                              <a:pt x="472" y="207"/>
                            </a:lnTo>
                            <a:lnTo>
                              <a:pt x="482" y="280"/>
                            </a:lnTo>
                            <a:lnTo>
                              <a:pt x="493" y="363"/>
                            </a:lnTo>
                            <a:lnTo>
                              <a:pt x="503" y="456"/>
                            </a:lnTo>
                            <a:lnTo>
                              <a:pt x="514" y="555"/>
                            </a:lnTo>
                            <a:lnTo>
                              <a:pt x="524" y="658"/>
                            </a:lnTo>
                            <a:lnTo>
                              <a:pt x="534" y="767"/>
                            </a:lnTo>
                            <a:lnTo>
                              <a:pt x="545" y="886"/>
                            </a:lnTo>
                            <a:lnTo>
                              <a:pt x="555" y="1006"/>
                            </a:lnTo>
                            <a:lnTo>
                              <a:pt x="565" y="1125"/>
                            </a:lnTo>
                            <a:lnTo>
                              <a:pt x="576" y="1244"/>
                            </a:lnTo>
                            <a:lnTo>
                              <a:pt x="586" y="1368"/>
                            </a:lnTo>
                            <a:lnTo>
                              <a:pt x="596" y="1488"/>
                            </a:lnTo>
                            <a:lnTo>
                              <a:pt x="607" y="1602"/>
                            </a:lnTo>
                            <a:lnTo>
                              <a:pt x="617" y="1716"/>
                            </a:lnTo>
                            <a:lnTo>
                              <a:pt x="622" y="1825"/>
                            </a:lnTo>
                            <a:lnTo>
                              <a:pt x="633" y="1928"/>
                            </a:lnTo>
                            <a:lnTo>
                              <a:pt x="643" y="2022"/>
                            </a:lnTo>
                            <a:lnTo>
                              <a:pt x="653" y="2110"/>
                            </a:lnTo>
                            <a:lnTo>
                              <a:pt x="664" y="2188"/>
                            </a:lnTo>
                            <a:lnTo>
                              <a:pt x="674" y="2255"/>
                            </a:lnTo>
                            <a:lnTo>
                              <a:pt x="685" y="2317"/>
                            </a:lnTo>
                            <a:lnTo>
                              <a:pt x="695" y="2364"/>
                            </a:lnTo>
                            <a:lnTo>
                              <a:pt x="705" y="2395"/>
                            </a:lnTo>
                            <a:lnTo>
                              <a:pt x="716" y="2421"/>
                            </a:lnTo>
                            <a:lnTo>
                              <a:pt x="726" y="2431"/>
                            </a:lnTo>
                            <a:lnTo>
                              <a:pt x="736" y="2431"/>
                            </a:lnTo>
                            <a:lnTo>
                              <a:pt x="747" y="2421"/>
                            </a:lnTo>
                            <a:lnTo>
                              <a:pt x="757" y="2395"/>
                            </a:lnTo>
                            <a:lnTo>
                              <a:pt x="768" y="2359"/>
                            </a:lnTo>
                            <a:lnTo>
                              <a:pt x="778" y="2312"/>
                            </a:lnTo>
                            <a:lnTo>
                              <a:pt x="788" y="2250"/>
                            </a:lnTo>
                            <a:lnTo>
                              <a:pt x="799" y="2182"/>
                            </a:lnTo>
                            <a:lnTo>
                              <a:pt x="809" y="2105"/>
                            </a:lnTo>
                            <a:lnTo>
                              <a:pt x="819" y="2017"/>
                            </a:lnTo>
                            <a:lnTo>
                              <a:pt x="830" y="1918"/>
                            </a:lnTo>
                            <a:lnTo>
                              <a:pt x="840" y="1820"/>
                            </a:lnTo>
                            <a:lnTo>
                              <a:pt x="850" y="1711"/>
                            </a:lnTo>
                            <a:lnTo>
                              <a:pt x="861" y="1597"/>
                            </a:lnTo>
                            <a:lnTo>
                              <a:pt x="871" y="1477"/>
                            </a:lnTo>
                            <a:lnTo>
                              <a:pt x="882" y="1358"/>
                            </a:lnTo>
                            <a:lnTo>
                              <a:pt x="892" y="1234"/>
                            </a:lnTo>
                            <a:lnTo>
                              <a:pt x="902" y="1114"/>
                            </a:lnTo>
                            <a:lnTo>
                              <a:pt x="913" y="995"/>
                            </a:lnTo>
                            <a:lnTo>
                              <a:pt x="923" y="876"/>
                            </a:lnTo>
                            <a:lnTo>
                              <a:pt x="933" y="762"/>
                            </a:lnTo>
                            <a:lnTo>
                              <a:pt x="944" y="648"/>
                            </a:lnTo>
                            <a:lnTo>
                              <a:pt x="954" y="544"/>
                            </a:lnTo>
                            <a:lnTo>
                              <a:pt x="965" y="446"/>
                            </a:lnTo>
                            <a:lnTo>
                              <a:pt x="975" y="358"/>
                            </a:lnTo>
                            <a:lnTo>
                              <a:pt x="985" y="275"/>
                            </a:lnTo>
                            <a:lnTo>
                              <a:pt x="996" y="202"/>
                            </a:lnTo>
                            <a:lnTo>
                              <a:pt x="1006" y="140"/>
                            </a:lnTo>
                            <a:lnTo>
                              <a:pt x="1016" y="88"/>
                            </a:lnTo>
                            <a:lnTo>
                              <a:pt x="1027" y="47"/>
                            </a:lnTo>
                            <a:lnTo>
                              <a:pt x="1037" y="21"/>
                            </a:lnTo>
                            <a:lnTo>
                              <a:pt x="1047" y="0"/>
                            </a:lnTo>
                            <a:lnTo>
                              <a:pt x="1058" y="0"/>
                            </a:lnTo>
                            <a:lnTo>
                              <a:pt x="1068" y="5"/>
                            </a:lnTo>
                            <a:lnTo>
                              <a:pt x="1079" y="26"/>
                            </a:lnTo>
                            <a:lnTo>
                              <a:pt x="1089" y="57"/>
                            </a:lnTo>
                            <a:lnTo>
                              <a:pt x="1099" y="98"/>
                            </a:lnTo>
                            <a:lnTo>
                              <a:pt x="1110" y="155"/>
                            </a:lnTo>
                            <a:lnTo>
                              <a:pt x="1120" y="218"/>
                            </a:lnTo>
                            <a:lnTo>
                              <a:pt x="1130" y="295"/>
                            </a:lnTo>
                            <a:lnTo>
                              <a:pt x="1141" y="378"/>
                            </a:lnTo>
                            <a:lnTo>
                              <a:pt x="1151" y="472"/>
                            </a:lnTo>
                            <a:lnTo>
                              <a:pt x="1161" y="570"/>
                            </a:lnTo>
                            <a:lnTo>
                              <a:pt x="1172" y="679"/>
                            </a:lnTo>
                            <a:lnTo>
                              <a:pt x="1182" y="788"/>
                            </a:lnTo>
                            <a:lnTo>
                              <a:pt x="1193" y="902"/>
                            </a:lnTo>
                            <a:lnTo>
                              <a:pt x="1203" y="1021"/>
                            </a:lnTo>
                            <a:lnTo>
                              <a:pt x="1213" y="1146"/>
                            </a:lnTo>
                            <a:lnTo>
                              <a:pt x="1224" y="1265"/>
                            </a:lnTo>
                            <a:lnTo>
                              <a:pt x="1234" y="1389"/>
                            </a:lnTo>
                            <a:lnTo>
                              <a:pt x="1239" y="1508"/>
                            </a:lnTo>
                            <a:lnTo>
                              <a:pt x="1250" y="1623"/>
                            </a:lnTo>
                            <a:lnTo>
                              <a:pt x="1260" y="1737"/>
                            </a:lnTo>
                            <a:lnTo>
                              <a:pt x="1270" y="1845"/>
                            </a:lnTo>
                            <a:lnTo>
                              <a:pt x="1281" y="1944"/>
                            </a:lnTo>
                            <a:lnTo>
                              <a:pt x="1291" y="2037"/>
                            </a:lnTo>
                            <a:lnTo>
                              <a:pt x="1301" y="2125"/>
                            </a:lnTo>
                          </a:path>
                        </a:pathLst>
                      </a:custGeom>
                      <a:noFill/>
                      <a:ln w="15875">
                        <a:solidFill>
                          <a:srgbClr val="FF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84058" name="Freeform 236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532" y="1159"/>
                        <a:ext cx="1307" cy="2431"/>
                      </a:xfrm>
                      <a:custGeom>
                        <a:avLst/>
                        <a:gdLst>
                          <a:gd name="T0" fmla="*/ 21 w 1307"/>
                          <a:gd name="T1" fmla="*/ 2265 h 2431"/>
                          <a:gd name="T2" fmla="*/ 52 w 1307"/>
                          <a:gd name="T3" fmla="*/ 2400 h 2431"/>
                          <a:gd name="T4" fmla="*/ 83 w 1307"/>
                          <a:gd name="T5" fmla="*/ 2431 h 2431"/>
                          <a:gd name="T6" fmla="*/ 114 w 1307"/>
                          <a:gd name="T7" fmla="*/ 2353 h 2431"/>
                          <a:gd name="T8" fmla="*/ 146 w 1307"/>
                          <a:gd name="T9" fmla="*/ 2172 h 2431"/>
                          <a:gd name="T10" fmla="*/ 177 w 1307"/>
                          <a:gd name="T11" fmla="*/ 1902 h 2431"/>
                          <a:gd name="T12" fmla="*/ 208 w 1307"/>
                          <a:gd name="T13" fmla="*/ 1576 h 2431"/>
                          <a:gd name="T14" fmla="*/ 239 w 1307"/>
                          <a:gd name="T15" fmla="*/ 1218 h 2431"/>
                          <a:gd name="T16" fmla="*/ 270 w 1307"/>
                          <a:gd name="T17" fmla="*/ 855 h 2431"/>
                          <a:gd name="T18" fmla="*/ 301 w 1307"/>
                          <a:gd name="T19" fmla="*/ 529 h 2431"/>
                          <a:gd name="T20" fmla="*/ 332 w 1307"/>
                          <a:gd name="T21" fmla="*/ 259 h 2431"/>
                          <a:gd name="T22" fmla="*/ 363 w 1307"/>
                          <a:gd name="T23" fmla="*/ 78 h 2431"/>
                          <a:gd name="T24" fmla="*/ 394 w 1307"/>
                          <a:gd name="T25" fmla="*/ 0 h 2431"/>
                          <a:gd name="T26" fmla="*/ 425 w 1307"/>
                          <a:gd name="T27" fmla="*/ 31 h 2431"/>
                          <a:gd name="T28" fmla="*/ 457 w 1307"/>
                          <a:gd name="T29" fmla="*/ 166 h 2431"/>
                          <a:gd name="T30" fmla="*/ 488 w 1307"/>
                          <a:gd name="T31" fmla="*/ 394 h 2431"/>
                          <a:gd name="T32" fmla="*/ 519 w 1307"/>
                          <a:gd name="T33" fmla="*/ 695 h 2431"/>
                          <a:gd name="T34" fmla="*/ 550 w 1307"/>
                          <a:gd name="T35" fmla="*/ 1042 h 2431"/>
                          <a:gd name="T36" fmla="*/ 576 w 1307"/>
                          <a:gd name="T37" fmla="*/ 1410 h 2431"/>
                          <a:gd name="T38" fmla="*/ 607 w 1307"/>
                          <a:gd name="T39" fmla="*/ 1752 h 2431"/>
                          <a:gd name="T40" fmla="*/ 638 w 1307"/>
                          <a:gd name="T41" fmla="*/ 2053 h 2431"/>
                          <a:gd name="T42" fmla="*/ 669 w 1307"/>
                          <a:gd name="T43" fmla="*/ 2276 h 2431"/>
                          <a:gd name="T44" fmla="*/ 700 w 1307"/>
                          <a:gd name="T45" fmla="*/ 2405 h 2431"/>
                          <a:gd name="T46" fmla="*/ 731 w 1307"/>
                          <a:gd name="T47" fmla="*/ 2431 h 2431"/>
                          <a:gd name="T48" fmla="*/ 762 w 1307"/>
                          <a:gd name="T49" fmla="*/ 2343 h 2431"/>
                          <a:gd name="T50" fmla="*/ 794 w 1307"/>
                          <a:gd name="T51" fmla="*/ 2156 h 2431"/>
                          <a:gd name="T52" fmla="*/ 825 w 1307"/>
                          <a:gd name="T53" fmla="*/ 1887 h 2431"/>
                          <a:gd name="T54" fmla="*/ 856 w 1307"/>
                          <a:gd name="T55" fmla="*/ 1555 h 2431"/>
                          <a:gd name="T56" fmla="*/ 887 w 1307"/>
                          <a:gd name="T57" fmla="*/ 1197 h 2431"/>
                          <a:gd name="T58" fmla="*/ 918 w 1307"/>
                          <a:gd name="T59" fmla="*/ 835 h 2431"/>
                          <a:gd name="T60" fmla="*/ 949 w 1307"/>
                          <a:gd name="T61" fmla="*/ 513 h 2431"/>
                          <a:gd name="T62" fmla="*/ 980 w 1307"/>
                          <a:gd name="T63" fmla="*/ 249 h 2431"/>
                          <a:gd name="T64" fmla="*/ 1011 w 1307"/>
                          <a:gd name="T65" fmla="*/ 72 h 2431"/>
                          <a:gd name="T66" fmla="*/ 1042 w 1307"/>
                          <a:gd name="T67" fmla="*/ 0 h 2431"/>
                          <a:gd name="T68" fmla="*/ 1073 w 1307"/>
                          <a:gd name="T69" fmla="*/ 36 h 2431"/>
                          <a:gd name="T70" fmla="*/ 1105 w 1307"/>
                          <a:gd name="T71" fmla="*/ 176 h 2431"/>
                          <a:gd name="T72" fmla="*/ 1136 w 1307"/>
                          <a:gd name="T73" fmla="*/ 409 h 2431"/>
                          <a:gd name="T74" fmla="*/ 1167 w 1307"/>
                          <a:gd name="T75" fmla="*/ 715 h 2431"/>
                          <a:gd name="T76" fmla="*/ 1193 w 1307"/>
                          <a:gd name="T77" fmla="*/ 1063 h 2431"/>
                          <a:gd name="T78" fmla="*/ 1224 w 1307"/>
                          <a:gd name="T79" fmla="*/ 1426 h 2431"/>
                          <a:gd name="T80" fmla="*/ 1255 w 1307"/>
                          <a:gd name="T81" fmla="*/ 1773 h 2431"/>
                          <a:gd name="T82" fmla="*/ 1286 w 1307"/>
                          <a:gd name="T83" fmla="*/ 2068 h 2431"/>
                          <a:gd name="T84" fmla="*/ 0 60000 65536"/>
                          <a:gd name="T85" fmla="*/ 0 60000 65536"/>
                          <a:gd name="T86" fmla="*/ 0 60000 65536"/>
                          <a:gd name="T87" fmla="*/ 0 60000 65536"/>
                          <a:gd name="T88" fmla="*/ 0 60000 65536"/>
                          <a:gd name="T89" fmla="*/ 0 60000 65536"/>
                          <a:gd name="T90" fmla="*/ 0 60000 65536"/>
                          <a:gd name="T91" fmla="*/ 0 60000 65536"/>
                          <a:gd name="T92" fmla="*/ 0 60000 65536"/>
                          <a:gd name="T93" fmla="*/ 0 60000 65536"/>
                          <a:gd name="T94" fmla="*/ 0 60000 65536"/>
                          <a:gd name="T95" fmla="*/ 0 60000 65536"/>
                          <a:gd name="T96" fmla="*/ 0 60000 65536"/>
                          <a:gd name="T97" fmla="*/ 0 60000 65536"/>
                          <a:gd name="T98" fmla="*/ 0 60000 65536"/>
                          <a:gd name="T99" fmla="*/ 0 60000 65536"/>
                          <a:gd name="T100" fmla="*/ 0 60000 65536"/>
                          <a:gd name="T101" fmla="*/ 0 60000 65536"/>
                          <a:gd name="T102" fmla="*/ 0 60000 65536"/>
                          <a:gd name="T103" fmla="*/ 0 60000 65536"/>
                          <a:gd name="T104" fmla="*/ 0 60000 65536"/>
                          <a:gd name="T105" fmla="*/ 0 60000 65536"/>
                          <a:gd name="T106" fmla="*/ 0 60000 65536"/>
                          <a:gd name="T107" fmla="*/ 0 60000 65536"/>
                          <a:gd name="T108" fmla="*/ 0 60000 65536"/>
                          <a:gd name="T109" fmla="*/ 0 60000 65536"/>
                          <a:gd name="T110" fmla="*/ 0 60000 65536"/>
                          <a:gd name="T111" fmla="*/ 0 60000 65536"/>
                          <a:gd name="T112" fmla="*/ 0 60000 65536"/>
                          <a:gd name="T113" fmla="*/ 0 60000 65536"/>
                          <a:gd name="T114" fmla="*/ 0 60000 65536"/>
                          <a:gd name="T115" fmla="*/ 0 60000 65536"/>
                          <a:gd name="T116" fmla="*/ 0 60000 65536"/>
                          <a:gd name="T117" fmla="*/ 0 60000 65536"/>
                          <a:gd name="T118" fmla="*/ 0 60000 65536"/>
                          <a:gd name="T119" fmla="*/ 0 60000 65536"/>
                          <a:gd name="T120" fmla="*/ 0 60000 65536"/>
                          <a:gd name="T121" fmla="*/ 0 60000 65536"/>
                          <a:gd name="T122" fmla="*/ 0 60000 65536"/>
                          <a:gd name="T123" fmla="*/ 0 60000 65536"/>
                          <a:gd name="T124" fmla="*/ 0 60000 65536"/>
                          <a:gd name="T125" fmla="*/ 0 60000 65536"/>
                        </a:gdLst>
                        <a:ahLst/>
                        <a:cxnLst>
                          <a:cxn ang="T84">
                            <a:pos x="T0" y="T1"/>
                          </a:cxn>
                          <a:cxn ang="T85">
                            <a:pos x="T2" y="T3"/>
                          </a:cxn>
                          <a:cxn ang="T86">
                            <a:pos x="T4" y="T5"/>
                          </a:cxn>
                          <a:cxn ang="T87">
                            <a:pos x="T6" y="T7"/>
                          </a:cxn>
                          <a:cxn ang="T88">
                            <a:pos x="T8" y="T9"/>
                          </a:cxn>
                          <a:cxn ang="T89">
                            <a:pos x="T10" y="T11"/>
                          </a:cxn>
                          <a:cxn ang="T90">
                            <a:pos x="T12" y="T13"/>
                          </a:cxn>
                          <a:cxn ang="T91">
                            <a:pos x="T14" y="T15"/>
                          </a:cxn>
                          <a:cxn ang="T92">
                            <a:pos x="T16" y="T17"/>
                          </a:cxn>
                          <a:cxn ang="T93">
                            <a:pos x="T18" y="T19"/>
                          </a:cxn>
                          <a:cxn ang="T94">
                            <a:pos x="T20" y="T21"/>
                          </a:cxn>
                          <a:cxn ang="T95">
                            <a:pos x="T22" y="T23"/>
                          </a:cxn>
                          <a:cxn ang="T96">
                            <a:pos x="T24" y="T25"/>
                          </a:cxn>
                          <a:cxn ang="T97">
                            <a:pos x="T26" y="T27"/>
                          </a:cxn>
                          <a:cxn ang="T98">
                            <a:pos x="T28" y="T29"/>
                          </a:cxn>
                          <a:cxn ang="T99">
                            <a:pos x="T30" y="T31"/>
                          </a:cxn>
                          <a:cxn ang="T100">
                            <a:pos x="T32" y="T33"/>
                          </a:cxn>
                          <a:cxn ang="T101">
                            <a:pos x="T34" y="T35"/>
                          </a:cxn>
                          <a:cxn ang="T102">
                            <a:pos x="T36" y="T37"/>
                          </a:cxn>
                          <a:cxn ang="T103">
                            <a:pos x="T38" y="T39"/>
                          </a:cxn>
                          <a:cxn ang="T104">
                            <a:pos x="T40" y="T41"/>
                          </a:cxn>
                          <a:cxn ang="T105">
                            <a:pos x="T42" y="T43"/>
                          </a:cxn>
                          <a:cxn ang="T106">
                            <a:pos x="T44" y="T45"/>
                          </a:cxn>
                          <a:cxn ang="T107">
                            <a:pos x="T46" y="T47"/>
                          </a:cxn>
                          <a:cxn ang="T108">
                            <a:pos x="T48" y="T49"/>
                          </a:cxn>
                          <a:cxn ang="T109">
                            <a:pos x="T50" y="T51"/>
                          </a:cxn>
                          <a:cxn ang="T110">
                            <a:pos x="T52" y="T53"/>
                          </a:cxn>
                          <a:cxn ang="T111">
                            <a:pos x="T54" y="T55"/>
                          </a:cxn>
                          <a:cxn ang="T112">
                            <a:pos x="T56" y="T57"/>
                          </a:cxn>
                          <a:cxn ang="T113">
                            <a:pos x="T58" y="T59"/>
                          </a:cxn>
                          <a:cxn ang="T114">
                            <a:pos x="T60" y="T61"/>
                          </a:cxn>
                          <a:cxn ang="T115">
                            <a:pos x="T62" y="T63"/>
                          </a:cxn>
                          <a:cxn ang="T116">
                            <a:pos x="T64" y="T65"/>
                          </a:cxn>
                          <a:cxn ang="T117">
                            <a:pos x="T66" y="T67"/>
                          </a:cxn>
                          <a:cxn ang="T118">
                            <a:pos x="T68" y="T69"/>
                          </a:cxn>
                          <a:cxn ang="T119">
                            <a:pos x="T70" y="T71"/>
                          </a:cxn>
                          <a:cxn ang="T120">
                            <a:pos x="T72" y="T73"/>
                          </a:cxn>
                          <a:cxn ang="T121">
                            <a:pos x="T74" y="T75"/>
                          </a:cxn>
                          <a:cxn ang="T122">
                            <a:pos x="T76" y="T77"/>
                          </a:cxn>
                          <a:cxn ang="T123">
                            <a:pos x="T78" y="T79"/>
                          </a:cxn>
                          <a:cxn ang="T124">
                            <a:pos x="T80" y="T81"/>
                          </a:cxn>
                          <a:cxn ang="T125">
                            <a:pos x="T82" y="T83"/>
                          </a:cxn>
                        </a:cxnLst>
                        <a:rect l="0" t="0" r="r" b="b"/>
                        <a:pathLst>
                          <a:path w="1307" h="2431">
                            <a:moveTo>
                              <a:pt x="0" y="2125"/>
                            </a:moveTo>
                            <a:lnTo>
                              <a:pt x="11" y="2198"/>
                            </a:lnTo>
                            <a:lnTo>
                              <a:pt x="21" y="2265"/>
                            </a:lnTo>
                            <a:lnTo>
                              <a:pt x="32" y="2322"/>
                            </a:lnTo>
                            <a:lnTo>
                              <a:pt x="42" y="2369"/>
                            </a:lnTo>
                            <a:lnTo>
                              <a:pt x="52" y="2400"/>
                            </a:lnTo>
                            <a:lnTo>
                              <a:pt x="63" y="2426"/>
                            </a:lnTo>
                            <a:lnTo>
                              <a:pt x="73" y="2431"/>
                            </a:lnTo>
                            <a:lnTo>
                              <a:pt x="83" y="2431"/>
                            </a:lnTo>
                            <a:lnTo>
                              <a:pt x="94" y="2416"/>
                            </a:lnTo>
                            <a:lnTo>
                              <a:pt x="104" y="2390"/>
                            </a:lnTo>
                            <a:lnTo>
                              <a:pt x="114" y="2353"/>
                            </a:lnTo>
                            <a:lnTo>
                              <a:pt x="125" y="2302"/>
                            </a:lnTo>
                            <a:lnTo>
                              <a:pt x="135" y="2239"/>
                            </a:lnTo>
                            <a:lnTo>
                              <a:pt x="146" y="2172"/>
                            </a:lnTo>
                            <a:lnTo>
                              <a:pt x="156" y="2089"/>
                            </a:lnTo>
                            <a:lnTo>
                              <a:pt x="166" y="2001"/>
                            </a:lnTo>
                            <a:lnTo>
                              <a:pt x="177" y="1902"/>
                            </a:lnTo>
                            <a:lnTo>
                              <a:pt x="187" y="1799"/>
                            </a:lnTo>
                            <a:lnTo>
                              <a:pt x="197" y="1690"/>
                            </a:lnTo>
                            <a:lnTo>
                              <a:pt x="208" y="1576"/>
                            </a:lnTo>
                            <a:lnTo>
                              <a:pt x="218" y="1457"/>
                            </a:lnTo>
                            <a:lnTo>
                              <a:pt x="229" y="1337"/>
                            </a:lnTo>
                            <a:lnTo>
                              <a:pt x="239" y="1218"/>
                            </a:lnTo>
                            <a:lnTo>
                              <a:pt x="249" y="1094"/>
                            </a:lnTo>
                            <a:lnTo>
                              <a:pt x="260" y="975"/>
                            </a:lnTo>
                            <a:lnTo>
                              <a:pt x="270" y="855"/>
                            </a:lnTo>
                            <a:lnTo>
                              <a:pt x="280" y="741"/>
                            </a:lnTo>
                            <a:lnTo>
                              <a:pt x="291" y="632"/>
                            </a:lnTo>
                            <a:lnTo>
                              <a:pt x="301" y="529"/>
                            </a:lnTo>
                            <a:lnTo>
                              <a:pt x="311" y="430"/>
                            </a:lnTo>
                            <a:lnTo>
                              <a:pt x="322" y="342"/>
                            </a:lnTo>
                            <a:lnTo>
                              <a:pt x="332" y="259"/>
                            </a:lnTo>
                            <a:lnTo>
                              <a:pt x="343" y="192"/>
                            </a:lnTo>
                            <a:lnTo>
                              <a:pt x="353" y="130"/>
                            </a:lnTo>
                            <a:lnTo>
                              <a:pt x="363" y="78"/>
                            </a:lnTo>
                            <a:lnTo>
                              <a:pt x="374" y="41"/>
                            </a:lnTo>
                            <a:lnTo>
                              <a:pt x="384" y="15"/>
                            </a:lnTo>
                            <a:lnTo>
                              <a:pt x="394" y="0"/>
                            </a:lnTo>
                            <a:lnTo>
                              <a:pt x="405" y="0"/>
                            </a:lnTo>
                            <a:lnTo>
                              <a:pt x="415" y="5"/>
                            </a:lnTo>
                            <a:lnTo>
                              <a:pt x="425" y="31"/>
                            </a:lnTo>
                            <a:lnTo>
                              <a:pt x="436" y="62"/>
                            </a:lnTo>
                            <a:lnTo>
                              <a:pt x="446" y="109"/>
                            </a:lnTo>
                            <a:lnTo>
                              <a:pt x="457" y="166"/>
                            </a:lnTo>
                            <a:lnTo>
                              <a:pt x="467" y="233"/>
                            </a:lnTo>
                            <a:lnTo>
                              <a:pt x="477" y="306"/>
                            </a:lnTo>
                            <a:lnTo>
                              <a:pt x="488" y="394"/>
                            </a:lnTo>
                            <a:lnTo>
                              <a:pt x="498" y="487"/>
                            </a:lnTo>
                            <a:lnTo>
                              <a:pt x="508" y="586"/>
                            </a:lnTo>
                            <a:lnTo>
                              <a:pt x="519" y="695"/>
                            </a:lnTo>
                            <a:lnTo>
                              <a:pt x="529" y="809"/>
                            </a:lnTo>
                            <a:lnTo>
                              <a:pt x="540" y="923"/>
                            </a:lnTo>
                            <a:lnTo>
                              <a:pt x="550" y="1042"/>
                            </a:lnTo>
                            <a:lnTo>
                              <a:pt x="555" y="1166"/>
                            </a:lnTo>
                            <a:lnTo>
                              <a:pt x="565" y="1286"/>
                            </a:lnTo>
                            <a:lnTo>
                              <a:pt x="576" y="1410"/>
                            </a:lnTo>
                            <a:lnTo>
                              <a:pt x="586" y="1529"/>
                            </a:lnTo>
                            <a:lnTo>
                              <a:pt x="597" y="1643"/>
                            </a:lnTo>
                            <a:lnTo>
                              <a:pt x="607" y="1752"/>
                            </a:lnTo>
                            <a:lnTo>
                              <a:pt x="617" y="1861"/>
                            </a:lnTo>
                            <a:lnTo>
                              <a:pt x="628" y="1959"/>
                            </a:lnTo>
                            <a:lnTo>
                              <a:pt x="638" y="2053"/>
                            </a:lnTo>
                            <a:lnTo>
                              <a:pt x="648" y="2136"/>
                            </a:lnTo>
                            <a:lnTo>
                              <a:pt x="659" y="2213"/>
                            </a:lnTo>
                            <a:lnTo>
                              <a:pt x="669" y="2276"/>
                            </a:lnTo>
                            <a:lnTo>
                              <a:pt x="679" y="2333"/>
                            </a:lnTo>
                            <a:lnTo>
                              <a:pt x="690" y="2374"/>
                            </a:lnTo>
                            <a:lnTo>
                              <a:pt x="700" y="2405"/>
                            </a:lnTo>
                            <a:lnTo>
                              <a:pt x="711" y="2426"/>
                            </a:lnTo>
                            <a:lnTo>
                              <a:pt x="721" y="2431"/>
                            </a:lnTo>
                            <a:lnTo>
                              <a:pt x="731" y="2431"/>
                            </a:lnTo>
                            <a:lnTo>
                              <a:pt x="742" y="2410"/>
                            </a:lnTo>
                            <a:lnTo>
                              <a:pt x="752" y="2385"/>
                            </a:lnTo>
                            <a:lnTo>
                              <a:pt x="762" y="2343"/>
                            </a:lnTo>
                            <a:lnTo>
                              <a:pt x="773" y="2291"/>
                            </a:lnTo>
                            <a:lnTo>
                              <a:pt x="783" y="2229"/>
                            </a:lnTo>
                            <a:lnTo>
                              <a:pt x="794" y="2156"/>
                            </a:lnTo>
                            <a:lnTo>
                              <a:pt x="804" y="2074"/>
                            </a:lnTo>
                            <a:lnTo>
                              <a:pt x="814" y="1985"/>
                            </a:lnTo>
                            <a:lnTo>
                              <a:pt x="825" y="1887"/>
                            </a:lnTo>
                            <a:lnTo>
                              <a:pt x="835" y="1783"/>
                            </a:lnTo>
                            <a:lnTo>
                              <a:pt x="845" y="1669"/>
                            </a:lnTo>
                            <a:lnTo>
                              <a:pt x="856" y="1555"/>
                            </a:lnTo>
                            <a:lnTo>
                              <a:pt x="866" y="1436"/>
                            </a:lnTo>
                            <a:lnTo>
                              <a:pt x="876" y="1317"/>
                            </a:lnTo>
                            <a:lnTo>
                              <a:pt x="887" y="1197"/>
                            </a:lnTo>
                            <a:lnTo>
                              <a:pt x="897" y="1073"/>
                            </a:lnTo>
                            <a:lnTo>
                              <a:pt x="908" y="954"/>
                            </a:lnTo>
                            <a:lnTo>
                              <a:pt x="918" y="835"/>
                            </a:lnTo>
                            <a:lnTo>
                              <a:pt x="928" y="720"/>
                            </a:lnTo>
                            <a:lnTo>
                              <a:pt x="939" y="612"/>
                            </a:lnTo>
                            <a:lnTo>
                              <a:pt x="949" y="513"/>
                            </a:lnTo>
                            <a:lnTo>
                              <a:pt x="959" y="415"/>
                            </a:lnTo>
                            <a:lnTo>
                              <a:pt x="970" y="327"/>
                            </a:lnTo>
                            <a:lnTo>
                              <a:pt x="980" y="249"/>
                            </a:lnTo>
                            <a:lnTo>
                              <a:pt x="991" y="181"/>
                            </a:lnTo>
                            <a:lnTo>
                              <a:pt x="1001" y="119"/>
                            </a:lnTo>
                            <a:lnTo>
                              <a:pt x="1011" y="72"/>
                            </a:lnTo>
                            <a:lnTo>
                              <a:pt x="1022" y="36"/>
                            </a:lnTo>
                            <a:lnTo>
                              <a:pt x="1032" y="10"/>
                            </a:lnTo>
                            <a:lnTo>
                              <a:pt x="1042" y="0"/>
                            </a:lnTo>
                            <a:lnTo>
                              <a:pt x="1053" y="0"/>
                            </a:lnTo>
                            <a:lnTo>
                              <a:pt x="1063" y="10"/>
                            </a:lnTo>
                            <a:lnTo>
                              <a:pt x="1073" y="36"/>
                            </a:lnTo>
                            <a:lnTo>
                              <a:pt x="1084" y="67"/>
                            </a:lnTo>
                            <a:lnTo>
                              <a:pt x="1094" y="114"/>
                            </a:lnTo>
                            <a:lnTo>
                              <a:pt x="1105" y="176"/>
                            </a:lnTo>
                            <a:lnTo>
                              <a:pt x="1115" y="244"/>
                            </a:lnTo>
                            <a:lnTo>
                              <a:pt x="1125" y="321"/>
                            </a:lnTo>
                            <a:lnTo>
                              <a:pt x="1136" y="409"/>
                            </a:lnTo>
                            <a:lnTo>
                              <a:pt x="1146" y="503"/>
                            </a:lnTo>
                            <a:lnTo>
                              <a:pt x="1156" y="606"/>
                            </a:lnTo>
                            <a:lnTo>
                              <a:pt x="1167" y="715"/>
                            </a:lnTo>
                            <a:lnTo>
                              <a:pt x="1172" y="829"/>
                            </a:lnTo>
                            <a:lnTo>
                              <a:pt x="1182" y="943"/>
                            </a:lnTo>
                            <a:lnTo>
                              <a:pt x="1193" y="1063"/>
                            </a:lnTo>
                            <a:lnTo>
                              <a:pt x="1203" y="1187"/>
                            </a:lnTo>
                            <a:lnTo>
                              <a:pt x="1213" y="1306"/>
                            </a:lnTo>
                            <a:lnTo>
                              <a:pt x="1224" y="1426"/>
                            </a:lnTo>
                            <a:lnTo>
                              <a:pt x="1234" y="1545"/>
                            </a:lnTo>
                            <a:lnTo>
                              <a:pt x="1245" y="1664"/>
                            </a:lnTo>
                            <a:lnTo>
                              <a:pt x="1255" y="1773"/>
                            </a:lnTo>
                            <a:lnTo>
                              <a:pt x="1265" y="1877"/>
                            </a:lnTo>
                            <a:lnTo>
                              <a:pt x="1276" y="1975"/>
                            </a:lnTo>
                            <a:lnTo>
                              <a:pt x="1286" y="2068"/>
                            </a:lnTo>
                            <a:lnTo>
                              <a:pt x="1296" y="2151"/>
                            </a:lnTo>
                            <a:lnTo>
                              <a:pt x="1307" y="2224"/>
                            </a:lnTo>
                          </a:path>
                        </a:pathLst>
                      </a:custGeom>
                      <a:noFill/>
                      <a:ln w="15875">
                        <a:solidFill>
                          <a:srgbClr val="FF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84059" name="Freeform 237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839" y="1159"/>
                        <a:ext cx="477" cy="2431"/>
                      </a:xfrm>
                      <a:custGeom>
                        <a:avLst/>
                        <a:gdLst>
                          <a:gd name="T0" fmla="*/ 0 w 477"/>
                          <a:gd name="T1" fmla="*/ 2224 h 2431"/>
                          <a:gd name="T2" fmla="*/ 10 w 477"/>
                          <a:gd name="T3" fmla="*/ 2286 h 2431"/>
                          <a:gd name="T4" fmla="*/ 20 w 477"/>
                          <a:gd name="T5" fmla="*/ 2338 h 2431"/>
                          <a:gd name="T6" fmla="*/ 31 w 477"/>
                          <a:gd name="T7" fmla="*/ 2379 h 2431"/>
                          <a:gd name="T8" fmla="*/ 41 w 477"/>
                          <a:gd name="T9" fmla="*/ 2410 h 2431"/>
                          <a:gd name="T10" fmla="*/ 52 w 477"/>
                          <a:gd name="T11" fmla="*/ 2426 h 2431"/>
                          <a:gd name="T12" fmla="*/ 62 w 477"/>
                          <a:gd name="T13" fmla="*/ 2431 h 2431"/>
                          <a:gd name="T14" fmla="*/ 72 w 477"/>
                          <a:gd name="T15" fmla="*/ 2426 h 2431"/>
                          <a:gd name="T16" fmla="*/ 83 w 477"/>
                          <a:gd name="T17" fmla="*/ 2410 h 2431"/>
                          <a:gd name="T18" fmla="*/ 93 w 477"/>
                          <a:gd name="T19" fmla="*/ 2379 h 2431"/>
                          <a:gd name="T20" fmla="*/ 103 w 477"/>
                          <a:gd name="T21" fmla="*/ 2338 h 2431"/>
                          <a:gd name="T22" fmla="*/ 114 w 477"/>
                          <a:gd name="T23" fmla="*/ 2281 h 2431"/>
                          <a:gd name="T24" fmla="*/ 124 w 477"/>
                          <a:gd name="T25" fmla="*/ 2219 h 2431"/>
                          <a:gd name="T26" fmla="*/ 134 w 477"/>
                          <a:gd name="T27" fmla="*/ 2146 h 2431"/>
                          <a:gd name="T28" fmla="*/ 145 w 477"/>
                          <a:gd name="T29" fmla="*/ 2058 h 2431"/>
                          <a:gd name="T30" fmla="*/ 155 w 477"/>
                          <a:gd name="T31" fmla="*/ 1970 h 2431"/>
                          <a:gd name="T32" fmla="*/ 166 w 477"/>
                          <a:gd name="T33" fmla="*/ 1871 h 2431"/>
                          <a:gd name="T34" fmla="*/ 176 w 477"/>
                          <a:gd name="T35" fmla="*/ 1762 h 2431"/>
                          <a:gd name="T36" fmla="*/ 186 w 477"/>
                          <a:gd name="T37" fmla="*/ 1654 h 2431"/>
                          <a:gd name="T38" fmla="*/ 197 w 477"/>
                          <a:gd name="T39" fmla="*/ 1534 h 2431"/>
                          <a:gd name="T40" fmla="*/ 207 w 477"/>
                          <a:gd name="T41" fmla="*/ 1415 h 2431"/>
                          <a:gd name="T42" fmla="*/ 217 w 477"/>
                          <a:gd name="T43" fmla="*/ 1296 h 2431"/>
                          <a:gd name="T44" fmla="*/ 228 w 477"/>
                          <a:gd name="T45" fmla="*/ 1177 h 2431"/>
                          <a:gd name="T46" fmla="*/ 238 w 477"/>
                          <a:gd name="T47" fmla="*/ 1052 h 2431"/>
                          <a:gd name="T48" fmla="*/ 249 w 477"/>
                          <a:gd name="T49" fmla="*/ 933 h 2431"/>
                          <a:gd name="T50" fmla="*/ 259 w 477"/>
                          <a:gd name="T51" fmla="*/ 819 h 2431"/>
                          <a:gd name="T52" fmla="*/ 269 w 477"/>
                          <a:gd name="T53" fmla="*/ 705 h 2431"/>
                          <a:gd name="T54" fmla="*/ 280 w 477"/>
                          <a:gd name="T55" fmla="*/ 596 h 2431"/>
                          <a:gd name="T56" fmla="*/ 290 w 477"/>
                          <a:gd name="T57" fmla="*/ 492 h 2431"/>
                          <a:gd name="T58" fmla="*/ 300 w 477"/>
                          <a:gd name="T59" fmla="*/ 399 h 2431"/>
                          <a:gd name="T60" fmla="*/ 311 w 477"/>
                          <a:gd name="T61" fmla="*/ 316 h 2431"/>
                          <a:gd name="T62" fmla="*/ 321 w 477"/>
                          <a:gd name="T63" fmla="*/ 238 h 2431"/>
                          <a:gd name="T64" fmla="*/ 331 w 477"/>
                          <a:gd name="T65" fmla="*/ 171 h 2431"/>
                          <a:gd name="T66" fmla="*/ 342 w 477"/>
                          <a:gd name="T67" fmla="*/ 114 h 2431"/>
                          <a:gd name="T68" fmla="*/ 352 w 477"/>
                          <a:gd name="T69" fmla="*/ 67 h 2431"/>
                          <a:gd name="T70" fmla="*/ 363 w 477"/>
                          <a:gd name="T71" fmla="*/ 31 h 2431"/>
                          <a:gd name="T72" fmla="*/ 373 w 477"/>
                          <a:gd name="T73" fmla="*/ 10 h 2431"/>
                          <a:gd name="T74" fmla="*/ 383 w 477"/>
                          <a:gd name="T75" fmla="*/ 0 h 2431"/>
                          <a:gd name="T76" fmla="*/ 394 w 477"/>
                          <a:gd name="T77" fmla="*/ 0 h 2431"/>
                          <a:gd name="T78" fmla="*/ 404 w 477"/>
                          <a:gd name="T79" fmla="*/ 15 h 2431"/>
                          <a:gd name="T80" fmla="*/ 414 w 477"/>
                          <a:gd name="T81" fmla="*/ 41 h 2431"/>
                          <a:gd name="T82" fmla="*/ 425 w 477"/>
                          <a:gd name="T83" fmla="*/ 78 h 2431"/>
                          <a:gd name="T84" fmla="*/ 435 w 477"/>
                          <a:gd name="T85" fmla="*/ 124 h 2431"/>
                          <a:gd name="T86" fmla="*/ 445 w 477"/>
                          <a:gd name="T87" fmla="*/ 187 h 2431"/>
                          <a:gd name="T88" fmla="*/ 456 w 477"/>
                          <a:gd name="T89" fmla="*/ 254 h 2431"/>
                          <a:gd name="T90" fmla="*/ 466 w 477"/>
                          <a:gd name="T91" fmla="*/ 337 h 2431"/>
                          <a:gd name="T92" fmla="*/ 477 w 477"/>
                          <a:gd name="T93" fmla="*/ 425 h 2431"/>
                          <a:gd name="T94" fmla="*/ 0 60000 65536"/>
                          <a:gd name="T95" fmla="*/ 0 60000 65536"/>
                          <a:gd name="T96" fmla="*/ 0 60000 65536"/>
                          <a:gd name="T97" fmla="*/ 0 60000 65536"/>
                          <a:gd name="T98" fmla="*/ 0 60000 65536"/>
                          <a:gd name="T99" fmla="*/ 0 60000 65536"/>
                          <a:gd name="T100" fmla="*/ 0 60000 65536"/>
                          <a:gd name="T101" fmla="*/ 0 60000 65536"/>
                          <a:gd name="T102" fmla="*/ 0 60000 65536"/>
                          <a:gd name="T103" fmla="*/ 0 60000 65536"/>
                          <a:gd name="T104" fmla="*/ 0 60000 65536"/>
                          <a:gd name="T105" fmla="*/ 0 60000 65536"/>
                          <a:gd name="T106" fmla="*/ 0 60000 65536"/>
                          <a:gd name="T107" fmla="*/ 0 60000 65536"/>
                          <a:gd name="T108" fmla="*/ 0 60000 65536"/>
                          <a:gd name="T109" fmla="*/ 0 60000 65536"/>
                          <a:gd name="T110" fmla="*/ 0 60000 65536"/>
                          <a:gd name="T111" fmla="*/ 0 60000 65536"/>
                          <a:gd name="T112" fmla="*/ 0 60000 65536"/>
                          <a:gd name="T113" fmla="*/ 0 60000 65536"/>
                          <a:gd name="T114" fmla="*/ 0 60000 65536"/>
                          <a:gd name="T115" fmla="*/ 0 60000 65536"/>
                          <a:gd name="T116" fmla="*/ 0 60000 65536"/>
                          <a:gd name="T117" fmla="*/ 0 60000 65536"/>
                          <a:gd name="T118" fmla="*/ 0 60000 65536"/>
                          <a:gd name="T119" fmla="*/ 0 60000 65536"/>
                          <a:gd name="T120" fmla="*/ 0 60000 65536"/>
                          <a:gd name="T121" fmla="*/ 0 60000 65536"/>
                          <a:gd name="T122" fmla="*/ 0 60000 65536"/>
                          <a:gd name="T123" fmla="*/ 0 60000 65536"/>
                          <a:gd name="T124" fmla="*/ 0 60000 65536"/>
                          <a:gd name="T125" fmla="*/ 0 60000 65536"/>
                          <a:gd name="T126" fmla="*/ 0 60000 65536"/>
                          <a:gd name="T127" fmla="*/ 0 60000 65536"/>
                          <a:gd name="T128" fmla="*/ 0 60000 65536"/>
                          <a:gd name="T129" fmla="*/ 0 60000 65536"/>
                          <a:gd name="T130" fmla="*/ 0 60000 65536"/>
                          <a:gd name="T131" fmla="*/ 0 60000 65536"/>
                          <a:gd name="T132" fmla="*/ 0 60000 65536"/>
                          <a:gd name="T133" fmla="*/ 0 60000 65536"/>
                          <a:gd name="T134" fmla="*/ 0 60000 65536"/>
                          <a:gd name="T135" fmla="*/ 0 60000 65536"/>
                          <a:gd name="T136" fmla="*/ 0 60000 65536"/>
                          <a:gd name="T137" fmla="*/ 0 60000 65536"/>
                          <a:gd name="T138" fmla="*/ 0 60000 65536"/>
                          <a:gd name="T139" fmla="*/ 0 60000 65536"/>
                          <a:gd name="T140" fmla="*/ 0 60000 65536"/>
                        </a:gdLst>
                        <a:ahLst/>
                        <a:cxnLst>
                          <a:cxn ang="T94">
                            <a:pos x="T0" y="T1"/>
                          </a:cxn>
                          <a:cxn ang="T95">
                            <a:pos x="T2" y="T3"/>
                          </a:cxn>
                          <a:cxn ang="T96">
                            <a:pos x="T4" y="T5"/>
                          </a:cxn>
                          <a:cxn ang="T97">
                            <a:pos x="T6" y="T7"/>
                          </a:cxn>
                          <a:cxn ang="T98">
                            <a:pos x="T8" y="T9"/>
                          </a:cxn>
                          <a:cxn ang="T99">
                            <a:pos x="T10" y="T11"/>
                          </a:cxn>
                          <a:cxn ang="T100">
                            <a:pos x="T12" y="T13"/>
                          </a:cxn>
                          <a:cxn ang="T101">
                            <a:pos x="T14" y="T15"/>
                          </a:cxn>
                          <a:cxn ang="T102">
                            <a:pos x="T16" y="T17"/>
                          </a:cxn>
                          <a:cxn ang="T103">
                            <a:pos x="T18" y="T19"/>
                          </a:cxn>
                          <a:cxn ang="T104">
                            <a:pos x="T20" y="T21"/>
                          </a:cxn>
                          <a:cxn ang="T105">
                            <a:pos x="T22" y="T23"/>
                          </a:cxn>
                          <a:cxn ang="T106">
                            <a:pos x="T24" y="T25"/>
                          </a:cxn>
                          <a:cxn ang="T107">
                            <a:pos x="T26" y="T27"/>
                          </a:cxn>
                          <a:cxn ang="T108">
                            <a:pos x="T28" y="T29"/>
                          </a:cxn>
                          <a:cxn ang="T109">
                            <a:pos x="T30" y="T31"/>
                          </a:cxn>
                          <a:cxn ang="T110">
                            <a:pos x="T32" y="T33"/>
                          </a:cxn>
                          <a:cxn ang="T111">
                            <a:pos x="T34" y="T35"/>
                          </a:cxn>
                          <a:cxn ang="T112">
                            <a:pos x="T36" y="T37"/>
                          </a:cxn>
                          <a:cxn ang="T113">
                            <a:pos x="T38" y="T39"/>
                          </a:cxn>
                          <a:cxn ang="T114">
                            <a:pos x="T40" y="T41"/>
                          </a:cxn>
                          <a:cxn ang="T115">
                            <a:pos x="T42" y="T43"/>
                          </a:cxn>
                          <a:cxn ang="T116">
                            <a:pos x="T44" y="T45"/>
                          </a:cxn>
                          <a:cxn ang="T117">
                            <a:pos x="T46" y="T47"/>
                          </a:cxn>
                          <a:cxn ang="T118">
                            <a:pos x="T48" y="T49"/>
                          </a:cxn>
                          <a:cxn ang="T119">
                            <a:pos x="T50" y="T51"/>
                          </a:cxn>
                          <a:cxn ang="T120">
                            <a:pos x="T52" y="T53"/>
                          </a:cxn>
                          <a:cxn ang="T121">
                            <a:pos x="T54" y="T55"/>
                          </a:cxn>
                          <a:cxn ang="T122">
                            <a:pos x="T56" y="T57"/>
                          </a:cxn>
                          <a:cxn ang="T123">
                            <a:pos x="T58" y="T59"/>
                          </a:cxn>
                          <a:cxn ang="T124">
                            <a:pos x="T60" y="T61"/>
                          </a:cxn>
                          <a:cxn ang="T125">
                            <a:pos x="T62" y="T63"/>
                          </a:cxn>
                          <a:cxn ang="T126">
                            <a:pos x="T64" y="T65"/>
                          </a:cxn>
                          <a:cxn ang="T127">
                            <a:pos x="T66" y="T67"/>
                          </a:cxn>
                          <a:cxn ang="T128">
                            <a:pos x="T68" y="T69"/>
                          </a:cxn>
                          <a:cxn ang="T129">
                            <a:pos x="T70" y="T71"/>
                          </a:cxn>
                          <a:cxn ang="T130">
                            <a:pos x="T72" y="T73"/>
                          </a:cxn>
                          <a:cxn ang="T131">
                            <a:pos x="T74" y="T75"/>
                          </a:cxn>
                          <a:cxn ang="T132">
                            <a:pos x="T76" y="T77"/>
                          </a:cxn>
                          <a:cxn ang="T133">
                            <a:pos x="T78" y="T79"/>
                          </a:cxn>
                          <a:cxn ang="T134">
                            <a:pos x="T80" y="T81"/>
                          </a:cxn>
                          <a:cxn ang="T135">
                            <a:pos x="T82" y="T83"/>
                          </a:cxn>
                          <a:cxn ang="T136">
                            <a:pos x="T84" y="T85"/>
                          </a:cxn>
                          <a:cxn ang="T137">
                            <a:pos x="T86" y="T87"/>
                          </a:cxn>
                          <a:cxn ang="T138">
                            <a:pos x="T88" y="T89"/>
                          </a:cxn>
                          <a:cxn ang="T139">
                            <a:pos x="T90" y="T91"/>
                          </a:cxn>
                          <a:cxn ang="T140">
                            <a:pos x="T92" y="T93"/>
                          </a:cxn>
                        </a:cxnLst>
                        <a:rect l="0" t="0" r="r" b="b"/>
                        <a:pathLst>
                          <a:path w="477" h="2431">
                            <a:moveTo>
                              <a:pt x="0" y="2224"/>
                            </a:moveTo>
                            <a:lnTo>
                              <a:pt x="10" y="2286"/>
                            </a:lnTo>
                            <a:lnTo>
                              <a:pt x="20" y="2338"/>
                            </a:lnTo>
                            <a:lnTo>
                              <a:pt x="31" y="2379"/>
                            </a:lnTo>
                            <a:lnTo>
                              <a:pt x="41" y="2410"/>
                            </a:lnTo>
                            <a:lnTo>
                              <a:pt x="52" y="2426"/>
                            </a:lnTo>
                            <a:lnTo>
                              <a:pt x="62" y="2431"/>
                            </a:lnTo>
                            <a:lnTo>
                              <a:pt x="72" y="2426"/>
                            </a:lnTo>
                            <a:lnTo>
                              <a:pt x="83" y="2410"/>
                            </a:lnTo>
                            <a:lnTo>
                              <a:pt x="93" y="2379"/>
                            </a:lnTo>
                            <a:lnTo>
                              <a:pt x="103" y="2338"/>
                            </a:lnTo>
                            <a:lnTo>
                              <a:pt x="114" y="2281"/>
                            </a:lnTo>
                            <a:lnTo>
                              <a:pt x="124" y="2219"/>
                            </a:lnTo>
                            <a:lnTo>
                              <a:pt x="134" y="2146"/>
                            </a:lnTo>
                            <a:lnTo>
                              <a:pt x="145" y="2058"/>
                            </a:lnTo>
                            <a:lnTo>
                              <a:pt x="155" y="1970"/>
                            </a:lnTo>
                            <a:lnTo>
                              <a:pt x="166" y="1871"/>
                            </a:lnTo>
                            <a:lnTo>
                              <a:pt x="176" y="1762"/>
                            </a:lnTo>
                            <a:lnTo>
                              <a:pt x="186" y="1654"/>
                            </a:lnTo>
                            <a:lnTo>
                              <a:pt x="197" y="1534"/>
                            </a:lnTo>
                            <a:lnTo>
                              <a:pt x="207" y="1415"/>
                            </a:lnTo>
                            <a:lnTo>
                              <a:pt x="217" y="1296"/>
                            </a:lnTo>
                            <a:lnTo>
                              <a:pt x="228" y="1177"/>
                            </a:lnTo>
                            <a:lnTo>
                              <a:pt x="238" y="1052"/>
                            </a:lnTo>
                            <a:lnTo>
                              <a:pt x="249" y="933"/>
                            </a:lnTo>
                            <a:lnTo>
                              <a:pt x="259" y="819"/>
                            </a:lnTo>
                            <a:lnTo>
                              <a:pt x="269" y="705"/>
                            </a:lnTo>
                            <a:lnTo>
                              <a:pt x="280" y="596"/>
                            </a:lnTo>
                            <a:lnTo>
                              <a:pt x="290" y="492"/>
                            </a:lnTo>
                            <a:lnTo>
                              <a:pt x="300" y="399"/>
                            </a:lnTo>
                            <a:lnTo>
                              <a:pt x="311" y="316"/>
                            </a:lnTo>
                            <a:lnTo>
                              <a:pt x="321" y="238"/>
                            </a:lnTo>
                            <a:lnTo>
                              <a:pt x="331" y="171"/>
                            </a:lnTo>
                            <a:lnTo>
                              <a:pt x="342" y="114"/>
                            </a:lnTo>
                            <a:lnTo>
                              <a:pt x="352" y="67"/>
                            </a:lnTo>
                            <a:lnTo>
                              <a:pt x="363" y="31"/>
                            </a:lnTo>
                            <a:lnTo>
                              <a:pt x="373" y="10"/>
                            </a:lnTo>
                            <a:lnTo>
                              <a:pt x="383" y="0"/>
                            </a:lnTo>
                            <a:lnTo>
                              <a:pt x="394" y="0"/>
                            </a:lnTo>
                            <a:lnTo>
                              <a:pt x="404" y="15"/>
                            </a:lnTo>
                            <a:lnTo>
                              <a:pt x="414" y="41"/>
                            </a:lnTo>
                            <a:lnTo>
                              <a:pt x="425" y="78"/>
                            </a:lnTo>
                            <a:lnTo>
                              <a:pt x="435" y="124"/>
                            </a:lnTo>
                            <a:lnTo>
                              <a:pt x="445" y="187"/>
                            </a:lnTo>
                            <a:lnTo>
                              <a:pt x="456" y="254"/>
                            </a:lnTo>
                            <a:lnTo>
                              <a:pt x="466" y="337"/>
                            </a:lnTo>
                            <a:lnTo>
                              <a:pt x="477" y="425"/>
                            </a:lnTo>
                          </a:path>
                        </a:pathLst>
                      </a:custGeom>
                      <a:noFill/>
                      <a:ln w="15875">
                        <a:solidFill>
                          <a:srgbClr val="FF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</p:grpSp>
              </p:grpSp>
              <p:grpSp>
                <p:nvGrpSpPr>
                  <p:cNvPr id="84013" name="Group 238"/>
                  <p:cNvGrpSpPr>
                    <a:grpSpLocks/>
                  </p:cNvGrpSpPr>
                  <p:nvPr/>
                </p:nvGrpSpPr>
                <p:grpSpPr bwMode="auto">
                  <a:xfrm>
                    <a:off x="960" y="3203"/>
                    <a:ext cx="88" cy="94"/>
                    <a:chOff x="1374" y="2944"/>
                    <a:chExt cx="88" cy="94"/>
                  </a:xfrm>
                </p:grpSpPr>
                <p:sp>
                  <p:nvSpPr>
                    <p:cNvPr id="923887" name="AutoShape 23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380" y="2956"/>
                      <a:ext cx="76" cy="82"/>
                    </a:xfrm>
                    <a:prstGeom prst="triangle">
                      <a:avLst>
                        <a:gd name="adj" fmla="val 50000"/>
                      </a:avLst>
                    </a:prstGeom>
                    <a:noFill/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rgbClr val="000000">
                                <a:alpha val="74998"/>
                              </a:srgb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de-DE"/>
                    </a:p>
                  </p:txBody>
                </p:sp>
                <p:sp>
                  <p:nvSpPr>
                    <p:cNvPr id="923888" name="Line 24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74" y="2944"/>
                      <a:ext cx="88" cy="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rgbClr val="000000">
                                <a:alpha val="74998"/>
                              </a:srgb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e-DE"/>
                    </a:p>
                  </p:txBody>
                </p:sp>
              </p:grpSp>
              <p:grpSp>
                <p:nvGrpSpPr>
                  <p:cNvPr id="84014" name="Group 274"/>
                  <p:cNvGrpSpPr>
                    <a:grpSpLocks/>
                  </p:cNvGrpSpPr>
                  <p:nvPr/>
                </p:nvGrpSpPr>
                <p:grpSpPr bwMode="auto">
                  <a:xfrm>
                    <a:off x="1592" y="3150"/>
                    <a:ext cx="2732" cy="89"/>
                    <a:chOff x="1587" y="3241"/>
                    <a:chExt cx="2732" cy="222"/>
                  </a:xfrm>
                </p:grpSpPr>
                <p:grpSp>
                  <p:nvGrpSpPr>
                    <p:cNvPr id="84015" name="Group 275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587" y="3252"/>
                      <a:ext cx="395" cy="210"/>
                      <a:chOff x="1231" y="1159"/>
                      <a:chExt cx="3085" cy="2431"/>
                    </a:xfrm>
                  </p:grpSpPr>
                  <p:sp>
                    <p:nvSpPr>
                      <p:cNvPr id="84044" name="Freeform 276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1231" y="1159"/>
                        <a:ext cx="1301" cy="2431"/>
                      </a:xfrm>
                      <a:custGeom>
                        <a:avLst/>
                        <a:gdLst>
                          <a:gd name="T0" fmla="*/ 16 w 1301"/>
                          <a:gd name="T1" fmla="*/ 2177 h 2431"/>
                          <a:gd name="T2" fmla="*/ 47 w 1301"/>
                          <a:gd name="T3" fmla="*/ 2353 h 2431"/>
                          <a:gd name="T4" fmla="*/ 78 w 1301"/>
                          <a:gd name="T5" fmla="*/ 2431 h 2431"/>
                          <a:gd name="T6" fmla="*/ 109 w 1301"/>
                          <a:gd name="T7" fmla="*/ 2400 h 2431"/>
                          <a:gd name="T8" fmla="*/ 140 w 1301"/>
                          <a:gd name="T9" fmla="*/ 2260 h 2431"/>
                          <a:gd name="T10" fmla="*/ 171 w 1301"/>
                          <a:gd name="T11" fmla="*/ 2032 h 2431"/>
                          <a:gd name="T12" fmla="*/ 203 w 1301"/>
                          <a:gd name="T13" fmla="*/ 1726 h 2431"/>
                          <a:gd name="T14" fmla="*/ 234 w 1301"/>
                          <a:gd name="T15" fmla="*/ 1379 h 2431"/>
                          <a:gd name="T16" fmla="*/ 265 w 1301"/>
                          <a:gd name="T17" fmla="*/ 1016 h 2431"/>
                          <a:gd name="T18" fmla="*/ 296 w 1301"/>
                          <a:gd name="T19" fmla="*/ 669 h 2431"/>
                          <a:gd name="T20" fmla="*/ 327 w 1301"/>
                          <a:gd name="T21" fmla="*/ 373 h 2431"/>
                          <a:gd name="T22" fmla="*/ 358 w 1301"/>
                          <a:gd name="T23" fmla="*/ 150 h 2431"/>
                          <a:gd name="T24" fmla="*/ 389 w 1301"/>
                          <a:gd name="T25" fmla="*/ 21 h 2431"/>
                          <a:gd name="T26" fmla="*/ 420 w 1301"/>
                          <a:gd name="T27" fmla="*/ 5 h 2431"/>
                          <a:gd name="T28" fmla="*/ 451 w 1301"/>
                          <a:gd name="T29" fmla="*/ 93 h 2431"/>
                          <a:gd name="T30" fmla="*/ 482 w 1301"/>
                          <a:gd name="T31" fmla="*/ 280 h 2431"/>
                          <a:gd name="T32" fmla="*/ 514 w 1301"/>
                          <a:gd name="T33" fmla="*/ 555 h 2431"/>
                          <a:gd name="T34" fmla="*/ 545 w 1301"/>
                          <a:gd name="T35" fmla="*/ 886 h 2431"/>
                          <a:gd name="T36" fmla="*/ 576 w 1301"/>
                          <a:gd name="T37" fmla="*/ 1244 h 2431"/>
                          <a:gd name="T38" fmla="*/ 607 w 1301"/>
                          <a:gd name="T39" fmla="*/ 1602 h 2431"/>
                          <a:gd name="T40" fmla="*/ 633 w 1301"/>
                          <a:gd name="T41" fmla="*/ 1928 h 2431"/>
                          <a:gd name="T42" fmla="*/ 664 w 1301"/>
                          <a:gd name="T43" fmla="*/ 2188 h 2431"/>
                          <a:gd name="T44" fmla="*/ 695 w 1301"/>
                          <a:gd name="T45" fmla="*/ 2364 h 2431"/>
                          <a:gd name="T46" fmla="*/ 726 w 1301"/>
                          <a:gd name="T47" fmla="*/ 2431 h 2431"/>
                          <a:gd name="T48" fmla="*/ 757 w 1301"/>
                          <a:gd name="T49" fmla="*/ 2395 h 2431"/>
                          <a:gd name="T50" fmla="*/ 788 w 1301"/>
                          <a:gd name="T51" fmla="*/ 2250 h 2431"/>
                          <a:gd name="T52" fmla="*/ 819 w 1301"/>
                          <a:gd name="T53" fmla="*/ 2017 h 2431"/>
                          <a:gd name="T54" fmla="*/ 850 w 1301"/>
                          <a:gd name="T55" fmla="*/ 1711 h 2431"/>
                          <a:gd name="T56" fmla="*/ 882 w 1301"/>
                          <a:gd name="T57" fmla="*/ 1358 h 2431"/>
                          <a:gd name="T58" fmla="*/ 913 w 1301"/>
                          <a:gd name="T59" fmla="*/ 995 h 2431"/>
                          <a:gd name="T60" fmla="*/ 944 w 1301"/>
                          <a:gd name="T61" fmla="*/ 648 h 2431"/>
                          <a:gd name="T62" fmla="*/ 975 w 1301"/>
                          <a:gd name="T63" fmla="*/ 358 h 2431"/>
                          <a:gd name="T64" fmla="*/ 1006 w 1301"/>
                          <a:gd name="T65" fmla="*/ 140 h 2431"/>
                          <a:gd name="T66" fmla="*/ 1037 w 1301"/>
                          <a:gd name="T67" fmla="*/ 21 h 2431"/>
                          <a:gd name="T68" fmla="*/ 1068 w 1301"/>
                          <a:gd name="T69" fmla="*/ 5 h 2431"/>
                          <a:gd name="T70" fmla="*/ 1099 w 1301"/>
                          <a:gd name="T71" fmla="*/ 98 h 2431"/>
                          <a:gd name="T72" fmla="*/ 1130 w 1301"/>
                          <a:gd name="T73" fmla="*/ 295 h 2431"/>
                          <a:gd name="T74" fmla="*/ 1161 w 1301"/>
                          <a:gd name="T75" fmla="*/ 570 h 2431"/>
                          <a:gd name="T76" fmla="*/ 1193 w 1301"/>
                          <a:gd name="T77" fmla="*/ 902 h 2431"/>
                          <a:gd name="T78" fmla="*/ 1224 w 1301"/>
                          <a:gd name="T79" fmla="*/ 1265 h 2431"/>
                          <a:gd name="T80" fmla="*/ 1250 w 1301"/>
                          <a:gd name="T81" fmla="*/ 1623 h 2431"/>
                          <a:gd name="T82" fmla="*/ 1281 w 1301"/>
                          <a:gd name="T83" fmla="*/ 1944 h 2431"/>
                          <a:gd name="T84" fmla="*/ 0 60000 65536"/>
                          <a:gd name="T85" fmla="*/ 0 60000 65536"/>
                          <a:gd name="T86" fmla="*/ 0 60000 65536"/>
                          <a:gd name="T87" fmla="*/ 0 60000 65536"/>
                          <a:gd name="T88" fmla="*/ 0 60000 65536"/>
                          <a:gd name="T89" fmla="*/ 0 60000 65536"/>
                          <a:gd name="T90" fmla="*/ 0 60000 65536"/>
                          <a:gd name="T91" fmla="*/ 0 60000 65536"/>
                          <a:gd name="T92" fmla="*/ 0 60000 65536"/>
                          <a:gd name="T93" fmla="*/ 0 60000 65536"/>
                          <a:gd name="T94" fmla="*/ 0 60000 65536"/>
                          <a:gd name="T95" fmla="*/ 0 60000 65536"/>
                          <a:gd name="T96" fmla="*/ 0 60000 65536"/>
                          <a:gd name="T97" fmla="*/ 0 60000 65536"/>
                          <a:gd name="T98" fmla="*/ 0 60000 65536"/>
                          <a:gd name="T99" fmla="*/ 0 60000 65536"/>
                          <a:gd name="T100" fmla="*/ 0 60000 65536"/>
                          <a:gd name="T101" fmla="*/ 0 60000 65536"/>
                          <a:gd name="T102" fmla="*/ 0 60000 65536"/>
                          <a:gd name="T103" fmla="*/ 0 60000 65536"/>
                          <a:gd name="T104" fmla="*/ 0 60000 65536"/>
                          <a:gd name="T105" fmla="*/ 0 60000 65536"/>
                          <a:gd name="T106" fmla="*/ 0 60000 65536"/>
                          <a:gd name="T107" fmla="*/ 0 60000 65536"/>
                          <a:gd name="T108" fmla="*/ 0 60000 65536"/>
                          <a:gd name="T109" fmla="*/ 0 60000 65536"/>
                          <a:gd name="T110" fmla="*/ 0 60000 65536"/>
                          <a:gd name="T111" fmla="*/ 0 60000 65536"/>
                          <a:gd name="T112" fmla="*/ 0 60000 65536"/>
                          <a:gd name="T113" fmla="*/ 0 60000 65536"/>
                          <a:gd name="T114" fmla="*/ 0 60000 65536"/>
                          <a:gd name="T115" fmla="*/ 0 60000 65536"/>
                          <a:gd name="T116" fmla="*/ 0 60000 65536"/>
                          <a:gd name="T117" fmla="*/ 0 60000 65536"/>
                          <a:gd name="T118" fmla="*/ 0 60000 65536"/>
                          <a:gd name="T119" fmla="*/ 0 60000 65536"/>
                          <a:gd name="T120" fmla="*/ 0 60000 65536"/>
                          <a:gd name="T121" fmla="*/ 0 60000 65536"/>
                          <a:gd name="T122" fmla="*/ 0 60000 65536"/>
                          <a:gd name="T123" fmla="*/ 0 60000 65536"/>
                          <a:gd name="T124" fmla="*/ 0 60000 65536"/>
                          <a:gd name="T125" fmla="*/ 0 60000 65536"/>
                        </a:gdLst>
                        <a:ahLst/>
                        <a:cxnLst>
                          <a:cxn ang="T84">
                            <a:pos x="T0" y="T1"/>
                          </a:cxn>
                          <a:cxn ang="T85">
                            <a:pos x="T2" y="T3"/>
                          </a:cxn>
                          <a:cxn ang="T86">
                            <a:pos x="T4" y="T5"/>
                          </a:cxn>
                          <a:cxn ang="T87">
                            <a:pos x="T6" y="T7"/>
                          </a:cxn>
                          <a:cxn ang="T88">
                            <a:pos x="T8" y="T9"/>
                          </a:cxn>
                          <a:cxn ang="T89">
                            <a:pos x="T10" y="T11"/>
                          </a:cxn>
                          <a:cxn ang="T90">
                            <a:pos x="T12" y="T13"/>
                          </a:cxn>
                          <a:cxn ang="T91">
                            <a:pos x="T14" y="T15"/>
                          </a:cxn>
                          <a:cxn ang="T92">
                            <a:pos x="T16" y="T17"/>
                          </a:cxn>
                          <a:cxn ang="T93">
                            <a:pos x="T18" y="T19"/>
                          </a:cxn>
                          <a:cxn ang="T94">
                            <a:pos x="T20" y="T21"/>
                          </a:cxn>
                          <a:cxn ang="T95">
                            <a:pos x="T22" y="T23"/>
                          </a:cxn>
                          <a:cxn ang="T96">
                            <a:pos x="T24" y="T25"/>
                          </a:cxn>
                          <a:cxn ang="T97">
                            <a:pos x="T26" y="T27"/>
                          </a:cxn>
                          <a:cxn ang="T98">
                            <a:pos x="T28" y="T29"/>
                          </a:cxn>
                          <a:cxn ang="T99">
                            <a:pos x="T30" y="T31"/>
                          </a:cxn>
                          <a:cxn ang="T100">
                            <a:pos x="T32" y="T33"/>
                          </a:cxn>
                          <a:cxn ang="T101">
                            <a:pos x="T34" y="T35"/>
                          </a:cxn>
                          <a:cxn ang="T102">
                            <a:pos x="T36" y="T37"/>
                          </a:cxn>
                          <a:cxn ang="T103">
                            <a:pos x="T38" y="T39"/>
                          </a:cxn>
                          <a:cxn ang="T104">
                            <a:pos x="T40" y="T41"/>
                          </a:cxn>
                          <a:cxn ang="T105">
                            <a:pos x="T42" y="T43"/>
                          </a:cxn>
                          <a:cxn ang="T106">
                            <a:pos x="T44" y="T45"/>
                          </a:cxn>
                          <a:cxn ang="T107">
                            <a:pos x="T46" y="T47"/>
                          </a:cxn>
                          <a:cxn ang="T108">
                            <a:pos x="T48" y="T49"/>
                          </a:cxn>
                          <a:cxn ang="T109">
                            <a:pos x="T50" y="T51"/>
                          </a:cxn>
                          <a:cxn ang="T110">
                            <a:pos x="T52" y="T53"/>
                          </a:cxn>
                          <a:cxn ang="T111">
                            <a:pos x="T54" y="T55"/>
                          </a:cxn>
                          <a:cxn ang="T112">
                            <a:pos x="T56" y="T57"/>
                          </a:cxn>
                          <a:cxn ang="T113">
                            <a:pos x="T58" y="T59"/>
                          </a:cxn>
                          <a:cxn ang="T114">
                            <a:pos x="T60" y="T61"/>
                          </a:cxn>
                          <a:cxn ang="T115">
                            <a:pos x="T62" y="T63"/>
                          </a:cxn>
                          <a:cxn ang="T116">
                            <a:pos x="T64" y="T65"/>
                          </a:cxn>
                          <a:cxn ang="T117">
                            <a:pos x="T66" y="T67"/>
                          </a:cxn>
                          <a:cxn ang="T118">
                            <a:pos x="T68" y="T69"/>
                          </a:cxn>
                          <a:cxn ang="T119">
                            <a:pos x="T70" y="T71"/>
                          </a:cxn>
                          <a:cxn ang="T120">
                            <a:pos x="T72" y="T73"/>
                          </a:cxn>
                          <a:cxn ang="T121">
                            <a:pos x="T74" y="T75"/>
                          </a:cxn>
                          <a:cxn ang="T122">
                            <a:pos x="T76" y="T77"/>
                          </a:cxn>
                          <a:cxn ang="T123">
                            <a:pos x="T78" y="T79"/>
                          </a:cxn>
                          <a:cxn ang="T124">
                            <a:pos x="T80" y="T81"/>
                          </a:cxn>
                          <a:cxn ang="T125">
                            <a:pos x="T82" y="T83"/>
                          </a:cxn>
                        </a:cxnLst>
                        <a:rect l="0" t="0" r="r" b="b"/>
                        <a:pathLst>
                          <a:path w="1301" h="2431">
                            <a:moveTo>
                              <a:pt x="0" y="2006"/>
                            </a:moveTo>
                            <a:lnTo>
                              <a:pt x="6" y="2094"/>
                            </a:lnTo>
                            <a:lnTo>
                              <a:pt x="16" y="2177"/>
                            </a:lnTo>
                            <a:lnTo>
                              <a:pt x="26" y="2245"/>
                            </a:lnTo>
                            <a:lnTo>
                              <a:pt x="37" y="2307"/>
                            </a:lnTo>
                            <a:lnTo>
                              <a:pt x="47" y="2353"/>
                            </a:lnTo>
                            <a:lnTo>
                              <a:pt x="57" y="2390"/>
                            </a:lnTo>
                            <a:lnTo>
                              <a:pt x="68" y="2416"/>
                            </a:lnTo>
                            <a:lnTo>
                              <a:pt x="78" y="2431"/>
                            </a:lnTo>
                            <a:lnTo>
                              <a:pt x="88" y="2431"/>
                            </a:lnTo>
                            <a:lnTo>
                              <a:pt x="99" y="2421"/>
                            </a:lnTo>
                            <a:lnTo>
                              <a:pt x="109" y="2400"/>
                            </a:lnTo>
                            <a:lnTo>
                              <a:pt x="120" y="2364"/>
                            </a:lnTo>
                            <a:lnTo>
                              <a:pt x="130" y="2317"/>
                            </a:lnTo>
                            <a:lnTo>
                              <a:pt x="140" y="2260"/>
                            </a:lnTo>
                            <a:lnTo>
                              <a:pt x="151" y="2193"/>
                            </a:lnTo>
                            <a:lnTo>
                              <a:pt x="161" y="2115"/>
                            </a:lnTo>
                            <a:lnTo>
                              <a:pt x="171" y="2032"/>
                            </a:lnTo>
                            <a:lnTo>
                              <a:pt x="182" y="1939"/>
                            </a:lnTo>
                            <a:lnTo>
                              <a:pt x="192" y="1835"/>
                            </a:lnTo>
                            <a:lnTo>
                              <a:pt x="203" y="1726"/>
                            </a:lnTo>
                            <a:lnTo>
                              <a:pt x="213" y="1612"/>
                            </a:lnTo>
                            <a:lnTo>
                              <a:pt x="223" y="1498"/>
                            </a:lnTo>
                            <a:lnTo>
                              <a:pt x="234" y="1379"/>
                            </a:lnTo>
                            <a:lnTo>
                              <a:pt x="244" y="1254"/>
                            </a:lnTo>
                            <a:lnTo>
                              <a:pt x="254" y="1135"/>
                            </a:lnTo>
                            <a:lnTo>
                              <a:pt x="265" y="1016"/>
                            </a:lnTo>
                            <a:lnTo>
                              <a:pt x="275" y="897"/>
                            </a:lnTo>
                            <a:lnTo>
                              <a:pt x="285" y="778"/>
                            </a:lnTo>
                            <a:lnTo>
                              <a:pt x="296" y="669"/>
                            </a:lnTo>
                            <a:lnTo>
                              <a:pt x="306" y="560"/>
                            </a:lnTo>
                            <a:lnTo>
                              <a:pt x="317" y="461"/>
                            </a:lnTo>
                            <a:lnTo>
                              <a:pt x="327" y="373"/>
                            </a:lnTo>
                            <a:lnTo>
                              <a:pt x="337" y="285"/>
                            </a:lnTo>
                            <a:lnTo>
                              <a:pt x="348" y="212"/>
                            </a:lnTo>
                            <a:lnTo>
                              <a:pt x="358" y="150"/>
                            </a:lnTo>
                            <a:lnTo>
                              <a:pt x="368" y="93"/>
                            </a:lnTo>
                            <a:lnTo>
                              <a:pt x="379" y="52"/>
                            </a:lnTo>
                            <a:lnTo>
                              <a:pt x="389" y="21"/>
                            </a:lnTo>
                            <a:lnTo>
                              <a:pt x="399" y="5"/>
                            </a:lnTo>
                            <a:lnTo>
                              <a:pt x="410" y="0"/>
                            </a:lnTo>
                            <a:lnTo>
                              <a:pt x="420" y="5"/>
                            </a:lnTo>
                            <a:lnTo>
                              <a:pt x="431" y="21"/>
                            </a:lnTo>
                            <a:lnTo>
                              <a:pt x="441" y="52"/>
                            </a:lnTo>
                            <a:lnTo>
                              <a:pt x="451" y="93"/>
                            </a:lnTo>
                            <a:lnTo>
                              <a:pt x="462" y="145"/>
                            </a:lnTo>
                            <a:lnTo>
                              <a:pt x="472" y="207"/>
                            </a:lnTo>
                            <a:lnTo>
                              <a:pt x="482" y="280"/>
                            </a:lnTo>
                            <a:lnTo>
                              <a:pt x="493" y="363"/>
                            </a:lnTo>
                            <a:lnTo>
                              <a:pt x="503" y="456"/>
                            </a:lnTo>
                            <a:lnTo>
                              <a:pt x="514" y="555"/>
                            </a:lnTo>
                            <a:lnTo>
                              <a:pt x="524" y="658"/>
                            </a:lnTo>
                            <a:lnTo>
                              <a:pt x="534" y="767"/>
                            </a:lnTo>
                            <a:lnTo>
                              <a:pt x="545" y="886"/>
                            </a:lnTo>
                            <a:lnTo>
                              <a:pt x="555" y="1006"/>
                            </a:lnTo>
                            <a:lnTo>
                              <a:pt x="565" y="1125"/>
                            </a:lnTo>
                            <a:lnTo>
                              <a:pt x="576" y="1244"/>
                            </a:lnTo>
                            <a:lnTo>
                              <a:pt x="586" y="1368"/>
                            </a:lnTo>
                            <a:lnTo>
                              <a:pt x="596" y="1488"/>
                            </a:lnTo>
                            <a:lnTo>
                              <a:pt x="607" y="1602"/>
                            </a:lnTo>
                            <a:lnTo>
                              <a:pt x="617" y="1716"/>
                            </a:lnTo>
                            <a:lnTo>
                              <a:pt x="622" y="1825"/>
                            </a:lnTo>
                            <a:lnTo>
                              <a:pt x="633" y="1928"/>
                            </a:lnTo>
                            <a:lnTo>
                              <a:pt x="643" y="2022"/>
                            </a:lnTo>
                            <a:lnTo>
                              <a:pt x="653" y="2110"/>
                            </a:lnTo>
                            <a:lnTo>
                              <a:pt x="664" y="2188"/>
                            </a:lnTo>
                            <a:lnTo>
                              <a:pt x="674" y="2255"/>
                            </a:lnTo>
                            <a:lnTo>
                              <a:pt x="685" y="2317"/>
                            </a:lnTo>
                            <a:lnTo>
                              <a:pt x="695" y="2364"/>
                            </a:lnTo>
                            <a:lnTo>
                              <a:pt x="705" y="2395"/>
                            </a:lnTo>
                            <a:lnTo>
                              <a:pt x="716" y="2421"/>
                            </a:lnTo>
                            <a:lnTo>
                              <a:pt x="726" y="2431"/>
                            </a:lnTo>
                            <a:lnTo>
                              <a:pt x="736" y="2431"/>
                            </a:lnTo>
                            <a:lnTo>
                              <a:pt x="747" y="2421"/>
                            </a:lnTo>
                            <a:lnTo>
                              <a:pt x="757" y="2395"/>
                            </a:lnTo>
                            <a:lnTo>
                              <a:pt x="768" y="2359"/>
                            </a:lnTo>
                            <a:lnTo>
                              <a:pt x="778" y="2312"/>
                            </a:lnTo>
                            <a:lnTo>
                              <a:pt x="788" y="2250"/>
                            </a:lnTo>
                            <a:lnTo>
                              <a:pt x="799" y="2182"/>
                            </a:lnTo>
                            <a:lnTo>
                              <a:pt x="809" y="2105"/>
                            </a:lnTo>
                            <a:lnTo>
                              <a:pt x="819" y="2017"/>
                            </a:lnTo>
                            <a:lnTo>
                              <a:pt x="830" y="1918"/>
                            </a:lnTo>
                            <a:lnTo>
                              <a:pt x="840" y="1820"/>
                            </a:lnTo>
                            <a:lnTo>
                              <a:pt x="850" y="1711"/>
                            </a:lnTo>
                            <a:lnTo>
                              <a:pt x="861" y="1597"/>
                            </a:lnTo>
                            <a:lnTo>
                              <a:pt x="871" y="1477"/>
                            </a:lnTo>
                            <a:lnTo>
                              <a:pt x="882" y="1358"/>
                            </a:lnTo>
                            <a:lnTo>
                              <a:pt x="892" y="1234"/>
                            </a:lnTo>
                            <a:lnTo>
                              <a:pt x="902" y="1114"/>
                            </a:lnTo>
                            <a:lnTo>
                              <a:pt x="913" y="995"/>
                            </a:lnTo>
                            <a:lnTo>
                              <a:pt x="923" y="876"/>
                            </a:lnTo>
                            <a:lnTo>
                              <a:pt x="933" y="762"/>
                            </a:lnTo>
                            <a:lnTo>
                              <a:pt x="944" y="648"/>
                            </a:lnTo>
                            <a:lnTo>
                              <a:pt x="954" y="544"/>
                            </a:lnTo>
                            <a:lnTo>
                              <a:pt x="965" y="446"/>
                            </a:lnTo>
                            <a:lnTo>
                              <a:pt x="975" y="358"/>
                            </a:lnTo>
                            <a:lnTo>
                              <a:pt x="985" y="275"/>
                            </a:lnTo>
                            <a:lnTo>
                              <a:pt x="996" y="202"/>
                            </a:lnTo>
                            <a:lnTo>
                              <a:pt x="1006" y="140"/>
                            </a:lnTo>
                            <a:lnTo>
                              <a:pt x="1016" y="88"/>
                            </a:lnTo>
                            <a:lnTo>
                              <a:pt x="1027" y="47"/>
                            </a:lnTo>
                            <a:lnTo>
                              <a:pt x="1037" y="21"/>
                            </a:lnTo>
                            <a:lnTo>
                              <a:pt x="1047" y="0"/>
                            </a:lnTo>
                            <a:lnTo>
                              <a:pt x="1058" y="0"/>
                            </a:lnTo>
                            <a:lnTo>
                              <a:pt x="1068" y="5"/>
                            </a:lnTo>
                            <a:lnTo>
                              <a:pt x="1079" y="26"/>
                            </a:lnTo>
                            <a:lnTo>
                              <a:pt x="1089" y="57"/>
                            </a:lnTo>
                            <a:lnTo>
                              <a:pt x="1099" y="98"/>
                            </a:lnTo>
                            <a:lnTo>
                              <a:pt x="1110" y="155"/>
                            </a:lnTo>
                            <a:lnTo>
                              <a:pt x="1120" y="218"/>
                            </a:lnTo>
                            <a:lnTo>
                              <a:pt x="1130" y="295"/>
                            </a:lnTo>
                            <a:lnTo>
                              <a:pt x="1141" y="378"/>
                            </a:lnTo>
                            <a:lnTo>
                              <a:pt x="1151" y="472"/>
                            </a:lnTo>
                            <a:lnTo>
                              <a:pt x="1161" y="570"/>
                            </a:lnTo>
                            <a:lnTo>
                              <a:pt x="1172" y="679"/>
                            </a:lnTo>
                            <a:lnTo>
                              <a:pt x="1182" y="788"/>
                            </a:lnTo>
                            <a:lnTo>
                              <a:pt x="1193" y="902"/>
                            </a:lnTo>
                            <a:lnTo>
                              <a:pt x="1203" y="1021"/>
                            </a:lnTo>
                            <a:lnTo>
                              <a:pt x="1213" y="1146"/>
                            </a:lnTo>
                            <a:lnTo>
                              <a:pt x="1224" y="1265"/>
                            </a:lnTo>
                            <a:lnTo>
                              <a:pt x="1234" y="1389"/>
                            </a:lnTo>
                            <a:lnTo>
                              <a:pt x="1239" y="1508"/>
                            </a:lnTo>
                            <a:lnTo>
                              <a:pt x="1250" y="1623"/>
                            </a:lnTo>
                            <a:lnTo>
                              <a:pt x="1260" y="1737"/>
                            </a:lnTo>
                            <a:lnTo>
                              <a:pt x="1270" y="1845"/>
                            </a:lnTo>
                            <a:lnTo>
                              <a:pt x="1281" y="1944"/>
                            </a:lnTo>
                            <a:lnTo>
                              <a:pt x="1291" y="2037"/>
                            </a:lnTo>
                            <a:lnTo>
                              <a:pt x="1301" y="2125"/>
                            </a:lnTo>
                          </a:path>
                        </a:pathLst>
                      </a:custGeom>
                      <a:noFill/>
                      <a:ln w="15875">
                        <a:solidFill>
                          <a:srgbClr val="FF33CC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84045" name="Freeform 277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532" y="1159"/>
                        <a:ext cx="1307" cy="2431"/>
                      </a:xfrm>
                      <a:custGeom>
                        <a:avLst/>
                        <a:gdLst>
                          <a:gd name="T0" fmla="*/ 21 w 1307"/>
                          <a:gd name="T1" fmla="*/ 2265 h 2431"/>
                          <a:gd name="T2" fmla="*/ 52 w 1307"/>
                          <a:gd name="T3" fmla="*/ 2400 h 2431"/>
                          <a:gd name="T4" fmla="*/ 83 w 1307"/>
                          <a:gd name="T5" fmla="*/ 2431 h 2431"/>
                          <a:gd name="T6" fmla="*/ 114 w 1307"/>
                          <a:gd name="T7" fmla="*/ 2353 h 2431"/>
                          <a:gd name="T8" fmla="*/ 146 w 1307"/>
                          <a:gd name="T9" fmla="*/ 2172 h 2431"/>
                          <a:gd name="T10" fmla="*/ 177 w 1307"/>
                          <a:gd name="T11" fmla="*/ 1902 h 2431"/>
                          <a:gd name="T12" fmla="*/ 208 w 1307"/>
                          <a:gd name="T13" fmla="*/ 1576 h 2431"/>
                          <a:gd name="T14" fmla="*/ 239 w 1307"/>
                          <a:gd name="T15" fmla="*/ 1218 h 2431"/>
                          <a:gd name="T16" fmla="*/ 270 w 1307"/>
                          <a:gd name="T17" fmla="*/ 855 h 2431"/>
                          <a:gd name="T18" fmla="*/ 301 w 1307"/>
                          <a:gd name="T19" fmla="*/ 529 h 2431"/>
                          <a:gd name="T20" fmla="*/ 332 w 1307"/>
                          <a:gd name="T21" fmla="*/ 259 h 2431"/>
                          <a:gd name="T22" fmla="*/ 363 w 1307"/>
                          <a:gd name="T23" fmla="*/ 78 h 2431"/>
                          <a:gd name="T24" fmla="*/ 394 w 1307"/>
                          <a:gd name="T25" fmla="*/ 0 h 2431"/>
                          <a:gd name="T26" fmla="*/ 425 w 1307"/>
                          <a:gd name="T27" fmla="*/ 31 h 2431"/>
                          <a:gd name="T28" fmla="*/ 457 w 1307"/>
                          <a:gd name="T29" fmla="*/ 166 h 2431"/>
                          <a:gd name="T30" fmla="*/ 488 w 1307"/>
                          <a:gd name="T31" fmla="*/ 394 h 2431"/>
                          <a:gd name="T32" fmla="*/ 519 w 1307"/>
                          <a:gd name="T33" fmla="*/ 695 h 2431"/>
                          <a:gd name="T34" fmla="*/ 550 w 1307"/>
                          <a:gd name="T35" fmla="*/ 1042 h 2431"/>
                          <a:gd name="T36" fmla="*/ 576 w 1307"/>
                          <a:gd name="T37" fmla="*/ 1410 h 2431"/>
                          <a:gd name="T38" fmla="*/ 607 w 1307"/>
                          <a:gd name="T39" fmla="*/ 1752 h 2431"/>
                          <a:gd name="T40" fmla="*/ 638 w 1307"/>
                          <a:gd name="T41" fmla="*/ 2053 h 2431"/>
                          <a:gd name="T42" fmla="*/ 669 w 1307"/>
                          <a:gd name="T43" fmla="*/ 2276 h 2431"/>
                          <a:gd name="T44" fmla="*/ 700 w 1307"/>
                          <a:gd name="T45" fmla="*/ 2405 h 2431"/>
                          <a:gd name="T46" fmla="*/ 731 w 1307"/>
                          <a:gd name="T47" fmla="*/ 2431 h 2431"/>
                          <a:gd name="T48" fmla="*/ 762 w 1307"/>
                          <a:gd name="T49" fmla="*/ 2343 h 2431"/>
                          <a:gd name="T50" fmla="*/ 794 w 1307"/>
                          <a:gd name="T51" fmla="*/ 2156 h 2431"/>
                          <a:gd name="T52" fmla="*/ 825 w 1307"/>
                          <a:gd name="T53" fmla="*/ 1887 h 2431"/>
                          <a:gd name="T54" fmla="*/ 856 w 1307"/>
                          <a:gd name="T55" fmla="*/ 1555 h 2431"/>
                          <a:gd name="T56" fmla="*/ 887 w 1307"/>
                          <a:gd name="T57" fmla="*/ 1197 h 2431"/>
                          <a:gd name="T58" fmla="*/ 918 w 1307"/>
                          <a:gd name="T59" fmla="*/ 835 h 2431"/>
                          <a:gd name="T60" fmla="*/ 949 w 1307"/>
                          <a:gd name="T61" fmla="*/ 513 h 2431"/>
                          <a:gd name="T62" fmla="*/ 980 w 1307"/>
                          <a:gd name="T63" fmla="*/ 249 h 2431"/>
                          <a:gd name="T64" fmla="*/ 1011 w 1307"/>
                          <a:gd name="T65" fmla="*/ 72 h 2431"/>
                          <a:gd name="T66" fmla="*/ 1042 w 1307"/>
                          <a:gd name="T67" fmla="*/ 0 h 2431"/>
                          <a:gd name="T68" fmla="*/ 1073 w 1307"/>
                          <a:gd name="T69" fmla="*/ 36 h 2431"/>
                          <a:gd name="T70" fmla="*/ 1105 w 1307"/>
                          <a:gd name="T71" fmla="*/ 176 h 2431"/>
                          <a:gd name="T72" fmla="*/ 1136 w 1307"/>
                          <a:gd name="T73" fmla="*/ 409 h 2431"/>
                          <a:gd name="T74" fmla="*/ 1167 w 1307"/>
                          <a:gd name="T75" fmla="*/ 715 h 2431"/>
                          <a:gd name="T76" fmla="*/ 1193 w 1307"/>
                          <a:gd name="T77" fmla="*/ 1063 h 2431"/>
                          <a:gd name="T78" fmla="*/ 1224 w 1307"/>
                          <a:gd name="T79" fmla="*/ 1426 h 2431"/>
                          <a:gd name="T80" fmla="*/ 1255 w 1307"/>
                          <a:gd name="T81" fmla="*/ 1773 h 2431"/>
                          <a:gd name="T82" fmla="*/ 1286 w 1307"/>
                          <a:gd name="T83" fmla="*/ 2068 h 2431"/>
                          <a:gd name="T84" fmla="*/ 0 60000 65536"/>
                          <a:gd name="T85" fmla="*/ 0 60000 65536"/>
                          <a:gd name="T86" fmla="*/ 0 60000 65536"/>
                          <a:gd name="T87" fmla="*/ 0 60000 65536"/>
                          <a:gd name="T88" fmla="*/ 0 60000 65536"/>
                          <a:gd name="T89" fmla="*/ 0 60000 65536"/>
                          <a:gd name="T90" fmla="*/ 0 60000 65536"/>
                          <a:gd name="T91" fmla="*/ 0 60000 65536"/>
                          <a:gd name="T92" fmla="*/ 0 60000 65536"/>
                          <a:gd name="T93" fmla="*/ 0 60000 65536"/>
                          <a:gd name="T94" fmla="*/ 0 60000 65536"/>
                          <a:gd name="T95" fmla="*/ 0 60000 65536"/>
                          <a:gd name="T96" fmla="*/ 0 60000 65536"/>
                          <a:gd name="T97" fmla="*/ 0 60000 65536"/>
                          <a:gd name="T98" fmla="*/ 0 60000 65536"/>
                          <a:gd name="T99" fmla="*/ 0 60000 65536"/>
                          <a:gd name="T100" fmla="*/ 0 60000 65536"/>
                          <a:gd name="T101" fmla="*/ 0 60000 65536"/>
                          <a:gd name="T102" fmla="*/ 0 60000 65536"/>
                          <a:gd name="T103" fmla="*/ 0 60000 65536"/>
                          <a:gd name="T104" fmla="*/ 0 60000 65536"/>
                          <a:gd name="T105" fmla="*/ 0 60000 65536"/>
                          <a:gd name="T106" fmla="*/ 0 60000 65536"/>
                          <a:gd name="T107" fmla="*/ 0 60000 65536"/>
                          <a:gd name="T108" fmla="*/ 0 60000 65536"/>
                          <a:gd name="T109" fmla="*/ 0 60000 65536"/>
                          <a:gd name="T110" fmla="*/ 0 60000 65536"/>
                          <a:gd name="T111" fmla="*/ 0 60000 65536"/>
                          <a:gd name="T112" fmla="*/ 0 60000 65536"/>
                          <a:gd name="T113" fmla="*/ 0 60000 65536"/>
                          <a:gd name="T114" fmla="*/ 0 60000 65536"/>
                          <a:gd name="T115" fmla="*/ 0 60000 65536"/>
                          <a:gd name="T116" fmla="*/ 0 60000 65536"/>
                          <a:gd name="T117" fmla="*/ 0 60000 65536"/>
                          <a:gd name="T118" fmla="*/ 0 60000 65536"/>
                          <a:gd name="T119" fmla="*/ 0 60000 65536"/>
                          <a:gd name="T120" fmla="*/ 0 60000 65536"/>
                          <a:gd name="T121" fmla="*/ 0 60000 65536"/>
                          <a:gd name="T122" fmla="*/ 0 60000 65536"/>
                          <a:gd name="T123" fmla="*/ 0 60000 65536"/>
                          <a:gd name="T124" fmla="*/ 0 60000 65536"/>
                          <a:gd name="T125" fmla="*/ 0 60000 65536"/>
                        </a:gdLst>
                        <a:ahLst/>
                        <a:cxnLst>
                          <a:cxn ang="T84">
                            <a:pos x="T0" y="T1"/>
                          </a:cxn>
                          <a:cxn ang="T85">
                            <a:pos x="T2" y="T3"/>
                          </a:cxn>
                          <a:cxn ang="T86">
                            <a:pos x="T4" y="T5"/>
                          </a:cxn>
                          <a:cxn ang="T87">
                            <a:pos x="T6" y="T7"/>
                          </a:cxn>
                          <a:cxn ang="T88">
                            <a:pos x="T8" y="T9"/>
                          </a:cxn>
                          <a:cxn ang="T89">
                            <a:pos x="T10" y="T11"/>
                          </a:cxn>
                          <a:cxn ang="T90">
                            <a:pos x="T12" y="T13"/>
                          </a:cxn>
                          <a:cxn ang="T91">
                            <a:pos x="T14" y="T15"/>
                          </a:cxn>
                          <a:cxn ang="T92">
                            <a:pos x="T16" y="T17"/>
                          </a:cxn>
                          <a:cxn ang="T93">
                            <a:pos x="T18" y="T19"/>
                          </a:cxn>
                          <a:cxn ang="T94">
                            <a:pos x="T20" y="T21"/>
                          </a:cxn>
                          <a:cxn ang="T95">
                            <a:pos x="T22" y="T23"/>
                          </a:cxn>
                          <a:cxn ang="T96">
                            <a:pos x="T24" y="T25"/>
                          </a:cxn>
                          <a:cxn ang="T97">
                            <a:pos x="T26" y="T27"/>
                          </a:cxn>
                          <a:cxn ang="T98">
                            <a:pos x="T28" y="T29"/>
                          </a:cxn>
                          <a:cxn ang="T99">
                            <a:pos x="T30" y="T31"/>
                          </a:cxn>
                          <a:cxn ang="T100">
                            <a:pos x="T32" y="T33"/>
                          </a:cxn>
                          <a:cxn ang="T101">
                            <a:pos x="T34" y="T35"/>
                          </a:cxn>
                          <a:cxn ang="T102">
                            <a:pos x="T36" y="T37"/>
                          </a:cxn>
                          <a:cxn ang="T103">
                            <a:pos x="T38" y="T39"/>
                          </a:cxn>
                          <a:cxn ang="T104">
                            <a:pos x="T40" y="T41"/>
                          </a:cxn>
                          <a:cxn ang="T105">
                            <a:pos x="T42" y="T43"/>
                          </a:cxn>
                          <a:cxn ang="T106">
                            <a:pos x="T44" y="T45"/>
                          </a:cxn>
                          <a:cxn ang="T107">
                            <a:pos x="T46" y="T47"/>
                          </a:cxn>
                          <a:cxn ang="T108">
                            <a:pos x="T48" y="T49"/>
                          </a:cxn>
                          <a:cxn ang="T109">
                            <a:pos x="T50" y="T51"/>
                          </a:cxn>
                          <a:cxn ang="T110">
                            <a:pos x="T52" y="T53"/>
                          </a:cxn>
                          <a:cxn ang="T111">
                            <a:pos x="T54" y="T55"/>
                          </a:cxn>
                          <a:cxn ang="T112">
                            <a:pos x="T56" y="T57"/>
                          </a:cxn>
                          <a:cxn ang="T113">
                            <a:pos x="T58" y="T59"/>
                          </a:cxn>
                          <a:cxn ang="T114">
                            <a:pos x="T60" y="T61"/>
                          </a:cxn>
                          <a:cxn ang="T115">
                            <a:pos x="T62" y="T63"/>
                          </a:cxn>
                          <a:cxn ang="T116">
                            <a:pos x="T64" y="T65"/>
                          </a:cxn>
                          <a:cxn ang="T117">
                            <a:pos x="T66" y="T67"/>
                          </a:cxn>
                          <a:cxn ang="T118">
                            <a:pos x="T68" y="T69"/>
                          </a:cxn>
                          <a:cxn ang="T119">
                            <a:pos x="T70" y="T71"/>
                          </a:cxn>
                          <a:cxn ang="T120">
                            <a:pos x="T72" y="T73"/>
                          </a:cxn>
                          <a:cxn ang="T121">
                            <a:pos x="T74" y="T75"/>
                          </a:cxn>
                          <a:cxn ang="T122">
                            <a:pos x="T76" y="T77"/>
                          </a:cxn>
                          <a:cxn ang="T123">
                            <a:pos x="T78" y="T79"/>
                          </a:cxn>
                          <a:cxn ang="T124">
                            <a:pos x="T80" y="T81"/>
                          </a:cxn>
                          <a:cxn ang="T125">
                            <a:pos x="T82" y="T83"/>
                          </a:cxn>
                        </a:cxnLst>
                        <a:rect l="0" t="0" r="r" b="b"/>
                        <a:pathLst>
                          <a:path w="1307" h="2431">
                            <a:moveTo>
                              <a:pt x="0" y="2125"/>
                            </a:moveTo>
                            <a:lnTo>
                              <a:pt x="11" y="2198"/>
                            </a:lnTo>
                            <a:lnTo>
                              <a:pt x="21" y="2265"/>
                            </a:lnTo>
                            <a:lnTo>
                              <a:pt x="32" y="2322"/>
                            </a:lnTo>
                            <a:lnTo>
                              <a:pt x="42" y="2369"/>
                            </a:lnTo>
                            <a:lnTo>
                              <a:pt x="52" y="2400"/>
                            </a:lnTo>
                            <a:lnTo>
                              <a:pt x="63" y="2426"/>
                            </a:lnTo>
                            <a:lnTo>
                              <a:pt x="73" y="2431"/>
                            </a:lnTo>
                            <a:lnTo>
                              <a:pt x="83" y="2431"/>
                            </a:lnTo>
                            <a:lnTo>
                              <a:pt x="94" y="2416"/>
                            </a:lnTo>
                            <a:lnTo>
                              <a:pt x="104" y="2390"/>
                            </a:lnTo>
                            <a:lnTo>
                              <a:pt x="114" y="2353"/>
                            </a:lnTo>
                            <a:lnTo>
                              <a:pt x="125" y="2302"/>
                            </a:lnTo>
                            <a:lnTo>
                              <a:pt x="135" y="2239"/>
                            </a:lnTo>
                            <a:lnTo>
                              <a:pt x="146" y="2172"/>
                            </a:lnTo>
                            <a:lnTo>
                              <a:pt x="156" y="2089"/>
                            </a:lnTo>
                            <a:lnTo>
                              <a:pt x="166" y="2001"/>
                            </a:lnTo>
                            <a:lnTo>
                              <a:pt x="177" y="1902"/>
                            </a:lnTo>
                            <a:lnTo>
                              <a:pt x="187" y="1799"/>
                            </a:lnTo>
                            <a:lnTo>
                              <a:pt x="197" y="1690"/>
                            </a:lnTo>
                            <a:lnTo>
                              <a:pt x="208" y="1576"/>
                            </a:lnTo>
                            <a:lnTo>
                              <a:pt x="218" y="1457"/>
                            </a:lnTo>
                            <a:lnTo>
                              <a:pt x="229" y="1337"/>
                            </a:lnTo>
                            <a:lnTo>
                              <a:pt x="239" y="1218"/>
                            </a:lnTo>
                            <a:lnTo>
                              <a:pt x="249" y="1094"/>
                            </a:lnTo>
                            <a:lnTo>
                              <a:pt x="260" y="975"/>
                            </a:lnTo>
                            <a:lnTo>
                              <a:pt x="270" y="855"/>
                            </a:lnTo>
                            <a:lnTo>
                              <a:pt x="280" y="741"/>
                            </a:lnTo>
                            <a:lnTo>
                              <a:pt x="291" y="632"/>
                            </a:lnTo>
                            <a:lnTo>
                              <a:pt x="301" y="529"/>
                            </a:lnTo>
                            <a:lnTo>
                              <a:pt x="311" y="430"/>
                            </a:lnTo>
                            <a:lnTo>
                              <a:pt x="322" y="342"/>
                            </a:lnTo>
                            <a:lnTo>
                              <a:pt x="332" y="259"/>
                            </a:lnTo>
                            <a:lnTo>
                              <a:pt x="343" y="192"/>
                            </a:lnTo>
                            <a:lnTo>
                              <a:pt x="353" y="130"/>
                            </a:lnTo>
                            <a:lnTo>
                              <a:pt x="363" y="78"/>
                            </a:lnTo>
                            <a:lnTo>
                              <a:pt x="374" y="41"/>
                            </a:lnTo>
                            <a:lnTo>
                              <a:pt x="384" y="15"/>
                            </a:lnTo>
                            <a:lnTo>
                              <a:pt x="394" y="0"/>
                            </a:lnTo>
                            <a:lnTo>
                              <a:pt x="405" y="0"/>
                            </a:lnTo>
                            <a:lnTo>
                              <a:pt x="415" y="5"/>
                            </a:lnTo>
                            <a:lnTo>
                              <a:pt x="425" y="31"/>
                            </a:lnTo>
                            <a:lnTo>
                              <a:pt x="436" y="62"/>
                            </a:lnTo>
                            <a:lnTo>
                              <a:pt x="446" y="109"/>
                            </a:lnTo>
                            <a:lnTo>
                              <a:pt x="457" y="166"/>
                            </a:lnTo>
                            <a:lnTo>
                              <a:pt x="467" y="233"/>
                            </a:lnTo>
                            <a:lnTo>
                              <a:pt x="477" y="306"/>
                            </a:lnTo>
                            <a:lnTo>
                              <a:pt x="488" y="394"/>
                            </a:lnTo>
                            <a:lnTo>
                              <a:pt x="498" y="487"/>
                            </a:lnTo>
                            <a:lnTo>
                              <a:pt x="508" y="586"/>
                            </a:lnTo>
                            <a:lnTo>
                              <a:pt x="519" y="695"/>
                            </a:lnTo>
                            <a:lnTo>
                              <a:pt x="529" y="809"/>
                            </a:lnTo>
                            <a:lnTo>
                              <a:pt x="540" y="923"/>
                            </a:lnTo>
                            <a:lnTo>
                              <a:pt x="550" y="1042"/>
                            </a:lnTo>
                            <a:lnTo>
                              <a:pt x="555" y="1166"/>
                            </a:lnTo>
                            <a:lnTo>
                              <a:pt x="565" y="1286"/>
                            </a:lnTo>
                            <a:lnTo>
                              <a:pt x="576" y="1410"/>
                            </a:lnTo>
                            <a:lnTo>
                              <a:pt x="586" y="1529"/>
                            </a:lnTo>
                            <a:lnTo>
                              <a:pt x="597" y="1643"/>
                            </a:lnTo>
                            <a:lnTo>
                              <a:pt x="607" y="1752"/>
                            </a:lnTo>
                            <a:lnTo>
                              <a:pt x="617" y="1861"/>
                            </a:lnTo>
                            <a:lnTo>
                              <a:pt x="628" y="1959"/>
                            </a:lnTo>
                            <a:lnTo>
                              <a:pt x="638" y="2053"/>
                            </a:lnTo>
                            <a:lnTo>
                              <a:pt x="648" y="2136"/>
                            </a:lnTo>
                            <a:lnTo>
                              <a:pt x="659" y="2213"/>
                            </a:lnTo>
                            <a:lnTo>
                              <a:pt x="669" y="2276"/>
                            </a:lnTo>
                            <a:lnTo>
                              <a:pt x="679" y="2333"/>
                            </a:lnTo>
                            <a:lnTo>
                              <a:pt x="690" y="2374"/>
                            </a:lnTo>
                            <a:lnTo>
                              <a:pt x="700" y="2405"/>
                            </a:lnTo>
                            <a:lnTo>
                              <a:pt x="711" y="2426"/>
                            </a:lnTo>
                            <a:lnTo>
                              <a:pt x="721" y="2431"/>
                            </a:lnTo>
                            <a:lnTo>
                              <a:pt x="731" y="2431"/>
                            </a:lnTo>
                            <a:lnTo>
                              <a:pt x="742" y="2410"/>
                            </a:lnTo>
                            <a:lnTo>
                              <a:pt x="752" y="2385"/>
                            </a:lnTo>
                            <a:lnTo>
                              <a:pt x="762" y="2343"/>
                            </a:lnTo>
                            <a:lnTo>
                              <a:pt x="773" y="2291"/>
                            </a:lnTo>
                            <a:lnTo>
                              <a:pt x="783" y="2229"/>
                            </a:lnTo>
                            <a:lnTo>
                              <a:pt x="794" y="2156"/>
                            </a:lnTo>
                            <a:lnTo>
                              <a:pt x="804" y="2074"/>
                            </a:lnTo>
                            <a:lnTo>
                              <a:pt x="814" y="1985"/>
                            </a:lnTo>
                            <a:lnTo>
                              <a:pt x="825" y="1887"/>
                            </a:lnTo>
                            <a:lnTo>
                              <a:pt x="835" y="1783"/>
                            </a:lnTo>
                            <a:lnTo>
                              <a:pt x="845" y="1669"/>
                            </a:lnTo>
                            <a:lnTo>
                              <a:pt x="856" y="1555"/>
                            </a:lnTo>
                            <a:lnTo>
                              <a:pt x="866" y="1436"/>
                            </a:lnTo>
                            <a:lnTo>
                              <a:pt x="876" y="1317"/>
                            </a:lnTo>
                            <a:lnTo>
                              <a:pt x="887" y="1197"/>
                            </a:lnTo>
                            <a:lnTo>
                              <a:pt x="897" y="1073"/>
                            </a:lnTo>
                            <a:lnTo>
                              <a:pt x="908" y="954"/>
                            </a:lnTo>
                            <a:lnTo>
                              <a:pt x="918" y="835"/>
                            </a:lnTo>
                            <a:lnTo>
                              <a:pt x="928" y="720"/>
                            </a:lnTo>
                            <a:lnTo>
                              <a:pt x="939" y="612"/>
                            </a:lnTo>
                            <a:lnTo>
                              <a:pt x="949" y="513"/>
                            </a:lnTo>
                            <a:lnTo>
                              <a:pt x="959" y="415"/>
                            </a:lnTo>
                            <a:lnTo>
                              <a:pt x="970" y="327"/>
                            </a:lnTo>
                            <a:lnTo>
                              <a:pt x="980" y="249"/>
                            </a:lnTo>
                            <a:lnTo>
                              <a:pt x="991" y="181"/>
                            </a:lnTo>
                            <a:lnTo>
                              <a:pt x="1001" y="119"/>
                            </a:lnTo>
                            <a:lnTo>
                              <a:pt x="1011" y="72"/>
                            </a:lnTo>
                            <a:lnTo>
                              <a:pt x="1022" y="36"/>
                            </a:lnTo>
                            <a:lnTo>
                              <a:pt x="1032" y="10"/>
                            </a:lnTo>
                            <a:lnTo>
                              <a:pt x="1042" y="0"/>
                            </a:lnTo>
                            <a:lnTo>
                              <a:pt x="1053" y="0"/>
                            </a:lnTo>
                            <a:lnTo>
                              <a:pt x="1063" y="10"/>
                            </a:lnTo>
                            <a:lnTo>
                              <a:pt x="1073" y="36"/>
                            </a:lnTo>
                            <a:lnTo>
                              <a:pt x="1084" y="67"/>
                            </a:lnTo>
                            <a:lnTo>
                              <a:pt x="1094" y="114"/>
                            </a:lnTo>
                            <a:lnTo>
                              <a:pt x="1105" y="176"/>
                            </a:lnTo>
                            <a:lnTo>
                              <a:pt x="1115" y="244"/>
                            </a:lnTo>
                            <a:lnTo>
                              <a:pt x="1125" y="321"/>
                            </a:lnTo>
                            <a:lnTo>
                              <a:pt x="1136" y="409"/>
                            </a:lnTo>
                            <a:lnTo>
                              <a:pt x="1146" y="503"/>
                            </a:lnTo>
                            <a:lnTo>
                              <a:pt x="1156" y="606"/>
                            </a:lnTo>
                            <a:lnTo>
                              <a:pt x="1167" y="715"/>
                            </a:lnTo>
                            <a:lnTo>
                              <a:pt x="1172" y="829"/>
                            </a:lnTo>
                            <a:lnTo>
                              <a:pt x="1182" y="943"/>
                            </a:lnTo>
                            <a:lnTo>
                              <a:pt x="1193" y="1063"/>
                            </a:lnTo>
                            <a:lnTo>
                              <a:pt x="1203" y="1187"/>
                            </a:lnTo>
                            <a:lnTo>
                              <a:pt x="1213" y="1306"/>
                            </a:lnTo>
                            <a:lnTo>
                              <a:pt x="1224" y="1426"/>
                            </a:lnTo>
                            <a:lnTo>
                              <a:pt x="1234" y="1545"/>
                            </a:lnTo>
                            <a:lnTo>
                              <a:pt x="1245" y="1664"/>
                            </a:lnTo>
                            <a:lnTo>
                              <a:pt x="1255" y="1773"/>
                            </a:lnTo>
                            <a:lnTo>
                              <a:pt x="1265" y="1877"/>
                            </a:lnTo>
                            <a:lnTo>
                              <a:pt x="1276" y="1975"/>
                            </a:lnTo>
                            <a:lnTo>
                              <a:pt x="1286" y="2068"/>
                            </a:lnTo>
                            <a:lnTo>
                              <a:pt x="1296" y="2151"/>
                            </a:lnTo>
                            <a:lnTo>
                              <a:pt x="1307" y="2224"/>
                            </a:lnTo>
                          </a:path>
                        </a:pathLst>
                      </a:custGeom>
                      <a:noFill/>
                      <a:ln w="15875">
                        <a:solidFill>
                          <a:srgbClr val="FF33CC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84046" name="Freeform 278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839" y="1159"/>
                        <a:ext cx="477" cy="2431"/>
                      </a:xfrm>
                      <a:custGeom>
                        <a:avLst/>
                        <a:gdLst>
                          <a:gd name="T0" fmla="*/ 0 w 477"/>
                          <a:gd name="T1" fmla="*/ 2224 h 2431"/>
                          <a:gd name="T2" fmla="*/ 10 w 477"/>
                          <a:gd name="T3" fmla="*/ 2286 h 2431"/>
                          <a:gd name="T4" fmla="*/ 20 w 477"/>
                          <a:gd name="T5" fmla="*/ 2338 h 2431"/>
                          <a:gd name="T6" fmla="*/ 31 w 477"/>
                          <a:gd name="T7" fmla="*/ 2379 h 2431"/>
                          <a:gd name="T8" fmla="*/ 41 w 477"/>
                          <a:gd name="T9" fmla="*/ 2410 h 2431"/>
                          <a:gd name="T10" fmla="*/ 52 w 477"/>
                          <a:gd name="T11" fmla="*/ 2426 h 2431"/>
                          <a:gd name="T12" fmla="*/ 62 w 477"/>
                          <a:gd name="T13" fmla="*/ 2431 h 2431"/>
                          <a:gd name="T14" fmla="*/ 72 w 477"/>
                          <a:gd name="T15" fmla="*/ 2426 h 2431"/>
                          <a:gd name="T16" fmla="*/ 83 w 477"/>
                          <a:gd name="T17" fmla="*/ 2410 h 2431"/>
                          <a:gd name="T18" fmla="*/ 93 w 477"/>
                          <a:gd name="T19" fmla="*/ 2379 h 2431"/>
                          <a:gd name="T20" fmla="*/ 103 w 477"/>
                          <a:gd name="T21" fmla="*/ 2338 h 2431"/>
                          <a:gd name="T22" fmla="*/ 114 w 477"/>
                          <a:gd name="T23" fmla="*/ 2281 h 2431"/>
                          <a:gd name="T24" fmla="*/ 124 w 477"/>
                          <a:gd name="T25" fmla="*/ 2219 h 2431"/>
                          <a:gd name="T26" fmla="*/ 134 w 477"/>
                          <a:gd name="T27" fmla="*/ 2146 h 2431"/>
                          <a:gd name="T28" fmla="*/ 145 w 477"/>
                          <a:gd name="T29" fmla="*/ 2058 h 2431"/>
                          <a:gd name="T30" fmla="*/ 155 w 477"/>
                          <a:gd name="T31" fmla="*/ 1970 h 2431"/>
                          <a:gd name="T32" fmla="*/ 166 w 477"/>
                          <a:gd name="T33" fmla="*/ 1871 h 2431"/>
                          <a:gd name="T34" fmla="*/ 176 w 477"/>
                          <a:gd name="T35" fmla="*/ 1762 h 2431"/>
                          <a:gd name="T36" fmla="*/ 186 w 477"/>
                          <a:gd name="T37" fmla="*/ 1654 h 2431"/>
                          <a:gd name="T38" fmla="*/ 197 w 477"/>
                          <a:gd name="T39" fmla="*/ 1534 h 2431"/>
                          <a:gd name="T40" fmla="*/ 207 w 477"/>
                          <a:gd name="T41" fmla="*/ 1415 h 2431"/>
                          <a:gd name="T42" fmla="*/ 217 w 477"/>
                          <a:gd name="T43" fmla="*/ 1296 h 2431"/>
                          <a:gd name="T44" fmla="*/ 228 w 477"/>
                          <a:gd name="T45" fmla="*/ 1177 h 2431"/>
                          <a:gd name="T46" fmla="*/ 238 w 477"/>
                          <a:gd name="T47" fmla="*/ 1052 h 2431"/>
                          <a:gd name="T48" fmla="*/ 249 w 477"/>
                          <a:gd name="T49" fmla="*/ 933 h 2431"/>
                          <a:gd name="T50" fmla="*/ 259 w 477"/>
                          <a:gd name="T51" fmla="*/ 819 h 2431"/>
                          <a:gd name="T52" fmla="*/ 269 w 477"/>
                          <a:gd name="T53" fmla="*/ 705 h 2431"/>
                          <a:gd name="T54" fmla="*/ 280 w 477"/>
                          <a:gd name="T55" fmla="*/ 596 h 2431"/>
                          <a:gd name="T56" fmla="*/ 290 w 477"/>
                          <a:gd name="T57" fmla="*/ 492 h 2431"/>
                          <a:gd name="T58" fmla="*/ 300 w 477"/>
                          <a:gd name="T59" fmla="*/ 399 h 2431"/>
                          <a:gd name="T60" fmla="*/ 311 w 477"/>
                          <a:gd name="T61" fmla="*/ 316 h 2431"/>
                          <a:gd name="T62" fmla="*/ 321 w 477"/>
                          <a:gd name="T63" fmla="*/ 238 h 2431"/>
                          <a:gd name="T64" fmla="*/ 331 w 477"/>
                          <a:gd name="T65" fmla="*/ 171 h 2431"/>
                          <a:gd name="T66" fmla="*/ 342 w 477"/>
                          <a:gd name="T67" fmla="*/ 114 h 2431"/>
                          <a:gd name="T68" fmla="*/ 352 w 477"/>
                          <a:gd name="T69" fmla="*/ 67 h 2431"/>
                          <a:gd name="T70" fmla="*/ 363 w 477"/>
                          <a:gd name="T71" fmla="*/ 31 h 2431"/>
                          <a:gd name="T72" fmla="*/ 373 w 477"/>
                          <a:gd name="T73" fmla="*/ 10 h 2431"/>
                          <a:gd name="T74" fmla="*/ 383 w 477"/>
                          <a:gd name="T75" fmla="*/ 0 h 2431"/>
                          <a:gd name="T76" fmla="*/ 394 w 477"/>
                          <a:gd name="T77" fmla="*/ 0 h 2431"/>
                          <a:gd name="T78" fmla="*/ 404 w 477"/>
                          <a:gd name="T79" fmla="*/ 15 h 2431"/>
                          <a:gd name="T80" fmla="*/ 414 w 477"/>
                          <a:gd name="T81" fmla="*/ 41 h 2431"/>
                          <a:gd name="T82" fmla="*/ 425 w 477"/>
                          <a:gd name="T83" fmla="*/ 78 h 2431"/>
                          <a:gd name="T84" fmla="*/ 435 w 477"/>
                          <a:gd name="T85" fmla="*/ 124 h 2431"/>
                          <a:gd name="T86" fmla="*/ 445 w 477"/>
                          <a:gd name="T87" fmla="*/ 187 h 2431"/>
                          <a:gd name="T88" fmla="*/ 456 w 477"/>
                          <a:gd name="T89" fmla="*/ 254 h 2431"/>
                          <a:gd name="T90" fmla="*/ 466 w 477"/>
                          <a:gd name="T91" fmla="*/ 337 h 2431"/>
                          <a:gd name="T92" fmla="*/ 477 w 477"/>
                          <a:gd name="T93" fmla="*/ 425 h 2431"/>
                          <a:gd name="T94" fmla="*/ 0 60000 65536"/>
                          <a:gd name="T95" fmla="*/ 0 60000 65536"/>
                          <a:gd name="T96" fmla="*/ 0 60000 65536"/>
                          <a:gd name="T97" fmla="*/ 0 60000 65536"/>
                          <a:gd name="T98" fmla="*/ 0 60000 65536"/>
                          <a:gd name="T99" fmla="*/ 0 60000 65536"/>
                          <a:gd name="T100" fmla="*/ 0 60000 65536"/>
                          <a:gd name="T101" fmla="*/ 0 60000 65536"/>
                          <a:gd name="T102" fmla="*/ 0 60000 65536"/>
                          <a:gd name="T103" fmla="*/ 0 60000 65536"/>
                          <a:gd name="T104" fmla="*/ 0 60000 65536"/>
                          <a:gd name="T105" fmla="*/ 0 60000 65536"/>
                          <a:gd name="T106" fmla="*/ 0 60000 65536"/>
                          <a:gd name="T107" fmla="*/ 0 60000 65536"/>
                          <a:gd name="T108" fmla="*/ 0 60000 65536"/>
                          <a:gd name="T109" fmla="*/ 0 60000 65536"/>
                          <a:gd name="T110" fmla="*/ 0 60000 65536"/>
                          <a:gd name="T111" fmla="*/ 0 60000 65536"/>
                          <a:gd name="T112" fmla="*/ 0 60000 65536"/>
                          <a:gd name="T113" fmla="*/ 0 60000 65536"/>
                          <a:gd name="T114" fmla="*/ 0 60000 65536"/>
                          <a:gd name="T115" fmla="*/ 0 60000 65536"/>
                          <a:gd name="T116" fmla="*/ 0 60000 65536"/>
                          <a:gd name="T117" fmla="*/ 0 60000 65536"/>
                          <a:gd name="T118" fmla="*/ 0 60000 65536"/>
                          <a:gd name="T119" fmla="*/ 0 60000 65536"/>
                          <a:gd name="T120" fmla="*/ 0 60000 65536"/>
                          <a:gd name="T121" fmla="*/ 0 60000 65536"/>
                          <a:gd name="T122" fmla="*/ 0 60000 65536"/>
                          <a:gd name="T123" fmla="*/ 0 60000 65536"/>
                          <a:gd name="T124" fmla="*/ 0 60000 65536"/>
                          <a:gd name="T125" fmla="*/ 0 60000 65536"/>
                          <a:gd name="T126" fmla="*/ 0 60000 65536"/>
                          <a:gd name="T127" fmla="*/ 0 60000 65536"/>
                          <a:gd name="T128" fmla="*/ 0 60000 65536"/>
                          <a:gd name="T129" fmla="*/ 0 60000 65536"/>
                          <a:gd name="T130" fmla="*/ 0 60000 65536"/>
                          <a:gd name="T131" fmla="*/ 0 60000 65536"/>
                          <a:gd name="T132" fmla="*/ 0 60000 65536"/>
                          <a:gd name="T133" fmla="*/ 0 60000 65536"/>
                          <a:gd name="T134" fmla="*/ 0 60000 65536"/>
                          <a:gd name="T135" fmla="*/ 0 60000 65536"/>
                          <a:gd name="T136" fmla="*/ 0 60000 65536"/>
                          <a:gd name="T137" fmla="*/ 0 60000 65536"/>
                          <a:gd name="T138" fmla="*/ 0 60000 65536"/>
                          <a:gd name="T139" fmla="*/ 0 60000 65536"/>
                          <a:gd name="T140" fmla="*/ 0 60000 65536"/>
                        </a:gdLst>
                        <a:ahLst/>
                        <a:cxnLst>
                          <a:cxn ang="T94">
                            <a:pos x="T0" y="T1"/>
                          </a:cxn>
                          <a:cxn ang="T95">
                            <a:pos x="T2" y="T3"/>
                          </a:cxn>
                          <a:cxn ang="T96">
                            <a:pos x="T4" y="T5"/>
                          </a:cxn>
                          <a:cxn ang="T97">
                            <a:pos x="T6" y="T7"/>
                          </a:cxn>
                          <a:cxn ang="T98">
                            <a:pos x="T8" y="T9"/>
                          </a:cxn>
                          <a:cxn ang="T99">
                            <a:pos x="T10" y="T11"/>
                          </a:cxn>
                          <a:cxn ang="T100">
                            <a:pos x="T12" y="T13"/>
                          </a:cxn>
                          <a:cxn ang="T101">
                            <a:pos x="T14" y="T15"/>
                          </a:cxn>
                          <a:cxn ang="T102">
                            <a:pos x="T16" y="T17"/>
                          </a:cxn>
                          <a:cxn ang="T103">
                            <a:pos x="T18" y="T19"/>
                          </a:cxn>
                          <a:cxn ang="T104">
                            <a:pos x="T20" y="T21"/>
                          </a:cxn>
                          <a:cxn ang="T105">
                            <a:pos x="T22" y="T23"/>
                          </a:cxn>
                          <a:cxn ang="T106">
                            <a:pos x="T24" y="T25"/>
                          </a:cxn>
                          <a:cxn ang="T107">
                            <a:pos x="T26" y="T27"/>
                          </a:cxn>
                          <a:cxn ang="T108">
                            <a:pos x="T28" y="T29"/>
                          </a:cxn>
                          <a:cxn ang="T109">
                            <a:pos x="T30" y="T31"/>
                          </a:cxn>
                          <a:cxn ang="T110">
                            <a:pos x="T32" y="T33"/>
                          </a:cxn>
                          <a:cxn ang="T111">
                            <a:pos x="T34" y="T35"/>
                          </a:cxn>
                          <a:cxn ang="T112">
                            <a:pos x="T36" y="T37"/>
                          </a:cxn>
                          <a:cxn ang="T113">
                            <a:pos x="T38" y="T39"/>
                          </a:cxn>
                          <a:cxn ang="T114">
                            <a:pos x="T40" y="T41"/>
                          </a:cxn>
                          <a:cxn ang="T115">
                            <a:pos x="T42" y="T43"/>
                          </a:cxn>
                          <a:cxn ang="T116">
                            <a:pos x="T44" y="T45"/>
                          </a:cxn>
                          <a:cxn ang="T117">
                            <a:pos x="T46" y="T47"/>
                          </a:cxn>
                          <a:cxn ang="T118">
                            <a:pos x="T48" y="T49"/>
                          </a:cxn>
                          <a:cxn ang="T119">
                            <a:pos x="T50" y="T51"/>
                          </a:cxn>
                          <a:cxn ang="T120">
                            <a:pos x="T52" y="T53"/>
                          </a:cxn>
                          <a:cxn ang="T121">
                            <a:pos x="T54" y="T55"/>
                          </a:cxn>
                          <a:cxn ang="T122">
                            <a:pos x="T56" y="T57"/>
                          </a:cxn>
                          <a:cxn ang="T123">
                            <a:pos x="T58" y="T59"/>
                          </a:cxn>
                          <a:cxn ang="T124">
                            <a:pos x="T60" y="T61"/>
                          </a:cxn>
                          <a:cxn ang="T125">
                            <a:pos x="T62" y="T63"/>
                          </a:cxn>
                          <a:cxn ang="T126">
                            <a:pos x="T64" y="T65"/>
                          </a:cxn>
                          <a:cxn ang="T127">
                            <a:pos x="T66" y="T67"/>
                          </a:cxn>
                          <a:cxn ang="T128">
                            <a:pos x="T68" y="T69"/>
                          </a:cxn>
                          <a:cxn ang="T129">
                            <a:pos x="T70" y="T71"/>
                          </a:cxn>
                          <a:cxn ang="T130">
                            <a:pos x="T72" y="T73"/>
                          </a:cxn>
                          <a:cxn ang="T131">
                            <a:pos x="T74" y="T75"/>
                          </a:cxn>
                          <a:cxn ang="T132">
                            <a:pos x="T76" y="T77"/>
                          </a:cxn>
                          <a:cxn ang="T133">
                            <a:pos x="T78" y="T79"/>
                          </a:cxn>
                          <a:cxn ang="T134">
                            <a:pos x="T80" y="T81"/>
                          </a:cxn>
                          <a:cxn ang="T135">
                            <a:pos x="T82" y="T83"/>
                          </a:cxn>
                          <a:cxn ang="T136">
                            <a:pos x="T84" y="T85"/>
                          </a:cxn>
                          <a:cxn ang="T137">
                            <a:pos x="T86" y="T87"/>
                          </a:cxn>
                          <a:cxn ang="T138">
                            <a:pos x="T88" y="T89"/>
                          </a:cxn>
                          <a:cxn ang="T139">
                            <a:pos x="T90" y="T91"/>
                          </a:cxn>
                          <a:cxn ang="T140">
                            <a:pos x="T92" y="T93"/>
                          </a:cxn>
                        </a:cxnLst>
                        <a:rect l="0" t="0" r="r" b="b"/>
                        <a:pathLst>
                          <a:path w="477" h="2431">
                            <a:moveTo>
                              <a:pt x="0" y="2224"/>
                            </a:moveTo>
                            <a:lnTo>
                              <a:pt x="10" y="2286"/>
                            </a:lnTo>
                            <a:lnTo>
                              <a:pt x="20" y="2338"/>
                            </a:lnTo>
                            <a:lnTo>
                              <a:pt x="31" y="2379"/>
                            </a:lnTo>
                            <a:lnTo>
                              <a:pt x="41" y="2410"/>
                            </a:lnTo>
                            <a:lnTo>
                              <a:pt x="52" y="2426"/>
                            </a:lnTo>
                            <a:lnTo>
                              <a:pt x="62" y="2431"/>
                            </a:lnTo>
                            <a:lnTo>
                              <a:pt x="72" y="2426"/>
                            </a:lnTo>
                            <a:lnTo>
                              <a:pt x="83" y="2410"/>
                            </a:lnTo>
                            <a:lnTo>
                              <a:pt x="93" y="2379"/>
                            </a:lnTo>
                            <a:lnTo>
                              <a:pt x="103" y="2338"/>
                            </a:lnTo>
                            <a:lnTo>
                              <a:pt x="114" y="2281"/>
                            </a:lnTo>
                            <a:lnTo>
                              <a:pt x="124" y="2219"/>
                            </a:lnTo>
                            <a:lnTo>
                              <a:pt x="134" y="2146"/>
                            </a:lnTo>
                            <a:lnTo>
                              <a:pt x="145" y="2058"/>
                            </a:lnTo>
                            <a:lnTo>
                              <a:pt x="155" y="1970"/>
                            </a:lnTo>
                            <a:lnTo>
                              <a:pt x="166" y="1871"/>
                            </a:lnTo>
                            <a:lnTo>
                              <a:pt x="176" y="1762"/>
                            </a:lnTo>
                            <a:lnTo>
                              <a:pt x="186" y="1654"/>
                            </a:lnTo>
                            <a:lnTo>
                              <a:pt x="197" y="1534"/>
                            </a:lnTo>
                            <a:lnTo>
                              <a:pt x="207" y="1415"/>
                            </a:lnTo>
                            <a:lnTo>
                              <a:pt x="217" y="1296"/>
                            </a:lnTo>
                            <a:lnTo>
                              <a:pt x="228" y="1177"/>
                            </a:lnTo>
                            <a:lnTo>
                              <a:pt x="238" y="1052"/>
                            </a:lnTo>
                            <a:lnTo>
                              <a:pt x="249" y="933"/>
                            </a:lnTo>
                            <a:lnTo>
                              <a:pt x="259" y="819"/>
                            </a:lnTo>
                            <a:lnTo>
                              <a:pt x="269" y="705"/>
                            </a:lnTo>
                            <a:lnTo>
                              <a:pt x="280" y="596"/>
                            </a:lnTo>
                            <a:lnTo>
                              <a:pt x="290" y="492"/>
                            </a:lnTo>
                            <a:lnTo>
                              <a:pt x="300" y="399"/>
                            </a:lnTo>
                            <a:lnTo>
                              <a:pt x="311" y="316"/>
                            </a:lnTo>
                            <a:lnTo>
                              <a:pt x="321" y="238"/>
                            </a:lnTo>
                            <a:lnTo>
                              <a:pt x="331" y="171"/>
                            </a:lnTo>
                            <a:lnTo>
                              <a:pt x="342" y="114"/>
                            </a:lnTo>
                            <a:lnTo>
                              <a:pt x="352" y="67"/>
                            </a:lnTo>
                            <a:lnTo>
                              <a:pt x="363" y="31"/>
                            </a:lnTo>
                            <a:lnTo>
                              <a:pt x="373" y="10"/>
                            </a:lnTo>
                            <a:lnTo>
                              <a:pt x="383" y="0"/>
                            </a:lnTo>
                            <a:lnTo>
                              <a:pt x="394" y="0"/>
                            </a:lnTo>
                            <a:lnTo>
                              <a:pt x="404" y="15"/>
                            </a:lnTo>
                            <a:lnTo>
                              <a:pt x="414" y="41"/>
                            </a:lnTo>
                            <a:lnTo>
                              <a:pt x="425" y="78"/>
                            </a:lnTo>
                            <a:lnTo>
                              <a:pt x="435" y="124"/>
                            </a:lnTo>
                            <a:lnTo>
                              <a:pt x="445" y="187"/>
                            </a:lnTo>
                            <a:lnTo>
                              <a:pt x="456" y="254"/>
                            </a:lnTo>
                            <a:lnTo>
                              <a:pt x="466" y="337"/>
                            </a:lnTo>
                            <a:lnTo>
                              <a:pt x="477" y="425"/>
                            </a:lnTo>
                          </a:path>
                        </a:pathLst>
                      </a:custGeom>
                      <a:noFill/>
                      <a:ln w="15875">
                        <a:solidFill>
                          <a:srgbClr val="FF33CC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</p:grpSp>
                <p:grpSp>
                  <p:nvGrpSpPr>
                    <p:cNvPr id="84016" name="Group 279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921" y="3251"/>
                      <a:ext cx="395" cy="210"/>
                      <a:chOff x="1231" y="1159"/>
                      <a:chExt cx="3085" cy="2431"/>
                    </a:xfrm>
                  </p:grpSpPr>
                  <p:sp>
                    <p:nvSpPr>
                      <p:cNvPr id="84041" name="Freeform 280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1231" y="1159"/>
                        <a:ext cx="1301" cy="2431"/>
                      </a:xfrm>
                      <a:custGeom>
                        <a:avLst/>
                        <a:gdLst>
                          <a:gd name="T0" fmla="*/ 16 w 1301"/>
                          <a:gd name="T1" fmla="*/ 2177 h 2431"/>
                          <a:gd name="T2" fmla="*/ 47 w 1301"/>
                          <a:gd name="T3" fmla="*/ 2353 h 2431"/>
                          <a:gd name="T4" fmla="*/ 78 w 1301"/>
                          <a:gd name="T5" fmla="*/ 2431 h 2431"/>
                          <a:gd name="T6" fmla="*/ 109 w 1301"/>
                          <a:gd name="T7" fmla="*/ 2400 h 2431"/>
                          <a:gd name="T8" fmla="*/ 140 w 1301"/>
                          <a:gd name="T9" fmla="*/ 2260 h 2431"/>
                          <a:gd name="T10" fmla="*/ 171 w 1301"/>
                          <a:gd name="T11" fmla="*/ 2032 h 2431"/>
                          <a:gd name="T12" fmla="*/ 203 w 1301"/>
                          <a:gd name="T13" fmla="*/ 1726 h 2431"/>
                          <a:gd name="T14" fmla="*/ 234 w 1301"/>
                          <a:gd name="T15" fmla="*/ 1379 h 2431"/>
                          <a:gd name="T16" fmla="*/ 265 w 1301"/>
                          <a:gd name="T17" fmla="*/ 1016 h 2431"/>
                          <a:gd name="T18" fmla="*/ 296 w 1301"/>
                          <a:gd name="T19" fmla="*/ 669 h 2431"/>
                          <a:gd name="T20" fmla="*/ 327 w 1301"/>
                          <a:gd name="T21" fmla="*/ 373 h 2431"/>
                          <a:gd name="T22" fmla="*/ 358 w 1301"/>
                          <a:gd name="T23" fmla="*/ 150 h 2431"/>
                          <a:gd name="T24" fmla="*/ 389 w 1301"/>
                          <a:gd name="T25" fmla="*/ 21 h 2431"/>
                          <a:gd name="T26" fmla="*/ 420 w 1301"/>
                          <a:gd name="T27" fmla="*/ 5 h 2431"/>
                          <a:gd name="T28" fmla="*/ 451 w 1301"/>
                          <a:gd name="T29" fmla="*/ 93 h 2431"/>
                          <a:gd name="T30" fmla="*/ 482 w 1301"/>
                          <a:gd name="T31" fmla="*/ 280 h 2431"/>
                          <a:gd name="T32" fmla="*/ 514 w 1301"/>
                          <a:gd name="T33" fmla="*/ 555 h 2431"/>
                          <a:gd name="T34" fmla="*/ 545 w 1301"/>
                          <a:gd name="T35" fmla="*/ 886 h 2431"/>
                          <a:gd name="T36" fmla="*/ 576 w 1301"/>
                          <a:gd name="T37" fmla="*/ 1244 h 2431"/>
                          <a:gd name="T38" fmla="*/ 607 w 1301"/>
                          <a:gd name="T39" fmla="*/ 1602 h 2431"/>
                          <a:gd name="T40" fmla="*/ 633 w 1301"/>
                          <a:gd name="T41" fmla="*/ 1928 h 2431"/>
                          <a:gd name="T42" fmla="*/ 664 w 1301"/>
                          <a:gd name="T43" fmla="*/ 2188 h 2431"/>
                          <a:gd name="T44" fmla="*/ 695 w 1301"/>
                          <a:gd name="T45" fmla="*/ 2364 h 2431"/>
                          <a:gd name="T46" fmla="*/ 726 w 1301"/>
                          <a:gd name="T47" fmla="*/ 2431 h 2431"/>
                          <a:gd name="T48" fmla="*/ 757 w 1301"/>
                          <a:gd name="T49" fmla="*/ 2395 h 2431"/>
                          <a:gd name="T50" fmla="*/ 788 w 1301"/>
                          <a:gd name="T51" fmla="*/ 2250 h 2431"/>
                          <a:gd name="T52" fmla="*/ 819 w 1301"/>
                          <a:gd name="T53" fmla="*/ 2017 h 2431"/>
                          <a:gd name="T54" fmla="*/ 850 w 1301"/>
                          <a:gd name="T55" fmla="*/ 1711 h 2431"/>
                          <a:gd name="T56" fmla="*/ 882 w 1301"/>
                          <a:gd name="T57" fmla="*/ 1358 h 2431"/>
                          <a:gd name="T58" fmla="*/ 913 w 1301"/>
                          <a:gd name="T59" fmla="*/ 995 h 2431"/>
                          <a:gd name="T60" fmla="*/ 944 w 1301"/>
                          <a:gd name="T61" fmla="*/ 648 h 2431"/>
                          <a:gd name="T62" fmla="*/ 975 w 1301"/>
                          <a:gd name="T63" fmla="*/ 358 h 2431"/>
                          <a:gd name="T64" fmla="*/ 1006 w 1301"/>
                          <a:gd name="T65" fmla="*/ 140 h 2431"/>
                          <a:gd name="T66" fmla="*/ 1037 w 1301"/>
                          <a:gd name="T67" fmla="*/ 21 h 2431"/>
                          <a:gd name="T68" fmla="*/ 1068 w 1301"/>
                          <a:gd name="T69" fmla="*/ 5 h 2431"/>
                          <a:gd name="T70" fmla="*/ 1099 w 1301"/>
                          <a:gd name="T71" fmla="*/ 98 h 2431"/>
                          <a:gd name="T72" fmla="*/ 1130 w 1301"/>
                          <a:gd name="T73" fmla="*/ 295 h 2431"/>
                          <a:gd name="T74" fmla="*/ 1161 w 1301"/>
                          <a:gd name="T75" fmla="*/ 570 h 2431"/>
                          <a:gd name="T76" fmla="*/ 1193 w 1301"/>
                          <a:gd name="T77" fmla="*/ 902 h 2431"/>
                          <a:gd name="T78" fmla="*/ 1224 w 1301"/>
                          <a:gd name="T79" fmla="*/ 1265 h 2431"/>
                          <a:gd name="T80" fmla="*/ 1250 w 1301"/>
                          <a:gd name="T81" fmla="*/ 1623 h 2431"/>
                          <a:gd name="T82" fmla="*/ 1281 w 1301"/>
                          <a:gd name="T83" fmla="*/ 1944 h 2431"/>
                          <a:gd name="T84" fmla="*/ 0 60000 65536"/>
                          <a:gd name="T85" fmla="*/ 0 60000 65536"/>
                          <a:gd name="T86" fmla="*/ 0 60000 65536"/>
                          <a:gd name="T87" fmla="*/ 0 60000 65536"/>
                          <a:gd name="T88" fmla="*/ 0 60000 65536"/>
                          <a:gd name="T89" fmla="*/ 0 60000 65536"/>
                          <a:gd name="T90" fmla="*/ 0 60000 65536"/>
                          <a:gd name="T91" fmla="*/ 0 60000 65536"/>
                          <a:gd name="T92" fmla="*/ 0 60000 65536"/>
                          <a:gd name="T93" fmla="*/ 0 60000 65536"/>
                          <a:gd name="T94" fmla="*/ 0 60000 65536"/>
                          <a:gd name="T95" fmla="*/ 0 60000 65536"/>
                          <a:gd name="T96" fmla="*/ 0 60000 65536"/>
                          <a:gd name="T97" fmla="*/ 0 60000 65536"/>
                          <a:gd name="T98" fmla="*/ 0 60000 65536"/>
                          <a:gd name="T99" fmla="*/ 0 60000 65536"/>
                          <a:gd name="T100" fmla="*/ 0 60000 65536"/>
                          <a:gd name="T101" fmla="*/ 0 60000 65536"/>
                          <a:gd name="T102" fmla="*/ 0 60000 65536"/>
                          <a:gd name="T103" fmla="*/ 0 60000 65536"/>
                          <a:gd name="T104" fmla="*/ 0 60000 65536"/>
                          <a:gd name="T105" fmla="*/ 0 60000 65536"/>
                          <a:gd name="T106" fmla="*/ 0 60000 65536"/>
                          <a:gd name="T107" fmla="*/ 0 60000 65536"/>
                          <a:gd name="T108" fmla="*/ 0 60000 65536"/>
                          <a:gd name="T109" fmla="*/ 0 60000 65536"/>
                          <a:gd name="T110" fmla="*/ 0 60000 65536"/>
                          <a:gd name="T111" fmla="*/ 0 60000 65536"/>
                          <a:gd name="T112" fmla="*/ 0 60000 65536"/>
                          <a:gd name="T113" fmla="*/ 0 60000 65536"/>
                          <a:gd name="T114" fmla="*/ 0 60000 65536"/>
                          <a:gd name="T115" fmla="*/ 0 60000 65536"/>
                          <a:gd name="T116" fmla="*/ 0 60000 65536"/>
                          <a:gd name="T117" fmla="*/ 0 60000 65536"/>
                          <a:gd name="T118" fmla="*/ 0 60000 65536"/>
                          <a:gd name="T119" fmla="*/ 0 60000 65536"/>
                          <a:gd name="T120" fmla="*/ 0 60000 65536"/>
                          <a:gd name="T121" fmla="*/ 0 60000 65536"/>
                          <a:gd name="T122" fmla="*/ 0 60000 65536"/>
                          <a:gd name="T123" fmla="*/ 0 60000 65536"/>
                          <a:gd name="T124" fmla="*/ 0 60000 65536"/>
                          <a:gd name="T125" fmla="*/ 0 60000 65536"/>
                        </a:gdLst>
                        <a:ahLst/>
                        <a:cxnLst>
                          <a:cxn ang="T84">
                            <a:pos x="T0" y="T1"/>
                          </a:cxn>
                          <a:cxn ang="T85">
                            <a:pos x="T2" y="T3"/>
                          </a:cxn>
                          <a:cxn ang="T86">
                            <a:pos x="T4" y="T5"/>
                          </a:cxn>
                          <a:cxn ang="T87">
                            <a:pos x="T6" y="T7"/>
                          </a:cxn>
                          <a:cxn ang="T88">
                            <a:pos x="T8" y="T9"/>
                          </a:cxn>
                          <a:cxn ang="T89">
                            <a:pos x="T10" y="T11"/>
                          </a:cxn>
                          <a:cxn ang="T90">
                            <a:pos x="T12" y="T13"/>
                          </a:cxn>
                          <a:cxn ang="T91">
                            <a:pos x="T14" y="T15"/>
                          </a:cxn>
                          <a:cxn ang="T92">
                            <a:pos x="T16" y="T17"/>
                          </a:cxn>
                          <a:cxn ang="T93">
                            <a:pos x="T18" y="T19"/>
                          </a:cxn>
                          <a:cxn ang="T94">
                            <a:pos x="T20" y="T21"/>
                          </a:cxn>
                          <a:cxn ang="T95">
                            <a:pos x="T22" y="T23"/>
                          </a:cxn>
                          <a:cxn ang="T96">
                            <a:pos x="T24" y="T25"/>
                          </a:cxn>
                          <a:cxn ang="T97">
                            <a:pos x="T26" y="T27"/>
                          </a:cxn>
                          <a:cxn ang="T98">
                            <a:pos x="T28" y="T29"/>
                          </a:cxn>
                          <a:cxn ang="T99">
                            <a:pos x="T30" y="T31"/>
                          </a:cxn>
                          <a:cxn ang="T100">
                            <a:pos x="T32" y="T33"/>
                          </a:cxn>
                          <a:cxn ang="T101">
                            <a:pos x="T34" y="T35"/>
                          </a:cxn>
                          <a:cxn ang="T102">
                            <a:pos x="T36" y="T37"/>
                          </a:cxn>
                          <a:cxn ang="T103">
                            <a:pos x="T38" y="T39"/>
                          </a:cxn>
                          <a:cxn ang="T104">
                            <a:pos x="T40" y="T41"/>
                          </a:cxn>
                          <a:cxn ang="T105">
                            <a:pos x="T42" y="T43"/>
                          </a:cxn>
                          <a:cxn ang="T106">
                            <a:pos x="T44" y="T45"/>
                          </a:cxn>
                          <a:cxn ang="T107">
                            <a:pos x="T46" y="T47"/>
                          </a:cxn>
                          <a:cxn ang="T108">
                            <a:pos x="T48" y="T49"/>
                          </a:cxn>
                          <a:cxn ang="T109">
                            <a:pos x="T50" y="T51"/>
                          </a:cxn>
                          <a:cxn ang="T110">
                            <a:pos x="T52" y="T53"/>
                          </a:cxn>
                          <a:cxn ang="T111">
                            <a:pos x="T54" y="T55"/>
                          </a:cxn>
                          <a:cxn ang="T112">
                            <a:pos x="T56" y="T57"/>
                          </a:cxn>
                          <a:cxn ang="T113">
                            <a:pos x="T58" y="T59"/>
                          </a:cxn>
                          <a:cxn ang="T114">
                            <a:pos x="T60" y="T61"/>
                          </a:cxn>
                          <a:cxn ang="T115">
                            <a:pos x="T62" y="T63"/>
                          </a:cxn>
                          <a:cxn ang="T116">
                            <a:pos x="T64" y="T65"/>
                          </a:cxn>
                          <a:cxn ang="T117">
                            <a:pos x="T66" y="T67"/>
                          </a:cxn>
                          <a:cxn ang="T118">
                            <a:pos x="T68" y="T69"/>
                          </a:cxn>
                          <a:cxn ang="T119">
                            <a:pos x="T70" y="T71"/>
                          </a:cxn>
                          <a:cxn ang="T120">
                            <a:pos x="T72" y="T73"/>
                          </a:cxn>
                          <a:cxn ang="T121">
                            <a:pos x="T74" y="T75"/>
                          </a:cxn>
                          <a:cxn ang="T122">
                            <a:pos x="T76" y="T77"/>
                          </a:cxn>
                          <a:cxn ang="T123">
                            <a:pos x="T78" y="T79"/>
                          </a:cxn>
                          <a:cxn ang="T124">
                            <a:pos x="T80" y="T81"/>
                          </a:cxn>
                          <a:cxn ang="T125">
                            <a:pos x="T82" y="T83"/>
                          </a:cxn>
                        </a:cxnLst>
                        <a:rect l="0" t="0" r="r" b="b"/>
                        <a:pathLst>
                          <a:path w="1301" h="2431">
                            <a:moveTo>
                              <a:pt x="0" y="2006"/>
                            </a:moveTo>
                            <a:lnTo>
                              <a:pt x="6" y="2094"/>
                            </a:lnTo>
                            <a:lnTo>
                              <a:pt x="16" y="2177"/>
                            </a:lnTo>
                            <a:lnTo>
                              <a:pt x="26" y="2245"/>
                            </a:lnTo>
                            <a:lnTo>
                              <a:pt x="37" y="2307"/>
                            </a:lnTo>
                            <a:lnTo>
                              <a:pt x="47" y="2353"/>
                            </a:lnTo>
                            <a:lnTo>
                              <a:pt x="57" y="2390"/>
                            </a:lnTo>
                            <a:lnTo>
                              <a:pt x="68" y="2416"/>
                            </a:lnTo>
                            <a:lnTo>
                              <a:pt x="78" y="2431"/>
                            </a:lnTo>
                            <a:lnTo>
                              <a:pt x="88" y="2431"/>
                            </a:lnTo>
                            <a:lnTo>
                              <a:pt x="99" y="2421"/>
                            </a:lnTo>
                            <a:lnTo>
                              <a:pt x="109" y="2400"/>
                            </a:lnTo>
                            <a:lnTo>
                              <a:pt x="120" y="2364"/>
                            </a:lnTo>
                            <a:lnTo>
                              <a:pt x="130" y="2317"/>
                            </a:lnTo>
                            <a:lnTo>
                              <a:pt x="140" y="2260"/>
                            </a:lnTo>
                            <a:lnTo>
                              <a:pt x="151" y="2193"/>
                            </a:lnTo>
                            <a:lnTo>
                              <a:pt x="161" y="2115"/>
                            </a:lnTo>
                            <a:lnTo>
                              <a:pt x="171" y="2032"/>
                            </a:lnTo>
                            <a:lnTo>
                              <a:pt x="182" y="1939"/>
                            </a:lnTo>
                            <a:lnTo>
                              <a:pt x="192" y="1835"/>
                            </a:lnTo>
                            <a:lnTo>
                              <a:pt x="203" y="1726"/>
                            </a:lnTo>
                            <a:lnTo>
                              <a:pt x="213" y="1612"/>
                            </a:lnTo>
                            <a:lnTo>
                              <a:pt x="223" y="1498"/>
                            </a:lnTo>
                            <a:lnTo>
                              <a:pt x="234" y="1379"/>
                            </a:lnTo>
                            <a:lnTo>
                              <a:pt x="244" y="1254"/>
                            </a:lnTo>
                            <a:lnTo>
                              <a:pt x="254" y="1135"/>
                            </a:lnTo>
                            <a:lnTo>
                              <a:pt x="265" y="1016"/>
                            </a:lnTo>
                            <a:lnTo>
                              <a:pt x="275" y="897"/>
                            </a:lnTo>
                            <a:lnTo>
                              <a:pt x="285" y="778"/>
                            </a:lnTo>
                            <a:lnTo>
                              <a:pt x="296" y="669"/>
                            </a:lnTo>
                            <a:lnTo>
                              <a:pt x="306" y="560"/>
                            </a:lnTo>
                            <a:lnTo>
                              <a:pt x="317" y="461"/>
                            </a:lnTo>
                            <a:lnTo>
                              <a:pt x="327" y="373"/>
                            </a:lnTo>
                            <a:lnTo>
                              <a:pt x="337" y="285"/>
                            </a:lnTo>
                            <a:lnTo>
                              <a:pt x="348" y="212"/>
                            </a:lnTo>
                            <a:lnTo>
                              <a:pt x="358" y="150"/>
                            </a:lnTo>
                            <a:lnTo>
                              <a:pt x="368" y="93"/>
                            </a:lnTo>
                            <a:lnTo>
                              <a:pt x="379" y="52"/>
                            </a:lnTo>
                            <a:lnTo>
                              <a:pt x="389" y="21"/>
                            </a:lnTo>
                            <a:lnTo>
                              <a:pt x="399" y="5"/>
                            </a:lnTo>
                            <a:lnTo>
                              <a:pt x="410" y="0"/>
                            </a:lnTo>
                            <a:lnTo>
                              <a:pt x="420" y="5"/>
                            </a:lnTo>
                            <a:lnTo>
                              <a:pt x="431" y="21"/>
                            </a:lnTo>
                            <a:lnTo>
                              <a:pt x="441" y="52"/>
                            </a:lnTo>
                            <a:lnTo>
                              <a:pt x="451" y="93"/>
                            </a:lnTo>
                            <a:lnTo>
                              <a:pt x="462" y="145"/>
                            </a:lnTo>
                            <a:lnTo>
                              <a:pt x="472" y="207"/>
                            </a:lnTo>
                            <a:lnTo>
                              <a:pt x="482" y="280"/>
                            </a:lnTo>
                            <a:lnTo>
                              <a:pt x="493" y="363"/>
                            </a:lnTo>
                            <a:lnTo>
                              <a:pt x="503" y="456"/>
                            </a:lnTo>
                            <a:lnTo>
                              <a:pt x="514" y="555"/>
                            </a:lnTo>
                            <a:lnTo>
                              <a:pt x="524" y="658"/>
                            </a:lnTo>
                            <a:lnTo>
                              <a:pt x="534" y="767"/>
                            </a:lnTo>
                            <a:lnTo>
                              <a:pt x="545" y="886"/>
                            </a:lnTo>
                            <a:lnTo>
                              <a:pt x="555" y="1006"/>
                            </a:lnTo>
                            <a:lnTo>
                              <a:pt x="565" y="1125"/>
                            </a:lnTo>
                            <a:lnTo>
                              <a:pt x="576" y="1244"/>
                            </a:lnTo>
                            <a:lnTo>
                              <a:pt x="586" y="1368"/>
                            </a:lnTo>
                            <a:lnTo>
                              <a:pt x="596" y="1488"/>
                            </a:lnTo>
                            <a:lnTo>
                              <a:pt x="607" y="1602"/>
                            </a:lnTo>
                            <a:lnTo>
                              <a:pt x="617" y="1716"/>
                            </a:lnTo>
                            <a:lnTo>
                              <a:pt x="622" y="1825"/>
                            </a:lnTo>
                            <a:lnTo>
                              <a:pt x="633" y="1928"/>
                            </a:lnTo>
                            <a:lnTo>
                              <a:pt x="643" y="2022"/>
                            </a:lnTo>
                            <a:lnTo>
                              <a:pt x="653" y="2110"/>
                            </a:lnTo>
                            <a:lnTo>
                              <a:pt x="664" y="2188"/>
                            </a:lnTo>
                            <a:lnTo>
                              <a:pt x="674" y="2255"/>
                            </a:lnTo>
                            <a:lnTo>
                              <a:pt x="685" y="2317"/>
                            </a:lnTo>
                            <a:lnTo>
                              <a:pt x="695" y="2364"/>
                            </a:lnTo>
                            <a:lnTo>
                              <a:pt x="705" y="2395"/>
                            </a:lnTo>
                            <a:lnTo>
                              <a:pt x="716" y="2421"/>
                            </a:lnTo>
                            <a:lnTo>
                              <a:pt x="726" y="2431"/>
                            </a:lnTo>
                            <a:lnTo>
                              <a:pt x="736" y="2431"/>
                            </a:lnTo>
                            <a:lnTo>
                              <a:pt x="747" y="2421"/>
                            </a:lnTo>
                            <a:lnTo>
                              <a:pt x="757" y="2395"/>
                            </a:lnTo>
                            <a:lnTo>
                              <a:pt x="768" y="2359"/>
                            </a:lnTo>
                            <a:lnTo>
                              <a:pt x="778" y="2312"/>
                            </a:lnTo>
                            <a:lnTo>
                              <a:pt x="788" y="2250"/>
                            </a:lnTo>
                            <a:lnTo>
                              <a:pt x="799" y="2182"/>
                            </a:lnTo>
                            <a:lnTo>
                              <a:pt x="809" y="2105"/>
                            </a:lnTo>
                            <a:lnTo>
                              <a:pt x="819" y="2017"/>
                            </a:lnTo>
                            <a:lnTo>
                              <a:pt x="830" y="1918"/>
                            </a:lnTo>
                            <a:lnTo>
                              <a:pt x="840" y="1820"/>
                            </a:lnTo>
                            <a:lnTo>
                              <a:pt x="850" y="1711"/>
                            </a:lnTo>
                            <a:lnTo>
                              <a:pt x="861" y="1597"/>
                            </a:lnTo>
                            <a:lnTo>
                              <a:pt x="871" y="1477"/>
                            </a:lnTo>
                            <a:lnTo>
                              <a:pt x="882" y="1358"/>
                            </a:lnTo>
                            <a:lnTo>
                              <a:pt x="892" y="1234"/>
                            </a:lnTo>
                            <a:lnTo>
                              <a:pt x="902" y="1114"/>
                            </a:lnTo>
                            <a:lnTo>
                              <a:pt x="913" y="995"/>
                            </a:lnTo>
                            <a:lnTo>
                              <a:pt x="923" y="876"/>
                            </a:lnTo>
                            <a:lnTo>
                              <a:pt x="933" y="762"/>
                            </a:lnTo>
                            <a:lnTo>
                              <a:pt x="944" y="648"/>
                            </a:lnTo>
                            <a:lnTo>
                              <a:pt x="954" y="544"/>
                            </a:lnTo>
                            <a:lnTo>
                              <a:pt x="965" y="446"/>
                            </a:lnTo>
                            <a:lnTo>
                              <a:pt x="975" y="358"/>
                            </a:lnTo>
                            <a:lnTo>
                              <a:pt x="985" y="275"/>
                            </a:lnTo>
                            <a:lnTo>
                              <a:pt x="996" y="202"/>
                            </a:lnTo>
                            <a:lnTo>
                              <a:pt x="1006" y="140"/>
                            </a:lnTo>
                            <a:lnTo>
                              <a:pt x="1016" y="88"/>
                            </a:lnTo>
                            <a:lnTo>
                              <a:pt x="1027" y="47"/>
                            </a:lnTo>
                            <a:lnTo>
                              <a:pt x="1037" y="21"/>
                            </a:lnTo>
                            <a:lnTo>
                              <a:pt x="1047" y="0"/>
                            </a:lnTo>
                            <a:lnTo>
                              <a:pt x="1058" y="0"/>
                            </a:lnTo>
                            <a:lnTo>
                              <a:pt x="1068" y="5"/>
                            </a:lnTo>
                            <a:lnTo>
                              <a:pt x="1079" y="26"/>
                            </a:lnTo>
                            <a:lnTo>
                              <a:pt x="1089" y="57"/>
                            </a:lnTo>
                            <a:lnTo>
                              <a:pt x="1099" y="98"/>
                            </a:lnTo>
                            <a:lnTo>
                              <a:pt x="1110" y="155"/>
                            </a:lnTo>
                            <a:lnTo>
                              <a:pt x="1120" y="218"/>
                            </a:lnTo>
                            <a:lnTo>
                              <a:pt x="1130" y="295"/>
                            </a:lnTo>
                            <a:lnTo>
                              <a:pt x="1141" y="378"/>
                            </a:lnTo>
                            <a:lnTo>
                              <a:pt x="1151" y="472"/>
                            </a:lnTo>
                            <a:lnTo>
                              <a:pt x="1161" y="570"/>
                            </a:lnTo>
                            <a:lnTo>
                              <a:pt x="1172" y="679"/>
                            </a:lnTo>
                            <a:lnTo>
                              <a:pt x="1182" y="788"/>
                            </a:lnTo>
                            <a:lnTo>
                              <a:pt x="1193" y="902"/>
                            </a:lnTo>
                            <a:lnTo>
                              <a:pt x="1203" y="1021"/>
                            </a:lnTo>
                            <a:lnTo>
                              <a:pt x="1213" y="1146"/>
                            </a:lnTo>
                            <a:lnTo>
                              <a:pt x="1224" y="1265"/>
                            </a:lnTo>
                            <a:lnTo>
                              <a:pt x="1234" y="1389"/>
                            </a:lnTo>
                            <a:lnTo>
                              <a:pt x="1239" y="1508"/>
                            </a:lnTo>
                            <a:lnTo>
                              <a:pt x="1250" y="1623"/>
                            </a:lnTo>
                            <a:lnTo>
                              <a:pt x="1260" y="1737"/>
                            </a:lnTo>
                            <a:lnTo>
                              <a:pt x="1270" y="1845"/>
                            </a:lnTo>
                            <a:lnTo>
                              <a:pt x="1281" y="1944"/>
                            </a:lnTo>
                            <a:lnTo>
                              <a:pt x="1291" y="2037"/>
                            </a:lnTo>
                            <a:lnTo>
                              <a:pt x="1301" y="2125"/>
                            </a:lnTo>
                          </a:path>
                        </a:pathLst>
                      </a:custGeom>
                      <a:noFill/>
                      <a:ln w="15875">
                        <a:solidFill>
                          <a:srgbClr val="FF33CC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84042" name="Freeform 281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532" y="1159"/>
                        <a:ext cx="1307" cy="2431"/>
                      </a:xfrm>
                      <a:custGeom>
                        <a:avLst/>
                        <a:gdLst>
                          <a:gd name="T0" fmla="*/ 21 w 1307"/>
                          <a:gd name="T1" fmla="*/ 2265 h 2431"/>
                          <a:gd name="T2" fmla="*/ 52 w 1307"/>
                          <a:gd name="T3" fmla="*/ 2400 h 2431"/>
                          <a:gd name="T4" fmla="*/ 83 w 1307"/>
                          <a:gd name="T5" fmla="*/ 2431 h 2431"/>
                          <a:gd name="T6" fmla="*/ 114 w 1307"/>
                          <a:gd name="T7" fmla="*/ 2353 h 2431"/>
                          <a:gd name="T8" fmla="*/ 146 w 1307"/>
                          <a:gd name="T9" fmla="*/ 2172 h 2431"/>
                          <a:gd name="T10" fmla="*/ 177 w 1307"/>
                          <a:gd name="T11" fmla="*/ 1902 h 2431"/>
                          <a:gd name="T12" fmla="*/ 208 w 1307"/>
                          <a:gd name="T13" fmla="*/ 1576 h 2431"/>
                          <a:gd name="T14" fmla="*/ 239 w 1307"/>
                          <a:gd name="T15" fmla="*/ 1218 h 2431"/>
                          <a:gd name="T16" fmla="*/ 270 w 1307"/>
                          <a:gd name="T17" fmla="*/ 855 h 2431"/>
                          <a:gd name="T18" fmla="*/ 301 w 1307"/>
                          <a:gd name="T19" fmla="*/ 529 h 2431"/>
                          <a:gd name="T20" fmla="*/ 332 w 1307"/>
                          <a:gd name="T21" fmla="*/ 259 h 2431"/>
                          <a:gd name="T22" fmla="*/ 363 w 1307"/>
                          <a:gd name="T23" fmla="*/ 78 h 2431"/>
                          <a:gd name="T24" fmla="*/ 394 w 1307"/>
                          <a:gd name="T25" fmla="*/ 0 h 2431"/>
                          <a:gd name="T26" fmla="*/ 425 w 1307"/>
                          <a:gd name="T27" fmla="*/ 31 h 2431"/>
                          <a:gd name="T28" fmla="*/ 457 w 1307"/>
                          <a:gd name="T29" fmla="*/ 166 h 2431"/>
                          <a:gd name="T30" fmla="*/ 488 w 1307"/>
                          <a:gd name="T31" fmla="*/ 394 h 2431"/>
                          <a:gd name="T32" fmla="*/ 519 w 1307"/>
                          <a:gd name="T33" fmla="*/ 695 h 2431"/>
                          <a:gd name="T34" fmla="*/ 550 w 1307"/>
                          <a:gd name="T35" fmla="*/ 1042 h 2431"/>
                          <a:gd name="T36" fmla="*/ 576 w 1307"/>
                          <a:gd name="T37" fmla="*/ 1410 h 2431"/>
                          <a:gd name="T38" fmla="*/ 607 w 1307"/>
                          <a:gd name="T39" fmla="*/ 1752 h 2431"/>
                          <a:gd name="T40" fmla="*/ 638 w 1307"/>
                          <a:gd name="T41" fmla="*/ 2053 h 2431"/>
                          <a:gd name="T42" fmla="*/ 669 w 1307"/>
                          <a:gd name="T43" fmla="*/ 2276 h 2431"/>
                          <a:gd name="T44" fmla="*/ 700 w 1307"/>
                          <a:gd name="T45" fmla="*/ 2405 h 2431"/>
                          <a:gd name="T46" fmla="*/ 731 w 1307"/>
                          <a:gd name="T47" fmla="*/ 2431 h 2431"/>
                          <a:gd name="T48" fmla="*/ 762 w 1307"/>
                          <a:gd name="T49" fmla="*/ 2343 h 2431"/>
                          <a:gd name="T50" fmla="*/ 794 w 1307"/>
                          <a:gd name="T51" fmla="*/ 2156 h 2431"/>
                          <a:gd name="T52" fmla="*/ 825 w 1307"/>
                          <a:gd name="T53" fmla="*/ 1887 h 2431"/>
                          <a:gd name="T54" fmla="*/ 856 w 1307"/>
                          <a:gd name="T55" fmla="*/ 1555 h 2431"/>
                          <a:gd name="T56" fmla="*/ 887 w 1307"/>
                          <a:gd name="T57" fmla="*/ 1197 h 2431"/>
                          <a:gd name="T58" fmla="*/ 918 w 1307"/>
                          <a:gd name="T59" fmla="*/ 835 h 2431"/>
                          <a:gd name="T60" fmla="*/ 949 w 1307"/>
                          <a:gd name="T61" fmla="*/ 513 h 2431"/>
                          <a:gd name="T62" fmla="*/ 980 w 1307"/>
                          <a:gd name="T63" fmla="*/ 249 h 2431"/>
                          <a:gd name="T64" fmla="*/ 1011 w 1307"/>
                          <a:gd name="T65" fmla="*/ 72 h 2431"/>
                          <a:gd name="T66" fmla="*/ 1042 w 1307"/>
                          <a:gd name="T67" fmla="*/ 0 h 2431"/>
                          <a:gd name="T68" fmla="*/ 1073 w 1307"/>
                          <a:gd name="T69" fmla="*/ 36 h 2431"/>
                          <a:gd name="T70" fmla="*/ 1105 w 1307"/>
                          <a:gd name="T71" fmla="*/ 176 h 2431"/>
                          <a:gd name="T72" fmla="*/ 1136 w 1307"/>
                          <a:gd name="T73" fmla="*/ 409 h 2431"/>
                          <a:gd name="T74" fmla="*/ 1167 w 1307"/>
                          <a:gd name="T75" fmla="*/ 715 h 2431"/>
                          <a:gd name="T76" fmla="*/ 1193 w 1307"/>
                          <a:gd name="T77" fmla="*/ 1063 h 2431"/>
                          <a:gd name="T78" fmla="*/ 1224 w 1307"/>
                          <a:gd name="T79" fmla="*/ 1426 h 2431"/>
                          <a:gd name="T80" fmla="*/ 1255 w 1307"/>
                          <a:gd name="T81" fmla="*/ 1773 h 2431"/>
                          <a:gd name="T82" fmla="*/ 1286 w 1307"/>
                          <a:gd name="T83" fmla="*/ 2068 h 2431"/>
                          <a:gd name="T84" fmla="*/ 0 60000 65536"/>
                          <a:gd name="T85" fmla="*/ 0 60000 65536"/>
                          <a:gd name="T86" fmla="*/ 0 60000 65536"/>
                          <a:gd name="T87" fmla="*/ 0 60000 65536"/>
                          <a:gd name="T88" fmla="*/ 0 60000 65536"/>
                          <a:gd name="T89" fmla="*/ 0 60000 65536"/>
                          <a:gd name="T90" fmla="*/ 0 60000 65536"/>
                          <a:gd name="T91" fmla="*/ 0 60000 65536"/>
                          <a:gd name="T92" fmla="*/ 0 60000 65536"/>
                          <a:gd name="T93" fmla="*/ 0 60000 65536"/>
                          <a:gd name="T94" fmla="*/ 0 60000 65536"/>
                          <a:gd name="T95" fmla="*/ 0 60000 65536"/>
                          <a:gd name="T96" fmla="*/ 0 60000 65536"/>
                          <a:gd name="T97" fmla="*/ 0 60000 65536"/>
                          <a:gd name="T98" fmla="*/ 0 60000 65536"/>
                          <a:gd name="T99" fmla="*/ 0 60000 65536"/>
                          <a:gd name="T100" fmla="*/ 0 60000 65536"/>
                          <a:gd name="T101" fmla="*/ 0 60000 65536"/>
                          <a:gd name="T102" fmla="*/ 0 60000 65536"/>
                          <a:gd name="T103" fmla="*/ 0 60000 65536"/>
                          <a:gd name="T104" fmla="*/ 0 60000 65536"/>
                          <a:gd name="T105" fmla="*/ 0 60000 65536"/>
                          <a:gd name="T106" fmla="*/ 0 60000 65536"/>
                          <a:gd name="T107" fmla="*/ 0 60000 65536"/>
                          <a:gd name="T108" fmla="*/ 0 60000 65536"/>
                          <a:gd name="T109" fmla="*/ 0 60000 65536"/>
                          <a:gd name="T110" fmla="*/ 0 60000 65536"/>
                          <a:gd name="T111" fmla="*/ 0 60000 65536"/>
                          <a:gd name="T112" fmla="*/ 0 60000 65536"/>
                          <a:gd name="T113" fmla="*/ 0 60000 65536"/>
                          <a:gd name="T114" fmla="*/ 0 60000 65536"/>
                          <a:gd name="T115" fmla="*/ 0 60000 65536"/>
                          <a:gd name="T116" fmla="*/ 0 60000 65536"/>
                          <a:gd name="T117" fmla="*/ 0 60000 65536"/>
                          <a:gd name="T118" fmla="*/ 0 60000 65536"/>
                          <a:gd name="T119" fmla="*/ 0 60000 65536"/>
                          <a:gd name="T120" fmla="*/ 0 60000 65536"/>
                          <a:gd name="T121" fmla="*/ 0 60000 65536"/>
                          <a:gd name="T122" fmla="*/ 0 60000 65536"/>
                          <a:gd name="T123" fmla="*/ 0 60000 65536"/>
                          <a:gd name="T124" fmla="*/ 0 60000 65536"/>
                          <a:gd name="T125" fmla="*/ 0 60000 65536"/>
                        </a:gdLst>
                        <a:ahLst/>
                        <a:cxnLst>
                          <a:cxn ang="T84">
                            <a:pos x="T0" y="T1"/>
                          </a:cxn>
                          <a:cxn ang="T85">
                            <a:pos x="T2" y="T3"/>
                          </a:cxn>
                          <a:cxn ang="T86">
                            <a:pos x="T4" y="T5"/>
                          </a:cxn>
                          <a:cxn ang="T87">
                            <a:pos x="T6" y="T7"/>
                          </a:cxn>
                          <a:cxn ang="T88">
                            <a:pos x="T8" y="T9"/>
                          </a:cxn>
                          <a:cxn ang="T89">
                            <a:pos x="T10" y="T11"/>
                          </a:cxn>
                          <a:cxn ang="T90">
                            <a:pos x="T12" y="T13"/>
                          </a:cxn>
                          <a:cxn ang="T91">
                            <a:pos x="T14" y="T15"/>
                          </a:cxn>
                          <a:cxn ang="T92">
                            <a:pos x="T16" y="T17"/>
                          </a:cxn>
                          <a:cxn ang="T93">
                            <a:pos x="T18" y="T19"/>
                          </a:cxn>
                          <a:cxn ang="T94">
                            <a:pos x="T20" y="T21"/>
                          </a:cxn>
                          <a:cxn ang="T95">
                            <a:pos x="T22" y="T23"/>
                          </a:cxn>
                          <a:cxn ang="T96">
                            <a:pos x="T24" y="T25"/>
                          </a:cxn>
                          <a:cxn ang="T97">
                            <a:pos x="T26" y="T27"/>
                          </a:cxn>
                          <a:cxn ang="T98">
                            <a:pos x="T28" y="T29"/>
                          </a:cxn>
                          <a:cxn ang="T99">
                            <a:pos x="T30" y="T31"/>
                          </a:cxn>
                          <a:cxn ang="T100">
                            <a:pos x="T32" y="T33"/>
                          </a:cxn>
                          <a:cxn ang="T101">
                            <a:pos x="T34" y="T35"/>
                          </a:cxn>
                          <a:cxn ang="T102">
                            <a:pos x="T36" y="T37"/>
                          </a:cxn>
                          <a:cxn ang="T103">
                            <a:pos x="T38" y="T39"/>
                          </a:cxn>
                          <a:cxn ang="T104">
                            <a:pos x="T40" y="T41"/>
                          </a:cxn>
                          <a:cxn ang="T105">
                            <a:pos x="T42" y="T43"/>
                          </a:cxn>
                          <a:cxn ang="T106">
                            <a:pos x="T44" y="T45"/>
                          </a:cxn>
                          <a:cxn ang="T107">
                            <a:pos x="T46" y="T47"/>
                          </a:cxn>
                          <a:cxn ang="T108">
                            <a:pos x="T48" y="T49"/>
                          </a:cxn>
                          <a:cxn ang="T109">
                            <a:pos x="T50" y="T51"/>
                          </a:cxn>
                          <a:cxn ang="T110">
                            <a:pos x="T52" y="T53"/>
                          </a:cxn>
                          <a:cxn ang="T111">
                            <a:pos x="T54" y="T55"/>
                          </a:cxn>
                          <a:cxn ang="T112">
                            <a:pos x="T56" y="T57"/>
                          </a:cxn>
                          <a:cxn ang="T113">
                            <a:pos x="T58" y="T59"/>
                          </a:cxn>
                          <a:cxn ang="T114">
                            <a:pos x="T60" y="T61"/>
                          </a:cxn>
                          <a:cxn ang="T115">
                            <a:pos x="T62" y="T63"/>
                          </a:cxn>
                          <a:cxn ang="T116">
                            <a:pos x="T64" y="T65"/>
                          </a:cxn>
                          <a:cxn ang="T117">
                            <a:pos x="T66" y="T67"/>
                          </a:cxn>
                          <a:cxn ang="T118">
                            <a:pos x="T68" y="T69"/>
                          </a:cxn>
                          <a:cxn ang="T119">
                            <a:pos x="T70" y="T71"/>
                          </a:cxn>
                          <a:cxn ang="T120">
                            <a:pos x="T72" y="T73"/>
                          </a:cxn>
                          <a:cxn ang="T121">
                            <a:pos x="T74" y="T75"/>
                          </a:cxn>
                          <a:cxn ang="T122">
                            <a:pos x="T76" y="T77"/>
                          </a:cxn>
                          <a:cxn ang="T123">
                            <a:pos x="T78" y="T79"/>
                          </a:cxn>
                          <a:cxn ang="T124">
                            <a:pos x="T80" y="T81"/>
                          </a:cxn>
                          <a:cxn ang="T125">
                            <a:pos x="T82" y="T83"/>
                          </a:cxn>
                        </a:cxnLst>
                        <a:rect l="0" t="0" r="r" b="b"/>
                        <a:pathLst>
                          <a:path w="1307" h="2431">
                            <a:moveTo>
                              <a:pt x="0" y="2125"/>
                            </a:moveTo>
                            <a:lnTo>
                              <a:pt x="11" y="2198"/>
                            </a:lnTo>
                            <a:lnTo>
                              <a:pt x="21" y="2265"/>
                            </a:lnTo>
                            <a:lnTo>
                              <a:pt x="32" y="2322"/>
                            </a:lnTo>
                            <a:lnTo>
                              <a:pt x="42" y="2369"/>
                            </a:lnTo>
                            <a:lnTo>
                              <a:pt x="52" y="2400"/>
                            </a:lnTo>
                            <a:lnTo>
                              <a:pt x="63" y="2426"/>
                            </a:lnTo>
                            <a:lnTo>
                              <a:pt x="73" y="2431"/>
                            </a:lnTo>
                            <a:lnTo>
                              <a:pt x="83" y="2431"/>
                            </a:lnTo>
                            <a:lnTo>
                              <a:pt x="94" y="2416"/>
                            </a:lnTo>
                            <a:lnTo>
                              <a:pt x="104" y="2390"/>
                            </a:lnTo>
                            <a:lnTo>
                              <a:pt x="114" y="2353"/>
                            </a:lnTo>
                            <a:lnTo>
                              <a:pt x="125" y="2302"/>
                            </a:lnTo>
                            <a:lnTo>
                              <a:pt x="135" y="2239"/>
                            </a:lnTo>
                            <a:lnTo>
                              <a:pt x="146" y="2172"/>
                            </a:lnTo>
                            <a:lnTo>
                              <a:pt x="156" y="2089"/>
                            </a:lnTo>
                            <a:lnTo>
                              <a:pt x="166" y="2001"/>
                            </a:lnTo>
                            <a:lnTo>
                              <a:pt x="177" y="1902"/>
                            </a:lnTo>
                            <a:lnTo>
                              <a:pt x="187" y="1799"/>
                            </a:lnTo>
                            <a:lnTo>
                              <a:pt x="197" y="1690"/>
                            </a:lnTo>
                            <a:lnTo>
                              <a:pt x="208" y="1576"/>
                            </a:lnTo>
                            <a:lnTo>
                              <a:pt x="218" y="1457"/>
                            </a:lnTo>
                            <a:lnTo>
                              <a:pt x="229" y="1337"/>
                            </a:lnTo>
                            <a:lnTo>
                              <a:pt x="239" y="1218"/>
                            </a:lnTo>
                            <a:lnTo>
                              <a:pt x="249" y="1094"/>
                            </a:lnTo>
                            <a:lnTo>
                              <a:pt x="260" y="975"/>
                            </a:lnTo>
                            <a:lnTo>
                              <a:pt x="270" y="855"/>
                            </a:lnTo>
                            <a:lnTo>
                              <a:pt x="280" y="741"/>
                            </a:lnTo>
                            <a:lnTo>
                              <a:pt x="291" y="632"/>
                            </a:lnTo>
                            <a:lnTo>
                              <a:pt x="301" y="529"/>
                            </a:lnTo>
                            <a:lnTo>
                              <a:pt x="311" y="430"/>
                            </a:lnTo>
                            <a:lnTo>
                              <a:pt x="322" y="342"/>
                            </a:lnTo>
                            <a:lnTo>
                              <a:pt x="332" y="259"/>
                            </a:lnTo>
                            <a:lnTo>
                              <a:pt x="343" y="192"/>
                            </a:lnTo>
                            <a:lnTo>
                              <a:pt x="353" y="130"/>
                            </a:lnTo>
                            <a:lnTo>
                              <a:pt x="363" y="78"/>
                            </a:lnTo>
                            <a:lnTo>
                              <a:pt x="374" y="41"/>
                            </a:lnTo>
                            <a:lnTo>
                              <a:pt x="384" y="15"/>
                            </a:lnTo>
                            <a:lnTo>
                              <a:pt x="394" y="0"/>
                            </a:lnTo>
                            <a:lnTo>
                              <a:pt x="405" y="0"/>
                            </a:lnTo>
                            <a:lnTo>
                              <a:pt x="415" y="5"/>
                            </a:lnTo>
                            <a:lnTo>
                              <a:pt x="425" y="31"/>
                            </a:lnTo>
                            <a:lnTo>
                              <a:pt x="436" y="62"/>
                            </a:lnTo>
                            <a:lnTo>
                              <a:pt x="446" y="109"/>
                            </a:lnTo>
                            <a:lnTo>
                              <a:pt x="457" y="166"/>
                            </a:lnTo>
                            <a:lnTo>
                              <a:pt x="467" y="233"/>
                            </a:lnTo>
                            <a:lnTo>
                              <a:pt x="477" y="306"/>
                            </a:lnTo>
                            <a:lnTo>
                              <a:pt x="488" y="394"/>
                            </a:lnTo>
                            <a:lnTo>
                              <a:pt x="498" y="487"/>
                            </a:lnTo>
                            <a:lnTo>
                              <a:pt x="508" y="586"/>
                            </a:lnTo>
                            <a:lnTo>
                              <a:pt x="519" y="695"/>
                            </a:lnTo>
                            <a:lnTo>
                              <a:pt x="529" y="809"/>
                            </a:lnTo>
                            <a:lnTo>
                              <a:pt x="540" y="923"/>
                            </a:lnTo>
                            <a:lnTo>
                              <a:pt x="550" y="1042"/>
                            </a:lnTo>
                            <a:lnTo>
                              <a:pt x="555" y="1166"/>
                            </a:lnTo>
                            <a:lnTo>
                              <a:pt x="565" y="1286"/>
                            </a:lnTo>
                            <a:lnTo>
                              <a:pt x="576" y="1410"/>
                            </a:lnTo>
                            <a:lnTo>
                              <a:pt x="586" y="1529"/>
                            </a:lnTo>
                            <a:lnTo>
                              <a:pt x="597" y="1643"/>
                            </a:lnTo>
                            <a:lnTo>
                              <a:pt x="607" y="1752"/>
                            </a:lnTo>
                            <a:lnTo>
                              <a:pt x="617" y="1861"/>
                            </a:lnTo>
                            <a:lnTo>
                              <a:pt x="628" y="1959"/>
                            </a:lnTo>
                            <a:lnTo>
                              <a:pt x="638" y="2053"/>
                            </a:lnTo>
                            <a:lnTo>
                              <a:pt x="648" y="2136"/>
                            </a:lnTo>
                            <a:lnTo>
                              <a:pt x="659" y="2213"/>
                            </a:lnTo>
                            <a:lnTo>
                              <a:pt x="669" y="2276"/>
                            </a:lnTo>
                            <a:lnTo>
                              <a:pt x="679" y="2333"/>
                            </a:lnTo>
                            <a:lnTo>
                              <a:pt x="690" y="2374"/>
                            </a:lnTo>
                            <a:lnTo>
                              <a:pt x="700" y="2405"/>
                            </a:lnTo>
                            <a:lnTo>
                              <a:pt x="711" y="2426"/>
                            </a:lnTo>
                            <a:lnTo>
                              <a:pt x="721" y="2431"/>
                            </a:lnTo>
                            <a:lnTo>
                              <a:pt x="731" y="2431"/>
                            </a:lnTo>
                            <a:lnTo>
                              <a:pt x="742" y="2410"/>
                            </a:lnTo>
                            <a:lnTo>
                              <a:pt x="752" y="2385"/>
                            </a:lnTo>
                            <a:lnTo>
                              <a:pt x="762" y="2343"/>
                            </a:lnTo>
                            <a:lnTo>
                              <a:pt x="773" y="2291"/>
                            </a:lnTo>
                            <a:lnTo>
                              <a:pt x="783" y="2229"/>
                            </a:lnTo>
                            <a:lnTo>
                              <a:pt x="794" y="2156"/>
                            </a:lnTo>
                            <a:lnTo>
                              <a:pt x="804" y="2074"/>
                            </a:lnTo>
                            <a:lnTo>
                              <a:pt x="814" y="1985"/>
                            </a:lnTo>
                            <a:lnTo>
                              <a:pt x="825" y="1887"/>
                            </a:lnTo>
                            <a:lnTo>
                              <a:pt x="835" y="1783"/>
                            </a:lnTo>
                            <a:lnTo>
                              <a:pt x="845" y="1669"/>
                            </a:lnTo>
                            <a:lnTo>
                              <a:pt x="856" y="1555"/>
                            </a:lnTo>
                            <a:lnTo>
                              <a:pt x="866" y="1436"/>
                            </a:lnTo>
                            <a:lnTo>
                              <a:pt x="876" y="1317"/>
                            </a:lnTo>
                            <a:lnTo>
                              <a:pt x="887" y="1197"/>
                            </a:lnTo>
                            <a:lnTo>
                              <a:pt x="897" y="1073"/>
                            </a:lnTo>
                            <a:lnTo>
                              <a:pt x="908" y="954"/>
                            </a:lnTo>
                            <a:lnTo>
                              <a:pt x="918" y="835"/>
                            </a:lnTo>
                            <a:lnTo>
                              <a:pt x="928" y="720"/>
                            </a:lnTo>
                            <a:lnTo>
                              <a:pt x="939" y="612"/>
                            </a:lnTo>
                            <a:lnTo>
                              <a:pt x="949" y="513"/>
                            </a:lnTo>
                            <a:lnTo>
                              <a:pt x="959" y="415"/>
                            </a:lnTo>
                            <a:lnTo>
                              <a:pt x="970" y="327"/>
                            </a:lnTo>
                            <a:lnTo>
                              <a:pt x="980" y="249"/>
                            </a:lnTo>
                            <a:lnTo>
                              <a:pt x="991" y="181"/>
                            </a:lnTo>
                            <a:lnTo>
                              <a:pt x="1001" y="119"/>
                            </a:lnTo>
                            <a:lnTo>
                              <a:pt x="1011" y="72"/>
                            </a:lnTo>
                            <a:lnTo>
                              <a:pt x="1022" y="36"/>
                            </a:lnTo>
                            <a:lnTo>
                              <a:pt x="1032" y="10"/>
                            </a:lnTo>
                            <a:lnTo>
                              <a:pt x="1042" y="0"/>
                            </a:lnTo>
                            <a:lnTo>
                              <a:pt x="1053" y="0"/>
                            </a:lnTo>
                            <a:lnTo>
                              <a:pt x="1063" y="10"/>
                            </a:lnTo>
                            <a:lnTo>
                              <a:pt x="1073" y="36"/>
                            </a:lnTo>
                            <a:lnTo>
                              <a:pt x="1084" y="67"/>
                            </a:lnTo>
                            <a:lnTo>
                              <a:pt x="1094" y="114"/>
                            </a:lnTo>
                            <a:lnTo>
                              <a:pt x="1105" y="176"/>
                            </a:lnTo>
                            <a:lnTo>
                              <a:pt x="1115" y="244"/>
                            </a:lnTo>
                            <a:lnTo>
                              <a:pt x="1125" y="321"/>
                            </a:lnTo>
                            <a:lnTo>
                              <a:pt x="1136" y="409"/>
                            </a:lnTo>
                            <a:lnTo>
                              <a:pt x="1146" y="503"/>
                            </a:lnTo>
                            <a:lnTo>
                              <a:pt x="1156" y="606"/>
                            </a:lnTo>
                            <a:lnTo>
                              <a:pt x="1167" y="715"/>
                            </a:lnTo>
                            <a:lnTo>
                              <a:pt x="1172" y="829"/>
                            </a:lnTo>
                            <a:lnTo>
                              <a:pt x="1182" y="943"/>
                            </a:lnTo>
                            <a:lnTo>
                              <a:pt x="1193" y="1063"/>
                            </a:lnTo>
                            <a:lnTo>
                              <a:pt x="1203" y="1187"/>
                            </a:lnTo>
                            <a:lnTo>
                              <a:pt x="1213" y="1306"/>
                            </a:lnTo>
                            <a:lnTo>
                              <a:pt x="1224" y="1426"/>
                            </a:lnTo>
                            <a:lnTo>
                              <a:pt x="1234" y="1545"/>
                            </a:lnTo>
                            <a:lnTo>
                              <a:pt x="1245" y="1664"/>
                            </a:lnTo>
                            <a:lnTo>
                              <a:pt x="1255" y="1773"/>
                            </a:lnTo>
                            <a:lnTo>
                              <a:pt x="1265" y="1877"/>
                            </a:lnTo>
                            <a:lnTo>
                              <a:pt x="1276" y="1975"/>
                            </a:lnTo>
                            <a:lnTo>
                              <a:pt x="1286" y="2068"/>
                            </a:lnTo>
                            <a:lnTo>
                              <a:pt x="1296" y="2151"/>
                            </a:lnTo>
                            <a:lnTo>
                              <a:pt x="1307" y="2224"/>
                            </a:lnTo>
                          </a:path>
                        </a:pathLst>
                      </a:custGeom>
                      <a:noFill/>
                      <a:ln w="15875">
                        <a:solidFill>
                          <a:srgbClr val="FF33CC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84043" name="Freeform 282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839" y="1159"/>
                        <a:ext cx="477" cy="2431"/>
                      </a:xfrm>
                      <a:custGeom>
                        <a:avLst/>
                        <a:gdLst>
                          <a:gd name="T0" fmla="*/ 0 w 477"/>
                          <a:gd name="T1" fmla="*/ 2224 h 2431"/>
                          <a:gd name="T2" fmla="*/ 10 w 477"/>
                          <a:gd name="T3" fmla="*/ 2286 h 2431"/>
                          <a:gd name="T4" fmla="*/ 20 w 477"/>
                          <a:gd name="T5" fmla="*/ 2338 h 2431"/>
                          <a:gd name="T6" fmla="*/ 31 w 477"/>
                          <a:gd name="T7" fmla="*/ 2379 h 2431"/>
                          <a:gd name="T8" fmla="*/ 41 w 477"/>
                          <a:gd name="T9" fmla="*/ 2410 h 2431"/>
                          <a:gd name="T10" fmla="*/ 52 w 477"/>
                          <a:gd name="T11" fmla="*/ 2426 h 2431"/>
                          <a:gd name="T12" fmla="*/ 62 w 477"/>
                          <a:gd name="T13" fmla="*/ 2431 h 2431"/>
                          <a:gd name="T14" fmla="*/ 72 w 477"/>
                          <a:gd name="T15" fmla="*/ 2426 h 2431"/>
                          <a:gd name="T16" fmla="*/ 83 w 477"/>
                          <a:gd name="T17" fmla="*/ 2410 h 2431"/>
                          <a:gd name="T18" fmla="*/ 93 w 477"/>
                          <a:gd name="T19" fmla="*/ 2379 h 2431"/>
                          <a:gd name="T20" fmla="*/ 103 w 477"/>
                          <a:gd name="T21" fmla="*/ 2338 h 2431"/>
                          <a:gd name="T22" fmla="*/ 114 w 477"/>
                          <a:gd name="T23" fmla="*/ 2281 h 2431"/>
                          <a:gd name="T24" fmla="*/ 124 w 477"/>
                          <a:gd name="T25" fmla="*/ 2219 h 2431"/>
                          <a:gd name="T26" fmla="*/ 134 w 477"/>
                          <a:gd name="T27" fmla="*/ 2146 h 2431"/>
                          <a:gd name="T28" fmla="*/ 145 w 477"/>
                          <a:gd name="T29" fmla="*/ 2058 h 2431"/>
                          <a:gd name="T30" fmla="*/ 155 w 477"/>
                          <a:gd name="T31" fmla="*/ 1970 h 2431"/>
                          <a:gd name="T32" fmla="*/ 166 w 477"/>
                          <a:gd name="T33" fmla="*/ 1871 h 2431"/>
                          <a:gd name="T34" fmla="*/ 176 w 477"/>
                          <a:gd name="T35" fmla="*/ 1762 h 2431"/>
                          <a:gd name="T36" fmla="*/ 186 w 477"/>
                          <a:gd name="T37" fmla="*/ 1654 h 2431"/>
                          <a:gd name="T38" fmla="*/ 197 w 477"/>
                          <a:gd name="T39" fmla="*/ 1534 h 2431"/>
                          <a:gd name="T40" fmla="*/ 207 w 477"/>
                          <a:gd name="T41" fmla="*/ 1415 h 2431"/>
                          <a:gd name="T42" fmla="*/ 217 w 477"/>
                          <a:gd name="T43" fmla="*/ 1296 h 2431"/>
                          <a:gd name="T44" fmla="*/ 228 w 477"/>
                          <a:gd name="T45" fmla="*/ 1177 h 2431"/>
                          <a:gd name="T46" fmla="*/ 238 w 477"/>
                          <a:gd name="T47" fmla="*/ 1052 h 2431"/>
                          <a:gd name="T48" fmla="*/ 249 w 477"/>
                          <a:gd name="T49" fmla="*/ 933 h 2431"/>
                          <a:gd name="T50" fmla="*/ 259 w 477"/>
                          <a:gd name="T51" fmla="*/ 819 h 2431"/>
                          <a:gd name="T52" fmla="*/ 269 w 477"/>
                          <a:gd name="T53" fmla="*/ 705 h 2431"/>
                          <a:gd name="T54" fmla="*/ 280 w 477"/>
                          <a:gd name="T55" fmla="*/ 596 h 2431"/>
                          <a:gd name="T56" fmla="*/ 290 w 477"/>
                          <a:gd name="T57" fmla="*/ 492 h 2431"/>
                          <a:gd name="T58" fmla="*/ 300 w 477"/>
                          <a:gd name="T59" fmla="*/ 399 h 2431"/>
                          <a:gd name="T60" fmla="*/ 311 w 477"/>
                          <a:gd name="T61" fmla="*/ 316 h 2431"/>
                          <a:gd name="T62" fmla="*/ 321 w 477"/>
                          <a:gd name="T63" fmla="*/ 238 h 2431"/>
                          <a:gd name="T64" fmla="*/ 331 w 477"/>
                          <a:gd name="T65" fmla="*/ 171 h 2431"/>
                          <a:gd name="T66" fmla="*/ 342 w 477"/>
                          <a:gd name="T67" fmla="*/ 114 h 2431"/>
                          <a:gd name="T68" fmla="*/ 352 w 477"/>
                          <a:gd name="T69" fmla="*/ 67 h 2431"/>
                          <a:gd name="T70" fmla="*/ 363 w 477"/>
                          <a:gd name="T71" fmla="*/ 31 h 2431"/>
                          <a:gd name="T72" fmla="*/ 373 w 477"/>
                          <a:gd name="T73" fmla="*/ 10 h 2431"/>
                          <a:gd name="T74" fmla="*/ 383 w 477"/>
                          <a:gd name="T75" fmla="*/ 0 h 2431"/>
                          <a:gd name="T76" fmla="*/ 394 w 477"/>
                          <a:gd name="T77" fmla="*/ 0 h 2431"/>
                          <a:gd name="T78" fmla="*/ 404 w 477"/>
                          <a:gd name="T79" fmla="*/ 15 h 2431"/>
                          <a:gd name="T80" fmla="*/ 414 w 477"/>
                          <a:gd name="T81" fmla="*/ 41 h 2431"/>
                          <a:gd name="T82" fmla="*/ 425 w 477"/>
                          <a:gd name="T83" fmla="*/ 78 h 2431"/>
                          <a:gd name="T84" fmla="*/ 435 w 477"/>
                          <a:gd name="T85" fmla="*/ 124 h 2431"/>
                          <a:gd name="T86" fmla="*/ 445 w 477"/>
                          <a:gd name="T87" fmla="*/ 187 h 2431"/>
                          <a:gd name="T88" fmla="*/ 456 w 477"/>
                          <a:gd name="T89" fmla="*/ 254 h 2431"/>
                          <a:gd name="T90" fmla="*/ 466 w 477"/>
                          <a:gd name="T91" fmla="*/ 337 h 2431"/>
                          <a:gd name="T92" fmla="*/ 477 w 477"/>
                          <a:gd name="T93" fmla="*/ 425 h 2431"/>
                          <a:gd name="T94" fmla="*/ 0 60000 65536"/>
                          <a:gd name="T95" fmla="*/ 0 60000 65536"/>
                          <a:gd name="T96" fmla="*/ 0 60000 65536"/>
                          <a:gd name="T97" fmla="*/ 0 60000 65536"/>
                          <a:gd name="T98" fmla="*/ 0 60000 65536"/>
                          <a:gd name="T99" fmla="*/ 0 60000 65536"/>
                          <a:gd name="T100" fmla="*/ 0 60000 65536"/>
                          <a:gd name="T101" fmla="*/ 0 60000 65536"/>
                          <a:gd name="T102" fmla="*/ 0 60000 65536"/>
                          <a:gd name="T103" fmla="*/ 0 60000 65536"/>
                          <a:gd name="T104" fmla="*/ 0 60000 65536"/>
                          <a:gd name="T105" fmla="*/ 0 60000 65536"/>
                          <a:gd name="T106" fmla="*/ 0 60000 65536"/>
                          <a:gd name="T107" fmla="*/ 0 60000 65536"/>
                          <a:gd name="T108" fmla="*/ 0 60000 65536"/>
                          <a:gd name="T109" fmla="*/ 0 60000 65536"/>
                          <a:gd name="T110" fmla="*/ 0 60000 65536"/>
                          <a:gd name="T111" fmla="*/ 0 60000 65536"/>
                          <a:gd name="T112" fmla="*/ 0 60000 65536"/>
                          <a:gd name="T113" fmla="*/ 0 60000 65536"/>
                          <a:gd name="T114" fmla="*/ 0 60000 65536"/>
                          <a:gd name="T115" fmla="*/ 0 60000 65536"/>
                          <a:gd name="T116" fmla="*/ 0 60000 65536"/>
                          <a:gd name="T117" fmla="*/ 0 60000 65536"/>
                          <a:gd name="T118" fmla="*/ 0 60000 65536"/>
                          <a:gd name="T119" fmla="*/ 0 60000 65536"/>
                          <a:gd name="T120" fmla="*/ 0 60000 65536"/>
                          <a:gd name="T121" fmla="*/ 0 60000 65536"/>
                          <a:gd name="T122" fmla="*/ 0 60000 65536"/>
                          <a:gd name="T123" fmla="*/ 0 60000 65536"/>
                          <a:gd name="T124" fmla="*/ 0 60000 65536"/>
                          <a:gd name="T125" fmla="*/ 0 60000 65536"/>
                          <a:gd name="T126" fmla="*/ 0 60000 65536"/>
                          <a:gd name="T127" fmla="*/ 0 60000 65536"/>
                          <a:gd name="T128" fmla="*/ 0 60000 65536"/>
                          <a:gd name="T129" fmla="*/ 0 60000 65536"/>
                          <a:gd name="T130" fmla="*/ 0 60000 65536"/>
                          <a:gd name="T131" fmla="*/ 0 60000 65536"/>
                          <a:gd name="T132" fmla="*/ 0 60000 65536"/>
                          <a:gd name="T133" fmla="*/ 0 60000 65536"/>
                          <a:gd name="T134" fmla="*/ 0 60000 65536"/>
                          <a:gd name="T135" fmla="*/ 0 60000 65536"/>
                          <a:gd name="T136" fmla="*/ 0 60000 65536"/>
                          <a:gd name="T137" fmla="*/ 0 60000 65536"/>
                          <a:gd name="T138" fmla="*/ 0 60000 65536"/>
                          <a:gd name="T139" fmla="*/ 0 60000 65536"/>
                          <a:gd name="T140" fmla="*/ 0 60000 65536"/>
                        </a:gdLst>
                        <a:ahLst/>
                        <a:cxnLst>
                          <a:cxn ang="T94">
                            <a:pos x="T0" y="T1"/>
                          </a:cxn>
                          <a:cxn ang="T95">
                            <a:pos x="T2" y="T3"/>
                          </a:cxn>
                          <a:cxn ang="T96">
                            <a:pos x="T4" y="T5"/>
                          </a:cxn>
                          <a:cxn ang="T97">
                            <a:pos x="T6" y="T7"/>
                          </a:cxn>
                          <a:cxn ang="T98">
                            <a:pos x="T8" y="T9"/>
                          </a:cxn>
                          <a:cxn ang="T99">
                            <a:pos x="T10" y="T11"/>
                          </a:cxn>
                          <a:cxn ang="T100">
                            <a:pos x="T12" y="T13"/>
                          </a:cxn>
                          <a:cxn ang="T101">
                            <a:pos x="T14" y="T15"/>
                          </a:cxn>
                          <a:cxn ang="T102">
                            <a:pos x="T16" y="T17"/>
                          </a:cxn>
                          <a:cxn ang="T103">
                            <a:pos x="T18" y="T19"/>
                          </a:cxn>
                          <a:cxn ang="T104">
                            <a:pos x="T20" y="T21"/>
                          </a:cxn>
                          <a:cxn ang="T105">
                            <a:pos x="T22" y="T23"/>
                          </a:cxn>
                          <a:cxn ang="T106">
                            <a:pos x="T24" y="T25"/>
                          </a:cxn>
                          <a:cxn ang="T107">
                            <a:pos x="T26" y="T27"/>
                          </a:cxn>
                          <a:cxn ang="T108">
                            <a:pos x="T28" y="T29"/>
                          </a:cxn>
                          <a:cxn ang="T109">
                            <a:pos x="T30" y="T31"/>
                          </a:cxn>
                          <a:cxn ang="T110">
                            <a:pos x="T32" y="T33"/>
                          </a:cxn>
                          <a:cxn ang="T111">
                            <a:pos x="T34" y="T35"/>
                          </a:cxn>
                          <a:cxn ang="T112">
                            <a:pos x="T36" y="T37"/>
                          </a:cxn>
                          <a:cxn ang="T113">
                            <a:pos x="T38" y="T39"/>
                          </a:cxn>
                          <a:cxn ang="T114">
                            <a:pos x="T40" y="T41"/>
                          </a:cxn>
                          <a:cxn ang="T115">
                            <a:pos x="T42" y="T43"/>
                          </a:cxn>
                          <a:cxn ang="T116">
                            <a:pos x="T44" y="T45"/>
                          </a:cxn>
                          <a:cxn ang="T117">
                            <a:pos x="T46" y="T47"/>
                          </a:cxn>
                          <a:cxn ang="T118">
                            <a:pos x="T48" y="T49"/>
                          </a:cxn>
                          <a:cxn ang="T119">
                            <a:pos x="T50" y="T51"/>
                          </a:cxn>
                          <a:cxn ang="T120">
                            <a:pos x="T52" y="T53"/>
                          </a:cxn>
                          <a:cxn ang="T121">
                            <a:pos x="T54" y="T55"/>
                          </a:cxn>
                          <a:cxn ang="T122">
                            <a:pos x="T56" y="T57"/>
                          </a:cxn>
                          <a:cxn ang="T123">
                            <a:pos x="T58" y="T59"/>
                          </a:cxn>
                          <a:cxn ang="T124">
                            <a:pos x="T60" y="T61"/>
                          </a:cxn>
                          <a:cxn ang="T125">
                            <a:pos x="T62" y="T63"/>
                          </a:cxn>
                          <a:cxn ang="T126">
                            <a:pos x="T64" y="T65"/>
                          </a:cxn>
                          <a:cxn ang="T127">
                            <a:pos x="T66" y="T67"/>
                          </a:cxn>
                          <a:cxn ang="T128">
                            <a:pos x="T68" y="T69"/>
                          </a:cxn>
                          <a:cxn ang="T129">
                            <a:pos x="T70" y="T71"/>
                          </a:cxn>
                          <a:cxn ang="T130">
                            <a:pos x="T72" y="T73"/>
                          </a:cxn>
                          <a:cxn ang="T131">
                            <a:pos x="T74" y="T75"/>
                          </a:cxn>
                          <a:cxn ang="T132">
                            <a:pos x="T76" y="T77"/>
                          </a:cxn>
                          <a:cxn ang="T133">
                            <a:pos x="T78" y="T79"/>
                          </a:cxn>
                          <a:cxn ang="T134">
                            <a:pos x="T80" y="T81"/>
                          </a:cxn>
                          <a:cxn ang="T135">
                            <a:pos x="T82" y="T83"/>
                          </a:cxn>
                          <a:cxn ang="T136">
                            <a:pos x="T84" y="T85"/>
                          </a:cxn>
                          <a:cxn ang="T137">
                            <a:pos x="T86" y="T87"/>
                          </a:cxn>
                          <a:cxn ang="T138">
                            <a:pos x="T88" y="T89"/>
                          </a:cxn>
                          <a:cxn ang="T139">
                            <a:pos x="T90" y="T91"/>
                          </a:cxn>
                          <a:cxn ang="T140">
                            <a:pos x="T92" y="T93"/>
                          </a:cxn>
                        </a:cxnLst>
                        <a:rect l="0" t="0" r="r" b="b"/>
                        <a:pathLst>
                          <a:path w="477" h="2431">
                            <a:moveTo>
                              <a:pt x="0" y="2224"/>
                            </a:moveTo>
                            <a:lnTo>
                              <a:pt x="10" y="2286"/>
                            </a:lnTo>
                            <a:lnTo>
                              <a:pt x="20" y="2338"/>
                            </a:lnTo>
                            <a:lnTo>
                              <a:pt x="31" y="2379"/>
                            </a:lnTo>
                            <a:lnTo>
                              <a:pt x="41" y="2410"/>
                            </a:lnTo>
                            <a:lnTo>
                              <a:pt x="52" y="2426"/>
                            </a:lnTo>
                            <a:lnTo>
                              <a:pt x="62" y="2431"/>
                            </a:lnTo>
                            <a:lnTo>
                              <a:pt x="72" y="2426"/>
                            </a:lnTo>
                            <a:lnTo>
                              <a:pt x="83" y="2410"/>
                            </a:lnTo>
                            <a:lnTo>
                              <a:pt x="93" y="2379"/>
                            </a:lnTo>
                            <a:lnTo>
                              <a:pt x="103" y="2338"/>
                            </a:lnTo>
                            <a:lnTo>
                              <a:pt x="114" y="2281"/>
                            </a:lnTo>
                            <a:lnTo>
                              <a:pt x="124" y="2219"/>
                            </a:lnTo>
                            <a:lnTo>
                              <a:pt x="134" y="2146"/>
                            </a:lnTo>
                            <a:lnTo>
                              <a:pt x="145" y="2058"/>
                            </a:lnTo>
                            <a:lnTo>
                              <a:pt x="155" y="1970"/>
                            </a:lnTo>
                            <a:lnTo>
                              <a:pt x="166" y="1871"/>
                            </a:lnTo>
                            <a:lnTo>
                              <a:pt x="176" y="1762"/>
                            </a:lnTo>
                            <a:lnTo>
                              <a:pt x="186" y="1654"/>
                            </a:lnTo>
                            <a:lnTo>
                              <a:pt x="197" y="1534"/>
                            </a:lnTo>
                            <a:lnTo>
                              <a:pt x="207" y="1415"/>
                            </a:lnTo>
                            <a:lnTo>
                              <a:pt x="217" y="1296"/>
                            </a:lnTo>
                            <a:lnTo>
                              <a:pt x="228" y="1177"/>
                            </a:lnTo>
                            <a:lnTo>
                              <a:pt x="238" y="1052"/>
                            </a:lnTo>
                            <a:lnTo>
                              <a:pt x="249" y="933"/>
                            </a:lnTo>
                            <a:lnTo>
                              <a:pt x="259" y="819"/>
                            </a:lnTo>
                            <a:lnTo>
                              <a:pt x="269" y="705"/>
                            </a:lnTo>
                            <a:lnTo>
                              <a:pt x="280" y="596"/>
                            </a:lnTo>
                            <a:lnTo>
                              <a:pt x="290" y="492"/>
                            </a:lnTo>
                            <a:lnTo>
                              <a:pt x="300" y="399"/>
                            </a:lnTo>
                            <a:lnTo>
                              <a:pt x="311" y="316"/>
                            </a:lnTo>
                            <a:lnTo>
                              <a:pt x="321" y="238"/>
                            </a:lnTo>
                            <a:lnTo>
                              <a:pt x="331" y="171"/>
                            </a:lnTo>
                            <a:lnTo>
                              <a:pt x="342" y="114"/>
                            </a:lnTo>
                            <a:lnTo>
                              <a:pt x="352" y="67"/>
                            </a:lnTo>
                            <a:lnTo>
                              <a:pt x="363" y="31"/>
                            </a:lnTo>
                            <a:lnTo>
                              <a:pt x="373" y="10"/>
                            </a:lnTo>
                            <a:lnTo>
                              <a:pt x="383" y="0"/>
                            </a:lnTo>
                            <a:lnTo>
                              <a:pt x="394" y="0"/>
                            </a:lnTo>
                            <a:lnTo>
                              <a:pt x="404" y="15"/>
                            </a:lnTo>
                            <a:lnTo>
                              <a:pt x="414" y="41"/>
                            </a:lnTo>
                            <a:lnTo>
                              <a:pt x="425" y="78"/>
                            </a:lnTo>
                            <a:lnTo>
                              <a:pt x="435" y="124"/>
                            </a:lnTo>
                            <a:lnTo>
                              <a:pt x="445" y="187"/>
                            </a:lnTo>
                            <a:lnTo>
                              <a:pt x="456" y="254"/>
                            </a:lnTo>
                            <a:lnTo>
                              <a:pt x="466" y="337"/>
                            </a:lnTo>
                            <a:lnTo>
                              <a:pt x="477" y="425"/>
                            </a:lnTo>
                          </a:path>
                        </a:pathLst>
                      </a:custGeom>
                      <a:noFill/>
                      <a:ln w="15875">
                        <a:solidFill>
                          <a:srgbClr val="FF33CC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</p:grpSp>
                <p:grpSp>
                  <p:nvGrpSpPr>
                    <p:cNvPr id="84017" name="Group 283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255" y="3250"/>
                      <a:ext cx="395" cy="210"/>
                      <a:chOff x="1231" y="1159"/>
                      <a:chExt cx="3085" cy="2431"/>
                    </a:xfrm>
                  </p:grpSpPr>
                  <p:sp>
                    <p:nvSpPr>
                      <p:cNvPr id="84038" name="Freeform 284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1231" y="1159"/>
                        <a:ext cx="1301" cy="2431"/>
                      </a:xfrm>
                      <a:custGeom>
                        <a:avLst/>
                        <a:gdLst>
                          <a:gd name="T0" fmla="*/ 16 w 1301"/>
                          <a:gd name="T1" fmla="*/ 2177 h 2431"/>
                          <a:gd name="T2" fmla="*/ 47 w 1301"/>
                          <a:gd name="T3" fmla="*/ 2353 h 2431"/>
                          <a:gd name="T4" fmla="*/ 78 w 1301"/>
                          <a:gd name="T5" fmla="*/ 2431 h 2431"/>
                          <a:gd name="T6" fmla="*/ 109 w 1301"/>
                          <a:gd name="T7" fmla="*/ 2400 h 2431"/>
                          <a:gd name="T8" fmla="*/ 140 w 1301"/>
                          <a:gd name="T9" fmla="*/ 2260 h 2431"/>
                          <a:gd name="T10" fmla="*/ 171 w 1301"/>
                          <a:gd name="T11" fmla="*/ 2032 h 2431"/>
                          <a:gd name="T12" fmla="*/ 203 w 1301"/>
                          <a:gd name="T13" fmla="*/ 1726 h 2431"/>
                          <a:gd name="T14" fmla="*/ 234 w 1301"/>
                          <a:gd name="T15" fmla="*/ 1379 h 2431"/>
                          <a:gd name="T16" fmla="*/ 265 w 1301"/>
                          <a:gd name="T17" fmla="*/ 1016 h 2431"/>
                          <a:gd name="T18" fmla="*/ 296 w 1301"/>
                          <a:gd name="T19" fmla="*/ 669 h 2431"/>
                          <a:gd name="T20" fmla="*/ 327 w 1301"/>
                          <a:gd name="T21" fmla="*/ 373 h 2431"/>
                          <a:gd name="T22" fmla="*/ 358 w 1301"/>
                          <a:gd name="T23" fmla="*/ 150 h 2431"/>
                          <a:gd name="T24" fmla="*/ 389 w 1301"/>
                          <a:gd name="T25" fmla="*/ 21 h 2431"/>
                          <a:gd name="T26" fmla="*/ 420 w 1301"/>
                          <a:gd name="T27" fmla="*/ 5 h 2431"/>
                          <a:gd name="T28" fmla="*/ 451 w 1301"/>
                          <a:gd name="T29" fmla="*/ 93 h 2431"/>
                          <a:gd name="T30" fmla="*/ 482 w 1301"/>
                          <a:gd name="T31" fmla="*/ 280 h 2431"/>
                          <a:gd name="T32" fmla="*/ 514 w 1301"/>
                          <a:gd name="T33" fmla="*/ 555 h 2431"/>
                          <a:gd name="T34" fmla="*/ 545 w 1301"/>
                          <a:gd name="T35" fmla="*/ 886 h 2431"/>
                          <a:gd name="T36" fmla="*/ 576 w 1301"/>
                          <a:gd name="T37" fmla="*/ 1244 h 2431"/>
                          <a:gd name="T38" fmla="*/ 607 w 1301"/>
                          <a:gd name="T39" fmla="*/ 1602 h 2431"/>
                          <a:gd name="T40" fmla="*/ 633 w 1301"/>
                          <a:gd name="T41" fmla="*/ 1928 h 2431"/>
                          <a:gd name="T42" fmla="*/ 664 w 1301"/>
                          <a:gd name="T43" fmla="*/ 2188 h 2431"/>
                          <a:gd name="T44" fmla="*/ 695 w 1301"/>
                          <a:gd name="T45" fmla="*/ 2364 h 2431"/>
                          <a:gd name="T46" fmla="*/ 726 w 1301"/>
                          <a:gd name="T47" fmla="*/ 2431 h 2431"/>
                          <a:gd name="T48" fmla="*/ 757 w 1301"/>
                          <a:gd name="T49" fmla="*/ 2395 h 2431"/>
                          <a:gd name="T50" fmla="*/ 788 w 1301"/>
                          <a:gd name="T51" fmla="*/ 2250 h 2431"/>
                          <a:gd name="T52" fmla="*/ 819 w 1301"/>
                          <a:gd name="T53" fmla="*/ 2017 h 2431"/>
                          <a:gd name="T54" fmla="*/ 850 w 1301"/>
                          <a:gd name="T55" fmla="*/ 1711 h 2431"/>
                          <a:gd name="T56" fmla="*/ 882 w 1301"/>
                          <a:gd name="T57" fmla="*/ 1358 h 2431"/>
                          <a:gd name="T58" fmla="*/ 913 w 1301"/>
                          <a:gd name="T59" fmla="*/ 995 h 2431"/>
                          <a:gd name="T60" fmla="*/ 944 w 1301"/>
                          <a:gd name="T61" fmla="*/ 648 h 2431"/>
                          <a:gd name="T62" fmla="*/ 975 w 1301"/>
                          <a:gd name="T63" fmla="*/ 358 h 2431"/>
                          <a:gd name="T64" fmla="*/ 1006 w 1301"/>
                          <a:gd name="T65" fmla="*/ 140 h 2431"/>
                          <a:gd name="T66" fmla="*/ 1037 w 1301"/>
                          <a:gd name="T67" fmla="*/ 21 h 2431"/>
                          <a:gd name="T68" fmla="*/ 1068 w 1301"/>
                          <a:gd name="T69" fmla="*/ 5 h 2431"/>
                          <a:gd name="T70" fmla="*/ 1099 w 1301"/>
                          <a:gd name="T71" fmla="*/ 98 h 2431"/>
                          <a:gd name="T72" fmla="*/ 1130 w 1301"/>
                          <a:gd name="T73" fmla="*/ 295 h 2431"/>
                          <a:gd name="T74" fmla="*/ 1161 w 1301"/>
                          <a:gd name="T75" fmla="*/ 570 h 2431"/>
                          <a:gd name="T76" fmla="*/ 1193 w 1301"/>
                          <a:gd name="T77" fmla="*/ 902 h 2431"/>
                          <a:gd name="T78" fmla="*/ 1224 w 1301"/>
                          <a:gd name="T79" fmla="*/ 1265 h 2431"/>
                          <a:gd name="T80" fmla="*/ 1250 w 1301"/>
                          <a:gd name="T81" fmla="*/ 1623 h 2431"/>
                          <a:gd name="T82" fmla="*/ 1281 w 1301"/>
                          <a:gd name="T83" fmla="*/ 1944 h 2431"/>
                          <a:gd name="T84" fmla="*/ 0 60000 65536"/>
                          <a:gd name="T85" fmla="*/ 0 60000 65536"/>
                          <a:gd name="T86" fmla="*/ 0 60000 65536"/>
                          <a:gd name="T87" fmla="*/ 0 60000 65536"/>
                          <a:gd name="T88" fmla="*/ 0 60000 65536"/>
                          <a:gd name="T89" fmla="*/ 0 60000 65536"/>
                          <a:gd name="T90" fmla="*/ 0 60000 65536"/>
                          <a:gd name="T91" fmla="*/ 0 60000 65536"/>
                          <a:gd name="T92" fmla="*/ 0 60000 65536"/>
                          <a:gd name="T93" fmla="*/ 0 60000 65536"/>
                          <a:gd name="T94" fmla="*/ 0 60000 65536"/>
                          <a:gd name="T95" fmla="*/ 0 60000 65536"/>
                          <a:gd name="T96" fmla="*/ 0 60000 65536"/>
                          <a:gd name="T97" fmla="*/ 0 60000 65536"/>
                          <a:gd name="T98" fmla="*/ 0 60000 65536"/>
                          <a:gd name="T99" fmla="*/ 0 60000 65536"/>
                          <a:gd name="T100" fmla="*/ 0 60000 65536"/>
                          <a:gd name="T101" fmla="*/ 0 60000 65536"/>
                          <a:gd name="T102" fmla="*/ 0 60000 65536"/>
                          <a:gd name="T103" fmla="*/ 0 60000 65536"/>
                          <a:gd name="T104" fmla="*/ 0 60000 65536"/>
                          <a:gd name="T105" fmla="*/ 0 60000 65536"/>
                          <a:gd name="T106" fmla="*/ 0 60000 65536"/>
                          <a:gd name="T107" fmla="*/ 0 60000 65536"/>
                          <a:gd name="T108" fmla="*/ 0 60000 65536"/>
                          <a:gd name="T109" fmla="*/ 0 60000 65536"/>
                          <a:gd name="T110" fmla="*/ 0 60000 65536"/>
                          <a:gd name="T111" fmla="*/ 0 60000 65536"/>
                          <a:gd name="T112" fmla="*/ 0 60000 65536"/>
                          <a:gd name="T113" fmla="*/ 0 60000 65536"/>
                          <a:gd name="T114" fmla="*/ 0 60000 65536"/>
                          <a:gd name="T115" fmla="*/ 0 60000 65536"/>
                          <a:gd name="T116" fmla="*/ 0 60000 65536"/>
                          <a:gd name="T117" fmla="*/ 0 60000 65536"/>
                          <a:gd name="T118" fmla="*/ 0 60000 65536"/>
                          <a:gd name="T119" fmla="*/ 0 60000 65536"/>
                          <a:gd name="T120" fmla="*/ 0 60000 65536"/>
                          <a:gd name="T121" fmla="*/ 0 60000 65536"/>
                          <a:gd name="T122" fmla="*/ 0 60000 65536"/>
                          <a:gd name="T123" fmla="*/ 0 60000 65536"/>
                          <a:gd name="T124" fmla="*/ 0 60000 65536"/>
                          <a:gd name="T125" fmla="*/ 0 60000 65536"/>
                        </a:gdLst>
                        <a:ahLst/>
                        <a:cxnLst>
                          <a:cxn ang="T84">
                            <a:pos x="T0" y="T1"/>
                          </a:cxn>
                          <a:cxn ang="T85">
                            <a:pos x="T2" y="T3"/>
                          </a:cxn>
                          <a:cxn ang="T86">
                            <a:pos x="T4" y="T5"/>
                          </a:cxn>
                          <a:cxn ang="T87">
                            <a:pos x="T6" y="T7"/>
                          </a:cxn>
                          <a:cxn ang="T88">
                            <a:pos x="T8" y="T9"/>
                          </a:cxn>
                          <a:cxn ang="T89">
                            <a:pos x="T10" y="T11"/>
                          </a:cxn>
                          <a:cxn ang="T90">
                            <a:pos x="T12" y="T13"/>
                          </a:cxn>
                          <a:cxn ang="T91">
                            <a:pos x="T14" y="T15"/>
                          </a:cxn>
                          <a:cxn ang="T92">
                            <a:pos x="T16" y="T17"/>
                          </a:cxn>
                          <a:cxn ang="T93">
                            <a:pos x="T18" y="T19"/>
                          </a:cxn>
                          <a:cxn ang="T94">
                            <a:pos x="T20" y="T21"/>
                          </a:cxn>
                          <a:cxn ang="T95">
                            <a:pos x="T22" y="T23"/>
                          </a:cxn>
                          <a:cxn ang="T96">
                            <a:pos x="T24" y="T25"/>
                          </a:cxn>
                          <a:cxn ang="T97">
                            <a:pos x="T26" y="T27"/>
                          </a:cxn>
                          <a:cxn ang="T98">
                            <a:pos x="T28" y="T29"/>
                          </a:cxn>
                          <a:cxn ang="T99">
                            <a:pos x="T30" y="T31"/>
                          </a:cxn>
                          <a:cxn ang="T100">
                            <a:pos x="T32" y="T33"/>
                          </a:cxn>
                          <a:cxn ang="T101">
                            <a:pos x="T34" y="T35"/>
                          </a:cxn>
                          <a:cxn ang="T102">
                            <a:pos x="T36" y="T37"/>
                          </a:cxn>
                          <a:cxn ang="T103">
                            <a:pos x="T38" y="T39"/>
                          </a:cxn>
                          <a:cxn ang="T104">
                            <a:pos x="T40" y="T41"/>
                          </a:cxn>
                          <a:cxn ang="T105">
                            <a:pos x="T42" y="T43"/>
                          </a:cxn>
                          <a:cxn ang="T106">
                            <a:pos x="T44" y="T45"/>
                          </a:cxn>
                          <a:cxn ang="T107">
                            <a:pos x="T46" y="T47"/>
                          </a:cxn>
                          <a:cxn ang="T108">
                            <a:pos x="T48" y="T49"/>
                          </a:cxn>
                          <a:cxn ang="T109">
                            <a:pos x="T50" y="T51"/>
                          </a:cxn>
                          <a:cxn ang="T110">
                            <a:pos x="T52" y="T53"/>
                          </a:cxn>
                          <a:cxn ang="T111">
                            <a:pos x="T54" y="T55"/>
                          </a:cxn>
                          <a:cxn ang="T112">
                            <a:pos x="T56" y="T57"/>
                          </a:cxn>
                          <a:cxn ang="T113">
                            <a:pos x="T58" y="T59"/>
                          </a:cxn>
                          <a:cxn ang="T114">
                            <a:pos x="T60" y="T61"/>
                          </a:cxn>
                          <a:cxn ang="T115">
                            <a:pos x="T62" y="T63"/>
                          </a:cxn>
                          <a:cxn ang="T116">
                            <a:pos x="T64" y="T65"/>
                          </a:cxn>
                          <a:cxn ang="T117">
                            <a:pos x="T66" y="T67"/>
                          </a:cxn>
                          <a:cxn ang="T118">
                            <a:pos x="T68" y="T69"/>
                          </a:cxn>
                          <a:cxn ang="T119">
                            <a:pos x="T70" y="T71"/>
                          </a:cxn>
                          <a:cxn ang="T120">
                            <a:pos x="T72" y="T73"/>
                          </a:cxn>
                          <a:cxn ang="T121">
                            <a:pos x="T74" y="T75"/>
                          </a:cxn>
                          <a:cxn ang="T122">
                            <a:pos x="T76" y="T77"/>
                          </a:cxn>
                          <a:cxn ang="T123">
                            <a:pos x="T78" y="T79"/>
                          </a:cxn>
                          <a:cxn ang="T124">
                            <a:pos x="T80" y="T81"/>
                          </a:cxn>
                          <a:cxn ang="T125">
                            <a:pos x="T82" y="T83"/>
                          </a:cxn>
                        </a:cxnLst>
                        <a:rect l="0" t="0" r="r" b="b"/>
                        <a:pathLst>
                          <a:path w="1301" h="2431">
                            <a:moveTo>
                              <a:pt x="0" y="2006"/>
                            </a:moveTo>
                            <a:lnTo>
                              <a:pt x="6" y="2094"/>
                            </a:lnTo>
                            <a:lnTo>
                              <a:pt x="16" y="2177"/>
                            </a:lnTo>
                            <a:lnTo>
                              <a:pt x="26" y="2245"/>
                            </a:lnTo>
                            <a:lnTo>
                              <a:pt x="37" y="2307"/>
                            </a:lnTo>
                            <a:lnTo>
                              <a:pt x="47" y="2353"/>
                            </a:lnTo>
                            <a:lnTo>
                              <a:pt x="57" y="2390"/>
                            </a:lnTo>
                            <a:lnTo>
                              <a:pt x="68" y="2416"/>
                            </a:lnTo>
                            <a:lnTo>
                              <a:pt x="78" y="2431"/>
                            </a:lnTo>
                            <a:lnTo>
                              <a:pt x="88" y="2431"/>
                            </a:lnTo>
                            <a:lnTo>
                              <a:pt x="99" y="2421"/>
                            </a:lnTo>
                            <a:lnTo>
                              <a:pt x="109" y="2400"/>
                            </a:lnTo>
                            <a:lnTo>
                              <a:pt x="120" y="2364"/>
                            </a:lnTo>
                            <a:lnTo>
                              <a:pt x="130" y="2317"/>
                            </a:lnTo>
                            <a:lnTo>
                              <a:pt x="140" y="2260"/>
                            </a:lnTo>
                            <a:lnTo>
                              <a:pt x="151" y="2193"/>
                            </a:lnTo>
                            <a:lnTo>
                              <a:pt x="161" y="2115"/>
                            </a:lnTo>
                            <a:lnTo>
                              <a:pt x="171" y="2032"/>
                            </a:lnTo>
                            <a:lnTo>
                              <a:pt x="182" y="1939"/>
                            </a:lnTo>
                            <a:lnTo>
                              <a:pt x="192" y="1835"/>
                            </a:lnTo>
                            <a:lnTo>
                              <a:pt x="203" y="1726"/>
                            </a:lnTo>
                            <a:lnTo>
                              <a:pt x="213" y="1612"/>
                            </a:lnTo>
                            <a:lnTo>
                              <a:pt x="223" y="1498"/>
                            </a:lnTo>
                            <a:lnTo>
                              <a:pt x="234" y="1379"/>
                            </a:lnTo>
                            <a:lnTo>
                              <a:pt x="244" y="1254"/>
                            </a:lnTo>
                            <a:lnTo>
                              <a:pt x="254" y="1135"/>
                            </a:lnTo>
                            <a:lnTo>
                              <a:pt x="265" y="1016"/>
                            </a:lnTo>
                            <a:lnTo>
                              <a:pt x="275" y="897"/>
                            </a:lnTo>
                            <a:lnTo>
                              <a:pt x="285" y="778"/>
                            </a:lnTo>
                            <a:lnTo>
                              <a:pt x="296" y="669"/>
                            </a:lnTo>
                            <a:lnTo>
                              <a:pt x="306" y="560"/>
                            </a:lnTo>
                            <a:lnTo>
                              <a:pt x="317" y="461"/>
                            </a:lnTo>
                            <a:lnTo>
                              <a:pt x="327" y="373"/>
                            </a:lnTo>
                            <a:lnTo>
                              <a:pt x="337" y="285"/>
                            </a:lnTo>
                            <a:lnTo>
                              <a:pt x="348" y="212"/>
                            </a:lnTo>
                            <a:lnTo>
                              <a:pt x="358" y="150"/>
                            </a:lnTo>
                            <a:lnTo>
                              <a:pt x="368" y="93"/>
                            </a:lnTo>
                            <a:lnTo>
                              <a:pt x="379" y="52"/>
                            </a:lnTo>
                            <a:lnTo>
                              <a:pt x="389" y="21"/>
                            </a:lnTo>
                            <a:lnTo>
                              <a:pt x="399" y="5"/>
                            </a:lnTo>
                            <a:lnTo>
                              <a:pt x="410" y="0"/>
                            </a:lnTo>
                            <a:lnTo>
                              <a:pt x="420" y="5"/>
                            </a:lnTo>
                            <a:lnTo>
                              <a:pt x="431" y="21"/>
                            </a:lnTo>
                            <a:lnTo>
                              <a:pt x="441" y="52"/>
                            </a:lnTo>
                            <a:lnTo>
                              <a:pt x="451" y="93"/>
                            </a:lnTo>
                            <a:lnTo>
                              <a:pt x="462" y="145"/>
                            </a:lnTo>
                            <a:lnTo>
                              <a:pt x="472" y="207"/>
                            </a:lnTo>
                            <a:lnTo>
                              <a:pt x="482" y="280"/>
                            </a:lnTo>
                            <a:lnTo>
                              <a:pt x="493" y="363"/>
                            </a:lnTo>
                            <a:lnTo>
                              <a:pt x="503" y="456"/>
                            </a:lnTo>
                            <a:lnTo>
                              <a:pt x="514" y="555"/>
                            </a:lnTo>
                            <a:lnTo>
                              <a:pt x="524" y="658"/>
                            </a:lnTo>
                            <a:lnTo>
                              <a:pt x="534" y="767"/>
                            </a:lnTo>
                            <a:lnTo>
                              <a:pt x="545" y="886"/>
                            </a:lnTo>
                            <a:lnTo>
                              <a:pt x="555" y="1006"/>
                            </a:lnTo>
                            <a:lnTo>
                              <a:pt x="565" y="1125"/>
                            </a:lnTo>
                            <a:lnTo>
                              <a:pt x="576" y="1244"/>
                            </a:lnTo>
                            <a:lnTo>
                              <a:pt x="586" y="1368"/>
                            </a:lnTo>
                            <a:lnTo>
                              <a:pt x="596" y="1488"/>
                            </a:lnTo>
                            <a:lnTo>
                              <a:pt x="607" y="1602"/>
                            </a:lnTo>
                            <a:lnTo>
                              <a:pt x="617" y="1716"/>
                            </a:lnTo>
                            <a:lnTo>
                              <a:pt x="622" y="1825"/>
                            </a:lnTo>
                            <a:lnTo>
                              <a:pt x="633" y="1928"/>
                            </a:lnTo>
                            <a:lnTo>
                              <a:pt x="643" y="2022"/>
                            </a:lnTo>
                            <a:lnTo>
                              <a:pt x="653" y="2110"/>
                            </a:lnTo>
                            <a:lnTo>
                              <a:pt x="664" y="2188"/>
                            </a:lnTo>
                            <a:lnTo>
                              <a:pt x="674" y="2255"/>
                            </a:lnTo>
                            <a:lnTo>
                              <a:pt x="685" y="2317"/>
                            </a:lnTo>
                            <a:lnTo>
                              <a:pt x="695" y="2364"/>
                            </a:lnTo>
                            <a:lnTo>
                              <a:pt x="705" y="2395"/>
                            </a:lnTo>
                            <a:lnTo>
                              <a:pt x="716" y="2421"/>
                            </a:lnTo>
                            <a:lnTo>
                              <a:pt x="726" y="2431"/>
                            </a:lnTo>
                            <a:lnTo>
                              <a:pt x="736" y="2431"/>
                            </a:lnTo>
                            <a:lnTo>
                              <a:pt x="747" y="2421"/>
                            </a:lnTo>
                            <a:lnTo>
                              <a:pt x="757" y="2395"/>
                            </a:lnTo>
                            <a:lnTo>
                              <a:pt x="768" y="2359"/>
                            </a:lnTo>
                            <a:lnTo>
                              <a:pt x="778" y="2312"/>
                            </a:lnTo>
                            <a:lnTo>
                              <a:pt x="788" y="2250"/>
                            </a:lnTo>
                            <a:lnTo>
                              <a:pt x="799" y="2182"/>
                            </a:lnTo>
                            <a:lnTo>
                              <a:pt x="809" y="2105"/>
                            </a:lnTo>
                            <a:lnTo>
                              <a:pt x="819" y="2017"/>
                            </a:lnTo>
                            <a:lnTo>
                              <a:pt x="830" y="1918"/>
                            </a:lnTo>
                            <a:lnTo>
                              <a:pt x="840" y="1820"/>
                            </a:lnTo>
                            <a:lnTo>
                              <a:pt x="850" y="1711"/>
                            </a:lnTo>
                            <a:lnTo>
                              <a:pt x="861" y="1597"/>
                            </a:lnTo>
                            <a:lnTo>
                              <a:pt x="871" y="1477"/>
                            </a:lnTo>
                            <a:lnTo>
                              <a:pt x="882" y="1358"/>
                            </a:lnTo>
                            <a:lnTo>
                              <a:pt x="892" y="1234"/>
                            </a:lnTo>
                            <a:lnTo>
                              <a:pt x="902" y="1114"/>
                            </a:lnTo>
                            <a:lnTo>
                              <a:pt x="913" y="995"/>
                            </a:lnTo>
                            <a:lnTo>
                              <a:pt x="923" y="876"/>
                            </a:lnTo>
                            <a:lnTo>
                              <a:pt x="933" y="762"/>
                            </a:lnTo>
                            <a:lnTo>
                              <a:pt x="944" y="648"/>
                            </a:lnTo>
                            <a:lnTo>
                              <a:pt x="954" y="544"/>
                            </a:lnTo>
                            <a:lnTo>
                              <a:pt x="965" y="446"/>
                            </a:lnTo>
                            <a:lnTo>
                              <a:pt x="975" y="358"/>
                            </a:lnTo>
                            <a:lnTo>
                              <a:pt x="985" y="275"/>
                            </a:lnTo>
                            <a:lnTo>
                              <a:pt x="996" y="202"/>
                            </a:lnTo>
                            <a:lnTo>
                              <a:pt x="1006" y="140"/>
                            </a:lnTo>
                            <a:lnTo>
                              <a:pt x="1016" y="88"/>
                            </a:lnTo>
                            <a:lnTo>
                              <a:pt x="1027" y="47"/>
                            </a:lnTo>
                            <a:lnTo>
                              <a:pt x="1037" y="21"/>
                            </a:lnTo>
                            <a:lnTo>
                              <a:pt x="1047" y="0"/>
                            </a:lnTo>
                            <a:lnTo>
                              <a:pt x="1058" y="0"/>
                            </a:lnTo>
                            <a:lnTo>
                              <a:pt x="1068" y="5"/>
                            </a:lnTo>
                            <a:lnTo>
                              <a:pt x="1079" y="26"/>
                            </a:lnTo>
                            <a:lnTo>
                              <a:pt x="1089" y="57"/>
                            </a:lnTo>
                            <a:lnTo>
                              <a:pt x="1099" y="98"/>
                            </a:lnTo>
                            <a:lnTo>
                              <a:pt x="1110" y="155"/>
                            </a:lnTo>
                            <a:lnTo>
                              <a:pt x="1120" y="218"/>
                            </a:lnTo>
                            <a:lnTo>
                              <a:pt x="1130" y="295"/>
                            </a:lnTo>
                            <a:lnTo>
                              <a:pt x="1141" y="378"/>
                            </a:lnTo>
                            <a:lnTo>
                              <a:pt x="1151" y="472"/>
                            </a:lnTo>
                            <a:lnTo>
                              <a:pt x="1161" y="570"/>
                            </a:lnTo>
                            <a:lnTo>
                              <a:pt x="1172" y="679"/>
                            </a:lnTo>
                            <a:lnTo>
                              <a:pt x="1182" y="788"/>
                            </a:lnTo>
                            <a:lnTo>
                              <a:pt x="1193" y="902"/>
                            </a:lnTo>
                            <a:lnTo>
                              <a:pt x="1203" y="1021"/>
                            </a:lnTo>
                            <a:lnTo>
                              <a:pt x="1213" y="1146"/>
                            </a:lnTo>
                            <a:lnTo>
                              <a:pt x="1224" y="1265"/>
                            </a:lnTo>
                            <a:lnTo>
                              <a:pt x="1234" y="1389"/>
                            </a:lnTo>
                            <a:lnTo>
                              <a:pt x="1239" y="1508"/>
                            </a:lnTo>
                            <a:lnTo>
                              <a:pt x="1250" y="1623"/>
                            </a:lnTo>
                            <a:lnTo>
                              <a:pt x="1260" y="1737"/>
                            </a:lnTo>
                            <a:lnTo>
                              <a:pt x="1270" y="1845"/>
                            </a:lnTo>
                            <a:lnTo>
                              <a:pt x="1281" y="1944"/>
                            </a:lnTo>
                            <a:lnTo>
                              <a:pt x="1291" y="2037"/>
                            </a:lnTo>
                            <a:lnTo>
                              <a:pt x="1301" y="2125"/>
                            </a:lnTo>
                          </a:path>
                        </a:pathLst>
                      </a:custGeom>
                      <a:noFill/>
                      <a:ln w="15875">
                        <a:solidFill>
                          <a:srgbClr val="FF33CC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84039" name="Freeform 285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532" y="1159"/>
                        <a:ext cx="1307" cy="2431"/>
                      </a:xfrm>
                      <a:custGeom>
                        <a:avLst/>
                        <a:gdLst>
                          <a:gd name="T0" fmla="*/ 21 w 1307"/>
                          <a:gd name="T1" fmla="*/ 2265 h 2431"/>
                          <a:gd name="T2" fmla="*/ 52 w 1307"/>
                          <a:gd name="T3" fmla="*/ 2400 h 2431"/>
                          <a:gd name="T4" fmla="*/ 83 w 1307"/>
                          <a:gd name="T5" fmla="*/ 2431 h 2431"/>
                          <a:gd name="T6" fmla="*/ 114 w 1307"/>
                          <a:gd name="T7" fmla="*/ 2353 h 2431"/>
                          <a:gd name="T8" fmla="*/ 146 w 1307"/>
                          <a:gd name="T9" fmla="*/ 2172 h 2431"/>
                          <a:gd name="T10" fmla="*/ 177 w 1307"/>
                          <a:gd name="T11" fmla="*/ 1902 h 2431"/>
                          <a:gd name="T12" fmla="*/ 208 w 1307"/>
                          <a:gd name="T13" fmla="*/ 1576 h 2431"/>
                          <a:gd name="T14" fmla="*/ 239 w 1307"/>
                          <a:gd name="T15" fmla="*/ 1218 h 2431"/>
                          <a:gd name="T16" fmla="*/ 270 w 1307"/>
                          <a:gd name="T17" fmla="*/ 855 h 2431"/>
                          <a:gd name="T18" fmla="*/ 301 w 1307"/>
                          <a:gd name="T19" fmla="*/ 529 h 2431"/>
                          <a:gd name="T20" fmla="*/ 332 w 1307"/>
                          <a:gd name="T21" fmla="*/ 259 h 2431"/>
                          <a:gd name="T22" fmla="*/ 363 w 1307"/>
                          <a:gd name="T23" fmla="*/ 78 h 2431"/>
                          <a:gd name="T24" fmla="*/ 394 w 1307"/>
                          <a:gd name="T25" fmla="*/ 0 h 2431"/>
                          <a:gd name="T26" fmla="*/ 425 w 1307"/>
                          <a:gd name="T27" fmla="*/ 31 h 2431"/>
                          <a:gd name="T28" fmla="*/ 457 w 1307"/>
                          <a:gd name="T29" fmla="*/ 166 h 2431"/>
                          <a:gd name="T30" fmla="*/ 488 w 1307"/>
                          <a:gd name="T31" fmla="*/ 394 h 2431"/>
                          <a:gd name="T32" fmla="*/ 519 w 1307"/>
                          <a:gd name="T33" fmla="*/ 695 h 2431"/>
                          <a:gd name="T34" fmla="*/ 550 w 1307"/>
                          <a:gd name="T35" fmla="*/ 1042 h 2431"/>
                          <a:gd name="T36" fmla="*/ 576 w 1307"/>
                          <a:gd name="T37" fmla="*/ 1410 h 2431"/>
                          <a:gd name="T38" fmla="*/ 607 w 1307"/>
                          <a:gd name="T39" fmla="*/ 1752 h 2431"/>
                          <a:gd name="T40" fmla="*/ 638 w 1307"/>
                          <a:gd name="T41" fmla="*/ 2053 h 2431"/>
                          <a:gd name="T42" fmla="*/ 669 w 1307"/>
                          <a:gd name="T43" fmla="*/ 2276 h 2431"/>
                          <a:gd name="T44" fmla="*/ 700 w 1307"/>
                          <a:gd name="T45" fmla="*/ 2405 h 2431"/>
                          <a:gd name="T46" fmla="*/ 731 w 1307"/>
                          <a:gd name="T47" fmla="*/ 2431 h 2431"/>
                          <a:gd name="T48" fmla="*/ 762 w 1307"/>
                          <a:gd name="T49" fmla="*/ 2343 h 2431"/>
                          <a:gd name="T50" fmla="*/ 794 w 1307"/>
                          <a:gd name="T51" fmla="*/ 2156 h 2431"/>
                          <a:gd name="T52" fmla="*/ 825 w 1307"/>
                          <a:gd name="T53" fmla="*/ 1887 h 2431"/>
                          <a:gd name="T54" fmla="*/ 856 w 1307"/>
                          <a:gd name="T55" fmla="*/ 1555 h 2431"/>
                          <a:gd name="T56" fmla="*/ 887 w 1307"/>
                          <a:gd name="T57" fmla="*/ 1197 h 2431"/>
                          <a:gd name="T58" fmla="*/ 918 w 1307"/>
                          <a:gd name="T59" fmla="*/ 835 h 2431"/>
                          <a:gd name="T60" fmla="*/ 949 w 1307"/>
                          <a:gd name="T61" fmla="*/ 513 h 2431"/>
                          <a:gd name="T62" fmla="*/ 980 w 1307"/>
                          <a:gd name="T63" fmla="*/ 249 h 2431"/>
                          <a:gd name="T64" fmla="*/ 1011 w 1307"/>
                          <a:gd name="T65" fmla="*/ 72 h 2431"/>
                          <a:gd name="T66" fmla="*/ 1042 w 1307"/>
                          <a:gd name="T67" fmla="*/ 0 h 2431"/>
                          <a:gd name="T68" fmla="*/ 1073 w 1307"/>
                          <a:gd name="T69" fmla="*/ 36 h 2431"/>
                          <a:gd name="T70" fmla="*/ 1105 w 1307"/>
                          <a:gd name="T71" fmla="*/ 176 h 2431"/>
                          <a:gd name="T72" fmla="*/ 1136 w 1307"/>
                          <a:gd name="T73" fmla="*/ 409 h 2431"/>
                          <a:gd name="T74" fmla="*/ 1167 w 1307"/>
                          <a:gd name="T75" fmla="*/ 715 h 2431"/>
                          <a:gd name="T76" fmla="*/ 1193 w 1307"/>
                          <a:gd name="T77" fmla="*/ 1063 h 2431"/>
                          <a:gd name="T78" fmla="*/ 1224 w 1307"/>
                          <a:gd name="T79" fmla="*/ 1426 h 2431"/>
                          <a:gd name="T80" fmla="*/ 1255 w 1307"/>
                          <a:gd name="T81" fmla="*/ 1773 h 2431"/>
                          <a:gd name="T82" fmla="*/ 1286 w 1307"/>
                          <a:gd name="T83" fmla="*/ 2068 h 2431"/>
                          <a:gd name="T84" fmla="*/ 0 60000 65536"/>
                          <a:gd name="T85" fmla="*/ 0 60000 65536"/>
                          <a:gd name="T86" fmla="*/ 0 60000 65536"/>
                          <a:gd name="T87" fmla="*/ 0 60000 65536"/>
                          <a:gd name="T88" fmla="*/ 0 60000 65536"/>
                          <a:gd name="T89" fmla="*/ 0 60000 65536"/>
                          <a:gd name="T90" fmla="*/ 0 60000 65536"/>
                          <a:gd name="T91" fmla="*/ 0 60000 65536"/>
                          <a:gd name="T92" fmla="*/ 0 60000 65536"/>
                          <a:gd name="T93" fmla="*/ 0 60000 65536"/>
                          <a:gd name="T94" fmla="*/ 0 60000 65536"/>
                          <a:gd name="T95" fmla="*/ 0 60000 65536"/>
                          <a:gd name="T96" fmla="*/ 0 60000 65536"/>
                          <a:gd name="T97" fmla="*/ 0 60000 65536"/>
                          <a:gd name="T98" fmla="*/ 0 60000 65536"/>
                          <a:gd name="T99" fmla="*/ 0 60000 65536"/>
                          <a:gd name="T100" fmla="*/ 0 60000 65536"/>
                          <a:gd name="T101" fmla="*/ 0 60000 65536"/>
                          <a:gd name="T102" fmla="*/ 0 60000 65536"/>
                          <a:gd name="T103" fmla="*/ 0 60000 65536"/>
                          <a:gd name="T104" fmla="*/ 0 60000 65536"/>
                          <a:gd name="T105" fmla="*/ 0 60000 65536"/>
                          <a:gd name="T106" fmla="*/ 0 60000 65536"/>
                          <a:gd name="T107" fmla="*/ 0 60000 65536"/>
                          <a:gd name="T108" fmla="*/ 0 60000 65536"/>
                          <a:gd name="T109" fmla="*/ 0 60000 65536"/>
                          <a:gd name="T110" fmla="*/ 0 60000 65536"/>
                          <a:gd name="T111" fmla="*/ 0 60000 65536"/>
                          <a:gd name="T112" fmla="*/ 0 60000 65536"/>
                          <a:gd name="T113" fmla="*/ 0 60000 65536"/>
                          <a:gd name="T114" fmla="*/ 0 60000 65536"/>
                          <a:gd name="T115" fmla="*/ 0 60000 65536"/>
                          <a:gd name="T116" fmla="*/ 0 60000 65536"/>
                          <a:gd name="T117" fmla="*/ 0 60000 65536"/>
                          <a:gd name="T118" fmla="*/ 0 60000 65536"/>
                          <a:gd name="T119" fmla="*/ 0 60000 65536"/>
                          <a:gd name="T120" fmla="*/ 0 60000 65536"/>
                          <a:gd name="T121" fmla="*/ 0 60000 65536"/>
                          <a:gd name="T122" fmla="*/ 0 60000 65536"/>
                          <a:gd name="T123" fmla="*/ 0 60000 65536"/>
                          <a:gd name="T124" fmla="*/ 0 60000 65536"/>
                          <a:gd name="T125" fmla="*/ 0 60000 65536"/>
                        </a:gdLst>
                        <a:ahLst/>
                        <a:cxnLst>
                          <a:cxn ang="T84">
                            <a:pos x="T0" y="T1"/>
                          </a:cxn>
                          <a:cxn ang="T85">
                            <a:pos x="T2" y="T3"/>
                          </a:cxn>
                          <a:cxn ang="T86">
                            <a:pos x="T4" y="T5"/>
                          </a:cxn>
                          <a:cxn ang="T87">
                            <a:pos x="T6" y="T7"/>
                          </a:cxn>
                          <a:cxn ang="T88">
                            <a:pos x="T8" y="T9"/>
                          </a:cxn>
                          <a:cxn ang="T89">
                            <a:pos x="T10" y="T11"/>
                          </a:cxn>
                          <a:cxn ang="T90">
                            <a:pos x="T12" y="T13"/>
                          </a:cxn>
                          <a:cxn ang="T91">
                            <a:pos x="T14" y="T15"/>
                          </a:cxn>
                          <a:cxn ang="T92">
                            <a:pos x="T16" y="T17"/>
                          </a:cxn>
                          <a:cxn ang="T93">
                            <a:pos x="T18" y="T19"/>
                          </a:cxn>
                          <a:cxn ang="T94">
                            <a:pos x="T20" y="T21"/>
                          </a:cxn>
                          <a:cxn ang="T95">
                            <a:pos x="T22" y="T23"/>
                          </a:cxn>
                          <a:cxn ang="T96">
                            <a:pos x="T24" y="T25"/>
                          </a:cxn>
                          <a:cxn ang="T97">
                            <a:pos x="T26" y="T27"/>
                          </a:cxn>
                          <a:cxn ang="T98">
                            <a:pos x="T28" y="T29"/>
                          </a:cxn>
                          <a:cxn ang="T99">
                            <a:pos x="T30" y="T31"/>
                          </a:cxn>
                          <a:cxn ang="T100">
                            <a:pos x="T32" y="T33"/>
                          </a:cxn>
                          <a:cxn ang="T101">
                            <a:pos x="T34" y="T35"/>
                          </a:cxn>
                          <a:cxn ang="T102">
                            <a:pos x="T36" y="T37"/>
                          </a:cxn>
                          <a:cxn ang="T103">
                            <a:pos x="T38" y="T39"/>
                          </a:cxn>
                          <a:cxn ang="T104">
                            <a:pos x="T40" y="T41"/>
                          </a:cxn>
                          <a:cxn ang="T105">
                            <a:pos x="T42" y="T43"/>
                          </a:cxn>
                          <a:cxn ang="T106">
                            <a:pos x="T44" y="T45"/>
                          </a:cxn>
                          <a:cxn ang="T107">
                            <a:pos x="T46" y="T47"/>
                          </a:cxn>
                          <a:cxn ang="T108">
                            <a:pos x="T48" y="T49"/>
                          </a:cxn>
                          <a:cxn ang="T109">
                            <a:pos x="T50" y="T51"/>
                          </a:cxn>
                          <a:cxn ang="T110">
                            <a:pos x="T52" y="T53"/>
                          </a:cxn>
                          <a:cxn ang="T111">
                            <a:pos x="T54" y="T55"/>
                          </a:cxn>
                          <a:cxn ang="T112">
                            <a:pos x="T56" y="T57"/>
                          </a:cxn>
                          <a:cxn ang="T113">
                            <a:pos x="T58" y="T59"/>
                          </a:cxn>
                          <a:cxn ang="T114">
                            <a:pos x="T60" y="T61"/>
                          </a:cxn>
                          <a:cxn ang="T115">
                            <a:pos x="T62" y="T63"/>
                          </a:cxn>
                          <a:cxn ang="T116">
                            <a:pos x="T64" y="T65"/>
                          </a:cxn>
                          <a:cxn ang="T117">
                            <a:pos x="T66" y="T67"/>
                          </a:cxn>
                          <a:cxn ang="T118">
                            <a:pos x="T68" y="T69"/>
                          </a:cxn>
                          <a:cxn ang="T119">
                            <a:pos x="T70" y="T71"/>
                          </a:cxn>
                          <a:cxn ang="T120">
                            <a:pos x="T72" y="T73"/>
                          </a:cxn>
                          <a:cxn ang="T121">
                            <a:pos x="T74" y="T75"/>
                          </a:cxn>
                          <a:cxn ang="T122">
                            <a:pos x="T76" y="T77"/>
                          </a:cxn>
                          <a:cxn ang="T123">
                            <a:pos x="T78" y="T79"/>
                          </a:cxn>
                          <a:cxn ang="T124">
                            <a:pos x="T80" y="T81"/>
                          </a:cxn>
                          <a:cxn ang="T125">
                            <a:pos x="T82" y="T83"/>
                          </a:cxn>
                        </a:cxnLst>
                        <a:rect l="0" t="0" r="r" b="b"/>
                        <a:pathLst>
                          <a:path w="1307" h="2431">
                            <a:moveTo>
                              <a:pt x="0" y="2125"/>
                            </a:moveTo>
                            <a:lnTo>
                              <a:pt x="11" y="2198"/>
                            </a:lnTo>
                            <a:lnTo>
                              <a:pt x="21" y="2265"/>
                            </a:lnTo>
                            <a:lnTo>
                              <a:pt x="32" y="2322"/>
                            </a:lnTo>
                            <a:lnTo>
                              <a:pt x="42" y="2369"/>
                            </a:lnTo>
                            <a:lnTo>
                              <a:pt x="52" y="2400"/>
                            </a:lnTo>
                            <a:lnTo>
                              <a:pt x="63" y="2426"/>
                            </a:lnTo>
                            <a:lnTo>
                              <a:pt x="73" y="2431"/>
                            </a:lnTo>
                            <a:lnTo>
                              <a:pt x="83" y="2431"/>
                            </a:lnTo>
                            <a:lnTo>
                              <a:pt x="94" y="2416"/>
                            </a:lnTo>
                            <a:lnTo>
                              <a:pt x="104" y="2390"/>
                            </a:lnTo>
                            <a:lnTo>
                              <a:pt x="114" y="2353"/>
                            </a:lnTo>
                            <a:lnTo>
                              <a:pt x="125" y="2302"/>
                            </a:lnTo>
                            <a:lnTo>
                              <a:pt x="135" y="2239"/>
                            </a:lnTo>
                            <a:lnTo>
                              <a:pt x="146" y="2172"/>
                            </a:lnTo>
                            <a:lnTo>
                              <a:pt x="156" y="2089"/>
                            </a:lnTo>
                            <a:lnTo>
                              <a:pt x="166" y="2001"/>
                            </a:lnTo>
                            <a:lnTo>
                              <a:pt x="177" y="1902"/>
                            </a:lnTo>
                            <a:lnTo>
                              <a:pt x="187" y="1799"/>
                            </a:lnTo>
                            <a:lnTo>
                              <a:pt x="197" y="1690"/>
                            </a:lnTo>
                            <a:lnTo>
                              <a:pt x="208" y="1576"/>
                            </a:lnTo>
                            <a:lnTo>
                              <a:pt x="218" y="1457"/>
                            </a:lnTo>
                            <a:lnTo>
                              <a:pt x="229" y="1337"/>
                            </a:lnTo>
                            <a:lnTo>
                              <a:pt x="239" y="1218"/>
                            </a:lnTo>
                            <a:lnTo>
                              <a:pt x="249" y="1094"/>
                            </a:lnTo>
                            <a:lnTo>
                              <a:pt x="260" y="975"/>
                            </a:lnTo>
                            <a:lnTo>
                              <a:pt x="270" y="855"/>
                            </a:lnTo>
                            <a:lnTo>
                              <a:pt x="280" y="741"/>
                            </a:lnTo>
                            <a:lnTo>
                              <a:pt x="291" y="632"/>
                            </a:lnTo>
                            <a:lnTo>
                              <a:pt x="301" y="529"/>
                            </a:lnTo>
                            <a:lnTo>
                              <a:pt x="311" y="430"/>
                            </a:lnTo>
                            <a:lnTo>
                              <a:pt x="322" y="342"/>
                            </a:lnTo>
                            <a:lnTo>
                              <a:pt x="332" y="259"/>
                            </a:lnTo>
                            <a:lnTo>
                              <a:pt x="343" y="192"/>
                            </a:lnTo>
                            <a:lnTo>
                              <a:pt x="353" y="130"/>
                            </a:lnTo>
                            <a:lnTo>
                              <a:pt x="363" y="78"/>
                            </a:lnTo>
                            <a:lnTo>
                              <a:pt x="374" y="41"/>
                            </a:lnTo>
                            <a:lnTo>
                              <a:pt x="384" y="15"/>
                            </a:lnTo>
                            <a:lnTo>
                              <a:pt x="394" y="0"/>
                            </a:lnTo>
                            <a:lnTo>
                              <a:pt x="405" y="0"/>
                            </a:lnTo>
                            <a:lnTo>
                              <a:pt x="415" y="5"/>
                            </a:lnTo>
                            <a:lnTo>
                              <a:pt x="425" y="31"/>
                            </a:lnTo>
                            <a:lnTo>
                              <a:pt x="436" y="62"/>
                            </a:lnTo>
                            <a:lnTo>
                              <a:pt x="446" y="109"/>
                            </a:lnTo>
                            <a:lnTo>
                              <a:pt x="457" y="166"/>
                            </a:lnTo>
                            <a:lnTo>
                              <a:pt x="467" y="233"/>
                            </a:lnTo>
                            <a:lnTo>
                              <a:pt x="477" y="306"/>
                            </a:lnTo>
                            <a:lnTo>
                              <a:pt x="488" y="394"/>
                            </a:lnTo>
                            <a:lnTo>
                              <a:pt x="498" y="487"/>
                            </a:lnTo>
                            <a:lnTo>
                              <a:pt x="508" y="586"/>
                            </a:lnTo>
                            <a:lnTo>
                              <a:pt x="519" y="695"/>
                            </a:lnTo>
                            <a:lnTo>
                              <a:pt x="529" y="809"/>
                            </a:lnTo>
                            <a:lnTo>
                              <a:pt x="540" y="923"/>
                            </a:lnTo>
                            <a:lnTo>
                              <a:pt x="550" y="1042"/>
                            </a:lnTo>
                            <a:lnTo>
                              <a:pt x="555" y="1166"/>
                            </a:lnTo>
                            <a:lnTo>
                              <a:pt x="565" y="1286"/>
                            </a:lnTo>
                            <a:lnTo>
                              <a:pt x="576" y="1410"/>
                            </a:lnTo>
                            <a:lnTo>
                              <a:pt x="586" y="1529"/>
                            </a:lnTo>
                            <a:lnTo>
                              <a:pt x="597" y="1643"/>
                            </a:lnTo>
                            <a:lnTo>
                              <a:pt x="607" y="1752"/>
                            </a:lnTo>
                            <a:lnTo>
                              <a:pt x="617" y="1861"/>
                            </a:lnTo>
                            <a:lnTo>
                              <a:pt x="628" y="1959"/>
                            </a:lnTo>
                            <a:lnTo>
                              <a:pt x="638" y="2053"/>
                            </a:lnTo>
                            <a:lnTo>
                              <a:pt x="648" y="2136"/>
                            </a:lnTo>
                            <a:lnTo>
                              <a:pt x="659" y="2213"/>
                            </a:lnTo>
                            <a:lnTo>
                              <a:pt x="669" y="2276"/>
                            </a:lnTo>
                            <a:lnTo>
                              <a:pt x="679" y="2333"/>
                            </a:lnTo>
                            <a:lnTo>
                              <a:pt x="690" y="2374"/>
                            </a:lnTo>
                            <a:lnTo>
                              <a:pt x="700" y="2405"/>
                            </a:lnTo>
                            <a:lnTo>
                              <a:pt x="711" y="2426"/>
                            </a:lnTo>
                            <a:lnTo>
                              <a:pt x="721" y="2431"/>
                            </a:lnTo>
                            <a:lnTo>
                              <a:pt x="731" y="2431"/>
                            </a:lnTo>
                            <a:lnTo>
                              <a:pt x="742" y="2410"/>
                            </a:lnTo>
                            <a:lnTo>
                              <a:pt x="752" y="2385"/>
                            </a:lnTo>
                            <a:lnTo>
                              <a:pt x="762" y="2343"/>
                            </a:lnTo>
                            <a:lnTo>
                              <a:pt x="773" y="2291"/>
                            </a:lnTo>
                            <a:lnTo>
                              <a:pt x="783" y="2229"/>
                            </a:lnTo>
                            <a:lnTo>
                              <a:pt x="794" y="2156"/>
                            </a:lnTo>
                            <a:lnTo>
                              <a:pt x="804" y="2074"/>
                            </a:lnTo>
                            <a:lnTo>
                              <a:pt x="814" y="1985"/>
                            </a:lnTo>
                            <a:lnTo>
                              <a:pt x="825" y="1887"/>
                            </a:lnTo>
                            <a:lnTo>
                              <a:pt x="835" y="1783"/>
                            </a:lnTo>
                            <a:lnTo>
                              <a:pt x="845" y="1669"/>
                            </a:lnTo>
                            <a:lnTo>
                              <a:pt x="856" y="1555"/>
                            </a:lnTo>
                            <a:lnTo>
                              <a:pt x="866" y="1436"/>
                            </a:lnTo>
                            <a:lnTo>
                              <a:pt x="876" y="1317"/>
                            </a:lnTo>
                            <a:lnTo>
                              <a:pt x="887" y="1197"/>
                            </a:lnTo>
                            <a:lnTo>
                              <a:pt x="897" y="1073"/>
                            </a:lnTo>
                            <a:lnTo>
                              <a:pt x="908" y="954"/>
                            </a:lnTo>
                            <a:lnTo>
                              <a:pt x="918" y="835"/>
                            </a:lnTo>
                            <a:lnTo>
                              <a:pt x="928" y="720"/>
                            </a:lnTo>
                            <a:lnTo>
                              <a:pt x="939" y="612"/>
                            </a:lnTo>
                            <a:lnTo>
                              <a:pt x="949" y="513"/>
                            </a:lnTo>
                            <a:lnTo>
                              <a:pt x="959" y="415"/>
                            </a:lnTo>
                            <a:lnTo>
                              <a:pt x="970" y="327"/>
                            </a:lnTo>
                            <a:lnTo>
                              <a:pt x="980" y="249"/>
                            </a:lnTo>
                            <a:lnTo>
                              <a:pt x="991" y="181"/>
                            </a:lnTo>
                            <a:lnTo>
                              <a:pt x="1001" y="119"/>
                            </a:lnTo>
                            <a:lnTo>
                              <a:pt x="1011" y="72"/>
                            </a:lnTo>
                            <a:lnTo>
                              <a:pt x="1022" y="36"/>
                            </a:lnTo>
                            <a:lnTo>
                              <a:pt x="1032" y="10"/>
                            </a:lnTo>
                            <a:lnTo>
                              <a:pt x="1042" y="0"/>
                            </a:lnTo>
                            <a:lnTo>
                              <a:pt x="1053" y="0"/>
                            </a:lnTo>
                            <a:lnTo>
                              <a:pt x="1063" y="10"/>
                            </a:lnTo>
                            <a:lnTo>
                              <a:pt x="1073" y="36"/>
                            </a:lnTo>
                            <a:lnTo>
                              <a:pt x="1084" y="67"/>
                            </a:lnTo>
                            <a:lnTo>
                              <a:pt x="1094" y="114"/>
                            </a:lnTo>
                            <a:lnTo>
                              <a:pt x="1105" y="176"/>
                            </a:lnTo>
                            <a:lnTo>
                              <a:pt x="1115" y="244"/>
                            </a:lnTo>
                            <a:lnTo>
                              <a:pt x="1125" y="321"/>
                            </a:lnTo>
                            <a:lnTo>
                              <a:pt x="1136" y="409"/>
                            </a:lnTo>
                            <a:lnTo>
                              <a:pt x="1146" y="503"/>
                            </a:lnTo>
                            <a:lnTo>
                              <a:pt x="1156" y="606"/>
                            </a:lnTo>
                            <a:lnTo>
                              <a:pt x="1167" y="715"/>
                            </a:lnTo>
                            <a:lnTo>
                              <a:pt x="1172" y="829"/>
                            </a:lnTo>
                            <a:lnTo>
                              <a:pt x="1182" y="943"/>
                            </a:lnTo>
                            <a:lnTo>
                              <a:pt x="1193" y="1063"/>
                            </a:lnTo>
                            <a:lnTo>
                              <a:pt x="1203" y="1187"/>
                            </a:lnTo>
                            <a:lnTo>
                              <a:pt x="1213" y="1306"/>
                            </a:lnTo>
                            <a:lnTo>
                              <a:pt x="1224" y="1426"/>
                            </a:lnTo>
                            <a:lnTo>
                              <a:pt x="1234" y="1545"/>
                            </a:lnTo>
                            <a:lnTo>
                              <a:pt x="1245" y="1664"/>
                            </a:lnTo>
                            <a:lnTo>
                              <a:pt x="1255" y="1773"/>
                            </a:lnTo>
                            <a:lnTo>
                              <a:pt x="1265" y="1877"/>
                            </a:lnTo>
                            <a:lnTo>
                              <a:pt x="1276" y="1975"/>
                            </a:lnTo>
                            <a:lnTo>
                              <a:pt x="1286" y="2068"/>
                            </a:lnTo>
                            <a:lnTo>
                              <a:pt x="1296" y="2151"/>
                            </a:lnTo>
                            <a:lnTo>
                              <a:pt x="1307" y="2224"/>
                            </a:lnTo>
                          </a:path>
                        </a:pathLst>
                      </a:custGeom>
                      <a:noFill/>
                      <a:ln w="15875">
                        <a:solidFill>
                          <a:srgbClr val="FF33CC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84040" name="Freeform 286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839" y="1159"/>
                        <a:ext cx="477" cy="2431"/>
                      </a:xfrm>
                      <a:custGeom>
                        <a:avLst/>
                        <a:gdLst>
                          <a:gd name="T0" fmla="*/ 0 w 477"/>
                          <a:gd name="T1" fmla="*/ 2224 h 2431"/>
                          <a:gd name="T2" fmla="*/ 10 w 477"/>
                          <a:gd name="T3" fmla="*/ 2286 h 2431"/>
                          <a:gd name="T4" fmla="*/ 20 w 477"/>
                          <a:gd name="T5" fmla="*/ 2338 h 2431"/>
                          <a:gd name="T6" fmla="*/ 31 w 477"/>
                          <a:gd name="T7" fmla="*/ 2379 h 2431"/>
                          <a:gd name="T8" fmla="*/ 41 w 477"/>
                          <a:gd name="T9" fmla="*/ 2410 h 2431"/>
                          <a:gd name="T10" fmla="*/ 52 w 477"/>
                          <a:gd name="T11" fmla="*/ 2426 h 2431"/>
                          <a:gd name="T12" fmla="*/ 62 w 477"/>
                          <a:gd name="T13" fmla="*/ 2431 h 2431"/>
                          <a:gd name="T14" fmla="*/ 72 w 477"/>
                          <a:gd name="T15" fmla="*/ 2426 h 2431"/>
                          <a:gd name="T16" fmla="*/ 83 w 477"/>
                          <a:gd name="T17" fmla="*/ 2410 h 2431"/>
                          <a:gd name="T18" fmla="*/ 93 w 477"/>
                          <a:gd name="T19" fmla="*/ 2379 h 2431"/>
                          <a:gd name="T20" fmla="*/ 103 w 477"/>
                          <a:gd name="T21" fmla="*/ 2338 h 2431"/>
                          <a:gd name="T22" fmla="*/ 114 w 477"/>
                          <a:gd name="T23" fmla="*/ 2281 h 2431"/>
                          <a:gd name="T24" fmla="*/ 124 w 477"/>
                          <a:gd name="T25" fmla="*/ 2219 h 2431"/>
                          <a:gd name="T26" fmla="*/ 134 w 477"/>
                          <a:gd name="T27" fmla="*/ 2146 h 2431"/>
                          <a:gd name="T28" fmla="*/ 145 w 477"/>
                          <a:gd name="T29" fmla="*/ 2058 h 2431"/>
                          <a:gd name="T30" fmla="*/ 155 w 477"/>
                          <a:gd name="T31" fmla="*/ 1970 h 2431"/>
                          <a:gd name="T32" fmla="*/ 166 w 477"/>
                          <a:gd name="T33" fmla="*/ 1871 h 2431"/>
                          <a:gd name="T34" fmla="*/ 176 w 477"/>
                          <a:gd name="T35" fmla="*/ 1762 h 2431"/>
                          <a:gd name="T36" fmla="*/ 186 w 477"/>
                          <a:gd name="T37" fmla="*/ 1654 h 2431"/>
                          <a:gd name="T38" fmla="*/ 197 w 477"/>
                          <a:gd name="T39" fmla="*/ 1534 h 2431"/>
                          <a:gd name="T40" fmla="*/ 207 w 477"/>
                          <a:gd name="T41" fmla="*/ 1415 h 2431"/>
                          <a:gd name="T42" fmla="*/ 217 w 477"/>
                          <a:gd name="T43" fmla="*/ 1296 h 2431"/>
                          <a:gd name="T44" fmla="*/ 228 w 477"/>
                          <a:gd name="T45" fmla="*/ 1177 h 2431"/>
                          <a:gd name="T46" fmla="*/ 238 w 477"/>
                          <a:gd name="T47" fmla="*/ 1052 h 2431"/>
                          <a:gd name="T48" fmla="*/ 249 w 477"/>
                          <a:gd name="T49" fmla="*/ 933 h 2431"/>
                          <a:gd name="T50" fmla="*/ 259 w 477"/>
                          <a:gd name="T51" fmla="*/ 819 h 2431"/>
                          <a:gd name="T52" fmla="*/ 269 w 477"/>
                          <a:gd name="T53" fmla="*/ 705 h 2431"/>
                          <a:gd name="T54" fmla="*/ 280 w 477"/>
                          <a:gd name="T55" fmla="*/ 596 h 2431"/>
                          <a:gd name="T56" fmla="*/ 290 w 477"/>
                          <a:gd name="T57" fmla="*/ 492 h 2431"/>
                          <a:gd name="T58" fmla="*/ 300 w 477"/>
                          <a:gd name="T59" fmla="*/ 399 h 2431"/>
                          <a:gd name="T60" fmla="*/ 311 w 477"/>
                          <a:gd name="T61" fmla="*/ 316 h 2431"/>
                          <a:gd name="T62" fmla="*/ 321 w 477"/>
                          <a:gd name="T63" fmla="*/ 238 h 2431"/>
                          <a:gd name="T64" fmla="*/ 331 w 477"/>
                          <a:gd name="T65" fmla="*/ 171 h 2431"/>
                          <a:gd name="T66" fmla="*/ 342 w 477"/>
                          <a:gd name="T67" fmla="*/ 114 h 2431"/>
                          <a:gd name="T68" fmla="*/ 352 w 477"/>
                          <a:gd name="T69" fmla="*/ 67 h 2431"/>
                          <a:gd name="T70" fmla="*/ 363 w 477"/>
                          <a:gd name="T71" fmla="*/ 31 h 2431"/>
                          <a:gd name="T72" fmla="*/ 373 w 477"/>
                          <a:gd name="T73" fmla="*/ 10 h 2431"/>
                          <a:gd name="T74" fmla="*/ 383 w 477"/>
                          <a:gd name="T75" fmla="*/ 0 h 2431"/>
                          <a:gd name="T76" fmla="*/ 394 w 477"/>
                          <a:gd name="T77" fmla="*/ 0 h 2431"/>
                          <a:gd name="T78" fmla="*/ 404 w 477"/>
                          <a:gd name="T79" fmla="*/ 15 h 2431"/>
                          <a:gd name="T80" fmla="*/ 414 w 477"/>
                          <a:gd name="T81" fmla="*/ 41 h 2431"/>
                          <a:gd name="T82" fmla="*/ 425 w 477"/>
                          <a:gd name="T83" fmla="*/ 78 h 2431"/>
                          <a:gd name="T84" fmla="*/ 435 w 477"/>
                          <a:gd name="T85" fmla="*/ 124 h 2431"/>
                          <a:gd name="T86" fmla="*/ 445 w 477"/>
                          <a:gd name="T87" fmla="*/ 187 h 2431"/>
                          <a:gd name="T88" fmla="*/ 456 w 477"/>
                          <a:gd name="T89" fmla="*/ 254 h 2431"/>
                          <a:gd name="T90" fmla="*/ 466 w 477"/>
                          <a:gd name="T91" fmla="*/ 337 h 2431"/>
                          <a:gd name="T92" fmla="*/ 477 w 477"/>
                          <a:gd name="T93" fmla="*/ 425 h 2431"/>
                          <a:gd name="T94" fmla="*/ 0 60000 65536"/>
                          <a:gd name="T95" fmla="*/ 0 60000 65536"/>
                          <a:gd name="T96" fmla="*/ 0 60000 65536"/>
                          <a:gd name="T97" fmla="*/ 0 60000 65536"/>
                          <a:gd name="T98" fmla="*/ 0 60000 65536"/>
                          <a:gd name="T99" fmla="*/ 0 60000 65536"/>
                          <a:gd name="T100" fmla="*/ 0 60000 65536"/>
                          <a:gd name="T101" fmla="*/ 0 60000 65536"/>
                          <a:gd name="T102" fmla="*/ 0 60000 65536"/>
                          <a:gd name="T103" fmla="*/ 0 60000 65536"/>
                          <a:gd name="T104" fmla="*/ 0 60000 65536"/>
                          <a:gd name="T105" fmla="*/ 0 60000 65536"/>
                          <a:gd name="T106" fmla="*/ 0 60000 65536"/>
                          <a:gd name="T107" fmla="*/ 0 60000 65536"/>
                          <a:gd name="T108" fmla="*/ 0 60000 65536"/>
                          <a:gd name="T109" fmla="*/ 0 60000 65536"/>
                          <a:gd name="T110" fmla="*/ 0 60000 65536"/>
                          <a:gd name="T111" fmla="*/ 0 60000 65536"/>
                          <a:gd name="T112" fmla="*/ 0 60000 65536"/>
                          <a:gd name="T113" fmla="*/ 0 60000 65536"/>
                          <a:gd name="T114" fmla="*/ 0 60000 65536"/>
                          <a:gd name="T115" fmla="*/ 0 60000 65536"/>
                          <a:gd name="T116" fmla="*/ 0 60000 65536"/>
                          <a:gd name="T117" fmla="*/ 0 60000 65536"/>
                          <a:gd name="T118" fmla="*/ 0 60000 65536"/>
                          <a:gd name="T119" fmla="*/ 0 60000 65536"/>
                          <a:gd name="T120" fmla="*/ 0 60000 65536"/>
                          <a:gd name="T121" fmla="*/ 0 60000 65536"/>
                          <a:gd name="T122" fmla="*/ 0 60000 65536"/>
                          <a:gd name="T123" fmla="*/ 0 60000 65536"/>
                          <a:gd name="T124" fmla="*/ 0 60000 65536"/>
                          <a:gd name="T125" fmla="*/ 0 60000 65536"/>
                          <a:gd name="T126" fmla="*/ 0 60000 65536"/>
                          <a:gd name="T127" fmla="*/ 0 60000 65536"/>
                          <a:gd name="T128" fmla="*/ 0 60000 65536"/>
                          <a:gd name="T129" fmla="*/ 0 60000 65536"/>
                          <a:gd name="T130" fmla="*/ 0 60000 65536"/>
                          <a:gd name="T131" fmla="*/ 0 60000 65536"/>
                          <a:gd name="T132" fmla="*/ 0 60000 65536"/>
                          <a:gd name="T133" fmla="*/ 0 60000 65536"/>
                          <a:gd name="T134" fmla="*/ 0 60000 65536"/>
                          <a:gd name="T135" fmla="*/ 0 60000 65536"/>
                          <a:gd name="T136" fmla="*/ 0 60000 65536"/>
                          <a:gd name="T137" fmla="*/ 0 60000 65536"/>
                          <a:gd name="T138" fmla="*/ 0 60000 65536"/>
                          <a:gd name="T139" fmla="*/ 0 60000 65536"/>
                          <a:gd name="T140" fmla="*/ 0 60000 65536"/>
                        </a:gdLst>
                        <a:ahLst/>
                        <a:cxnLst>
                          <a:cxn ang="T94">
                            <a:pos x="T0" y="T1"/>
                          </a:cxn>
                          <a:cxn ang="T95">
                            <a:pos x="T2" y="T3"/>
                          </a:cxn>
                          <a:cxn ang="T96">
                            <a:pos x="T4" y="T5"/>
                          </a:cxn>
                          <a:cxn ang="T97">
                            <a:pos x="T6" y="T7"/>
                          </a:cxn>
                          <a:cxn ang="T98">
                            <a:pos x="T8" y="T9"/>
                          </a:cxn>
                          <a:cxn ang="T99">
                            <a:pos x="T10" y="T11"/>
                          </a:cxn>
                          <a:cxn ang="T100">
                            <a:pos x="T12" y="T13"/>
                          </a:cxn>
                          <a:cxn ang="T101">
                            <a:pos x="T14" y="T15"/>
                          </a:cxn>
                          <a:cxn ang="T102">
                            <a:pos x="T16" y="T17"/>
                          </a:cxn>
                          <a:cxn ang="T103">
                            <a:pos x="T18" y="T19"/>
                          </a:cxn>
                          <a:cxn ang="T104">
                            <a:pos x="T20" y="T21"/>
                          </a:cxn>
                          <a:cxn ang="T105">
                            <a:pos x="T22" y="T23"/>
                          </a:cxn>
                          <a:cxn ang="T106">
                            <a:pos x="T24" y="T25"/>
                          </a:cxn>
                          <a:cxn ang="T107">
                            <a:pos x="T26" y="T27"/>
                          </a:cxn>
                          <a:cxn ang="T108">
                            <a:pos x="T28" y="T29"/>
                          </a:cxn>
                          <a:cxn ang="T109">
                            <a:pos x="T30" y="T31"/>
                          </a:cxn>
                          <a:cxn ang="T110">
                            <a:pos x="T32" y="T33"/>
                          </a:cxn>
                          <a:cxn ang="T111">
                            <a:pos x="T34" y="T35"/>
                          </a:cxn>
                          <a:cxn ang="T112">
                            <a:pos x="T36" y="T37"/>
                          </a:cxn>
                          <a:cxn ang="T113">
                            <a:pos x="T38" y="T39"/>
                          </a:cxn>
                          <a:cxn ang="T114">
                            <a:pos x="T40" y="T41"/>
                          </a:cxn>
                          <a:cxn ang="T115">
                            <a:pos x="T42" y="T43"/>
                          </a:cxn>
                          <a:cxn ang="T116">
                            <a:pos x="T44" y="T45"/>
                          </a:cxn>
                          <a:cxn ang="T117">
                            <a:pos x="T46" y="T47"/>
                          </a:cxn>
                          <a:cxn ang="T118">
                            <a:pos x="T48" y="T49"/>
                          </a:cxn>
                          <a:cxn ang="T119">
                            <a:pos x="T50" y="T51"/>
                          </a:cxn>
                          <a:cxn ang="T120">
                            <a:pos x="T52" y="T53"/>
                          </a:cxn>
                          <a:cxn ang="T121">
                            <a:pos x="T54" y="T55"/>
                          </a:cxn>
                          <a:cxn ang="T122">
                            <a:pos x="T56" y="T57"/>
                          </a:cxn>
                          <a:cxn ang="T123">
                            <a:pos x="T58" y="T59"/>
                          </a:cxn>
                          <a:cxn ang="T124">
                            <a:pos x="T60" y="T61"/>
                          </a:cxn>
                          <a:cxn ang="T125">
                            <a:pos x="T62" y="T63"/>
                          </a:cxn>
                          <a:cxn ang="T126">
                            <a:pos x="T64" y="T65"/>
                          </a:cxn>
                          <a:cxn ang="T127">
                            <a:pos x="T66" y="T67"/>
                          </a:cxn>
                          <a:cxn ang="T128">
                            <a:pos x="T68" y="T69"/>
                          </a:cxn>
                          <a:cxn ang="T129">
                            <a:pos x="T70" y="T71"/>
                          </a:cxn>
                          <a:cxn ang="T130">
                            <a:pos x="T72" y="T73"/>
                          </a:cxn>
                          <a:cxn ang="T131">
                            <a:pos x="T74" y="T75"/>
                          </a:cxn>
                          <a:cxn ang="T132">
                            <a:pos x="T76" y="T77"/>
                          </a:cxn>
                          <a:cxn ang="T133">
                            <a:pos x="T78" y="T79"/>
                          </a:cxn>
                          <a:cxn ang="T134">
                            <a:pos x="T80" y="T81"/>
                          </a:cxn>
                          <a:cxn ang="T135">
                            <a:pos x="T82" y="T83"/>
                          </a:cxn>
                          <a:cxn ang="T136">
                            <a:pos x="T84" y="T85"/>
                          </a:cxn>
                          <a:cxn ang="T137">
                            <a:pos x="T86" y="T87"/>
                          </a:cxn>
                          <a:cxn ang="T138">
                            <a:pos x="T88" y="T89"/>
                          </a:cxn>
                          <a:cxn ang="T139">
                            <a:pos x="T90" y="T91"/>
                          </a:cxn>
                          <a:cxn ang="T140">
                            <a:pos x="T92" y="T93"/>
                          </a:cxn>
                        </a:cxnLst>
                        <a:rect l="0" t="0" r="r" b="b"/>
                        <a:pathLst>
                          <a:path w="477" h="2431">
                            <a:moveTo>
                              <a:pt x="0" y="2224"/>
                            </a:moveTo>
                            <a:lnTo>
                              <a:pt x="10" y="2286"/>
                            </a:lnTo>
                            <a:lnTo>
                              <a:pt x="20" y="2338"/>
                            </a:lnTo>
                            <a:lnTo>
                              <a:pt x="31" y="2379"/>
                            </a:lnTo>
                            <a:lnTo>
                              <a:pt x="41" y="2410"/>
                            </a:lnTo>
                            <a:lnTo>
                              <a:pt x="52" y="2426"/>
                            </a:lnTo>
                            <a:lnTo>
                              <a:pt x="62" y="2431"/>
                            </a:lnTo>
                            <a:lnTo>
                              <a:pt x="72" y="2426"/>
                            </a:lnTo>
                            <a:lnTo>
                              <a:pt x="83" y="2410"/>
                            </a:lnTo>
                            <a:lnTo>
                              <a:pt x="93" y="2379"/>
                            </a:lnTo>
                            <a:lnTo>
                              <a:pt x="103" y="2338"/>
                            </a:lnTo>
                            <a:lnTo>
                              <a:pt x="114" y="2281"/>
                            </a:lnTo>
                            <a:lnTo>
                              <a:pt x="124" y="2219"/>
                            </a:lnTo>
                            <a:lnTo>
                              <a:pt x="134" y="2146"/>
                            </a:lnTo>
                            <a:lnTo>
                              <a:pt x="145" y="2058"/>
                            </a:lnTo>
                            <a:lnTo>
                              <a:pt x="155" y="1970"/>
                            </a:lnTo>
                            <a:lnTo>
                              <a:pt x="166" y="1871"/>
                            </a:lnTo>
                            <a:lnTo>
                              <a:pt x="176" y="1762"/>
                            </a:lnTo>
                            <a:lnTo>
                              <a:pt x="186" y="1654"/>
                            </a:lnTo>
                            <a:lnTo>
                              <a:pt x="197" y="1534"/>
                            </a:lnTo>
                            <a:lnTo>
                              <a:pt x="207" y="1415"/>
                            </a:lnTo>
                            <a:lnTo>
                              <a:pt x="217" y="1296"/>
                            </a:lnTo>
                            <a:lnTo>
                              <a:pt x="228" y="1177"/>
                            </a:lnTo>
                            <a:lnTo>
                              <a:pt x="238" y="1052"/>
                            </a:lnTo>
                            <a:lnTo>
                              <a:pt x="249" y="933"/>
                            </a:lnTo>
                            <a:lnTo>
                              <a:pt x="259" y="819"/>
                            </a:lnTo>
                            <a:lnTo>
                              <a:pt x="269" y="705"/>
                            </a:lnTo>
                            <a:lnTo>
                              <a:pt x="280" y="596"/>
                            </a:lnTo>
                            <a:lnTo>
                              <a:pt x="290" y="492"/>
                            </a:lnTo>
                            <a:lnTo>
                              <a:pt x="300" y="399"/>
                            </a:lnTo>
                            <a:lnTo>
                              <a:pt x="311" y="316"/>
                            </a:lnTo>
                            <a:lnTo>
                              <a:pt x="321" y="238"/>
                            </a:lnTo>
                            <a:lnTo>
                              <a:pt x="331" y="171"/>
                            </a:lnTo>
                            <a:lnTo>
                              <a:pt x="342" y="114"/>
                            </a:lnTo>
                            <a:lnTo>
                              <a:pt x="352" y="67"/>
                            </a:lnTo>
                            <a:lnTo>
                              <a:pt x="363" y="31"/>
                            </a:lnTo>
                            <a:lnTo>
                              <a:pt x="373" y="10"/>
                            </a:lnTo>
                            <a:lnTo>
                              <a:pt x="383" y="0"/>
                            </a:lnTo>
                            <a:lnTo>
                              <a:pt x="394" y="0"/>
                            </a:lnTo>
                            <a:lnTo>
                              <a:pt x="404" y="15"/>
                            </a:lnTo>
                            <a:lnTo>
                              <a:pt x="414" y="41"/>
                            </a:lnTo>
                            <a:lnTo>
                              <a:pt x="425" y="78"/>
                            </a:lnTo>
                            <a:lnTo>
                              <a:pt x="435" y="124"/>
                            </a:lnTo>
                            <a:lnTo>
                              <a:pt x="445" y="187"/>
                            </a:lnTo>
                            <a:lnTo>
                              <a:pt x="456" y="254"/>
                            </a:lnTo>
                            <a:lnTo>
                              <a:pt x="466" y="337"/>
                            </a:lnTo>
                            <a:lnTo>
                              <a:pt x="477" y="425"/>
                            </a:lnTo>
                          </a:path>
                        </a:pathLst>
                      </a:custGeom>
                      <a:noFill/>
                      <a:ln w="15875">
                        <a:solidFill>
                          <a:srgbClr val="FF33CC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</p:grpSp>
                <p:grpSp>
                  <p:nvGrpSpPr>
                    <p:cNvPr id="84018" name="Group 287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590" y="3242"/>
                      <a:ext cx="395" cy="210"/>
                      <a:chOff x="1231" y="1159"/>
                      <a:chExt cx="3085" cy="2431"/>
                    </a:xfrm>
                  </p:grpSpPr>
                  <p:sp>
                    <p:nvSpPr>
                      <p:cNvPr id="84035" name="Freeform 288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1231" y="1159"/>
                        <a:ext cx="1301" cy="2431"/>
                      </a:xfrm>
                      <a:custGeom>
                        <a:avLst/>
                        <a:gdLst>
                          <a:gd name="T0" fmla="*/ 16 w 1301"/>
                          <a:gd name="T1" fmla="*/ 2177 h 2431"/>
                          <a:gd name="T2" fmla="*/ 47 w 1301"/>
                          <a:gd name="T3" fmla="*/ 2353 h 2431"/>
                          <a:gd name="T4" fmla="*/ 78 w 1301"/>
                          <a:gd name="T5" fmla="*/ 2431 h 2431"/>
                          <a:gd name="T6" fmla="*/ 109 w 1301"/>
                          <a:gd name="T7" fmla="*/ 2400 h 2431"/>
                          <a:gd name="T8" fmla="*/ 140 w 1301"/>
                          <a:gd name="T9" fmla="*/ 2260 h 2431"/>
                          <a:gd name="T10" fmla="*/ 171 w 1301"/>
                          <a:gd name="T11" fmla="*/ 2032 h 2431"/>
                          <a:gd name="T12" fmla="*/ 203 w 1301"/>
                          <a:gd name="T13" fmla="*/ 1726 h 2431"/>
                          <a:gd name="T14" fmla="*/ 234 w 1301"/>
                          <a:gd name="T15" fmla="*/ 1379 h 2431"/>
                          <a:gd name="T16" fmla="*/ 265 w 1301"/>
                          <a:gd name="T17" fmla="*/ 1016 h 2431"/>
                          <a:gd name="T18" fmla="*/ 296 w 1301"/>
                          <a:gd name="T19" fmla="*/ 669 h 2431"/>
                          <a:gd name="T20" fmla="*/ 327 w 1301"/>
                          <a:gd name="T21" fmla="*/ 373 h 2431"/>
                          <a:gd name="T22" fmla="*/ 358 w 1301"/>
                          <a:gd name="T23" fmla="*/ 150 h 2431"/>
                          <a:gd name="T24" fmla="*/ 389 w 1301"/>
                          <a:gd name="T25" fmla="*/ 21 h 2431"/>
                          <a:gd name="T26" fmla="*/ 420 w 1301"/>
                          <a:gd name="T27" fmla="*/ 5 h 2431"/>
                          <a:gd name="T28" fmla="*/ 451 w 1301"/>
                          <a:gd name="T29" fmla="*/ 93 h 2431"/>
                          <a:gd name="T30" fmla="*/ 482 w 1301"/>
                          <a:gd name="T31" fmla="*/ 280 h 2431"/>
                          <a:gd name="T32" fmla="*/ 514 w 1301"/>
                          <a:gd name="T33" fmla="*/ 555 h 2431"/>
                          <a:gd name="T34" fmla="*/ 545 w 1301"/>
                          <a:gd name="T35" fmla="*/ 886 h 2431"/>
                          <a:gd name="T36" fmla="*/ 576 w 1301"/>
                          <a:gd name="T37" fmla="*/ 1244 h 2431"/>
                          <a:gd name="T38" fmla="*/ 607 w 1301"/>
                          <a:gd name="T39" fmla="*/ 1602 h 2431"/>
                          <a:gd name="T40" fmla="*/ 633 w 1301"/>
                          <a:gd name="T41" fmla="*/ 1928 h 2431"/>
                          <a:gd name="T42" fmla="*/ 664 w 1301"/>
                          <a:gd name="T43" fmla="*/ 2188 h 2431"/>
                          <a:gd name="T44" fmla="*/ 695 w 1301"/>
                          <a:gd name="T45" fmla="*/ 2364 h 2431"/>
                          <a:gd name="T46" fmla="*/ 726 w 1301"/>
                          <a:gd name="T47" fmla="*/ 2431 h 2431"/>
                          <a:gd name="T48" fmla="*/ 757 w 1301"/>
                          <a:gd name="T49" fmla="*/ 2395 h 2431"/>
                          <a:gd name="T50" fmla="*/ 788 w 1301"/>
                          <a:gd name="T51" fmla="*/ 2250 h 2431"/>
                          <a:gd name="T52" fmla="*/ 819 w 1301"/>
                          <a:gd name="T53" fmla="*/ 2017 h 2431"/>
                          <a:gd name="T54" fmla="*/ 850 w 1301"/>
                          <a:gd name="T55" fmla="*/ 1711 h 2431"/>
                          <a:gd name="T56" fmla="*/ 882 w 1301"/>
                          <a:gd name="T57" fmla="*/ 1358 h 2431"/>
                          <a:gd name="T58" fmla="*/ 913 w 1301"/>
                          <a:gd name="T59" fmla="*/ 995 h 2431"/>
                          <a:gd name="T60" fmla="*/ 944 w 1301"/>
                          <a:gd name="T61" fmla="*/ 648 h 2431"/>
                          <a:gd name="T62" fmla="*/ 975 w 1301"/>
                          <a:gd name="T63" fmla="*/ 358 h 2431"/>
                          <a:gd name="T64" fmla="*/ 1006 w 1301"/>
                          <a:gd name="T65" fmla="*/ 140 h 2431"/>
                          <a:gd name="T66" fmla="*/ 1037 w 1301"/>
                          <a:gd name="T67" fmla="*/ 21 h 2431"/>
                          <a:gd name="T68" fmla="*/ 1068 w 1301"/>
                          <a:gd name="T69" fmla="*/ 5 h 2431"/>
                          <a:gd name="T70" fmla="*/ 1099 w 1301"/>
                          <a:gd name="T71" fmla="*/ 98 h 2431"/>
                          <a:gd name="T72" fmla="*/ 1130 w 1301"/>
                          <a:gd name="T73" fmla="*/ 295 h 2431"/>
                          <a:gd name="T74" fmla="*/ 1161 w 1301"/>
                          <a:gd name="T75" fmla="*/ 570 h 2431"/>
                          <a:gd name="T76" fmla="*/ 1193 w 1301"/>
                          <a:gd name="T77" fmla="*/ 902 h 2431"/>
                          <a:gd name="T78" fmla="*/ 1224 w 1301"/>
                          <a:gd name="T79" fmla="*/ 1265 h 2431"/>
                          <a:gd name="T80" fmla="*/ 1250 w 1301"/>
                          <a:gd name="T81" fmla="*/ 1623 h 2431"/>
                          <a:gd name="T82" fmla="*/ 1281 w 1301"/>
                          <a:gd name="T83" fmla="*/ 1944 h 2431"/>
                          <a:gd name="T84" fmla="*/ 0 60000 65536"/>
                          <a:gd name="T85" fmla="*/ 0 60000 65536"/>
                          <a:gd name="T86" fmla="*/ 0 60000 65536"/>
                          <a:gd name="T87" fmla="*/ 0 60000 65536"/>
                          <a:gd name="T88" fmla="*/ 0 60000 65536"/>
                          <a:gd name="T89" fmla="*/ 0 60000 65536"/>
                          <a:gd name="T90" fmla="*/ 0 60000 65536"/>
                          <a:gd name="T91" fmla="*/ 0 60000 65536"/>
                          <a:gd name="T92" fmla="*/ 0 60000 65536"/>
                          <a:gd name="T93" fmla="*/ 0 60000 65536"/>
                          <a:gd name="T94" fmla="*/ 0 60000 65536"/>
                          <a:gd name="T95" fmla="*/ 0 60000 65536"/>
                          <a:gd name="T96" fmla="*/ 0 60000 65536"/>
                          <a:gd name="T97" fmla="*/ 0 60000 65536"/>
                          <a:gd name="T98" fmla="*/ 0 60000 65536"/>
                          <a:gd name="T99" fmla="*/ 0 60000 65536"/>
                          <a:gd name="T100" fmla="*/ 0 60000 65536"/>
                          <a:gd name="T101" fmla="*/ 0 60000 65536"/>
                          <a:gd name="T102" fmla="*/ 0 60000 65536"/>
                          <a:gd name="T103" fmla="*/ 0 60000 65536"/>
                          <a:gd name="T104" fmla="*/ 0 60000 65536"/>
                          <a:gd name="T105" fmla="*/ 0 60000 65536"/>
                          <a:gd name="T106" fmla="*/ 0 60000 65536"/>
                          <a:gd name="T107" fmla="*/ 0 60000 65536"/>
                          <a:gd name="T108" fmla="*/ 0 60000 65536"/>
                          <a:gd name="T109" fmla="*/ 0 60000 65536"/>
                          <a:gd name="T110" fmla="*/ 0 60000 65536"/>
                          <a:gd name="T111" fmla="*/ 0 60000 65536"/>
                          <a:gd name="T112" fmla="*/ 0 60000 65536"/>
                          <a:gd name="T113" fmla="*/ 0 60000 65536"/>
                          <a:gd name="T114" fmla="*/ 0 60000 65536"/>
                          <a:gd name="T115" fmla="*/ 0 60000 65536"/>
                          <a:gd name="T116" fmla="*/ 0 60000 65536"/>
                          <a:gd name="T117" fmla="*/ 0 60000 65536"/>
                          <a:gd name="T118" fmla="*/ 0 60000 65536"/>
                          <a:gd name="T119" fmla="*/ 0 60000 65536"/>
                          <a:gd name="T120" fmla="*/ 0 60000 65536"/>
                          <a:gd name="T121" fmla="*/ 0 60000 65536"/>
                          <a:gd name="T122" fmla="*/ 0 60000 65536"/>
                          <a:gd name="T123" fmla="*/ 0 60000 65536"/>
                          <a:gd name="T124" fmla="*/ 0 60000 65536"/>
                          <a:gd name="T125" fmla="*/ 0 60000 65536"/>
                        </a:gdLst>
                        <a:ahLst/>
                        <a:cxnLst>
                          <a:cxn ang="T84">
                            <a:pos x="T0" y="T1"/>
                          </a:cxn>
                          <a:cxn ang="T85">
                            <a:pos x="T2" y="T3"/>
                          </a:cxn>
                          <a:cxn ang="T86">
                            <a:pos x="T4" y="T5"/>
                          </a:cxn>
                          <a:cxn ang="T87">
                            <a:pos x="T6" y="T7"/>
                          </a:cxn>
                          <a:cxn ang="T88">
                            <a:pos x="T8" y="T9"/>
                          </a:cxn>
                          <a:cxn ang="T89">
                            <a:pos x="T10" y="T11"/>
                          </a:cxn>
                          <a:cxn ang="T90">
                            <a:pos x="T12" y="T13"/>
                          </a:cxn>
                          <a:cxn ang="T91">
                            <a:pos x="T14" y="T15"/>
                          </a:cxn>
                          <a:cxn ang="T92">
                            <a:pos x="T16" y="T17"/>
                          </a:cxn>
                          <a:cxn ang="T93">
                            <a:pos x="T18" y="T19"/>
                          </a:cxn>
                          <a:cxn ang="T94">
                            <a:pos x="T20" y="T21"/>
                          </a:cxn>
                          <a:cxn ang="T95">
                            <a:pos x="T22" y="T23"/>
                          </a:cxn>
                          <a:cxn ang="T96">
                            <a:pos x="T24" y="T25"/>
                          </a:cxn>
                          <a:cxn ang="T97">
                            <a:pos x="T26" y="T27"/>
                          </a:cxn>
                          <a:cxn ang="T98">
                            <a:pos x="T28" y="T29"/>
                          </a:cxn>
                          <a:cxn ang="T99">
                            <a:pos x="T30" y="T31"/>
                          </a:cxn>
                          <a:cxn ang="T100">
                            <a:pos x="T32" y="T33"/>
                          </a:cxn>
                          <a:cxn ang="T101">
                            <a:pos x="T34" y="T35"/>
                          </a:cxn>
                          <a:cxn ang="T102">
                            <a:pos x="T36" y="T37"/>
                          </a:cxn>
                          <a:cxn ang="T103">
                            <a:pos x="T38" y="T39"/>
                          </a:cxn>
                          <a:cxn ang="T104">
                            <a:pos x="T40" y="T41"/>
                          </a:cxn>
                          <a:cxn ang="T105">
                            <a:pos x="T42" y="T43"/>
                          </a:cxn>
                          <a:cxn ang="T106">
                            <a:pos x="T44" y="T45"/>
                          </a:cxn>
                          <a:cxn ang="T107">
                            <a:pos x="T46" y="T47"/>
                          </a:cxn>
                          <a:cxn ang="T108">
                            <a:pos x="T48" y="T49"/>
                          </a:cxn>
                          <a:cxn ang="T109">
                            <a:pos x="T50" y="T51"/>
                          </a:cxn>
                          <a:cxn ang="T110">
                            <a:pos x="T52" y="T53"/>
                          </a:cxn>
                          <a:cxn ang="T111">
                            <a:pos x="T54" y="T55"/>
                          </a:cxn>
                          <a:cxn ang="T112">
                            <a:pos x="T56" y="T57"/>
                          </a:cxn>
                          <a:cxn ang="T113">
                            <a:pos x="T58" y="T59"/>
                          </a:cxn>
                          <a:cxn ang="T114">
                            <a:pos x="T60" y="T61"/>
                          </a:cxn>
                          <a:cxn ang="T115">
                            <a:pos x="T62" y="T63"/>
                          </a:cxn>
                          <a:cxn ang="T116">
                            <a:pos x="T64" y="T65"/>
                          </a:cxn>
                          <a:cxn ang="T117">
                            <a:pos x="T66" y="T67"/>
                          </a:cxn>
                          <a:cxn ang="T118">
                            <a:pos x="T68" y="T69"/>
                          </a:cxn>
                          <a:cxn ang="T119">
                            <a:pos x="T70" y="T71"/>
                          </a:cxn>
                          <a:cxn ang="T120">
                            <a:pos x="T72" y="T73"/>
                          </a:cxn>
                          <a:cxn ang="T121">
                            <a:pos x="T74" y="T75"/>
                          </a:cxn>
                          <a:cxn ang="T122">
                            <a:pos x="T76" y="T77"/>
                          </a:cxn>
                          <a:cxn ang="T123">
                            <a:pos x="T78" y="T79"/>
                          </a:cxn>
                          <a:cxn ang="T124">
                            <a:pos x="T80" y="T81"/>
                          </a:cxn>
                          <a:cxn ang="T125">
                            <a:pos x="T82" y="T83"/>
                          </a:cxn>
                        </a:cxnLst>
                        <a:rect l="0" t="0" r="r" b="b"/>
                        <a:pathLst>
                          <a:path w="1301" h="2431">
                            <a:moveTo>
                              <a:pt x="0" y="2006"/>
                            </a:moveTo>
                            <a:lnTo>
                              <a:pt x="6" y="2094"/>
                            </a:lnTo>
                            <a:lnTo>
                              <a:pt x="16" y="2177"/>
                            </a:lnTo>
                            <a:lnTo>
                              <a:pt x="26" y="2245"/>
                            </a:lnTo>
                            <a:lnTo>
                              <a:pt x="37" y="2307"/>
                            </a:lnTo>
                            <a:lnTo>
                              <a:pt x="47" y="2353"/>
                            </a:lnTo>
                            <a:lnTo>
                              <a:pt x="57" y="2390"/>
                            </a:lnTo>
                            <a:lnTo>
                              <a:pt x="68" y="2416"/>
                            </a:lnTo>
                            <a:lnTo>
                              <a:pt x="78" y="2431"/>
                            </a:lnTo>
                            <a:lnTo>
                              <a:pt x="88" y="2431"/>
                            </a:lnTo>
                            <a:lnTo>
                              <a:pt x="99" y="2421"/>
                            </a:lnTo>
                            <a:lnTo>
                              <a:pt x="109" y="2400"/>
                            </a:lnTo>
                            <a:lnTo>
                              <a:pt x="120" y="2364"/>
                            </a:lnTo>
                            <a:lnTo>
                              <a:pt x="130" y="2317"/>
                            </a:lnTo>
                            <a:lnTo>
                              <a:pt x="140" y="2260"/>
                            </a:lnTo>
                            <a:lnTo>
                              <a:pt x="151" y="2193"/>
                            </a:lnTo>
                            <a:lnTo>
                              <a:pt x="161" y="2115"/>
                            </a:lnTo>
                            <a:lnTo>
                              <a:pt x="171" y="2032"/>
                            </a:lnTo>
                            <a:lnTo>
                              <a:pt x="182" y="1939"/>
                            </a:lnTo>
                            <a:lnTo>
                              <a:pt x="192" y="1835"/>
                            </a:lnTo>
                            <a:lnTo>
                              <a:pt x="203" y="1726"/>
                            </a:lnTo>
                            <a:lnTo>
                              <a:pt x="213" y="1612"/>
                            </a:lnTo>
                            <a:lnTo>
                              <a:pt x="223" y="1498"/>
                            </a:lnTo>
                            <a:lnTo>
                              <a:pt x="234" y="1379"/>
                            </a:lnTo>
                            <a:lnTo>
                              <a:pt x="244" y="1254"/>
                            </a:lnTo>
                            <a:lnTo>
                              <a:pt x="254" y="1135"/>
                            </a:lnTo>
                            <a:lnTo>
                              <a:pt x="265" y="1016"/>
                            </a:lnTo>
                            <a:lnTo>
                              <a:pt x="275" y="897"/>
                            </a:lnTo>
                            <a:lnTo>
                              <a:pt x="285" y="778"/>
                            </a:lnTo>
                            <a:lnTo>
                              <a:pt x="296" y="669"/>
                            </a:lnTo>
                            <a:lnTo>
                              <a:pt x="306" y="560"/>
                            </a:lnTo>
                            <a:lnTo>
                              <a:pt x="317" y="461"/>
                            </a:lnTo>
                            <a:lnTo>
                              <a:pt x="327" y="373"/>
                            </a:lnTo>
                            <a:lnTo>
                              <a:pt x="337" y="285"/>
                            </a:lnTo>
                            <a:lnTo>
                              <a:pt x="348" y="212"/>
                            </a:lnTo>
                            <a:lnTo>
                              <a:pt x="358" y="150"/>
                            </a:lnTo>
                            <a:lnTo>
                              <a:pt x="368" y="93"/>
                            </a:lnTo>
                            <a:lnTo>
                              <a:pt x="379" y="52"/>
                            </a:lnTo>
                            <a:lnTo>
                              <a:pt x="389" y="21"/>
                            </a:lnTo>
                            <a:lnTo>
                              <a:pt x="399" y="5"/>
                            </a:lnTo>
                            <a:lnTo>
                              <a:pt x="410" y="0"/>
                            </a:lnTo>
                            <a:lnTo>
                              <a:pt x="420" y="5"/>
                            </a:lnTo>
                            <a:lnTo>
                              <a:pt x="431" y="21"/>
                            </a:lnTo>
                            <a:lnTo>
                              <a:pt x="441" y="52"/>
                            </a:lnTo>
                            <a:lnTo>
                              <a:pt x="451" y="93"/>
                            </a:lnTo>
                            <a:lnTo>
                              <a:pt x="462" y="145"/>
                            </a:lnTo>
                            <a:lnTo>
                              <a:pt x="472" y="207"/>
                            </a:lnTo>
                            <a:lnTo>
                              <a:pt x="482" y="280"/>
                            </a:lnTo>
                            <a:lnTo>
                              <a:pt x="493" y="363"/>
                            </a:lnTo>
                            <a:lnTo>
                              <a:pt x="503" y="456"/>
                            </a:lnTo>
                            <a:lnTo>
                              <a:pt x="514" y="555"/>
                            </a:lnTo>
                            <a:lnTo>
                              <a:pt x="524" y="658"/>
                            </a:lnTo>
                            <a:lnTo>
                              <a:pt x="534" y="767"/>
                            </a:lnTo>
                            <a:lnTo>
                              <a:pt x="545" y="886"/>
                            </a:lnTo>
                            <a:lnTo>
                              <a:pt x="555" y="1006"/>
                            </a:lnTo>
                            <a:lnTo>
                              <a:pt x="565" y="1125"/>
                            </a:lnTo>
                            <a:lnTo>
                              <a:pt x="576" y="1244"/>
                            </a:lnTo>
                            <a:lnTo>
                              <a:pt x="586" y="1368"/>
                            </a:lnTo>
                            <a:lnTo>
                              <a:pt x="596" y="1488"/>
                            </a:lnTo>
                            <a:lnTo>
                              <a:pt x="607" y="1602"/>
                            </a:lnTo>
                            <a:lnTo>
                              <a:pt x="617" y="1716"/>
                            </a:lnTo>
                            <a:lnTo>
                              <a:pt x="622" y="1825"/>
                            </a:lnTo>
                            <a:lnTo>
                              <a:pt x="633" y="1928"/>
                            </a:lnTo>
                            <a:lnTo>
                              <a:pt x="643" y="2022"/>
                            </a:lnTo>
                            <a:lnTo>
                              <a:pt x="653" y="2110"/>
                            </a:lnTo>
                            <a:lnTo>
                              <a:pt x="664" y="2188"/>
                            </a:lnTo>
                            <a:lnTo>
                              <a:pt x="674" y="2255"/>
                            </a:lnTo>
                            <a:lnTo>
                              <a:pt x="685" y="2317"/>
                            </a:lnTo>
                            <a:lnTo>
                              <a:pt x="695" y="2364"/>
                            </a:lnTo>
                            <a:lnTo>
                              <a:pt x="705" y="2395"/>
                            </a:lnTo>
                            <a:lnTo>
                              <a:pt x="716" y="2421"/>
                            </a:lnTo>
                            <a:lnTo>
                              <a:pt x="726" y="2431"/>
                            </a:lnTo>
                            <a:lnTo>
                              <a:pt x="736" y="2431"/>
                            </a:lnTo>
                            <a:lnTo>
                              <a:pt x="747" y="2421"/>
                            </a:lnTo>
                            <a:lnTo>
                              <a:pt x="757" y="2395"/>
                            </a:lnTo>
                            <a:lnTo>
                              <a:pt x="768" y="2359"/>
                            </a:lnTo>
                            <a:lnTo>
                              <a:pt x="778" y="2312"/>
                            </a:lnTo>
                            <a:lnTo>
                              <a:pt x="788" y="2250"/>
                            </a:lnTo>
                            <a:lnTo>
                              <a:pt x="799" y="2182"/>
                            </a:lnTo>
                            <a:lnTo>
                              <a:pt x="809" y="2105"/>
                            </a:lnTo>
                            <a:lnTo>
                              <a:pt x="819" y="2017"/>
                            </a:lnTo>
                            <a:lnTo>
                              <a:pt x="830" y="1918"/>
                            </a:lnTo>
                            <a:lnTo>
                              <a:pt x="840" y="1820"/>
                            </a:lnTo>
                            <a:lnTo>
                              <a:pt x="850" y="1711"/>
                            </a:lnTo>
                            <a:lnTo>
                              <a:pt x="861" y="1597"/>
                            </a:lnTo>
                            <a:lnTo>
                              <a:pt x="871" y="1477"/>
                            </a:lnTo>
                            <a:lnTo>
                              <a:pt x="882" y="1358"/>
                            </a:lnTo>
                            <a:lnTo>
                              <a:pt x="892" y="1234"/>
                            </a:lnTo>
                            <a:lnTo>
                              <a:pt x="902" y="1114"/>
                            </a:lnTo>
                            <a:lnTo>
                              <a:pt x="913" y="995"/>
                            </a:lnTo>
                            <a:lnTo>
                              <a:pt x="923" y="876"/>
                            </a:lnTo>
                            <a:lnTo>
                              <a:pt x="933" y="762"/>
                            </a:lnTo>
                            <a:lnTo>
                              <a:pt x="944" y="648"/>
                            </a:lnTo>
                            <a:lnTo>
                              <a:pt x="954" y="544"/>
                            </a:lnTo>
                            <a:lnTo>
                              <a:pt x="965" y="446"/>
                            </a:lnTo>
                            <a:lnTo>
                              <a:pt x="975" y="358"/>
                            </a:lnTo>
                            <a:lnTo>
                              <a:pt x="985" y="275"/>
                            </a:lnTo>
                            <a:lnTo>
                              <a:pt x="996" y="202"/>
                            </a:lnTo>
                            <a:lnTo>
                              <a:pt x="1006" y="140"/>
                            </a:lnTo>
                            <a:lnTo>
                              <a:pt x="1016" y="88"/>
                            </a:lnTo>
                            <a:lnTo>
                              <a:pt x="1027" y="47"/>
                            </a:lnTo>
                            <a:lnTo>
                              <a:pt x="1037" y="21"/>
                            </a:lnTo>
                            <a:lnTo>
                              <a:pt x="1047" y="0"/>
                            </a:lnTo>
                            <a:lnTo>
                              <a:pt x="1058" y="0"/>
                            </a:lnTo>
                            <a:lnTo>
                              <a:pt x="1068" y="5"/>
                            </a:lnTo>
                            <a:lnTo>
                              <a:pt x="1079" y="26"/>
                            </a:lnTo>
                            <a:lnTo>
                              <a:pt x="1089" y="57"/>
                            </a:lnTo>
                            <a:lnTo>
                              <a:pt x="1099" y="98"/>
                            </a:lnTo>
                            <a:lnTo>
                              <a:pt x="1110" y="155"/>
                            </a:lnTo>
                            <a:lnTo>
                              <a:pt x="1120" y="218"/>
                            </a:lnTo>
                            <a:lnTo>
                              <a:pt x="1130" y="295"/>
                            </a:lnTo>
                            <a:lnTo>
                              <a:pt x="1141" y="378"/>
                            </a:lnTo>
                            <a:lnTo>
                              <a:pt x="1151" y="472"/>
                            </a:lnTo>
                            <a:lnTo>
                              <a:pt x="1161" y="570"/>
                            </a:lnTo>
                            <a:lnTo>
                              <a:pt x="1172" y="679"/>
                            </a:lnTo>
                            <a:lnTo>
                              <a:pt x="1182" y="788"/>
                            </a:lnTo>
                            <a:lnTo>
                              <a:pt x="1193" y="902"/>
                            </a:lnTo>
                            <a:lnTo>
                              <a:pt x="1203" y="1021"/>
                            </a:lnTo>
                            <a:lnTo>
                              <a:pt x="1213" y="1146"/>
                            </a:lnTo>
                            <a:lnTo>
                              <a:pt x="1224" y="1265"/>
                            </a:lnTo>
                            <a:lnTo>
                              <a:pt x="1234" y="1389"/>
                            </a:lnTo>
                            <a:lnTo>
                              <a:pt x="1239" y="1508"/>
                            </a:lnTo>
                            <a:lnTo>
                              <a:pt x="1250" y="1623"/>
                            </a:lnTo>
                            <a:lnTo>
                              <a:pt x="1260" y="1737"/>
                            </a:lnTo>
                            <a:lnTo>
                              <a:pt x="1270" y="1845"/>
                            </a:lnTo>
                            <a:lnTo>
                              <a:pt x="1281" y="1944"/>
                            </a:lnTo>
                            <a:lnTo>
                              <a:pt x="1291" y="2037"/>
                            </a:lnTo>
                            <a:lnTo>
                              <a:pt x="1301" y="2125"/>
                            </a:lnTo>
                          </a:path>
                        </a:pathLst>
                      </a:custGeom>
                      <a:noFill/>
                      <a:ln w="15875">
                        <a:solidFill>
                          <a:srgbClr val="FF33CC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84036" name="Freeform 289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532" y="1159"/>
                        <a:ext cx="1307" cy="2431"/>
                      </a:xfrm>
                      <a:custGeom>
                        <a:avLst/>
                        <a:gdLst>
                          <a:gd name="T0" fmla="*/ 21 w 1307"/>
                          <a:gd name="T1" fmla="*/ 2265 h 2431"/>
                          <a:gd name="T2" fmla="*/ 52 w 1307"/>
                          <a:gd name="T3" fmla="*/ 2400 h 2431"/>
                          <a:gd name="T4" fmla="*/ 83 w 1307"/>
                          <a:gd name="T5" fmla="*/ 2431 h 2431"/>
                          <a:gd name="T6" fmla="*/ 114 w 1307"/>
                          <a:gd name="T7" fmla="*/ 2353 h 2431"/>
                          <a:gd name="T8" fmla="*/ 146 w 1307"/>
                          <a:gd name="T9" fmla="*/ 2172 h 2431"/>
                          <a:gd name="T10" fmla="*/ 177 w 1307"/>
                          <a:gd name="T11" fmla="*/ 1902 h 2431"/>
                          <a:gd name="T12" fmla="*/ 208 w 1307"/>
                          <a:gd name="T13" fmla="*/ 1576 h 2431"/>
                          <a:gd name="T14" fmla="*/ 239 w 1307"/>
                          <a:gd name="T15" fmla="*/ 1218 h 2431"/>
                          <a:gd name="T16" fmla="*/ 270 w 1307"/>
                          <a:gd name="T17" fmla="*/ 855 h 2431"/>
                          <a:gd name="T18" fmla="*/ 301 w 1307"/>
                          <a:gd name="T19" fmla="*/ 529 h 2431"/>
                          <a:gd name="T20" fmla="*/ 332 w 1307"/>
                          <a:gd name="T21" fmla="*/ 259 h 2431"/>
                          <a:gd name="T22" fmla="*/ 363 w 1307"/>
                          <a:gd name="T23" fmla="*/ 78 h 2431"/>
                          <a:gd name="T24" fmla="*/ 394 w 1307"/>
                          <a:gd name="T25" fmla="*/ 0 h 2431"/>
                          <a:gd name="T26" fmla="*/ 425 w 1307"/>
                          <a:gd name="T27" fmla="*/ 31 h 2431"/>
                          <a:gd name="T28" fmla="*/ 457 w 1307"/>
                          <a:gd name="T29" fmla="*/ 166 h 2431"/>
                          <a:gd name="T30" fmla="*/ 488 w 1307"/>
                          <a:gd name="T31" fmla="*/ 394 h 2431"/>
                          <a:gd name="T32" fmla="*/ 519 w 1307"/>
                          <a:gd name="T33" fmla="*/ 695 h 2431"/>
                          <a:gd name="T34" fmla="*/ 550 w 1307"/>
                          <a:gd name="T35" fmla="*/ 1042 h 2431"/>
                          <a:gd name="T36" fmla="*/ 576 w 1307"/>
                          <a:gd name="T37" fmla="*/ 1410 h 2431"/>
                          <a:gd name="T38" fmla="*/ 607 w 1307"/>
                          <a:gd name="T39" fmla="*/ 1752 h 2431"/>
                          <a:gd name="T40" fmla="*/ 638 w 1307"/>
                          <a:gd name="T41" fmla="*/ 2053 h 2431"/>
                          <a:gd name="T42" fmla="*/ 669 w 1307"/>
                          <a:gd name="T43" fmla="*/ 2276 h 2431"/>
                          <a:gd name="T44" fmla="*/ 700 w 1307"/>
                          <a:gd name="T45" fmla="*/ 2405 h 2431"/>
                          <a:gd name="T46" fmla="*/ 731 w 1307"/>
                          <a:gd name="T47" fmla="*/ 2431 h 2431"/>
                          <a:gd name="T48" fmla="*/ 762 w 1307"/>
                          <a:gd name="T49" fmla="*/ 2343 h 2431"/>
                          <a:gd name="T50" fmla="*/ 794 w 1307"/>
                          <a:gd name="T51" fmla="*/ 2156 h 2431"/>
                          <a:gd name="T52" fmla="*/ 825 w 1307"/>
                          <a:gd name="T53" fmla="*/ 1887 h 2431"/>
                          <a:gd name="T54" fmla="*/ 856 w 1307"/>
                          <a:gd name="T55" fmla="*/ 1555 h 2431"/>
                          <a:gd name="T56" fmla="*/ 887 w 1307"/>
                          <a:gd name="T57" fmla="*/ 1197 h 2431"/>
                          <a:gd name="T58" fmla="*/ 918 w 1307"/>
                          <a:gd name="T59" fmla="*/ 835 h 2431"/>
                          <a:gd name="T60" fmla="*/ 949 w 1307"/>
                          <a:gd name="T61" fmla="*/ 513 h 2431"/>
                          <a:gd name="T62" fmla="*/ 980 w 1307"/>
                          <a:gd name="T63" fmla="*/ 249 h 2431"/>
                          <a:gd name="T64" fmla="*/ 1011 w 1307"/>
                          <a:gd name="T65" fmla="*/ 72 h 2431"/>
                          <a:gd name="T66" fmla="*/ 1042 w 1307"/>
                          <a:gd name="T67" fmla="*/ 0 h 2431"/>
                          <a:gd name="T68" fmla="*/ 1073 w 1307"/>
                          <a:gd name="T69" fmla="*/ 36 h 2431"/>
                          <a:gd name="T70" fmla="*/ 1105 w 1307"/>
                          <a:gd name="T71" fmla="*/ 176 h 2431"/>
                          <a:gd name="T72" fmla="*/ 1136 w 1307"/>
                          <a:gd name="T73" fmla="*/ 409 h 2431"/>
                          <a:gd name="T74" fmla="*/ 1167 w 1307"/>
                          <a:gd name="T75" fmla="*/ 715 h 2431"/>
                          <a:gd name="T76" fmla="*/ 1193 w 1307"/>
                          <a:gd name="T77" fmla="*/ 1063 h 2431"/>
                          <a:gd name="T78" fmla="*/ 1224 w 1307"/>
                          <a:gd name="T79" fmla="*/ 1426 h 2431"/>
                          <a:gd name="T80" fmla="*/ 1255 w 1307"/>
                          <a:gd name="T81" fmla="*/ 1773 h 2431"/>
                          <a:gd name="T82" fmla="*/ 1286 w 1307"/>
                          <a:gd name="T83" fmla="*/ 2068 h 2431"/>
                          <a:gd name="T84" fmla="*/ 0 60000 65536"/>
                          <a:gd name="T85" fmla="*/ 0 60000 65536"/>
                          <a:gd name="T86" fmla="*/ 0 60000 65536"/>
                          <a:gd name="T87" fmla="*/ 0 60000 65536"/>
                          <a:gd name="T88" fmla="*/ 0 60000 65536"/>
                          <a:gd name="T89" fmla="*/ 0 60000 65536"/>
                          <a:gd name="T90" fmla="*/ 0 60000 65536"/>
                          <a:gd name="T91" fmla="*/ 0 60000 65536"/>
                          <a:gd name="T92" fmla="*/ 0 60000 65536"/>
                          <a:gd name="T93" fmla="*/ 0 60000 65536"/>
                          <a:gd name="T94" fmla="*/ 0 60000 65536"/>
                          <a:gd name="T95" fmla="*/ 0 60000 65536"/>
                          <a:gd name="T96" fmla="*/ 0 60000 65536"/>
                          <a:gd name="T97" fmla="*/ 0 60000 65536"/>
                          <a:gd name="T98" fmla="*/ 0 60000 65536"/>
                          <a:gd name="T99" fmla="*/ 0 60000 65536"/>
                          <a:gd name="T100" fmla="*/ 0 60000 65536"/>
                          <a:gd name="T101" fmla="*/ 0 60000 65536"/>
                          <a:gd name="T102" fmla="*/ 0 60000 65536"/>
                          <a:gd name="T103" fmla="*/ 0 60000 65536"/>
                          <a:gd name="T104" fmla="*/ 0 60000 65536"/>
                          <a:gd name="T105" fmla="*/ 0 60000 65536"/>
                          <a:gd name="T106" fmla="*/ 0 60000 65536"/>
                          <a:gd name="T107" fmla="*/ 0 60000 65536"/>
                          <a:gd name="T108" fmla="*/ 0 60000 65536"/>
                          <a:gd name="T109" fmla="*/ 0 60000 65536"/>
                          <a:gd name="T110" fmla="*/ 0 60000 65536"/>
                          <a:gd name="T111" fmla="*/ 0 60000 65536"/>
                          <a:gd name="T112" fmla="*/ 0 60000 65536"/>
                          <a:gd name="T113" fmla="*/ 0 60000 65536"/>
                          <a:gd name="T114" fmla="*/ 0 60000 65536"/>
                          <a:gd name="T115" fmla="*/ 0 60000 65536"/>
                          <a:gd name="T116" fmla="*/ 0 60000 65536"/>
                          <a:gd name="T117" fmla="*/ 0 60000 65536"/>
                          <a:gd name="T118" fmla="*/ 0 60000 65536"/>
                          <a:gd name="T119" fmla="*/ 0 60000 65536"/>
                          <a:gd name="T120" fmla="*/ 0 60000 65536"/>
                          <a:gd name="T121" fmla="*/ 0 60000 65536"/>
                          <a:gd name="T122" fmla="*/ 0 60000 65536"/>
                          <a:gd name="T123" fmla="*/ 0 60000 65536"/>
                          <a:gd name="T124" fmla="*/ 0 60000 65536"/>
                          <a:gd name="T125" fmla="*/ 0 60000 65536"/>
                        </a:gdLst>
                        <a:ahLst/>
                        <a:cxnLst>
                          <a:cxn ang="T84">
                            <a:pos x="T0" y="T1"/>
                          </a:cxn>
                          <a:cxn ang="T85">
                            <a:pos x="T2" y="T3"/>
                          </a:cxn>
                          <a:cxn ang="T86">
                            <a:pos x="T4" y="T5"/>
                          </a:cxn>
                          <a:cxn ang="T87">
                            <a:pos x="T6" y="T7"/>
                          </a:cxn>
                          <a:cxn ang="T88">
                            <a:pos x="T8" y="T9"/>
                          </a:cxn>
                          <a:cxn ang="T89">
                            <a:pos x="T10" y="T11"/>
                          </a:cxn>
                          <a:cxn ang="T90">
                            <a:pos x="T12" y="T13"/>
                          </a:cxn>
                          <a:cxn ang="T91">
                            <a:pos x="T14" y="T15"/>
                          </a:cxn>
                          <a:cxn ang="T92">
                            <a:pos x="T16" y="T17"/>
                          </a:cxn>
                          <a:cxn ang="T93">
                            <a:pos x="T18" y="T19"/>
                          </a:cxn>
                          <a:cxn ang="T94">
                            <a:pos x="T20" y="T21"/>
                          </a:cxn>
                          <a:cxn ang="T95">
                            <a:pos x="T22" y="T23"/>
                          </a:cxn>
                          <a:cxn ang="T96">
                            <a:pos x="T24" y="T25"/>
                          </a:cxn>
                          <a:cxn ang="T97">
                            <a:pos x="T26" y="T27"/>
                          </a:cxn>
                          <a:cxn ang="T98">
                            <a:pos x="T28" y="T29"/>
                          </a:cxn>
                          <a:cxn ang="T99">
                            <a:pos x="T30" y="T31"/>
                          </a:cxn>
                          <a:cxn ang="T100">
                            <a:pos x="T32" y="T33"/>
                          </a:cxn>
                          <a:cxn ang="T101">
                            <a:pos x="T34" y="T35"/>
                          </a:cxn>
                          <a:cxn ang="T102">
                            <a:pos x="T36" y="T37"/>
                          </a:cxn>
                          <a:cxn ang="T103">
                            <a:pos x="T38" y="T39"/>
                          </a:cxn>
                          <a:cxn ang="T104">
                            <a:pos x="T40" y="T41"/>
                          </a:cxn>
                          <a:cxn ang="T105">
                            <a:pos x="T42" y="T43"/>
                          </a:cxn>
                          <a:cxn ang="T106">
                            <a:pos x="T44" y="T45"/>
                          </a:cxn>
                          <a:cxn ang="T107">
                            <a:pos x="T46" y="T47"/>
                          </a:cxn>
                          <a:cxn ang="T108">
                            <a:pos x="T48" y="T49"/>
                          </a:cxn>
                          <a:cxn ang="T109">
                            <a:pos x="T50" y="T51"/>
                          </a:cxn>
                          <a:cxn ang="T110">
                            <a:pos x="T52" y="T53"/>
                          </a:cxn>
                          <a:cxn ang="T111">
                            <a:pos x="T54" y="T55"/>
                          </a:cxn>
                          <a:cxn ang="T112">
                            <a:pos x="T56" y="T57"/>
                          </a:cxn>
                          <a:cxn ang="T113">
                            <a:pos x="T58" y="T59"/>
                          </a:cxn>
                          <a:cxn ang="T114">
                            <a:pos x="T60" y="T61"/>
                          </a:cxn>
                          <a:cxn ang="T115">
                            <a:pos x="T62" y="T63"/>
                          </a:cxn>
                          <a:cxn ang="T116">
                            <a:pos x="T64" y="T65"/>
                          </a:cxn>
                          <a:cxn ang="T117">
                            <a:pos x="T66" y="T67"/>
                          </a:cxn>
                          <a:cxn ang="T118">
                            <a:pos x="T68" y="T69"/>
                          </a:cxn>
                          <a:cxn ang="T119">
                            <a:pos x="T70" y="T71"/>
                          </a:cxn>
                          <a:cxn ang="T120">
                            <a:pos x="T72" y="T73"/>
                          </a:cxn>
                          <a:cxn ang="T121">
                            <a:pos x="T74" y="T75"/>
                          </a:cxn>
                          <a:cxn ang="T122">
                            <a:pos x="T76" y="T77"/>
                          </a:cxn>
                          <a:cxn ang="T123">
                            <a:pos x="T78" y="T79"/>
                          </a:cxn>
                          <a:cxn ang="T124">
                            <a:pos x="T80" y="T81"/>
                          </a:cxn>
                          <a:cxn ang="T125">
                            <a:pos x="T82" y="T83"/>
                          </a:cxn>
                        </a:cxnLst>
                        <a:rect l="0" t="0" r="r" b="b"/>
                        <a:pathLst>
                          <a:path w="1307" h="2431">
                            <a:moveTo>
                              <a:pt x="0" y="2125"/>
                            </a:moveTo>
                            <a:lnTo>
                              <a:pt x="11" y="2198"/>
                            </a:lnTo>
                            <a:lnTo>
                              <a:pt x="21" y="2265"/>
                            </a:lnTo>
                            <a:lnTo>
                              <a:pt x="32" y="2322"/>
                            </a:lnTo>
                            <a:lnTo>
                              <a:pt x="42" y="2369"/>
                            </a:lnTo>
                            <a:lnTo>
                              <a:pt x="52" y="2400"/>
                            </a:lnTo>
                            <a:lnTo>
                              <a:pt x="63" y="2426"/>
                            </a:lnTo>
                            <a:lnTo>
                              <a:pt x="73" y="2431"/>
                            </a:lnTo>
                            <a:lnTo>
                              <a:pt x="83" y="2431"/>
                            </a:lnTo>
                            <a:lnTo>
                              <a:pt x="94" y="2416"/>
                            </a:lnTo>
                            <a:lnTo>
                              <a:pt x="104" y="2390"/>
                            </a:lnTo>
                            <a:lnTo>
                              <a:pt x="114" y="2353"/>
                            </a:lnTo>
                            <a:lnTo>
                              <a:pt x="125" y="2302"/>
                            </a:lnTo>
                            <a:lnTo>
                              <a:pt x="135" y="2239"/>
                            </a:lnTo>
                            <a:lnTo>
                              <a:pt x="146" y="2172"/>
                            </a:lnTo>
                            <a:lnTo>
                              <a:pt x="156" y="2089"/>
                            </a:lnTo>
                            <a:lnTo>
                              <a:pt x="166" y="2001"/>
                            </a:lnTo>
                            <a:lnTo>
                              <a:pt x="177" y="1902"/>
                            </a:lnTo>
                            <a:lnTo>
                              <a:pt x="187" y="1799"/>
                            </a:lnTo>
                            <a:lnTo>
                              <a:pt x="197" y="1690"/>
                            </a:lnTo>
                            <a:lnTo>
                              <a:pt x="208" y="1576"/>
                            </a:lnTo>
                            <a:lnTo>
                              <a:pt x="218" y="1457"/>
                            </a:lnTo>
                            <a:lnTo>
                              <a:pt x="229" y="1337"/>
                            </a:lnTo>
                            <a:lnTo>
                              <a:pt x="239" y="1218"/>
                            </a:lnTo>
                            <a:lnTo>
                              <a:pt x="249" y="1094"/>
                            </a:lnTo>
                            <a:lnTo>
                              <a:pt x="260" y="975"/>
                            </a:lnTo>
                            <a:lnTo>
                              <a:pt x="270" y="855"/>
                            </a:lnTo>
                            <a:lnTo>
                              <a:pt x="280" y="741"/>
                            </a:lnTo>
                            <a:lnTo>
                              <a:pt x="291" y="632"/>
                            </a:lnTo>
                            <a:lnTo>
                              <a:pt x="301" y="529"/>
                            </a:lnTo>
                            <a:lnTo>
                              <a:pt x="311" y="430"/>
                            </a:lnTo>
                            <a:lnTo>
                              <a:pt x="322" y="342"/>
                            </a:lnTo>
                            <a:lnTo>
                              <a:pt x="332" y="259"/>
                            </a:lnTo>
                            <a:lnTo>
                              <a:pt x="343" y="192"/>
                            </a:lnTo>
                            <a:lnTo>
                              <a:pt x="353" y="130"/>
                            </a:lnTo>
                            <a:lnTo>
                              <a:pt x="363" y="78"/>
                            </a:lnTo>
                            <a:lnTo>
                              <a:pt x="374" y="41"/>
                            </a:lnTo>
                            <a:lnTo>
                              <a:pt x="384" y="15"/>
                            </a:lnTo>
                            <a:lnTo>
                              <a:pt x="394" y="0"/>
                            </a:lnTo>
                            <a:lnTo>
                              <a:pt x="405" y="0"/>
                            </a:lnTo>
                            <a:lnTo>
                              <a:pt x="415" y="5"/>
                            </a:lnTo>
                            <a:lnTo>
                              <a:pt x="425" y="31"/>
                            </a:lnTo>
                            <a:lnTo>
                              <a:pt x="436" y="62"/>
                            </a:lnTo>
                            <a:lnTo>
                              <a:pt x="446" y="109"/>
                            </a:lnTo>
                            <a:lnTo>
                              <a:pt x="457" y="166"/>
                            </a:lnTo>
                            <a:lnTo>
                              <a:pt x="467" y="233"/>
                            </a:lnTo>
                            <a:lnTo>
                              <a:pt x="477" y="306"/>
                            </a:lnTo>
                            <a:lnTo>
                              <a:pt x="488" y="394"/>
                            </a:lnTo>
                            <a:lnTo>
                              <a:pt x="498" y="487"/>
                            </a:lnTo>
                            <a:lnTo>
                              <a:pt x="508" y="586"/>
                            </a:lnTo>
                            <a:lnTo>
                              <a:pt x="519" y="695"/>
                            </a:lnTo>
                            <a:lnTo>
                              <a:pt x="529" y="809"/>
                            </a:lnTo>
                            <a:lnTo>
                              <a:pt x="540" y="923"/>
                            </a:lnTo>
                            <a:lnTo>
                              <a:pt x="550" y="1042"/>
                            </a:lnTo>
                            <a:lnTo>
                              <a:pt x="555" y="1166"/>
                            </a:lnTo>
                            <a:lnTo>
                              <a:pt x="565" y="1286"/>
                            </a:lnTo>
                            <a:lnTo>
                              <a:pt x="576" y="1410"/>
                            </a:lnTo>
                            <a:lnTo>
                              <a:pt x="586" y="1529"/>
                            </a:lnTo>
                            <a:lnTo>
                              <a:pt x="597" y="1643"/>
                            </a:lnTo>
                            <a:lnTo>
                              <a:pt x="607" y="1752"/>
                            </a:lnTo>
                            <a:lnTo>
                              <a:pt x="617" y="1861"/>
                            </a:lnTo>
                            <a:lnTo>
                              <a:pt x="628" y="1959"/>
                            </a:lnTo>
                            <a:lnTo>
                              <a:pt x="638" y="2053"/>
                            </a:lnTo>
                            <a:lnTo>
                              <a:pt x="648" y="2136"/>
                            </a:lnTo>
                            <a:lnTo>
                              <a:pt x="659" y="2213"/>
                            </a:lnTo>
                            <a:lnTo>
                              <a:pt x="669" y="2276"/>
                            </a:lnTo>
                            <a:lnTo>
                              <a:pt x="679" y="2333"/>
                            </a:lnTo>
                            <a:lnTo>
                              <a:pt x="690" y="2374"/>
                            </a:lnTo>
                            <a:lnTo>
                              <a:pt x="700" y="2405"/>
                            </a:lnTo>
                            <a:lnTo>
                              <a:pt x="711" y="2426"/>
                            </a:lnTo>
                            <a:lnTo>
                              <a:pt x="721" y="2431"/>
                            </a:lnTo>
                            <a:lnTo>
                              <a:pt x="731" y="2431"/>
                            </a:lnTo>
                            <a:lnTo>
                              <a:pt x="742" y="2410"/>
                            </a:lnTo>
                            <a:lnTo>
                              <a:pt x="752" y="2385"/>
                            </a:lnTo>
                            <a:lnTo>
                              <a:pt x="762" y="2343"/>
                            </a:lnTo>
                            <a:lnTo>
                              <a:pt x="773" y="2291"/>
                            </a:lnTo>
                            <a:lnTo>
                              <a:pt x="783" y="2229"/>
                            </a:lnTo>
                            <a:lnTo>
                              <a:pt x="794" y="2156"/>
                            </a:lnTo>
                            <a:lnTo>
                              <a:pt x="804" y="2074"/>
                            </a:lnTo>
                            <a:lnTo>
                              <a:pt x="814" y="1985"/>
                            </a:lnTo>
                            <a:lnTo>
                              <a:pt x="825" y="1887"/>
                            </a:lnTo>
                            <a:lnTo>
                              <a:pt x="835" y="1783"/>
                            </a:lnTo>
                            <a:lnTo>
                              <a:pt x="845" y="1669"/>
                            </a:lnTo>
                            <a:lnTo>
                              <a:pt x="856" y="1555"/>
                            </a:lnTo>
                            <a:lnTo>
                              <a:pt x="866" y="1436"/>
                            </a:lnTo>
                            <a:lnTo>
                              <a:pt x="876" y="1317"/>
                            </a:lnTo>
                            <a:lnTo>
                              <a:pt x="887" y="1197"/>
                            </a:lnTo>
                            <a:lnTo>
                              <a:pt x="897" y="1073"/>
                            </a:lnTo>
                            <a:lnTo>
                              <a:pt x="908" y="954"/>
                            </a:lnTo>
                            <a:lnTo>
                              <a:pt x="918" y="835"/>
                            </a:lnTo>
                            <a:lnTo>
                              <a:pt x="928" y="720"/>
                            </a:lnTo>
                            <a:lnTo>
                              <a:pt x="939" y="612"/>
                            </a:lnTo>
                            <a:lnTo>
                              <a:pt x="949" y="513"/>
                            </a:lnTo>
                            <a:lnTo>
                              <a:pt x="959" y="415"/>
                            </a:lnTo>
                            <a:lnTo>
                              <a:pt x="970" y="327"/>
                            </a:lnTo>
                            <a:lnTo>
                              <a:pt x="980" y="249"/>
                            </a:lnTo>
                            <a:lnTo>
                              <a:pt x="991" y="181"/>
                            </a:lnTo>
                            <a:lnTo>
                              <a:pt x="1001" y="119"/>
                            </a:lnTo>
                            <a:lnTo>
                              <a:pt x="1011" y="72"/>
                            </a:lnTo>
                            <a:lnTo>
                              <a:pt x="1022" y="36"/>
                            </a:lnTo>
                            <a:lnTo>
                              <a:pt x="1032" y="10"/>
                            </a:lnTo>
                            <a:lnTo>
                              <a:pt x="1042" y="0"/>
                            </a:lnTo>
                            <a:lnTo>
                              <a:pt x="1053" y="0"/>
                            </a:lnTo>
                            <a:lnTo>
                              <a:pt x="1063" y="10"/>
                            </a:lnTo>
                            <a:lnTo>
                              <a:pt x="1073" y="36"/>
                            </a:lnTo>
                            <a:lnTo>
                              <a:pt x="1084" y="67"/>
                            </a:lnTo>
                            <a:lnTo>
                              <a:pt x="1094" y="114"/>
                            </a:lnTo>
                            <a:lnTo>
                              <a:pt x="1105" y="176"/>
                            </a:lnTo>
                            <a:lnTo>
                              <a:pt x="1115" y="244"/>
                            </a:lnTo>
                            <a:lnTo>
                              <a:pt x="1125" y="321"/>
                            </a:lnTo>
                            <a:lnTo>
                              <a:pt x="1136" y="409"/>
                            </a:lnTo>
                            <a:lnTo>
                              <a:pt x="1146" y="503"/>
                            </a:lnTo>
                            <a:lnTo>
                              <a:pt x="1156" y="606"/>
                            </a:lnTo>
                            <a:lnTo>
                              <a:pt x="1167" y="715"/>
                            </a:lnTo>
                            <a:lnTo>
                              <a:pt x="1172" y="829"/>
                            </a:lnTo>
                            <a:lnTo>
                              <a:pt x="1182" y="943"/>
                            </a:lnTo>
                            <a:lnTo>
                              <a:pt x="1193" y="1063"/>
                            </a:lnTo>
                            <a:lnTo>
                              <a:pt x="1203" y="1187"/>
                            </a:lnTo>
                            <a:lnTo>
                              <a:pt x="1213" y="1306"/>
                            </a:lnTo>
                            <a:lnTo>
                              <a:pt x="1224" y="1426"/>
                            </a:lnTo>
                            <a:lnTo>
                              <a:pt x="1234" y="1545"/>
                            </a:lnTo>
                            <a:lnTo>
                              <a:pt x="1245" y="1664"/>
                            </a:lnTo>
                            <a:lnTo>
                              <a:pt x="1255" y="1773"/>
                            </a:lnTo>
                            <a:lnTo>
                              <a:pt x="1265" y="1877"/>
                            </a:lnTo>
                            <a:lnTo>
                              <a:pt x="1276" y="1975"/>
                            </a:lnTo>
                            <a:lnTo>
                              <a:pt x="1286" y="2068"/>
                            </a:lnTo>
                            <a:lnTo>
                              <a:pt x="1296" y="2151"/>
                            </a:lnTo>
                            <a:lnTo>
                              <a:pt x="1307" y="2224"/>
                            </a:lnTo>
                          </a:path>
                        </a:pathLst>
                      </a:custGeom>
                      <a:noFill/>
                      <a:ln w="15875">
                        <a:solidFill>
                          <a:srgbClr val="FF33CC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84037" name="Freeform 290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839" y="1159"/>
                        <a:ext cx="477" cy="2431"/>
                      </a:xfrm>
                      <a:custGeom>
                        <a:avLst/>
                        <a:gdLst>
                          <a:gd name="T0" fmla="*/ 0 w 477"/>
                          <a:gd name="T1" fmla="*/ 2224 h 2431"/>
                          <a:gd name="T2" fmla="*/ 10 w 477"/>
                          <a:gd name="T3" fmla="*/ 2286 h 2431"/>
                          <a:gd name="T4" fmla="*/ 20 w 477"/>
                          <a:gd name="T5" fmla="*/ 2338 h 2431"/>
                          <a:gd name="T6" fmla="*/ 31 w 477"/>
                          <a:gd name="T7" fmla="*/ 2379 h 2431"/>
                          <a:gd name="T8" fmla="*/ 41 w 477"/>
                          <a:gd name="T9" fmla="*/ 2410 h 2431"/>
                          <a:gd name="T10" fmla="*/ 52 w 477"/>
                          <a:gd name="T11" fmla="*/ 2426 h 2431"/>
                          <a:gd name="T12" fmla="*/ 62 w 477"/>
                          <a:gd name="T13" fmla="*/ 2431 h 2431"/>
                          <a:gd name="T14" fmla="*/ 72 w 477"/>
                          <a:gd name="T15" fmla="*/ 2426 h 2431"/>
                          <a:gd name="T16" fmla="*/ 83 w 477"/>
                          <a:gd name="T17" fmla="*/ 2410 h 2431"/>
                          <a:gd name="T18" fmla="*/ 93 w 477"/>
                          <a:gd name="T19" fmla="*/ 2379 h 2431"/>
                          <a:gd name="T20" fmla="*/ 103 w 477"/>
                          <a:gd name="T21" fmla="*/ 2338 h 2431"/>
                          <a:gd name="T22" fmla="*/ 114 w 477"/>
                          <a:gd name="T23" fmla="*/ 2281 h 2431"/>
                          <a:gd name="T24" fmla="*/ 124 w 477"/>
                          <a:gd name="T25" fmla="*/ 2219 h 2431"/>
                          <a:gd name="T26" fmla="*/ 134 w 477"/>
                          <a:gd name="T27" fmla="*/ 2146 h 2431"/>
                          <a:gd name="T28" fmla="*/ 145 w 477"/>
                          <a:gd name="T29" fmla="*/ 2058 h 2431"/>
                          <a:gd name="T30" fmla="*/ 155 w 477"/>
                          <a:gd name="T31" fmla="*/ 1970 h 2431"/>
                          <a:gd name="T32" fmla="*/ 166 w 477"/>
                          <a:gd name="T33" fmla="*/ 1871 h 2431"/>
                          <a:gd name="T34" fmla="*/ 176 w 477"/>
                          <a:gd name="T35" fmla="*/ 1762 h 2431"/>
                          <a:gd name="T36" fmla="*/ 186 w 477"/>
                          <a:gd name="T37" fmla="*/ 1654 h 2431"/>
                          <a:gd name="T38" fmla="*/ 197 w 477"/>
                          <a:gd name="T39" fmla="*/ 1534 h 2431"/>
                          <a:gd name="T40" fmla="*/ 207 w 477"/>
                          <a:gd name="T41" fmla="*/ 1415 h 2431"/>
                          <a:gd name="T42" fmla="*/ 217 w 477"/>
                          <a:gd name="T43" fmla="*/ 1296 h 2431"/>
                          <a:gd name="T44" fmla="*/ 228 w 477"/>
                          <a:gd name="T45" fmla="*/ 1177 h 2431"/>
                          <a:gd name="T46" fmla="*/ 238 w 477"/>
                          <a:gd name="T47" fmla="*/ 1052 h 2431"/>
                          <a:gd name="T48" fmla="*/ 249 w 477"/>
                          <a:gd name="T49" fmla="*/ 933 h 2431"/>
                          <a:gd name="T50" fmla="*/ 259 w 477"/>
                          <a:gd name="T51" fmla="*/ 819 h 2431"/>
                          <a:gd name="T52" fmla="*/ 269 w 477"/>
                          <a:gd name="T53" fmla="*/ 705 h 2431"/>
                          <a:gd name="T54" fmla="*/ 280 w 477"/>
                          <a:gd name="T55" fmla="*/ 596 h 2431"/>
                          <a:gd name="T56" fmla="*/ 290 w 477"/>
                          <a:gd name="T57" fmla="*/ 492 h 2431"/>
                          <a:gd name="T58" fmla="*/ 300 w 477"/>
                          <a:gd name="T59" fmla="*/ 399 h 2431"/>
                          <a:gd name="T60" fmla="*/ 311 w 477"/>
                          <a:gd name="T61" fmla="*/ 316 h 2431"/>
                          <a:gd name="T62" fmla="*/ 321 w 477"/>
                          <a:gd name="T63" fmla="*/ 238 h 2431"/>
                          <a:gd name="T64" fmla="*/ 331 w 477"/>
                          <a:gd name="T65" fmla="*/ 171 h 2431"/>
                          <a:gd name="T66" fmla="*/ 342 w 477"/>
                          <a:gd name="T67" fmla="*/ 114 h 2431"/>
                          <a:gd name="T68" fmla="*/ 352 w 477"/>
                          <a:gd name="T69" fmla="*/ 67 h 2431"/>
                          <a:gd name="T70" fmla="*/ 363 w 477"/>
                          <a:gd name="T71" fmla="*/ 31 h 2431"/>
                          <a:gd name="T72" fmla="*/ 373 w 477"/>
                          <a:gd name="T73" fmla="*/ 10 h 2431"/>
                          <a:gd name="T74" fmla="*/ 383 w 477"/>
                          <a:gd name="T75" fmla="*/ 0 h 2431"/>
                          <a:gd name="T76" fmla="*/ 394 w 477"/>
                          <a:gd name="T77" fmla="*/ 0 h 2431"/>
                          <a:gd name="T78" fmla="*/ 404 w 477"/>
                          <a:gd name="T79" fmla="*/ 15 h 2431"/>
                          <a:gd name="T80" fmla="*/ 414 w 477"/>
                          <a:gd name="T81" fmla="*/ 41 h 2431"/>
                          <a:gd name="T82" fmla="*/ 425 w 477"/>
                          <a:gd name="T83" fmla="*/ 78 h 2431"/>
                          <a:gd name="T84" fmla="*/ 435 w 477"/>
                          <a:gd name="T85" fmla="*/ 124 h 2431"/>
                          <a:gd name="T86" fmla="*/ 445 w 477"/>
                          <a:gd name="T87" fmla="*/ 187 h 2431"/>
                          <a:gd name="T88" fmla="*/ 456 w 477"/>
                          <a:gd name="T89" fmla="*/ 254 h 2431"/>
                          <a:gd name="T90" fmla="*/ 466 w 477"/>
                          <a:gd name="T91" fmla="*/ 337 h 2431"/>
                          <a:gd name="T92" fmla="*/ 477 w 477"/>
                          <a:gd name="T93" fmla="*/ 425 h 2431"/>
                          <a:gd name="T94" fmla="*/ 0 60000 65536"/>
                          <a:gd name="T95" fmla="*/ 0 60000 65536"/>
                          <a:gd name="T96" fmla="*/ 0 60000 65536"/>
                          <a:gd name="T97" fmla="*/ 0 60000 65536"/>
                          <a:gd name="T98" fmla="*/ 0 60000 65536"/>
                          <a:gd name="T99" fmla="*/ 0 60000 65536"/>
                          <a:gd name="T100" fmla="*/ 0 60000 65536"/>
                          <a:gd name="T101" fmla="*/ 0 60000 65536"/>
                          <a:gd name="T102" fmla="*/ 0 60000 65536"/>
                          <a:gd name="T103" fmla="*/ 0 60000 65536"/>
                          <a:gd name="T104" fmla="*/ 0 60000 65536"/>
                          <a:gd name="T105" fmla="*/ 0 60000 65536"/>
                          <a:gd name="T106" fmla="*/ 0 60000 65536"/>
                          <a:gd name="T107" fmla="*/ 0 60000 65536"/>
                          <a:gd name="T108" fmla="*/ 0 60000 65536"/>
                          <a:gd name="T109" fmla="*/ 0 60000 65536"/>
                          <a:gd name="T110" fmla="*/ 0 60000 65536"/>
                          <a:gd name="T111" fmla="*/ 0 60000 65536"/>
                          <a:gd name="T112" fmla="*/ 0 60000 65536"/>
                          <a:gd name="T113" fmla="*/ 0 60000 65536"/>
                          <a:gd name="T114" fmla="*/ 0 60000 65536"/>
                          <a:gd name="T115" fmla="*/ 0 60000 65536"/>
                          <a:gd name="T116" fmla="*/ 0 60000 65536"/>
                          <a:gd name="T117" fmla="*/ 0 60000 65536"/>
                          <a:gd name="T118" fmla="*/ 0 60000 65536"/>
                          <a:gd name="T119" fmla="*/ 0 60000 65536"/>
                          <a:gd name="T120" fmla="*/ 0 60000 65536"/>
                          <a:gd name="T121" fmla="*/ 0 60000 65536"/>
                          <a:gd name="T122" fmla="*/ 0 60000 65536"/>
                          <a:gd name="T123" fmla="*/ 0 60000 65536"/>
                          <a:gd name="T124" fmla="*/ 0 60000 65536"/>
                          <a:gd name="T125" fmla="*/ 0 60000 65536"/>
                          <a:gd name="T126" fmla="*/ 0 60000 65536"/>
                          <a:gd name="T127" fmla="*/ 0 60000 65536"/>
                          <a:gd name="T128" fmla="*/ 0 60000 65536"/>
                          <a:gd name="T129" fmla="*/ 0 60000 65536"/>
                          <a:gd name="T130" fmla="*/ 0 60000 65536"/>
                          <a:gd name="T131" fmla="*/ 0 60000 65536"/>
                          <a:gd name="T132" fmla="*/ 0 60000 65536"/>
                          <a:gd name="T133" fmla="*/ 0 60000 65536"/>
                          <a:gd name="T134" fmla="*/ 0 60000 65536"/>
                          <a:gd name="T135" fmla="*/ 0 60000 65536"/>
                          <a:gd name="T136" fmla="*/ 0 60000 65536"/>
                          <a:gd name="T137" fmla="*/ 0 60000 65536"/>
                          <a:gd name="T138" fmla="*/ 0 60000 65536"/>
                          <a:gd name="T139" fmla="*/ 0 60000 65536"/>
                          <a:gd name="T140" fmla="*/ 0 60000 65536"/>
                        </a:gdLst>
                        <a:ahLst/>
                        <a:cxnLst>
                          <a:cxn ang="T94">
                            <a:pos x="T0" y="T1"/>
                          </a:cxn>
                          <a:cxn ang="T95">
                            <a:pos x="T2" y="T3"/>
                          </a:cxn>
                          <a:cxn ang="T96">
                            <a:pos x="T4" y="T5"/>
                          </a:cxn>
                          <a:cxn ang="T97">
                            <a:pos x="T6" y="T7"/>
                          </a:cxn>
                          <a:cxn ang="T98">
                            <a:pos x="T8" y="T9"/>
                          </a:cxn>
                          <a:cxn ang="T99">
                            <a:pos x="T10" y="T11"/>
                          </a:cxn>
                          <a:cxn ang="T100">
                            <a:pos x="T12" y="T13"/>
                          </a:cxn>
                          <a:cxn ang="T101">
                            <a:pos x="T14" y="T15"/>
                          </a:cxn>
                          <a:cxn ang="T102">
                            <a:pos x="T16" y="T17"/>
                          </a:cxn>
                          <a:cxn ang="T103">
                            <a:pos x="T18" y="T19"/>
                          </a:cxn>
                          <a:cxn ang="T104">
                            <a:pos x="T20" y="T21"/>
                          </a:cxn>
                          <a:cxn ang="T105">
                            <a:pos x="T22" y="T23"/>
                          </a:cxn>
                          <a:cxn ang="T106">
                            <a:pos x="T24" y="T25"/>
                          </a:cxn>
                          <a:cxn ang="T107">
                            <a:pos x="T26" y="T27"/>
                          </a:cxn>
                          <a:cxn ang="T108">
                            <a:pos x="T28" y="T29"/>
                          </a:cxn>
                          <a:cxn ang="T109">
                            <a:pos x="T30" y="T31"/>
                          </a:cxn>
                          <a:cxn ang="T110">
                            <a:pos x="T32" y="T33"/>
                          </a:cxn>
                          <a:cxn ang="T111">
                            <a:pos x="T34" y="T35"/>
                          </a:cxn>
                          <a:cxn ang="T112">
                            <a:pos x="T36" y="T37"/>
                          </a:cxn>
                          <a:cxn ang="T113">
                            <a:pos x="T38" y="T39"/>
                          </a:cxn>
                          <a:cxn ang="T114">
                            <a:pos x="T40" y="T41"/>
                          </a:cxn>
                          <a:cxn ang="T115">
                            <a:pos x="T42" y="T43"/>
                          </a:cxn>
                          <a:cxn ang="T116">
                            <a:pos x="T44" y="T45"/>
                          </a:cxn>
                          <a:cxn ang="T117">
                            <a:pos x="T46" y="T47"/>
                          </a:cxn>
                          <a:cxn ang="T118">
                            <a:pos x="T48" y="T49"/>
                          </a:cxn>
                          <a:cxn ang="T119">
                            <a:pos x="T50" y="T51"/>
                          </a:cxn>
                          <a:cxn ang="T120">
                            <a:pos x="T52" y="T53"/>
                          </a:cxn>
                          <a:cxn ang="T121">
                            <a:pos x="T54" y="T55"/>
                          </a:cxn>
                          <a:cxn ang="T122">
                            <a:pos x="T56" y="T57"/>
                          </a:cxn>
                          <a:cxn ang="T123">
                            <a:pos x="T58" y="T59"/>
                          </a:cxn>
                          <a:cxn ang="T124">
                            <a:pos x="T60" y="T61"/>
                          </a:cxn>
                          <a:cxn ang="T125">
                            <a:pos x="T62" y="T63"/>
                          </a:cxn>
                          <a:cxn ang="T126">
                            <a:pos x="T64" y="T65"/>
                          </a:cxn>
                          <a:cxn ang="T127">
                            <a:pos x="T66" y="T67"/>
                          </a:cxn>
                          <a:cxn ang="T128">
                            <a:pos x="T68" y="T69"/>
                          </a:cxn>
                          <a:cxn ang="T129">
                            <a:pos x="T70" y="T71"/>
                          </a:cxn>
                          <a:cxn ang="T130">
                            <a:pos x="T72" y="T73"/>
                          </a:cxn>
                          <a:cxn ang="T131">
                            <a:pos x="T74" y="T75"/>
                          </a:cxn>
                          <a:cxn ang="T132">
                            <a:pos x="T76" y="T77"/>
                          </a:cxn>
                          <a:cxn ang="T133">
                            <a:pos x="T78" y="T79"/>
                          </a:cxn>
                          <a:cxn ang="T134">
                            <a:pos x="T80" y="T81"/>
                          </a:cxn>
                          <a:cxn ang="T135">
                            <a:pos x="T82" y="T83"/>
                          </a:cxn>
                          <a:cxn ang="T136">
                            <a:pos x="T84" y="T85"/>
                          </a:cxn>
                          <a:cxn ang="T137">
                            <a:pos x="T86" y="T87"/>
                          </a:cxn>
                          <a:cxn ang="T138">
                            <a:pos x="T88" y="T89"/>
                          </a:cxn>
                          <a:cxn ang="T139">
                            <a:pos x="T90" y="T91"/>
                          </a:cxn>
                          <a:cxn ang="T140">
                            <a:pos x="T92" y="T93"/>
                          </a:cxn>
                        </a:cxnLst>
                        <a:rect l="0" t="0" r="r" b="b"/>
                        <a:pathLst>
                          <a:path w="477" h="2431">
                            <a:moveTo>
                              <a:pt x="0" y="2224"/>
                            </a:moveTo>
                            <a:lnTo>
                              <a:pt x="10" y="2286"/>
                            </a:lnTo>
                            <a:lnTo>
                              <a:pt x="20" y="2338"/>
                            </a:lnTo>
                            <a:lnTo>
                              <a:pt x="31" y="2379"/>
                            </a:lnTo>
                            <a:lnTo>
                              <a:pt x="41" y="2410"/>
                            </a:lnTo>
                            <a:lnTo>
                              <a:pt x="52" y="2426"/>
                            </a:lnTo>
                            <a:lnTo>
                              <a:pt x="62" y="2431"/>
                            </a:lnTo>
                            <a:lnTo>
                              <a:pt x="72" y="2426"/>
                            </a:lnTo>
                            <a:lnTo>
                              <a:pt x="83" y="2410"/>
                            </a:lnTo>
                            <a:lnTo>
                              <a:pt x="93" y="2379"/>
                            </a:lnTo>
                            <a:lnTo>
                              <a:pt x="103" y="2338"/>
                            </a:lnTo>
                            <a:lnTo>
                              <a:pt x="114" y="2281"/>
                            </a:lnTo>
                            <a:lnTo>
                              <a:pt x="124" y="2219"/>
                            </a:lnTo>
                            <a:lnTo>
                              <a:pt x="134" y="2146"/>
                            </a:lnTo>
                            <a:lnTo>
                              <a:pt x="145" y="2058"/>
                            </a:lnTo>
                            <a:lnTo>
                              <a:pt x="155" y="1970"/>
                            </a:lnTo>
                            <a:lnTo>
                              <a:pt x="166" y="1871"/>
                            </a:lnTo>
                            <a:lnTo>
                              <a:pt x="176" y="1762"/>
                            </a:lnTo>
                            <a:lnTo>
                              <a:pt x="186" y="1654"/>
                            </a:lnTo>
                            <a:lnTo>
                              <a:pt x="197" y="1534"/>
                            </a:lnTo>
                            <a:lnTo>
                              <a:pt x="207" y="1415"/>
                            </a:lnTo>
                            <a:lnTo>
                              <a:pt x="217" y="1296"/>
                            </a:lnTo>
                            <a:lnTo>
                              <a:pt x="228" y="1177"/>
                            </a:lnTo>
                            <a:lnTo>
                              <a:pt x="238" y="1052"/>
                            </a:lnTo>
                            <a:lnTo>
                              <a:pt x="249" y="933"/>
                            </a:lnTo>
                            <a:lnTo>
                              <a:pt x="259" y="819"/>
                            </a:lnTo>
                            <a:lnTo>
                              <a:pt x="269" y="705"/>
                            </a:lnTo>
                            <a:lnTo>
                              <a:pt x="280" y="596"/>
                            </a:lnTo>
                            <a:lnTo>
                              <a:pt x="290" y="492"/>
                            </a:lnTo>
                            <a:lnTo>
                              <a:pt x="300" y="399"/>
                            </a:lnTo>
                            <a:lnTo>
                              <a:pt x="311" y="316"/>
                            </a:lnTo>
                            <a:lnTo>
                              <a:pt x="321" y="238"/>
                            </a:lnTo>
                            <a:lnTo>
                              <a:pt x="331" y="171"/>
                            </a:lnTo>
                            <a:lnTo>
                              <a:pt x="342" y="114"/>
                            </a:lnTo>
                            <a:lnTo>
                              <a:pt x="352" y="67"/>
                            </a:lnTo>
                            <a:lnTo>
                              <a:pt x="363" y="31"/>
                            </a:lnTo>
                            <a:lnTo>
                              <a:pt x="373" y="10"/>
                            </a:lnTo>
                            <a:lnTo>
                              <a:pt x="383" y="0"/>
                            </a:lnTo>
                            <a:lnTo>
                              <a:pt x="394" y="0"/>
                            </a:lnTo>
                            <a:lnTo>
                              <a:pt x="404" y="15"/>
                            </a:lnTo>
                            <a:lnTo>
                              <a:pt x="414" y="41"/>
                            </a:lnTo>
                            <a:lnTo>
                              <a:pt x="425" y="78"/>
                            </a:lnTo>
                            <a:lnTo>
                              <a:pt x="435" y="124"/>
                            </a:lnTo>
                            <a:lnTo>
                              <a:pt x="445" y="187"/>
                            </a:lnTo>
                            <a:lnTo>
                              <a:pt x="456" y="254"/>
                            </a:lnTo>
                            <a:lnTo>
                              <a:pt x="466" y="337"/>
                            </a:lnTo>
                            <a:lnTo>
                              <a:pt x="477" y="425"/>
                            </a:lnTo>
                          </a:path>
                        </a:pathLst>
                      </a:custGeom>
                      <a:noFill/>
                      <a:ln w="15875">
                        <a:solidFill>
                          <a:srgbClr val="FF33CC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</p:grpSp>
                <p:grpSp>
                  <p:nvGrpSpPr>
                    <p:cNvPr id="84019" name="Group 291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918" y="3241"/>
                      <a:ext cx="395" cy="210"/>
                      <a:chOff x="1231" y="1159"/>
                      <a:chExt cx="3085" cy="2431"/>
                    </a:xfrm>
                  </p:grpSpPr>
                  <p:sp>
                    <p:nvSpPr>
                      <p:cNvPr id="84032" name="Freeform 292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1231" y="1159"/>
                        <a:ext cx="1301" cy="2431"/>
                      </a:xfrm>
                      <a:custGeom>
                        <a:avLst/>
                        <a:gdLst>
                          <a:gd name="T0" fmla="*/ 16 w 1301"/>
                          <a:gd name="T1" fmla="*/ 2177 h 2431"/>
                          <a:gd name="T2" fmla="*/ 47 w 1301"/>
                          <a:gd name="T3" fmla="*/ 2353 h 2431"/>
                          <a:gd name="T4" fmla="*/ 78 w 1301"/>
                          <a:gd name="T5" fmla="*/ 2431 h 2431"/>
                          <a:gd name="T6" fmla="*/ 109 w 1301"/>
                          <a:gd name="T7" fmla="*/ 2400 h 2431"/>
                          <a:gd name="T8" fmla="*/ 140 w 1301"/>
                          <a:gd name="T9" fmla="*/ 2260 h 2431"/>
                          <a:gd name="T10" fmla="*/ 171 w 1301"/>
                          <a:gd name="T11" fmla="*/ 2032 h 2431"/>
                          <a:gd name="T12" fmla="*/ 203 w 1301"/>
                          <a:gd name="T13" fmla="*/ 1726 h 2431"/>
                          <a:gd name="T14" fmla="*/ 234 w 1301"/>
                          <a:gd name="T15" fmla="*/ 1379 h 2431"/>
                          <a:gd name="T16" fmla="*/ 265 w 1301"/>
                          <a:gd name="T17" fmla="*/ 1016 h 2431"/>
                          <a:gd name="T18" fmla="*/ 296 w 1301"/>
                          <a:gd name="T19" fmla="*/ 669 h 2431"/>
                          <a:gd name="T20" fmla="*/ 327 w 1301"/>
                          <a:gd name="T21" fmla="*/ 373 h 2431"/>
                          <a:gd name="T22" fmla="*/ 358 w 1301"/>
                          <a:gd name="T23" fmla="*/ 150 h 2431"/>
                          <a:gd name="T24" fmla="*/ 389 w 1301"/>
                          <a:gd name="T25" fmla="*/ 21 h 2431"/>
                          <a:gd name="T26" fmla="*/ 420 w 1301"/>
                          <a:gd name="T27" fmla="*/ 5 h 2431"/>
                          <a:gd name="T28" fmla="*/ 451 w 1301"/>
                          <a:gd name="T29" fmla="*/ 93 h 2431"/>
                          <a:gd name="T30" fmla="*/ 482 w 1301"/>
                          <a:gd name="T31" fmla="*/ 280 h 2431"/>
                          <a:gd name="T32" fmla="*/ 514 w 1301"/>
                          <a:gd name="T33" fmla="*/ 555 h 2431"/>
                          <a:gd name="T34" fmla="*/ 545 w 1301"/>
                          <a:gd name="T35" fmla="*/ 886 h 2431"/>
                          <a:gd name="T36" fmla="*/ 576 w 1301"/>
                          <a:gd name="T37" fmla="*/ 1244 h 2431"/>
                          <a:gd name="T38" fmla="*/ 607 w 1301"/>
                          <a:gd name="T39" fmla="*/ 1602 h 2431"/>
                          <a:gd name="T40" fmla="*/ 633 w 1301"/>
                          <a:gd name="T41" fmla="*/ 1928 h 2431"/>
                          <a:gd name="T42" fmla="*/ 664 w 1301"/>
                          <a:gd name="T43" fmla="*/ 2188 h 2431"/>
                          <a:gd name="T44" fmla="*/ 695 w 1301"/>
                          <a:gd name="T45" fmla="*/ 2364 h 2431"/>
                          <a:gd name="T46" fmla="*/ 726 w 1301"/>
                          <a:gd name="T47" fmla="*/ 2431 h 2431"/>
                          <a:gd name="T48" fmla="*/ 757 w 1301"/>
                          <a:gd name="T49" fmla="*/ 2395 h 2431"/>
                          <a:gd name="T50" fmla="*/ 788 w 1301"/>
                          <a:gd name="T51" fmla="*/ 2250 h 2431"/>
                          <a:gd name="T52" fmla="*/ 819 w 1301"/>
                          <a:gd name="T53" fmla="*/ 2017 h 2431"/>
                          <a:gd name="T54" fmla="*/ 850 w 1301"/>
                          <a:gd name="T55" fmla="*/ 1711 h 2431"/>
                          <a:gd name="T56" fmla="*/ 882 w 1301"/>
                          <a:gd name="T57" fmla="*/ 1358 h 2431"/>
                          <a:gd name="T58" fmla="*/ 913 w 1301"/>
                          <a:gd name="T59" fmla="*/ 995 h 2431"/>
                          <a:gd name="T60" fmla="*/ 944 w 1301"/>
                          <a:gd name="T61" fmla="*/ 648 h 2431"/>
                          <a:gd name="T62" fmla="*/ 975 w 1301"/>
                          <a:gd name="T63" fmla="*/ 358 h 2431"/>
                          <a:gd name="T64" fmla="*/ 1006 w 1301"/>
                          <a:gd name="T65" fmla="*/ 140 h 2431"/>
                          <a:gd name="T66" fmla="*/ 1037 w 1301"/>
                          <a:gd name="T67" fmla="*/ 21 h 2431"/>
                          <a:gd name="T68" fmla="*/ 1068 w 1301"/>
                          <a:gd name="T69" fmla="*/ 5 h 2431"/>
                          <a:gd name="T70" fmla="*/ 1099 w 1301"/>
                          <a:gd name="T71" fmla="*/ 98 h 2431"/>
                          <a:gd name="T72" fmla="*/ 1130 w 1301"/>
                          <a:gd name="T73" fmla="*/ 295 h 2431"/>
                          <a:gd name="T74" fmla="*/ 1161 w 1301"/>
                          <a:gd name="T75" fmla="*/ 570 h 2431"/>
                          <a:gd name="T76" fmla="*/ 1193 w 1301"/>
                          <a:gd name="T77" fmla="*/ 902 h 2431"/>
                          <a:gd name="T78" fmla="*/ 1224 w 1301"/>
                          <a:gd name="T79" fmla="*/ 1265 h 2431"/>
                          <a:gd name="T80" fmla="*/ 1250 w 1301"/>
                          <a:gd name="T81" fmla="*/ 1623 h 2431"/>
                          <a:gd name="T82" fmla="*/ 1281 w 1301"/>
                          <a:gd name="T83" fmla="*/ 1944 h 2431"/>
                          <a:gd name="T84" fmla="*/ 0 60000 65536"/>
                          <a:gd name="T85" fmla="*/ 0 60000 65536"/>
                          <a:gd name="T86" fmla="*/ 0 60000 65536"/>
                          <a:gd name="T87" fmla="*/ 0 60000 65536"/>
                          <a:gd name="T88" fmla="*/ 0 60000 65536"/>
                          <a:gd name="T89" fmla="*/ 0 60000 65536"/>
                          <a:gd name="T90" fmla="*/ 0 60000 65536"/>
                          <a:gd name="T91" fmla="*/ 0 60000 65536"/>
                          <a:gd name="T92" fmla="*/ 0 60000 65536"/>
                          <a:gd name="T93" fmla="*/ 0 60000 65536"/>
                          <a:gd name="T94" fmla="*/ 0 60000 65536"/>
                          <a:gd name="T95" fmla="*/ 0 60000 65536"/>
                          <a:gd name="T96" fmla="*/ 0 60000 65536"/>
                          <a:gd name="T97" fmla="*/ 0 60000 65536"/>
                          <a:gd name="T98" fmla="*/ 0 60000 65536"/>
                          <a:gd name="T99" fmla="*/ 0 60000 65536"/>
                          <a:gd name="T100" fmla="*/ 0 60000 65536"/>
                          <a:gd name="T101" fmla="*/ 0 60000 65536"/>
                          <a:gd name="T102" fmla="*/ 0 60000 65536"/>
                          <a:gd name="T103" fmla="*/ 0 60000 65536"/>
                          <a:gd name="T104" fmla="*/ 0 60000 65536"/>
                          <a:gd name="T105" fmla="*/ 0 60000 65536"/>
                          <a:gd name="T106" fmla="*/ 0 60000 65536"/>
                          <a:gd name="T107" fmla="*/ 0 60000 65536"/>
                          <a:gd name="T108" fmla="*/ 0 60000 65536"/>
                          <a:gd name="T109" fmla="*/ 0 60000 65536"/>
                          <a:gd name="T110" fmla="*/ 0 60000 65536"/>
                          <a:gd name="T111" fmla="*/ 0 60000 65536"/>
                          <a:gd name="T112" fmla="*/ 0 60000 65536"/>
                          <a:gd name="T113" fmla="*/ 0 60000 65536"/>
                          <a:gd name="T114" fmla="*/ 0 60000 65536"/>
                          <a:gd name="T115" fmla="*/ 0 60000 65536"/>
                          <a:gd name="T116" fmla="*/ 0 60000 65536"/>
                          <a:gd name="T117" fmla="*/ 0 60000 65536"/>
                          <a:gd name="T118" fmla="*/ 0 60000 65536"/>
                          <a:gd name="T119" fmla="*/ 0 60000 65536"/>
                          <a:gd name="T120" fmla="*/ 0 60000 65536"/>
                          <a:gd name="T121" fmla="*/ 0 60000 65536"/>
                          <a:gd name="T122" fmla="*/ 0 60000 65536"/>
                          <a:gd name="T123" fmla="*/ 0 60000 65536"/>
                          <a:gd name="T124" fmla="*/ 0 60000 65536"/>
                          <a:gd name="T125" fmla="*/ 0 60000 65536"/>
                        </a:gdLst>
                        <a:ahLst/>
                        <a:cxnLst>
                          <a:cxn ang="T84">
                            <a:pos x="T0" y="T1"/>
                          </a:cxn>
                          <a:cxn ang="T85">
                            <a:pos x="T2" y="T3"/>
                          </a:cxn>
                          <a:cxn ang="T86">
                            <a:pos x="T4" y="T5"/>
                          </a:cxn>
                          <a:cxn ang="T87">
                            <a:pos x="T6" y="T7"/>
                          </a:cxn>
                          <a:cxn ang="T88">
                            <a:pos x="T8" y="T9"/>
                          </a:cxn>
                          <a:cxn ang="T89">
                            <a:pos x="T10" y="T11"/>
                          </a:cxn>
                          <a:cxn ang="T90">
                            <a:pos x="T12" y="T13"/>
                          </a:cxn>
                          <a:cxn ang="T91">
                            <a:pos x="T14" y="T15"/>
                          </a:cxn>
                          <a:cxn ang="T92">
                            <a:pos x="T16" y="T17"/>
                          </a:cxn>
                          <a:cxn ang="T93">
                            <a:pos x="T18" y="T19"/>
                          </a:cxn>
                          <a:cxn ang="T94">
                            <a:pos x="T20" y="T21"/>
                          </a:cxn>
                          <a:cxn ang="T95">
                            <a:pos x="T22" y="T23"/>
                          </a:cxn>
                          <a:cxn ang="T96">
                            <a:pos x="T24" y="T25"/>
                          </a:cxn>
                          <a:cxn ang="T97">
                            <a:pos x="T26" y="T27"/>
                          </a:cxn>
                          <a:cxn ang="T98">
                            <a:pos x="T28" y="T29"/>
                          </a:cxn>
                          <a:cxn ang="T99">
                            <a:pos x="T30" y="T31"/>
                          </a:cxn>
                          <a:cxn ang="T100">
                            <a:pos x="T32" y="T33"/>
                          </a:cxn>
                          <a:cxn ang="T101">
                            <a:pos x="T34" y="T35"/>
                          </a:cxn>
                          <a:cxn ang="T102">
                            <a:pos x="T36" y="T37"/>
                          </a:cxn>
                          <a:cxn ang="T103">
                            <a:pos x="T38" y="T39"/>
                          </a:cxn>
                          <a:cxn ang="T104">
                            <a:pos x="T40" y="T41"/>
                          </a:cxn>
                          <a:cxn ang="T105">
                            <a:pos x="T42" y="T43"/>
                          </a:cxn>
                          <a:cxn ang="T106">
                            <a:pos x="T44" y="T45"/>
                          </a:cxn>
                          <a:cxn ang="T107">
                            <a:pos x="T46" y="T47"/>
                          </a:cxn>
                          <a:cxn ang="T108">
                            <a:pos x="T48" y="T49"/>
                          </a:cxn>
                          <a:cxn ang="T109">
                            <a:pos x="T50" y="T51"/>
                          </a:cxn>
                          <a:cxn ang="T110">
                            <a:pos x="T52" y="T53"/>
                          </a:cxn>
                          <a:cxn ang="T111">
                            <a:pos x="T54" y="T55"/>
                          </a:cxn>
                          <a:cxn ang="T112">
                            <a:pos x="T56" y="T57"/>
                          </a:cxn>
                          <a:cxn ang="T113">
                            <a:pos x="T58" y="T59"/>
                          </a:cxn>
                          <a:cxn ang="T114">
                            <a:pos x="T60" y="T61"/>
                          </a:cxn>
                          <a:cxn ang="T115">
                            <a:pos x="T62" y="T63"/>
                          </a:cxn>
                          <a:cxn ang="T116">
                            <a:pos x="T64" y="T65"/>
                          </a:cxn>
                          <a:cxn ang="T117">
                            <a:pos x="T66" y="T67"/>
                          </a:cxn>
                          <a:cxn ang="T118">
                            <a:pos x="T68" y="T69"/>
                          </a:cxn>
                          <a:cxn ang="T119">
                            <a:pos x="T70" y="T71"/>
                          </a:cxn>
                          <a:cxn ang="T120">
                            <a:pos x="T72" y="T73"/>
                          </a:cxn>
                          <a:cxn ang="T121">
                            <a:pos x="T74" y="T75"/>
                          </a:cxn>
                          <a:cxn ang="T122">
                            <a:pos x="T76" y="T77"/>
                          </a:cxn>
                          <a:cxn ang="T123">
                            <a:pos x="T78" y="T79"/>
                          </a:cxn>
                          <a:cxn ang="T124">
                            <a:pos x="T80" y="T81"/>
                          </a:cxn>
                          <a:cxn ang="T125">
                            <a:pos x="T82" y="T83"/>
                          </a:cxn>
                        </a:cxnLst>
                        <a:rect l="0" t="0" r="r" b="b"/>
                        <a:pathLst>
                          <a:path w="1301" h="2431">
                            <a:moveTo>
                              <a:pt x="0" y="2006"/>
                            </a:moveTo>
                            <a:lnTo>
                              <a:pt x="6" y="2094"/>
                            </a:lnTo>
                            <a:lnTo>
                              <a:pt x="16" y="2177"/>
                            </a:lnTo>
                            <a:lnTo>
                              <a:pt x="26" y="2245"/>
                            </a:lnTo>
                            <a:lnTo>
                              <a:pt x="37" y="2307"/>
                            </a:lnTo>
                            <a:lnTo>
                              <a:pt x="47" y="2353"/>
                            </a:lnTo>
                            <a:lnTo>
                              <a:pt x="57" y="2390"/>
                            </a:lnTo>
                            <a:lnTo>
                              <a:pt x="68" y="2416"/>
                            </a:lnTo>
                            <a:lnTo>
                              <a:pt x="78" y="2431"/>
                            </a:lnTo>
                            <a:lnTo>
                              <a:pt x="88" y="2431"/>
                            </a:lnTo>
                            <a:lnTo>
                              <a:pt x="99" y="2421"/>
                            </a:lnTo>
                            <a:lnTo>
                              <a:pt x="109" y="2400"/>
                            </a:lnTo>
                            <a:lnTo>
                              <a:pt x="120" y="2364"/>
                            </a:lnTo>
                            <a:lnTo>
                              <a:pt x="130" y="2317"/>
                            </a:lnTo>
                            <a:lnTo>
                              <a:pt x="140" y="2260"/>
                            </a:lnTo>
                            <a:lnTo>
                              <a:pt x="151" y="2193"/>
                            </a:lnTo>
                            <a:lnTo>
                              <a:pt x="161" y="2115"/>
                            </a:lnTo>
                            <a:lnTo>
                              <a:pt x="171" y="2032"/>
                            </a:lnTo>
                            <a:lnTo>
                              <a:pt x="182" y="1939"/>
                            </a:lnTo>
                            <a:lnTo>
                              <a:pt x="192" y="1835"/>
                            </a:lnTo>
                            <a:lnTo>
                              <a:pt x="203" y="1726"/>
                            </a:lnTo>
                            <a:lnTo>
                              <a:pt x="213" y="1612"/>
                            </a:lnTo>
                            <a:lnTo>
                              <a:pt x="223" y="1498"/>
                            </a:lnTo>
                            <a:lnTo>
                              <a:pt x="234" y="1379"/>
                            </a:lnTo>
                            <a:lnTo>
                              <a:pt x="244" y="1254"/>
                            </a:lnTo>
                            <a:lnTo>
                              <a:pt x="254" y="1135"/>
                            </a:lnTo>
                            <a:lnTo>
                              <a:pt x="265" y="1016"/>
                            </a:lnTo>
                            <a:lnTo>
                              <a:pt x="275" y="897"/>
                            </a:lnTo>
                            <a:lnTo>
                              <a:pt x="285" y="778"/>
                            </a:lnTo>
                            <a:lnTo>
                              <a:pt x="296" y="669"/>
                            </a:lnTo>
                            <a:lnTo>
                              <a:pt x="306" y="560"/>
                            </a:lnTo>
                            <a:lnTo>
                              <a:pt x="317" y="461"/>
                            </a:lnTo>
                            <a:lnTo>
                              <a:pt x="327" y="373"/>
                            </a:lnTo>
                            <a:lnTo>
                              <a:pt x="337" y="285"/>
                            </a:lnTo>
                            <a:lnTo>
                              <a:pt x="348" y="212"/>
                            </a:lnTo>
                            <a:lnTo>
                              <a:pt x="358" y="150"/>
                            </a:lnTo>
                            <a:lnTo>
                              <a:pt x="368" y="93"/>
                            </a:lnTo>
                            <a:lnTo>
                              <a:pt x="379" y="52"/>
                            </a:lnTo>
                            <a:lnTo>
                              <a:pt x="389" y="21"/>
                            </a:lnTo>
                            <a:lnTo>
                              <a:pt x="399" y="5"/>
                            </a:lnTo>
                            <a:lnTo>
                              <a:pt x="410" y="0"/>
                            </a:lnTo>
                            <a:lnTo>
                              <a:pt x="420" y="5"/>
                            </a:lnTo>
                            <a:lnTo>
                              <a:pt x="431" y="21"/>
                            </a:lnTo>
                            <a:lnTo>
                              <a:pt x="441" y="52"/>
                            </a:lnTo>
                            <a:lnTo>
                              <a:pt x="451" y="93"/>
                            </a:lnTo>
                            <a:lnTo>
                              <a:pt x="462" y="145"/>
                            </a:lnTo>
                            <a:lnTo>
                              <a:pt x="472" y="207"/>
                            </a:lnTo>
                            <a:lnTo>
                              <a:pt x="482" y="280"/>
                            </a:lnTo>
                            <a:lnTo>
                              <a:pt x="493" y="363"/>
                            </a:lnTo>
                            <a:lnTo>
                              <a:pt x="503" y="456"/>
                            </a:lnTo>
                            <a:lnTo>
                              <a:pt x="514" y="555"/>
                            </a:lnTo>
                            <a:lnTo>
                              <a:pt x="524" y="658"/>
                            </a:lnTo>
                            <a:lnTo>
                              <a:pt x="534" y="767"/>
                            </a:lnTo>
                            <a:lnTo>
                              <a:pt x="545" y="886"/>
                            </a:lnTo>
                            <a:lnTo>
                              <a:pt x="555" y="1006"/>
                            </a:lnTo>
                            <a:lnTo>
                              <a:pt x="565" y="1125"/>
                            </a:lnTo>
                            <a:lnTo>
                              <a:pt x="576" y="1244"/>
                            </a:lnTo>
                            <a:lnTo>
                              <a:pt x="586" y="1368"/>
                            </a:lnTo>
                            <a:lnTo>
                              <a:pt x="596" y="1488"/>
                            </a:lnTo>
                            <a:lnTo>
                              <a:pt x="607" y="1602"/>
                            </a:lnTo>
                            <a:lnTo>
                              <a:pt x="617" y="1716"/>
                            </a:lnTo>
                            <a:lnTo>
                              <a:pt x="622" y="1825"/>
                            </a:lnTo>
                            <a:lnTo>
                              <a:pt x="633" y="1928"/>
                            </a:lnTo>
                            <a:lnTo>
                              <a:pt x="643" y="2022"/>
                            </a:lnTo>
                            <a:lnTo>
                              <a:pt x="653" y="2110"/>
                            </a:lnTo>
                            <a:lnTo>
                              <a:pt x="664" y="2188"/>
                            </a:lnTo>
                            <a:lnTo>
                              <a:pt x="674" y="2255"/>
                            </a:lnTo>
                            <a:lnTo>
                              <a:pt x="685" y="2317"/>
                            </a:lnTo>
                            <a:lnTo>
                              <a:pt x="695" y="2364"/>
                            </a:lnTo>
                            <a:lnTo>
                              <a:pt x="705" y="2395"/>
                            </a:lnTo>
                            <a:lnTo>
                              <a:pt x="716" y="2421"/>
                            </a:lnTo>
                            <a:lnTo>
                              <a:pt x="726" y="2431"/>
                            </a:lnTo>
                            <a:lnTo>
                              <a:pt x="736" y="2431"/>
                            </a:lnTo>
                            <a:lnTo>
                              <a:pt x="747" y="2421"/>
                            </a:lnTo>
                            <a:lnTo>
                              <a:pt x="757" y="2395"/>
                            </a:lnTo>
                            <a:lnTo>
                              <a:pt x="768" y="2359"/>
                            </a:lnTo>
                            <a:lnTo>
                              <a:pt x="778" y="2312"/>
                            </a:lnTo>
                            <a:lnTo>
                              <a:pt x="788" y="2250"/>
                            </a:lnTo>
                            <a:lnTo>
                              <a:pt x="799" y="2182"/>
                            </a:lnTo>
                            <a:lnTo>
                              <a:pt x="809" y="2105"/>
                            </a:lnTo>
                            <a:lnTo>
                              <a:pt x="819" y="2017"/>
                            </a:lnTo>
                            <a:lnTo>
                              <a:pt x="830" y="1918"/>
                            </a:lnTo>
                            <a:lnTo>
                              <a:pt x="840" y="1820"/>
                            </a:lnTo>
                            <a:lnTo>
                              <a:pt x="850" y="1711"/>
                            </a:lnTo>
                            <a:lnTo>
                              <a:pt x="861" y="1597"/>
                            </a:lnTo>
                            <a:lnTo>
                              <a:pt x="871" y="1477"/>
                            </a:lnTo>
                            <a:lnTo>
                              <a:pt x="882" y="1358"/>
                            </a:lnTo>
                            <a:lnTo>
                              <a:pt x="892" y="1234"/>
                            </a:lnTo>
                            <a:lnTo>
                              <a:pt x="902" y="1114"/>
                            </a:lnTo>
                            <a:lnTo>
                              <a:pt x="913" y="995"/>
                            </a:lnTo>
                            <a:lnTo>
                              <a:pt x="923" y="876"/>
                            </a:lnTo>
                            <a:lnTo>
                              <a:pt x="933" y="762"/>
                            </a:lnTo>
                            <a:lnTo>
                              <a:pt x="944" y="648"/>
                            </a:lnTo>
                            <a:lnTo>
                              <a:pt x="954" y="544"/>
                            </a:lnTo>
                            <a:lnTo>
                              <a:pt x="965" y="446"/>
                            </a:lnTo>
                            <a:lnTo>
                              <a:pt x="975" y="358"/>
                            </a:lnTo>
                            <a:lnTo>
                              <a:pt x="985" y="275"/>
                            </a:lnTo>
                            <a:lnTo>
                              <a:pt x="996" y="202"/>
                            </a:lnTo>
                            <a:lnTo>
                              <a:pt x="1006" y="140"/>
                            </a:lnTo>
                            <a:lnTo>
                              <a:pt x="1016" y="88"/>
                            </a:lnTo>
                            <a:lnTo>
                              <a:pt x="1027" y="47"/>
                            </a:lnTo>
                            <a:lnTo>
                              <a:pt x="1037" y="21"/>
                            </a:lnTo>
                            <a:lnTo>
                              <a:pt x="1047" y="0"/>
                            </a:lnTo>
                            <a:lnTo>
                              <a:pt x="1058" y="0"/>
                            </a:lnTo>
                            <a:lnTo>
                              <a:pt x="1068" y="5"/>
                            </a:lnTo>
                            <a:lnTo>
                              <a:pt x="1079" y="26"/>
                            </a:lnTo>
                            <a:lnTo>
                              <a:pt x="1089" y="57"/>
                            </a:lnTo>
                            <a:lnTo>
                              <a:pt x="1099" y="98"/>
                            </a:lnTo>
                            <a:lnTo>
                              <a:pt x="1110" y="155"/>
                            </a:lnTo>
                            <a:lnTo>
                              <a:pt x="1120" y="218"/>
                            </a:lnTo>
                            <a:lnTo>
                              <a:pt x="1130" y="295"/>
                            </a:lnTo>
                            <a:lnTo>
                              <a:pt x="1141" y="378"/>
                            </a:lnTo>
                            <a:lnTo>
                              <a:pt x="1151" y="472"/>
                            </a:lnTo>
                            <a:lnTo>
                              <a:pt x="1161" y="570"/>
                            </a:lnTo>
                            <a:lnTo>
                              <a:pt x="1172" y="679"/>
                            </a:lnTo>
                            <a:lnTo>
                              <a:pt x="1182" y="788"/>
                            </a:lnTo>
                            <a:lnTo>
                              <a:pt x="1193" y="902"/>
                            </a:lnTo>
                            <a:lnTo>
                              <a:pt x="1203" y="1021"/>
                            </a:lnTo>
                            <a:lnTo>
                              <a:pt x="1213" y="1146"/>
                            </a:lnTo>
                            <a:lnTo>
                              <a:pt x="1224" y="1265"/>
                            </a:lnTo>
                            <a:lnTo>
                              <a:pt x="1234" y="1389"/>
                            </a:lnTo>
                            <a:lnTo>
                              <a:pt x="1239" y="1508"/>
                            </a:lnTo>
                            <a:lnTo>
                              <a:pt x="1250" y="1623"/>
                            </a:lnTo>
                            <a:lnTo>
                              <a:pt x="1260" y="1737"/>
                            </a:lnTo>
                            <a:lnTo>
                              <a:pt x="1270" y="1845"/>
                            </a:lnTo>
                            <a:lnTo>
                              <a:pt x="1281" y="1944"/>
                            </a:lnTo>
                            <a:lnTo>
                              <a:pt x="1291" y="2037"/>
                            </a:lnTo>
                            <a:lnTo>
                              <a:pt x="1301" y="2125"/>
                            </a:lnTo>
                          </a:path>
                        </a:pathLst>
                      </a:custGeom>
                      <a:noFill/>
                      <a:ln w="15875">
                        <a:solidFill>
                          <a:srgbClr val="FF33CC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84033" name="Freeform 293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532" y="1159"/>
                        <a:ext cx="1307" cy="2431"/>
                      </a:xfrm>
                      <a:custGeom>
                        <a:avLst/>
                        <a:gdLst>
                          <a:gd name="T0" fmla="*/ 21 w 1307"/>
                          <a:gd name="T1" fmla="*/ 2265 h 2431"/>
                          <a:gd name="T2" fmla="*/ 52 w 1307"/>
                          <a:gd name="T3" fmla="*/ 2400 h 2431"/>
                          <a:gd name="T4" fmla="*/ 83 w 1307"/>
                          <a:gd name="T5" fmla="*/ 2431 h 2431"/>
                          <a:gd name="T6" fmla="*/ 114 w 1307"/>
                          <a:gd name="T7" fmla="*/ 2353 h 2431"/>
                          <a:gd name="T8" fmla="*/ 146 w 1307"/>
                          <a:gd name="T9" fmla="*/ 2172 h 2431"/>
                          <a:gd name="T10" fmla="*/ 177 w 1307"/>
                          <a:gd name="T11" fmla="*/ 1902 h 2431"/>
                          <a:gd name="T12" fmla="*/ 208 w 1307"/>
                          <a:gd name="T13" fmla="*/ 1576 h 2431"/>
                          <a:gd name="T14" fmla="*/ 239 w 1307"/>
                          <a:gd name="T15" fmla="*/ 1218 h 2431"/>
                          <a:gd name="T16" fmla="*/ 270 w 1307"/>
                          <a:gd name="T17" fmla="*/ 855 h 2431"/>
                          <a:gd name="T18" fmla="*/ 301 w 1307"/>
                          <a:gd name="T19" fmla="*/ 529 h 2431"/>
                          <a:gd name="T20" fmla="*/ 332 w 1307"/>
                          <a:gd name="T21" fmla="*/ 259 h 2431"/>
                          <a:gd name="T22" fmla="*/ 363 w 1307"/>
                          <a:gd name="T23" fmla="*/ 78 h 2431"/>
                          <a:gd name="T24" fmla="*/ 394 w 1307"/>
                          <a:gd name="T25" fmla="*/ 0 h 2431"/>
                          <a:gd name="T26" fmla="*/ 425 w 1307"/>
                          <a:gd name="T27" fmla="*/ 31 h 2431"/>
                          <a:gd name="T28" fmla="*/ 457 w 1307"/>
                          <a:gd name="T29" fmla="*/ 166 h 2431"/>
                          <a:gd name="T30" fmla="*/ 488 w 1307"/>
                          <a:gd name="T31" fmla="*/ 394 h 2431"/>
                          <a:gd name="T32" fmla="*/ 519 w 1307"/>
                          <a:gd name="T33" fmla="*/ 695 h 2431"/>
                          <a:gd name="T34" fmla="*/ 550 w 1307"/>
                          <a:gd name="T35" fmla="*/ 1042 h 2431"/>
                          <a:gd name="T36" fmla="*/ 576 w 1307"/>
                          <a:gd name="T37" fmla="*/ 1410 h 2431"/>
                          <a:gd name="T38" fmla="*/ 607 w 1307"/>
                          <a:gd name="T39" fmla="*/ 1752 h 2431"/>
                          <a:gd name="T40" fmla="*/ 638 w 1307"/>
                          <a:gd name="T41" fmla="*/ 2053 h 2431"/>
                          <a:gd name="T42" fmla="*/ 669 w 1307"/>
                          <a:gd name="T43" fmla="*/ 2276 h 2431"/>
                          <a:gd name="T44" fmla="*/ 700 w 1307"/>
                          <a:gd name="T45" fmla="*/ 2405 h 2431"/>
                          <a:gd name="T46" fmla="*/ 731 w 1307"/>
                          <a:gd name="T47" fmla="*/ 2431 h 2431"/>
                          <a:gd name="T48" fmla="*/ 762 w 1307"/>
                          <a:gd name="T49" fmla="*/ 2343 h 2431"/>
                          <a:gd name="T50" fmla="*/ 794 w 1307"/>
                          <a:gd name="T51" fmla="*/ 2156 h 2431"/>
                          <a:gd name="T52" fmla="*/ 825 w 1307"/>
                          <a:gd name="T53" fmla="*/ 1887 h 2431"/>
                          <a:gd name="T54" fmla="*/ 856 w 1307"/>
                          <a:gd name="T55" fmla="*/ 1555 h 2431"/>
                          <a:gd name="T56" fmla="*/ 887 w 1307"/>
                          <a:gd name="T57" fmla="*/ 1197 h 2431"/>
                          <a:gd name="T58" fmla="*/ 918 w 1307"/>
                          <a:gd name="T59" fmla="*/ 835 h 2431"/>
                          <a:gd name="T60" fmla="*/ 949 w 1307"/>
                          <a:gd name="T61" fmla="*/ 513 h 2431"/>
                          <a:gd name="T62" fmla="*/ 980 w 1307"/>
                          <a:gd name="T63" fmla="*/ 249 h 2431"/>
                          <a:gd name="T64" fmla="*/ 1011 w 1307"/>
                          <a:gd name="T65" fmla="*/ 72 h 2431"/>
                          <a:gd name="T66" fmla="*/ 1042 w 1307"/>
                          <a:gd name="T67" fmla="*/ 0 h 2431"/>
                          <a:gd name="T68" fmla="*/ 1073 w 1307"/>
                          <a:gd name="T69" fmla="*/ 36 h 2431"/>
                          <a:gd name="T70" fmla="*/ 1105 w 1307"/>
                          <a:gd name="T71" fmla="*/ 176 h 2431"/>
                          <a:gd name="T72" fmla="*/ 1136 w 1307"/>
                          <a:gd name="T73" fmla="*/ 409 h 2431"/>
                          <a:gd name="T74" fmla="*/ 1167 w 1307"/>
                          <a:gd name="T75" fmla="*/ 715 h 2431"/>
                          <a:gd name="T76" fmla="*/ 1193 w 1307"/>
                          <a:gd name="T77" fmla="*/ 1063 h 2431"/>
                          <a:gd name="T78" fmla="*/ 1224 w 1307"/>
                          <a:gd name="T79" fmla="*/ 1426 h 2431"/>
                          <a:gd name="T80" fmla="*/ 1255 w 1307"/>
                          <a:gd name="T81" fmla="*/ 1773 h 2431"/>
                          <a:gd name="T82" fmla="*/ 1286 w 1307"/>
                          <a:gd name="T83" fmla="*/ 2068 h 2431"/>
                          <a:gd name="T84" fmla="*/ 0 60000 65536"/>
                          <a:gd name="T85" fmla="*/ 0 60000 65536"/>
                          <a:gd name="T86" fmla="*/ 0 60000 65536"/>
                          <a:gd name="T87" fmla="*/ 0 60000 65536"/>
                          <a:gd name="T88" fmla="*/ 0 60000 65536"/>
                          <a:gd name="T89" fmla="*/ 0 60000 65536"/>
                          <a:gd name="T90" fmla="*/ 0 60000 65536"/>
                          <a:gd name="T91" fmla="*/ 0 60000 65536"/>
                          <a:gd name="T92" fmla="*/ 0 60000 65536"/>
                          <a:gd name="T93" fmla="*/ 0 60000 65536"/>
                          <a:gd name="T94" fmla="*/ 0 60000 65536"/>
                          <a:gd name="T95" fmla="*/ 0 60000 65536"/>
                          <a:gd name="T96" fmla="*/ 0 60000 65536"/>
                          <a:gd name="T97" fmla="*/ 0 60000 65536"/>
                          <a:gd name="T98" fmla="*/ 0 60000 65536"/>
                          <a:gd name="T99" fmla="*/ 0 60000 65536"/>
                          <a:gd name="T100" fmla="*/ 0 60000 65536"/>
                          <a:gd name="T101" fmla="*/ 0 60000 65536"/>
                          <a:gd name="T102" fmla="*/ 0 60000 65536"/>
                          <a:gd name="T103" fmla="*/ 0 60000 65536"/>
                          <a:gd name="T104" fmla="*/ 0 60000 65536"/>
                          <a:gd name="T105" fmla="*/ 0 60000 65536"/>
                          <a:gd name="T106" fmla="*/ 0 60000 65536"/>
                          <a:gd name="T107" fmla="*/ 0 60000 65536"/>
                          <a:gd name="T108" fmla="*/ 0 60000 65536"/>
                          <a:gd name="T109" fmla="*/ 0 60000 65536"/>
                          <a:gd name="T110" fmla="*/ 0 60000 65536"/>
                          <a:gd name="T111" fmla="*/ 0 60000 65536"/>
                          <a:gd name="T112" fmla="*/ 0 60000 65536"/>
                          <a:gd name="T113" fmla="*/ 0 60000 65536"/>
                          <a:gd name="T114" fmla="*/ 0 60000 65536"/>
                          <a:gd name="T115" fmla="*/ 0 60000 65536"/>
                          <a:gd name="T116" fmla="*/ 0 60000 65536"/>
                          <a:gd name="T117" fmla="*/ 0 60000 65536"/>
                          <a:gd name="T118" fmla="*/ 0 60000 65536"/>
                          <a:gd name="T119" fmla="*/ 0 60000 65536"/>
                          <a:gd name="T120" fmla="*/ 0 60000 65536"/>
                          <a:gd name="T121" fmla="*/ 0 60000 65536"/>
                          <a:gd name="T122" fmla="*/ 0 60000 65536"/>
                          <a:gd name="T123" fmla="*/ 0 60000 65536"/>
                          <a:gd name="T124" fmla="*/ 0 60000 65536"/>
                          <a:gd name="T125" fmla="*/ 0 60000 65536"/>
                        </a:gdLst>
                        <a:ahLst/>
                        <a:cxnLst>
                          <a:cxn ang="T84">
                            <a:pos x="T0" y="T1"/>
                          </a:cxn>
                          <a:cxn ang="T85">
                            <a:pos x="T2" y="T3"/>
                          </a:cxn>
                          <a:cxn ang="T86">
                            <a:pos x="T4" y="T5"/>
                          </a:cxn>
                          <a:cxn ang="T87">
                            <a:pos x="T6" y="T7"/>
                          </a:cxn>
                          <a:cxn ang="T88">
                            <a:pos x="T8" y="T9"/>
                          </a:cxn>
                          <a:cxn ang="T89">
                            <a:pos x="T10" y="T11"/>
                          </a:cxn>
                          <a:cxn ang="T90">
                            <a:pos x="T12" y="T13"/>
                          </a:cxn>
                          <a:cxn ang="T91">
                            <a:pos x="T14" y="T15"/>
                          </a:cxn>
                          <a:cxn ang="T92">
                            <a:pos x="T16" y="T17"/>
                          </a:cxn>
                          <a:cxn ang="T93">
                            <a:pos x="T18" y="T19"/>
                          </a:cxn>
                          <a:cxn ang="T94">
                            <a:pos x="T20" y="T21"/>
                          </a:cxn>
                          <a:cxn ang="T95">
                            <a:pos x="T22" y="T23"/>
                          </a:cxn>
                          <a:cxn ang="T96">
                            <a:pos x="T24" y="T25"/>
                          </a:cxn>
                          <a:cxn ang="T97">
                            <a:pos x="T26" y="T27"/>
                          </a:cxn>
                          <a:cxn ang="T98">
                            <a:pos x="T28" y="T29"/>
                          </a:cxn>
                          <a:cxn ang="T99">
                            <a:pos x="T30" y="T31"/>
                          </a:cxn>
                          <a:cxn ang="T100">
                            <a:pos x="T32" y="T33"/>
                          </a:cxn>
                          <a:cxn ang="T101">
                            <a:pos x="T34" y="T35"/>
                          </a:cxn>
                          <a:cxn ang="T102">
                            <a:pos x="T36" y="T37"/>
                          </a:cxn>
                          <a:cxn ang="T103">
                            <a:pos x="T38" y="T39"/>
                          </a:cxn>
                          <a:cxn ang="T104">
                            <a:pos x="T40" y="T41"/>
                          </a:cxn>
                          <a:cxn ang="T105">
                            <a:pos x="T42" y="T43"/>
                          </a:cxn>
                          <a:cxn ang="T106">
                            <a:pos x="T44" y="T45"/>
                          </a:cxn>
                          <a:cxn ang="T107">
                            <a:pos x="T46" y="T47"/>
                          </a:cxn>
                          <a:cxn ang="T108">
                            <a:pos x="T48" y="T49"/>
                          </a:cxn>
                          <a:cxn ang="T109">
                            <a:pos x="T50" y="T51"/>
                          </a:cxn>
                          <a:cxn ang="T110">
                            <a:pos x="T52" y="T53"/>
                          </a:cxn>
                          <a:cxn ang="T111">
                            <a:pos x="T54" y="T55"/>
                          </a:cxn>
                          <a:cxn ang="T112">
                            <a:pos x="T56" y="T57"/>
                          </a:cxn>
                          <a:cxn ang="T113">
                            <a:pos x="T58" y="T59"/>
                          </a:cxn>
                          <a:cxn ang="T114">
                            <a:pos x="T60" y="T61"/>
                          </a:cxn>
                          <a:cxn ang="T115">
                            <a:pos x="T62" y="T63"/>
                          </a:cxn>
                          <a:cxn ang="T116">
                            <a:pos x="T64" y="T65"/>
                          </a:cxn>
                          <a:cxn ang="T117">
                            <a:pos x="T66" y="T67"/>
                          </a:cxn>
                          <a:cxn ang="T118">
                            <a:pos x="T68" y="T69"/>
                          </a:cxn>
                          <a:cxn ang="T119">
                            <a:pos x="T70" y="T71"/>
                          </a:cxn>
                          <a:cxn ang="T120">
                            <a:pos x="T72" y="T73"/>
                          </a:cxn>
                          <a:cxn ang="T121">
                            <a:pos x="T74" y="T75"/>
                          </a:cxn>
                          <a:cxn ang="T122">
                            <a:pos x="T76" y="T77"/>
                          </a:cxn>
                          <a:cxn ang="T123">
                            <a:pos x="T78" y="T79"/>
                          </a:cxn>
                          <a:cxn ang="T124">
                            <a:pos x="T80" y="T81"/>
                          </a:cxn>
                          <a:cxn ang="T125">
                            <a:pos x="T82" y="T83"/>
                          </a:cxn>
                        </a:cxnLst>
                        <a:rect l="0" t="0" r="r" b="b"/>
                        <a:pathLst>
                          <a:path w="1307" h="2431">
                            <a:moveTo>
                              <a:pt x="0" y="2125"/>
                            </a:moveTo>
                            <a:lnTo>
                              <a:pt x="11" y="2198"/>
                            </a:lnTo>
                            <a:lnTo>
                              <a:pt x="21" y="2265"/>
                            </a:lnTo>
                            <a:lnTo>
                              <a:pt x="32" y="2322"/>
                            </a:lnTo>
                            <a:lnTo>
                              <a:pt x="42" y="2369"/>
                            </a:lnTo>
                            <a:lnTo>
                              <a:pt x="52" y="2400"/>
                            </a:lnTo>
                            <a:lnTo>
                              <a:pt x="63" y="2426"/>
                            </a:lnTo>
                            <a:lnTo>
                              <a:pt x="73" y="2431"/>
                            </a:lnTo>
                            <a:lnTo>
                              <a:pt x="83" y="2431"/>
                            </a:lnTo>
                            <a:lnTo>
                              <a:pt x="94" y="2416"/>
                            </a:lnTo>
                            <a:lnTo>
                              <a:pt x="104" y="2390"/>
                            </a:lnTo>
                            <a:lnTo>
                              <a:pt x="114" y="2353"/>
                            </a:lnTo>
                            <a:lnTo>
                              <a:pt x="125" y="2302"/>
                            </a:lnTo>
                            <a:lnTo>
                              <a:pt x="135" y="2239"/>
                            </a:lnTo>
                            <a:lnTo>
                              <a:pt x="146" y="2172"/>
                            </a:lnTo>
                            <a:lnTo>
                              <a:pt x="156" y="2089"/>
                            </a:lnTo>
                            <a:lnTo>
                              <a:pt x="166" y="2001"/>
                            </a:lnTo>
                            <a:lnTo>
                              <a:pt x="177" y="1902"/>
                            </a:lnTo>
                            <a:lnTo>
                              <a:pt x="187" y="1799"/>
                            </a:lnTo>
                            <a:lnTo>
                              <a:pt x="197" y="1690"/>
                            </a:lnTo>
                            <a:lnTo>
                              <a:pt x="208" y="1576"/>
                            </a:lnTo>
                            <a:lnTo>
                              <a:pt x="218" y="1457"/>
                            </a:lnTo>
                            <a:lnTo>
                              <a:pt x="229" y="1337"/>
                            </a:lnTo>
                            <a:lnTo>
                              <a:pt x="239" y="1218"/>
                            </a:lnTo>
                            <a:lnTo>
                              <a:pt x="249" y="1094"/>
                            </a:lnTo>
                            <a:lnTo>
                              <a:pt x="260" y="975"/>
                            </a:lnTo>
                            <a:lnTo>
                              <a:pt x="270" y="855"/>
                            </a:lnTo>
                            <a:lnTo>
                              <a:pt x="280" y="741"/>
                            </a:lnTo>
                            <a:lnTo>
                              <a:pt x="291" y="632"/>
                            </a:lnTo>
                            <a:lnTo>
                              <a:pt x="301" y="529"/>
                            </a:lnTo>
                            <a:lnTo>
                              <a:pt x="311" y="430"/>
                            </a:lnTo>
                            <a:lnTo>
                              <a:pt x="322" y="342"/>
                            </a:lnTo>
                            <a:lnTo>
                              <a:pt x="332" y="259"/>
                            </a:lnTo>
                            <a:lnTo>
                              <a:pt x="343" y="192"/>
                            </a:lnTo>
                            <a:lnTo>
                              <a:pt x="353" y="130"/>
                            </a:lnTo>
                            <a:lnTo>
                              <a:pt x="363" y="78"/>
                            </a:lnTo>
                            <a:lnTo>
                              <a:pt x="374" y="41"/>
                            </a:lnTo>
                            <a:lnTo>
                              <a:pt x="384" y="15"/>
                            </a:lnTo>
                            <a:lnTo>
                              <a:pt x="394" y="0"/>
                            </a:lnTo>
                            <a:lnTo>
                              <a:pt x="405" y="0"/>
                            </a:lnTo>
                            <a:lnTo>
                              <a:pt x="415" y="5"/>
                            </a:lnTo>
                            <a:lnTo>
                              <a:pt x="425" y="31"/>
                            </a:lnTo>
                            <a:lnTo>
                              <a:pt x="436" y="62"/>
                            </a:lnTo>
                            <a:lnTo>
                              <a:pt x="446" y="109"/>
                            </a:lnTo>
                            <a:lnTo>
                              <a:pt x="457" y="166"/>
                            </a:lnTo>
                            <a:lnTo>
                              <a:pt x="467" y="233"/>
                            </a:lnTo>
                            <a:lnTo>
                              <a:pt x="477" y="306"/>
                            </a:lnTo>
                            <a:lnTo>
                              <a:pt x="488" y="394"/>
                            </a:lnTo>
                            <a:lnTo>
                              <a:pt x="498" y="487"/>
                            </a:lnTo>
                            <a:lnTo>
                              <a:pt x="508" y="586"/>
                            </a:lnTo>
                            <a:lnTo>
                              <a:pt x="519" y="695"/>
                            </a:lnTo>
                            <a:lnTo>
                              <a:pt x="529" y="809"/>
                            </a:lnTo>
                            <a:lnTo>
                              <a:pt x="540" y="923"/>
                            </a:lnTo>
                            <a:lnTo>
                              <a:pt x="550" y="1042"/>
                            </a:lnTo>
                            <a:lnTo>
                              <a:pt x="555" y="1166"/>
                            </a:lnTo>
                            <a:lnTo>
                              <a:pt x="565" y="1286"/>
                            </a:lnTo>
                            <a:lnTo>
                              <a:pt x="576" y="1410"/>
                            </a:lnTo>
                            <a:lnTo>
                              <a:pt x="586" y="1529"/>
                            </a:lnTo>
                            <a:lnTo>
                              <a:pt x="597" y="1643"/>
                            </a:lnTo>
                            <a:lnTo>
                              <a:pt x="607" y="1752"/>
                            </a:lnTo>
                            <a:lnTo>
                              <a:pt x="617" y="1861"/>
                            </a:lnTo>
                            <a:lnTo>
                              <a:pt x="628" y="1959"/>
                            </a:lnTo>
                            <a:lnTo>
                              <a:pt x="638" y="2053"/>
                            </a:lnTo>
                            <a:lnTo>
                              <a:pt x="648" y="2136"/>
                            </a:lnTo>
                            <a:lnTo>
                              <a:pt x="659" y="2213"/>
                            </a:lnTo>
                            <a:lnTo>
                              <a:pt x="669" y="2276"/>
                            </a:lnTo>
                            <a:lnTo>
                              <a:pt x="679" y="2333"/>
                            </a:lnTo>
                            <a:lnTo>
                              <a:pt x="690" y="2374"/>
                            </a:lnTo>
                            <a:lnTo>
                              <a:pt x="700" y="2405"/>
                            </a:lnTo>
                            <a:lnTo>
                              <a:pt x="711" y="2426"/>
                            </a:lnTo>
                            <a:lnTo>
                              <a:pt x="721" y="2431"/>
                            </a:lnTo>
                            <a:lnTo>
                              <a:pt x="731" y="2431"/>
                            </a:lnTo>
                            <a:lnTo>
                              <a:pt x="742" y="2410"/>
                            </a:lnTo>
                            <a:lnTo>
                              <a:pt x="752" y="2385"/>
                            </a:lnTo>
                            <a:lnTo>
                              <a:pt x="762" y="2343"/>
                            </a:lnTo>
                            <a:lnTo>
                              <a:pt x="773" y="2291"/>
                            </a:lnTo>
                            <a:lnTo>
                              <a:pt x="783" y="2229"/>
                            </a:lnTo>
                            <a:lnTo>
                              <a:pt x="794" y="2156"/>
                            </a:lnTo>
                            <a:lnTo>
                              <a:pt x="804" y="2074"/>
                            </a:lnTo>
                            <a:lnTo>
                              <a:pt x="814" y="1985"/>
                            </a:lnTo>
                            <a:lnTo>
                              <a:pt x="825" y="1887"/>
                            </a:lnTo>
                            <a:lnTo>
                              <a:pt x="835" y="1783"/>
                            </a:lnTo>
                            <a:lnTo>
                              <a:pt x="845" y="1669"/>
                            </a:lnTo>
                            <a:lnTo>
                              <a:pt x="856" y="1555"/>
                            </a:lnTo>
                            <a:lnTo>
                              <a:pt x="866" y="1436"/>
                            </a:lnTo>
                            <a:lnTo>
                              <a:pt x="876" y="1317"/>
                            </a:lnTo>
                            <a:lnTo>
                              <a:pt x="887" y="1197"/>
                            </a:lnTo>
                            <a:lnTo>
                              <a:pt x="897" y="1073"/>
                            </a:lnTo>
                            <a:lnTo>
                              <a:pt x="908" y="954"/>
                            </a:lnTo>
                            <a:lnTo>
                              <a:pt x="918" y="835"/>
                            </a:lnTo>
                            <a:lnTo>
                              <a:pt x="928" y="720"/>
                            </a:lnTo>
                            <a:lnTo>
                              <a:pt x="939" y="612"/>
                            </a:lnTo>
                            <a:lnTo>
                              <a:pt x="949" y="513"/>
                            </a:lnTo>
                            <a:lnTo>
                              <a:pt x="959" y="415"/>
                            </a:lnTo>
                            <a:lnTo>
                              <a:pt x="970" y="327"/>
                            </a:lnTo>
                            <a:lnTo>
                              <a:pt x="980" y="249"/>
                            </a:lnTo>
                            <a:lnTo>
                              <a:pt x="991" y="181"/>
                            </a:lnTo>
                            <a:lnTo>
                              <a:pt x="1001" y="119"/>
                            </a:lnTo>
                            <a:lnTo>
                              <a:pt x="1011" y="72"/>
                            </a:lnTo>
                            <a:lnTo>
                              <a:pt x="1022" y="36"/>
                            </a:lnTo>
                            <a:lnTo>
                              <a:pt x="1032" y="10"/>
                            </a:lnTo>
                            <a:lnTo>
                              <a:pt x="1042" y="0"/>
                            </a:lnTo>
                            <a:lnTo>
                              <a:pt x="1053" y="0"/>
                            </a:lnTo>
                            <a:lnTo>
                              <a:pt x="1063" y="10"/>
                            </a:lnTo>
                            <a:lnTo>
                              <a:pt x="1073" y="36"/>
                            </a:lnTo>
                            <a:lnTo>
                              <a:pt x="1084" y="67"/>
                            </a:lnTo>
                            <a:lnTo>
                              <a:pt x="1094" y="114"/>
                            </a:lnTo>
                            <a:lnTo>
                              <a:pt x="1105" y="176"/>
                            </a:lnTo>
                            <a:lnTo>
                              <a:pt x="1115" y="244"/>
                            </a:lnTo>
                            <a:lnTo>
                              <a:pt x="1125" y="321"/>
                            </a:lnTo>
                            <a:lnTo>
                              <a:pt x="1136" y="409"/>
                            </a:lnTo>
                            <a:lnTo>
                              <a:pt x="1146" y="503"/>
                            </a:lnTo>
                            <a:lnTo>
                              <a:pt x="1156" y="606"/>
                            </a:lnTo>
                            <a:lnTo>
                              <a:pt x="1167" y="715"/>
                            </a:lnTo>
                            <a:lnTo>
                              <a:pt x="1172" y="829"/>
                            </a:lnTo>
                            <a:lnTo>
                              <a:pt x="1182" y="943"/>
                            </a:lnTo>
                            <a:lnTo>
                              <a:pt x="1193" y="1063"/>
                            </a:lnTo>
                            <a:lnTo>
                              <a:pt x="1203" y="1187"/>
                            </a:lnTo>
                            <a:lnTo>
                              <a:pt x="1213" y="1306"/>
                            </a:lnTo>
                            <a:lnTo>
                              <a:pt x="1224" y="1426"/>
                            </a:lnTo>
                            <a:lnTo>
                              <a:pt x="1234" y="1545"/>
                            </a:lnTo>
                            <a:lnTo>
                              <a:pt x="1245" y="1664"/>
                            </a:lnTo>
                            <a:lnTo>
                              <a:pt x="1255" y="1773"/>
                            </a:lnTo>
                            <a:lnTo>
                              <a:pt x="1265" y="1877"/>
                            </a:lnTo>
                            <a:lnTo>
                              <a:pt x="1276" y="1975"/>
                            </a:lnTo>
                            <a:lnTo>
                              <a:pt x="1286" y="2068"/>
                            </a:lnTo>
                            <a:lnTo>
                              <a:pt x="1296" y="2151"/>
                            </a:lnTo>
                            <a:lnTo>
                              <a:pt x="1307" y="2224"/>
                            </a:lnTo>
                          </a:path>
                        </a:pathLst>
                      </a:custGeom>
                      <a:noFill/>
                      <a:ln w="15875">
                        <a:solidFill>
                          <a:srgbClr val="FF33CC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84034" name="Freeform 294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839" y="1159"/>
                        <a:ext cx="477" cy="2431"/>
                      </a:xfrm>
                      <a:custGeom>
                        <a:avLst/>
                        <a:gdLst>
                          <a:gd name="T0" fmla="*/ 0 w 477"/>
                          <a:gd name="T1" fmla="*/ 2224 h 2431"/>
                          <a:gd name="T2" fmla="*/ 10 w 477"/>
                          <a:gd name="T3" fmla="*/ 2286 h 2431"/>
                          <a:gd name="T4" fmla="*/ 20 w 477"/>
                          <a:gd name="T5" fmla="*/ 2338 h 2431"/>
                          <a:gd name="T6" fmla="*/ 31 w 477"/>
                          <a:gd name="T7" fmla="*/ 2379 h 2431"/>
                          <a:gd name="T8" fmla="*/ 41 w 477"/>
                          <a:gd name="T9" fmla="*/ 2410 h 2431"/>
                          <a:gd name="T10" fmla="*/ 52 w 477"/>
                          <a:gd name="T11" fmla="*/ 2426 h 2431"/>
                          <a:gd name="T12" fmla="*/ 62 w 477"/>
                          <a:gd name="T13" fmla="*/ 2431 h 2431"/>
                          <a:gd name="T14" fmla="*/ 72 w 477"/>
                          <a:gd name="T15" fmla="*/ 2426 h 2431"/>
                          <a:gd name="T16" fmla="*/ 83 w 477"/>
                          <a:gd name="T17" fmla="*/ 2410 h 2431"/>
                          <a:gd name="T18" fmla="*/ 93 w 477"/>
                          <a:gd name="T19" fmla="*/ 2379 h 2431"/>
                          <a:gd name="T20" fmla="*/ 103 w 477"/>
                          <a:gd name="T21" fmla="*/ 2338 h 2431"/>
                          <a:gd name="T22" fmla="*/ 114 w 477"/>
                          <a:gd name="T23" fmla="*/ 2281 h 2431"/>
                          <a:gd name="T24" fmla="*/ 124 w 477"/>
                          <a:gd name="T25" fmla="*/ 2219 h 2431"/>
                          <a:gd name="T26" fmla="*/ 134 w 477"/>
                          <a:gd name="T27" fmla="*/ 2146 h 2431"/>
                          <a:gd name="T28" fmla="*/ 145 w 477"/>
                          <a:gd name="T29" fmla="*/ 2058 h 2431"/>
                          <a:gd name="T30" fmla="*/ 155 w 477"/>
                          <a:gd name="T31" fmla="*/ 1970 h 2431"/>
                          <a:gd name="T32" fmla="*/ 166 w 477"/>
                          <a:gd name="T33" fmla="*/ 1871 h 2431"/>
                          <a:gd name="T34" fmla="*/ 176 w 477"/>
                          <a:gd name="T35" fmla="*/ 1762 h 2431"/>
                          <a:gd name="T36" fmla="*/ 186 w 477"/>
                          <a:gd name="T37" fmla="*/ 1654 h 2431"/>
                          <a:gd name="T38" fmla="*/ 197 w 477"/>
                          <a:gd name="T39" fmla="*/ 1534 h 2431"/>
                          <a:gd name="T40" fmla="*/ 207 w 477"/>
                          <a:gd name="T41" fmla="*/ 1415 h 2431"/>
                          <a:gd name="T42" fmla="*/ 217 w 477"/>
                          <a:gd name="T43" fmla="*/ 1296 h 2431"/>
                          <a:gd name="T44" fmla="*/ 228 w 477"/>
                          <a:gd name="T45" fmla="*/ 1177 h 2431"/>
                          <a:gd name="T46" fmla="*/ 238 w 477"/>
                          <a:gd name="T47" fmla="*/ 1052 h 2431"/>
                          <a:gd name="T48" fmla="*/ 249 w 477"/>
                          <a:gd name="T49" fmla="*/ 933 h 2431"/>
                          <a:gd name="T50" fmla="*/ 259 w 477"/>
                          <a:gd name="T51" fmla="*/ 819 h 2431"/>
                          <a:gd name="T52" fmla="*/ 269 w 477"/>
                          <a:gd name="T53" fmla="*/ 705 h 2431"/>
                          <a:gd name="T54" fmla="*/ 280 w 477"/>
                          <a:gd name="T55" fmla="*/ 596 h 2431"/>
                          <a:gd name="T56" fmla="*/ 290 w 477"/>
                          <a:gd name="T57" fmla="*/ 492 h 2431"/>
                          <a:gd name="T58" fmla="*/ 300 w 477"/>
                          <a:gd name="T59" fmla="*/ 399 h 2431"/>
                          <a:gd name="T60" fmla="*/ 311 w 477"/>
                          <a:gd name="T61" fmla="*/ 316 h 2431"/>
                          <a:gd name="T62" fmla="*/ 321 w 477"/>
                          <a:gd name="T63" fmla="*/ 238 h 2431"/>
                          <a:gd name="T64" fmla="*/ 331 w 477"/>
                          <a:gd name="T65" fmla="*/ 171 h 2431"/>
                          <a:gd name="T66" fmla="*/ 342 w 477"/>
                          <a:gd name="T67" fmla="*/ 114 h 2431"/>
                          <a:gd name="T68" fmla="*/ 352 w 477"/>
                          <a:gd name="T69" fmla="*/ 67 h 2431"/>
                          <a:gd name="T70" fmla="*/ 363 w 477"/>
                          <a:gd name="T71" fmla="*/ 31 h 2431"/>
                          <a:gd name="T72" fmla="*/ 373 w 477"/>
                          <a:gd name="T73" fmla="*/ 10 h 2431"/>
                          <a:gd name="T74" fmla="*/ 383 w 477"/>
                          <a:gd name="T75" fmla="*/ 0 h 2431"/>
                          <a:gd name="T76" fmla="*/ 394 w 477"/>
                          <a:gd name="T77" fmla="*/ 0 h 2431"/>
                          <a:gd name="T78" fmla="*/ 404 w 477"/>
                          <a:gd name="T79" fmla="*/ 15 h 2431"/>
                          <a:gd name="T80" fmla="*/ 414 w 477"/>
                          <a:gd name="T81" fmla="*/ 41 h 2431"/>
                          <a:gd name="T82" fmla="*/ 425 w 477"/>
                          <a:gd name="T83" fmla="*/ 78 h 2431"/>
                          <a:gd name="T84" fmla="*/ 435 w 477"/>
                          <a:gd name="T85" fmla="*/ 124 h 2431"/>
                          <a:gd name="T86" fmla="*/ 445 w 477"/>
                          <a:gd name="T87" fmla="*/ 187 h 2431"/>
                          <a:gd name="T88" fmla="*/ 456 w 477"/>
                          <a:gd name="T89" fmla="*/ 254 h 2431"/>
                          <a:gd name="T90" fmla="*/ 466 w 477"/>
                          <a:gd name="T91" fmla="*/ 337 h 2431"/>
                          <a:gd name="T92" fmla="*/ 477 w 477"/>
                          <a:gd name="T93" fmla="*/ 425 h 2431"/>
                          <a:gd name="T94" fmla="*/ 0 60000 65536"/>
                          <a:gd name="T95" fmla="*/ 0 60000 65536"/>
                          <a:gd name="T96" fmla="*/ 0 60000 65536"/>
                          <a:gd name="T97" fmla="*/ 0 60000 65536"/>
                          <a:gd name="T98" fmla="*/ 0 60000 65536"/>
                          <a:gd name="T99" fmla="*/ 0 60000 65536"/>
                          <a:gd name="T100" fmla="*/ 0 60000 65536"/>
                          <a:gd name="T101" fmla="*/ 0 60000 65536"/>
                          <a:gd name="T102" fmla="*/ 0 60000 65536"/>
                          <a:gd name="T103" fmla="*/ 0 60000 65536"/>
                          <a:gd name="T104" fmla="*/ 0 60000 65536"/>
                          <a:gd name="T105" fmla="*/ 0 60000 65536"/>
                          <a:gd name="T106" fmla="*/ 0 60000 65536"/>
                          <a:gd name="T107" fmla="*/ 0 60000 65536"/>
                          <a:gd name="T108" fmla="*/ 0 60000 65536"/>
                          <a:gd name="T109" fmla="*/ 0 60000 65536"/>
                          <a:gd name="T110" fmla="*/ 0 60000 65536"/>
                          <a:gd name="T111" fmla="*/ 0 60000 65536"/>
                          <a:gd name="T112" fmla="*/ 0 60000 65536"/>
                          <a:gd name="T113" fmla="*/ 0 60000 65536"/>
                          <a:gd name="T114" fmla="*/ 0 60000 65536"/>
                          <a:gd name="T115" fmla="*/ 0 60000 65536"/>
                          <a:gd name="T116" fmla="*/ 0 60000 65536"/>
                          <a:gd name="T117" fmla="*/ 0 60000 65536"/>
                          <a:gd name="T118" fmla="*/ 0 60000 65536"/>
                          <a:gd name="T119" fmla="*/ 0 60000 65536"/>
                          <a:gd name="T120" fmla="*/ 0 60000 65536"/>
                          <a:gd name="T121" fmla="*/ 0 60000 65536"/>
                          <a:gd name="T122" fmla="*/ 0 60000 65536"/>
                          <a:gd name="T123" fmla="*/ 0 60000 65536"/>
                          <a:gd name="T124" fmla="*/ 0 60000 65536"/>
                          <a:gd name="T125" fmla="*/ 0 60000 65536"/>
                          <a:gd name="T126" fmla="*/ 0 60000 65536"/>
                          <a:gd name="T127" fmla="*/ 0 60000 65536"/>
                          <a:gd name="T128" fmla="*/ 0 60000 65536"/>
                          <a:gd name="T129" fmla="*/ 0 60000 65536"/>
                          <a:gd name="T130" fmla="*/ 0 60000 65536"/>
                          <a:gd name="T131" fmla="*/ 0 60000 65536"/>
                          <a:gd name="T132" fmla="*/ 0 60000 65536"/>
                          <a:gd name="T133" fmla="*/ 0 60000 65536"/>
                          <a:gd name="T134" fmla="*/ 0 60000 65536"/>
                          <a:gd name="T135" fmla="*/ 0 60000 65536"/>
                          <a:gd name="T136" fmla="*/ 0 60000 65536"/>
                          <a:gd name="T137" fmla="*/ 0 60000 65536"/>
                          <a:gd name="T138" fmla="*/ 0 60000 65536"/>
                          <a:gd name="T139" fmla="*/ 0 60000 65536"/>
                          <a:gd name="T140" fmla="*/ 0 60000 65536"/>
                        </a:gdLst>
                        <a:ahLst/>
                        <a:cxnLst>
                          <a:cxn ang="T94">
                            <a:pos x="T0" y="T1"/>
                          </a:cxn>
                          <a:cxn ang="T95">
                            <a:pos x="T2" y="T3"/>
                          </a:cxn>
                          <a:cxn ang="T96">
                            <a:pos x="T4" y="T5"/>
                          </a:cxn>
                          <a:cxn ang="T97">
                            <a:pos x="T6" y="T7"/>
                          </a:cxn>
                          <a:cxn ang="T98">
                            <a:pos x="T8" y="T9"/>
                          </a:cxn>
                          <a:cxn ang="T99">
                            <a:pos x="T10" y="T11"/>
                          </a:cxn>
                          <a:cxn ang="T100">
                            <a:pos x="T12" y="T13"/>
                          </a:cxn>
                          <a:cxn ang="T101">
                            <a:pos x="T14" y="T15"/>
                          </a:cxn>
                          <a:cxn ang="T102">
                            <a:pos x="T16" y="T17"/>
                          </a:cxn>
                          <a:cxn ang="T103">
                            <a:pos x="T18" y="T19"/>
                          </a:cxn>
                          <a:cxn ang="T104">
                            <a:pos x="T20" y="T21"/>
                          </a:cxn>
                          <a:cxn ang="T105">
                            <a:pos x="T22" y="T23"/>
                          </a:cxn>
                          <a:cxn ang="T106">
                            <a:pos x="T24" y="T25"/>
                          </a:cxn>
                          <a:cxn ang="T107">
                            <a:pos x="T26" y="T27"/>
                          </a:cxn>
                          <a:cxn ang="T108">
                            <a:pos x="T28" y="T29"/>
                          </a:cxn>
                          <a:cxn ang="T109">
                            <a:pos x="T30" y="T31"/>
                          </a:cxn>
                          <a:cxn ang="T110">
                            <a:pos x="T32" y="T33"/>
                          </a:cxn>
                          <a:cxn ang="T111">
                            <a:pos x="T34" y="T35"/>
                          </a:cxn>
                          <a:cxn ang="T112">
                            <a:pos x="T36" y="T37"/>
                          </a:cxn>
                          <a:cxn ang="T113">
                            <a:pos x="T38" y="T39"/>
                          </a:cxn>
                          <a:cxn ang="T114">
                            <a:pos x="T40" y="T41"/>
                          </a:cxn>
                          <a:cxn ang="T115">
                            <a:pos x="T42" y="T43"/>
                          </a:cxn>
                          <a:cxn ang="T116">
                            <a:pos x="T44" y="T45"/>
                          </a:cxn>
                          <a:cxn ang="T117">
                            <a:pos x="T46" y="T47"/>
                          </a:cxn>
                          <a:cxn ang="T118">
                            <a:pos x="T48" y="T49"/>
                          </a:cxn>
                          <a:cxn ang="T119">
                            <a:pos x="T50" y="T51"/>
                          </a:cxn>
                          <a:cxn ang="T120">
                            <a:pos x="T52" y="T53"/>
                          </a:cxn>
                          <a:cxn ang="T121">
                            <a:pos x="T54" y="T55"/>
                          </a:cxn>
                          <a:cxn ang="T122">
                            <a:pos x="T56" y="T57"/>
                          </a:cxn>
                          <a:cxn ang="T123">
                            <a:pos x="T58" y="T59"/>
                          </a:cxn>
                          <a:cxn ang="T124">
                            <a:pos x="T60" y="T61"/>
                          </a:cxn>
                          <a:cxn ang="T125">
                            <a:pos x="T62" y="T63"/>
                          </a:cxn>
                          <a:cxn ang="T126">
                            <a:pos x="T64" y="T65"/>
                          </a:cxn>
                          <a:cxn ang="T127">
                            <a:pos x="T66" y="T67"/>
                          </a:cxn>
                          <a:cxn ang="T128">
                            <a:pos x="T68" y="T69"/>
                          </a:cxn>
                          <a:cxn ang="T129">
                            <a:pos x="T70" y="T71"/>
                          </a:cxn>
                          <a:cxn ang="T130">
                            <a:pos x="T72" y="T73"/>
                          </a:cxn>
                          <a:cxn ang="T131">
                            <a:pos x="T74" y="T75"/>
                          </a:cxn>
                          <a:cxn ang="T132">
                            <a:pos x="T76" y="T77"/>
                          </a:cxn>
                          <a:cxn ang="T133">
                            <a:pos x="T78" y="T79"/>
                          </a:cxn>
                          <a:cxn ang="T134">
                            <a:pos x="T80" y="T81"/>
                          </a:cxn>
                          <a:cxn ang="T135">
                            <a:pos x="T82" y="T83"/>
                          </a:cxn>
                          <a:cxn ang="T136">
                            <a:pos x="T84" y="T85"/>
                          </a:cxn>
                          <a:cxn ang="T137">
                            <a:pos x="T86" y="T87"/>
                          </a:cxn>
                          <a:cxn ang="T138">
                            <a:pos x="T88" y="T89"/>
                          </a:cxn>
                          <a:cxn ang="T139">
                            <a:pos x="T90" y="T91"/>
                          </a:cxn>
                          <a:cxn ang="T140">
                            <a:pos x="T92" y="T93"/>
                          </a:cxn>
                        </a:cxnLst>
                        <a:rect l="0" t="0" r="r" b="b"/>
                        <a:pathLst>
                          <a:path w="477" h="2431">
                            <a:moveTo>
                              <a:pt x="0" y="2224"/>
                            </a:moveTo>
                            <a:lnTo>
                              <a:pt x="10" y="2286"/>
                            </a:lnTo>
                            <a:lnTo>
                              <a:pt x="20" y="2338"/>
                            </a:lnTo>
                            <a:lnTo>
                              <a:pt x="31" y="2379"/>
                            </a:lnTo>
                            <a:lnTo>
                              <a:pt x="41" y="2410"/>
                            </a:lnTo>
                            <a:lnTo>
                              <a:pt x="52" y="2426"/>
                            </a:lnTo>
                            <a:lnTo>
                              <a:pt x="62" y="2431"/>
                            </a:lnTo>
                            <a:lnTo>
                              <a:pt x="72" y="2426"/>
                            </a:lnTo>
                            <a:lnTo>
                              <a:pt x="83" y="2410"/>
                            </a:lnTo>
                            <a:lnTo>
                              <a:pt x="93" y="2379"/>
                            </a:lnTo>
                            <a:lnTo>
                              <a:pt x="103" y="2338"/>
                            </a:lnTo>
                            <a:lnTo>
                              <a:pt x="114" y="2281"/>
                            </a:lnTo>
                            <a:lnTo>
                              <a:pt x="124" y="2219"/>
                            </a:lnTo>
                            <a:lnTo>
                              <a:pt x="134" y="2146"/>
                            </a:lnTo>
                            <a:lnTo>
                              <a:pt x="145" y="2058"/>
                            </a:lnTo>
                            <a:lnTo>
                              <a:pt x="155" y="1970"/>
                            </a:lnTo>
                            <a:lnTo>
                              <a:pt x="166" y="1871"/>
                            </a:lnTo>
                            <a:lnTo>
                              <a:pt x="176" y="1762"/>
                            </a:lnTo>
                            <a:lnTo>
                              <a:pt x="186" y="1654"/>
                            </a:lnTo>
                            <a:lnTo>
                              <a:pt x="197" y="1534"/>
                            </a:lnTo>
                            <a:lnTo>
                              <a:pt x="207" y="1415"/>
                            </a:lnTo>
                            <a:lnTo>
                              <a:pt x="217" y="1296"/>
                            </a:lnTo>
                            <a:lnTo>
                              <a:pt x="228" y="1177"/>
                            </a:lnTo>
                            <a:lnTo>
                              <a:pt x="238" y="1052"/>
                            </a:lnTo>
                            <a:lnTo>
                              <a:pt x="249" y="933"/>
                            </a:lnTo>
                            <a:lnTo>
                              <a:pt x="259" y="819"/>
                            </a:lnTo>
                            <a:lnTo>
                              <a:pt x="269" y="705"/>
                            </a:lnTo>
                            <a:lnTo>
                              <a:pt x="280" y="596"/>
                            </a:lnTo>
                            <a:lnTo>
                              <a:pt x="290" y="492"/>
                            </a:lnTo>
                            <a:lnTo>
                              <a:pt x="300" y="399"/>
                            </a:lnTo>
                            <a:lnTo>
                              <a:pt x="311" y="316"/>
                            </a:lnTo>
                            <a:lnTo>
                              <a:pt x="321" y="238"/>
                            </a:lnTo>
                            <a:lnTo>
                              <a:pt x="331" y="171"/>
                            </a:lnTo>
                            <a:lnTo>
                              <a:pt x="342" y="114"/>
                            </a:lnTo>
                            <a:lnTo>
                              <a:pt x="352" y="67"/>
                            </a:lnTo>
                            <a:lnTo>
                              <a:pt x="363" y="31"/>
                            </a:lnTo>
                            <a:lnTo>
                              <a:pt x="373" y="10"/>
                            </a:lnTo>
                            <a:lnTo>
                              <a:pt x="383" y="0"/>
                            </a:lnTo>
                            <a:lnTo>
                              <a:pt x="394" y="0"/>
                            </a:lnTo>
                            <a:lnTo>
                              <a:pt x="404" y="15"/>
                            </a:lnTo>
                            <a:lnTo>
                              <a:pt x="414" y="41"/>
                            </a:lnTo>
                            <a:lnTo>
                              <a:pt x="425" y="78"/>
                            </a:lnTo>
                            <a:lnTo>
                              <a:pt x="435" y="124"/>
                            </a:lnTo>
                            <a:lnTo>
                              <a:pt x="445" y="187"/>
                            </a:lnTo>
                            <a:lnTo>
                              <a:pt x="456" y="254"/>
                            </a:lnTo>
                            <a:lnTo>
                              <a:pt x="466" y="337"/>
                            </a:lnTo>
                            <a:lnTo>
                              <a:pt x="477" y="425"/>
                            </a:lnTo>
                          </a:path>
                        </a:pathLst>
                      </a:custGeom>
                      <a:noFill/>
                      <a:ln w="15875">
                        <a:solidFill>
                          <a:srgbClr val="FF33CC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</p:grpSp>
                <p:grpSp>
                  <p:nvGrpSpPr>
                    <p:cNvPr id="84020" name="Group 295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254" y="3241"/>
                      <a:ext cx="395" cy="210"/>
                      <a:chOff x="1231" y="1159"/>
                      <a:chExt cx="3085" cy="2431"/>
                    </a:xfrm>
                  </p:grpSpPr>
                  <p:sp>
                    <p:nvSpPr>
                      <p:cNvPr id="84029" name="Freeform 296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1231" y="1159"/>
                        <a:ext cx="1301" cy="2431"/>
                      </a:xfrm>
                      <a:custGeom>
                        <a:avLst/>
                        <a:gdLst>
                          <a:gd name="T0" fmla="*/ 16 w 1301"/>
                          <a:gd name="T1" fmla="*/ 2177 h 2431"/>
                          <a:gd name="T2" fmla="*/ 47 w 1301"/>
                          <a:gd name="T3" fmla="*/ 2353 h 2431"/>
                          <a:gd name="T4" fmla="*/ 78 w 1301"/>
                          <a:gd name="T5" fmla="*/ 2431 h 2431"/>
                          <a:gd name="T6" fmla="*/ 109 w 1301"/>
                          <a:gd name="T7" fmla="*/ 2400 h 2431"/>
                          <a:gd name="T8" fmla="*/ 140 w 1301"/>
                          <a:gd name="T9" fmla="*/ 2260 h 2431"/>
                          <a:gd name="T10" fmla="*/ 171 w 1301"/>
                          <a:gd name="T11" fmla="*/ 2032 h 2431"/>
                          <a:gd name="T12" fmla="*/ 203 w 1301"/>
                          <a:gd name="T13" fmla="*/ 1726 h 2431"/>
                          <a:gd name="T14" fmla="*/ 234 w 1301"/>
                          <a:gd name="T15" fmla="*/ 1379 h 2431"/>
                          <a:gd name="T16" fmla="*/ 265 w 1301"/>
                          <a:gd name="T17" fmla="*/ 1016 h 2431"/>
                          <a:gd name="T18" fmla="*/ 296 w 1301"/>
                          <a:gd name="T19" fmla="*/ 669 h 2431"/>
                          <a:gd name="T20" fmla="*/ 327 w 1301"/>
                          <a:gd name="T21" fmla="*/ 373 h 2431"/>
                          <a:gd name="T22" fmla="*/ 358 w 1301"/>
                          <a:gd name="T23" fmla="*/ 150 h 2431"/>
                          <a:gd name="T24" fmla="*/ 389 w 1301"/>
                          <a:gd name="T25" fmla="*/ 21 h 2431"/>
                          <a:gd name="T26" fmla="*/ 420 w 1301"/>
                          <a:gd name="T27" fmla="*/ 5 h 2431"/>
                          <a:gd name="T28" fmla="*/ 451 w 1301"/>
                          <a:gd name="T29" fmla="*/ 93 h 2431"/>
                          <a:gd name="T30" fmla="*/ 482 w 1301"/>
                          <a:gd name="T31" fmla="*/ 280 h 2431"/>
                          <a:gd name="T32" fmla="*/ 514 w 1301"/>
                          <a:gd name="T33" fmla="*/ 555 h 2431"/>
                          <a:gd name="T34" fmla="*/ 545 w 1301"/>
                          <a:gd name="T35" fmla="*/ 886 h 2431"/>
                          <a:gd name="T36" fmla="*/ 576 w 1301"/>
                          <a:gd name="T37" fmla="*/ 1244 h 2431"/>
                          <a:gd name="T38" fmla="*/ 607 w 1301"/>
                          <a:gd name="T39" fmla="*/ 1602 h 2431"/>
                          <a:gd name="T40" fmla="*/ 633 w 1301"/>
                          <a:gd name="T41" fmla="*/ 1928 h 2431"/>
                          <a:gd name="T42" fmla="*/ 664 w 1301"/>
                          <a:gd name="T43" fmla="*/ 2188 h 2431"/>
                          <a:gd name="T44" fmla="*/ 695 w 1301"/>
                          <a:gd name="T45" fmla="*/ 2364 h 2431"/>
                          <a:gd name="T46" fmla="*/ 726 w 1301"/>
                          <a:gd name="T47" fmla="*/ 2431 h 2431"/>
                          <a:gd name="T48" fmla="*/ 757 w 1301"/>
                          <a:gd name="T49" fmla="*/ 2395 h 2431"/>
                          <a:gd name="T50" fmla="*/ 788 w 1301"/>
                          <a:gd name="T51" fmla="*/ 2250 h 2431"/>
                          <a:gd name="T52" fmla="*/ 819 w 1301"/>
                          <a:gd name="T53" fmla="*/ 2017 h 2431"/>
                          <a:gd name="T54" fmla="*/ 850 w 1301"/>
                          <a:gd name="T55" fmla="*/ 1711 h 2431"/>
                          <a:gd name="T56" fmla="*/ 882 w 1301"/>
                          <a:gd name="T57" fmla="*/ 1358 h 2431"/>
                          <a:gd name="T58" fmla="*/ 913 w 1301"/>
                          <a:gd name="T59" fmla="*/ 995 h 2431"/>
                          <a:gd name="T60" fmla="*/ 944 w 1301"/>
                          <a:gd name="T61" fmla="*/ 648 h 2431"/>
                          <a:gd name="T62" fmla="*/ 975 w 1301"/>
                          <a:gd name="T63" fmla="*/ 358 h 2431"/>
                          <a:gd name="T64" fmla="*/ 1006 w 1301"/>
                          <a:gd name="T65" fmla="*/ 140 h 2431"/>
                          <a:gd name="T66" fmla="*/ 1037 w 1301"/>
                          <a:gd name="T67" fmla="*/ 21 h 2431"/>
                          <a:gd name="T68" fmla="*/ 1068 w 1301"/>
                          <a:gd name="T69" fmla="*/ 5 h 2431"/>
                          <a:gd name="T70" fmla="*/ 1099 w 1301"/>
                          <a:gd name="T71" fmla="*/ 98 h 2431"/>
                          <a:gd name="T72" fmla="*/ 1130 w 1301"/>
                          <a:gd name="T73" fmla="*/ 295 h 2431"/>
                          <a:gd name="T74" fmla="*/ 1161 w 1301"/>
                          <a:gd name="T75" fmla="*/ 570 h 2431"/>
                          <a:gd name="T76" fmla="*/ 1193 w 1301"/>
                          <a:gd name="T77" fmla="*/ 902 h 2431"/>
                          <a:gd name="T78" fmla="*/ 1224 w 1301"/>
                          <a:gd name="T79" fmla="*/ 1265 h 2431"/>
                          <a:gd name="T80" fmla="*/ 1250 w 1301"/>
                          <a:gd name="T81" fmla="*/ 1623 h 2431"/>
                          <a:gd name="T82" fmla="*/ 1281 w 1301"/>
                          <a:gd name="T83" fmla="*/ 1944 h 2431"/>
                          <a:gd name="T84" fmla="*/ 0 60000 65536"/>
                          <a:gd name="T85" fmla="*/ 0 60000 65536"/>
                          <a:gd name="T86" fmla="*/ 0 60000 65536"/>
                          <a:gd name="T87" fmla="*/ 0 60000 65536"/>
                          <a:gd name="T88" fmla="*/ 0 60000 65536"/>
                          <a:gd name="T89" fmla="*/ 0 60000 65536"/>
                          <a:gd name="T90" fmla="*/ 0 60000 65536"/>
                          <a:gd name="T91" fmla="*/ 0 60000 65536"/>
                          <a:gd name="T92" fmla="*/ 0 60000 65536"/>
                          <a:gd name="T93" fmla="*/ 0 60000 65536"/>
                          <a:gd name="T94" fmla="*/ 0 60000 65536"/>
                          <a:gd name="T95" fmla="*/ 0 60000 65536"/>
                          <a:gd name="T96" fmla="*/ 0 60000 65536"/>
                          <a:gd name="T97" fmla="*/ 0 60000 65536"/>
                          <a:gd name="T98" fmla="*/ 0 60000 65536"/>
                          <a:gd name="T99" fmla="*/ 0 60000 65536"/>
                          <a:gd name="T100" fmla="*/ 0 60000 65536"/>
                          <a:gd name="T101" fmla="*/ 0 60000 65536"/>
                          <a:gd name="T102" fmla="*/ 0 60000 65536"/>
                          <a:gd name="T103" fmla="*/ 0 60000 65536"/>
                          <a:gd name="T104" fmla="*/ 0 60000 65536"/>
                          <a:gd name="T105" fmla="*/ 0 60000 65536"/>
                          <a:gd name="T106" fmla="*/ 0 60000 65536"/>
                          <a:gd name="T107" fmla="*/ 0 60000 65536"/>
                          <a:gd name="T108" fmla="*/ 0 60000 65536"/>
                          <a:gd name="T109" fmla="*/ 0 60000 65536"/>
                          <a:gd name="T110" fmla="*/ 0 60000 65536"/>
                          <a:gd name="T111" fmla="*/ 0 60000 65536"/>
                          <a:gd name="T112" fmla="*/ 0 60000 65536"/>
                          <a:gd name="T113" fmla="*/ 0 60000 65536"/>
                          <a:gd name="T114" fmla="*/ 0 60000 65536"/>
                          <a:gd name="T115" fmla="*/ 0 60000 65536"/>
                          <a:gd name="T116" fmla="*/ 0 60000 65536"/>
                          <a:gd name="T117" fmla="*/ 0 60000 65536"/>
                          <a:gd name="T118" fmla="*/ 0 60000 65536"/>
                          <a:gd name="T119" fmla="*/ 0 60000 65536"/>
                          <a:gd name="T120" fmla="*/ 0 60000 65536"/>
                          <a:gd name="T121" fmla="*/ 0 60000 65536"/>
                          <a:gd name="T122" fmla="*/ 0 60000 65536"/>
                          <a:gd name="T123" fmla="*/ 0 60000 65536"/>
                          <a:gd name="T124" fmla="*/ 0 60000 65536"/>
                          <a:gd name="T125" fmla="*/ 0 60000 65536"/>
                        </a:gdLst>
                        <a:ahLst/>
                        <a:cxnLst>
                          <a:cxn ang="T84">
                            <a:pos x="T0" y="T1"/>
                          </a:cxn>
                          <a:cxn ang="T85">
                            <a:pos x="T2" y="T3"/>
                          </a:cxn>
                          <a:cxn ang="T86">
                            <a:pos x="T4" y="T5"/>
                          </a:cxn>
                          <a:cxn ang="T87">
                            <a:pos x="T6" y="T7"/>
                          </a:cxn>
                          <a:cxn ang="T88">
                            <a:pos x="T8" y="T9"/>
                          </a:cxn>
                          <a:cxn ang="T89">
                            <a:pos x="T10" y="T11"/>
                          </a:cxn>
                          <a:cxn ang="T90">
                            <a:pos x="T12" y="T13"/>
                          </a:cxn>
                          <a:cxn ang="T91">
                            <a:pos x="T14" y="T15"/>
                          </a:cxn>
                          <a:cxn ang="T92">
                            <a:pos x="T16" y="T17"/>
                          </a:cxn>
                          <a:cxn ang="T93">
                            <a:pos x="T18" y="T19"/>
                          </a:cxn>
                          <a:cxn ang="T94">
                            <a:pos x="T20" y="T21"/>
                          </a:cxn>
                          <a:cxn ang="T95">
                            <a:pos x="T22" y="T23"/>
                          </a:cxn>
                          <a:cxn ang="T96">
                            <a:pos x="T24" y="T25"/>
                          </a:cxn>
                          <a:cxn ang="T97">
                            <a:pos x="T26" y="T27"/>
                          </a:cxn>
                          <a:cxn ang="T98">
                            <a:pos x="T28" y="T29"/>
                          </a:cxn>
                          <a:cxn ang="T99">
                            <a:pos x="T30" y="T31"/>
                          </a:cxn>
                          <a:cxn ang="T100">
                            <a:pos x="T32" y="T33"/>
                          </a:cxn>
                          <a:cxn ang="T101">
                            <a:pos x="T34" y="T35"/>
                          </a:cxn>
                          <a:cxn ang="T102">
                            <a:pos x="T36" y="T37"/>
                          </a:cxn>
                          <a:cxn ang="T103">
                            <a:pos x="T38" y="T39"/>
                          </a:cxn>
                          <a:cxn ang="T104">
                            <a:pos x="T40" y="T41"/>
                          </a:cxn>
                          <a:cxn ang="T105">
                            <a:pos x="T42" y="T43"/>
                          </a:cxn>
                          <a:cxn ang="T106">
                            <a:pos x="T44" y="T45"/>
                          </a:cxn>
                          <a:cxn ang="T107">
                            <a:pos x="T46" y="T47"/>
                          </a:cxn>
                          <a:cxn ang="T108">
                            <a:pos x="T48" y="T49"/>
                          </a:cxn>
                          <a:cxn ang="T109">
                            <a:pos x="T50" y="T51"/>
                          </a:cxn>
                          <a:cxn ang="T110">
                            <a:pos x="T52" y="T53"/>
                          </a:cxn>
                          <a:cxn ang="T111">
                            <a:pos x="T54" y="T55"/>
                          </a:cxn>
                          <a:cxn ang="T112">
                            <a:pos x="T56" y="T57"/>
                          </a:cxn>
                          <a:cxn ang="T113">
                            <a:pos x="T58" y="T59"/>
                          </a:cxn>
                          <a:cxn ang="T114">
                            <a:pos x="T60" y="T61"/>
                          </a:cxn>
                          <a:cxn ang="T115">
                            <a:pos x="T62" y="T63"/>
                          </a:cxn>
                          <a:cxn ang="T116">
                            <a:pos x="T64" y="T65"/>
                          </a:cxn>
                          <a:cxn ang="T117">
                            <a:pos x="T66" y="T67"/>
                          </a:cxn>
                          <a:cxn ang="T118">
                            <a:pos x="T68" y="T69"/>
                          </a:cxn>
                          <a:cxn ang="T119">
                            <a:pos x="T70" y="T71"/>
                          </a:cxn>
                          <a:cxn ang="T120">
                            <a:pos x="T72" y="T73"/>
                          </a:cxn>
                          <a:cxn ang="T121">
                            <a:pos x="T74" y="T75"/>
                          </a:cxn>
                          <a:cxn ang="T122">
                            <a:pos x="T76" y="T77"/>
                          </a:cxn>
                          <a:cxn ang="T123">
                            <a:pos x="T78" y="T79"/>
                          </a:cxn>
                          <a:cxn ang="T124">
                            <a:pos x="T80" y="T81"/>
                          </a:cxn>
                          <a:cxn ang="T125">
                            <a:pos x="T82" y="T83"/>
                          </a:cxn>
                        </a:cxnLst>
                        <a:rect l="0" t="0" r="r" b="b"/>
                        <a:pathLst>
                          <a:path w="1301" h="2431">
                            <a:moveTo>
                              <a:pt x="0" y="2006"/>
                            </a:moveTo>
                            <a:lnTo>
                              <a:pt x="6" y="2094"/>
                            </a:lnTo>
                            <a:lnTo>
                              <a:pt x="16" y="2177"/>
                            </a:lnTo>
                            <a:lnTo>
                              <a:pt x="26" y="2245"/>
                            </a:lnTo>
                            <a:lnTo>
                              <a:pt x="37" y="2307"/>
                            </a:lnTo>
                            <a:lnTo>
                              <a:pt x="47" y="2353"/>
                            </a:lnTo>
                            <a:lnTo>
                              <a:pt x="57" y="2390"/>
                            </a:lnTo>
                            <a:lnTo>
                              <a:pt x="68" y="2416"/>
                            </a:lnTo>
                            <a:lnTo>
                              <a:pt x="78" y="2431"/>
                            </a:lnTo>
                            <a:lnTo>
                              <a:pt x="88" y="2431"/>
                            </a:lnTo>
                            <a:lnTo>
                              <a:pt x="99" y="2421"/>
                            </a:lnTo>
                            <a:lnTo>
                              <a:pt x="109" y="2400"/>
                            </a:lnTo>
                            <a:lnTo>
                              <a:pt x="120" y="2364"/>
                            </a:lnTo>
                            <a:lnTo>
                              <a:pt x="130" y="2317"/>
                            </a:lnTo>
                            <a:lnTo>
                              <a:pt x="140" y="2260"/>
                            </a:lnTo>
                            <a:lnTo>
                              <a:pt x="151" y="2193"/>
                            </a:lnTo>
                            <a:lnTo>
                              <a:pt x="161" y="2115"/>
                            </a:lnTo>
                            <a:lnTo>
                              <a:pt x="171" y="2032"/>
                            </a:lnTo>
                            <a:lnTo>
                              <a:pt x="182" y="1939"/>
                            </a:lnTo>
                            <a:lnTo>
                              <a:pt x="192" y="1835"/>
                            </a:lnTo>
                            <a:lnTo>
                              <a:pt x="203" y="1726"/>
                            </a:lnTo>
                            <a:lnTo>
                              <a:pt x="213" y="1612"/>
                            </a:lnTo>
                            <a:lnTo>
                              <a:pt x="223" y="1498"/>
                            </a:lnTo>
                            <a:lnTo>
                              <a:pt x="234" y="1379"/>
                            </a:lnTo>
                            <a:lnTo>
                              <a:pt x="244" y="1254"/>
                            </a:lnTo>
                            <a:lnTo>
                              <a:pt x="254" y="1135"/>
                            </a:lnTo>
                            <a:lnTo>
                              <a:pt x="265" y="1016"/>
                            </a:lnTo>
                            <a:lnTo>
                              <a:pt x="275" y="897"/>
                            </a:lnTo>
                            <a:lnTo>
                              <a:pt x="285" y="778"/>
                            </a:lnTo>
                            <a:lnTo>
                              <a:pt x="296" y="669"/>
                            </a:lnTo>
                            <a:lnTo>
                              <a:pt x="306" y="560"/>
                            </a:lnTo>
                            <a:lnTo>
                              <a:pt x="317" y="461"/>
                            </a:lnTo>
                            <a:lnTo>
                              <a:pt x="327" y="373"/>
                            </a:lnTo>
                            <a:lnTo>
                              <a:pt x="337" y="285"/>
                            </a:lnTo>
                            <a:lnTo>
                              <a:pt x="348" y="212"/>
                            </a:lnTo>
                            <a:lnTo>
                              <a:pt x="358" y="150"/>
                            </a:lnTo>
                            <a:lnTo>
                              <a:pt x="368" y="93"/>
                            </a:lnTo>
                            <a:lnTo>
                              <a:pt x="379" y="52"/>
                            </a:lnTo>
                            <a:lnTo>
                              <a:pt x="389" y="21"/>
                            </a:lnTo>
                            <a:lnTo>
                              <a:pt x="399" y="5"/>
                            </a:lnTo>
                            <a:lnTo>
                              <a:pt x="410" y="0"/>
                            </a:lnTo>
                            <a:lnTo>
                              <a:pt x="420" y="5"/>
                            </a:lnTo>
                            <a:lnTo>
                              <a:pt x="431" y="21"/>
                            </a:lnTo>
                            <a:lnTo>
                              <a:pt x="441" y="52"/>
                            </a:lnTo>
                            <a:lnTo>
                              <a:pt x="451" y="93"/>
                            </a:lnTo>
                            <a:lnTo>
                              <a:pt x="462" y="145"/>
                            </a:lnTo>
                            <a:lnTo>
                              <a:pt x="472" y="207"/>
                            </a:lnTo>
                            <a:lnTo>
                              <a:pt x="482" y="280"/>
                            </a:lnTo>
                            <a:lnTo>
                              <a:pt x="493" y="363"/>
                            </a:lnTo>
                            <a:lnTo>
                              <a:pt x="503" y="456"/>
                            </a:lnTo>
                            <a:lnTo>
                              <a:pt x="514" y="555"/>
                            </a:lnTo>
                            <a:lnTo>
                              <a:pt x="524" y="658"/>
                            </a:lnTo>
                            <a:lnTo>
                              <a:pt x="534" y="767"/>
                            </a:lnTo>
                            <a:lnTo>
                              <a:pt x="545" y="886"/>
                            </a:lnTo>
                            <a:lnTo>
                              <a:pt x="555" y="1006"/>
                            </a:lnTo>
                            <a:lnTo>
                              <a:pt x="565" y="1125"/>
                            </a:lnTo>
                            <a:lnTo>
                              <a:pt x="576" y="1244"/>
                            </a:lnTo>
                            <a:lnTo>
                              <a:pt x="586" y="1368"/>
                            </a:lnTo>
                            <a:lnTo>
                              <a:pt x="596" y="1488"/>
                            </a:lnTo>
                            <a:lnTo>
                              <a:pt x="607" y="1602"/>
                            </a:lnTo>
                            <a:lnTo>
                              <a:pt x="617" y="1716"/>
                            </a:lnTo>
                            <a:lnTo>
                              <a:pt x="622" y="1825"/>
                            </a:lnTo>
                            <a:lnTo>
                              <a:pt x="633" y="1928"/>
                            </a:lnTo>
                            <a:lnTo>
                              <a:pt x="643" y="2022"/>
                            </a:lnTo>
                            <a:lnTo>
                              <a:pt x="653" y="2110"/>
                            </a:lnTo>
                            <a:lnTo>
                              <a:pt x="664" y="2188"/>
                            </a:lnTo>
                            <a:lnTo>
                              <a:pt x="674" y="2255"/>
                            </a:lnTo>
                            <a:lnTo>
                              <a:pt x="685" y="2317"/>
                            </a:lnTo>
                            <a:lnTo>
                              <a:pt x="695" y="2364"/>
                            </a:lnTo>
                            <a:lnTo>
                              <a:pt x="705" y="2395"/>
                            </a:lnTo>
                            <a:lnTo>
                              <a:pt x="716" y="2421"/>
                            </a:lnTo>
                            <a:lnTo>
                              <a:pt x="726" y="2431"/>
                            </a:lnTo>
                            <a:lnTo>
                              <a:pt x="736" y="2431"/>
                            </a:lnTo>
                            <a:lnTo>
                              <a:pt x="747" y="2421"/>
                            </a:lnTo>
                            <a:lnTo>
                              <a:pt x="757" y="2395"/>
                            </a:lnTo>
                            <a:lnTo>
                              <a:pt x="768" y="2359"/>
                            </a:lnTo>
                            <a:lnTo>
                              <a:pt x="778" y="2312"/>
                            </a:lnTo>
                            <a:lnTo>
                              <a:pt x="788" y="2250"/>
                            </a:lnTo>
                            <a:lnTo>
                              <a:pt x="799" y="2182"/>
                            </a:lnTo>
                            <a:lnTo>
                              <a:pt x="809" y="2105"/>
                            </a:lnTo>
                            <a:lnTo>
                              <a:pt x="819" y="2017"/>
                            </a:lnTo>
                            <a:lnTo>
                              <a:pt x="830" y="1918"/>
                            </a:lnTo>
                            <a:lnTo>
                              <a:pt x="840" y="1820"/>
                            </a:lnTo>
                            <a:lnTo>
                              <a:pt x="850" y="1711"/>
                            </a:lnTo>
                            <a:lnTo>
                              <a:pt x="861" y="1597"/>
                            </a:lnTo>
                            <a:lnTo>
                              <a:pt x="871" y="1477"/>
                            </a:lnTo>
                            <a:lnTo>
                              <a:pt x="882" y="1358"/>
                            </a:lnTo>
                            <a:lnTo>
                              <a:pt x="892" y="1234"/>
                            </a:lnTo>
                            <a:lnTo>
                              <a:pt x="902" y="1114"/>
                            </a:lnTo>
                            <a:lnTo>
                              <a:pt x="913" y="995"/>
                            </a:lnTo>
                            <a:lnTo>
                              <a:pt x="923" y="876"/>
                            </a:lnTo>
                            <a:lnTo>
                              <a:pt x="933" y="762"/>
                            </a:lnTo>
                            <a:lnTo>
                              <a:pt x="944" y="648"/>
                            </a:lnTo>
                            <a:lnTo>
                              <a:pt x="954" y="544"/>
                            </a:lnTo>
                            <a:lnTo>
                              <a:pt x="965" y="446"/>
                            </a:lnTo>
                            <a:lnTo>
                              <a:pt x="975" y="358"/>
                            </a:lnTo>
                            <a:lnTo>
                              <a:pt x="985" y="275"/>
                            </a:lnTo>
                            <a:lnTo>
                              <a:pt x="996" y="202"/>
                            </a:lnTo>
                            <a:lnTo>
                              <a:pt x="1006" y="140"/>
                            </a:lnTo>
                            <a:lnTo>
                              <a:pt x="1016" y="88"/>
                            </a:lnTo>
                            <a:lnTo>
                              <a:pt x="1027" y="47"/>
                            </a:lnTo>
                            <a:lnTo>
                              <a:pt x="1037" y="21"/>
                            </a:lnTo>
                            <a:lnTo>
                              <a:pt x="1047" y="0"/>
                            </a:lnTo>
                            <a:lnTo>
                              <a:pt x="1058" y="0"/>
                            </a:lnTo>
                            <a:lnTo>
                              <a:pt x="1068" y="5"/>
                            </a:lnTo>
                            <a:lnTo>
                              <a:pt x="1079" y="26"/>
                            </a:lnTo>
                            <a:lnTo>
                              <a:pt x="1089" y="57"/>
                            </a:lnTo>
                            <a:lnTo>
                              <a:pt x="1099" y="98"/>
                            </a:lnTo>
                            <a:lnTo>
                              <a:pt x="1110" y="155"/>
                            </a:lnTo>
                            <a:lnTo>
                              <a:pt x="1120" y="218"/>
                            </a:lnTo>
                            <a:lnTo>
                              <a:pt x="1130" y="295"/>
                            </a:lnTo>
                            <a:lnTo>
                              <a:pt x="1141" y="378"/>
                            </a:lnTo>
                            <a:lnTo>
                              <a:pt x="1151" y="472"/>
                            </a:lnTo>
                            <a:lnTo>
                              <a:pt x="1161" y="570"/>
                            </a:lnTo>
                            <a:lnTo>
                              <a:pt x="1172" y="679"/>
                            </a:lnTo>
                            <a:lnTo>
                              <a:pt x="1182" y="788"/>
                            </a:lnTo>
                            <a:lnTo>
                              <a:pt x="1193" y="902"/>
                            </a:lnTo>
                            <a:lnTo>
                              <a:pt x="1203" y="1021"/>
                            </a:lnTo>
                            <a:lnTo>
                              <a:pt x="1213" y="1146"/>
                            </a:lnTo>
                            <a:lnTo>
                              <a:pt x="1224" y="1265"/>
                            </a:lnTo>
                            <a:lnTo>
                              <a:pt x="1234" y="1389"/>
                            </a:lnTo>
                            <a:lnTo>
                              <a:pt x="1239" y="1508"/>
                            </a:lnTo>
                            <a:lnTo>
                              <a:pt x="1250" y="1623"/>
                            </a:lnTo>
                            <a:lnTo>
                              <a:pt x="1260" y="1737"/>
                            </a:lnTo>
                            <a:lnTo>
                              <a:pt x="1270" y="1845"/>
                            </a:lnTo>
                            <a:lnTo>
                              <a:pt x="1281" y="1944"/>
                            </a:lnTo>
                            <a:lnTo>
                              <a:pt x="1291" y="2037"/>
                            </a:lnTo>
                            <a:lnTo>
                              <a:pt x="1301" y="2125"/>
                            </a:lnTo>
                          </a:path>
                        </a:pathLst>
                      </a:custGeom>
                      <a:noFill/>
                      <a:ln w="15875">
                        <a:solidFill>
                          <a:srgbClr val="FF33CC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84030" name="Freeform 297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532" y="1159"/>
                        <a:ext cx="1307" cy="2431"/>
                      </a:xfrm>
                      <a:custGeom>
                        <a:avLst/>
                        <a:gdLst>
                          <a:gd name="T0" fmla="*/ 21 w 1307"/>
                          <a:gd name="T1" fmla="*/ 2265 h 2431"/>
                          <a:gd name="T2" fmla="*/ 52 w 1307"/>
                          <a:gd name="T3" fmla="*/ 2400 h 2431"/>
                          <a:gd name="T4" fmla="*/ 83 w 1307"/>
                          <a:gd name="T5" fmla="*/ 2431 h 2431"/>
                          <a:gd name="T6" fmla="*/ 114 w 1307"/>
                          <a:gd name="T7" fmla="*/ 2353 h 2431"/>
                          <a:gd name="T8" fmla="*/ 146 w 1307"/>
                          <a:gd name="T9" fmla="*/ 2172 h 2431"/>
                          <a:gd name="T10" fmla="*/ 177 w 1307"/>
                          <a:gd name="T11" fmla="*/ 1902 h 2431"/>
                          <a:gd name="T12" fmla="*/ 208 w 1307"/>
                          <a:gd name="T13" fmla="*/ 1576 h 2431"/>
                          <a:gd name="T14" fmla="*/ 239 w 1307"/>
                          <a:gd name="T15" fmla="*/ 1218 h 2431"/>
                          <a:gd name="T16" fmla="*/ 270 w 1307"/>
                          <a:gd name="T17" fmla="*/ 855 h 2431"/>
                          <a:gd name="T18" fmla="*/ 301 w 1307"/>
                          <a:gd name="T19" fmla="*/ 529 h 2431"/>
                          <a:gd name="T20" fmla="*/ 332 w 1307"/>
                          <a:gd name="T21" fmla="*/ 259 h 2431"/>
                          <a:gd name="T22" fmla="*/ 363 w 1307"/>
                          <a:gd name="T23" fmla="*/ 78 h 2431"/>
                          <a:gd name="T24" fmla="*/ 394 w 1307"/>
                          <a:gd name="T25" fmla="*/ 0 h 2431"/>
                          <a:gd name="T26" fmla="*/ 425 w 1307"/>
                          <a:gd name="T27" fmla="*/ 31 h 2431"/>
                          <a:gd name="T28" fmla="*/ 457 w 1307"/>
                          <a:gd name="T29" fmla="*/ 166 h 2431"/>
                          <a:gd name="T30" fmla="*/ 488 w 1307"/>
                          <a:gd name="T31" fmla="*/ 394 h 2431"/>
                          <a:gd name="T32" fmla="*/ 519 w 1307"/>
                          <a:gd name="T33" fmla="*/ 695 h 2431"/>
                          <a:gd name="T34" fmla="*/ 550 w 1307"/>
                          <a:gd name="T35" fmla="*/ 1042 h 2431"/>
                          <a:gd name="T36" fmla="*/ 576 w 1307"/>
                          <a:gd name="T37" fmla="*/ 1410 h 2431"/>
                          <a:gd name="T38" fmla="*/ 607 w 1307"/>
                          <a:gd name="T39" fmla="*/ 1752 h 2431"/>
                          <a:gd name="T40" fmla="*/ 638 w 1307"/>
                          <a:gd name="T41" fmla="*/ 2053 h 2431"/>
                          <a:gd name="T42" fmla="*/ 669 w 1307"/>
                          <a:gd name="T43" fmla="*/ 2276 h 2431"/>
                          <a:gd name="T44" fmla="*/ 700 w 1307"/>
                          <a:gd name="T45" fmla="*/ 2405 h 2431"/>
                          <a:gd name="T46" fmla="*/ 731 w 1307"/>
                          <a:gd name="T47" fmla="*/ 2431 h 2431"/>
                          <a:gd name="T48" fmla="*/ 762 w 1307"/>
                          <a:gd name="T49" fmla="*/ 2343 h 2431"/>
                          <a:gd name="T50" fmla="*/ 794 w 1307"/>
                          <a:gd name="T51" fmla="*/ 2156 h 2431"/>
                          <a:gd name="T52" fmla="*/ 825 w 1307"/>
                          <a:gd name="T53" fmla="*/ 1887 h 2431"/>
                          <a:gd name="T54" fmla="*/ 856 w 1307"/>
                          <a:gd name="T55" fmla="*/ 1555 h 2431"/>
                          <a:gd name="T56" fmla="*/ 887 w 1307"/>
                          <a:gd name="T57" fmla="*/ 1197 h 2431"/>
                          <a:gd name="T58" fmla="*/ 918 w 1307"/>
                          <a:gd name="T59" fmla="*/ 835 h 2431"/>
                          <a:gd name="T60" fmla="*/ 949 w 1307"/>
                          <a:gd name="T61" fmla="*/ 513 h 2431"/>
                          <a:gd name="T62" fmla="*/ 980 w 1307"/>
                          <a:gd name="T63" fmla="*/ 249 h 2431"/>
                          <a:gd name="T64" fmla="*/ 1011 w 1307"/>
                          <a:gd name="T65" fmla="*/ 72 h 2431"/>
                          <a:gd name="T66" fmla="*/ 1042 w 1307"/>
                          <a:gd name="T67" fmla="*/ 0 h 2431"/>
                          <a:gd name="T68" fmla="*/ 1073 w 1307"/>
                          <a:gd name="T69" fmla="*/ 36 h 2431"/>
                          <a:gd name="T70" fmla="*/ 1105 w 1307"/>
                          <a:gd name="T71" fmla="*/ 176 h 2431"/>
                          <a:gd name="T72" fmla="*/ 1136 w 1307"/>
                          <a:gd name="T73" fmla="*/ 409 h 2431"/>
                          <a:gd name="T74" fmla="*/ 1167 w 1307"/>
                          <a:gd name="T75" fmla="*/ 715 h 2431"/>
                          <a:gd name="T76" fmla="*/ 1193 w 1307"/>
                          <a:gd name="T77" fmla="*/ 1063 h 2431"/>
                          <a:gd name="T78" fmla="*/ 1224 w 1307"/>
                          <a:gd name="T79" fmla="*/ 1426 h 2431"/>
                          <a:gd name="T80" fmla="*/ 1255 w 1307"/>
                          <a:gd name="T81" fmla="*/ 1773 h 2431"/>
                          <a:gd name="T82" fmla="*/ 1286 w 1307"/>
                          <a:gd name="T83" fmla="*/ 2068 h 2431"/>
                          <a:gd name="T84" fmla="*/ 0 60000 65536"/>
                          <a:gd name="T85" fmla="*/ 0 60000 65536"/>
                          <a:gd name="T86" fmla="*/ 0 60000 65536"/>
                          <a:gd name="T87" fmla="*/ 0 60000 65536"/>
                          <a:gd name="T88" fmla="*/ 0 60000 65536"/>
                          <a:gd name="T89" fmla="*/ 0 60000 65536"/>
                          <a:gd name="T90" fmla="*/ 0 60000 65536"/>
                          <a:gd name="T91" fmla="*/ 0 60000 65536"/>
                          <a:gd name="T92" fmla="*/ 0 60000 65536"/>
                          <a:gd name="T93" fmla="*/ 0 60000 65536"/>
                          <a:gd name="T94" fmla="*/ 0 60000 65536"/>
                          <a:gd name="T95" fmla="*/ 0 60000 65536"/>
                          <a:gd name="T96" fmla="*/ 0 60000 65536"/>
                          <a:gd name="T97" fmla="*/ 0 60000 65536"/>
                          <a:gd name="T98" fmla="*/ 0 60000 65536"/>
                          <a:gd name="T99" fmla="*/ 0 60000 65536"/>
                          <a:gd name="T100" fmla="*/ 0 60000 65536"/>
                          <a:gd name="T101" fmla="*/ 0 60000 65536"/>
                          <a:gd name="T102" fmla="*/ 0 60000 65536"/>
                          <a:gd name="T103" fmla="*/ 0 60000 65536"/>
                          <a:gd name="T104" fmla="*/ 0 60000 65536"/>
                          <a:gd name="T105" fmla="*/ 0 60000 65536"/>
                          <a:gd name="T106" fmla="*/ 0 60000 65536"/>
                          <a:gd name="T107" fmla="*/ 0 60000 65536"/>
                          <a:gd name="T108" fmla="*/ 0 60000 65536"/>
                          <a:gd name="T109" fmla="*/ 0 60000 65536"/>
                          <a:gd name="T110" fmla="*/ 0 60000 65536"/>
                          <a:gd name="T111" fmla="*/ 0 60000 65536"/>
                          <a:gd name="T112" fmla="*/ 0 60000 65536"/>
                          <a:gd name="T113" fmla="*/ 0 60000 65536"/>
                          <a:gd name="T114" fmla="*/ 0 60000 65536"/>
                          <a:gd name="T115" fmla="*/ 0 60000 65536"/>
                          <a:gd name="T116" fmla="*/ 0 60000 65536"/>
                          <a:gd name="T117" fmla="*/ 0 60000 65536"/>
                          <a:gd name="T118" fmla="*/ 0 60000 65536"/>
                          <a:gd name="T119" fmla="*/ 0 60000 65536"/>
                          <a:gd name="T120" fmla="*/ 0 60000 65536"/>
                          <a:gd name="T121" fmla="*/ 0 60000 65536"/>
                          <a:gd name="T122" fmla="*/ 0 60000 65536"/>
                          <a:gd name="T123" fmla="*/ 0 60000 65536"/>
                          <a:gd name="T124" fmla="*/ 0 60000 65536"/>
                          <a:gd name="T125" fmla="*/ 0 60000 65536"/>
                        </a:gdLst>
                        <a:ahLst/>
                        <a:cxnLst>
                          <a:cxn ang="T84">
                            <a:pos x="T0" y="T1"/>
                          </a:cxn>
                          <a:cxn ang="T85">
                            <a:pos x="T2" y="T3"/>
                          </a:cxn>
                          <a:cxn ang="T86">
                            <a:pos x="T4" y="T5"/>
                          </a:cxn>
                          <a:cxn ang="T87">
                            <a:pos x="T6" y="T7"/>
                          </a:cxn>
                          <a:cxn ang="T88">
                            <a:pos x="T8" y="T9"/>
                          </a:cxn>
                          <a:cxn ang="T89">
                            <a:pos x="T10" y="T11"/>
                          </a:cxn>
                          <a:cxn ang="T90">
                            <a:pos x="T12" y="T13"/>
                          </a:cxn>
                          <a:cxn ang="T91">
                            <a:pos x="T14" y="T15"/>
                          </a:cxn>
                          <a:cxn ang="T92">
                            <a:pos x="T16" y="T17"/>
                          </a:cxn>
                          <a:cxn ang="T93">
                            <a:pos x="T18" y="T19"/>
                          </a:cxn>
                          <a:cxn ang="T94">
                            <a:pos x="T20" y="T21"/>
                          </a:cxn>
                          <a:cxn ang="T95">
                            <a:pos x="T22" y="T23"/>
                          </a:cxn>
                          <a:cxn ang="T96">
                            <a:pos x="T24" y="T25"/>
                          </a:cxn>
                          <a:cxn ang="T97">
                            <a:pos x="T26" y="T27"/>
                          </a:cxn>
                          <a:cxn ang="T98">
                            <a:pos x="T28" y="T29"/>
                          </a:cxn>
                          <a:cxn ang="T99">
                            <a:pos x="T30" y="T31"/>
                          </a:cxn>
                          <a:cxn ang="T100">
                            <a:pos x="T32" y="T33"/>
                          </a:cxn>
                          <a:cxn ang="T101">
                            <a:pos x="T34" y="T35"/>
                          </a:cxn>
                          <a:cxn ang="T102">
                            <a:pos x="T36" y="T37"/>
                          </a:cxn>
                          <a:cxn ang="T103">
                            <a:pos x="T38" y="T39"/>
                          </a:cxn>
                          <a:cxn ang="T104">
                            <a:pos x="T40" y="T41"/>
                          </a:cxn>
                          <a:cxn ang="T105">
                            <a:pos x="T42" y="T43"/>
                          </a:cxn>
                          <a:cxn ang="T106">
                            <a:pos x="T44" y="T45"/>
                          </a:cxn>
                          <a:cxn ang="T107">
                            <a:pos x="T46" y="T47"/>
                          </a:cxn>
                          <a:cxn ang="T108">
                            <a:pos x="T48" y="T49"/>
                          </a:cxn>
                          <a:cxn ang="T109">
                            <a:pos x="T50" y="T51"/>
                          </a:cxn>
                          <a:cxn ang="T110">
                            <a:pos x="T52" y="T53"/>
                          </a:cxn>
                          <a:cxn ang="T111">
                            <a:pos x="T54" y="T55"/>
                          </a:cxn>
                          <a:cxn ang="T112">
                            <a:pos x="T56" y="T57"/>
                          </a:cxn>
                          <a:cxn ang="T113">
                            <a:pos x="T58" y="T59"/>
                          </a:cxn>
                          <a:cxn ang="T114">
                            <a:pos x="T60" y="T61"/>
                          </a:cxn>
                          <a:cxn ang="T115">
                            <a:pos x="T62" y="T63"/>
                          </a:cxn>
                          <a:cxn ang="T116">
                            <a:pos x="T64" y="T65"/>
                          </a:cxn>
                          <a:cxn ang="T117">
                            <a:pos x="T66" y="T67"/>
                          </a:cxn>
                          <a:cxn ang="T118">
                            <a:pos x="T68" y="T69"/>
                          </a:cxn>
                          <a:cxn ang="T119">
                            <a:pos x="T70" y="T71"/>
                          </a:cxn>
                          <a:cxn ang="T120">
                            <a:pos x="T72" y="T73"/>
                          </a:cxn>
                          <a:cxn ang="T121">
                            <a:pos x="T74" y="T75"/>
                          </a:cxn>
                          <a:cxn ang="T122">
                            <a:pos x="T76" y="T77"/>
                          </a:cxn>
                          <a:cxn ang="T123">
                            <a:pos x="T78" y="T79"/>
                          </a:cxn>
                          <a:cxn ang="T124">
                            <a:pos x="T80" y="T81"/>
                          </a:cxn>
                          <a:cxn ang="T125">
                            <a:pos x="T82" y="T83"/>
                          </a:cxn>
                        </a:cxnLst>
                        <a:rect l="0" t="0" r="r" b="b"/>
                        <a:pathLst>
                          <a:path w="1307" h="2431">
                            <a:moveTo>
                              <a:pt x="0" y="2125"/>
                            </a:moveTo>
                            <a:lnTo>
                              <a:pt x="11" y="2198"/>
                            </a:lnTo>
                            <a:lnTo>
                              <a:pt x="21" y="2265"/>
                            </a:lnTo>
                            <a:lnTo>
                              <a:pt x="32" y="2322"/>
                            </a:lnTo>
                            <a:lnTo>
                              <a:pt x="42" y="2369"/>
                            </a:lnTo>
                            <a:lnTo>
                              <a:pt x="52" y="2400"/>
                            </a:lnTo>
                            <a:lnTo>
                              <a:pt x="63" y="2426"/>
                            </a:lnTo>
                            <a:lnTo>
                              <a:pt x="73" y="2431"/>
                            </a:lnTo>
                            <a:lnTo>
                              <a:pt x="83" y="2431"/>
                            </a:lnTo>
                            <a:lnTo>
                              <a:pt x="94" y="2416"/>
                            </a:lnTo>
                            <a:lnTo>
                              <a:pt x="104" y="2390"/>
                            </a:lnTo>
                            <a:lnTo>
                              <a:pt x="114" y="2353"/>
                            </a:lnTo>
                            <a:lnTo>
                              <a:pt x="125" y="2302"/>
                            </a:lnTo>
                            <a:lnTo>
                              <a:pt x="135" y="2239"/>
                            </a:lnTo>
                            <a:lnTo>
                              <a:pt x="146" y="2172"/>
                            </a:lnTo>
                            <a:lnTo>
                              <a:pt x="156" y="2089"/>
                            </a:lnTo>
                            <a:lnTo>
                              <a:pt x="166" y="2001"/>
                            </a:lnTo>
                            <a:lnTo>
                              <a:pt x="177" y="1902"/>
                            </a:lnTo>
                            <a:lnTo>
                              <a:pt x="187" y="1799"/>
                            </a:lnTo>
                            <a:lnTo>
                              <a:pt x="197" y="1690"/>
                            </a:lnTo>
                            <a:lnTo>
                              <a:pt x="208" y="1576"/>
                            </a:lnTo>
                            <a:lnTo>
                              <a:pt x="218" y="1457"/>
                            </a:lnTo>
                            <a:lnTo>
                              <a:pt x="229" y="1337"/>
                            </a:lnTo>
                            <a:lnTo>
                              <a:pt x="239" y="1218"/>
                            </a:lnTo>
                            <a:lnTo>
                              <a:pt x="249" y="1094"/>
                            </a:lnTo>
                            <a:lnTo>
                              <a:pt x="260" y="975"/>
                            </a:lnTo>
                            <a:lnTo>
                              <a:pt x="270" y="855"/>
                            </a:lnTo>
                            <a:lnTo>
                              <a:pt x="280" y="741"/>
                            </a:lnTo>
                            <a:lnTo>
                              <a:pt x="291" y="632"/>
                            </a:lnTo>
                            <a:lnTo>
                              <a:pt x="301" y="529"/>
                            </a:lnTo>
                            <a:lnTo>
                              <a:pt x="311" y="430"/>
                            </a:lnTo>
                            <a:lnTo>
                              <a:pt x="322" y="342"/>
                            </a:lnTo>
                            <a:lnTo>
                              <a:pt x="332" y="259"/>
                            </a:lnTo>
                            <a:lnTo>
                              <a:pt x="343" y="192"/>
                            </a:lnTo>
                            <a:lnTo>
                              <a:pt x="353" y="130"/>
                            </a:lnTo>
                            <a:lnTo>
                              <a:pt x="363" y="78"/>
                            </a:lnTo>
                            <a:lnTo>
                              <a:pt x="374" y="41"/>
                            </a:lnTo>
                            <a:lnTo>
                              <a:pt x="384" y="15"/>
                            </a:lnTo>
                            <a:lnTo>
                              <a:pt x="394" y="0"/>
                            </a:lnTo>
                            <a:lnTo>
                              <a:pt x="405" y="0"/>
                            </a:lnTo>
                            <a:lnTo>
                              <a:pt x="415" y="5"/>
                            </a:lnTo>
                            <a:lnTo>
                              <a:pt x="425" y="31"/>
                            </a:lnTo>
                            <a:lnTo>
                              <a:pt x="436" y="62"/>
                            </a:lnTo>
                            <a:lnTo>
                              <a:pt x="446" y="109"/>
                            </a:lnTo>
                            <a:lnTo>
                              <a:pt x="457" y="166"/>
                            </a:lnTo>
                            <a:lnTo>
                              <a:pt x="467" y="233"/>
                            </a:lnTo>
                            <a:lnTo>
                              <a:pt x="477" y="306"/>
                            </a:lnTo>
                            <a:lnTo>
                              <a:pt x="488" y="394"/>
                            </a:lnTo>
                            <a:lnTo>
                              <a:pt x="498" y="487"/>
                            </a:lnTo>
                            <a:lnTo>
                              <a:pt x="508" y="586"/>
                            </a:lnTo>
                            <a:lnTo>
                              <a:pt x="519" y="695"/>
                            </a:lnTo>
                            <a:lnTo>
                              <a:pt x="529" y="809"/>
                            </a:lnTo>
                            <a:lnTo>
                              <a:pt x="540" y="923"/>
                            </a:lnTo>
                            <a:lnTo>
                              <a:pt x="550" y="1042"/>
                            </a:lnTo>
                            <a:lnTo>
                              <a:pt x="555" y="1166"/>
                            </a:lnTo>
                            <a:lnTo>
                              <a:pt x="565" y="1286"/>
                            </a:lnTo>
                            <a:lnTo>
                              <a:pt x="576" y="1410"/>
                            </a:lnTo>
                            <a:lnTo>
                              <a:pt x="586" y="1529"/>
                            </a:lnTo>
                            <a:lnTo>
                              <a:pt x="597" y="1643"/>
                            </a:lnTo>
                            <a:lnTo>
                              <a:pt x="607" y="1752"/>
                            </a:lnTo>
                            <a:lnTo>
                              <a:pt x="617" y="1861"/>
                            </a:lnTo>
                            <a:lnTo>
                              <a:pt x="628" y="1959"/>
                            </a:lnTo>
                            <a:lnTo>
                              <a:pt x="638" y="2053"/>
                            </a:lnTo>
                            <a:lnTo>
                              <a:pt x="648" y="2136"/>
                            </a:lnTo>
                            <a:lnTo>
                              <a:pt x="659" y="2213"/>
                            </a:lnTo>
                            <a:lnTo>
                              <a:pt x="669" y="2276"/>
                            </a:lnTo>
                            <a:lnTo>
                              <a:pt x="679" y="2333"/>
                            </a:lnTo>
                            <a:lnTo>
                              <a:pt x="690" y="2374"/>
                            </a:lnTo>
                            <a:lnTo>
                              <a:pt x="700" y="2405"/>
                            </a:lnTo>
                            <a:lnTo>
                              <a:pt x="711" y="2426"/>
                            </a:lnTo>
                            <a:lnTo>
                              <a:pt x="721" y="2431"/>
                            </a:lnTo>
                            <a:lnTo>
                              <a:pt x="731" y="2431"/>
                            </a:lnTo>
                            <a:lnTo>
                              <a:pt x="742" y="2410"/>
                            </a:lnTo>
                            <a:lnTo>
                              <a:pt x="752" y="2385"/>
                            </a:lnTo>
                            <a:lnTo>
                              <a:pt x="762" y="2343"/>
                            </a:lnTo>
                            <a:lnTo>
                              <a:pt x="773" y="2291"/>
                            </a:lnTo>
                            <a:lnTo>
                              <a:pt x="783" y="2229"/>
                            </a:lnTo>
                            <a:lnTo>
                              <a:pt x="794" y="2156"/>
                            </a:lnTo>
                            <a:lnTo>
                              <a:pt x="804" y="2074"/>
                            </a:lnTo>
                            <a:lnTo>
                              <a:pt x="814" y="1985"/>
                            </a:lnTo>
                            <a:lnTo>
                              <a:pt x="825" y="1887"/>
                            </a:lnTo>
                            <a:lnTo>
                              <a:pt x="835" y="1783"/>
                            </a:lnTo>
                            <a:lnTo>
                              <a:pt x="845" y="1669"/>
                            </a:lnTo>
                            <a:lnTo>
                              <a:pt x="856" y="1555"/>
                            </a:lnTo>
                            <a:lnTo>
                              <a:pt x="866" y="1436"/>
                            </a:lnTo>
                            <a:lnTo>
                              <a:pt x="876" y="1317"/>
                            </a:lnTo>
                            <a:lnTo>
                              <a:pt x="887" y="1197"/>
                            </a:lnTo>
                            <a:lnTo>
                              <a:pt x="897" y="1073"/>
                            </a:lnTo>
                            <a:lnTo>
                              <a:pt x="908" y="954"/>
                            </a:lnTo>
                            <a:lnTo>
                              <a:pt x="918" y="835"/>
                            </a:lnTo>
                            <a:lnTo>
                              <a:pt x="928" y="720"/>
                            </a:lnTo>
                            <a:lnTo>
                              <a:pt x="939" y="612"/>
                            </a:lnTo>
                            <a:lnTo>
                              <a:pt x="949" y="513"/>
                            </a:lnTo>
                            <a:lnTo>
                              <a:pt x="959" y="415"/>
                            </a:lnTo>
                            <a:lnTo>
                              <a:pt x="970" y="327"/>
                            </a:lnTo>
                            <a:lnTo>
                              <a:pt x="980" y="249"/>
                            </a:lnTo>
                            <a:lnTo>
                              <a:pt x="991" y="181"/>
                            </a:lnTo>
                            <a:lnTo>
                              <a:pt x="1001" y="119"/>
                            </a:lnTo>
                            <a:lnTo>
                              <a:pt x="1011" y="72"/>
                            </a:lnTo>
                            <a:lnTo>
                              <a:pt x="1022" y="36"/>
                            </a:lnTo>
                            <a:lnTo>
                              <a:pt x="1032" y="10"/>
                            </a:lnTo>
                            <a:lnTo>
                              <a:pt x="1042" y="0"/>
                            </a:lnTo>
                            <a:lnTo>
                              <a:pt x="1053" y="0"/>
                            </a:lnTo>
                            <a:lnTo>
                              <a:pt x="1063" y="10"/>
                            </a:lnTo>
                            <a:lnTo>
                              <a:pt x="1073" y="36"/>
                            </a:lnTo>
                            <a:lnTo>
                              <a:pt x="1084" y="67"/>
                            </a:lnTo>
                            <a:lnTo>
                              <a:pt x="1094" y="114"/>
                            </a:lnTo>
                            <a:lnTo>
                              <a:pt x="1105" y="176"/>
                            </a:lnTo>
                            <a:lnTo>
                              <a:pt x="1115" y="244"/>
                            </a:lnTo>
                            <a:lnTo>
                              <a:pt x="1125" y="321"/>
                            </a:lnTo>
                            <a:lnTo>
                              <a:pt x="1136" y="409"/>
                            </a:lnTo>
                            <a:lnTo>
                              <a:pt x="1146" y="503"/>
                            </a:lnTo>
                            <a:lnTo>
                              <a:pt x="1156" y="606"/>
                            </a:lnTo>
                            <a:lnTo>
                              <a:pt x="1167" y="715"/>
                            </a:lnTo>
                            <a:lnTo>
                              <a:pt x="1172" y="829"/>
                            </a:lnTo>
                            <a:lnTo>
                              <a:pt x="1182" y="943"/>
                            </a:lnTo>
                            <a:lnTo>
                              <a:pt x="1193" y="1063"/>
                            </a:lnTo>
                            <a:lnTo>
                              <a:pt x="1203" y="1187"/>
                            </a:lnTo>
                            <a:lnTo>
                              <a:pt x="1213" y="1306"/>
                            </a:lnTo>
                            <a:lnTo>
                              <a:pt x="1224" y="1426"/>
                            </a:lnTo>
                            <a:lnTo>
                              <a:pt x="1234" y="1545"/>
                            </a:lnTo>
                            <a:lnTo>
                              <a:pt x="1245" y="1664"/>
                            </a:lnTo>
                            <a:lnTo>
                              <a:pt x="1255" y="1773"/>
                            </a:lnTo>
                            <a:lnTo>
                              <a:pt x="1265" y="1877"/>
                            </a:lnTo>
                            <a:lnTo>
                              <a:pt x="1276" y="1975"/>
                            </a:lnTo>
                            <a:lnTo>
                              <a:pt x="1286" y="2068"/>
                            </a:lnTo>
                            <a:lnTo>
                              <a:pt x="1296" y="2151"/>
                            </a:lnTo>
                            <a:lnTo>
                              <a:pt x="1307" y="2224"/>
                            </a:lnTo>
                          </a:path>
                        </a:pathLst>
                      </a:custGeom>
                      <a:noFill/>
                      <a:ln w="15875">
                        <a:solidFill>
                          <a:srgbClr val="FF33CC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84031" name="Freeform 298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839" y="1159"/>
                        <a:ext cx="477" cy="2431"/>
                      </a:xfrm>
                      <a:custGeom>
                        <a:avLst/>
                        <a:gdLst>
                          <a:gd name="T0" fmla="*/ 0 w 477"/>
                          <a:gd name="T1" fmla="*/ 2224 h 2431"/>
                          <a:gd name="T2" fmla="*/ 10 w 477"/>
                          <a:gd name="T3" fmla="*/ 2286 h 2431"/>
                          <a:gd name="T4" fmla="*/ 20 w 477"/>
                          <a:gd name="T5" fmla="*/ 2338 h 2431"/>
                          <a:gd name="T6" fmla="*/ 31 w 477"/>
                          <a:gd name="T7" fmla="*/ 2379 h 2431"/>
                          <a:gd name="T8" fmla="*/ 41 w 477"/>
                          <a:gd name="T9" fmla="*/ 2410 h 2431"/>
                          <a:gd name="T10" fmla="*/ 52 w 477"/>
                          <a:gd name="T11" fmla="*/ 2426 h 2431"/>
                          <a:gd name="T12" fmla="*/ 62 w 477"/>
                          <a:gd name="T13" fmla="*/ 2431 h 2431"/>
                          <a:gd name="T14" fmla="*/ 72 w 477"/>
                          <a:gd name="T15" fmla="*/ 2426 h 2431"/>
                          <a:gd name="T16" fmla="*/ 83 w 477"/>
                          <a:gd name="T17" fmla="*/ 2410 h 2431"/>
                          <a:gd name="T18" fmla="*/ 93 w 477"/>
                          <a:gd name="T19" fmla="*/ 2379 h 2431"/>
                          <a:gd name="T20" fmla="*/ 103 w 477"/>
                          <a:gd name="T21" fmla="*/ 2338 h 2431"/>
                          <a:gd name="T22" fmla="*/ 114 w 477"/>
                          <a:gd name="T23" fmla="*/ 2281 h 2431"/>
                          <a:gd name="T24" fmla="*/ 124 w 477"/>
                          <a:gd name="T25" fmla="*/ 2219 h 2431"/>
                          <a:gd name="T26" fmla="*/ 134 w 477"/>
                          <a:gd name="T27" fmla="*/ 2146 h 2431"/>
                          <a:gd name="T28" fmla="*/ 145 w 477"/>
                          <a:gd name="T29" fmla="*/ 2058 h 2431"/>
                          <a:gd name="T30" fmla="*/ 155 w 477"/>
                          <a:gd name="T31" fmla="*/ 1970 h 2431"/>
                          <a:gd name="T32" fmla="*/ 166 w 477"/>
                          <a:gd name="T33" fmla="*/ 1871 h 2431"/>
                          <a:gd name="T34" fmla="*/ 176 w 477"/>
                          <a:gd name="T35" fmla="*/ 1762 h 2431"/>
                          <a:gd name="T36" fmla="*/ 186 w 477"/>
                          <a:gd name="T37" fmla="*/ 1654 h 2431"/>
                          <a:gd name="T38" fmla="*/ 197 w 477"/>
                          <a:gd name="T39" fmla="*/ 1534 h 2431"/>
                          <a:gd name="T40" fmla="*/ 207 w 477"/>
                          <a:gd name="T41" fmla="*/ 1415 h 2431"/>
                          <a:gd name="T42" fmla="*/ 217 w 477"/>
                          <a:gd name="T43" fmla="*/ 1296 h 2431"/>
                          <a:gd name="T44" fmla="*/ 228 w 477"/>
                          <a:gd name="T45" fmla="*/ 1177 h 2431"/>
                          <a:gd name="T46" fmla="*/ 238 w 477"/>
                          <a:gd name="T47" fmla="*/ 1052 h 2431"/>
                          <a:gd name="T48" fmla="*/ 249 w 477"/>
                          <a:gd name="T49" fmla="*/ 933 h 2431"/>
                          <a:gd name="T50" fmla="*/ 259 w 477"/>
                          <a:gd name="T51" fmla="*/ 819 h 2431"/>
                          <a:gd name="T52" fmla="*/ 269 w 477"/>
                          <a:gd name="T53" fmla="*/ 705 h 2431"/>
                          <a:gd name="T54" fmla="*/ 280 w 477"/>
                          <a:gd name="T55" fmla="*/ 596 h 2431"/>
                          <a:gd name="T56" fmla="*/ 290 w 477"/>
                          <a:gd name="T57" fmla="*/ 492 h 2431"/>
                          <a:gd name="T58" fmla="*/ 300 w 477"/>
                          <a:gd name="T59" fmla="*/ 399 h 2431"/>
                          <a:gd name="T60" fmla="*/ 311 w 477"/>
                          <a:gd name="T61" fmla="*/ 316 h 2431"/>
                          <a:gd name="T62" fmla="*/ 321 w 477"/>
                          <a:gd name="T63" fmla="*/ 238 h 2431"/>
                          <a:gd name="T64" fmla="*/ 331 w 477"/>
                          <a:gd name="T65" fmla="*/ 171 h 2431"/>
                          <a:gd name="T66" fmla="*/ 342 w 477"/>
                          <a:gd name="T67" fmla="*/ 114 h 2431"/>
                          <a:gd name="T68" fmla="*/ 352 w 477"/>
                          <a:gd name="T69" fmla="*/ 67 h 2431"/>
                          <a:gd name="T70" fmla="*/ 363 w 477"/>
                          <a:gd name="T71" fmla="*/ 31 h 2431"/>
                          <a:gd name="T72" fmla="*/ 373 w 477"/>
                          <a:gd name="T73" fmla="*/ 10 h 2431"/>
                          <a:gd name="T74" fmla="*/ 383 w 477"/>
                          <a:gd name="T75" fmla="*/ 0 h 2431"/>
                          <a:gd name="T76" fmla="*/ 394 w 477"/>
                          <a:gd name="T77" fmla="*/ 0 h 2431"/>
                          <a:gd name="T78" fmla="*/ 404 w 477"/>
                          <a:gd name="T79" fmla="*/ 15 h 2431"/>
                          <a:gd name="T80" fmla="*/ 414 w 477"/>
                          <a:gd name="T81" fmla="*/ 41 h 2431"/>
                          <a:gd name="T82" fmla="*/ 425 w 477"/>
                          <a:gd name="T83" fmla="*/ 78 h 2431"/>
                          <a:gd name="T84" fmla="*/ 435 w 477"/>
                          <a:gd name="T85" fmla="*/ 124 h 2431"/>
                          <a:gd name="T86" fmla="*/ 445 w 477"/>
                          <a:gd name="T87" fmla="*/ 187 h 2431"/>
                          <a:gd name="T88" fmla="*/ 456 w 477"/>
                          <a:gd name="T89" fmla="*/ 254 h 2431"/>
                          <a:gd name="T90" fmla="*/ 466 w 477"/>
                          <a:gd name="T91" fmla="*/ 337 h 2431"/>
                          <a:gd name="T92" fmla="*/ 477 w 477"/>
                          <a:gd name="T93" fmla="*/ 425 h 2431"/>
                          <a:gd name="T94" fmla="*/ 0 60000 65536"/>
                          <a:gd name="T95" fmla="*/ 0 60000 65536"/>
                          <a:gd name="T96" fmla="*/ 0 60000 65536"/>
                          <a:gd name="T97" fmla="*/ 0 60000 65536"/>
                          <a:gd name="T98" fmla="*/ 0 60000 65536"/>
                          <a:gd name="T99" fmla="*/ 0 60000 65536"/>
                          <a:gd name="T100" fmla="*/ 0 60000 65536"/>
                          <a:gd name="T101" fmla="*/ 0 60000 65536"/>
                          <a:gd name="T102" fmla="*/ 0 60000 65536"/>
                          <a:gd name="T103" fmla="*/ 0 60000 65536"/>
                          <a:gd name="T104" fmla="*/ 0 60000 65536"/>
                          <a:gd name="T105" fmla="*/ 0 60000 65536"/>
                          <a:gd name="T106" fmla="*/ 0 60000 65536"/>
                          <a:gd name="T107" fmla="*/ 0 60000 65536"/>
                          <a:gd name="T108" fmla="*/ 0 60000 65536"/>
                          <a:gd name="T109" fmla="*/ 0 60000 65536"/>
                          <a:gd name="T110" fmla="*/ 0 60000 65536"/>
                          <a:gd name="T111" fmla="*/ 0 60000 65536"/>
                          <a:gd name="T112" fmla="*/ 0 60000 65536"/>
                          <a:gd name="T113" fmla="*/ 0 60000 65536"/>
                          <a:gd name="T114" fmla="*/ 0 60000 65536"/>
                          <a:gd name="T115" fmla="*/ 0 60000 65536"/>
                          <a:gd name="T116" fmla="*/ 0 60000 65536"/>
                          <a:gd name="T117" fmla="*/ 0 60000 65536"/>
                          <a:gd name="T118" fmla="*/ 0 60000 65536"/>
                          <a:gd name="T119" fmla="*/ 0 60000 65536"/>
                          <a:gd name="T120" fmla="*/ 0 60000 65536"/>
                          <a:gd name="T121" fmla="*/ 0 60000 65536"/>
                          <a:gd name="T122" fmla="*/ 0 60000 65536"/>
                          <a:gd name="T123" fmla="*/ 0 60000 65536"/>
                          <a:gd name="T124" fmla="*/ 0 60000 65536"/>
                          <a:gd name="T125" fmla="*/ 0 60000 65536"/>
                          <a:gd name="T126" fmla="*/ 0 60000 65536"/>
                          <a:gd name="T127" fmla="*/ 0 60000 65536"/>
                          <a:gd name="T128" fmla="*/ 0 60000 65536"/>
                          <a:gd name="T129" fmla="*/ 0 60000 65536"/>
                          <a:gd name="T130" fmla="*/ 0 60000 65536"/>
                          <a:gd name="T131" fmla="*/ 0 60000 65536"/>
                          <a:gd name="T132" fmla="*/ 0 60000 65536"/>
                          <a:gd name="T133" fmla="*/ 0 60000 65536"/>
                          <a:gd name="T134" fmla="*/ 0 60000 65536"/>
                          <a:gd name="T135" fmla="*/ 0 60000 65536"/>
                          <a:gd name="T136" fmla="*/ 0 60000 65536"/>
                          <a:gd name="T137" fmla="*/ 0 60000 65536"/>
                          <a:gd name="T138" fmla="*/ 0 60000 65536"/>
                          <a:gd name="T139" fmla="*/ 0 60000 65536"/>
                          <a:gd name="T140" fmla="*/ 0 60000 65536"/>
                        </a:gdLst>
                        <a:ahLst/>
                        <a:cxnLst>
                          <a:cxn ang="T94">
                            <a:pos x="T0" y="T1"/>
                          </a:cxn>
                          <a:cxn ang="T95">
                            <a:pos x="T2" y="T3"/>
                          </a:cxn>
                          <a:cxn ang="T96">
                            <a:pos x="T4" y="T5"/>
                          </a:cxn>
                          <a:cxn ang="T97">
                            <a:pos x="T6" y="T7"/>
                          </a:cxn>
                          <a:cxn ang="T98">
                            <a:pos x="T8" y="T9"/>
                          </a:cxn>
                          <a:cxn ang="T99">
                            <a:pos x="T10" y="T11"/>
                          </a:cxn>
                          <a:cxn ang="T100">
                            <a:pos x="T12" y="T13"/>
                          </a:cxn>
                          <a:cxn ang="T101">
                            <a:pos x="T14" y="T15"/>
                          </a:cxn>
                          <a:cxn ang="T102">
                            <a:pos x="T16" y="T17"/>
                          </a:cxn>
                          <a:cxn ang="T103">
                            <a:pos x="T18" y="T19"/>
                          </a:cxn>
                          <a:cxn ang="T104">
                            <a:pos x="T20" y="T21"/>
                          </a:cxn>
                          <a:cxn ang="T105">
                            <a:pos x="T22" y="T23"/>
                          </a:cxn>
                          <a:cxn ang="T106">
                            <a:pos x="T24" y="T25"/>
                          </a:cxn>
                          <a:cxn ang="T107">
                            <a:pos x="T26" y="T27"/>
                          </a:cxn>
                          <a:cxn ang="T108">
                            <a:pos x="T28" y="T29"/>
                          </a:cxn>
                          <a:cxn ang="T109">
                            <a:pos x="T30" y="T31"/>
                          </a:cxn>
                          <a:cxn ang="T110">
                            <a:pos x="T32" y="T33"/>
                          </a:cxn>
                          <a:cxn ang="T111">
                            <a:pos x="T34" y="T35"/>
                          </a:cxn>
                          <a:cxn ang="T112">
                            <a:pos x="T36" y="T37"/>
                          </a:cxn>
                          <a:cxn ang="T113">
                            <a:pos x="T38" y="T39"/>
                          </a:cxn>
                          <a:cxn ang="T114">
                            <a:pos x="T40" y="T41"/>
                          </a:cxn>
                          <a:cxn ang="T115">
                            <a:pos x="T42" y="T43"/>
                          </a:cxn>
                          <a:cxn ang="T116">
                            <a:pos x="T44" y="T45"/>
                          </a:cxn>
                          <a:cxn ang="T117">
                            <a:pos x="T46" y="T47"/>
                          </a:cxn>
                          <a:cxn ang="T118">
                            <a:pos x="T48" y="T49"/>
                          </a:cxn>
                          <a:cxn ang="T119">
                            <a:pos x="T50" y="T51"/>
                          </a:cxn>
                          <a:cxn ang="T120">
                            <a:pos x="T52" y="T53"/>
                          </a:cxn>
                          <a:cxn ang="T121">
                            <a:pos x="T54" y="T55"/>
                          </a:cxn>
                          <a:cxn ang="T122">
                            <a:pos x="T56" y="T57"/>
                          </a:cxn>
                          <a:cxn ang="T123">
                            <a:pos x="T58" y="T59"/>
                          </a:cxn>
                          <a:cxn ang="T124">
                            <a:pos x="T60" y="T61"/>
                          </a:cxn>
                          <a:cxn ang="T125">
                            <a:pos x="T62" y="T63"/>
                          </a:cxn>
                          <a:cxn ang="T126">
                            <a:pos x="T64" y="T65"/>
                          </a:cxn>
                          <a:cxn ang="T127">
                            <a:pos x="T66" y="T67"/>
                          </a:cxn>
                          <a:cxn ang="T128">
                            <a:pos x="T68" y="T69"/>
                          </a:cxn>
                          <a:cxn ang="T129">
                            <a:pos x="T70" y="T71"/>
                          </a:cxn>
                          <a:cxn ang="T130">
                            <a:pos x="T72" y="T73"/>
                          </a:cxn>
                          <a:cxn ang="T131">
                            <a:pos x="T74" y="T75"/>
                          </a:cxn>
                          <a:cxn ang="T132">
                            <a:pos x="T76" y="T77"/>
                          </a:cxn>
                          <a:cxn ang="T133">
                            <a:pos x="T78" y="T79"/>
                          </a:cxn>
                          <a:cxn ang="T134">
                            <a:pos x="T80" y="T81"/>
                          </a:cxn>
                          <a:cxn ang="T135">
                            <a:pos x="T82" y="T83"/>
                          </a:cxn>
                          <a:cxn ang="T136">
                            <a:pos x="T84" y="T85"/>
                          </a:cxn>
                          <a:cxn ang="T137">
                            <a:pos x="T86" y="T87"/>
                          </a:cxn>
                          <a:cxn ang="T138">
                            <a:pos x="T88" y="T89"/>
                          </a:cxn>
                          <a:cxn ang="T139">
                            <a:pos x="T90" y="T91"/>
                          </a:cxn>
                          <a:cxn ang="T140">
                            <a:pos x="T92" y="T93"/>
                          </a:cxn>
                        </a:cxnLst>
                        <a:rect l="0" t="0" r="r" b="b"/>
                        <a:pathLst>
                          <a:path w="477" h="2431">
                            <a:moveTo>
                              <a:pt x="0" y="2224"/>
                            </a:moveTo>
                            <a:lnTo>
                              <a:pt x="10" y="2286"/>
                            </a:lnTo>
                            <a:lnTo>
                              <a:pt x="20" y="2338"/>
                            </a:lnTo>
                            <a:lnTo>
                              <a:pt x="31" y="2379"/>
                            </a:lnTo>
                            <a:lnTo>
                              <a:pt x="41" y="2410"/>
                            </a:lnTo>
                            <a:lnTo>
                              <a:pt x="52" y="2426"/>
                            </a:lnTo>
                            <a:lnTo>
                              <a:pt x="62" y="2431"/>
                            </a:lnTo>
                            <a:lnTo>
                              <a:pt x="72" y="2426"/>
                            </a:lnTo>
                            <a:lnTo>
                              <a:pt x="83" y="2410"/>
                            </a:lnTo>
                            <a:lnTo>
                              <a:pt x="93" y="2379"/>
                            </a:lnTo>
                            <a:lnTo>
                              <a:pt x="103" y="2338"/>
                            </a:lnTo>
                            <a:lnTo>
                              <a:pt x="114" y="2281"/>
                            </a:lnTo>
                            <a:lnTo>
                              <a:pt x="124" y="2219"/>
                            </a:lnTo>
                            <a:lnTo>
                              <a:pt x="134" y="2146"/>
                            </a:lnTo>
                            <a:lnTo>
                              <a:pt x="145" y="2058"/>
                            </a:lnTo>
                            <a:lnTo>
                              <a:pt x="155" y="1970"/>
                            </a:lnTo>
                            <a:lnTo>
                              <a:pt x="166" y="1871"/>
                            </a:lnTo>
                            <a:lnTo>
                              <a:pt x="176" y="1762"/>
                            </a:lnTo>
                            <a:lnTo>
                              <a:pt x="186" y="1654"/>
                            </a:lnTo>
                            <a:lnTo>
                              <a:pt x="197" y="1534"/>
                            </a:lnTo>
                            <a:lnTo>
                              <a:pt x="207" y="1415"/>
                            </a:lnTo>
                            <a:lnTo>
                              <a:pt x="217" y="1296"/>
                            </a:lnTo>
                            <a:lnTo>
                              <a:pt x="228" y="1177"/>
                            </a:lnTo>
                            <a:lnTo>
                              <a:pt x="238" y="1052"/>
                            </a:lnTo>
                            <a:lnTo>
                              <a:pt x="249" y="933"/>
                            </a:lnTo>
                            <a:lnTo>
                              <a:pt x="259" y="819"/>
                            </a:lnTo>
                            <a:lnTo>
                              <a:pt x="269" y="705"/>
                            </a:lnTo>
                            <a:lnTo>
                              <a:pt x="280" y="596"/>
                            </a:lnTo>
                            <a:lnTo>
                              <a:pt x="290" y="492"/>
                            </a:lnTo>
                            <a:lnTo>
                              <a:pt x="300" y="399"/>
                            </a:lnTo>
                            <a:lnTo>
                              <a:pt x="311" y="316"/>
                            </a:lnTo>
                            <a:lnTo>
                              <a:pt x="321" y="238"/>
                            </a:lnTo>
                            <a:lnTo>
                              <a:pt x="331" y="171"/>
                            </a:lnTo>
                            <a:lnTo>
                              <a:pt x="342" y="114"/>
                            </a:lnTo>
                            <a:lnTo>
                              <a:pt x="352" y="67"/>
                            </a:lnTo>
                            <a:lnTo>
                              <a:pt x="363" y="31"/>
                            </a:lnTo>
                            <a:lnTo>
                              <a:pt x="373" y="10"/>
                            </a:lnTo>
                            <a:lnTo>
                              <a:pt x="383" y="0"/>
                            </a:lnTo>
                            <a:lnTo>
                              <a:pt x="394" y="0"/>
                            </a:lnTo>
                            <a:lnTo>
                              <a:pt x="404" y="15"/>
                            </a:lnTo>
                            <a:lnTo>
                              <a:pt x="414" y="41"/>
                            </a:lnTo>
                            <a:lnTo>
                              <a:pt x="425" y="78"/>
                            </a:lnTo>
                            <a:lnTo>
                              <a:pt x="435" y="124"/>
                            </a:lnTo>
                            <a:lnTo>
                              <a:pt x="445" y="187"/>
                            </a:lnTo>
                            <a:lnTo>
                              <a:pt x="456" y="254"/>
                            </a:lnTo>
                            <a:lnTo>
                              <a:pt x="466" y="337"/>
                            </a:lnTo>
                            <a:lnTo>
                              <a:pt x="477" y="425"/>
                            </a:lnTo>
                          </a:path>
                        </a:pathLst>
                      </a:custGeom>
                      <a:noFill/>
                      <a:ln w="15875">
                        <a:solidFill>
                          <a:srgbClr val="FF33CC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</p:grpSp>
                <p:grpSp>
                  <p:nvGrpSpPr>
                    <p:cNvPr id="84021" name="Group 299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589" y="3247"/>
                      <a:ext cx="395" cy="210"/>
                      <a:chOff x="1231" y="1159"/>
                      <a:chExt cx="3085" cy="2431"/>
                    </a:xfrm>
                  </p:grpSpPr>
                  <p:sp>
                    <p:nvSpPr>
                      <p:cNvPr id="84026" name="Freeform 300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1231" y="1159"/>
                        <a:ext cx="1301" cy="2431"/>
                      </a:xfrm>
                      <a:custGeom>
                        <a:avLst/>
                        <a:gdLst>
                          <a:gd name="T0" fmla="*/ 16 w 1301"/>
                          <a:gd name="T1" fmla="*/ 2177 h 2431"/>
                          <a:gd name="T2" fmla="*/ 47 w 1301"/>
                          <a:gd name="T3" fmla="*/ 2353 h 2431"/>
                          <a:gd name="T4" fmla="*/ 78 w 1301"/>
                          <a:gd name="T5" fmla="*/ 2431 h 2431"/>
                          <a:gd name="T6" fmla="*/ 109 w 1301"/>
                          <a:gd name="T7" fmla="*/ 2400 h 2431"/>
                          <a:gd name="T8" fmla="*/ 140 w 1301"/>
                          <a:gd name="T9" fmla="*/ 2260 h 2431"/>
                          <a:gd name="T10" fmla="*/ 171 w 1301"/>
                          <a:gd name="T11" fmla="*/ 2032 h 2431"/>
                          <a:gd name="T12" fmla="*/ 203 w 1301"/>
                          <a:gd name="T13" fmla="*/ 1726 h 2431"/>
                          <a:gd name="T14" fmla="*/ 234 w 1301"/>
                          <a:gd name="T15" fmla="*/ 1379 h 2431"/>
                          <a:gd name="T16" fmla="*/ 265 w 1301"/>
                          <a:gd name="T17" fmla="*/ 1016 h 2431"/>
                          <a:gd name="T18" fmla="*/ 296 w 1301"/>
                          <a:gd name="T19" fmla="*/ 669 h 2431"/>
                          <a:gd name="T20" fmla="*/ 327 w 1301"/>
                          <a:gd name="T21" fmla="*/ 373 h 2431"/>
                          <a:gd name="T22" fmla="*/ 358 w 1301"/>
                          <a:gd name="T23" fmla="*/ 150 h 2431"/>
                          <a:gd name="T24" fmla="*/ 389 w 1301"/>
                          <a:gd name="T25" fmla="*/ 21 h 2431"/>
                          <a:gd name="T26" fmla="*/ 420 w 1301"/>
                          <a:gd name="T27" fmla="*/ 5 h 2431"/>
                          <a:gd name="T28" fmla="*/ 451 w 1301"/>
                          <a:gd name="T29" fmla="*/ 93 h 2431"/>
                          <a:gd name="T30" fmla="*/ 482 w 1301"/>
                          <a:gd name="T31" fmla="*/ 280 h 2431"/>
                          <a:gd name="T32" fmla="*/ 514 w 1301"/>
                          <a:gd name="T33" fmla="*/ 555 h 2431"/>
                          <a:gd name="T34" fmla="*/ 545 w 1301"/>
                          <a:gd name="T35" fmla="*/ 886 h 2431"/>
                          <a:gd name="T36" fmla="*/ 576 w 1301"/>
                          <a:gd name="T37" fmla="*/ 1244 h 2431"/>
                          <a:gd name="T38" fmla="*/ 607 w 1301"/>
                          <a:gd name="T39" fmla="*/ 1602 h 2431"/>
                          <a:gd name="T40" fmla="*/ 633 w 1301"/>
                          <a:gd name="T41" fmla="*/ 1928 h 2431"/>
                          <a:gd name="T42" fmla="*/ 664 w 1301"/>
                          <a:gd name="T43" fmla="*/ 2188 h 2431"/>
                          <a:gd name="T44" fmla="*/ 695 w 1301"/>
                          <a:gd name="T45" fmla="*/ 2364 h 2431"/>
                          <a:gd name="T46" fmla="*/ 726 w 1301"/>
                          <a:gd name="T47" fmla="*/ 2431 h 2431"/>
                          <a:gd name="T48" fmla="*/ 757 w 1301"/>
                          <a:gd name="T49" fmla="*/ 2395 h 2431"/>
                          <a:gd name="T50" fmla="*/ 788 w 1301"/>
                          <a:gd name="T51" fmla="*/ 2250 h 2431"/>
                          <a:gd name="T52" fmla="*/ 819 w 1301"/>
                          <a:gd name="T53" fmla="*/ 2017 h 2431"/>
                          <a:gd name="T54" fmla="*/ 850 w 1301"/>
                          <a:gd name="T55" fmla="*/ 1711 h 2431"/>
                          <a:gd name="T56" fmla="*/ 882 w 1301"/>
                          <a:gd name="T57" fmla="*/ 1358 h 2431"/>
                          <a:gd name="T58" fmla="*/ 913 w 1301"/>
                          <a:gd name="T59" fmla="*/ 995 h 2431"/>
                          <a:gd name="T60" fmla="*/ 944 w 1301"/>
                          <a:gd name="T61" fmla="*/ 648 h 2431"/>
                          <a:gd name="T62" fmla="*/ 975 w 1301"/>
                          <a:gd name="T63" fmla="*/ 358 h 2431"/>
                          <a:gd name="T64" fmla="*/ 1006 w 1301"/>
                          <a:gd name="T65" fmla="*/ 140 h 2431"/>
                          <a:gd name="T66" fmla="*/ 1037 w 1301"/>
                          <a:gd name="T67" fmla="*/ 21 h 2431"/>
                          <a:gd name="T68" fmla="*/ 1068 w 1301"/>
                          <a:gd name="T69" fmla="*/ 5 h 2431"/>
                          <a:gd name="T70" fmla="*/ 1099 w 1301"/>
                          <a:gd name="T71" fmla="*/ 98 h 2431"/>
                          <a:gd name="T72" fmla="*/ 1130 w 1301"/>
                          <a:gd name="T73" fmla="*/ 295 h 2431"/>
                          <a:gd name="T74" fmla="*/ 1161 w 1301"/>
                          <a:gd name="T75" fmla="*/ 570 h 2431"/>
                          <a:gd name="T76" fmla="*/ 1193 w 1301"/>
                          <a:gd name="T77" fmla="*/ 902 h 2431"/>
                          <a:gd name="T78" fmla="*/ 1224 w 1301"/>
                          <a:gd name="T79" fmla="*/ 1265 h 2431"/>
                          <a:gd name="T80" fmla="*/ 1250 w 1301"/>
                          <a:gd name="T81" fmla="*/ 1623 h 2431"/>
                          <a:gd name="T82" fmla="*/ 1281 w 1301"/>
                          <a:gd name="T83" fmla="*/ 1944 h 2431"/>
                          <a:gd name="T84" fmla="*/ 0 60000 65536"/>
                          <a:gd name="T85" fmla="*/ 0 60000 65536"/>
                          <a:gd name="T86" fmla="*/ 0 60000 65536"/>
                          <a:gd name="T87" fmla="*/ 0 60000 65536"/>
                          <a:gd name="T88" fmla="*/ 0 60000 65536"/>
                          <a:gd name="T89" fmla="*/ 0 60000 65536"/>
                          <a:gd name="T90" fmla="*/ 0 60000 65536"/>
                          <a:gd name="T91" fmla="*/ 0 60000 65536"/>
                          <a:gd name="T92" fmla="*/ 0 60000 65536"/>
                          <a:gd name="T93" fmla="*/ 0 60000 65536"/>
                          <a:gd name="T94" fmla="*/ 0 60000 65536"/>
                          <a:gd name="T95" fmla="*/ 0 60000 65536"/>
                          <a:gd name="T96" fmla="*/ 0 60000 65536"/>
                          <a:gd name="T97" fmla="*/ 0 60000 65536"/>
                          <a:gd name="T98" fmla="*/ 0 60000 65536"/>
                          <a:gd name="T99" fmla="*/ 0 60000 65536"/>
                          <a:gd name="T100" fmla="*/ 0 60000 65536"/>
                          <a:gd name="T101" fmla="*/ 0 60000 65536"/>
                          <a:gd name="T102" fmla="*/ 0 60000 65536"/>
                          <a:gd name="T103" fmla="*/ 0 60000 65536"/>
                          <a:gd name="T104" fmla="*/ 0 60000 65536"/>
                          <a:gd name="T105" fmla="*/ 0 60000 65536"/>
                          <a:gd name="T106" fmla="*/ 0 60000 65536"/>
                          <a:gd name="T107" fmla="*/ 0 60000 65536"/>
                          <a:gd name="T108" fmla="*/ 0 60000 65536"/>
                          <a:gd name="T109" fmla="*/ 0 60000 65536"/>
                          <a:gd name="T110" fmla="*/ 0 60000 65536"/>
                          <a:gd name="T111" fmla="*/ 0 60000 65536"/>
                          <a:gd name="T112" fmla="*/ 0 60000 65536"/>
                          <a:gd name="T113" fmla="*/ 0 60000 65536"/>
                          <a:gd name="T114" fmla="*/ 0 60000 65536"/>
                          <a:gd name="T115" fmla="*/ 0 60000 65536"/>
                          <a:gd name="T116" fmla="*/ 0 60000 65536"/>
                          <a:gd name="T117" fmla="*/ 0 60000 65536"/>
                          <a:gd name="T118" fmla="*/ 0 60000 65536"/>
                          <a:gd name="T119" fmla="*/ 0 60000 65536"/>
                          <a:gd name="T120" fmla="*/ 0 60000 65536"/>
                          <a:gd name="T121" fmla="*/ 0 60000 65536"/>
                          <a:gd name="T122" fmla="*/ 0 60000 65536"/>
                          <a:gd name="T123" fmla="*/ 0 60000 65536"/>
                          <a:gd name="T124" fmla="*/ 0 60000 65536"/>
                          <a:gd name="T125" fmla="*/ 0 60000 65536"/>
                        </a:gdLst>
                        <a:ahLst/>
                        <a:cxnLst>
                          <a:cxn ang="T84">
                            <a:pos x="T0" y="T1"/>
                          </a:cxn>
                          <a:cxn ang="T85">
                            <a:pos x="T2" y="T3"/>
                          </a:cxn>
                          <a:cxn ang="T86">
                            <a:pos x="T4" y="T5"/>
                          </a:cxn>
                          <a:cxn ang="T87">
                            <a:pos x="T6" y="T7"/>
                          </a:cxn>
                          <a:cxn ang="T88">
                            <a:pos x="T8" y="T9"/>
                          </a:cxn>
                          <a:cxn ang="T89">
                            <a:pos x="T10" y="T11"/>
                          </a:cxn>
                          <a:cxn ang="T90">
                            <a:pos x="T12" y="T13"/>
                          </a:cxn>
                          <a:cxn ang="T91">
                            <a:pos x="T14" y="T15"/>
                          </a:cxn>
                          <a:cxn ang="T92">
                            <a:pos x="T16" y="T17"/>
                          </a:cxn>
                          <a:cxn ang="T93">
                            <a:pos x="T18" y="T19"/>
                          </a:cxn>
                          <a:cxn ang="T94">
                            <a:pos x="T20" y="T21"/>
                          </a:cxn>
                          <a:cxn ang="T95">
                            <a:pos x="T22" y="T23"/>
                          </a:cxn>
                          <a:cxn ang="T96">
                            <a:pos x="T24" y="T25"/>
                          </a:cxn>
                          <a:cxn ang="T97">
                            <a:pos x="T26" y="T27"/>
                          </a:cxn>
                          <a:cxn ang="T98">
                            <a:pos x="T28" y="T29"/>
                          </a:cxn>
                          <a:cxn ang="T99">
                            <a:pos x="T30" y="T31"/>
                          </a:cxn>
                          <a:cxn ang="T100">
                            <a:pos x="T32" y="T33"/>
                          </a:cxn>
                          <a:cxn ang="T101">
                            <a:pos x="T34" y="T35"/>
                          </a:cxn>
                          <a:cxn ang="T102">
                            <a:pos x="T36" y="T37"/>
                          </a:cxn>
                          <a:cxn ang="T103">
                            <a:pos x="T38" y="T39"/>
                          </a:cxn>
                          <a:cxn ang="T104">
                            <a:pos x="T40" y="T41"/>
                          </a:cxn>
                          <a:cxn ang="T105">
                            <a:pos x="T42" y="T43"/>
                          </a:cxn>
                          <a:cxn ang="T106">
                            <a:pos x="T44" y="T45"/>
                          </a:cxn>
                          <a:cxn ang="T107">
                            <a:pos x="T46" y="T47"/>
                          </a:cxn>
                          <a:cxn ang="T108">
                            <a:pos x="T48" y="T49"/>
                          </a:cxn>
                          <a:cxn ang="T109">
                            <a:pos x="T50" y="T51"/>
                          </a:cxn>
                          <a:cxn ang="T110">
                            <a:pos x="T52" y="T53"/>
                          </a:cxn>
                          <a:cxn ang="T111">
                            <a:pos x="T54" y="T55"/>
                          </a:cxn>
                          <a:cxn ang="T112">
                            <a:pos x="T56" y="T57"/>
                          </a:cxn>
                          <a:cxn ang="T113">
                            <a:pos x="T58" y="T59"/>
                          </a:cxn>
                          <a:cxn ang="T114">
                            <a:pos x="T60" y="T61"/>
                          </a:cxn>
                          <a:cxn ang="T115">
                            <a:pos x="T62" y="T63"/>
                          </a:cxn>
                          <a:cxn ang="T116">
                            <a:pos x="T64" y="T65"/>
                          </a:cxn>
                          <a:cxn ang="T117">
                            <a:pos x="T66" y="T67"/>
                          </a:cxn>
                          <a:cxn ang="T118">
                            <a:pos x="T68" y="T69"/>
                          </a:cxn>
                          <a:cxn ang="T119">
                            <a:pos x="T70" y="T71"/>
                          </a:cxn>
                          <a:cxn ang="T120">
                            <a:pos x="T72" y="T73"/>
                          </a:cxn>
                          <a:cxn ang="T121">
                            <a:pos x="T74" y="T75"/>
                          </a:cxn>
                          <a:cxn ang="T122">
                            <a:pos x="T76" y="T77"/>
                          </a:cxn>
                          <a:cxn ang="T123">
                            <a:pos x="T78" y="T79"/>
                          </a:cxn>
                          <a:cxn ang="T124">
                            <a:pos x="T80" y="T81"/>
                          </a:cxn>
                          <a:cxn ang="T125">
                            <a:pos x="T82" y="T83"/>
                          </a:cxn>
                        </a:cxnLst>
                        <a:rect l="0" t="0" r="r" b="b"/>
                        <a:pathLst>
                          <a:path w="1301" h="2431">
                            <a:moveTo>
                              <a:pt x="0" y="2006"/>
                            </a:moveTo>
                            <a:lnTo>
                              <a:pt x="6" y="2094"/>
                            </a:lnTo>
                            <a:lnTo>
                              <a:pt x="16" y="2177"/>
                            </a:lnTo>
                            <a:lnTo>
                              <a:pt x="26" y="2245"/>
                            </a:lnTo>
                            <a:lnTo>
                              <a:pt x="37" y="2307"/>
                            </a:lnTo>
                            <a:lnTo>
                              <a:pt x="47" y="2353"/>
                            </a:lnTo>
                            <a:lnTo>
                              <a:pt x="57" y="2390"/>
                            </a:lnTo>
                            <a:lnTo>
                              <a:pt x="68" y="2416"/>
                            </a:lnTo>
                            <a:lnTo>
                              <a:pt x="78" y="2431"/>
                            </a:lnTo>
                            <a:lnTo>
                              <a:pt x="88" y="2431"/>
                            </a:lnTo>
                            <a:lnTo>
                              <a:pt x="99" y="2421"/>
                            </a:lnTo>
                            <a:lnTo>
                              <a:pt x="109" y="2400"/>
                            </a:lnTo>
                            <a:lnTo>
                              <a:pt x="120" y="2364"/>
                            </a:lnTo>
                            <a:lnTo>
                              <a:pt x="130" y="2317"/>
                            </a:lnTo>
                            <a:lnTo>
                              <a:pt x="140" y="2260"/>
                            </a:lnTo>
                            <a:lnTo>
                              <a:pt x="151" y="2193"/>
                            </a:lnTo>
                            <a:lnTo>
                              <a:pt x="161" y="2115"/>
                            </a:lnTo>
                            <a:lnTo>
                              <a:pt x="171" y="2032"/>
                            </a:lnTo>
                            <a:lnTo>
                              <a:pt x="182" y="1939"/>
                            </a:lnTo>
                            <a:lnTo>
                              <a:pt x="192" y="1835"/>
                            </a:lnTo>
                            <a:lnTo>
                              <a:pt x="203" y="1726"/>
                            </a:lnTo>
                            <a:lnTo>
                              <a:pt x="213" y="1612"/>
                            </a:lnTo>
                            <a:lnTo>
                              <a:pt x="223" y="1498"/>
                            </a:lnTo>
                            <a:lnTo>
                              <a:pt x="234" y="1379"/>
                            </a:lnTo>
                            <a:lnTo>
                              <a:pt x="244" y="1254"/>
                            </a:lnTo>
                            <a:lnTo>
                              <a:pt x="254" y="1135"/>
                            </a:lnTo>
                            <a:lnTo>
                              <a:pt x="265" y="1016"/>
                            </a:lnTo>
                            <a:lnTo>
                              <a:pt x="275" y="897"/>
                            </a:lnTo>
                            <a:lnTo>
                              <a:pt x="285" y="778"/>
                            </a:lnTo>
                            <a:lnTo>
                              <a:pt x="296" y="669"/>
                            </a:lnTo>
                            <a:lnTo>
                              <a:pt x="306" y="560"/>
                            </a:lnTo>
                            <a:lnTo>
                              <a:pt x="317" y="461"/>
                            </a:lnTo>
                            <a:lnTo>
                              <a:pt x="327" y="373"/>
                            </a:lnTo>
                            <a:lnTo>
                              <a:pt x="337" y="285"/>
                            </a:lnTo>
                            <a:lnTo>
                              <a:pt x="348" y="212"/>
                            </a:lnTo>
                            <a:lnTo>
                              <a:pt x="358" y="150"/>
                            </a:lnTo>
                            <a:lnTo>
                              <a:pt x="368" y="93"/>
                            </a:lnTo>
                            <a:lnTo>
                              <a:pt x="379" y="52"/>
                            </a:lnTo>
                            <a:lnTo>
                              <a:pt x="389" y="21"/>
                            </a:lnTo>
                            <a:lnTo>
                              <a:pt x="399" y="5"/>
                            </a:lnTo>
                            <a:lnTo>
                              <a:pt x="410" y="0"/>
                            </a:lnTo>
                            <a:lnTo>
                              <a:pt x="420" y="5"/>
                            </a:lnTo>
                            <a:lnTo>
                              <a:pt x="431" y="21"/>
                            </a:lnTo>
                            <a:lnTo>
                              <a:pt x="441" y="52"/>
                            </a:lnTo>
                            <a:lnTo>
                              <a:pt x="451" y="93"/>
                            </a:lnTo>
                            <a:lnTo>
                              <a:pt x="462" y="145"/>
                            </a:lnTo>
                            <a:lnTo>
                              <a:pt x="472" y="207"/>
                            </a:lnTo>
                            <a:lnTo>
                              <a:pt x="482" y="280"/>
                            </a:lnTo>
                            <a:lnTo>
                              <a:pt x="493" y="363"/>
                            </a:lnTo>
                            <a:lnTo>
                              <a:pt x="503" y="456"/>
                            </a:lnTo>
                            <a:lnTo>
                              <a:pt x="514" y="555"/>
                            </a:lnTo>
                            <a:lnTo>
                              <a:pt x="524" y="658"/>
                            </a:lnTo>
                            <a:lnTo>
                              <a:pt x="534" y="767"/>
                            </a:lnTo>
                            <a:lnTo>
                              <a:pt x="545" y="886"/>
                            </a:lnTo>
                            <a:lnTo>
                              <a:pt x="555" y="1006"/>
                            </a:lnTo>
                            <a:lnTo>
                              <a:pt x="565" y="1125"/>
                            </a:lnTo>
                            <a:lnTo>
                              <a:pt x="576" y="1244"/>
                            </a:lnTo>
                            <a:lnTo>
                              <a:pt x="586" y="1368"/>
                            </a:lnTo>
                            <a:lnTo>
                              <a:pt x="596" y="1488"/>
                            </a:lnTo>
                            <a:lnTo>
                              <a:pt x="607" y="1602"/>
                            </a:lnTo>
                            <a:lnTo>
                              <a:pt x="617" y="1716"/>
                            </a:lnTo>
                            <a:lnTo>
                              <a:pt x="622" y="1825"/>
                            </a:lnTo>
                            <a:lnTo>
                              <a:pt x="633" y="1928"/>
                            </a:lnTo>
                            <a:lnTo>
                              <a:pt x="643" y="2022"/>
                            </a:lnTo>
                            <a:lnTo>
                              <a:pt x="653" y="2110"/>
                            </a:lnTo>
                            <a:lnTo>
                              <a:pt x="664" y="2188"/>
                            </a:lnTo>
                            <a:lnTo>
                              <a:pt x="674" y="2255"/>
                            </a:lnTo>
                            <a:lnTo>
                              <a:pt x="685" y="2317"/>
                            </a:lnTo>
                            <a:lnTo>
                              <a:pt x="695" y="2364"/>
                            </a:lnTo>
                            <a:lnTo>
                              <a:pt x="705" y="2395"/>
                            </a:lnTo>
                            <a:lnTo>
                              <a:pt x="716" y="2421"/>
                            </a:lnTo>
                            <a:lnTo>
                              <a:pt x="726" y="2431"/>
                            </a:lnTo>
                            <a:lnTo>
                              <a:pt x="736" y="2431"/>
                            </a:lnTo>
                            <a:lnTo>
                              <a:pt x="747" y="2421"/>
                            </a:lnTo>
                            <a:lnTo>
                              <a:pt x="757" y="2395"/>
                            </a:lnTo>
                            <a:lnTo>
                              <a:pt x="768" y="2359"/>
                            </a:lnTo>
                            <a:lnTo>
                              <a:pt x="778" y="2312"/>
                            </a:lnTo>
                            <a:lnTo>
                              <a:pt x="788" y="2250"/>
                            </a:lnTo>
                            <a:lnTo>
                              <a:pt x="799" y="2182"/>
                            </a:lnTo>
                            <a:lnTo>
                              <a:pt x="809" y="2105"/>
                            </a:lnTo>
                            <a:lnTo>
                              <a:pt x="819" y="2017"/>
                            </a:lnTo>
                            <a:lnTo>
                              <a:pt x="830" y="1918"/>
                            </a:lnTo>
                            <a:lnTo>
                              <a:pt x="840" y="1820"/>
                            </a:lnTo>
                            <a:lnTo>
                              <a:pt x="850" y="1711"/>
                            </a:lnTo>
                            <a:lnTo>
                              <a:pt x="861" y="1597"/>
                            </a:lnTo>
                            <a:lnTo>
                              <a:pt x="871" y="1477"/>
                            </a:lnTo>
                            <a:lnTo>
                              <a:pt x="882" y="1358"/>
                            </a:lnTo>
                            <a:lnTo>
                              <a:pt x="892" y="1234"/>
                            </a:lnTo>
                            <a:lnTo>
                              <a:pt x="902" y="1114"/>
                            </a:lnTo>
                            <a:lnTo>
                              <a:pt x="913" y="995"/>
                            </a:lnTo>
                            <a:lnTo>
                              <a:pt x="923" y="876"/>
                            </a:lnTo>
                            <a:lnTo>
                              <a:pt x="933" y="762"/>
                            </a:lnTo>
                            <a:lnTo>
                              <a:pt x="944" y="648"/>
                            </a:lnTo>
                            <a:lnTo>
                              <a:pt x="954" y="544"/>
                            </a:lnTo>
                            <a:lnTo>
                              <a:pt x="965" y="446"/>
                            </a:lnTo>
                            <a:lnTo>
                              <a:pt x="975" y="358"/>
                            </a:lnTo>
                            <a:lnTo>
                              <a:pt x="985" y="275"/>
                            </a:lnTo>
                            <a:lnTo>
                              <a:pt x="996" y="202"/>
                            </a:lnTo>
                            <a:lnTo>
                              <a:pt x="1006" y="140"/>
                            </a:lnTo>
                            <a:lnTo>
                              <a:pt x="1016" y="88"/>
                            </a:lnTo>
                            <a:lnTo>
                              <a:pt x="1027" y="47"/>
                            </a:lnTo>
                            <a:lnTo>
                              <a:pt x="1037" y="21"/>
                            </a:lnTo>
                            <a:lnTo>
                              <a:pt x="1047" y="0"/>
                            </a:lnTo>
                            <a:lnTo>
                              <a:pt x="1058" y="0"/>
                            </a:lnTo>
                            <a:lnTo>
                              <a:pt x="1068" y="5"/>
                            </a:lnTo>
                            <a:lnTo>
                              <a:pt x="1079" y="26"/>
                            </a:lnTo>
                            <a:lnTo>
                              <a:pt x="1089" y="57"/>
                            </a:lnTo>
                            <a:lnTo>
                              <a:pt x="1099" y="98"/>
                            </a:lnTo>
                            <a:lnTo>
                              <a:pt x="1110" y="155"/>
                            </a:lnTo>
                            <a:lnTo>
                              <a:pt x="1120" y="218"/>
                            </a:lnTo>
                            <a:lnTo>
                              <a:pt x="1130" y="295"/>
                            </a:lnTo>
                            <a:lnTo>
                              <a:pt x="1141" y="378"/>
                            </a:lnTo>
                            <a:lnTo>
                              <a:pt x="1151" y="472"/>
                            </a:lnTo>
                            <a:lnTo>
                              <a:pt x="1161" y="570"/>
                            </a:lnTo>
                            <a:lnTo>
                              <a:pt x="1172" y="679"/>
                            </a:lnTo>
                            <a:lnTo>
                              <a:pt x="1182" y="788"/>
                            </a:lnTo>
                            <a:lnTo>
                              <a:pt x="1193" y="902"/>
                            </a:lnTo>
                            <a:lnTo>
                              <a:pt x="1203" y="1021"/>
                            </a:lnTo>
                            <a:lnTo>
                              <a:pt x="1213" y="1146"/>
                            </a:lnTo>
                            <a:lnTo>
                              <a:pt x="1224" y="1265"/>
                            </a:lnTo>
                            <a:lnTo>
                              <a:pt x="1234" y="1389"/>
                            </a:lnTo>
                            <a:lnTo>
                              <a:pt x="1239" y="1508"/>
                            </a:lnTo>
                            <a:lnTo>
                              <a:pt x="1250" y="1623"/>
                            </a:lnTo>
                            <a:lnTo>
                              <a:pt x="1260" y="1737"/>
                            </a:lnTo>
                            <a:lnTo>
                              <a:pt x="1270" y="1845"/>
                            </a:lnTo>
                            <a:lnTo>
                              <a:pt x="1281" y="1944"/>
                            </a:lnTo>
                            <a:lnTo>
                              <a:pt x="1291" y="2037"/>
                            </a:lnTo>
                            <a:lnTo>
                              <a:pt x="1301" y="2125"/>
                            </a:lnTo>
                          </a:path>
                        </a:pathLst>
                      </a:custGeom>
                      <a:noFill/>
                      <a:ln w="15875">
                        <a:solidFill>
                          <a:srgbClr val="FF33CC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84027" name="Freeform 301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532" y="1159"/>
                        <a:ext cx="1307" cy="2431"/>
                      </a:xfrm>
                      <a:custGeom>
                        <a:avLst/>
                        <a:gdLst>
                          <a:gd name="T0" fmla="*/ 21 w 1307"/>
                          <a:gd name="T1" fmla="*/ 2265 h 2431"/>
                          <a:gd name="T2" fmla="*/ 52 w 1307"/>
                          <a:gd name="T3" fmla="*/ 2400 h 2431"/>
                          <a:gd name="T4" fmla="*/ 83 w 1307"/>
                          <a:gd name="T5" fmla="*/ 2431 h 2431"/>
                          <a:gd name="T6" fmla="*/ 114 w 1307"/>
                          <a:gd name="T7" fmla="*/ 2353 h 2431"/>
                          <a:gd name="T8" fmla="*/ 146 w 1307"/>
                          <a:gd name="T9" fmla="*/ 2172 h 2431"/>
                          <a:gd name="T10" fmla="*/ 177 w 1307"/>
                          <a:gd name="T11" fmla="*/ 1902 h 2431"/>
                          <a:gd name="T12" fmla="*/ 208 w 1307"/>
                          <a:gd name="T13" fmla="*/ 1576 h 2431"/>
                          <a:gd name="T14" fmla="*/ 239 w 1307"/>
                          <a:gd name="T15" fmla="*/ 1218 h 2431"/>
                          <a:gd name="T16" fmla="*/ 270 w 1307"/>
                          <a:gd name="T17" fmla="*/ 855 h 2431"/>
                          <a:gd name="T18" fmla="*/ 301 w 1307"/>
                          <a:gd name="T19" fmla="*/ 529 h 2431"/>
                          <a:gd name="T20" fmla="*/ 332 w 1307"/>
                          <a:gd name="T21" fmla="*/ 259 h 2431"/>
                          <a:gd name="T22" fmla="*/ 363 w 1307"/>
                          <a:gd name="T23" fmla="*/ 78 h 2431"/>
                          <a:gd name="T24" fmla="*/ 394 w 1307"/>
                          <a:gd name="T25" fmla="*/ 0 h 2431"/>
                          <a:gd name="T26" fmla="*/ 425 w 1307"/>
                          <a:gd name="T27" fmla="*/ 31 h 2431"/>
                          <a:gd name="T28" fmla="*/ 457 w 1307"/>
                          <a:gd name="T29" fmla="*/ 166 h 2431"/>
                          <a:gd name="T30" fmla="*/ 488 w 1307"/>
                          <a:gd name="T31" fmla="*/ 394 h 2431"/>
                          <a:gd name="T32" fmla="*/ 519 w 1307"/>
                          <a:gd name="T33" fmla="*/ 695 h 2431"/>
                          <a:gd name="T34" fmla="*/ 550 w 1307"/>
                          <a:gd name="T35" fmla="*/ 1042 h 2431"/>
                          <a:gd name="T36" fmla="*/ 576 w 1307"/>
                          <a:gd name="T37" fmla="*/ 1410 h 2431"/>
                          <a:gd name="T38" fmla="*/ 607 w 1307"/>
                          <a:gd name="T39" fmla="*/ 1752 h 2431"/>
                          <a:gd name="T40" fmla="*/ 638 w 1307"/>
                          <a:gd name="T41" fmla="*/ 2053 h 2431"/>
                          <a:gd name="T42" fmla="*/ 669 w 1307"/>
                          <a:gd name="T43" fmla="*/ 2276 h 2431"/>
                          <a:gd name="T44" fmla="*/ 700 w 1307"/>
                          <a:gd name="T45" fmla="*/ 2405 h 2431"/>
                          <a:gd name="T46" fmla="*/ 731 w 1307"/>
                          <a:gd name="T47" fmla="*/ 2431 h 2431"/>
                          <a:gd name="T48" fmla="*/ 762 w 1307"/>
                          <a:gd name="T49" fmla="*/ 2343 h 2431"/>
                          <a:gd name="T50" fmla="*/ 794 w 1307"/>
                          <a:gd name="T51" fmla="*/ 2156 h 2431"/>
                          <a:gd name="T52" fmla="*/ 825 w 1307"/>
                          <a:gd name="T53" fmla="*/ 1887 h 2431"/>
                          <a:gd name="T54" fmla="*/ 856 w 1307"/>
                          <a:gd name="T55" fmla="*/ 1555 h 2431"/>
                          <a:gd name="T56" fmla="*/ 887 w 1307"/>
                          <a:gd name="T57" fmla="*/ 1197 h 2431"/>
                          <a:gd name="T58" fmla="*/ 918 w 1307"/>
                          <a:gd name="T59" fmla="*/ 835 h 2431"/>
                          <a:gd name="T60" fmla="*/ 949 w 1307"/>
                          <a:gd name="T61" fmla="*/ 513 h 2431"/>
                          <a:gd name="T62" fmla="*/ 980 w 1307"/>
                          <a:gd name="T63" fmla="*/ 249 h 2431"/>
                          <a:gd name="T64" fmla="*/ 1011 w 1307"/>
                          <a:gd name="T65" fmla="*/ 72 h 2431"/>
                          <a:gd name="T66" fmla="*/ 1042 w 1307"/>
                          <a:gd name="T67" fmla="*/ 0 h 2431"/>
                          <a:gd name="T68" fmla="*/ 1073 w 1307"/>
                          <a:gd name="T69" fmla="*/ 36 h 2431"/>
                          <a:gd name="T70" fmla="*/ 1105 w 1307"/>
                          <a:gd name="T71" fmla="*/ 176 h 2431"/>
                          <a:gd name="T72" fmla="*/ 1136 w 1307"/>
                          <a:gd name="T73" fmla="*/ 409 h 2431"/>
                          <a:gd name="T74" fmla="*/ 1167 w 1307"/>
                          <a:gd name="T75" fmla="*/ 715 h 2431"/>
                          <a:gd name="T76" fmla="*/ 1193 w 1307"/>
                          <a:gd name="T77" fmla="*/ 1063 h 2431"/>
                          <a:gd name="T78" fmla="*/ 1224 w 1307"/>
                          <a:gd name="T79" fmla="*/ 1426 h 2431"/>
                          <a:gd name="T80" fmla="*/ 1255 w 1307"/>
                          <a:gd name="T81" fmla="*/ 1773 h 2431"/>
                          <a:gd name="T82" fmla="*/ 1286 w 1307"/>
                          <a:gd name="T83" fmla="*/ 2068 h 2431"/>
                          <a:gd name="T84" fmla="*/ 0 60000 65536"/>
                          <a:gd name="T85" fmla="*/ 0 60000 65536"/>
                          <a:gd name="T86" fmla="*/ 0 60000 65536"/>
                          <a:gd name="T87" fmla="*/ 0 60000 65536"/>
                          <a:gd name="T88" fmla="*/ 0 60000 65536"/>
                          <a:gd name="T89" fmla="*/ 0 60000 65536"/>
                          <a:gd name="T90" fmla="*/ 0 60000 65536"/>
                          <a:gd name="T91" fmla="*/ 0 60000 65536"/>
                          <a:gd name="T92" fmla="*/ 0 60000 65536"/>
                          <a:gd name="T93" fmla="*/ 0 60000 65536"/>
                          <a:gd name="T94" fmla="*/ 0 60000 65536"/>
                          <a:gd name="T95" fmla="*/ 0 60000 65536"/>
                          <a:gd name="T96" fmla="*/ 0 60000 65536"/>
                          <a:gd name="T97" fmla="*/ 0 60000 65536"/>
                          <a:gd name="T98" fmla="*/ 0 60000 65536"/>
                          <a:gd name="T99" fmla="*/ 0 60000 65536"/>
                          <a:gd name="T100" fmla="*/ 0 60000 65536"/>
                          <a:gd name="T101" fmla="*/ 0 60000 65536"/>
                          <a:gd name="T102" fmla="*/ 0 60000 65536"/>
                          <a:gd name="T103" fmla="*/ 0 60000 65536"/>
                          <a:gd name="T104" fmla="*/ 0 60000 65536"/>
                          <a:gd name="T105" fmla="*/ 0 60000 65536"/>
                          <a:gd name="T106" fmla="*/ 0 60000 65536"/>
                          <a:gd name="T107" fmla="*/ 0 60000 65536"/>
                          <a:gd name="T108" fmla="*/ 0 60000 65536"/>
                          <a:gd name="T109" fmla="*/ 0 60000 65536"/>
                          <a:gd name="T110" fmla="*/ 0 60000 65536"/>
                          <a:gd name="T111" fmla="*/ 0 60000 65536"/>
                          <a:gd name="T112" fmla="*/ 0 60000 65536"/>
                          <a:gd name="T113" fmla="*/ 0 60000 65536"/>
                          <a:gd name="T114" fmla="*/ 0 60000 65536"/>
                          <a:gd name="T115" fmla="*/ 0 60000 65536"/>
                          <a:gd name="T116" fmla="*/ 0 60000 65536"/>
                          <a:gd name="T117" fmla="*/ 0 60000 65536"/>
                          <a:gd name="T118" fmla="*/ 0 60000 65536"/>
                          <a:gd name="T119" fmla="*/ 0 60000 65536"/>
                          <a:gd name="T120" fmla="*/ 0 60000 65536"/>
                          <a:gd name="T121" fmla="*/ 0 60000 65536"/>
                          <a:gd name="T122" fmla="*/ 0 60000 65536"/>
                          <a:gd name="T123" fmla="*/ 0 60000 65536"/>
                          <a:gd name="T124" fmla="*/ 0 60000 65536"/>
                          <a:gd name="T125" fmla="*/ 0 60000 65536"/>
                        </a:gdLst>
                        <a:ahLst/>
                        <a:cxnLst>
                          <a:cxn ang="T84">
                            <a:pos x="T0" y="T1"/>
                          </a:cxn>
                          <a:cxn ang="T85">
                            <a:pos x="T2" y="T3"/>
                          </a:cxn>
                          <a:cxn ang="T86">
                            <a:pos x="T4" y="T5"/>
                          </a:cxn>
                          <a:cxn ang="T87">
                            <a:pos x="T6" y="T7"/>
                          </a:cxn>
                          <a:cxn ang="T88">
                            <a:pos x="T8" y="T9"/>
                          </a:cxn>
                          <a:cxn ang="T89">
                            <a:pos x="T10" y="T11"/>
                          </a:cxn>
                          <a:cxn ang="T90">
                            <a:pos x="T12" y="T13"/>
                          </a:cxn>
                          <a:cxn ang="T91">
                            <a:pos x="T14" y="T15"/>
                          </a:cxn>
                          <a:cxn ang="T92">
                            <a:pos x="T16" y="T17"/>
                          </a:cxn>
                          <a:cxn ang="T93">
                            <a:pos x="T18" y="T19"/>
                          </a:cxn>
                          <a:cxn ang="T94">
                            <a:pos x="T20" y="T21"/>
                          </a:cxn>
                          <a:cxn ang="T95">
                            <a:pos x="T22" y="T23"/>
                          </a:cxn>
                          <a:cxn ang="T96">
                            <a:pos x="T24" y="T25"/>
                          </a:cxn>
                          <a:cxn ang="T97">
                            <a:pos x="T26" y="T27"/>
                          </a:cxn>
                          <a:cxn ang="T98">
                            <a:pos x="T28" y="T29"/>
                          </a:cxn>
                          <a:cxn ang="T99">
                            <a:pos x="T30" y="T31"/>
                          </a:cxn>
                          <a:cxn ang="T100">
                            <a:pos x="T32" y="T33"/>
                          </a:cxn>
                          <a:cxn ang="T101">
                            <a:pos x="T34" y="T35"/>
                          </a:cxn>
                          <a:cxn ang="T102">
                            <a:pos x="T36" y="T37"/>
                          </a:cxn>
                          <a:cxn ang="T103">
                            <a:pos x="T38" y="T39"/>
                          </a:cxn>
                          <a:cxn ang="T104">
                            <a:pos x="T40" y="T41"/>
                          </a:cxn>
                          <a:cxn ang="T105">
                            <a:pos x="T42" y="T43"/>
                          </a:cxn>
                          <a:cxn ang="T106">
                            <a:pos x="T44" y="T45"/>
                          </a:cxn>
                          <a:cxn ang="T107">
                            <a:pos x="T46" y="T47"/>
                          </a:cxn>
                          <a:cxn ang="T108">
                            <a:pos x="T48" y="T49"/>
                          </a:cxn>
                          <a:cxn ang="T109">
                            <a:pos x="T50" y="T51"/>
                          </a:cxn>
                          <a:cxn ang="T110">
                            <a:pos x="T52" y="T53"/>
                          </a:cxn>
                          <a:cxn ang="T111">
                            <a:pos x="T54" y="T55"/>
                          </a:cxn>
                          <a:cxn ang="T112">
                            <a:pos x="T56" y="T57"/>
                          </a:cxn>
                          <a:cxn ang="T113">
                            <a:pos x="T58" y="T59"/>
                          </a:cxn>
                          <a:cxn ang="T114">
                            <a:pos x="T60" y="T61"/>
                          </a:cxn>
                          <a:cxn ang="T115">
                            <a:pos x="T62" y="T63"/>
                          </a:cxn>
                          <a:cxn ang="T116">
                            <a:pos x="T64" y="T65"/>
                          </a:cxn>
                          <a:cxn ang="T117">
                            <a:pos x="T66" y="T67"/>
                          </a:cxn>
                          <a:cxn ang="T118">
                            <a:pos x="T68" y="T69"/>
                          </a:cxn>
                          <a:cxn ang="T119">
                            <a:pos x="T70" y="T71"/>
                          </a:cxn>
                          <a:cxn ang="T120">
                            <a:pos x="T72" y="T73"/>
                          </a:cxn>
                          <a:cxn ang="T121">
                            <a:pos x="T74" y="T75"/>
                          </a:cxn>
                          <a:cxn ang="T122">
                            <a:pos x="T76" y="T77"/>
                          </a:cxn>
                          <a:cxn ang="T123">
                            <a:pos x="T78" y="T79"/>
                          </a:cxn>
                          <a:cxn ang="T124">
                            <a:pos x="T80" y="T81"/>
                          </a:cxn>
                          <a:cxn ang="T125">
                            <a:pos x="T82" y="T83"/>
                          </a:cxn>
                        </a:cxnLst>
                        <a:rect l="0" t="0" r="r" b="b"/>
                        <a:pathLst>
                          <a:path w="1307" h="2431">
                            <a:moveTo>
                              <a:pt x="0" y="2125"/>
                            </a:moveTo>
                            <a:lnTo>
                              <a:pt x="11" y="2198"/>
                            </a:lnTo>
                            <a:lnTo>
                              <a:pt x="21" y="2265"/>
                            </a:lnTo>
                            <a:lnTo>
                              <a:pt x="32" y="2322"/>
                            </a:lnTo>
                            <a:lnTo>
                              <a:pt x="42" y="2369"/>
                            </a:lnTo>
                            <a:lnTo>
                              <a:pt x="52" y="2400"/>
                            </a:lnTo>
                            <a:lnTo>
                              <a:pt x="63" y="2426"/>
                            </a:lnTo>
                            <a:lnTo>
                              <a:pt x="73" y="2431"/>
                            </a:lnTo>
                            <a:lnTo>
                              <a:pt x="83" y="2431"/>
                            </a:lnTo>
                            <a:lnTo>
                              <a:pt x="94" y="2416"/>
                            </a:lnTo>
                            <a:lnTo>
                              <a:pt x="104" y="2390"/>
                            </a:lnTo>
                            <a:lnTo>
                              <a:pt x="114" y="2353"/>
                            </a:lnTo>
                            <a:lnTo>
                              <a:pt x="125" y="2302"/>
                            </a:lnTo>
                            <a:lnTo>
                              <a:pt x="135" y="2239"/>
                            </a:lnTo>
                            <a:lnTo>
                              <a:pt x="146" y="2172"/>
                            </a:lnTo>
                            <a:lnTo>
                              <a:pt x="156" y="2089"/>
                            </a:lnTo>
                            <a:lnTo>
                              <a:pt x="166" y="2001"/>
                            </a:lnTo>
                            <a:lnTo>
                              <a:pt x="177" y="1902"/>
                            </a:lnTo>
                            <a:lnTo>
                              <a:pt x="187" y="1799"/>
                            </a:lnTo>
                            <a:lnTo>
                              <a:pt x="197" y="1690"/>
                            </a:lnTo>
                            <a:lnTo>
                              <a:pt x="208" y="1576"/>
                            </a:lnTo>
                            <a:lnTo>
                              <a:pt x="218" y="1457"/>
                            </a:lnTo>
                            <a:lnTo>
                              <a:pt x="229" y="1337"/>
                            </a:lnTo>
                            <a:lnTo>
                              <a:pt x="239" y="1218"/>
                            </a:lnTo>
                            <a:lnTo>
                              <a:pt x="249" y="1094"/>
                            </a:lnTo>
                            <a:lnTo>
                              <a:pt x="260" y="975"/>
                            </a:lnTo>
                            <a:lnTo>
                              <a:pt x="270" y="855"/>
                            </a:lnTo>
                            <a:lnTo>
                              <a:pt x="280" y="741"/>
                            </a:lnTo>
                            <a:lnTo>
                              <a:pt x="291" y="632"/>
                            </a:lnTo>
                            <a:lnTo>
                              <a:pt x="301" y="529"/>
                            </a:lnTo>
                            <a:lnTo>
                              <a:pt x="311" y="430"/>
                            </a:lnTo>
                            <a:lnTo>
                              <a:pt x="322" y="342"/>
                            </a:lnTo>
                            <a:lnTo>
                              <a:pt x="332" y="259"/>
                            </a:lnTo>
                            <a:lnTo>
                              <a:pt x="343" y="192"/>
                            </a:lnTo>
                            <a:lnTo>
                              <a:pt x="353" y="130"/>
                            </a:lnTo>
                            <a:lnTo>
                              <a:pt x="363" y="78"/>
                            </a:lnTo>
                            <a:lnTo>
                              <a:pt x="374" y="41"/>
                            </a:lnTo>
                            <a:lnTo>
                              <a:pt x="384" y="15"/>
                            </a:lnTo>
                            <a:lnTo>
                              <a:pt x="394" y="0"/>
                            </a:lnTo>
                            <a:lnTo>
                              <a:pt x="405" y="0"/>
                            </a:lnTo>
                            <a:lnTo>
                              <a:pt x="415" y="5"/>
                            </a:lnTo>
                            <a:lnTo>
                              <a:pt x="425" y="31"/>
                            </a:lnTo>
                            <a:lnTo>
                              <a:pt x="436" y="62"/>
                            </a:lnTo>
                            <a:lnTo>
                              <a:pt x="446" y="109"/>
                            </a:lnTo>
                            <a:lnTo>
                              <a:pt x="457" y="166"/>
                            </a:lnTo>
                            <a:lnTo>
                              <a:pt x="467" y="233"/>
                            </a:lnTo>
                            <a:lnTo>
                              <a:pt x="477" y="306"/>
                            </a:lnTo>
                            <a:lnTo>
                              <a:pt x="488" y="394"/>
                            </a:lnTo>
                            <a:lnTo>
                              <a:pt x="498" y="487"/>
                            </a:lnTo>
                            <a:lnTo>
                              <a:pt x="508" y="586"/>
                            </a:lnTo>
                            <a:lnTo>
                              <a:pt x="519" y="695"/>
                            </a:lnTo>
                            <a:lnTo>
                              <a:pt x="529" y="809"/>
                            </a:lnTo>
                            <a:lnTo>
                              <a:pt x="540" y="923"/>
                            </a:lnTo>
                            <a:lnTo>
                              <a:pt x="550" y="1042"/>
                            </a:lnTo>
                            <a:lnTo>
                              <a:pt x="555" y="1166"/>
                            </a:lnTo>
                            <a:lnTo>
                              <a:pt x="565" y="1286"/>
                            </a:lnTo>
                            <a:lnTo>
                              <a:pt x="576" y="1410"/>
                            </a:lnTo>
                            <a:lnTo>
                              <a:pt x="586" y="1529"/>
                            </a:lnTo>
                            <a:lnTo>
                              <a:pt x="597" y="1643"/>
                            </a:lnTo>
                            <a:lnTo>
                              <a:pt x="607" y="1752"/>
                            </a:lnTo>
                            <a:lnTo>
                              <a:pt x="617" y="1861"/>
                            </a:lnTo>
                            <a:lnTo>
                              <a:pt x="628" y="1959"/>
                            </a:lnTo>
                            <a:lnTo>
                              <a:pt x="638" y="2053"/>
                            </a:lnTo>
                            <a:lnTo>
                              <a:pt x="648" y="2136"/>
                            </a:lnTo>
                            <a:lnTo>
                              <a:pt x="659" y="2213"/>
                            </a:lnTo>
                            <a:lnTo>
                              <a:pt x="669" y="2276"/>
                            </a:lnTo>
                            <a:lnTo>
                              <a:pt x="679" y="2333"/>
                            </a:lnTo>
                            <a:lnTo>
                              <a:pt x="690" y="2374"/>
                            </a:lnTo>
                            <a:lnTo>
                              <a:pt x="700" y="2405"/>
                            </a:lnTo>
                            <a:lnTo>
                              <a:pt x="711" y="2426"/>
                            </a:lnTo>
                            <a:lnTo>
                              <a:pt x="721" y="2431"/>
                            </a:lnTo>
                            <a:lnTo>
                              <a:pt x="731" y="2431"/>
                            </a:lnTo>
                            <a:lnTo>
                              <a:pt x="742" y="2410"/>
                            </a:lnTo>
                            <a:lnTo>
                              <a:pt x="752" y="2385"/>
                            </a:lnTo>
                            <a:lnTo>
                              <a:pt x="762" y="2343"/>
                            </a:lnTo>
                            <a:lnTo>
                              <a:pt x="773" y="2291"/>
                            </a:lnTo>
                            <a:lnTo>
                              <a:pt x="783" y="2229"/>
                            </a:lnTo>
                            <a:lnTo>
                              <a:pt x="794" y="2156"/>
                            </a:lnTo>
                            <a:lnTo>
                              <a:pt x="804" y="2074"/>
                            </a:lnTo>
                            <a:lnTo>
                              <a:pt x="814" y="1985"/>
                            </a:lnTo>
                            <a:lnTo>
                              <a:pt x="825" y="1887"/>
                            </a:lnTo>
                            <a:lnTo>
                              <a:pt x="835" y="1783"/>
                            </a:lnTo>
                            <a:lnTo>
                              <a:pt x="845" y="1669"/>
                            </a:lnTo>
                            <a:lnTo>
                              <a:pt x="856" y="1555"/>
                            </a:lnTo>
                            <a:lnTo>
                              <a:pt x="866" y="1436"/>
                            </a:lnTo>
                            <a:lnTo>
                              <a:pt x="876" y="1317"/>
                            </a:lnTo>
                            <a:lnTo>
                              <a:pt x="887" y="1197"/>
                            </a:lnTo>
                            <a:lnTo>
                              <a:pt x="897" y="1073"/>
                            </a:lnTo>
                            <a:lnTo>
                              <a:pt x="908" y="954"/>
                            </a:lnTo>
                            <a:lnTo>
                              <a:pt x="918" y="835"/>
                            </a:lnTo>
                            <a:lnTo>
                              <a:pt x="928" y="720"/>
                            </a:lnTo>
                            <a:lnTo>
                              <a:pt x="939" y="612"/>
                            </a:lnTo>
                            <a:lnTo>
                              <a:pt x="949" y="513"/>
                            </a:lnTo>
                            <a:lnTo>
                              <a:pt x="959" y="415"/>
                            </a:lnTo>
                            <a:lnTo>
                              <a:pt x="970" y="327"/>
                            </a:lnTo>
                            <a:lnTo>
                              <a:pt x="980" y="249"/>
                            </a:lnTo>
                            <a:lnTo>
                              <a:pt x="991" y="181"/>
                            </a:lnTo>
                            <a:lnTo>
                              <a:pt x="1001" y="119"/>
                            </a:lnTo>
                            <a:lnTo>
                              <a:pt x="1011" y="72"/>
                            </a:lnTo>
                            <a:lnTo>
                              <a:pt x="1022" y="36"/>
                            </a:lnTo>
                            <a:lnTo>
                              <a:pt x="1032" y="10"/>
                            </a:lnTo>
                            <a:lnTo>
                              <a:pt x="1042" y="0"/>
                            </a:lnTo>
                            <a:lnTo>
                              <a:pt x="1053" y="0"/>
                            </a:lnTo>
                            <a:lnTo>
                              <a:pt x="1063" y="10"/>
                            </a:lnTo>
                            <a:lnTo>
                              <a:pt x="1073" y="36"/>
                            </a:lnTo>
                            <a:lnTo>
                              <a:pt x="1084" y="67"/>
                            </a:lnTo>
                            <a:lnTo>
                              <a:pt x="1094" y="114"/>
                            </a:lnTo>
                            <a:lnTo>
                              <a:pt x="1105" y="176"/>
                            </a:lnTo>
                            <a:lnTo>
                              <a:pt x="1115" y="244"/>
                            </a:lnTo>
                            <a:lnTo>
                              <a:pt x="1125" y="321"/>
                            </a:lnTo>
                            <a:lnTo>
                              <a:pt x="1136" y="409"/>
                            </a:lnTo>
                            <a:lnTo>
                              <a:pt x="1146" y="503"/>
                            </a:lnTo>
                            <a:lnTo>
                              <a:pt x="1156" y="606"/>
                            </a:lnTo>
                            <a:lnTo>
                              <a:pt x="1167" y="715"/>
                            </a:lnTo>
                            <a:lnTo>
                              <a:pt x="1172" y="829"/>
                            </a:lnTo>
                            <a:lnTo>
                              <a:pt x="1182" y="943"/>
                            </a:lnTo>
                            <a:lnTo>
                              <a:pt x="1193" y="1063"/>
                            </a:lnTo>
                            <a:lnTo>
                              <a:pt x="1203" y="1187"/>
                            </a:lnTo>
                            <a:lnTo>
                              <a:pt x="1213" y="1306"/>
                            </a:lnTo>
                            <a:lnTo>
                              <a:pt x="1224" y="1426"/>
                            </a:lnTo>
                            <a:lnTo>
                              <a:pt x="1234" y="1545"/>
                            </a:lnTo>
                            <a:lnTo>
                              <a:pt x="1245" y="1664"/>
                            </a:lnTo>
                            <a:lnTo>
                              <a:pt x="1255" y="1773"/>
                            </a:lnTo>
                            <a:lnTo>
                              <a:pt x="1265" y="1877"/>
                            </a:lnTo>
                            <a:lnTo>
                              <a:pt x="1276" y="1975"/>
                            </a:lnTo>
                            <a:lnTo>
                              <a:pt x="1286" y="2068"/>
                            </a:lnTo>
                            <a:lnTo>
                              <a:pt x="1296" y="2151"/>
                            </a:lnTo>
                            <a:lnTo>
                              <a:pt x="1307" y="2224"/>
                            </a:lnTo>
                          </a:path>
                        </a:pathLst>
                      </a:custGeom>
                      <a:noFill/>
                      <a:ln w="15875">
                        <a:solidFill>
                          <a:srgbClr val="FF33CC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84028" name="Freeform 302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839" y="1159"/>
                        <a:ext cx="477" cy="2431"/>
                      </a:xfrm>
                      <a:custGeom>
                        <a:avLst/>
                        <a:gdLst>
                          <a:gd name="T0" fmla="*/ 0 w 477"/>
                          <a:gd name="T1" fmla="*/ 2224 h 2431"/>
                          <a:gd name="T2" fmla="*/ 10 w 477"/>
                          <a:gd name="T3" fmla="*/ 2286 h 2431"/>
                          <a:gd name="T4" fmla="*/ 20 w 477"/>
                          <a:gd name="T5" fmla="*/ 2338 h 2431"/>
                          <a:gd name="T6" fmla="*/ 31 w 477"/>
                          <a:gd name="T7" fmla="*/ 2379 h 2431"/>
                          <a:gd name="T8" fmla="*/ 41 w 477"/>
                          <a:gd name="T9" fmla="*/ 2410 h 2431"/>
                          <a:gd name="T10" fmla="*/ 52 w 477"/>
                          <a:gd name="T11" fmla="*/ 2426 h 2431"/>
                          <a:gd name="T12" fmla="*/ 62 w 477"/>
                          <a:gd name="T13" fmla="*/ 2431 h 2431"/>
                          <a:gd name="T14" fmla="*/ 72 w 477"/>
                          <a:gd name="T15" fmla="*/ 2426 h 2431"/>
                          <a:gd name="T16" fmla="*/ 83 w 477"/>
                          <a:gd name="T17" fmla="*/ 2410 h 2431"/>
                          <a:gd name="T18" fmla="*/ 93 w 477"/>
                          <a:gd name="T19" fmla="*/ 2379 h 2431"/>
                          <a:gd name="T20" fmla="*/ 103 w 477"/>
                          <a:gd name="T21" fmla="*/ 2338 h 2431"/>
                          <a:gd name="T22" fmla="*/ 114 w 477"/>
                          <a:gd name="T23" fmla="*/ 2281 h 2431"/>
                          <a:gd name="T24" fmla="*/ 124 w 477"/>
                          <a:gd name="T25" fmla="*/ 2219 h 2431"/>
                          <a:gd name="T26" fmla="*/ 134 w 477"/>
                          <a:gd name="T27" fmla="*/ 2146 h 2431"/>
                          <a:gd name="T28" fmla="*/ 145 w 477"/>
                          <a:gd name="T29" fmla="*/ 2058 h 2431"/>
                          <a:gd name="T30" fmla="*/ 155 w 477"/>
                          <a:gd name="T31" fmla="*/ 1970 h 2431"/>
                          <a:gd name="T32" fmla="*/ 166 w 477"/>
                          <a:gd name="T33" fmla="*/ 1871 h 2431"/>
                          <a:gd name="T34" fmla="*/ 176 w 477"/>
                          <a:gd name="T35" fmla="*/ 1762 h 2431"/>
                          <a:gd name="T36" fmla="*/ 186 w 477"/>
                          <a:gd name="T37" fmla="*/ 1654 h 2431"/>
                          <a:gd name="T38" fmla="*/ 197 w 477"/>
                          <a:gd name="T39" fmla="*/ 1534 h 2431"/>
                          <a:gd name="T40" fmla="*/ 207 w 477"/>
                          <a:gd name="T41" fmla="*/ 1415 h 2431"/>
                          <a:gd name="T42" fmla="*/ 217 w 477"/>
                          <a:gd name="T43" fmla="*/ 1296 h 2431"/>
                          <a:gd name="T44" fmla="*/ 228 w 477"/>
                          <a:gd name="T45" fmla="*/ 1177 h 2431"/>
                          <a:gd name="T46" fmla="*/ 238 w 477"/>
                          <a:gd name="T47" fmla="*/ 1052 h 2431"/>
                          <a:gd name="T48" fmla="*/ 249 w 477"/>
                          <a:gd name="T49" fmla="*/ 933 h 2431"/>
                          <a:gd name="T50" fmla="*/ 259 w 477"/>
                          <a:gd name="T51" fmla="*/ 819 h 2431"/>
                          <a:gd name="T52" fmla="*/ 269 w 477"/>
                          <a:gd name="T53" fmla="*/ 705 h 2431"/>
                          <a:gd name="T54" fmla="*/ 280 w 477"/>
                          <a:gd name="T55" fmla="*/ 596 h 2431"/>
                          <a:gd name="T56" fmla="*/ 290 w 477"/>
                          <a:gd name="T57" fmla="*/ 492 h 2431"/>
                          <a:gd name="T58" fmla="*/ 300 w 477"/>
                          <a:gd name="T59" fmla="*/ 399 h 2431"/>
                          <a:gd name="T60" fmla="*/ 311 w 477"/>
                          <a:gd name="T61" fmla="*/ 316 h 2431"/>
                          <a:gd name="T62" fmla="*/ 321 w 477"/>
                          <a:gd name="T63" fmla="*/ 238 h 2431"/>
                          <a:gd name="T64" fmla="*/ 331 w 477"/>
                          <a:gd name="T65" fmla="*/ 171 h 2431"/>
                          <a:gd name="T66" fmla="*/ 342 w 477"/>
                          <a:gd name="T67" fmla="*/ 114 h 2431"/>
                          <a:gd name="T68" fmla="*/ 352 w 477"/>
                          <a:gd name="T69" fmla="*/ 67 h 2431"/>
                          <a:gd name="T70" fmla="*/ 363 w 477"/>
                          <a:gd name="T71" fmla="*/ 31 h 2431"/>
                          <a:gd name="T72" fmla="*/ 373 w 477"/>
                          <a:gd name="T73" fmla="*/ 10 h 2431"/>
                          <a:gd name="T74" fmla="*/ 383 w 477"/>
                          <a:gd name="T75" fmla="*/ 0 h 2431"/>
                          <a:gd name="T76" fmla="*/ 394 w 477"/>
                          <a:gd name="T77" fmla="*/ 0 h 2431"/>
                          <a:gd name="T78" fmla="*/ 404 w 477"/>
                          <a:gd name="T79" fmla="*/ 15 h 2431"/>
                          <a:gd name="T80" fmla="*/ 414 w 477"/>
                          <a:gd name="T81" fmla="*/ 41 h 2431"/>
                          <a:gd name="T82" fmla="*/ 425 w 477"/>
                          <a:gd name="T83" fmla="*/ 78 h 2431"/>
                          <a:gd name="T84" fmla="*/ 435 w 477"/>
                          <a:gd name="T85" fmla="*/ 124 h 2431"/>
                          <a:gd name="T86" fmla="*/ 445 w 477"/>
                          <a:gd name="T87" fmla="*/ 187 h 2431"/>
                          <a:gd name="T88" fmla="*/ 456 w 477"/>
                          <a:gd name="T89" fmla="*/ 254 h 2431"/>
                          <a:gd name="T90" fmla="*/ 466 w 477"/>
                          <a:gd name="T91" fmla="*/ 337 h 2431"/>
                          <a:gd name="T92" fmla="*/ 477 w 477"/>
                          <a:gd name="T93" fmla="*/ 425 h 2431"/>
                          <a:gd name="T94" fmla="*/ 0 60000 65536"/>
                          <a:gd name="T95" fmla="*/ 0 60000 65536"/>
                          <a:gd name="T96" fmla="*/ 0 60000 65536"/>
                          <a:gd name="T97" fmla="*/ 0 60000 65536"/>
                          <a:gd name="T98" fmla="*/ 0 60000 65536"/>
                          <a:gd name="T99" fmla="*/ 0 60000 65536"/>
                          <a:gd name="T100" fmla="*/ 0 60000 65536"/>
                          <a:gd name="T101" fmla="*/ 0 60000 65536"/>
                          <a:gd name="T102" fmla="*/ 0 60000 65536"/>
                          <a:gd name="T103" fmla="*/ 0 60000 65536"/>
                          <a:gd name="T104" fmla="*/ 0 60000 65536"/>
                          <a:gd name="T105" fmla="*/ 0 60000 65536"/>
                          <a:gd name="T106" fmla="*/ 0 60000 65536"/>
                          <a:gd name="T107" fmla="*/ 0 60000 65536"/>
                          <a:gd name="T108" fmla="*/ 0 60000 65536"/>
                          <a:gd name="T109" fmla="*/ 0 60000 65536"/>
                          <a:gd name="T110" fmla="*/ 0 60000 65536"/>
                          <a:gd name="T111" fmla="*/ 0 60000 65536"/>
                          <a:gd name="T112" fmla="*/ 0 60000 65536"/>
                          <a:gd name="T113" fmla="*/ 0 60000 65536"/>
                          <a:gd name="T114" fmla="*/ 0 60000 65536"/>
                          <a:gd name="T115" fmla="*/ 0 60000 65536"/>
                          <a:gd name="T116" fmla="*/ 0 60000 65536"/>
                          <a:gd name="T117" fmla="*/ 0 60000 65536"/>
                          <a:gd name="T118" fmla="*/ 0 60000 65536"/>
                          <a:gd name="T119" fmla="*/ 0 60000 65536"/>
                          <a:gd name="T120" fmla="*/ 0 60000 65536"/>
                          <a:gd name="T121" fmla="*/ 0 60000 65536"/>
                          <a:gd name="T122" fmla="*/ 0 60000 65536"/>
                          <a:gd name="T123" fmla="*/ 0 60000 65536"/>
                          <a:gd name="T124" fmla="*/ 0 60000 65536"/>
                          <a:gd name="T125" fmla="*/ 0 60000 65536"/>
                          <a:gd name="T126" fmla="*/ 0 60000 65536"/>
                          <a:gd name="T127" fmla="*/ 0 60000 65536"/>
                          <a:gd name="T128" fmla="*/ 0 60000 65536"/>
                          <a:gd name="T129" fmla="*/ 0 60000 65536"/>
                          <a:gd name="T130" fmla="*/ 0 60000 65536"/>
                          <a:gd name="T131" fmla="*/ 0 60000 65536"/>
                          <a:gd name="T132" fmla="*/ 0 60000 65536"/>
                          <a:gd name="T133" fmla="*/ 0 60000 65536"/>
                          <a:gd name="T134" fmla="*/ 0 60000 65536"/>
                          <a:gd name="T135" fmla="*/ 0 60000 65536"/>
                          <a:gd name="T136" fmla="*/ 0 60000 65536"/>
                          <a:gd name="T137" fmla="*/ 0 60000 65536"/>
                          <a:gd name="T138" fmla="*/ 0 60000 65536"/>
                          <a:gd name="T139" fmla="*/ 0 60000 65536"/>
                          <a:gd name="T140" fmla="*/ 0 60000 65536"/>
                        </a:gdLst>
                        <a:ahLst/>
                        <a:cxnLst>
                          <a:cxn ang="T94">
                            <a:pos x="T0" y="T1"/>
                          </a:cxn>
                          <a:cxn ang="T95">
                            <a:pos x="T2" y="T3"/>
                          </a:cxn>
                          <a:cxn ang="T96">
                            <a:pos x="T4" y="T5"/>
                          </a:cxn>
                          <a:cxn ang="T97">
                            <a:pos x="T6" y="T7"/>
                          </a:cxn>
                          <a:cxn ang="T98">
                            <a:pos x="T8" y="T9"/>
                          </a:cxn>
                          <a:cxn ang="T99">
                            <a:pos x="T10" y="T11"/>
                          </a:cxn>
                          <a:cxn ang="T100">
                            <a:pos x="T12" y="T13"/>
                          </a:cxn>
                          <a:cxn ang="T101">
                            <a:pos x="T14" y="T15"/>
                          </a:cxn>
                          <a:cxn ang="T102">
                            <a:pos x="T16" y="T17"/>
                          </a:cxn>
                          <a:cxn ang="T103">
                            <a:pos x="T18" y="T19"/>
                          </a:cxn>
                          <a:cxn ang="T104">
                            <a:pos x="T20" y="T21"/>
                          </a:cxn>
                          <a:cxn ang="T105">
                            <a:pos x="T22" y="T23"/>
                          </a:cxn>
                          <a:cxn ang="T106">
                            <a:pos x="T24" y="T25"/>
                          </a:cxn>
                          <a:cxn ang="T107">
                            <a:pos x="T26" y="T27"/>
                          </a:cxn>
                          <a:cxn ang="T108">
                            <a:pos x="T28" y="T29"/>
                          </a:cxn>
                          <a:cxn ang="T109">
                            <a:pos x="T30" y="T31"/>
                          </a:cxn>
                          <a:cxn ang="T110">
                            <a:pos x="T32" y="T33"/>
                          </a:cxn>
                          <a:cxn ang="T111">
                            <a:pos x="T34" y="T35"/>
                          </a:cxn>
                          <a:cxn ang="T112">
                            <a:pos x="T36" y="T37"/>
                          </a:cxn>
                          <a:cxn ang="T113">
                            <a:pos x="T38" y="T39"/>
                          </a:cxn>
                          <a:cxn ang="T114">
                            <a:pos x="T40" y="T41"/>
                          </a:cxn>
                          <a:cxn ang="T115">
                            <a:pos x="T42" y="T43"/>
                          </a:cxn>
                          <a:cxn ang="T116">
                            <a:pos x="T44" y="T45"/>
                          </a:cxn>
                          <a:cxn ang="T117">
                            <a:pos x="T46" y="T47"/>
                          </a:cxn>
                          <a:cxn ang="T118">
                            <a:pos x="T48" y="T49"/>
                          </a:cxn>
                          <a:cxn ang="T119">
                            <a:pos x="T50" y="T51"/>
                          </a:cxn>
                          <a:cxn ang="T120">
                            <a:pos x="T52" y="T53"/>
                          </a:cxn>
                          <a:cxn ang="T121">
                            <a:pos x="T54" y="T55"/>
                          </a:cxn>
                          <a:cxn ang="T122">
                            <a:pos x="T56" y="T57"/>
                          </a:cxn>
                          <a:cxn ang="T123">
                            <a:pos x="T58" y="T59"/>
                          </a:cxn>
                          <a:cxn ang="T124">
                            <a:pos x="T60" y="T61"/>
                          </a:cxn>
                          <a:cxn ang="T125">
                            <a:pos x="T62" y="T63"/>
                          </a:cxn>
                          <a:cxn ang="T126">
                            <a:pos x="T64" y="T65"/>
                          </a:cxn>
                          <a:cxn ang="T127">
                            <a:pos x="T66" y="T67"/>
                          </a:cxn>
                          <a:cxn ang="T128">
                            <a:pos x="T68" y="T69"/>
                          </a:cxn>
                          <a:cxn ang="T129">
                            <a:pos x="T70" y="T71"/>
                          </a:cxn>
                          <a:cxn ang="T130">
                            <a:pos x="T72" y="T73"/>
                          </a:cxn>
                          <a:cxn ang="T131">
                            <a:pos x="T74" y="T75"/>
                          </a:cxn>
                          <a:cxn ang="T132">
                            <a:pos x="T76" y="T77"/>
                          </a:cxn>
                          <a:cxn ang="T133">
                            <a:pos x="T78" y="T79"/>
                          </a:cxn>
                          <a:cxn ang="T134">
                            <a:pos x="T80" y="T81"/>
                          </a:cxn>
                          <a:cxn ang="T135">
                            <a:pos x="T82" y="T83"/>
                          </a:cxn>
                          <a:cxn ang="T136">
                            <a:pos x="T84" y="T85"/>
                          </a:cxn>
                          <a:cxn ang="T137">
                            <a:pos x="T86" y="T87"/>
                          </a:cxn>
                          <a:cxn ang="T138">
                            <a:pos x="T88" y="T89"/>
                          </a:cxn>
                          <a:cxn ang="T139">
                            <a:pos x="T90" y="T91"/>
                          </a:cxn>
                          <a:cxn ang="T140">
                            <a:pos x="T92" y="T93"/>
                          </a:cxn>
                        </a:cxnLst>
                        <a:rect l="0" t="0" r="r" b="b"/>
                        <a:pathLst>
                          <a:path w="477" h="2431">
                            <a:moveTo>
                              <a:pt x="0" y="2224"/>
                            </a:moveTo>
                            <a:lnTo>
                              <a:pt x="10" y="2286"/>
                            </a:lnTo>
                            <a:lnTo>
                              <a:pt x="20" y="2338"/>
                            </a:lnTo>
                            <a:lnTo>
                              <a:pt x="31" y="2379"/>
                            </a:lnTo>
                            <a:lnTo>
                              <a:pt x="41" y="2410"/>
                            </a:lnTo>
                            <a:lnTo>
                              <a:pt x="52" y="2426"/>
                            </a:lnTo>
                            <a:lnTo>
                              <a:pt x="62" y="2431"/>
                            </a:lnTo>
                            <a:lnTo>
                              <a:pt x="72" y="2426"/>
                            </a:lnTo>
                            <a:lnTo>
                              <a:pt x="83" y="2410"/>
                            </a:lnTo>
                            <a:lnTo>
                              <a:pt x="93" y="2379"/>
                            </a:lnTo>
                            <a:lnTo>
                              <a:pt x="103" y="2338"/>
                            </a:lnTo>
                            <a:lnTo>
                              <a:pt x="114" y="2281"/>
                            </a:lnTo>
                            <a:lnTo>
                              <a:pt x="124" y="2219"/>
                            </a:lnTo>
                            <a:lnTo>
                              <a:pt x="134" y="2146"/>
                            </a:lnTo>
                            <a:lnTo>
                              <a:pt x="145" y="2058"/>
                            </a:lnTo>
                            <a:lnTo>
                              <a:pt x="155" y="1970"/>
                            </a:lnTo>
                            <a:lnTo>
                              <a:pt x="166" y="1871"/>
                            </a:lnTo>
                            <a:lnTo>
                              <a:pt x="176" y="1762"/>
                            </a:lnTo>
                            <a:lnTo>
                              <a:pt x="186" y="1654"/>
                            </a:lnTo>
                            <a:lnTo>
                              <a:pt x="197" y="1534"/>
                            </a:lnTo>
                            <a:lnTo>
                              <a:pt x="207" y="1415"/>
                            </a:lnTo>
                            <a:lnTo>
                              <a:pt x="217" y="1296"/>
                            </a:lnTo>
                            <a:lnTo>
                              <a:pt x="228" y="1177"/>
                            </a:lnTo>
                            <a:lnTo>
                              <a:pt x="238" y="1052"/>
                            </a:lnTo>
                            <a:lnTo>
                              <a:pt x="249" y="933"/>
                            </a:lnTo>
                            <a:lnTo>
                              <a:pt x="259" y="819"/>
                            </a:lnTo>
                            <a:lnTo>
                              <a:pt x="269" y="705"/>
                            </a:lnTo>
                            <a:lnTo>
                              <a:pt x="280" y="596"/>
                            </a:lnTo>
                            <a:lnTo>
                              <a:pt x="290" y="492"/>
                            </a:lnTo>
                            <a:lnTo>
                              <a:pt x="300" y="399"/>
                            </a:lnTo>
                            <a:lnTo>
                              <a:pt x="311" y="316"/>
                            </a:lnTo>
                            <a:lnTo>
                              <a:pt x="321" y="238"/>
                            </a:lnTo>
                            <a:lnTo>
                              <a:pt x="331" y="171"/>
                            </a:lnTo>
                            <a:lnTo>
                              <a:pt x="342" y="114"/>
                            </a:lnTo>
                            <a:lnTo>
                              <a:pt x="352" y="67"/>
                            </a:lnTo>
                            <a:lnTo>
                              <a:pt x="363" y="31"/>
                            </a:lnTo>
                            <a:lnTo>
                              <a:pt x="373" y="10"/>
                            </a:lnTo>
                            <a:lnTo>
                              <a:pt x="383" y="0"/>
                            </a:lnTo>
                            <a:lnTo>
                              <a:pt x="394" y="0"/>
                            </a:lnTo>
                            <a:lnTo>
                              <a:pt x="404" y="15"/>
                            </a:lnTo>
                            <a:lnTo>
                              <a:pt x="414" y="41"/>
                            </a:lnTo>
                            <a:lnTo>
                              <a:pt x="425" y="78"/>
                            </a:lnTo>
                            <a:lnTo>
                              <a:pt x="435" y="124"/>
                            </a:lnTo>
                            <a:lnTo>
                              <a:pt x="445" y="187"/>
                            </a:lnTo>
                            <a:lnTo>
                              <a:pt x="456" y="254"/>
                            </a:lnTo>
                            <a:lnTo>
                              <a:pt x="466" y="337"/>
                            </a:lnTo>
                            <a:lnTo>
                              <a:pt x="477" y="425"/>
                            </a:lnTo>
                          </a:path>
                        </a:pathLst>
                      </a:custGeom>
                      <a:noFill/>
                      <a:ln w="15875">
                        <a:solidFill>
                          <a:srgbClr val="FF33CC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</p:grpSp>
                <p:grpSp>
                  <p:nvGrpSpPr>
                    <p:cNvPr id="84022" name="Group 303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924" y="3253"/>
                      <a:ext cx="395" cy="210"/>
                      <a:chOff x="1231" y="1159"/>
                      <a:chExt cx="3085" cy="2431"/>
                    </a:xfrm>
                  </p:grpSpPr>
                  <p:sp>
                    <p:nvSpPr>
                      <p:cNvPr id="84023" name="Freeform 304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1231" y="1159"/>
                        <a:ext cx="1301" cy="2431"/>
                      </a:xfrm>
                      <a:custGeom>
                        <a:avLst/>
                        <a:gdLst>
                          <a:gd name="T0" fmla="*/ 16 w 1301"/>
                          <a:gd name="T1" fmla="*/ 2177 h 2431"/>
                          <a:gd name="T2" fmla="*/ 47 w 1301"/>
                          <a:gd name="T3" fmla="*/ 2353 h 2431"/>
                          <a:gd name="T4" fmla="*/ 78 w 1301"/>
                          <a:gd name="T5" fmla="*/ 2431 h 2431"/>
                          <a:gd name="T6" fmla="*/ 109 w 1301"/>
                          <a:gd name="T7" fmla="*/ 2400 h 2431"/>
                          <a:gd name="T8" fmla="*/ 140 w 1301"/>
                          <a:gd name="T9" fmla="*/ 2260 h 2431"/>
                          <a:gd name="T10" fmla="*/ 171 w 1301"/>
                          <a:gd name="T11" fmla="*/ 2032 h 2431"/>
                          <a:gd name="T12" fmla="*/ 203 w 1301"/>
                          <a:gd name="T13" fmla="*/ 1726 h 2431"/>
                          <a:gd name="T14" fmla="*/ 234 w 1301"/>
                          <a:gd name="T15" fmla="*/ 1379 h 2431"/>
                          <a:gd name="T16" fmla="*/ 265 w 1301"/>
                          <a:gd name="T17" fmla="*/ 1016 h 2431"/>
                          <a:gd name="T18" fmla="*/ 296 w 1301"/>
                          <a:gd name="T19" fmla="*/ 669 h 2431"/>
                          <a:gd name="T20" fmla="*/ 327 w 1301"/>
                          <a:gd name="T21" fmla="*/ 373 h 2431"/>
                          <a:gd name="T22" fmla="*/ 358 w 1301"/>
                          <a:gd name="T23" fmla="*/ 150 h 2431"/>
                          <a:gd name="T24" fmla="*/ 389 w 1301"/>
                          <a:gd name="T25" fmla="*/ 21 h 2431"/>
                          <a:gd name="T26" fmla="*/ 420 w 1301"/>
                          <a:gd name="T27" fmla="*/ 5 h 2431"/>
                          <a:gd name="T28" fmla="*/ 451 w 1301"/>
                          <a:gd name="T29" fmla="*/ 93 h 2431"/>
                          <a:gd name="T30" fmla="*/ 482 w 1301"/>
                          <a:gd name="T31" fmla="*/ 280 h 2431"/>
                          <a:gd name="T32" fmla="*/ 514 w 1301"/>
                          <a:gd name="T33" fmla="*/ 555 h 2431"/>
                          <a:gd name="T34" fmla="*/ 545 w 1301"/>
                          <a:gd name="T35" fmla="*/ 886 h 2431"/>
                          <a:gd name="T36" fmla="*/ 576 w 1301"/>
                          <a:gd name="T37" fmla="*/ 1244 h 2431"/>
                          <a:gd name="T38" fmla="*/ 607 w 1301"/>
                          <a:gd name="T39" fmla="*/ 1602 h 2431"/>
                          <a:gd name="T40" fmla="*/ 633 w 1301"/>
                          <a:gd name="T41" fmla="*/ 1928 h 2431"/>
                          <a:gd name="T42" fmla="*/ 664 w 1301"/>
                          <a:gd name="T43" fmla="*/ 2188 h 2431"/>
                          <a:gd name="T44" fmla="*/ 695 w 1301"/>
                          <a:gd name="T45" fmla="*/ 2364 h 2431"/>
                          <a:gd name="T46" fmla="*/ 726 w 1301"/>
                          <a:gd name="T47" fmla="*/ 2431 h 2431"/>
                          <a:gd name="T48" fmla="*/ 757 w 1301"/>
                          <a:gd name="T49" fmla="*/ 2395 h 2431"/>
                          <a:gd name="T50" fmla="*/ 788 w 1301"/>
                          <a:gd name="T51" fmla="*/ 2250 h 2431"/>
                          <a:gd name="T52" fmla="*/ 819 w 1301"/>
                          <a:gd name="T53" fmla="*/ 2017 h 2431"/>
                          <a:gd name="T54" fmla="*/ 850 w 1301"/>
                          <a:gd name="T55" fmla="*/ 1711 h 2431"/>
                          <a:gd name="T56" fmla="*/ 882 w 1301"/>
                          <a:gd name="T57" fmla="*/ 1358 h 2431"/>
                          <a:gd name="T58" fmla="*/ 913 w 1301"/>
                          <a:gd name="T59" fmla="*/ 995 h 2431"/>
                          <a:gd name="T60" fmla="*/ 944 w 1301"/>
                          <a:gd name="T61" fmla="*/ 648 h 2431"/>
                          <a:gd name="T62" fmla="*/ 975 w 1301"/>
                          <a:gd name="T63" fmla="*/ 358 h 2431"/>
                          <a:gd name="T64" fmla="*/ 1006 w 1301"/>
                          <a:gd name="T65" fmla="*/ 140 h 2431"/>
                          <a:gd name="T66" fmla="*/ 1037 w 1301"/>
                          <a:gd name="T67" fmla="*/ 21 h 2431"/>
                          <a:gd name="T68" fmla="*/ 1068 w 1301"/>
                          <a:gd name="T69" fmla="*/ 5 h 2431"/>
                          <a:gd name="T70" fmla="*/ 1099 w 1301"/>
                          <a:gd name="T71" fmla="*/ 98 h 2431"/>
                          <a:gd name="T72" fmla="*/ 1130 w 1301"/>
                          <a:gd name="T73" fmla="*/ 295 h 2431"/>
                          <a:gd name="T74" fmla="*/ 1161 w 1301"/>
                          <a:gd name="T75" fmla="*/ 570 h 2431"/>
                          <a:gd name="T76" fmla="*/ 1193 w 1301"/>
                          <a:gd name="T77" fmla="*/ 902 h 2431"/>
                          <a:gd name="T78" fmla="*/ 1224 w 1301"/>
                          <a:gd name="T79" fmla="*/ 1265 h 2431"/>
                          <a:gd name="T80" fmla="*/ 1250 w 1301"/>
                          <a:gd name="T81" fmla="*/ 1623 h 2431"/>
                          <a:gd name="T82" fmla="*/ 1281 w 1301"/>
                          <a:gd name="T83" fmla="*/ 1944 h 2431"/>
                          <a:gd name="T84" fmla="*/ 0 60000 65536"/>
                          <a:gd name="T85" fmla="*/ 0 60000 65536"/>
                          <a:gd name="T86" fmla="*/ 0 60000 65536"/>
                          <a:gd name="T87" fmla="*/ 0 60000 65536"/>
                          <a:gd name="T88" fmla="*/ 0 60000 65536"/>
                          <a:gd name="T89" fmla="*/ 0 60000 65536"/>
                          <a:gd name="T90" fmla="*/ 0 60000 65536"/>
                          <a:gd name="T91" fmla="*/ 0 60000 65536"/>
                          <a:gd name="T92" fmla="*/ 0 60000 65536"/>
                          <a:gd name="T93" fmla="*/ 0 60000 65536"/>
                          <a:gd name="T94" fmla="*/ 0 60000 65536"/>
                          <a:gd name="T95" fmla="*/ 0 60000 65536"/>
                          <a:gd name="T96" fmla="*/ 0 60000 65536"/>
                          <a:gd name="T97" fmla="*/ 0 60000 65536"/>
                          <a:gd name="T98" fmla="*/ 0 60000 65536"/>
                          <a:gd name="T99" fmla="*/ 0 60000 65536"/>
                          <a:gd name="T100" fmla="*/ 0 60000 65536"/>
                          <a:gd name="T101" fmla="*/ 0 60000 65536"/>
                          <a:gd name="T102" fmla="*/ 0 60000 65536"/>
                          <a:gd name="T103" fmla="*/ 0 60000 65536"/>
                          <a:gd name="T104" fmla="*/ 0 60000 65536"/>
                          <a:gd name="T105" fmla="*/ 0 60000 65536"/>
                          <a:gd name="T106" fmla="*/ 0 60000 65536"/>
                          <a:gd name="T107" fmla="*/ 0 60000 65536"/>
                          <a:gd name="T108" fmla="*/ 0 60000 65536"/>
                          <a:gd name="T109" fmla="*/ 0 60000 65536"/>
                          <a:gd name="T110" fmla="*/ 0 60000 65536"/>
                          <a:gd name="T111" fmla="*/ 0 60000 65536"/>
                          <a:gd name="T112" fmla="*/ 0 60000 65536"/>
                          <a:gd name="T113" fmla="*/ 0 60000 65536"/>
                          <a:gd name="T114" fmla="*/ 0 60000 65536"/>
                          <a:gd name="T115" fmla="*/ 0 60000 65536"/>
                          <a:gd name="T116" fmla="*/ 0 60000 65536"/>
                          <a:gd name="T117" fmla="*/ 0 60000 65536"/>
                          <a:gd name="T118" fmla="*/ 0 60000 65536"/>
                          <a:gd name="T119" fmla="*/ 0 60000 65536"/>
                          <a:gd name="T120" fmla="*/ 0 60000 65536"/>
                          <a:gd name="T121" fmla="*/ 0 60000 65536"/>
                          <a:gd name="T122" fmla="*/ 0 60000 65536"/>
                          <a:gd name="T123" fmla="*/ 0 60000 65536"/>
                          <a:gd name="T124" fmla="*/ 0 60000 65536"/>
                          <a:gd name="T125" fmla="*/ 0 60000 65536"/>
                        </a:gdLst>
                        <a:ahLst/>
                        <a:cxnLst>
                          <a:cxn ang="T84">
                            <a:pos x="T0" y="T1"/>
                          </a:cxn>
                          <a:cxn ang="T85">
                            <a:pos x="T2" y="T3"/>
                          </a:cxn>
                          <a:cxn ang="T86">
                            <a:pos x="T4" y="T5"/>
                          </a:cxn>
                          <a:cxn ang="T87">
                            <a:pos x="T6" y="T7"/>
                          </a:cxn>
                          <a:cxn ang="T88">
                            <a:pos x="T8" y="T9"/>
                          </a:cxn>
                          <a:cxn ang="T89">
                            <a:pos x="T10" y="T11"/>
                          </a:cxn>
                          <a:cxn ang="T90">
                            <a:pos x="T12" y="T13"/>
                          </a:cxn>
                          <a:cxn ang="T91">
                            <a:pos x="T14" y="T15"/>
                          </a:cxn>
                          <a:cxn ang="T92">
                            <a:pos x="T16" y="T17"/>
                          </a:cxn>
                          <a:cxn ang="T93">
                            <a:pos x="T18" y="T19"/>
                          </a:cxn>
                          <a:cxn ang="T94">
                            <a:pos x="T20" y="T21"/>
                          </a:cxn>
                          <a:cxn ang="T95">
                            <a:pos x="T22" y="T23"/>
                          </a:cxn>
                          <a:cxn ang="T96">
                            <a:pos x="T24" y="T25"/>
                          </a:cxn>
                          <a:cxn ang="T97">
                            <a:pos x="T26" y="T27"/>
                          </a:cxn>
                          <a:cxn ang="T98">
                            <a:pos x="T28" y="T29"/>
                          </a:cxn>
                          <a:cxn ang="T99">
                            <a:pos x="T30" y="T31"/>
                          </a:cxn>
                          <a:cxn ang="T100">
                            <a:pos x="T32" y="T33"/>
                          </a:cxn>
                          <a:cxn ang="T101">
                            <a:pos x="T34" y="T35"/>
                          </a:cxn>
                          <a:cxn ang="T102">
                            <a:pos x="T36" y="T37"/>
                          </a:cxn>
                          <a:cxn ang="T103">
                            <a:pos x="T38" y="T39"/>
                          </a:cxn>
                          <a:cxn ang="T104">
                            <a:pos x="T40" y="T41"/>
                          </a:cxn>
                          <a:cxn ang="T105">
                            <a:pos x="T42" y="T43"/>
                          </a:cxn>
                          <a:cxn ang="T106">
                            <a:pos x="T44" y="T45"/>
                          </a:cxn>
                          <a:cxn ang="T107">
                            <a:pos x="T46" y="T47"/>
                          </a:cxn>
                          <a:cxn ang="T108">
                            <a:pos x="T48" y="T49"/>
                          </a:cxn>
                          <a:cxn ang="T109">
                            <a:pos x="T50" y="T51"/>
                          </a:cxn>
                          <a:cxn ang="T110">
                            <a:pos x="T52" y="T53"/>
                          </a:cxn>
                          <a:cxn ang="T111">
                            <a:pos x="T54" y="T55"/>
                          </a:cxn>
                          <a:cxn ang="T112">
                            <a:pos x="T56" y="T57"/>
                          </a:cxn>
                          <a:cxn ang="T113">
                            <a:pos x="T58" y="T59"/>
                          </a:cxn>
                          <a:cxn ang="T114">
                            <a:pos x="T60" y="T61"/>
                          </a:cxn>
                          <a:cxn ang="T115">
                            <a:pos x="T62" y="T63"/>
                          </a:cxn>
                          <a:cxn ang="T116">
                            <a:pos x="T64" y="T65"/>
                          </a:cxn>
                          <a:cxn ang="T117">
                            <a:pos x="T66" y="T67"/>
                          </a:cxn>
                          <a:cxn ang="T118">
                            <a:pos x="T68" y="T69"/>
                          </a:cxn>
                          <a:cxn ang="T119">
                            <a:pos x="T70" y="T71"/>
                          </a:cxn>
                          <a:cxn ang="T120">
                            <a:pos x="T72" y="T73"/>
                          </a:cxn>
                          <a:cxn ang="T121">
                            <a:pos x="T74" y="T75"/>
                          </a:cxn>
                          <a:cxn ang="T122">
                            <a:pos x="T76" y="T77"/>
                          </a:cxn>
                          <a:cxn ang="T123">
                            <a:pos x="T78" y="T79"/>
                          </a:cxn>
                          <a:cxn ang="T124">
                            <a:pos x="T80" y="T81"/>
                          </a:cxn>
                          <a:cxn ang="T125">
                            <a:pos x="T82" y="T83"/>
                          </a:cxn>
                        </a:cxnLst>
                        <a:rect l="0" t="0" r="r" b="b"/>
                        <a:pathLst>
                          <a:path w="1301" h="2431">
                            <a:moveTo>
                              <a:pt x="0" y="2006"/>
                            </a:moveTo>
                            <a:lnTo>
                              <a:pt x="6" y="2094"/>
                            </a:lnTo>
                            <a:lnTo>
                              <a:pt x="16" y="2177"/>
                            </a:lnTo>
                            <a:lnTo>
                              <a:pt x="26" y="2245"/>
                            </a:lnTo>
                            <a:lnTo>
                              <a:pt x="37" y="2307"/>
                            </a:lnTo>
                            <a:lnTo>
                              <a:pt x="47" y="2353"/>
                            </a:lnTo>
                            <a:lnTo>
                              <a:pt x="57" y="2390"/>
                            </a:lnTo>
                            <a:lnTo>
                              <a:pt x="68" y="2416"/>
                            </a:lnTo>
                            <a:lnTo>
                              <a:pt x="78" y="2431"/>
                            </a:lnTo>
                            <a:lnTo>
                              <a:pt x="88" y="2431"/>
                            </a:lnTo>
                            <a:lnTo>
                              <a:pt x="99" y="2421"/>
                            </a:lnTo>
                            <a:lnTo>
                              <a:pt x="109" y="2400"/>
                            </a:lnTo>
                            <a:lnTo>
                              <a:pt x="120" y="2364"/>
                            </a:lnTo>
                            <a:lnTo>
                              <a:pt x="130" y="2317"/>
                            </a:lnTo>
                            <a:lnTo>
                              <a:pt x="140" y="2260"/>
                            </a:lnTo>
                            <a:lnTo>
                              <a:pt x="151" y="2193"/>
                            </a:lnTo>
                            <a:lnTo>
                              <a:pt x="161" y="2115"/>
                            </a:lnTo>
                            <a:lnTo>
                              <a:pt x="171" y="2032"/>
                            </a:lnTo>
                            <a:lnTo>
                              <a:pt x="182" y="1939"/>
                            </a:lnTo>
                            <a:lnTo>
                              <a:pt x="192" y="1835"/>
                            </a:lnTo>
                            <a:lnTo>
                              <a:pt x="203" y="1726"/>
                            </a:lnTo>
                            <a:lnTo>
                              <a:pt x="213" y="1612"/>
                            </a:lnTo>
                            <a:lnTo>
                              <a:pt x="223" y="1498"/>
                            </a:lnTo>
                            <a:lnTo>
                              <a:pt x="234" y="1379"/>
                            </a:lnTo>
                            <a:lnTo>
                              <a:pt x="244" y="1254"/>
                            </a:lnTo>
                            <a:lnTo>
                              <a:pt x="254" y="1135"/>
                            </a:lnTo>
                            <a:lnTo>
                              <a:pt x="265" y="1016"/>
                            </a:lnTo>
                            <a:lnTo>
                              <a:pt x="275" y="897"/>
                            </a:lnTo>
                            <a:lnTo>
                              <a:pt x="285" y="778"/>
                            </a:lnTo>
                            <a:lnTo>
                              <a:pt x="296" y="669"/>
                            </a:lnTo>
                            <a:lnTo>
                              <a:pt x="306" y="560"/>
                            </a:lnTo>
                            <a:lnTo>
                              <a:pt x="317" y="461"/>
                            </a:lnTo>
                            <a:lnTo>
                              <a:pt x="327" y="373"/>
                            </a:lnTo>
                            <a:lnTo>
                              <a:pt x="337" y="285"/>
                            </a:lnTo>
                            <a:lnTo>
                              <a:pt x="348" y="212"/>
                            </a:lnTo>
                            <a:lnTo>
                              <a:pt x="358" y="150"/>
                            </a:lnTo>
                            <a:lnTo>
                              <a:pt x="368" y="93"/>
                            </a:lnTo>
                            <a:lnTo>
                              <a:pt x="379" y="52"/>
                            </a:lnTo>
                            <a:lnTo>
                              <a:pt x="389" y="21"/>
                            </a:lnTo>
                            <a:lnTo>
                              <a:pt x="399" y="5"/>
                            </a:lnTo>
                            <a:lnTo>
                              <a:pt x="410" y="0"/>
                            </a:lnTo>
                            <a:lnTo>
                              <a:pt x="420" y="5"/>
                            </a:lnTo>
                            <a:lnTo>
                              <a:pt x="431" y="21"/>
                            </a:lnTo>
                            <a:lnTo>
                              <a:pt x="441" y="52"/>
                            </a:lnTo>
                            <a:lnTo>
                              <a:pt x="451" y="93"/>
                            </a:lnTo>
                            <a:lnTo>
                              <a:pt x="462" y="145"/>
                            </a:lnTo>
                            <a:lnTo>
                              <a:pt x="472" y="207"/>
                            </a:lnTo>
                            <a:lnTo>
                              <a:pt x="482" y="280"/>
                            </a:lnTo>
                            <a:lnTo>
                              <a:pt x="493" y="363"/>
                            </a:lnTo>
                            <a:lnTo>
                              <a:pt x="503" y="456"/>
                            </a:lnTo>
                            <a:lnTo>
                              <a:pt x="514" y="555"/>
                            </a:lnTo>
                            <a:lnTo>
                              <a:pt x="524" y="658"/>
                            </a:lnTo>
                            <a:lnTo>
                              <a:pt x="534" y="767"/>
                            </a:lnTo>
                            <a:lnTo>
                              <a:pt x="545" y="886"/>
                            </a:lnTo>
                            <a:lnTo>
                              <a:pt x="555" y="1006"/>
                            </a:lnTo>
                            <a:lnTo>
                              <a:pt x="565" y="1125"/>
                            </a:lnTo>
                            <a:lnTo>
                              <a:pt x="576" y="1244"/>
                            </a:lnTo>
                            <a:lnTo>
                              <a:pt x="586" y="1368"/>
                            </a:lnTo>
                            <a:lnTo>
                              <a:pt x="596" y="1488"/>
                            </a:lnTo>
                            <a:lnTo>
                              <a:pt x="607" y="1602"/>
                            </a:lnTo>
                            <a:lnTo>
                              <a:pt x="617" y="1716"/>
                            </a:lnTo>
                            <a:lnTo>
                              <a:pt x="622" y="1825"/>
                            </a:lnTo>
                            <a:lnTo>
                              <a:pt x="633" y="1928"/>
                            </a:lnTo>
                            <a:lnTo>
                              <a:pt x="643" y="2022"/>
                            </a:lnTo>
                            <a:lnTo>
                              <a:pt x="653" y="2110"/>
                            </a:lnTo>
                            <a:lnTo>
                              <a:pt x="664" y="2188"/>
                            </a:lnTo>
                            <a:lnTo>
                              <a:pt x="674" y="2255"/>
                            </a:lnTo>
                            <a:lnTo>
                              <a:pt x="685" y="2317"/>
                            </a:lnTo>
                            <a:lnTo>
                              <a:pt x="695" y="2364"/>
                            </a:lnTo>
                            <a:lnTo>
                              <a:pt x="705" y="2395"/>
                            </a:lnTo>
                            <a:lnTo>
                              <a:pt x="716" y="2421"/>
                            </a:lnTo>
                            <a:lnTo>
                              <a:pt x="726" y="2431"/>
                            </a:lnTo>
                            <a:lnTo>
                              <a:pt x="736" y="2431"/>
                            </a:lnTo>
                            <a:lnTo>
                              <a:pt x="747" y="2421"/>
                            </a:lnTo>
                            <a:lnTo>
                              <a:pt x="757" y="2395"/>
                            </a:lnTo>
                            <a:lnTo>
                              <a:pt x="768" y="2359"/>
                            </a:lnTo>
                            <a:lnTo>
                              <a:pt x="778" y="2312"/>
                            </a:lnTo>
                            <a:lnTo>
                              <a:pt x="788" y="2250"/>
                            </a:lnTo>
                            <a:lnTo>
                              <a:pt x="799" y="2182"/>
                            </a:lnTo>
                            <a:lnTo>
                              <a:pt x="809" y="2105"/>
                            </a:lnTo>
                            <a:lnTo>
                              <a:pt x="819" y="2017"/>
                            </a:lnTo>
                            <a:lnTo>
                              <a:pt x="830" y="1918"/>
                            </a:lnTo>
                            <a:lnTo>
                              <a:pt x="840" y="1820"/>
                            </a:lnTo>
                            <a:lnTo>
                              <a:pt x="850" y="1711"/>
                            </a:lnTo>
                            <a:lnTo>
                              <a:pt x="861" y="1597"/>
                            </a:lnTo>
                            <a:lnTo>
                              <a:pt x="871" y="1477"/>
                            </a:lnTo>
                            <a:lnTo>
                              <a:pt x="882" y="1358"/>
                            </a:lnTo>
                            <a:lnTo>
                              <a:pt x="892" y="1234"/>
                            </a:lnTo>
                            <a:lnTo>
                              <a:pt x="902" y="1114"/>
                            </a:lnTo>
                            <a:lnTo>
                              <a:pt x="913" y="995"/>
                            </a:lnTo>
                            <a:lnTo>
                              <a:pt x="923" y="876"/>
                            </a:lnTo>
                            <a:lnTo>
                              <a:pt x="933" y="762"/>
                            </a:lnTo>
                            <a:lnTo>
                              <a:pt x="944" y="648"/>
                            </a:lnTo>
                            <a:lnTo>
                              <a:pt x="954" y="544"/>
                            </a:lnTo>
                            <a:lnTo>
                              <a:pt x="965" y="446"/>
                            </a:lnTo>
                            <a:lnTo>
                              <a:pt x="975" y="358"/>
                            </a:lnTo>
                            <a:lnTo>
                              <a:pt x="985" y="275"/>
                            </a:lnTo>
                            <a:lnTo>
                              <a:pt x="996" y="202"/>
                            </a:lnTo>
                            <a:lnTo>
                              <a:pt x="1006" y="140"/>
                            </a:lnTo>
                            <a:lnTo>
                              <a:pt x="1016" y="88"/>
                            </a:lnTo>
                            <a:lnTo>
                              <a:pt x="1027" y="47"/>
                            </a:lnTo>
                            <a:lnTo>
                              <a:pt x="1037" y="21"/>
                            </a:lnTo>
                            <a:lnTo>
                              <a:pt x="1047" y="0"/>
                            </a:lnTo>
                            <a:lnTo>
                              <a:pt x="1058" y="0"/>
                            </a:lnTo>
                            <a:lnTo>
                              <a:pt x="1068" y="5"/>
                            </a:lnTo>
                            <a:lnTo>
                              <a:pt x="1079" y="26"/>
                            </a:lnTo>
                            <a:lnTo>
                              <a:pt x="1089" y="57"/>
                            </a:lnTo>
                            <a:lnTo>
                              <a:pt x="1099" y="98"/>
                            </a:lnTo>
                            <a:lnTo>
                              <a:pt x="1110" y="155"/>
                            </a:lnTo>
                            <a:lnTo>
                              <a:pt x="1120" y="218"/>
                            </a:lnTo>
                            <a:lnTo>
                              <a:pt x="1130" y="295"/>
                            </a:lnTo>
                            <a:lnTo>
                              <a:pt x="1141" y="378"/>
                            </a:lnTo>
                            <a:lnTo>
                              <a:pt x="1151" y="472"/>
                            </a:lnTo>
                            <a:lnTo>
                              <a:pt x="1161" y="570"/>
                            </a:lnTo>
                            <a:lnTo>
                              <a:pt x="1172" y="679"/>
                            </a:lnTo>
                            <a:lnTo>
                              <a:pt x="1182" y="788"/>
                            </a:lnTo>
                            <a:lnTo>
                              <a:pt x="1193" y="902"/>
                            </a:lnTo>
                            <a:lnTo>
                              <a:pt x="1203" y="1021"/>
                            </a:lnTo>
                            <a:lnTo>
                              <a:pt x="1213" y="1146"/>
                            </a:lnTo>
                            <a:lnTo>
                              <a:pt x="1224" y="1265"/>
                            </a:lnTo>
                            <a:lnTo>
                              <a:pt x="1234" y="1389"/>
                            </a:lnTo>
                            <a:lnTo>
                              <a:pt x="1239" y="1508"/>
                            </a:lnTo>
                            <a:lnTo>
                              <a:pt x="1250" y="1623"/>
                            </a:lnTo>
                            <a:lnTo>
                              <a:pt x="1260" y="1737"/>
                            </a:lnTo>
                            <a:lnTo>
                              <a:pt x="1270" y="1845"/>
                            </a:lnTo>
                            <a:lnTo>
                              <a:pt x="1281" y="1944"/>
                            </a:lnTo>
                            <a:lnTo>
                              <a:pt x="1291" y="2037"/>
                            </a:lnTo>
                            <a:lnTo>
                              <a:pt x="1301" y="2125"/>
                            </a:lnTo>
                          </a:path>
                        </a:pathLst>
                      </a:custGeom>
                      <a:noFill/>
                      <a:ln w="15875">
                        <a:solidFill>
                          <a:srgbClr val="FF33CC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84024" name="Freeform 305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532" y="1159"/>
                        <a:ext cx="1307" cy="2431"/>
                      </a:xfrm>
                      <a:custGeom>
                        <a:avLst/>
                        <a:gdLst>
                          <a:gd name="T0" fmla="*/ 21 w 1307"/>
                          <a:gd name="T1" fmla="*/ 2265 h 2431"/>
                          <a:gd name="T2" fmla="*/ 52 w 1307"/>
                          <a:gd name="T3" fmla="*/ 2400 h 2431"/>
                          <a:gd name="T4" fmla="*/ 83 w 1307"/>
                          <a:gd name="T5" fmla="*/ 2431 h 2431"/>
                          <a:gd name="T6" fmla="*/ 114 w 1307"/>
                          <a:gd name="T7" fmla="*/ 2353 h 2431"/>
                          <a:gd name="T8" fmla="*/ 146 w 1307"/>
                          <a:gd name="T9" fmla="*/ 2172 h 2431"/>
                          <a:gd name="T10" fmla="*/ 177 w 1307"/>
                          <a:gd name="T11" fmla="*/ 1902 h 2431"/>
                          <a:gd name="T12" fmla="*/ 208 w 1307"/>
                          <a:gd name="T13" fmla="*/ 1576 h 2431"/>
                          <a:gd name="T14" fmla="*/ 239 w 1307"/>
                          <a:gd name="T15" fmla="*/ 1218 h 2431"/>
                          <a:gd name="T16" fmla="*/ 270 w 1307"/>
                          <a:gd name="T17" fmla="*/ 855 h 2431"/>
                          <a:gd name="T18" fmla="*/ 301 w 1307"/>
                          <a:gd name="T19" fmla="*/ 529 h 2431"/>
                          <a:gd name="T20" fmla="*/ 332 w 1307"/>
                          <a:gd name="T21" fmla="*/ 259 h 2431"/>
                          <a:gd name="T22" fmla="*/ 363 w 1307"/>
                          <a:gd name="T23" fmla="*/ 78 h 2431"/>
                          <a:gd name="T24" fmla="*/ 394 w 1307"/>
                          <a:gd name="T25" fmla="*/ 0 h 2431"/>
                          <a:gd name="T26" fmla="*/ 425 w 1307"/>
                          <a:gd name="T27" fmla="*/ 31 h 2431"/>
                          <a:gd name="T28" fmla="*/ 457 w 1307"/>
                          <a:gd name="T29" fmla="*/ 166 h 2431"/>
                          <a:gd name="T30" fmla="*/ 488 w 1307"/>
                          <a:gd name="T31" fmla="*/ 394 h 2431"/>
                          <a:gd name="T32" fmla="*/ 519 w 1307"/>
                          <a:gd name="T33" fmla="*/ 695 h 2431"/>
                          <a:gd name="T34" fmla="*/ 550 w 1307"/>
                          <a:gd name="T35" fmla="*/ 1042 h 2431"/>
                          <a:gd name="T36" fmla="*/ 576 w 1307"/>
                          <a:gd name="T37" fmla="*/ 1410 h 2431"/>
                          <a:gd name="T38" fmla="*/ 607 w 1307"/>
                          <a:gd name="T39" fmla="*/ 1752 h 2431"/>
                          <a:gd name="T40" fmla="*/ 638 w 1307"/>
                          <a:gd name="T41" fmla="*/ 2053 h 2431"/>
                          <a:gd name="T42" fmla="*/ 669 w 1307"/>
                          <a:gd name="T43" fmla="*/ 2276 h 2431"/>
                          <a:gd name="T44" fmla="*/ 700 w 1307"/>
                          <a:gd name="T45" fmla="*/ 2405 h 2431"/>
                          <a:gd name="T46" fmla="*/ 731 w 1307"/>
                          <a:gd name="T47" fmla="*/ 2431 h 2431"/>
                          <a:gd name="T48" fmla="*/ 762 w 1307"/>
                          <a:gd name="T49" fmla="*/ 2343 h 2431"/>
                          <a:gd name="T50" fmla="*/ 794 w 1307"/>
                          <a:gd name="T51" fmla="*/ 2156 h 2431"/>
                          <a:gd name="T52" fmla="*/ 825 w 1307"/>
                          <a:gd name="T53" fmla="*/ 1887 h 2431"/>
                          <a:gd name="T54" fmla="*/ 856 w 1307"/>
                          <a:gd name="T55" fmla="*/ 1555 h 2431"/>
                          <a:gd name="T56" fmla="*/ 887 w 1307"/>
                          <a:gd name="T57" fmla="*/ 1197 h 2431"/>
                          <a:gd name="T58" fmla="*/ 918 w 1307"/>
                          <a:gd name="T59" fmla="*/ 835 h 2431"/>
                          <a:gd name="T60" fmla="*/ 949 w 1307"/>
                          <a:gd name="T61" fmla="*/ 513 h 2431"/>
                          <a:gd name="T62" fmla="*/ 980 w 1307"/>
                          <a:gd name="T63" fmla="*/ 249 h 2431"/>
                          <a:gd name="T64" fmla="*/ 1011 w 1307"/>
                          <a:gd name="T65" fmla="*/ 72 h 2431"/>
                          <a:gd name="T66" fmla="*/ 1042 w 1307"/>
                          <a:gd name="T67" fmla="*/ 0 h 2431"/>
                          <a:gd name="T68" fmla="*/ 1073 w 1307"/>
                          <a:gd name="T69" fmla="*/ 36 h 2431"/>
                          <a:gd name="T70" fmla="*/ 1105 w 1307"/>
                          <a:gd name="T71" fmla="*/ 176 h 2431"/>
                          <a:gd name="T72" fmla="*/ 1136 w 1307"/>
                          <a:gd name="T73" fmla="*/ 409 h 2431"/>
                          <a:gd name="T74" fmla="*/ 1167 w 1307"/>
                          <a:gd name="T75" fmla="*/ 715 h 2431"/>
                          <a:gd name="T76" fmla="*/ 1193 w 1307"/>
                          <a:gd name="T77" fmla="*/ 1063 h 2431"/>
                          <a:gd name="T78" fmla="*/ 1224 w 1307"/>
                          <a:gd name="T79" fmla="*/ 1426 h 2431"/>
                          <a:gd name="T80" fmla="*/ 1255 w 1307"/>
                          <a:gd name="T81" fmla="*/ 1773 h 2431"/>
                          <a:gd name="T82" fmla="*/ 1286 w 1307"/>
                          <a:gd name="T83" fmla="*/ 2068 h 2431"/>
                          <a:gd name="T84" fmla="*/ 0 60000 65536"/>
                          <a:gd name="T85" fmla="*/ 0 60000 65536"/>
                          <a:gd name="T86" fmla="*/ 0 60000 65536"/>
                          <a:gd name="T87" fmla="*/ 0 60000 65536"/>
                          <a:gd name="T88" fmla="*/ 0 60000 65536"/>
                          <a:gd name="T89" fmla="*/ 0 60000 65536"/>
                          <a:gd name="T90" fmla="*/ 0 60000 65536"/>
                          <a:gd name="T91" fmla="*/ 0 60000 65536"/>
                          <a:gd name="T92" fmla="*/ 0 60000 65536"/>
                          <a:gd name="T93" fmla="*/ 0 60000 65536"/>
                          <a:gd name="T94" fmla="*/ 0 60000 65536"/>
                          <a:gd name="T95" fmla="*/ 0 60000 65536"/>
                          <a:gd name="T96" fmla="*/ 0 60000 65536"/>
                          <a:gd name="T97" fmla="*/ 0 60000 65536"/>
                          <a:gd name="T98" fmla="*/ 0 60000 65536"/>
                          <a:gd name="T99" fmla="*/ 0 60000 65536"/>
                          <a:gd name="T100" fmla="*/ 0 60000 65536"/>
                          <a:gd name="T101" fmla="*/ 0 60000 65536"/>
                          <a:gd name="T102" fmla="*/ 0 60000 65536"/>
                          <a:gd name="T103" fmla="*/ 0 60000 65536"/>
                          <a:gd name="T104" fmla="*/ 0 60000 65536"/>
                          <a:gd name="T105" fmla="*/ 0 60000 65536"/>
                          <a:gd name="T106" fmla="*/ 0 60000 65536"/>
                          <a:gd name="T107" fmla="*/ 0 60000 65536"/>
                          <a:gd name="T108" fmla="*/ 0 60000 65536"/>
                          <a:gd name="T109" fmla="*/ 0 60000 65536"/>
                          <a:gd name="T110" fmla="*/ 0 60000 65536"/>
                          <a:gd name="T111" fmla="*/ 0 60000 65536"/>
                          <a:gd name="T112" fmla="*/ 0 60000 65536"/>
                          <a:gd name="T113" fmla="*/ 0 60000 65536"/>
                          <a:gd name="T114" fmla="*/ 0 60000 65536"/>
                          <a:gd name="T115" fmla="*/ 0 60000 65536"/>
                          <a:gd name="T116" fmla="*/ 0 60000 65536"/>
                          <a:gd name="T117" fmla="*/ 0 60000 65536"/>
                          <a:gd name="T118" fmla="*/ 0 60000 65536"/>
                          <a:gd name="T119" fmla="*/ 0 60000 65536"/>
                          <a:gd name="T120" fmla="*/ 0 60000 65536"/>
                          <a:gd name="T121" fmla="*/ 0 60000 65536"/>
                          <a:gd name="T122" fmla="*/ 0 60000 65536"/>
                          <a:gd name="T123" fmla="*/ 0 60000 65536"/>
                          <a:gd name="T124" fmla="*/ 0 60000 65536"/>
                          <a:gd name="T125" fmla="*/ 0 60000 65536"/>
                        </a:gdLst>
                        <a:ahLst/>
                        <a:cxnLst>
                          <a:cxn ang="T84">
                            <a:pos x="T0" y="T1"/>
                          </a:cxn>
                          <a:cxn ang="T85">
                            <a:pos x="T2" y="T3"/>
                          </a:cxn>
                          <a:cxn ang="T86">
                            <a:pos x="T4" y="T5"/>
                          </a:cxn>
                          <a:cxn ang="T87">
                            <a:pos x="T6" y="T7"/>
                          </a:cxn>
                          <a:cxn ang="T88">
                            <a:pos x="T8" y="T9"/>
                          </a:cxn>
                          <a:cxn ang="T89">
                            <a:pos x="T10" y="T11"/>
                          </a:cxn>
                          <a:cxn ang="T90">
                            <a:pos x="T12" y="T13"/>
                          </a:cxn>
                          <a:cxn ang="T91">
                            <a:pos x="T14" y="T15"/>
                          </a:cxn>
                          <a:cxn ang="T92">
                            <a:pos x="T16" y="T17"/>
                          </a:cxn>
                          <a:cxn ang="T93">
                            <a:pos x="T18" y="T19"/>
                          </a:cxn>
                          <a:cxn ang="T94">
                            <a:pos x="T20" y="T21"/>
                          </a:cxn>
                          <a:cxn ang="T95">
                            <a:pos x="T22" y="T23"/>
                          </a:cxn>
                          <a:cxn ang="T96">
                            <a:pos x="T24" y="T25"/>
                          </a:cxn>
                          <a:cxn ang="T97">
                            <a:pos x="T26" y="T27"/>
                          </a:cxn>
                          <a:cxn ang="T98">
                            <a:pos x="T28" y="T29"/>
                          </a:cxn>
                          <a:cxn ang="T99">
                            <a:pos x="T30" y="T31"/>
                          </a:cxn>
                          <a:cxn ang="T100">
                            <a:pos x="T32" y="T33"/>
                          </a:cxn>
                          <a:cxn ang="T101">
                            <a:pos x="T34" y="T35"/>
                          </a:cxn>
                          <a:cxn ang="T102">
                            <a:pos x="T36" y="T37"/>
                          </a:cxn>
                          <a:cxn ang="T103">
                            <a:pos x="T38" y="T39"/>
                          </a:cxn>
                          <a:cxn ang="T104">
                            <a:pos x="T40" y="T41"/>
                          </a:cxn>
                          <a:cxn ang="T105">
                            <a:pos x="T42" y="T43"/>
                          </a:cxn>
                          <a:cxn ang="T106">
                            <a:pos x="T44" y="T45"/>
                          </a:cxn>
                          <a:cxn ang="T107">
                            <a:pos x="T46" y="T47"/>
                          </a:cxn>
                          <a:cxn ang="T108">
                            <a:pos x="T48" y="T49"/>
                          </a:cxn>
                          <a:cxn ang="T109">
                            <a:pos x="T50" y="T51"/>
                          </a:cxn>
                          <a:cxn ang="T110">
                            <a:pos x="T52" y="T53"/>
                          </a:cxn>
                          <a:cxn ang="T111">
                            <a:pos x="T54" y="T55"/>
                          </a:cxn>
                          <a:cxn ang="T112">
                            <a:pos x="T56" y="T57"/>
                          </a:cxn>
                          <a:cxn ang="T113">
                            <a:pos x="T58" y="T59"/>
                          </a:cxn>
                          <a:cxn ang="T114">
                            <a:pos x="T60" y="T61"/>
                          </a:cxn>
                          <a:cxn ang="T115">
                            <a:pos x="T62" y="T63"/>
                          </a:cxn>
                          <a:cxn ang="T116">
                            <a:pos x="T64" y="T65"/>
                          </a:cxn>
                          <a:cxn ang="T117">
                            <a:pos x="T66" y="T67"/>
                          </a:cxn>
                          <a:cxn ang="T118">
                            <a:pos x="T68" y="T69"/>
                          </a:cxn>
                          <a:cxn ang="T119">
                            <a:pos x="T70" y="T71"/>
                          </a:cxn>
                          <a:cxn ang="T120">
                            <a:pos x="T72" y="T73"/>
                          </a:cxn>
                          <a:cxn ang="T121">
                            <a:pos x="T74" y="T75"/>
                          </a:cxn>
                          <a:cxn ang="T122">
                            <a:pos x="T76" y="T77"/>
                          </a:cxn>
                          <a:cxn ang="T123">
                            <a:pos x="T78" y="T79"/>
                          </a:cxn>
                          <a:cxn ang="T124">
                            <a:pos x="T80" y="T81"/>
                          </a:cxn>
                          <a:cxn ang="T125">
                            <a:pos x="T82" y="T83"/>
                          </a:cxn>
                        </a:cxnLst>
                        <a:rect l="0" t="0" r="r" b="b"/>
                        <a:pathLst>
                          <a:path w="1307" h="2431">
                            <a:moveTo>
                              <a:pt x="0" y="2125"/>
                            </a:moveTo>
                            <a:lnTo>
                              <a:pt x="11" y="2198"/>
                            </a:lnTo>
                            <a:lnTo>
                              <a:pt x="21" y="2265"/>
                            </a:lnTo>
                            <a:lnTo>
                              <a:pt x="32" y="2322"/>
                            </a:lnTo>
                            <a:lnTo>
                              <a:pt x="42" y="2369"/>
                            </a:lnTo>
                            <a:lnTo>
                              <a:pt x="52" y="2400"/>
                            </a:lnTo>
                            <a:lnTo>
                              <a:pt x="63" y="2426"/>
                            </a:lnTo>
                            <a:lnTo>
                              <a:pt x="73" y="2431"/>
                            </a:lnTo>
                            <a:lnTo>
                              <a:pt x="83" y="2431"/>
                            </a:lnTo>
                            <a:lnTo>
                              <a:pt x="94" y="2416"/>
                            </a:lnTo>
                            <a:lnTo>
                              <a:pt x="104" y="2390"/>
                            </a:lnTo>
                            <a:lnTo>
                              <a:pt x="114" y="2353"/>
                            </a:lnTo>
                            <a:lnTo>
                              <a:pt x="125" y="2302"/>
                            </a:lnTo>
                            <a:lnTo>
                              <a:pt x="135" y="2239"/>
                            </a:lnTo>
                            <a:lnTo>
                              <a:pt x="146" y="2172"/>
                            </a:lnTo>
                            <a:lnTo>
                              <a:pt x="156" y="2089"/>
                            </a:lnTo>
                            <a:lnTo>
                              <a:pt x="166" y="2001"/>
                            </a:lnTo>
                            <a:lnTo>
                              <a:pt x="177" y="1902"/>
                            </a:lnTo>
                            <a:lnTo>
                              <a:pt x="187" y="1799"/>
                            </a:lnTo>
                            <a:lnTo>
                              <a:pt x="197" y="1690"/>
                            </a:lnTo>
                            <a:lnTo>
                              <a:pt x="208" y="1576"/>
                            </a:lnTo>
                            <a:lnTo>
                              <a:pt x="218" y="1457"/>
                            </a:lnTo>
                            <a:lnTo>
                              <a:pt x="229" y="1337"/>
                            </a:lnTo>
                            <a:lnTo>
                              <a:pt x="239" y="1218"/>
                            </a:lnTo>
                            <a:lnTo>
                              <a:pt x="249" y="1094"/>
                            </a:lnTo>
                            <a:lnTo>
                              <a:pt x="260" y="975"/>
                            </a:lnTo>
                            <a:lnTo>
                              <a:pt x="270" y="855"/>
                            </a:lnTo>
                            <a:lnTo>
                              <a:pt x="280" y="741"/>
                            </a:lnTo>
                            <a:lnTo>
                              <a:pt x="291" y="632"/>
                            </a:lnTo>
                            <a:lnTo>
                              <a:pt x="301" y="529"/>
                            </a:lnTo>
                            <a:lnTo>
                              <a:pt x="311" y="430"/>
                            </a:lnTo>
                            <a:lnTo>
                              <a:pt x="322" y="342"/>
                            </a:lnTo>
                            <a:lnTo>
                              <a:pt x="332" y="259"/>
                            </a:lnTo>
                            <a:lnTo>
                              <a:pt x="343" y="192"/>
                            </a:lnTo>
                            <a:lnTo>
                              <a:pt x="353" y="130"/>
                            </a:lnTo>
                            <a:lnTo>
                              <a:pt x="363" y="78"/>
                            </a:lnTo>
                            <a:lnTo>
                              <a:pt x="374" y="41"/>
                            </a:lnTo>
                            <a:lnTo>
                              <a:pt x="384" y="15"/>
                            </a:lnTo>
                            <a:lnTo>
                              <a:pt x="394" y="0"/>
                            </a:lnTo>
                            <a:lnTo>
                              <a:pt x="405" y="0"/>
                            </a:lnTo>
                            <a:lnTo>
                              <a:pt x="415" y="5"/>
                            </a:lnTo>
                            <a:lnTo>
                              <a:pt x="425" y="31"/>
                            </a:lnTo>
                            <a:lnTo>
                              <a:pt x="436" y="62"/>
                            </a:lnTo>
                            <a:lnTo>
                              <a:pt x="446" y="109"/>
                            </a:lnTo>
                            <a:lnTo>
                              <a:pt x="457" y="166"/>
                            </a:lnTo>
                            <a:lnTo>
                              <a:pt x="467" y="233"/>
                            </a:lnTo>
                            <a:lnTo>
                              <a:pt x="477" y="306"/>
                            </a:lnTo>
                            <a:lnTo>
                              <a:pt x="488" y="394"/>
                            </a:lnTo>
                            <a:lnTo>
                              <a:pt x="498" y="487"/>
                            </a:lnTo>
                            <a:lnTo>
                              <a:pt x="508" y="586"/>
                            </a:lnTo>
                            <a:lnTo>
                              <a:pt x="519" y="695"/>
                            </a:lnTo>
                            <a:lnTo>
                              <a:pt x="529" y="809"/>
                            </a:lnTo>
                            <a:lnTo>
                              <a:pt x="540" y="923"/>
                            </a:lnTo>
                            <a:lnTo>
                              <a:pt x="550" y="1042"/>
                            </a:lnTo>
                            <a:lnTo>
                              <a:pt x="555" y="1166"/>
                            </a:lnTo>
                            <a:lnTo>
                              <a:pt x="565" y="1286"/>
                            </a:lnTo>
                            <a:lnTo>
                              <a:pt x="576" y="1410"/>
                            </a:lnTo>
                            <a:lnTo>
                              <a:pt x="586" y="1529"/>
                            </a:lnTo>
                            <a:lnTo>
                              <a:pt x="597" y="1643"/>
                            </a:lnTo>
                            <a:lnTo>
                              <a:pt x="607" y="1752"/>
                            </a:lnTo>
                            <a:lnTo>
                              <a:pt x="617" y="1861"/>
                            </a:lnTo>
                            <a:lnTo>
                              <a:pt x="628" y="1959"/>
                            </a:lnTo>
                            <a:lnTo>
                              <a:pt x="638" y="2053"/>
                            </a:lnTo>
                            <a:lnTo>
                              <a:pt x="648" y="2136"/>
                            </a:lnTo>
                            <a:lnTo>
                              <a:pt x="659" y="2213"/>
                            </a:lnTo>
                            <a:lnTo>
                              <a:pt x="669" y="2276"/>
                            </a:lnTo>
                            <a:lnTo>
                              <a:pt x="679" y="2333"/>
                            </a:lnTo>
                            <a:lnTo>
                              <a:pt x="690" y="2374"/>
                            </a:lnTo>
                            <a:lnTo>
                              <a:pt x="700" y="2405"/>
                            </a:lnTo>
                            <a:lnTo>
                              <a:pt x="711" y="2426"/>
                            </a:lnTo>
                            <a:lnTo>
                              <a:pt x="721" y="2431"/>
                            </a:lnTo>
                            <a:lnTo>
                              <a:pt x="731" y="2431"/>
                            </a:lnTo>
                            <a:lnTo>
                              <a:pt x="742" y="2410"/>
                            </a:lnTo>
                            <a:lnTo>
                              <a:pt x="752" y="2385"/>
                            </a:lnTo>
                            <a:lnTo>
                              <a:pt x="762" y="2343"/>
                            </a:lnTo>
                            <a:lnTo>
                              <a:pt x="773" y="2291"/>
                            </a:lnTo>
                            <a:lnTo>
                              <a:pt x="783" y="2229"/>
                            </a:lnTo>
                            <a:lnTo>
                              <a:pt x="794" y="2156"/>
                            </a:lnTo>
                            <a:lnTo>
                              <a:pt x="804" y="2074"/>
                            </a:lnTo>
                            <a:lnTo>
                              <a:pt x="814" y="1985"/>
                            </a:lnTo>
                            <a:lnTo>
                              <a:pt x="825" y="1887"/>
                            </a:lnTo>
                            <a:lnTo>
                              <a:pt x="835" y="1783"/>
                            </a:lnTo>
                            <a:lnTo>
                              <a:pt x="845" y="1669"/>
                            </a:lnTo>
                            <a:lnTo>
                              <a:pt x="856" y="1555"/>
                            </a:lnTo>
                            <a:lnTo>
                              <a:pt x="866" y="1436"/>
                            </a:lnTo>
                            <a:lnTo>
                              <a:pt x="876" y="1317"/>
                            </a:lnTo>
                            <a:lnTo>
                              <a:pt x="887" y="1197"/>
                            </a:lnTo>
                            <a:lnTo>
                              <a:pt x="897" y="1073"/>
                            </a:lnTo>
                            <a:lnTo>
                              <a:pt x="908" y="954"/>
                            </a:lnTo>
                            <a:lnTo>
                              <a:pt x="918" y="835"/>
                            </a:lnTo>
                            <a:lnTo>
                              <a:pt x="928" y="720"/>
                            </a:lnTo>
                            <a:lnTo>
                              <a:pt x="939" y="612"/>
                            </a:lnTo>
                            <a:lnTo>
                              <a:pt x="949" y="513"/>
                            </a:lnTo>
                            <a:lnTo>
                              <a:pt x="959" y="415"/>
                            </a:lnTo>
                            <a:lnTo>
                              <a:pt x="970" y="327"/>
                            </a:lnTo>
                            <a:lnTo>
                              <a:pt x="980" y="249"/>
                            </a:lnTo>
                            <a:lnTo>
                              <a:pt x="991" y="181"/>
                            </a:lnTo>
                            <a:lnTo>
                              <a:pt x="1001" y="119"/>
                            </a:lnTo>
                            <a:lnTo>
                              <a:pt x="1011" y="72"/>
                            </a:lnTo>
                            <a:lnTo>
                              <a:pt x="1022" y="36"/>
                            </a:lnTo>
                            <a:lnTo>
                              <a:pt x="1032" y="10"/>
                            </a:lnTo>
                            <a:lnTo>
                              <a:pt x="1042" y="0"/>
                            </a:lnTo>
                            <a:lnTo>
                              <a:pt x="1053" y="0"/>
                            </a:lnTo>
                            <a:lnTo>
                              <a:pt x="1063" y="10"/>
                            </a:lnTo>
                            <a:lnTo>
                              <a:pt x="1073" y="36"/>
                            </a:lnTo>
                            <a:lnTo>
                              <a:pt x="1084" y="67"/>
                            </a:lnTo>
                            <a:lnTo>
                              <a:pt x="1094" y="114"/>
                            </a:lnTo>
                            <a:lnTo>
                              <a:pt x="1105" y="176"/>
                            </a:lnTo>
                            <a:lnTo>
                              <a:pt x="1115" y="244"/>
                            </a:lnTo>
                            <a:lnTo>
                              <a:pt x="1125" y="321"/>
                            </a:lnTo>
                            <a:lnTo>
                              <a:pt x="1136" y="409"/>
                            </a:lnTo>
                            <a:lnTo>
                              <a:pt x="1146" y="503"/>
                            </a:lnTo>
                            <a:lnTo>
                              <a:pt x="1156" y="606"/>
                            </a:lnTo>
                            <a:lnTo>
                              <a:pt x="1167" y="715"/>
                            </a:lnTo>
                            <a:lnTo>
                              <a:pt x="1172" y="829"/>
                            </a:lnTo>
                            <a:lnTo>
                              <a:pt x="1182" y="943"/>
                            </a:lnTo>
                            <a:lnTo>
                              <a:pt x="1193" y="1063"/>
                            </a:lnTo>
                            <a:lnTo>
                              <a:pt x="1203" y="1187"/>
                            </a:lnTo>
                            <a:lnTo>
                              <a:pt x="1213" y="1306"/>
                            </a:lnTo>
                            <a:lnTo>
                              <a:pt x="1224" y="1426"/>
                            </a:lnTo>
                            <a:lnTo>
                              <a:pt x="1234" y="1545"/>
                            </a:lnTo>
                            <a:lnTo>
                              <a:pt x="1245" y="1664"/>
                            </a:lnTo>
                            <a:lnTo>
                              <a:pt x="1255" y="1773"/>
                            </a:lnTo>
                            <a:lnTo>
                              <a:pt x="1265" y="1877"/>
                            </a:lnTo>
                            <a:lnTo>
                              <a:pt x="1276" y="1975"/>
                            </a:lnTo>
                            <a:lnTo>
                              <a:pt x="1286" y="2068"/>
                            </a:lnTo>
                            <a:lnTo>
                              <a:pt x="1296" y="2151"/>
                            </a:lnTo>
                            <a:lnTo>
                              <a:pt x="1307" y="2224"/>
                            </a:lnTo>
                          </a:path>
                        </a:pathLst>
                      </a:custGeom>
                      <a:noFill/>
                      <a:ln w="15875">
                        <a:solidFill>
                          <a:srgbClr val="FF33CC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84025" name="Freeform 306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839" y="1159"/>
                        <a:ext cx="477" cy="2431"/>
                      </a:xfrm>
                      <a:custGeom>
                        <a:avLst/>
                        <a:gdLst>
                          <a:gd name="T0" fmla="*/ 0 w 477"/>
                          <a:gd name="T1" fmla="*/ 2224 h 2431"/>
                          <a:gd name="T2" fmla="*/ 10 w 477"/>
                          <a:gd name="T3" fmla="*/ 2286 h 2431"/>
                          <a:gd name="T4" fmla="*/ 20 w 477"/>
                          <a:gd name="T5" fmla="*/ 2338 h 2431"/>
                          <a:gd name="T6" fmla="*/ 31 w 477"/>
                          <a:gd name="T7" fmla="*/ 2379 h 2431"/>
                          <a:gd name="T8" fmla="*/ 41 w 477"/>
                          <a:gd name="T9" fmla="*/ 2410 h 2431"/>
                          <a:gd name="T10" fmla="*/ 52 w 477"/>
                          <a:gd name="T11" fmla="*/ 2426 h 2431"/>
                          <a:gd name="T12" fmla="*/ 62 w 477"/>
                          <a:gd name="T13" fmla="*/ 2431 h 2431"/>
                          <a:gd name="T14" fmla="*/ 72 w 477"/>
                          <a:gd name="T15" fmla="*/ 2426 h 2431"/>
                          <a:gd name="T16" fmla="*/ 83 w 477"/>
                          <a:gd name="T17" fmla="*/ 2410 h 2431"/>
                          <a:gd name="T18" fmla="*/ 93 w 477"/>
                          <a:gd name="T19" fmla="*/ 2379 h 2431"/>
                          <a:gd name="T20" fmla="*/ 103 w 477"/>
                          <a:gd name="T21" fmla="*/ 2338 h 2431"/>
                          <a:gd name="T22" fmla="*/ 114 w 477"/>
                          <a:gd name="T23" fmla="*/ 2281 h 2431"/>
                          <a:gd name="T24" fmla="*/ 124 w 477"/>
                          <a:gd name="T25" fmla="*/ 2219 h 2431"/>
                          <a:gd name="T26" fmla="*/ 134 w 477"/>
                          <a:gd name="T27" fmla="*/ 2146 h 2431"/>
                          <a:gd name="T28" fmla="*/ 145 w 477"/>
                          <a:gd name="T29" fmla="*/ 2058 h 2431"/>
                          <a:gd name="T30" fmla="*/ 155 w 477"/>
                          <a:gd name="T31" fmla="*/ 1970 h 2431"/>
                          <a:gd name="T32" fmla="*/ 166 w 477"/>
                          <a:gd name="T33" fmla="*/ 1871 h 2431"/>
                          <a:gd name="T34" fmla="*/ 176 w 477"/>
                          <a:gd name="T35" fmla="*/ 1762 h 2431"/>
                          <a:gd name="T36" fmla="*/ 186 w 477"/>
                          <a:gd name="T37" fmla="*/ 1654 h 2431"/>
                          <a:gd name="T38" fmla="*/ 197 w 477"/>
                          <a:gd name="T39" fmla="*/ 1534 h 2431"/>
                          <a:gd name="T40" fmla="*/ 207 w 477"/>
                          <a:gd name="T41" fmla="*/ 1415 h 2431"/>
                          <a:gd name="T42" fmla="*/ 217 w 477"/>
                          <a:gd name="T43" fmla="*/ 1296 h 2431"/>
                          <a:gd name="T44" fmla="*/ 228 w 477"/>
                          <a:gd name="T45" fmla="*/ 1177 h 2431"/>
                          <a:gd name="T46" fmla="*/ 238 w 477"/>
                          <a:gd name="T47" fmla="*/ 1052 h 2431"/>
                          <a:gd name="T48" fmla="*/ 249 w 477"/>
                          <a:gd name="T49" fmla="*/ 933 h 2431"/>
                          <a:gd name="T50" fmla="*/ 259 w 477"/>
                          <a:gd name="T51" fmla="*/ 819 h 2431"/>
                          <a:gd name="T52" fmla="*/ 269 w 477"/>
                          <a:gd name="T53" fmla="*/ 705 h 2431"/>
                          <a:gd name="T54" fmla="*/ 280 w 477"/>
                          <a:gd name="T55" fmla="*/ 596 h 2431"/>
                          <a:gd name="T56" fmla="*/ 290 w 477"/>
                          <a:gd name="T57" fmla="*/ 492 h 2431"/>
                          <a:gd name="T58" fmla="*/ 300 w 477"/>
                          <a:gd name="T59" fmla="*/ 399 h 2431"/>
                          <a:gd name="T60" fmla="*/ 311 w 477"/>
                          <a:gd name="T61" fmla="*/ 316 h 2431"/>
                          <a:gd name="T62" fmla="*/ 321 w 477"/>
                          <a:gd name="T63" fmla="*/ 238 h 2431"/>
                          <a:gd name="T64" fmla="*/ 331 w 477"/>
                          <a:gd name="T65" fmla="*/ 171 h 2431"/>
                          <a:gd name="T66" fmla="*/ 342 w 477"/>
                          <a:gd name="T67" fmla="*/ 114 h 2431"/>
                          <a:gd name="T68" fmla="*/ 352 w 477"/>
                          <a:gd name="T69" fmla="*/ 67 h 2431"/>
                          <a:gd name="T70" fmla="*/ 363 w 477"/>
                          <a:gd name="T71" fmla="*/ 31 h 2431"/>
                          <a:gd name="T72" fmla="*/ 373 w 477"/>
                          <a:gd name="T73" fmla="*/ 10 h 2431"/>
                          <a:gd name="T74" fmla="*/ 383 w 477"/>
                          <a:gd name="T75" fmla="*/ 0 h 2431"/>
                          <a:gd name="T76" fmla="*/ 394 w 477"/>
                          <a:gd name="T77" fmla="*/ 0 h 2431"/>
                          <a:gd name="T78" fmla="*/ 404 w 477"/>
                          <a:gd name="T79" fmla="*/ 15 h 2431"/>
                          <a:gd name="T80" fmla="*/ 414 w 477"/>
                          <a:gd name="T81" fmla="*/ 41 h 2431"/>
                          <a:gd name="T82" fmla="*/ 425 w 477"/>
                          <a:gd name="T83" fmla="*/ 78 h 2431"/>
                          <a:gd name="T84" fmla="*/ 435 w 477"/>
                          <a:gd name="T85" fmla="*/ 124 h 2431"/>
                          <a:gd name="T86" fmla="*/ 445 w 477"/>
                          <a:gd name="T87" fmla="*/ 187 h 2431"/>
                          <a:gd name="T88" fmla="*/ 456 w 477"/>
                          <a:gd name="T89" fmla="*/ 254 h 2431"/>
                          <a:gd name="T90" fmla="*/ 466 w 477"/>
                          <a:gd name="T91" fmla="*/ 337 h 2431"/>
                          <a:gd name="T92" fmla="*/ 477 w 477"/>
                          <a:gd name="T93" fmla="*/ 425 h 2431"/>
                          <a:gd name="T94" fmla="*/ 0 60000 65536"/>
                          <a:gd name="T95" fmla="*/ 0 60000 65536"/>
                          <a:gd name="T96" fmla="*/ 0 60000 65536"/>
                          <a:gd name="T97" fmla="*/ 0 60000 65536"/>
                          <a:gd name="T98" fmla="*/ 0 60000 65536"/>
                          <a:gd name="T99" fmla="*/ 0 60000 65536"/>
                          <a:gd name="T100" fmla="*/ 0 60000 65536"/>
                          <a:gd name="T101" fmla="*/ 0 60000 65536"/>
                          <a:gd name="T102" fmla="*/ 0 60000 65536"/>
                          <a:gd name="T103" fmla="*/ 0 60000 65536"/>
                          <a:gd name="T104" fmla="*/ 0 60000 65536"/>
                          <a:gd name="T105" fmla="*/ 0 60000 65536"/>
                          <a:gd name="T106" fmla="*/ 0 60000 65536"/>
                          <a:gd name="T107" fmla="*/ 0 60000 65536"/>
                          <a:gd name="T108" fmla="*/ 0 60000 65536"/>
                          <a:gd name="T109" fmla="*/ 0 60000 65536"/>
                          <a:gd name="T110" fmla="*/ 0 60000 65536"/>
                          <a:gd name="T111" fmla="*/ 0 60000 65536"/>
                          <a:gd name="T112" fmla="*/ 0 60000 65536"/>
                          <a:gd name="T113" fmla="*/ 0 60000 65536"/>
                          <a:gd name="T114" fmla="*/ 0 60000 65536"/>
                          <a:gd name="T115" fmla="*/ 0 60000 65536"/>
                          <a:gd name="T116" fmla="*/ 0 60000 65536"/>
                          <a:gd name="T117" fmla="*/ 0 60000 65536"/>
                          <a:gd name="T118" fmla="*/ 0 60000 65536"/>
                          <a:gd name="T119" fmla="*/ 0 60000 65536"/>
                          <a:gd name="T120" fmla="*/ 0 60000 65536"/>
                          <a:gd name="T121" fmla="*/ 0 60000 65536"/>
                          <a:gd name="T122" fmla="*/ 0 60000 65536"/>
                          <a:gd name="T123" fmla="*/ 0 60000 65536"/>
                          <a:gd name="T124" fmla="*/ 0 60000 65536"/>
                          <a:gd name="T125" fmla="*/ 0 60000 65536"/>
                          <a:gd name="T126" fmla="*/ 0 60000 65536"/>
                          <a:gd name="T127" fmla="*/ 0 60000 65536"/>
                          <a:gd name="T128" fmla="*/ 0 60000 65536"/>
                          <a:gd name="T129" fmla="*/ 0 60000 65536"/>
                          <a:gd name="T130" fmla="*/ 0 60000 65536"/>
                          <a:gd name="T131" fmla="*/ 0 60000 65536"/>
                          <a:gd name="T132" fmla="*/ 0 60000 65536"/>
                          <a:gd name="T133" fmla="*/ 0 60000 65536"/>
                          <a:gd name="T134" fmla="*/ 0 60000 65536"/>
                          <a:gd name="T135" fmla="*/ 0 60000 65536"/>
                          <a:gd name="T136" fmla="*/ 0 60000 65536"/>
                          <a:gd name="T137" fmla="*/ 0 60000 65536"/>
                          <a:gd name="T138" fmla="*/ 0 60000 65536"/>
                          <a:gd name="T139" fmla="*/ 0 60000 65536"/>
                          <a:gd name="T140" fmla="*/ 0 60000 65536"/>
                        </a:gdLst>
                        <a:ahLst/>
                        <a:cxnLst>
                          <a:cxn ang="T94">
                            <a:pos x="T0" y="T1"/>
                          </a:cxn>
                          <a:cxn ang="T95">
                            <a:pos x="T2" y="T3"/>
                          </a:cxn>
                          <a:cxn ang="T96">
                            <a:pos x="T4" y="T5"/>
                          </a:cxn>
                          <a:cxn ang="T97">
                            <a:pos x="T6" y="T7"/>
                          </a:cxn>
                          <a:cxn ang="T98">
                            <a:pos x="T8" y="T9"/>
                          </a:cxn>
                          <a:cxn ang="T99">
                            <a:pos x="T10" y="T11"/>
                          </a:cxn>
                          <a:cxn ang="T100">
                            <a:pos x="T12" y="T13"/>
                          </a:cxn>
                          <a:cxn ang="T101">
                            <a:pos x="T14" y="T15"/>
                          </a:cxn>
                          <a:cxn ang="T102">
                            <a:pos x="T16" y="T17"/>
                          </a:cxn>
                          <a:cxn ang="T103">
                            <a:pos x="T18" y="T19"/>
                          </a:cxn>
                          <a:cxn ang="T104">
                            <a:pos x="T20" y="T21"/>
                          </a:cxn>
                          <a:cxn ang="T105">
                            <a:pos x="T22" y="T23"/>
                          </a:cxn>
                          <a:cxn ang="T106">
                            <a:pos x="T24" y="T25"/>
                          </a:cxn>
                          <a:cxn ang="T107">
                            <a:pos x="T26" y="T27"/>
                          </a:cxn>
                          <a:cxn ang="T108">
                            <a:pos x="T28" y="T29"/>
                          </a:cxn>
                          <a:cxn ang="T109">
                            <a:pos x="T30" y="T31"/>
                          </a:cxn>
                          <a:cxn ang="T110">
                            <a:pos x="T32" y="T33"/>
                          </a:cxn>
                          <a:cxn ang="T111">
                            <a:pos x="T34" y="T35"/>
                          </a:cxn>
                          <a:cxn ang="T112">
                            <a:pos x="T36" y="T37"/>
                          </a:cxn>
                          <a:cxn ang="T113">
                            <a:pos x="T38" y="T39"/>
                          </a:cxn>
                          <a:cxn ang="T114">
                            <a:pos x="T40" y="T41"/>
                          </a:cxn>
                          <a:cxn ang="T115">
                            <a:pos x="T42" y="T43"/>
                          </a:cxn>
                          <a:cxn ang="T116">
                            <a:pos x="T44" y="T45"/>
                          </a:cxn>
                          <a:cxn ang="T117">
                            <a:pos x="T46" y="T47"/>
                          </a:cxn>
                          <a:cxn ang="T118">
                            <a:pos x="T48" y="T49"/>
                          </a:cxn>
                          <a:cxn ang="T119">
                            <a:pos x="T50" y="T51"/>
                          </a:cxn>
                          <a:cxn ang="T120">
                            <a:pos x="T52" y="T53"/>
                          </a:cxn>
                          <a:cxn ang="T121">
                            <a:pos x="T54" y="T55"/>
                          </a:cxn>
                          <a:cxn ang="T122">
                            <a:pos x="T56" y="T57"/>
                          </a:cxn>
                          <a:cxn ang="T123">
                            <a:pos x="T58" y="T59"/>
                          </a:cxn>
                          <a:cxn ang="T124">
                            <a:pos x="T60" y="T61"/>
                          </a:cxn>
                          <a:cxn ang="T125">
                            <a:pos x="T62" y="T63"/>
                          </a:cxn>
                          <a:cxn ang="T126">
                            <a:pos x="T64" y="T65"/>
                          </a:cxn>
                          <a:cxn ang="T127">
                            <a:pos x="T66" y="T67"/>
                          </a:cxn>
                          <a:cxn ang="T128">
                            <a:pos x="T68" y="T69"/>
                          </a:cxn>
                          <a:cxn ang="T129">
                            <a:pos x="T70" y="T71"/>
                          </a:cxn>
                          <a:cxn ang="T130">
                            <a:pos x="T72" y="T73"/>
                          </a:cxn>
                          <a:cxn ang="T131">
                            <a:pos x="T74" y="T75"/>
                          </a:cxn>
                          <a:cxn ang="T132">
                            <a:pos x="T76" y="T77"/>
                          </a:cxn>
                          <a:cxn ang="T133">
                            <a:pos x="T78" y="T79"/>
                          </a:cxn>
                          <a:cxn ang="T134">
                            <a:pos x="T80" y="T81"/>
                          </a:cxn>
                          <a:cxn ang="T135">
                            <a:pos x="T82" y="T83"/>
                          </a:cxn>
                          <a:cxn ang="T136">
                            <a:pos x="T84" y="T85"/>
                          </a:cxn>
                          <a:cxn ang="T137">
                            <a:pos x="T86" y="T87"/>
                          </a:cxn>
                          <a:cxn ang="T138">
                            <a:pos x="T88" y="T89"/>
                          </a:cxn>
                          <a:cxn ang="T139">
                            <a:pos x="T90" y="T91"/>
                          </a:cxn>
                          <a:cxn ang="T140">
                            <a:pos x="T92" y="T93"/>
                          </a:cxn>
                        </a:cxnLst>
                        <a:rect l="0" t="0" r="r" b="b"/>
                        <a:pathLst>
                          <a:path w="477" h="2431">
                            <a:moveTo>
                              <a:pt x="0" y="2224"/>
                            </a:moveTo>
                            <a:lnTo>
                              <a:pt x="10" y="2286"/>
                            </a:lnTo>
                            <a:lnTo>
                              <a:pt x="20" y="2338"/>
                            </a:lnTo>
                            <a:lnTo>
                              <a:pt x="31" y="2379"/>
                            </a:lnTo>
                            <a:lnTo>
                              <a:pt x="41" y="2410"/>
                            </a:lnTo>
                            <a:lnTo>
                              <a:pt x="52" y="2426"/>
                            </a:lnTo>
                            <a:lnTo>
                              <a:pt x="62" y="2431"/>
                            </a:lnTo>
                            <a:lnTo>
                              <a:pt x="72" y="2426"/>
                            </a:lnTo>
                            <a:lnTo>
                              <a:pt x="83" y="2410"/>
                            </a:lnTo>
                            <a:lnTo>
                              <a:pt x="93" y="2379"/>
                            </a:lnTo>
                            <a:lnTo>
                              <a:pt x="103" y="2338"/>
                            </a:lnTo>
                            <a:lnTo>
                              <a:pt x="114" y="2281"/>
                            </a:lnTo>
                            <a:lnTo>
                              <a:pt x="124" y="2219"/>
                            </a:lnTo>
                            <a:lnTo>
                              <a:pt x="134" y="2146"/>
                            </a:lnTo>
                            <a:lnTo>
                              <a:pt x="145" y="2058"/>
                            </a:lnTo>
                            <a:lnTo>
                              <a:pt x="155" y="1970"/>
                            </a:lnTo>
                            <a:lnTo>
                              <a:pt x="166" y="1871"/>
                            </a:lnTo>
                            <a:lnTo>
                              <a:pt x="176" y="1762"/>
                            </a:lnTo>
                            <a:lnTo>
                              <a:pt x="186" y="1654"/>
                            </a:lnTo>
                            <a:lnTo>
                              <a:pt x="197" y="1534"/>
                            </a:lnTo>
                            <a:lnTo>
                              <a:pt x="207" y="1415"/>
                            </a:lnTo>
                            <a:lnTo>
                              <a:pt x="217" y="1296"/>
                            </a:lnTo>
                            <a:lnTo>
                              <a:pt x="228" y="1177"/>
                            </a:lnTo>
                            <a:lnTo>
                              <a:pt x="238" y="1052"/>
                            </a:lnTo>
                            <a:lnTo>
                              <a:pt x="249" y="933"/>
                            </a:lnTo>
                            <a:lnTo>
                              <a:pt x="259" y="819"/>
                            </a:lnTo>
                            <a:lnTo>
                              <a:pt x="269" y="705"/>
                            </a:lnTo>
                            <a:lnTo>
                              <a:pt x="280" y="596"/>
                            </a:lnTo>
                            <a:lnTo>
                              <a:pt x="290" y="492"/>
                            </a:lnTo>
                            <a:lnTo>
                              <a:pt x="300" y="399"/>
                            </a:lnTo>
                            <a:lnTo>
                              <a:pt x="311" y="316"/>
                            </a:lnTo>
                            <a:lnTo>
                              <a:pt x="321" y="238"/>
                            </a:lnTo>
                            <a:lnTo>
                              <a:pt x="331" y="171"/>
                            </a:lnTo>
                            <a:lnTo>
                              <a:pt x="342" y="114"/>
                            </a:lnTo>
                            <a:lnTo>
                              <a:pt x="352" y="67"/>
                            </a:lnTo>
                            <a:lnTo>
                              <a:pt x="363" y="31"/>
                            </a:lnTo>
                            <a:lnTo>
                              <a:pt x="373" y="10"/>
                            </a:lnTo>
                            <a:lnTo>
                              <a:pt x="383" y="0"/>
                            </a:lnTo>
                            <a:lnTo>
                              <a:pt x="394" y="0"/>
                            </a:lnTo>
                            <a:lnTo>
                              <a:pt x="404" y="15"/>
                            </a:lnTo>
                            <a:lnTo>
                              <a:pt x="414" y="41"/>
                            </a:lnTo>
                            <a:lnTo>
                              <a:pt x="425" y="78"/>
                            </a:lnTo>
                            <a:lnTo>
                              <a:pt x="435" y="124"/>
                            </a:lnTo>
                            <a:lnTo>
                              <a:pt x="445" y="187"/>
                            </a:lnTo>
                            <a:lnTo>
                              <a:pt x="456" y="254"/>
                            </a:lnTo>
                            <a:lnTo>
                              <a:pt x="466" y="337"/>
                            </a:lnTo>
                            <a:lnTo>
                              <a:pt x="477" y="425"/>
                            </a:lnTo>
                          </a:path>
                        </a:pathLst>
                      </a:custGeom>
                      <a:noFill/>
                      <a:ln w="15875">
                        <a:solidFill>
                          <a:srgbClr val="FF33CC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</p:grpSp>
              </p:grpSp>
            </p:grpSp>
            <p:grpSp>
              <p:nvGrpSpPr>
                <p:cNvPr id="83993" name="Group 2"/>
                <p:cNvGrpSpPr>
                  <a:grpSpLocks/>
                </p:cNvGrpSpPr>
                <p:nvPr/>
              </p:nvGrpSpPr>
              <p:grpSpPr bwMode="auto">
                <a:xfrm>
                  <a:off x="920750" y="4721224"/>
                  <a:ext cx="165100" cy="273339"/>
                  <a:chOff x="920750" y="4721224"/>
                  <a:chExt cx="165100" cy="273339"/>
                </a:xfrm>
              </p:grpSpPr>
              <p:grpSp>
                <p:nvGrpSpPr>
                  <p:cNvPr id="83994" name="Group 1"/>
                  <p:cNvGrpSpPr>
                    <a:grpSpLocks/>
                  </p:cNvGrpSpPr>
                  <p:nvPr/>
                </p:nvGrpSpPr>
                <p:grpSpPr bwMode="auto">
                  <a:xfrm>
                    <a:off x="920750" y="4721224"/>
                    <a:ext cx="165100" cy="257176"/>
                    <a:chOff x="898525" y="3457575"/>
                    <a:chExt cx="165100" cy="257176"/>
                  </a:xfrm>
                </p:grpSpPr>
                <p:sp>
                  <p:nvSpPr>
                    <p:cNvPr id="439" name="AutoShape 166"/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903288" y="3589338"/>
                      <a:ext cx="120650" cy="130175"/>
                    </a:xfrm>
                    <a:prstGeom prst="triangle">
                      <a:avLst>
                        <a:gd name="adj" fmla="val 50000"/>
                      </a:avLst>
                    </a:prstGeom>
                    <a:noFill/>
                    <a:ln w="19050">
                      <a:solidFill>
                        <a:srgbClr val="FF0000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rgbClr val="000000">
                                <a:alpha val="74998"/>
                              </a:srgb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de-DE"/>
                    </a:p>
                  </p:txBody>
                </p:sp>
                <p:sp>
                  <p:nvSpPr>
                    <p:cNvPr id="440" name="Line 168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904875" y="3457576"/>
                      <a:ext cx="80963" cy="100013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FF0000"/>
                      </a:solidFill>
                      <a:round/>
                      <a:headEnd/>
                      <a:tailEnd type="triangle" w="med" len="med"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rgbClr val="000000">
                                <a:alpha val="74998"/>
                              </a:srgb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e-DE"/>
                    </a:p>
                  </p:txBody>
                </p:sp>
                <p:sp>
                  <p:nvSpPr>
                    <p:cNvPr id="441" name="Line 169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982663" y="3478214"/>
                      <a:ext cx="80962" cy="100012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FF0000"/>
                      </a:solidFill>
                      <a:round/>
                      <a:headEnd/>
                      <a:tailEnd type="triangle" w="med" len="med"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rgbClr val="000000">
                                <a:alpha val="74998"/>
                              </a:srgb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e-DE"/>
                    </a:p>
                  </p:txBody>
                </p:sp>
              </p:grpSp>
              <p:sp>
                <p:nvSpPr>
                  <p:cNvPr id="443" name="Line 167"/>
                  <p:cNvSpPr>
                    <a:spLocks noChangeShapeType="1"/>
                  </p:cNvSpPr>
                  <p:nvPr/>
                </p:nvSpPr>
                <p:spPr bwMode="auto">
                  <a:xfrm rot="5400000">
                    <a:off x="1011238" y="4924425"/>
                    <a:ext cx="139700" cy="0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de-DE"/>
                  </a:p>
                </p:txBody>
              </p:sp>
            </p:grpSp>
          </p:grpSp>
          <p:grpSp>
            <p:nvGrpSpPr>
              <p:cNvPr id="83989" name="Group 4"/>
              <p:cNvGrpSpPr>
                <a:grpSpLocks/>
              </p:cNvGrpSpPr>
              <p:nvPr/>
            </p:nvGrpSpPr>
            <p:grpSpPr bwMode="auto">
              <a:xfrm>
                <a:off x="7627937" y="4833938"/>
                <a:ext cx="149225" cy="149225"/>
                <a:chOff x="7772400" y="3605215"/>
                <a:chExt cx="149225" cy="149225"/>
              </a:xfrm>
            </p:grpSpPr>
            <p:sp>
              <p:nvSpPr>
                <p:cNvPr id="446" name="AutoShape 163"/>
                <p:cNvSpPr>
                  <a:spLocks noChangeArrowheads="1"/>
                </p:cNvSpPr>
                <p:nvPr/>
              </p:nvSpPr>
              <p:spPr bwMode="auto">
                <a:xfrm rot="16200000">
                  <a:off x="7796213" y="3629027"/>
                  <a:ext cx="120650" cy="130175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de-DE"/>
                </a:p>
              </p:txBody>
            </p:sp>
            <p:sp>
              <p:nvSpPr>
                <p:cNvPr id="447" name="Line 164"/>
                <p:cNvSpPr>
                  <a:spLocks noChangeShapeType="1"/>
                </p:cNvSpPr>
                <p:nvPr/>
              </p:nvSpPr>
              <p:spPr bwMode="auto">
                <a:xfrm rot="16200000">
                  <a:off x="7702550" y="3675065"/>
                  <a:ext cx="139700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de-DE"/>
                </a:p>
              </p:txBody>
            </p:sp>
          </p:grpSp>
        </p:grpSp>
        <p:sp>
          <p:nvSpPr>
            <p:cNvPr id="236" name="Line 102"/>
            <p:cNvSpPr>
              <a:spLocks noChangeShapeType="1"/>
            </p:cNvSpPr>
            <p:nvPr/>
          </p:nvSpPr>
          <p:spPr bwMode="auto">
            <a:xfrm>
              <a:off x="7811293" y="4865625"/>
              <a:ext cx="401637" cy="0"/>
            </a:xfrm>
            <a:prstGeom prst="line">
              <a:avLst/>
            </a:prstGeom>
            <a:noFill/>
            <a:ln w="28575">
              <a:solidFill>
                <a:srgbClr val="3333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de-DE"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3044334" y="1312455"/>
            <a:ext cx="78098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 smtClean="0"/>
              <a:t>standard</a:t>
            </a:r>
            <a:endParaRPr lang="de-DE" sz="1050" b="1" dirty="0"/>
          </a:p>
        </p:txBody>
      </p:sp>
      <p:sp>
        <p:nvSpPr>
          <p:cNvPr id="255" name="TextBox 254"/>
          <p:cNvSpPr txBox="1"/>
          <p:nvPr/>
        </p:nvSpPr>
        <p:spPr>
          <a:xfrm>
            <a:off x="4023262" y="1300580"/>
            <a:ext cx="107593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 err="1" smtClean="0">
                <a:solidFill>
                  <a:srgbClr val="00B050"/>
                </a:solidFill>
              </a:rPr>
              <a:t>reflectometer</a:t>
            </a:r>
            <a:endParaRPr lang="de-DE" sz="1050" b="1" dirty="0">
              <a:solidFill>
                <a:srgbClr val="00B050"/>
              </a:solidFill>
            </a:endParaRPr>
          </a:p>
        </p:txBody>
      </p:sp>
      <p:sp>
        <p:nvSpPr>
          <p:cNvPr id="256" name="TextBox 255"/>
          <p:cNvSpPr txBox="1"/>
          <p:nvPr/>
        </p:nvSpPr>
        <p:spPr>
          <a:xfrm>
            <a:off x="5369605" y="1316386"/>
            <a:ext cx="113845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 smtClean="0">
                <a:solidFill>
                  <a:srgbClr val="9C9E9F"/>
                </a:solidFill>
              </a:rPr>
              <a:t>interferometer</a:t>
            </a:r>
            <a:endParaRPr lang="de-DE" sz="1050" b="1" dirty="0">
              <a:solidFill>
                <a:srgbClr val="9C9E9F"/>
              </a:solidFill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6112642" y="2241100"/>
            <a:ext cx="658047" cy="477838"/>
            <a:chOff x="6112642" y="2241100"/>
            <a:chExt cx="658047" cy="477838"/>
          </a:xfrm>
        </p:grpSpPr>
        <p:grpSp>
          <p:nvGrpSpPr>
            <p:cNvPr id="14" name="Group 13"/>
            <p:cNvGrpSpPr/>
            <p:nvPr/>
          </p:nvGrpSpPr>
          <p:grpSpPr>
            <a:xfrm>
              <a:off x="6112642" y="2241100"/>
              <a:ext cx="658047" cy="357187"/>
              <a:chOff x="6112642" y="2241100"/>
              <a:chExt cx="658047" cy="357187"/>
            </a:xfrm>
          </p:grpSpPr>
          <p:grpSp>
            <p:nvGrpSpPr>
              <p:cNvPr id="242" name="Group 14"/>
              <p:cNvGrpSpPr>
                <a:grpSpLocks/>
              </p:cNvGrpSpPr>
              <p:nvPr/>
            </p:nvGrpSpPr>
            <p:grpSpPr bwMode="auto">
              <a:xfrm flipH="1">
                <a:off x="6112642" y="2241100"/>
                <a:ext cx="319087" cy="104774"/>
                <a:chOff x="2239" y="1649"/>
                <a:chExt cx="198" cy="66"/>
              </a:xfrm>
            </p:grpSpPr>
            <p:sp>
              <p:nvSpPr>
                <p:cNvPr id="243" name="Line 15"/>
                <p:cNvSpPr>
                  <a:spLocks noChangeShapeType="1"/>
                </p:cNvSpPr>
                <p:nvPr/>
              </p:nvSpPr>
              <p:spPr bwMode="auto">
                <a:xfrm>
                  <a:off x="2239" y="1649"/>
                  <a:ext cx="198" cy="3"/>
                </a:xfrm>
                <a:prstGeom prst="line">
                  <a:avLst/>
                </a:prstGeom>
                <a:noFill/>
                <a:ln w="28575">
                  <a:solidFill>
                    <a:srgbClr val="9C9E9F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de-DE">
                    <a:solidFill>
                      <a:srgbClr val="9C9E9F"/>
                    </a:solidFill>
                  </a:endParaRPr>
                </a:p>
              </p:txBody>
            </p:sp>
            <p:sp>
              <p:nvSpPr>
                <p:cNvPr id="244" name="Line 16"/>
                <p:cNvSpPr>
                  <a:spLocks noChangeShapeType="1"/>
                </p:cNvSpPr>
                <p:nvPr/>
              </p:nvSpPr>
              <p:spPr bwMode="auto">
                <a:xfrm>
                  <a:off x="2431" y="1652"/>
                  <a:ext cx="0" cy="63"/>
                </a:xfrm>
                <a:prstGeom prst="line">
                  <a:avLst/>
                </a:prstGeom>
                <a:noFill/>
                <a:ln w="28575">
                  <a:solidFill>
                    <a:srgbClr val="9C9E9F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de-DE">
                    <a:solidFill>
                      <a:srgbClr val="9C9E9F"/>
                    </a:solidFill>
                  </a:endParaRPr>
                </a:p>
              </p:txBody>
            </p:sp>
          </p:grpSp>
          <p:cxnSp>
            <p:nvCxnSpPr>
              <p:cNvPr id="9" name="Straight Connector 8"/>
              <p:cNvCxnSpPr>
                <a:stCxn id="244" idx="1"/>
                <a:endCxn id="923664" idx="1"/>
              </p:cNvCxnSpPr>
              <p:nvPr/>
            </p:nvCxnSpPr>
            <p:spPr bwMode="auto">
              <a:xfrm>
                <a:off x="6122310" y="2345874"/>
                <a:ext cx="648379" cy="2339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9C9E9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1" name="Straight Connector 10"/>
              <p:cNvCxnSpPr/>
              <p:nvPr/>
            </p:nvCxnSpPr>
            <p:spPr bwMode="auto">
              <a:xfrm>
                <a:off x="6431729" y="2349051"/>
                <a:ext cx="0" cy="249236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9C9E9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250" name="Oval 107"/>
              <p:cNvSpPr>
                <a:spLocks noChangeArrowheads="1"/>
              </p:cNvSpPr>
              <p:nvPr/>
            </p:nvSpPr>
            <p:spPr bwMode="auto">
              <a:xfrm>
                <a:off x="6541856" y="2287137"/>
                <a:ext cx="131763" cy="141288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rgbClr val="9C9E9F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de-DE">
                  <a:solidFill>
                    <a:srgbClr val="9C9E9F"/>
                  </a:solidFill>
                </a:endParaRPr>
              </a:p>
            </p:txBody>
          </p:sp>
          <p:sp>
            <p:nvSpPr>
              <p:cNvPr id="251" name="Line 108"/>
              <p:cNvSpPr>
                <a:spLocks noChangeShapeType="1"/>
              </p:cNvSpPr>
              <p:nvPr/>
            </p:nvSpPr>
            <p:spPr bwMode="auto">
              <a:xfrm flipV="1">
                <a:off x="6511694" y="2277612"/>
                <a:ext cx="252413" cy="141288"/>
              </a:xfrm>
              <a:prstGeom prst="line">
                <a:avLst/>
              </a:prstGeom>
              <a:noFill/>
              <a:ln w="28575">
                <a:solidFill>
                  <a:srgbClr val="9C9E9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de-DE">
                  <a:solidFill>
                    <a:srgbClr val="9C9E9F"/>
                  </a:solidFill>
                </a:endParaRPr>
              </a:p>
            </p:txBody>
          </p:sp>
        </p:grpSp>
        <p:sp>
          <p:nvSpPr>
            <p:cNvPr id="252" name="Line 102"/>
            <p:cNvSpPr>
              <a:spLocks noChangeShapeType="1"/>
            </p:cNvSpPr>
            <p:nvPr/>
          </p:nvSpPr>
          <p:spPr bwMode="auto">
            <a:xfrm>
              <a:off x="6483297" y="2467662"/>
              <a:ext cx="0" cy="251276"/>
            </a:xfrm>
            <a:prstGeom prst="line">
              <a:avLst/>
            </a:prstGeom>
            <a:noFill/>
            <a:ln w="28575">
              <a:solidFill>
                <a:srgbClr val="9C9E9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de-DE">
                <a:solidFill>
                  <a:srgbClr val="9C9E9F"/>
                </a:solidFill>
              </a:endParaRPr>
            </a:p>
          </p:txBody>
        </p:sp>
      </p:grpSp>
      <p:grpSp>
        <p:nvGrpSpPr>
          <p:cNvPr id="296" name="Group 295"/>
          <p:cNvGrpSpPr/>
          <p:nvPr/>
        </p:nvGrpSpPr>
        <p:grpSpPr>
          <a:xfrm>
            <a:off x="4518247" y="2239512"/>
            <a:ext cx="658047" cy="477838"/>
            <a:chOff x="6112642" y="2241100"/>
            <a:chExt cx="658047" cy="477838"/>
          </a:xfrm>
        </p:grpSpPr>
        <p:grpSp>
          <p:nvGrpSpPr>
            <p:cNvPr id="297" name="Group 296"/>
            <p:cNvGrpSpPr/>
            <p:nvPr/>
          </p:nvGrpSpPr>
          <p:grpSpPr>
            <a:xfrm>
              <a:off x="6112642" y="2241100"/>
              <a:ext cx="658047" cy="357187"/>
              <a:chOff x="6112642" y="2241100"/>
              <a:chExt cx="658047" cy="357187"/>
            </a:xfrm>
          </p:grpSpPr>
          <p:grpSp>
            <p:nvGrpSpPr>
              <p:cNvPr id="299" name="Group 14"/>
              <p:cNvGrpSpPr>
                <a:grpSpLocks/>
              </p:cNvGrpSpPr>
              <p:nvPr/>
            </p:nvGrpSpPr>
            <p:grpSpPr bwMode="auto">
              <a:xfrm flipH="1">
                <a:off x="6112642" y="2241100"/>
                <a:ext cx="319087" cy="104774"/>
                <a:chOff x="2239" y="1649"/>
                <a:chExt cx="198" cy="66"/>
              </a:xfrm>
            </p:grpSpPr>
            <p:sp>
              <p:nvSpPr>
                <p:cNvPr id="304" name="Line 15"/>
                <p:cNvSpPr>
                  <a:spLocks noChangeShapeType="1"/>
                </p:cNvSpPr>
                <p:nvPr/>
              </p:nvSpPr>
              <p:spPr bwMode="auto">
                <a:xfrm>
                  <a:off x="2239" y="1649"/>
                  <a:ext cx="198" cy="3"/>
                </a:xfrm>
                <a:prstGeom prst="line">
                  <a:avLst/>
                </a:prstGeom>
                <a:noFill/>
                <a:ln w="28575">
                  <a:solidFill>
                    <a:srgbClr val="9C9E9F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de-DE"/>
                </a:p>
              </p:txBody>
            </p:sp>
            <p:sp>
              <p:nvSpPr>
                <p:cNvPr id="305" name="Line 16"/>
                <p:cNvSpPr>
                  <a:spLocks noChangeShapeType="1"/>
                </p:cNvSpPr>
                <p:nvPr/>
              </p:nvSpPr>
              <p:spPr bwMode="auto">
                <a:xfrm>
                  <a:off x="2431" y="1652"/>
                  <a:ext cx="0" cy="63"/>
                </a:xfrm>
                <a:prstGeom prst="line">
                  <a:avLst/>
                </a:prstGeom>
                <a:noFill/>
                <a:ln w="28575">
                  <a:solidFill>
                    <a:srgbClr val="9C9E9F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de-DE"/>
                </a:p>
              </p:txBody>
            </p:sp>
          </p:grpSp>
          <p:cxnSp>
            <p:nvCxnSpPr>
              <p:cNvPr id="300" name="Straight Connector 299"/>
              <p:cNvCxnSpPr>
                <a:stCxn id="305" idx="1"/>
              </p:cNvCxnSpPr>
              <p:nvPr/>
            </p:nvCxnSpPr>
            <p:spPr bwMode="auto">
              <a:xfrm>
                <a:off x="6122310" y="2345874"/>
                <a:ext cx="648379" cy="2339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9C9E9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01" name="Straight Connector 300"/>
              <p:cNvCxnSpPr/>
              <p:nvPr/>
            </p:nvCxnSpPr>
            <p:spPr bwMode="auto">
              <a:xfrm>
                <a:off x="6431729" y="2349051"/>
                <a:ext cx="0" cy="249236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9C9E9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302" name="Oval 107"/>
              <p:cNvSpPr>
                <a:spLocks noChangeArrowheads="1"/>
              </p:cNvSpPr>
              <p:nvPr/>
            </p:nvSpPr>
            <p:spPr bwMode="auto">
              <a:xfrm>
                <a:off x="6541856" y="2287137"/>
                <a:ext cx="131763" cy="141288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rgbClr val="9C9E9F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de-DE"/>
              </a:p>
            </p:txBody>
          </p:sp>
          <p:sp>
            <p:nvSpPr>
              <p:cNvPr id="303" name="Line 108"/>
              <p:cNvSpPr>
                <a:spLocks noChangeShapeType="1"/>
              </p:cNvSpPr>
              <p:nvPr/>
            </p:nvSpPr>
            <p:spPr bwMode="auto">
              <a:xfrm flipV="1">
                <a:off x="6511694" y="2277612"/>
                <a:ext cx="252413" cy="141288"/>
              </a:xfrm>
              <a:prstGeom prst="line">
                <a:avLst/>
              </a:prstGeom>
              <a:noFill/>
              <a:ln w="28575">
                <a:solidFill>
                  <a:srgbClr val="9C9E9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de-DE"/>
              </a:p>
            </p:txBody>
          </p:sp>
        </p:grpSp>
        <p:sp>
          <p:nvSpPr>
            <p:cNvPr id="298" name="Line 102"/>
            <p:cNvSpPr>
              <a:spLocks noChangeShapeType="1"/>
            </p:cNvSpPr>
            <p:nvPr/>
          </p:nvSpPr>
          <p:spPr bwMode="auto">
            <a:xfrm>
              <a:off x="6483297" y="2467662"/>
              <a:ext cx="0" cy="251276"/>
            </a:xfrm>
            <a:prstGeom prst="line">
              <a:avLst/>
            </a:prstGeom>
            <a:noFill/>
            <a:ln w="28575">
              <a:solidFill>
                <a:srgbClr val="9C9E9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de-DE"/>
            </a:p>
          </p:txBody>
        </p:sp>
      </p:grpSp>
      <p:grpSp>
        <p:nvGrpSpPr>
          <p:cNvPr id="316" name="Group 315"/>
          <p:cNvGrpSpPr/>
          <p:nvPr/>
        </p:nvGrpSpPr>
        <p:grpSpPr>
          <a:xfrm>
            <a:off x="3170957" y="2239443"/>
            <a:ext cx="658047" cy="477838"/>
            <a:chOff x="6112642" y="2241100"/>
            <a:chExt cx="658047" cy="477838"/>
          </a:xfrm>
        </p:grpSpPr>
        <p:grpSp>
          <p:nvGrpSpPr>
            <p:cNvPr id="317" name="Group 316"/>
            <p:cNvGrpSpPr/>
            <p:nvPr/>
          </p:nvGrpSpPr>
          <p:grpSpPr>
            <a:xfrm>
              <a:off x="6112642" y="2241100"/>
              <a:ext cx="658047" cy="357187"/>
              <a:chOff x="6112642" y="2241100"/>
              <a:chExt cx="658047" cy="357187"/>
            </a:xfrm>
          </p:grpSpPr>
          <p:grpSp>
            <p:nvGrpSpPr>
              <p:cNvPr id="319" name="Group 14"/>
              <p:cNvGrpSpPr>
                <a:grpSpLocks/>
              </p:cNvGrpSpPr>
              <p:nvPr/>
            </p:nvGrpSpPr>
            <p:grpSpPr bwMode="auto">
              <a:xfrm flipH="1">
                <a:off x="6112642" y="2241100"/>
                <a:ext cx="319087" cy="104774"/>
                <a:chOff x="2239" y="1649"/>
                <a:chExt cx="198" cy="66"/>
              </a:xfrm>
            </p:grpSpPr>
            <p:sp>
              <p:nvSpPr>
                <p:cNvPr id="324" name="Line 15"/>
                <p:cNvSpPr>
                  <a:spLocks noChangeShapeType="1"/>
                </p:cNvSpPr>
                <p:nvPr/>
              </p:nvSpPr>
              <p:spPr bwMode="auto">
                <a:xfrm>
                  <a:off x="2239" y="1649"/>
                  <a:ext cx="198" cy="3"/>
                </a:xfrm>
                <a:prstGeom prst="line">
                  <a:avLst/>
                </a:prstGeom>
                <a:noFill/>
                <a:ln w="28575">
                  <a:solidFill>
                    <a:srgbClr val="9C9E9F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de-DE"/>
                </a:p>
              </p:txBody>
            </p:sp>
            <p:sp>
              <p:nvSpPr>
                <p:cNvPr id="325" name="Line 16"/>
                <p:cNvSpPr>
                  <a:spLocks noChangeShapeType="1"/>
                </p:cNvSpPr>
                <p:nvPr/>
              </p:nvSpPr>
              <p:spPr bwMode="auto">
                <a:xfrm>
                  <a:off x="2431" y="1652"/>
                  <a:ext cx="0" cy="63"/>
                </a:xfrm>
                <a:prstGeom prst="line">
                  <a:avLst/>
                </a:prstGeom>
                <a:noFill/>
                <a:ln w="28575">
                  <a:solidFill>
                    <a:srgbClr val="9C9E9F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de-DE"/>
                </a:p>
              </p:txBody>
            </p:sp>
          </p:grpSp>
          <p:cxnSp>
            <p:nvCxnSpPr>
              <p:cNvPr id="320" name="Straight Connector 319"/>
              <p:cNvCxnSpPr>
                <a:stCxn id="325" idx="1"/>
              </p:cNvCxnSpPr>
              <p:nvPr/>
            </p:nvCxnSpPr>
            <p:spPr bwMode="auto">
              <a:xfrm>
                <a:off x="6122310" y="2345874"/>
                <a:ext cx="648379" cy="2339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9C9E9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21" name="Straight Connector 320"/>
              <p:cNvCxnSpPr/>
              <p:nvPr/>
            </p:nvCxnSpPr>
            <p:spPr bwMode="auto">
              <a:xfrm>
                <a:off x="6431729" y="2349051"/>
                <a:ext cx="0" cy="249236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9C9E9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322" name="Oval 107"/>
              <p:cNvSpPr>
                <a:spLocks noChangeArrowheads="1"/>
              </p:cNvSpPr>
              <p:nvPr/>
            </p:nvSpPr>
            <p:spPr bwMode="auto">
              <a:xfrm>
                <a:off x="6541856" y="2287137"/>
                <a:ext cx="131763" cy="141288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rgbClr val="9C9E9F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de-DE"/>
              </a:p>
            </p:txBody>
          </p:sp>
          <p:sp>
            <p:nvSpPr>
              <p:cNvPr id="323" name="Line 108"/>
              <p:cNvSpPr>
                <a:spLocks noChangeShapeType="1"/>
              </p:cNvSpPr>
              <p:nvPr/>
            </p:nvSpPr>
            <p:spPr bwMode="auto">
              <a:xfrm flipV="1">
                <a:off x="6511694" y="2277612"/>
                <a:ext cx="252413" cy="141288"/>
              </a:xfrm>
              <a:prstGeom prst="line">
                <a:avLst/>
              </a:prstGeom>
              <a:noFill/>
              <a:ln w="28575">
                <a:solidFill>
                  <a:srgbClr val="9C9E9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de-DE"/>
              </a:p>
            </p:txBody>
          </p:sp>
        </p:grpSp>
        <p:sp>
          <p:nvSpPr>
            <p:cNvPr id="318" name="Line 102"/>
            <p:cNvSpPr>
              <a:spLocks noChangeShapeType="1"/>
            </p:cNvSpPr>
            <p:nvPr/>
          </p:nvSpPr>
          <p:spPr bwMode="auto">
            <a:xfrm>
              <a:off x="6483297" y="2467662"/>
              <a:ext cx="0" cy="251276"/>
            </a:xfrm>
            <a:prstGeom prst="line">
              <a:avLst/>
            </a:prstGeom>
            <a:noFill/>
            <a:ln w="28575">
              <a:solidFill>
                <a:srgbClr val="9C9E9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de-DE"/>
            </a:p>
          </p:txBody>
        </p:sp>
      </p:grpSp>
      <p:sp>
        <p:nvSpPr>
          <p:cNvPr id="326" name="Line 91"/>
          <p:cNvSpPr>
            <a:spLocks noChangeShapeType="1"/>
          </p:cNvSpPr>
          <p:nvPr/>
        </p:nvSpPr>
        <p:spPr bwMode="auto">
          <a:xfrm>
            <a:off x="8027192" y="2172199"/>
            <a:ext cx="3175" cy="185581"/>
          </a:xfrm>
          <a:prstGeom prst="line">
            <a:avLst/>
          </a:prstGeom>
          <a:noFill/>
          <a:ln w="28575">
            <a:solidFill>
              <a:srgbClr val="9C9E9F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327" name="Line 94"/>
          <p:cNvSpPr>
            <a:spLocks noChangeShapeType="1"/>
          </p:cNvSpPr>
          <p:nvPr/>
        </p:nvSpPr>
        <p:spPr bwMode="auto">
          <a:xfrm flipH="1">
            <a:off x="8131050" y="2464635"/>
            <a:ext cx="211138" cy="0"/>
          </a:xfrm>
          <a:prstGeom prst="line">
            <a:avLst/>
          </a:prstGeom>
          <a:noFill/>
          <a:ln w="28575">
            <a:solidFill>
              <a:srgbClr val="9C9E9F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328" name="AutoShape 96"/>
          <p:cNvSpPr>
            <a:spLocks noChangeArrowheads="1"/>
          </p:cNvSpPr>
          <p:nvPr/>
        </p:nvSpPr>
        <p:spPr bwMode="auto">
          <a:xfrm>
            <a:off x="7934294" y="2356925"/>
            <a:ext cx="190500" cy="190500"/>
          </a:xfrm>
          <a:prstGeom prst="flowChartSummingJunction">
            <a:avLst/>
          </a:prstGeom>
          <a:noFill/>
          <a:ln w="28575">
            <a:solidFill>
              <a:srgbClr val="9C9E9F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de-DE"/>
          </a:p>
        </p:txBody>
      </p:sp>
      <p:sp>
        <p:nvSpPr>
          <p:cNvPr id="330" name="Line 105"/>
          <p:cNvSpPr>
            <a:spLocks noChangeShapeType="1"/>
          </p:cNvSpPr>
          <p:nvPr/>
        </p:nvSpPr>
        <p:spPr bwMode="auto">
          <a:xfrm>
            <a:off x="7734301" y="2472012"/>
            <a:ext cx="211137" cy="69"/>
          </a:xfrm>
          <a:prstGeom prst="line">
            <a:avLst/>
          </a:prstGeom>
          <a:noFill/>
          <a:ln w="28575">
            <a:solidFill>
              <a:srgbClr val="9C9E9F"/>
            </a:solidFill>
            <a:round/>
            <a:headEnd type="arrow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de-DE"/>
          </a:p>
        </p:txBody>
      </p:sp>
      <p:grpSp>
        <p:nvGrpSpPr>
          <p:cNvPr id="334" name="Group 333"/>
          <p:cNvGrpSpPr/>
          <p:nvPr/>
        </p:nvGrpSpPr>
        <p:grpSpPr>
          <a:xfrm>
            <a:off x="8277162" y="2163374"/>
            <a:ext cx="422275" cy="579437"/>
            <a:chOff x="731838" y="1880738"/>
            <a:chExt cx="422275" cy="579437"/>
          </a:xfrm>
        </p:grpSpPr>
        <p:sp>
          <p:nvSpPr>
            <p:cNvPr id="336" name="Text Box 6"/>
            <p:cNvSpPr txBox="1">
              <a:spLocks noChangeArrowheads="1"/>
            </p:cNvSpPr>
            <p:nvPr/>
          </p:nvSpPr>
          <p:spPr bwMode="auto">
            <a:xfrm>
              <a:off x="731838" y="1880738"/>
              <a:ext cx="422275" cy="579437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marL="342900" indent="-342900"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1pPr>
              <a:lvl2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2pPr>
              <a:lvl3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3pPr>
              <a:lvl4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4pPr>
              <a:lvl5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9pPr>
            </a:lstStyle>
            <a:p>
              <a:pPr eaLnBrk="1" hangingPunct="1">
                <a:spcBef>
                  <a:spcPct val="20000"/>
                </a:spcBef>
                <a:buFont typeface="Wingdings" pitchFamily="2" charset="2"/>
                <a:buNone/>
                <a:defRPr/>
              </a:pPr>
              <a:r>
                <a:rPr lang="en-US" sz="3200" dirty="0" smtClean="0">
                  <a:solidFill>
                    <a:srgbClr val="9C9E9F"/>
                  </a:solidFill>
                </a:rPr>
                <a:t>~</a:t>
              </a:r>
              <a:endParaRPr lang="en-GB" sz="3200" dirty="0" smtClean="0">
                <a:solidFill>
                  <a:srgbClr val="9C9E9F"/>
                </a:solidFill>
              </a:endParaRPr>
            </a:p>
          </p:txBody>
        </p:sp>
        <p:sp>
          <p:nvSpPr>
            <p:cNvPr id="335" name="Oval 5"/>
            <p:cNvSpPr>
              <a:spLocks noChangeArrowheads="1"/>
            </p:cNvSpPr>
            <p:nvPr/>
          </p:nvSpPr>
          <p:spPr bwMode="auto">
            <a:xfrm>
              <a:off x="784225" y="2039488"/>
              <a:ext cx="301625" cy="301625"/>
            </a:xfrm>
            <a:prstGeom prst="ellipse">
              <a:avLst/>
            </a:prstGeom>
            <a:noFill/>
            <a:ln w="28575">
              <a:solidFill>
                <a:srgbClr val="9C9E9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de-DE"/>
            </a:p>
          </p:txBody>
        </p:sp>
      </p:grpSp>
      <p:sp>
        <p:nvSpPr>
          <p:cNvPr id="337" name="TextBox 336"/>
          <p:cNvSpPr txBox="1"/>
          <p:nvPr/>
        </p:nvSpPr>
        <p:spPr>
          <a:xfrm>
            <a:off x="8645121" y="2348675"/>
            <a:ext cx="401072" cy="25391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050" b="1" dirty="0" smtClean="0">
                <a:solidFill>
                  <a:srgbClr val="9C9E9F"/>
                </a:solidFill>
              </a:rPr>
              <a:t>MO</a:t>
            </a:r>
            <a:endParaRPr lang="de-DE" sz="1050" b="1" dirty="0">
              <a:solidFill>
                <a:srgbClr val="9C9E9F"/>
              </a:solidFill>
            </a:endParaRPr>
          </a:p>
        </p:txBody>
      </p:sp>
      <p:sp>
        <p:nvSpPr>
          <p:cNvPr id="338" name="TextBox 337"/>
          <p:cNvSpPr txBox="1"/>
          <p:nvPr/>
        </p:nvSpPr>
        <p:spPr>
          <a:xfrm>
            <a:off x="377700" y="2049073"/>
            <a:ext cx="37061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 smtClean="0"/>
              <a:t>LO</a:t>
            </a:r>
            <a:endParaRPr lang="de-DE" sz="1050" b="1" dirty="0"/>
          </a:p>
        </p:txBody>
      </p:sp>
      <p:grpSp>
        <p:nvGrpSpPr>
          <p:cNvPr id="22" name="Group 21"/>
          <p:cNvGrpSpPr/>
          <p:nvPr/>
        </p:nvGrpSpPr>
        <p:grpSpPr>
          <a:xfrm>
            <a:off x="254003" y="5380038"/>
            <a:ext cx="7977184" cy="1035050"/>
            <a:chOff x="254003" y="5380038"/>
            <a:chExt cx="7977184" cy="1035050"/>
          </a:xfrm>
        </p:grpSpPr>
        <p:grpSp>
          <p:nvGrpSpPr>
            <p:cNvPr id="4" name="Group 3"/>
            <p:cNvGrpSpPr/>
            <p:nvPr/>
          </p:nvGrpSpPr>
          <p:grpSpPr>
            <a:xfrm>
              <a:off x="254003" y="5380038"/>
              <a:ext cx="7977184" cy="1035050"/>
              <a:chOff x="254003" y="5380038"/>
              <a:chExt cx="7977184" cy="1035050"/>
            </a:xfrm>
          </p:grpSpPr>
          <p:grpSp>
            <p:nvGrpSpPr>
              <p:cNvPr id="924072" name="Group 424"/>
              <p:cNvGrpSpPr>
                <a:grpSpLocks/>
              </p:cNvGrpSpPr>
              <p:nvPr/>
            </p:nvGrpSpPr>
            <p:grpSpPr bwMode="auto">
              <a:xfrm>
                <a:off x="254003" y="5380038"/>
                <a:ext cx="7642229" cy="1035050"/>
                <a:chOff x="160" y="3389"/>
                <a:chExt cx="4814" cy="652"/>
              </a:xfrm>
            </p:grpSpPr>
            <p:sp>
              <p:nvSpPr>
                <p:cNvPr id="923956" name="Text Box 308"/>
                <p:cNvSpPr txBox="1">
                  <a:spLocks noChangeArrowheads="1"/>
                </p:cNvSpPr>
                <p:nvPr/>
              </p:nvSpPr>
              <p:spPr bwMode="auto">
                <a:xfrm>
                  <a:off x="219" y="3389"/>
                  <a:ext cx="1604" cy="21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28575">
                      <a:solidFill>
                        <a:schemeClr val="folHlink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 marL="342900" indent="-342900" eaLnBrk="0" hangingPunct="0">
                    <a:spcBef>
                      <a:spcPct val="0"/>
                    </a:spcBef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112" charset="-128"/>
                    </a:defRPr>
                  </a:lvl1pPr>
                  <a:lvl2pPr eaLnBrk="0" hangingPunct="0">
                    <a:spcBef>
                      <a:spcPct val="0"/>
                    </a:spcBef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112" charset="-128"/>
                    </a:defRPr>
                  </a:lvl2pPr>
                  <a:lvl3pPr eaLnBrk="0" hangingPunct="0">
                    <a:spcBef>
                      <a:spcPct val="0"/>
                    </a:spcBef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112" charset="-128"/>
                    </a:defRPr>
                  </a:lvl3pPr>
                  <a:lvl4pPr eaLnBrk="0" hangingPunct="0">
                    <a:spcBef>
                      <a:spcPct val="0"/>
                    </a:spcBef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112" charset="-128"/>
                    </a:defRPr>
                  </a:lvl4pPr>
                  <a:lvl5pPr eaLnBrk="0" hangingPunct="0">
                    <a:spcBef>
                      <a:spcPct val="0"/>
                    </a:spcBef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112" charset="-128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112" charset="-128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112" charset="-128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112" charset="-128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112" charset="-128"/>
                    </a:defRPr>
                  </a:lvl9pPr>
                </a:lstStyle>
                <a:p>
                  <a:pPr eaLnBrk="1" hangingPunct="1">
                    <a:spcBef>
                      <a:spcPct val="20000"/>
                    </a:spcBef>
                    <a:buFont typeface="Wingdings" pitchFamily="2" charset="2"/>
                    <a:buNone/>
                    <a:defRPr/>
                  </a:pPr>
                  <a:r>
                    <a:rPr lang="en-US" sz="1600" b="1" dirty="0" smtClean="0"/>
                    <a:t>4) Pulsed optical source</a:t>
                  </a:r>
                  <a:endParaRPr lang="en-GB" sz="1600" b="1" dirty="0" smtClean="0"/>
                </a:p>
              </p:txBody>
            </p:sp>
            <p:sp>
              <p:nvSpPr>
                <p:cNvPr id="923959" name="Line 311"/>
                <p:cNvSpPr>
                  <a:spLocks noChangeShapeType="1"/>
                </p:cNvSpPr>
                <p:nvPr/>
              </p:nvSpPr>
              <p:spPr bwMode="auto">
                <a:xfrm>
                  <a:off x="713" y="3768"/>
                  <a:ext cx="4261" cy="4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de-DE"/>
                </a:p>
              </p:txBody>
            </p:sp>
            <p:sp>
              <p:nvSpPr>
                <p:cNvPr id="923960" name="Text Box 312"/>
                <p:cNvSpPr txBox="1">
                  <a:spLocks noChangeArrowheads="1"/>
                </p:cNvSpPr>
                <p:nvPr/>
              </p:nvSpPr>
              <p:spPr bwMode="auto">
                <a:xfrm>
                  <a:off x="681" y="3538"/>
                  <a:ext cx="573" cy="17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28575">
                      <a:solidFill>
                        <a:schemeClr val="folHlink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 marL="342900" indent="-342900" eaLnBrk="0" hangingPunct="0">
                    <a:spcBef>
                      <a:spcPct val="0"/>
                    </a:spcBef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112" charset="-128"/>
                    </a:defRPr>
                  </a:lvl1pPr>
                  <a:lvl2pPr eaLnBrk="0" hangingPunct="0">
                    <a:spcBef>
                      <a:spcPct val="0"/>
                    </a:spcBef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112" charset="-128"/>
                    </a:defRPr>
                  </a:lvl2pPr>
                  <a:lvl3pPr eaLnBrk="0" hangingPunct="0">
                    <a:spcBef>
                      <a:spcPct val="0"/>
                    </a:spcBef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112" charset="-128"/>
                    </a:defRPr>
                  </a:lvl3pPr>
                  <a:lvl4pPr eaLnBrk="0" hangingPunct="0">
                    <a:spcBef>
                      <a:spcPct val="0"/>
                    </a:spcBef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112" charset="-128"/>
                    </a:defRPr>
                  </a:lvl4pPr>
                  <a:lvl5pPr eaLnBrk="0" hangingPunct="0">
                    <a:spcBef>
                      <a:spcPct val="0"/>
                    </a:spcBef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112" charset="-128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112" charset="-128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112" charset="-128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112" charset="-128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112" charset="-128"/>
                    </a:defRPr>
                  </a:lvl9pPr>
                </a:lstStyle>
                <a:p>
                  <a:pPr eaLnBrk="1" hangingPunct="1">
                    <a:spcBef>
                      <a:spcPct val="20000"/>
                    </a:spcBef>
                    <a:buFont typeface="Wingdings" pitchFamily="2" charset="2"/>
                    <a:buNone/>
                    <a:defRPr/>
                  </a:pPr>
                  <a:r>
                    <a:rPr lang="en-US" sz="1200" b="1" dirty="0" smtClean="0">
                      <a:solidFill>
                        <a:srgbClr val="FF00FF"/>
                      </a:solidFill>
                      <a:sym typeface="Symbol" pitchFamily="18" charset="2"/>
                    </a:rPr>
                    <a:t></a:t>
                  </a:r>
                  <a:r>
                    <a:rPr lang="en-US" sz="1200" b="1" dirty="0" smtClean="0">
                      <a:solidFill>
                        <a:srgbClr val="FF00FF"/>
                      </a:solidFill>
                    </a:rPr>
                    <a:t>f ~ 5 THz</a:t>
                  </a:r>
                  <a:endParaRPr lang="en-GB" sz="1200" b="1" dirty="0" smtClean="0">
                    <a:solidFill>
                      <a:srgbClr val="FF00FF"/>
                    </a:solidFill>
                  </a:endParaRPr>
                </a:p>
              </p:txBody>
            </p:sp>
            <p:sp>
              <p:nvSpPr>
                <p:cNvPr id="923961" name="Line 313"/>
                <p:cNvSpPr>
                  <a:spLocks noChangeShapeType="1"/>
                </p:cNvSpPr>
                <p:nvPr/>
              </p:nvSpPr>
              <p:spPr bwMode="auto">
                <a:xfrm>
                  <a:off x="4359" y="3629"/>
                  <a:ext cx="253" cy="0"/>
                </a:xfrm>
                <a:prstGeom prst="line">
                  <a:avLst/>
                </a:prstGeom>
                <a:noFill/>
                <a:ln w="2857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de-DE"/>
                </a:p>
              </p:txBody>
            </p:sp>
            <p:grpSp>
              <p:nvGrpSpPr>
                <p:cNvPr id="84095" name="Group 314"/>
                <p:cNvGrpSpPr>
                  <a:grpSpLocks/>
                </p:cNvGrpSpPr>
                <p:nvPr/>
              </p:nvGrpSpPr>
              <p:grpSpPr bwMode="auto">
                <a:xfrm>
                  <a:off x="863" y="3805"/>
                  <a:ext cx="152" cy="63"/>
                  <a:chOff x="2285" y="1652"/>
                  <a:chExt cx="152" cy="63"/>
                </a:xfrm>
              </p:grpSpPr>
              <p:sp>
                <p:nvSpPr>
                  <p:cNvPr id="923963" name="Line 315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285" y="1652"/>
                    <a:ext cx="152" cy="6"/>
                  </a:xfrm>
                  <a:prstGeom prst="line">
                    <a:avLst/>
                  </a:prstGeom>
                  <a:noFill/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de-DE"/>
                  </a:p>
                </p:txBody>
              </p:sp>
              <p:sp>
                <p:nvSpPr>
                  <p:cNvPr id="923964" name="Line 316"/>
                  <p:cNvSpPr>
                    <a:spLocks noChangeShapeType="1"/>
                  </p:cNvSpPr>
                  <p:nvPr/>
                </p:nvSpPr>
                <p:spPr bwMode="auto">
                  <a:xfrm>
                    <a:off x="2431" y="1652"/>
                    <a:ext cx="0" cy="63"/>
                  </a:xfrm>
                  <a:prstGeom prst="line">
                    <a:avLst/>
                  </a:prstGeom>
                  <a:noFill/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de-DE"/>
                  </a:p>
                </p:txBody>
              </p:sp>
            </p:grpSp>
            <p:grpSp>
              <p:nvGrpSpPr>
                <p:cNvPr id="84096" name="Group 317"/>
                <p:cNvGrpSpPr>
                  <a:grpSpLocks/>
                </p:cNvGrpSpPr>
                <p:nvPr/>
              </p:nvGrpSpPr>
              <p:grpSpPr bwMode="auto">
                <a:xfrm flipH="1">
                  <a:off x="1046" y="3805"/>
                  <a:ext cx="133" cy="63"/>
                  <a:chOff x="2285" y="1652"/>
                  <a:chExt cx="152" cy="63"/>
                </a:xfrm>
              </p:grpSpPr>
              <p:sp>
                <p:nvSpPr>
                  <p:cNvPr id="923966" name="Line 318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285" y="1652"/>
                    <a:ext cx="152" cy="6"/>
                  </a:xfrm>
                  <a:prstGeom prst="line">
                    <a:avLst/>
                  </a:prstGeom>
                  <a:noFill/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de-DE"/>
                  </a:p>
                </p:txBody>
              </p:sp>
              <p:sp>
                <p:nvSpPr>
                  <p:cNvPr id="923967" name="Line 319"/>
                  <p:cNvSpPr>
                    <a:spLocks noChangeShapeType="1"/>
                  </p:cNvSpPr>
                  <p:nvPr/>
                </p:nvSpPr>
                <p:spPr bwMode="auto">
                  <a:xfrm>
                    <a:off x="2431" y="1652"/>
                    <a:ext cx="0" cy="63"/>
                  </a:xfrm>
                  <a:prstGeom prst="line">
                    <a:avLst/>
                  </a:prstGeom>
                  <a:noFill/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de-DE"/>
                  </a:p>
                </p:txBody>
              </p:sp>
            </p:grpSp>
            <p:sp>
              <p:nvSpPr>
                <p:cNvPr id="923968" name="Line 320"/>
                <p:cNvSpPr>
                  <a:spLocks noChangeShapeType="1"/>
                </p:cNvSpPr>
                <p:nvPr/>
              </p:nvSpPr>
              <p:spPr bwMode="auto">
                <a:xfrm flipH="1">
                  <a:off x="4748" y="3690"/>
                  <a:ext cx="3" cy="155"/>
                </a:xfrm>
                <a:prstGeom prst="line">
                  <a:avLst/>
                </a:prstGeom>
                <a:noFill/>
                <a:ln w="28575">
                  <a:solidFill>
                    <a:srgbClr val="9C9E9F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de-DE"/>
                </a:p>
              </p:txBody>
            </p:sp>
            <p:sp>
              <p:nvSpPr>
                <p:cNvPr id="923969" name="Line 321"/>
                <p:cNvSpPr>
                  <a:spLocks noChangeShapeType="1"/>
                </p:cNvSpPr>
                <p:nvPr/>
              </p:nvSpPr>
              <p:spPr bwMode="auto">
                <a:xfrm flipH="1">
                  <a:off x="1408" y="3824"/>
                  <a:ext cx="171" cy="0"/>
                </a:xfrm>
                <a:prstGeom prst="line">
                  <a:avLst/>
                </a:prstGeom>
                <a:noFill/>
                <a:ln w="28575">
                  <a:solidFill>
                    <a:srgbClr val="FF33CC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de-DE"/>
                </a:p>
              </p:txBody>
            </p:sp>
            <p:sp>
              <p:nvSpPr>
                <p:cNvPr id="923970" name="Line 322"/>
                <p:cNvSpPr>
                  <a:spLocks noChangeShapeType="1"/>
                </p:cNvSpPr>
                <p:nvPr/>
              </p:nvSpPr>
              <p:spPr bwMode="auto">
                <a:xfrm>
                  <a:off x="1023" y="3996"/>
                  <a:ext cx="0" cy="45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de-DE"/>
                </a:p>
              </p:txBody>
            </p:sp>
            <p:sp>
              <p:nvSpPr>
                <p:cNvPr id="923971" name="Line 323"/>
                <p:cNvSpPr>
                  <a:spLocks noChangeShapeType="1"/>
                </p:cNvSpPr>
                <p:nvPr/>
              </p:nvSpPr>
              <p:spPr bwMode="auto">
                <a:xfrm>
                  <a:off x="1029" y="4040"/>
                  <a:ext cx="228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de-DE"/>
                </a:p>
              </p:txBody>
            </p:sp>
            <p:sp>
              <p:nvSpPr>
                <p:cNvPr id="923972" name="Line 324"/>
                <p:cNvSpPr>
                  <a:spLocks noChangeShapeType="1"/>
                </p:cNvSpPr>
                <p:nvPr/>
              </p:nvSpPr>
              <p:spPr bwMode="auto">
                <a:xfrm flipV="1">
                  <a:off x="1257" y="3824"/>
                  <a:ext cx="0" cy="209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de-DE"/>
                </a:p>
              </p:txBody>
            </p:sp>
            <p:sp>
              <p:nvSpPr>
                <p:cNvPr id="923973" name="Oval 325"/>
                <p:cNvSpPr>
                  <a:spLocks noChangeArrowheads="1"/>
                </p:cNvSpPr>
                <p:nvPr/>
              </p:nvSpPr>
              <p:spPr bwMode="auto">
                <a:xfrm>
                  <a:off x="1219" y="3717"/>
                  <a:ext cx="83" cy="89"/>
                </a:xfrm>
                <a:prstGeom prst="ellipse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de-DE"/>
                </a:p>
              </p:txBody>
            </p:sp>
            <p:sp>
              <p:nvSpPr>
                <p:cNvPr id="923974" name="Line 326"/>
                <p:cNvSpPr>
                  <a:spLocks noChangeShapeType="1"/>
                </p:cNvSpPr>
                <p:nvPr/>
              </p:nvSpPr>
              <p:spPr bwMode="auto">
                <a:xfrm flipV="1">
                  <a:off x="1200" y="3711"/>
                  <a:ext cx="159" cy="89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de-DE"/>
                </a:p>
              </p:txBody>
            </p:sp>
            <p:sp>
              <p:nvSpPr>
                <p:cNvPr id="924044" name="Rectangle 396"/>
                <p:cNvSpPr>
                  <a:spLocks noChangeArrowheads="1"/>
                </p:cNvSpPr>
                <p:nvPr/>
              </p:nvSpPr>
              <p:spPr bwMode="auto">
                <a:xfrm>
                  <a:off x="937" y="3884"/>
                  <a:ext cx="190" cy="101"/>
                </a:xfrm>
                <a:prstGeom prst="rect">
                  <a:avLst/>
                </a:prstGeom>
                <a:noFill/>
                <a:ln w="2857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342900" indent="-342900" algn="ctr">
                    <a:buFont typeface="Wingdings" pitchFamily="2" charset="2"/>
                    <a:buNone/>
                    <a:defRPr/>
                  </a:pPr>
                  <a:r>
                    <a:rPr lang="en-US" sz="1050" b="1" dirty="0"/>
                    <a:t>OXC</a:t>
                  </a:r>
                  <a:endParaRPr lang="en-GB" sz="1050" b="1" dirty="0"/>
                </a:p>
              </p:txBody>
            </p:sp>
            <p:sp>
              <p:nvSpPr>
                <p:cNvPr id="924046" name="Line 398"/>
                <p:cNvSpPr>
                  <a:spLocks noChangeShapeType="1"/>
                </p:cNvSpPr>
                <p:nvPr/>
              </p:nvSpPr>
              <p:spPr bwMode="auto">
                <a:xfrm flipH="1">
                  <a:off x="1519" y="3551"/>
                  <a:ext cx="6" cy="178"/>
                </a:xfrm>
                <a:prstGeom prst="line">
                  <a:avLst/>
                </a:prstGeom>
                <a:noFill/>
                <a:ln w="2857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de-DE"/>
                </a:p>
              </p:txBody>
            </p:sp>
            <p:sp>
              <p:nvSpPr>
                <p:cNvPr id="924047" name="Line 399"/>
                <p:cNvSpPr>
                  <a:spLocks noChangeShapeType="1"/>
                </p:cNvSpPr>
                <p:nvPr/>
              </p:nvSpPr>
              <p:spPr bwMode="auto">
                <a:xfrm flipH="1">
                  <a:off x="2417" y="3551"/>
                  <a:ext cx="6" cy="178"/>
                </a:xfrm>
                <a:prstGeom prst="line">
                  <a:avLst/>
                </a:prstGeom>
                <a:noFill/>
                <a:ln w="2857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de-DE"/>
                </a:p>
              </p:txBody>
            </p:sp>
            <p:sp>
              <p:nvSpPr>
                <p:cNvPr id="924048" name="Line 400"/>
                <p:cNvSpPr>
                  <a:spLocks noChangeShapeType="1"/>
                </p:cNvSpPr>
                <p:nvPr/>
              </p:nvSpPr>
              <p:spPr bwMode="auto">
                <a:xfrm flipH="1">
                  <a:off x="1948" y="3549"/>
                  <a:ext cx="6" cy="178"/>
                </a:xfrm>
                <a:prstGeom prst="line">
                  <a:avLst/>
                </a:prstGeom>
                <a:noFill/>
                <a:ln w="2857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de-DE"/>
                </a:p>
              </p:txBody>
            </p:sp>
            <p:sp>
              <p:nvSpPr>
                <p:cNvPr id="924049" name="Line 401"/>
                <p:cNvSpPr>
                  <a:spLocks noChangeShapeType="1"/>
                </p:cNvSpPr>
                <p:nvPr/>
              </p:nvSpPr>
              <p:spPr bwMode="auto">
                <a:xfrm flipH="1">
                  <a:off x="2872" y="3551"/>
                  <a:ext cx="6" cy="178"/>
                </a:xfrm>
                <a:prstGeom prst="line">
                  <a:avLst/>
                </a:prstGeom>
                <a:noFill/>
                <a:ln w="2857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de-DE"/>
                </a:p>
              </p:txBody>
            </p:sp>
            <p:sp>
              <p:nvSpPr>
                <p:cNvPr id="924050" name="Line 402"/>
                <p:cNvSpPr>
                  <a:spLocks noChangeShapeType="1"/>
                </p:cNvSpPr>
                <p:nvPr/>
              </p:nvSpPr>
              <p:spPr bwMode="auto">
                <a:xfrm flipH="1">
                  <a:off x="3327" y="3563"/>
                  <a:ext cx="6" cy="178"/>
                </a:xfrm>
                <a:prstGeom prst="line">
                  <a:avLst/>
                </a:prstGeom>
                <a:noFill/>
                <a:ln w="2857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de-DE"/>
                </a:p>
              </p:txBody>
            </p:sp>
            <p:sp>
              <p:nvSpPr>
                <p:cNvPr id="924051" name="Line 403"/>
                <p:cNvSpPr>
                  <a:spLocks noChangeShapeType="1"/>
                </p:cNvSpPr>
                <p:nvPr/>
              </p:nvSpPr>
              <p:spPr bwMode="auto">
                <a:xfrm flipH="1">
                  <a:off x="3776" y="3562"/>
                  <a:ext cx="6" cy="178"/>
                </a:xfrm>
                <a:prstGeom prst="line">
                  <a:avLst/>
                </a:prstGeom>
                <a:noFill/>
                <a:ln w="2857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de-DE"/>
                </a:p>
              </p:txBody>
            </p:sp>
            <p:sp>
              <p:nvSpPr>
                <p:cNvPr id="924052" name="Line 404"/>
                <p:cNvSpPr>
                  <a:spLocks noChangeShapeType="1"/>
                </p:cNvSpPr>
                <p:nvPr/>
              </p:nvSpPr>
              <p:spPr bwMode="auto">
                <a:xfrm flipH="1">
                  <a:off x="4238" y="3561"/>
                  <a:ext cx="6" cy="178"/>
                </a:xfrm>
                <a:prstGeom prst="line">
                  <a:avLst/>
                </a:prstGeom>
                <a:noFill/>
                <a:ln w="2857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de-DE"/>
                </a:p>
              </p:txBody>
            </p:sp>
            <p:grpSp>
              <p:nvGrpSpPr>
                <p:cNvPr id="84112" name="Group 412"/>
                <p:cNvGrpSpPr>
                  <a:grpSpLocks/>
                </p:cNvGrpSpPr>
                <p:nvPr/>
              </p:nvGrpSpPr>
              <p:grpSpPr bwMode="auto">
                <a:xfrm>
                  <a:off x="1691" y="3796"/>
                  <a:ext cx="2725" cy="78"/>
                  <a:chOff x="1727" y="3820"/>
                  <a:chExt cx="2725" cy="192"/>
                </a:xfrm>
              </p:grpSpPr>
              <p:sp>
                <p:nvSpPr>
                  <p:cNvPr id="924053" name="Line 405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727" y="3822"/>
                    <a:ext cx="6" cy="177"/>
                  </a:xfrm>
                  <a:prstGeom prst="line">
                    <a:avLst/>
                  </a:prstGeom>
                  <a:noFill/>
                  <a:ln w="28575">
                    <a:solidFill>
                      <a:srgbClr val="FF33CC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de-DE"/>
                  </a:p>
                </p:txBody>
              </p:sp>
              <p:sp>
                <p:nvSpPr>
                  <p:cNvPr id="924054" name="Line 406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625" y="3822"/>
                    <a:ext cx="6" cy="177"/>
                  </a:xfrm>
                  <a:prstGeom prst="line">
                    <a:avLst/>
                  </a:prstGeom>
                  <a:noFill/>
                  <a:ln w="28575">
                    <a:solidFill>
                      <a:srgbClr val="FF33CC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de-DE"/>
                  </a:p>
                </p:txBody>
              </p:sp>
              <p:sp>
                <p:nvSpPr>
                  <p:cNvPr id="924055" name="Line 407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156" y="3820"/>
                    <a:ext cx="6" cy="177"/>
                  </a:xfrm>
                  <a:prstGeom prst="line">
                    <a:avLst/>
                  </a:prstGeom>
                  <a:noFill/>
                  <a:ln w="28575">
                    <a:solidFill>
                      <a:srgbClr val="FF33CC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de-DE"/>
                  </a:p>
                </p:txBody>
              </p:sp>
              <p:sp>
                <p:nvSpPr>
                  <p:cNvPr id="924056" name="Line 408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080" y="3822"/>
                    <a:ext cx="6" cy="177"/>
                  </a:xfrm>
                  <a:prstGeom prst="line">
                    <a:avLst/>
                  </a:prstGeom>
                  <a:noFill/>
                  <a:ln w="28575">
                    <a:solidFill>
                      <a:srgbClr val="FF33CC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de-DE"/>
                  </a:p>
                </p:txBody>
              </p:sp>
              <p:sp>
                <p:nvSpPr>
                  <p:cNvPr id="924057" name="Line 409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535" y="3835"/>
                    <a:ext cx="6" cy="177"/>
                  </a:xfrm>
                  <a:prstGeom prst="line">
                    <a:avLst/>
                  </a:prstGeom>
                  <a:noFill/>
                  <a:ln w="28575">
                    <a:solidFill>
                      <a:srgbClr val="FF33CC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de-DE"/>
                  </a:p>
                </p:txBody>
              </p:sp>
              <p:sp>
                <p:nvSpPr>
                  <p:cNvPr id="924058" name="Line 410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984" y="3832"/>
                    <a:ext cx="6" cy="180"/>
                  </a:xfrm>
                  <a:prstGeom prst="line">
                    <a:avLst/>
                  </a:prstGeom>
                  <a:noFill/>
                  <a:ln w="28575">
                    <a:solidFill>
                      <a:srgbClr val="FF33CC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de-DE"/>
                  </a:p>
                </p:txBody>
              </p:sp>
              <p:sp>
                <p:nvSpPr>
                  <p:cNvPr id="924059" name="Line 411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446" y="3832"/>
                    <a:ext cx="6" cy="177"/>
                  </a:xfrm>
                  <a:prstGeom prst="line">
                    <a:avLst/>
                  </a:prstGeom>
                  <a:noFill/>
                  <a:ln w="28575">
                    <a:solidFill>
                      <a:srgbClr val="FF33CC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de-DE"/>
                  </a:p>
                </p:txBody>
              </p:sp>
            </p:grpSp>
            <p:sp>
              <p:nvSpPr>
                <p:cNvPr id="924062" name="Text Box 414"/>
                <p:cNvSpPr txBox="1">
                  <a:spLocks noChangeArrowheads="1"/>
                </p:cNvSpPr>
                <p:nvPr/>
              </p:nvSpPr>
              <p:spPr bwMode="auto">
                <a:xfrm>
                  <a:off x="160" y="3646"/>
                  <a:ext cx="552" cy="247"/>
                </a:xfrm>
                <a:prstGeom prst="rect">
                  <a:avLst/>
                </a:prstGeom>
                <a:noFill/>
                <a:ln w="2857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 marL="342900" indent="-342900" eaLnBrk="0" hangingPunct="0">
                    <a:spcBef>
                      <a:spcPct val="0"/>
                    </a:spcBef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112" charset="-128"/>
                    </a:defRPr>
                  </a:lvl1pPr>
                  <a:lvl2pPr eaLnBrk="0" hangingPunct="0">
                    <a:spcBef>
                      <a:spcPct val="0"/>
                    </a:spcBef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112" charset="-128"/>
                    </a:defRPr>
                  </a:lvl2pPr>
                  <a:lvl3pPr eaLnBrk="0" hangingPunct="0">
                    <a:spcBef>
                      <a:spcPct val="0"/>
                    </a:spcBef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112" charset="-128"/>
                    </a:defRPr>
                  </a:lvl3pPr>
                  <a:lvl4pPr eaLnBrk="0" hangingPunct="0">
                    <a:spcBef>
                      <a:spcPct val="0"/>
                    </a:spcBef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112" charset="-128"/>
                    </a:defRPr>
                  </a:lvl4pPr>
                  <a:lvl5pPr eaLnBrk="0" hangingPunct="0">
                    <a:spcBef>
                      <a:spcPct val="0"/>
                    </a:spcBef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112" charset="-128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112" charset="-128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112" charset="-128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112" charset="-128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112" charset="-128"/>
                    </a:defRPr>
                  </a:lvl9pPr>
                </a:lstStyle>
                <a:p>
                  <a:pPr eaLnBrk="1" hangingPunct="1">
                    <a:spcBef>
                      <a:spcPct val="20000"/>
                    </a:spcBef>
                    <a:buFont typeface="Wingdings" pitchFamily="2" charset="2"/>
                    <a:buNone/>
                    <a:defRPr/>
                  </a:pPr>
                  <a:r>
                    <a:rPr lang="en-US" sz="900" b="1" dirty="0" smtClean="0"/>
                    <a:t>Mode locked</a:t>
                  </a:r>
                </a:p>
                <a:p>
                  <a:pPr eaLnBrk="1" hangingPunct="1">
                    <a:spcBef>
                      <a:spcPct val="20000"/>
                    </a:spcBef>
                    <a:buFont typeface="Wingdings" pitchFamily="2" charset="2"/>
                    <a:buNone/>
                    <a:defRPr/>
                  </a:pPr>
                  <a:r>
                    <a:rPr lang="en-US" sz="900" b="1" dirty="0" smtClean="0"/>
                    <a:t>Laser</a:t>
                  </a:r>
                  <a:endParaRPr lang="en-GB" sz="900" b="1" dirty="0" smtClean="0"/>
                </a:p>
              </p:txBody>
            </p:sp>
          </p:grpSp>
          <p:sp>
            <p:nvSpPr>
              <p:cNvPr id="237" name="Line 102"/>
              <p:cNvSpPr>
                <a:spLocks noChangeShapeType="1"/>
              </p:cNvSpPr>
              <p:nvPr/>
            </p:nvSpPr>
            <p:spPr bwMode="auto">
              <a:xfrm>
                <a:off x="7829550" y="5929313"/>
                <a:ext cx="401637" cy="0"/>
              </a:xfrm>
              <a:prstGeom prst="line">
                <a:avLst/>
              </a:prstGeom>
              <a:noFill/>
              <a:ln w="28575">
                <a:solidFill>
                  <a:srgbClr val="3333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de-DE"/>
              </a:p>
            </p:txBody>
          </p:sp>
        </p:grpSp>
        <p:grpSp>
          <p:nvGrpSpPr>
            <p:cNvPr id="83985" name="Group 448"/>
            <p:cNvGrpSpPr>
              <a:grpSpLocks/>
            </p:cNvGrpSpPr>
            <p:nvPr/>
          </p:nvGrpSpPr>
          <p:grpSpPr bwMode="auto">
            <a:xfrm>
              <a:off x="7650163" y="5921375"/>
              <a:ext cx="149225" cy="139700"/>
              <a:chOff x="7772401" y="3605213"/>
              <a:chExt cx="149224" cy="139700"/>
            </a:xfrm>
            <a:solidFill>
              <a:schemeClr val="bg1"/>
            </a:solidFill>
          </p:grpSpPr>
          <p:sp>
            <p:nvSpPr>
              <p:cNvPr id="450" name="AutoShape 163"/>
              <p:cNvSpPr>
                <a:spLocks noChangeArrowheads="1"/>
              </p:cNvSpPr>
              <p:nvPr/>
            </p:nvSpPr>
            <p:spPr bwMode="auto">
              <a:xfrm rot="16200000">
                <a:off x="7796213" y="3609975"/>
                <a:ext cx="120650" cy="130174"/>
              </a:xfrm>
              <a:prstGeom prst="triangle">
                <a:avLst>
                  <a:gd name="adj" fmla="val 50000"/>
                </a:avLst>
              </a:prstGeom>
              <a:grp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de-DE"/>
              </a:p>
            </p:txBody>
          </p:sp>
          <p:sp>
            <p:nvSpPr>
              <p:cNvPr id="451" name="Line 164"/>
              <p:cNvSpPr>
                <a:spLocks noChangeShapeType="1"/>
              </p:cNvSpPr>
              <p:nvPr/>
            </p:nvSpPr>
            <p:spPr bwMode="auto">
              <a:xfrm rot="16200000">
                <a:off x="7702551" y="3675063"/>
                <a:ext cx="139700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de-DE"/>
              </a:p>
            </p:txBody>
          </p:sp>
        </p:grpSp>
      </p:grpSp>
      <p:sp>
        <p:nvSpPr>
          <p:cNvPr id="10" name="TextBox 9"/>
          <p:cNvSpPr txBox="1"/>
          <p:nvPr/>
        </p:nvSpPr>
        <p:spPr>
          <a:xfrm>
            <a:off x="8235207" y="1596689"/>
            <a:ext cx="7328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i="1" dirty="0" smtClean="0"/>
              <a:t>SLAC</a:t>
            </a:r>
          </a:p>
          <a:p>
            <a:r>
              <a:rPr lang="en-US" sz="1200" b="1" i="1" dirty="0" smtClean="0"/>
              <a:t>FLASH</a:t>
            </a:r>
          </a:p>
          <a:p>
            <a:r>
              <a:rPr lang="en-US" sz="1200" b="1" i="1" dirty="0" smtClean="0"/>
              <a:t>E-XFEL</a:t>
            </a:r>
            <a:endParaRPr lang="de-DE" sz="1200" b="1" i="1" dirty="0"/>
          </a:p>
        </p:txBody>
      </p:sp>
      <p:sp>
        <p:nvSpPr>
          <p:cNvPr id="289" name="TextBox 288"/>
          <p:cNvSpPr txBox="1"/>
          <p:nvPr/>
        </p:nvSpPr>
        <p:spPr>
          <a:xfrm>
            <a:off x="8182863" y="3050692"/>
            <a:ext cx="9124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i="1" dirty="0" err="1" smtClean="0"/>
              <a:t>SwissFEL</a:t>
            </a:r>
            <a:endParaRPr lang="de-DE" sz="1200" b="1" i="1" dirty="0"/>
          </a:p>
        </p:txBody>
      </p:sp>
      <p:sp>
        <p:nvSpPr>
          <p:cNvPr id="290" name="TextBox 289"/>
          <p:cNvSpPr txBox="1"/>
          <p:nvPr/>
        </p:nvSpPr>
        <p:spPr>
          <a:xfrm>
            <a:off x="8231187" y="4318655"/>
            <a:ext cx="71365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i="1" dirty="0" smtClean="0"/>
              <a:t>SLAC</a:t>
            </a:r>
          </a:p>
          <a:p>
            <a:r>
              <a:rPr lang="en-US" sz="1200" b="1" i="1" dirty="0" smtClean="0"/>
              <a:t>FERMI</a:t>
            </a:r>
          </a:p>
          <a:p>
            <a:r>
              <a:rPr lang="en-US" sz="1200" b="1" i="1" dirty="0" smtClean="0"/>
              <a:t>(LBNL)</a:t>
            </a:r>
          </a:p>
          <a:p>
            <a:r>
              <a:rPr lang="en-US" sz="1200" b="1" i="1" dirty="0" smtClean="0"/>
              <a:t>SACLA</a:t>
            </a:r>
            <a:endParaRPr lang="de-DE" sz="1200" b="1" i="1" dirty="0"/>
          </a:p>
        </p:txBody>
      </p:sp>
      <p:sp>
        <p:nvSpPr>
          <p:cNvPr id="291" name="TextBox 290"/>
          <p:cNvSpPr txBox="1"/>
          <p:nvPr/>
        </p:nvSpPr>
        <p:spPr>
          <a:xfrm>
            <a:off x="8194037" y="5372428"/>
            <a:ext cx="9124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i="1" dirty="0" smtClean="0"/>
              <a:t>FERMI</a:t>
            </a:r>
          </a:p>
          <a:p>
            <a:r>
              <a:rPr lang="en-US" sz="1200" b="1" i="1" dirty="0" smtClean="0"/>
              <a:t>FLASH</a:t>
            </a:r>
          </a:p>
          <a:p>
            <a:r>
              <a:rPr lang="en-US" sz="1200" b="1" i="1" dirty="0" smtClean="0"/>
              <a:t>E-XFEL</a:t>
            </a:r>
          </a:p>
          <a:p>
            <a:r>
              <a:rPr lang="en-US" sz="1200" b="1" i="1" dirty="0" err="1" smtClean="0"/>
              <a:t>SwissFEL</a:t>
            </a:r>
            <a:endParaRPr lang="de-DE" sz="1200" b="1" i="1" dirty="0"/>
          </a:p>
        </p:txBody>
      </p:sp>
    </p:spTree>
    <p:extLst>
      <p:ext uri="{BB962C8B-B14F-4D97-AF65-F5344CB8AC3E}">
        <p14:creationId xmlns="" xmlns:p14="http://schemas.microsoft.com/office/powerpoint/2010/main" val="3901258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 bwMode="auto">
          <a:xfrm>
            <a:off x="4023652" y="3021106"/>
            <a:ext cx="4736102" cy="3092823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Disturbance source / types inside RF control 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1925" y="892859"/>
            <a:ext cx="3386151" cy="1707653"/>
          </a:xfrm>
        </p:spPr>
        <p:txBody>
          <a:bodyPr/>
          <a:lstStyle/>
          <a:p>
            <a:r>
              <a:rPr lang="en-US" sz="1800" dirty="0" smtClean="0"/>
              <a:t>General control loop </a:t>
            </a:r>
          </a:p>
          <a:p>
            <a:pPr lvl="1"/>
            <a:r>
              <a:rPr lang="en-US" sz="1400" dirty="0" smtClean="0"/>
              <a:t>LLRF -&gt; RF control</a:t>
            </a:r>
          </a:p>
          <a:p>
            <a:pPr lvl="1"/>
            <a:r>
              <a:rPr lang="en-US" sz="1400" dirty="0" smtClean="0"/>
              <a:t>HPRF -&gt; amplifier, klystron, waveguide, cavities</a:t>
            </a:r>
          </a:p>
          <a:p>
            <a:pPr lvl="1"/>
            <a:r>
              <a:rPr lang="en-US" sz="1400" dirty="0" smtClean="0"/>
              <a:t>FB or adaptive FF</a:t>
            </a:r>
          </a:p>
        </p:txBody>
      </p:sp>
      <p:grpSp>
        <p:nvGrpSpPr>
          <p:cNvPr id="82" name="Group 81"/>
          <p:cNvGrpSpPr/>
          <p:nvPr/>
        </p:nvGrpSpPr>
        <p:grpSpPr>
          <a:xfrm>
            <a:off x="3548076" y="862550"/>
            <a:ext cx="5211677" cy="2050568"/>
            <a:chOff x="3297345" y="726699"/>
            <a:chExt cx="5211677" cy="205056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79" name="Freeform 78"/>
            <p:cNvSpPr/>
            <p:nvPr/>
          </p:nvSpPr>
          <p:spPr bwMode="auto">
            <a:xfrm>
              <a:off x="3297345" y="1058325"/>
              <a:ext cx="5196854" cy="1718942"/>
            </a:xfrm>
            <a:custGeom>
              <a:avLst/>
              <a:gdLst>
                <a:gd name="connsiteX0" fmla="*/ 3905250 w 5124450"/>
                <a:gd name="connsiteY0" fmla="*/ 9525 h 1800225"/>
                <a:gd name="connsiteX1" fmla="*/ 5124450 w 5124450"/>
                <a:gd name="connsiteY1" fmla="*/ 9525 h 1800225"/>
                <a:gd name="connsiteX2" fmla="*/ 5114925 w 5124450"/>
                <a:gd name="connsiteY2" fmla="*/ 1762125 h 1800225"/>
                <a:gd name="connsiteX3" fmla="*/ 19050 w 5124450"/>
                <a:gd name="connsiteY3" fmla="*/ 1800225 h 1800225"/>
                <a:gd name="connsiteX4" fmla="*/ 0 w 5124450"/>
                <a:gd name="connsiteY4" fmla="*/ 47625 h 1800225"/>
                <a:gd name="connsiteX5" fmla="*/ 2276475 w 5124450"/>
                <a:gd name="connsiteY5" fmla="*/ 0 h 1800225"/>
                <a:gd name="connsiteX6" fmla="*/ 2266950 w 5124450"/>
                <a:gd name="connsiteY6" fmla="*/ 1314450 h 1800225"/>
                <a:gd name="connsiteX7" fmla="*/ 3943350 w 5124450"/>
                <a:gd name="connsiteY7" fmla="*/ 1295400 h 1800225"/>
                <a:gd name="connsiteX8" fmla="*/ 3905250 w 5124450"/>
                <a:gd name="connsiteY8" fmla="*/ 9525 h 1800225"/>
                <a:gd name="connsiteX0" fmla="*/ 3905250 w 5124450"/>
                <a:gd name="connsiteY0" fmla="*/ 15135 h 1805835"/>
                <a:gd name="connsiteX1" fmla="*/ 5124450 w 5124450"/>
                <a:gd name="connsiteY1" fmla="*/ 15135 h 1805835"/>
                <a:gd name="connsiteX2" fmla="*/ 5114925 w 5124450"/>
                <a:gd name="connsiteY2" fmla="*/ 1767735 h 1805835"/>
                <a:gd name="connsiteX3" fmla="*/ 19050 w 5124450"/>
                <a:gd name="connsiteY3" fmla="*/ 1805835 h 1805835"/>
                <a:gd name="connsiteX4" fmla="*/ 0 w 5124450"/>
                <a:gd name="connsiteY4" fmla="*/ 53235 h 1805835"/>
                <a:gd name="connsiteX5" fmla="*/ 2231597 w 5124450"/>
                <a:gd name="connsiteY5" fmla="*/ 0 h 1805835"/>
                <a:gd name="connsiteX6" fmla="*/ 2266950 w 5124450"/>
                <a:gd name="connsiteY6" fmla="*/ 1320060 h 1805835"/>
                <a:gd name="connsiteX7" fmla="*/ 3943350 w 5124450"/>
                <a:gd name="connsiteY7" fmla="*/ 1301010 h 1805835"/>
                <a:gd name="connsiteX8" fmla="*/ 3905250 w 5124450"/>
                <a:gd name="connsiteY8" fmla="*/ 15135 h 1805835"/>
                <a:gd name="connsiteX0" fmla="*/ 3905250 w 5124450"/>
                <a:gd name="connsiteY0" fmla="*/ 15135 h 1805835"/>
                <a:gd name="connsiteX1" fmla="*/ 5124450 w 5124450"/>
                <a:gd name="connsiteY1" fmla="*/ 15135 h 1805835"/>
                <a:gd name="connsiteX2" fmla="*/ 5114925 w 5124450"/>
                <a:gd name="connsiteY2" fmla="*/ 1767735 h 1805835"/>
                <a:gd name="connsiteX3" fmla="*/ 19050 w 5124450"/>
                <a:gd name="connsiteY3" fmla="*/ 1805835 h 1805835"/>
                <a:gd name="connsiteX4" fmla="*/ 0 w 5124450"/>
                <a:gd name="connsiteY4" fmla="*/ 53235 h 1805835"/>
                <a:gd name="connsiteX5" fmla="*/ 2231597 w 5124450"/>
                <a:gd name="connsiteY5" fmla="*/ 0 h 1805835"/>
                <a:gd name="connsiteX6" fmla="*/ 2233291 w 5124450"/>
                <a:gd name="connsiteY6" fmla="*/ 1325670 h 1805835"/>
                <a:gd name="connsiteX7" fmla="*/ 3943350 w 5124450"/>
                <a:gd name="connsiteY7" fmla="*/ 1301010 h 1805835"/>
                <a:gd name="connsiteX8" fmla="*/ 3905250 w 5124450"/>
                <a:gd name="connsiteY8" fmla="*/ 15135 h 1805835"/>
                <a:gd name="connsiteX0" fmla="*/ 3905250 w 5124450"/>
                <a:gd name="connsiteY0" fmla="*/ 15135 h 1805835"/>
                <a:gd name="connsiteX1" fmla="*/ 5124450 w 5124450"/>
                <a:gd name="connsiteY1" fmla="*/ 15135 h 1805835"/>
                <a:gd name="connsiteX2" fmla="*/ 5114925 w 5124450"/>
                <a:gd name="connsiteY2" fmla="*/ 1767735 h 1805835"/>
                <a:gd name="connsiteX3" fmla="*/ 19050 w 5124450"/>
                <a:gd name="connsiteY3" fmla="*/ 1805835 h 1805835"/>
                <a:gd name="connsiteX4" fmla="*/ 0 w 5124450"/>
                <a:gd name="connsiteY4" fmla="*/ 53235 h 1805835"/>
                <a:gd name="connsiteX5" fmla="*/ 2231597 w 5124450"/>
                <a:gd name="connsiteY5" fmla="*/ 0 h 1805835"/>
                <a:gd name="connsiteX6" fmla="*/ 2233291 w 5124450"/>
                <a:gd name="connsiteY6" fmla="*/ 1325670 h 1805835"/>
                <a:gd name="connsiteX7" fmla="*/ 3943350 w 5124450"/>
                <a:gd name="connsiteY7" fmla="*/ 1334669 h 1805835"/>
                <a:gd name="connsiteX8" fmla="*/ 3905250 w 5124450"/>
                <a:gd name="connsiteY8" fmla="*/ 15135 h 1805835"/>
                <a:gd name="connsiteX0" fmla="*/ 3938909 w 5124450"/>
                <a:gd name="connsiteY0" fmla="*/ 0 h 1807530"/>
                <a:gd name="connsiteX1" fmla="*/ 5124450 w 5124450"/>
                <a:gd name="connsiteY1" fmla="*/ 16830 h 1807530"/>
                <a:gd name="connsiteX2" fmla="*/ 5114925 w 5124450"/>
                <a:gd name="connsiteY2" fmla="*/ 1769430 h 1807530"/>
                <a:gd name="connsiteX3" fmla="*/ 19050 w 5124450"/>
                <a:gd name="connsiteY3" fmla="*/ 1807530 h 1807530"/>
                <a:gd name="connsiteX4" fmla="*/ 0 w 5124450"/>
                <a:gd name="connsiteY4" fmla="*/ 54930 h 1807530"/>
                <a:gd name="connsiteX5" fmla="*/ 2231597 w 5124450"/>
                <a:gd name="connsiteY5" fmla="*/ 1695 h 1807530"/>
                <a:gd name="connsiteX6" fmla="*/ 2233291 w 5124450"/>
                <a:gd name="connsiteY6" fmla="*/ 1327365 h 1807530"/>
                <a:gd name="connsiteX7" fmla="*/ 3943350 w 5124450"/>
                <a:gd name="connsiteY7" fmla="*/ 1336364 h 1807530"/>
                <a:gd name="connsiteX8" fmla="*/ 3938909 w 5124450"/>
                <a:gd name="connsiteY8" fmla="*/ 0 h 1807530"/>
                <a:gd name="connsiteX0" fmla="*/ 3938909 w 5124450"/>
                <a:gd name="connsiteY0" fmla="*/ 0 h 1807530"/>
                <a:gd name="connsiteX1" fmla="*/ 5124450 w 5124450"/>
                <a:gd name="connsiteY1" fmla="*/ 16830 h 1807530"/>
                <a:gd name="connsiteX2" fmla="*/ 5114925 w 5124450"/>
                <a:gd name="connsiteY2" fmla="*/ 1769430 h 1807530"/>
                <a:gd name="connsiteX3" fmla="*/ 19050 w 5124450"/>
                <a:gd name="connsiteY3" fmla="*/ 1807530 h 1807530"/>
                <a:gd name="connsiteX4" fmla="*/ 0 w 5124450"/>
                <a:gd name="connsiteY4" fmla="*/ 54930 h 1807530"/>
                <a:gd name="connsiteX5" fmla="*/ 2231597 w 5124450"/>
                <a:gd name="connsiteY5" fmla="*/ 1695 h 1807530"/>
                <a:gd name="connsiteX6" fmla="*/ 2233291 w 5124450"/>
                <a:gd name="connsiteY6" fmla="*/ 1327365 h 1807530"/>
                <a:gd name="connsiteX7" fmla="*/ 3937740 w 5124450"/>
                <a:gd name="connsiteY7" fmla="*/ 1308315 h 1807530"/>
                <a:gd name="connsiteX8" fmla="*/ 3938909 w 5124450"/>
                <a:gd name="connsiteY8" fmla="*/ 0 h 1807530"/>
                <a:gd name="connsiteX0" fmla="*/ 3938909 w 5124450"/>
                <a:gd name="connsiteY0" fmla="*/ 0 h 1807530"/>
                <a:gd name="connsiteX1" fmla="*/ 5124450 w 5124450"/>
                <a:gd name="connsiteY1" fmla="*/ 16830 h 1807530"/>
                <a:gd name="connsiteX2" fmla="*/ 5114925 w 5124450"/>
                <a:gd name="connsiteY2" fmla="*/ 1769430 h 1807530"/>
                <a:gd name="connsiteX3" fmla="*/ 19050 w 5124450"/>
                <a:gd name="connsiteY3" fmla="*/ 1807530 h 1807530"/>
                <a:gd name="connsiteX4" fmla="*/ 0 w 5124450"/>
                <a:gd name="connsiteY4" fmla="*/ 54930 h 1807530"/>
                <a:gd name="connsiteX5" fmla="*/ 2231597 w 5124450"/>
                <a:gd name="connsiteY5" fmla="*/ 1695 h 1807530"/>
                <a:gd name="connsiteX6" fmla="*/ 2244510 w 5124450"/>
                <a:gd name="connsiteY6" fmla="*/ 1310535 h 1807530"/>
                <a:gd name="connsiteX7" fmla="*/ 3937740 w 5124450"/>
                <a:gd name="connsiteY7" fmla="*/ 1308315 h 1807530"/>
                <a:gd name="connsiteX8" fmla="*/ 3938909 w 5124450"/>
                <a:gd name="connsiteY8" fmla="*/ 0 h 1807530"/>
                <a:gd name="connsiteX0" fmla="*/ 3938909 w 5124450"/>
                <a:gd name="connsiteY0" fmla="*/ 0 h 1807530"/>
                <a:gd name="connsiteX1" fmla="*/ 5124450 w 5124450"/>
                <a:gd name="connsiteY1" fmla="*/ 16830 h 1807530"/>
                <a:gd name="connsiteX2" fmla="*/ 5114925 w 5124450"/>
                <a:gd name="connsiteY2" fmla="*/ 1769430 h 1807530"/>
                <a:gd name="connsiteX3" fmla="*/ 19050 w 5124450"/>
                <a:gd name="connsiteY3" fmla="*/ 1807530 h 1807530"/>
                <a:gd name="connsiteX4" fmla="*/ 0 w 5124450"/>
                <a:gd name="connsiteY4" fmla="*/ 54930 h 1807530"/>
                <a:gd name="connsiteX5" fmla="*/ 2248427 w 5124450"/>
                <a:gd name="connsiteY5" fmla="*/ 1695 h 1807530"/>
                <a:gd name="connsiteX6" fmla="*/ 2244510 w 5124450"/>
                <a:gd name="connsiteY6" fmla="*/ 1310535 h 1807530"/>
                <a:gd name="connsiteX7" fmla="*/ 3937740 w 5124450"/>
                <a:gd name="connsiteY7" fmla="*/ 1308315 h 1807530"/>
                <a:gd name="connsiteX8" fmla="*/ 3938909 w 5124450"/>
                <a:gd name="connsiteY8" fmla="*/ 0 h 1807530"/>
                <a:gd name="connsiteX0" fmla="*/ 3919859 w 5105400"/>
                <a:gd name="connsiteY0" fmla="*/ 0 h 1807530"/>
                <a:gd name="connsiteX1" fmla="*/ 5105400 w 5105400"/>
                <a:gd name="connsiteY1" fmla="*/ 16830 h 1807530"/>
                <a:gd name="connsiteX2" fmla="*/ 5095875 w 5105400"/>
                <a:gd name="connsiteY2" fmla="*/ 1769430 h 1807530"/>
                <a:gd name="connsiteX3" fmla="*/ 0 w 5105400"/>
                <a:gd name="connsiteY3" fmla="*/ 1807530 h 1807530"/>
                <a:gd name="connsiteX4" fmla="*/ 20219 w 5105400"/>
                <a:gd name="connsiteY4" fmla="*/ 15661 h 1807530"/>
                <a:gd name="connsiteX5" fmla="*/ 2229377 w 5105400"/>
                <a:gd name="connsiteY5" fmla="*/ 1695 h 1807530"/>
                <a:gd name="connsiteX6" fmla="*/ 2225460 w 5105400"/>
                <a:gd name="connsiteY6" fmla="*/ 1310535 h 1807530"/>
                <a:gd name="connsiteX7" fmla="*/ 3918690 w 5105400"/>
                <a:gd name="connsiteY7" fmla="*/ 1308315 h 1807530"/>
                <a:gd name="connsiteX8" fmla="*/ 3919859 w 5105400"/>
                <a:gd name="connsiteY8" fmla="*/ 0 h 1807530"/>
                <a:gd name="connsiteX0" fmla="*/ 3908640 w 5094181"/>
                <a:gd name="connsiteY0" fmla="*/ 0 h 1769430"/>
                <a:gd name="connsiteX1" fmla="*/ 5094181 w 5094181"/>
                <a:gd name="connsiteY1" fmla="*/ 16830 h 1769430"/>
                <a:gd name="connsiteX2" fmla="*/ 5084656 w 5094181"/>
                <a:gd name="connsiteY2" fmla="*/ 1769430 h 1769430"/>
                <a:gd name="connsiteX3" fmla="*/ 0 w 5094181"/>
                <a:gd name="connsiteY3" fmla="*/ 1717773 h 1769430"/>
                <a:gd name="connsiteX4" fmla="*/ 9000 w 5094181"/>
                <a:gd name="connsiteY4" fmla="*/ 15661 h 1769430"/>
                <a:gd name="connsiteX5" fmla="*/ 2218158 w 5094181"/>
                <a:gd name="connsiteY5" fmla="*/ 1695 h 1769430"/>
                <a:gd name="connsiteX6" fmla="*/ 2214241 w 5094181"/>
                <a:gd name="connsiteY6" fmla="*/ 1310535 h 1769430"/>
                <a:gd name="connsiteX7" fmla="*/ 3907471 w 5094181"/>
                <a:gd name="connsiteY7" fmla="*/ 1308315 h 1769430"/>
                <a:gd name="connsiteX8" fmla="*/ 3908640 w 5094181"/>
                <a:gd name="connsiteY8" fmla="*/ 0 h 1769430"/>
                <a:gd name="connsiteX0" fmla="*/ 3908640 w 5129535"/>
                <a:gd name="connsiteY0" fmla="*/ 0 h 1717773"/>
                <a:gd name="connsiteX1" fmla="*/ 5094181 w 5129535"/>
                <a:gd name="connsiteY1" fmla="*/ 16830 h 1717773"/>
                <a:gd name="connsiteX2" fmla="*/ 5129535 w 5129535"/>
                <a:gd name="connsiteY2" fmla="*/ 1713332 h 1717773"/>
                <a:gd name="connsiteX3" fmla="*/ 0 w 5129535"/>
                <a:gd name="connsiteY3" fmla="*/ 1717773 h 1717773"/>
                <a:gd name="connsiteX4" fmla="*/ 9000 w 5129535"/>
                <a:gd name="connsiteY4" fmla="*/ 15661 h 1717773"/>
                <a:gd name="connsiteX5" fmla="*/ 2218158 w 5129535"/>
                <a:gd name="connsiteY5" fmla="*/ 1695 h 1717773"/>
                <a:gd name="connsiteX6" fmla="*/ 2214241 w 5129535"/>
                <a:gd name="connsiteY6" fmla="*/ 1310535 h 1717773"/>
                <a:gd name="connsiteX7" fmla="*/ 3907471 w 5129535"/>
                <a:gd name="connsiteY7" fmla="*/ 1308315 h 1717773"/>
                <a:gd name="connsiteX8" fmla="*/ 3908640 w 5129535"/>
                <a:gd name="connsiteY8" fmla="*/ 0 h 1717773"/>
                <a:gd name="connsiteX0" fmla="*/ 3908640 w 5183938"/>
                <a:gd name="connsiteY0" fmla="*/ 5609 h 1723382"/>
                <a:gd name="connsiteX1" fmla="*/ 5183938 w 5183938"/>
                <a:gd name="connsiteY1" fmla="*/ 0 h 1723382"/>
                <a:gd name="connsiteX2" fmla="*/ 5129535 w 5183938"/>
                <a:gd name="connsiteY2" fmla="*/ 1718941 h 1723382"/>
                <a:gd name="connsiteX3" fmla="*/ 0 w 5183938"/>
                <a:gd name="connsiteY3" fmla="*/ 1723382 h 1723382"/>
                <a:gd name="connsiteX4" fmla="*/ 9000 w 5183938"/>
                <a:gd name="connsiteY4" fmla="*/ 21270 h 1723382"/>
                <a:gd name="connsiteX5" fmla="*/ 2218158 w 5183938"/>
                <a:gd name="connsiteY5" fmla="*/ 7304 h 1723382"/>
                <a:gd name="connsiteX6" fmla="*/ 2214241 w 5183938"/>
                <a:gd name="connsiteY6" fmla="*/ 1316144 h 1723382"/>
                <a:gd name="connsiteX7" fmla="*/ 3907471 w 5183938"/>
                <a:gd name="connsiteY7" fmla="*/ 1313924 h 1723382"/>
                <a:gd name="connsiteX8" fmla="*/ 3908640 w 5183938"/>
                <a:gd name="connsiteY8" fmla="*/ 5609 h 1723382"/>
                <a:gd name="connsiteX0" fmla="*/ 3908640 w 5208073"/>
                <a:gd name="connsiteY0" fmla="*/ 5609 h 1723382"/>
                <a:gd name="connsiteX1" fmla="*/ 5183938 w 5208073"/>
                <a:gd name="connsiteY1" fmla="*/ 0 h 1723382"/>
                <a:gd name="connsiteX2" fmla="*/ 5208073 w 5208073"/>
                <a:gd name="connsiteY2" fmla="*/ 1718941 h 1723382"/>
                <a:gd name="connsiteX3" fmla="*/ 0 w 5208073"/>
                <a:gd name="connsiteY3" fmla="*/ 1723382 h 1723382"/>
                <a:gd name="connsiteX4" fmla="*/ 9000 w 5208073"/>
                <a:gd name="connsiteY4" fmla="*/ 21270 h 1723382"/>
                <a:gd name="connsiteX5" fmla="*/ 2218158 w 5208073"/>
                <a:gd name="connsiteY5" fmla="*/ 7304 h 1723382"/>
                <a:gd name="connsiteX6" fmla="*/ 2214241 w 5208073"/>
                <a:gd name="connsiteY6" fmla="*/ 1316144 h 1723382"/>
                <a:gd name="connsiteX7" fmla="*/ 3907471 w 5208073"/>
                <a:gd name="connsiteY7" fmla="*/ 1313924 h 1723382"/>
                <a:gd name="connsiteX8" fmla="*/ 3908640 w 5208073"/>
                <a:gd name="connsiteY8" fmla="*/ 5609 h 1723382"/>
                <a:gd name="connsiteX0" fmla="*/ 3908640 w 5196854"/>
                <a:gd name="connsiteY0" fmla="*/ 5609 h 1723382"/>
                <a:gd name="connsiteX1" fmla="*/ 5183938 w 5196854"/>
                <a:gd name="connsiteY1" fmla="*/ 0 h 1723382"/>
                <a:gd name="connsiteX2" fmla="*/ 5196854 w 5196854"/>
                <a:gd name="connsiteY2" fmla="*/ 1718941 h 1723382"/>
                <a:gd name="connsiteX3" fmla="*/ 0 w 5196854"/>
                <a:gd name="connsiteY3" fmla="*/ 1723382 h 1723382"/>
                <a:gd name="connsiteX4" fmla="*/ 9000 w 5196854"/>
                <a:gd name="connsiteY4" fmla="*/ 21270 h 1723382"/>
                <a:gd name="connsiteX5" fmla="*/ 2218158 w 5196854"/>
                <a:gd name="connsiteY5" fmla="*/ 7304 h 1723382"/>
                <a:gd name="connsiteX6" fmla="*/ 2214241 w 5196854"/>
                <a:gd name="connsiteY6" fmla="*/ 1316144 h 1723382"/>
                <a:gd name="connsiteX7" fmla="*/ 3907471 w 5196854"/>
                <a:gd name="connsiteY7" fmla="*/ 1313924 h 1723382"/>
                <a:gd name="connsiteX8" fmla="*/ 3908640 w 5196854"/>
                <a:gd name="connsiteY8" fmla="*/ 5609 h 1723382"/>
                <a:gd name="connsiteX0" fmla="*/ 3908640 w 5196854"/>
                <a:gd name="connsiteY0" fmla="*/ 5609 h 1723382"/>
                <a:gd name="connsiteX1" fmla="*/ 5183938 w 5196854"/>
                <a:gd name="connsiteY1" fmla="*/ 0 h 1723382"/>
                <a:gd name="connsiteX2" fmla="*/ 5196854 w 5196854"/>
                <a:gd name="connsiteY2" fmla="*/ 1718941 h 1723382"/>
                <a:gd name="connsiteX3" fmla="*/ 0 w 5196854"/>
                <a:gd name="connsiteY3" fmla="*/ 1723382 h 1723382"/>
                <a:gd name="connsiteX4" fmla="*/ 9000 w 5196854"/>
                <a:gd name="connsiteY4" fmla="*/ 21270 h 1723382"/>
                <a:gd name="connsiteX5" fmla="*/ 2218158 w 5196854"/>
                <a:gd name="connsiteY5" fmla="*/ 7304 h 1723382"/>
                <a:gd name="connsiteX6" fmla="*/ 2214241 w 5196854"/>
                <a:gd name="connsiteY6" fmla="*/ 1316144 h 1723382"/>
                <a:gd name="connsiteX7" fmla="*/ 3907471 w 5196854"/>
                <a:gd name="connsiteY7" fmla="*/ 1313924 h 1723382"/>
                <a:gd name="connsiteX8" fmla="*/ 3908640 w 5196854"/>
                <a:gd name="connsiteY8" fmla="*/ 5609 h 1723382"/>
                <a:gd name="connsiteX0" fmla="*/ 3908640 w 5196854"/>
                <a:gd name="connsiteY0" fmla="*/ 5609 h 1723382"/>
                <a:gd name="connsiteX1" fmla="*/ 5183938 w 5196854"/>
                <a:gd name="connsiteY1" fmla="*/ 0 h 1723382"/>
                <a:gd name="connsiteX2" fmla="*/ 5196854 w 5196854"/>
                <a:gd name="connsiteY2" fmla="*/ 1718941 h 1723382"/>
                <a:gd name="connsiteX3" fmla="*/ 0 w 5196854"/>
                <a:gd name="connsiteY3" fmla="*/ 1723382 h 1723382"/>
                <a:gd name="connsiteX4" fmla="*/ 14610 w 5196854"/>
                <a:gd name="connsiteY4" fmla="*/ 4440 h 1723382"/>
                <a:gd name="connsiteX5" fmla="*/ 2218158 w 5196854"/>
                <a:gd name="connsiteY5" fmla="*/ 7304 h 1723382"/>
                <a:gd name="connsiteX6" fmla="*/ 2214241 w 5196854"/>
                <a:gd name="connsiteY6" fmla="*/ 1316144 h 1723382"/>
                <a:gd name="connsiteX7" fmla="*/ 3907471 w 5196854"/>
                <a:gd name="connsiteY7" fmla="*/ 1313924 h 1723382"/>
                <a:gd name="connsiteX8" fmla="*/ 3908640 w 5196854"/>
                <a:gd name="connsiteY8" fmla="*/ 5609 h 1723382"/>
                <a:gd name="connsiteX0" fmla="*/ 3908640 w 5196854"/>
                <a:gd name="connsiteY0" fmla="*/ 1169 h 1718942"/>
                <a:gd name="connsiteX1" fmla="*/ 5189548 w 5196854"/>
                <a:gd name="connsiteY1" fmla="*/ 1170 h 1718942"/>
                <a:gd name="connsiteX2" fmla="*/ 5196854 w 5196854"/>
                <a:gd name="connsiteY2" fmla="*/ 1714501 h 1718942"/>
                <a:gd name="connsiteX3" fmla="*/ 0 w 5196854"/>
                <a:gd name="connsiteY3" fmla="*/ 1718942 h 1718942"/>
                <a:gd name="connsiteX4" fmla="*/ 14610 w 5196854"/>
                <a:gd name="connsiteY4" fmla="*/ 0 h 1718942"/>
                <a:gd name="connsiteX5" fmla="*/ 2218158 w 5196854"/>
                <a:gd name="connsiteY5" fmla="*/ 2864 h 1718942"/>
                <a:gd name="connsiteX6" fmla="*/ 2214241 w 5196854"/>
                <a:gd name="connsiteY6" fmla="*/ 1311704 h 1718942"/>
                <a:gd name="connsiteX7" fmla="*/ 3907471 w 5196854"/>
                <a:gd name="connsiteY7" fmla="*/ 1309484 h 1718942"/>
                <a:gd name="connsiteX8" fmla="*/ 3908640 w 5196854"/>
                <a:gd name="connsiteY8" fmla="*/ 1169 h 1718942"/>
                <a:gd name="connsiteX0" fmla="*/ 3908640 w 5196854"/>
                <a:gd name="connsiteY0" fmla="*/ 1169 h 1718942"/>
                <a:gd name="connsiteX1" fmla="*/ 5189548 w 5196854"/>
                <a:gd name="connsiteY1" fmla="*/ 1170 h 1718942"/>
                <a:gd name="connsiteX2" fmla="*/ 5196854 w 5196854"/>
                <a:gd name="connsiteY2" fmla="*/ 1714501 h 1718942"/>
                <a:gd name="connsiteX3" fmla="*/ 0 w 5196854"/>
                <a:gd name="connsiteY3" fmla="*/ 1718942 h 1718942"/>
                <a:gd name="connsiteX4" fmla="*/ 3390 w 5196854"/>
                <a:gd name="connsiteY4" fmla="*/ 0 h 1718942"/>
                <a:gd name="connsiteX5" fmla="*/ 2218158 w 5196854"/>
                <a:gd name="connsiteY5" fmla="*/ 2864 h 1718942"/>
                <a:gd name="connsiteX6" fmla="*/ 2214241 w 5196854"/>
                <a:gd name="connsiteY6" fmla="*/ 1311704 h 1718942"/>
                <a:gd name="connsiteX7" fmla="*/ 3907471 w 5196854"/>
                <a:gd name="connsiteY7" fmla="*/ 1309484 h 1718942"/>
                <a:gd name="connsiteX8" fmla="*/ 3908640 w 5196854"/>
                <a:gd name="connsiteY8" fmla="*/ 1169 h 1718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196854" h="1718942">
                  <a:moveTo>
                    <a:pt x="3908640" y="1169"/>
                  </a:moveTo>
                  <a:lnTo>
                    <a:pt x="5189548" y="1170"/>
                  </a:lnTo>
                  <a:cubicBezTo>
                    <a:pt x="5193853" y="574150"/>
                    <a:pt x="5192549" y="1141521"/>
                    <a:pt x="5196854" y="1714501"/>
                  </a:cubicBezTo>
                  <a:lnTo>
                    <a:pt x="0" y="1718942"/>
                  </a:lnTo>
                  <a:lnTo>
                    <a:pt x="3390" y="0"/>
                  </a:lnTo>
                  <a:lnTo>
                    <a:pt x="2218158" y="2864"/>
                  </a:lnTo>
                  <a:cubicBezTo>
                    <a:pt x="2218723" y="444754"/>
                    <a:pt x="2213676" y="869814"/>
                    <a:pt x="2214241" y="1311704"/>
                  </a:cubicBezTo>
                  <a:lnTo>
                    <a:pt x="3907471" y="1309484"/>
                  </a:lnTo>
                  <a:cubicBezTo>
                    <a:pt x="3905991" y="864029"/>
                    <a:pt x="3910120" y="446624"/>
                    <a:pt x="3908640" y="1169"/>
                  </a:cubicBezTo>
                  <a:close/>
                </a:path>
              </a:pathLst>
            </a:custGeom>
            <a:solidFill>
              <a:schemeClr val="tx2"/>
            </a:solidFill>
            <a:ln w="9525" cap="flat" cmpd="sng" algn="ctr">
              <a:solidFill>
                <a:srgbClr val="FF0000"/>
              </a:solidFill>
              <a:prstDash val="sysDash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4" name="Rectangle 3"/>
            <p:cNvSpPr/>
            <p:nvPr/>
          </p:nvSpPr>
          <p:spPr bwMode="auto">
            <a:xfrm>
              <a:off x="6209856" y="1738426"/>
              <a:ext cx="691116" cy="478465"/>
            </a:xfrm>
            <a:prstGeom prst="rect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5" name="Oval 4"/>
            <p:cNvSpPr/>
            <p:nvPr/>
          </p:nvSpPr>
          <p:spPr bwMode="auto">
            <a:xfrm>
              <a:off x="7475130" y="1858041"/>
              <a:ext cx="233916" cy="239233"/>
            </a:xfrm>
            <a:prstGeom prst="ellips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cxnSp>
          <p:nvCxnSpPr>
            <p:cNvPr id="7" name="Elbow Connector 6"/>
            <p:cNvCxnSpPr>
              <a:stCxn id="4" idx="3"/>
              <a:endCxn id="5" idx="2"/>
            </p:cNvCxnSpPr>
            <p:nvPr/>
          </p:nvCxnSpPr>
          <p:spPr bwMode="auto">
            <a:xfrm flipV="1">
              <a:off x="6900972" y="1977658"/>
              <a:ext cx="574158" cy="1"/>
            </a:xfrm>
            <a:prstGeom prst="bentConnector3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" name="Elbow Connector 8"/>
            <p:cNvCxnSpPr/>
            <p:nvPr/>
          </p:nvCxnSpPr>
          <p:spPr bwMode="auto">
            <a:xfrm>
              <a:off x="7709046" y="1977661"/>
              <a:ext cx="467834" cy="2"/>
            </a:xfrm>
            <a:prstGeom prst="bentConnector3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7" name="Straight Arrow Connector 16"/>
            <p:cNvCxnSpPr>
              <a:endCxn id="5" idx="0"/>
            </p:cNvCxnSpPr>
            <p:nvPr/>
          </p:nvCxnSpPr>
          <p:spPr bwMode="auto">
            <a:xfrm>
              <a:off x="7592088" y="1483245"/>
              <a:ext cx="0" cy="374796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8" name="TextBox 17"/>
            <p:cNvSpPr txBox="1"/>
            <p:nvPr/>
          </p:nvSpPr>
          <p:spPr>
            <a:xfrm>
              <a:off x="6382339" y="1808380"/>
              <a:ext cx="34496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smtClean="0"/>
                <a:t>G</a:t>
              </a:r>
              <a:endParaRPr lang="de-DE" dirty="0"/>
            </a:p>
          </p:txBody>
        </p:sp>
        <p:cxnSp>
          <p:nvCxnSpPr>
            <p:cNvPr id="20" name="Straight Arrow Connector 19"/>
            <p:cNvCxnSpPr/>
            <p:nvPr/>
          </p:nvCxnSpPr>
          <p:spPr bwMode="auto">
            <a:xfrm>
              <a:off x="6547527" y="1483245"/>
              <a:ext cx="7295" cy="255181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2" name="Rectangle 21"/>
            <p:cNvSpPr/>
            <p:nvPr/>
          </p:nvSpPr>
          <p:spPr bwMode="auto">
            <a:xfrm>
              <a:off x="4496242" y="1738424"/>
              <a:ext cx="691116" cy="478465"/>
            </a:xfrm>
            <a:prstGeom prst="rect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7177328" y="1646236"/>
              <a:ext cx="28725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smtClean="0"/>
                <a:t>y</a:t>
              </a:r>
              <a:endParaRPr lang="de-DE" dirty="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8176880" y="1788931"/>
              <a:ext cx="33214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/>
                <a:t>y</a:t>
              </a:r>
              <a:r>
                <a:rPr lang="de-DE" dirty="0" smtClean="0"/>
                <a:t>‘</a:t>
              </a:r>
              <a:endParaRPr lang="de-DE" dirty="0"/>
            </a:p>
          </p:txBody>
        </p:sp>
        <p:sp>
          <p:nvSpPr>
            <p:cNvPr id="26" name="Oval 25"/>
            <p:cNvSpPr/>
            <p:nvPr/>
          </p:nvSpPr>
          <p:spPr bwMode="auto">
            <a:xfrm>
              <a:off x="5739311" y="1858044"/>
              <a:ext cx="233916" cy="239233"/>
            </a:xfrm>
            <a:prstGeom prst="ellips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cxnSp>
          <p:nvCxnSpPr>
            <p:cNvPr id="27" name="Straight Arrow Connector 26"/>
            <p:cNvCxnSpPr>
              <a:stCxn id="26" idx="6"/>
              <a:endCxn id="4" idx="1"/>
            </p:cNvCxnSpPr>
            <p:nvPr/>
          </p:nvCxnSpPr>
          <p:spPr bwMode="auto">
            <a:xfrm flipV="1">
              <a:off x="5973227" y="1977659"/>
              <a:ext cx="236629" cy="2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0" name="Straight Arrow Connector 29"/>
            <p:cNvCxnSpPr>
              <a:stCxn id="22" idx="3"/>
              <a:endCxn id="26" idx="2"/>
            </p:cNvCxnSpPr>
            <p:nvPr/>
          </p:nvCxnSpPr>
          <p:spPr bwMode="auto">
            <a:xfrm>
              <a:off x="5187358" y="1977657"/>
              <a:ext cx="551953" cy="4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32" name="TextBox 31"/>
            <p:cNvSpPr txBox="1"/>
            <p:nvPr/>
          </p:nvSpPr>
          <p:spPr>
            <a:xfrm>
              <a:off x="4669317" y="1808379"/>
              <a:ext cx="34496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smtClean="0"/>
                <a:t>C</a:t>
              </a:r>
              <a:endParaRPr lang="de-DE" dirty="0"/>
            </a:p>
          </p:txBody>
        </p:sp>
        <p:cxnSp>
          <p:nvCxnSpPr>
            <p:cNvPr id="33" name="Straight Arrow Connector 32"/>
            <p:cNvCxnSpPr>
              <a:endCxn id="36" idx="2"/>
            </p:cNvCxnSpPr>
            <p:nvPr/>
          </p:nvCxnSpPr>
          <p:spPr bwMode="auto">
            <a:xfrm>
              <a:off x="3625460" y="1975969"/>
              <a:ext cx="348014" cy="1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4" name="Straight Arrow Connector 33"/>
            <p:cNvCxnSpPr>
              <a:endCxn id="26" idx="0"/>
            </p:cNvCxnSpPr>
            <p:nvPr/>
          </p:nvCxnSpPr>
          <p:spPr bwMode="auto">
            <a:xfrm>
              <a:off x="5856269" y="1525870"/>
              <a:ext cx="0" cy="332174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36" name="Oval 35"/>
            <p:cNvSpPr/>
            <p:nvPr/>
          </p:nvSpPr>
          <p:spPr bwMode="auto">
            <a:xfrm>
              <a:off x="3973474" y="1856353"/>
              <a:ext cx="233916" cy="239233"/>
            </a:xfrm>
            <a:prstGeom prst="ellips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cxnSp>
          <p:nvCxnSpPr>
            <p:cNvPr id="37" name="Straight Arrow Connector 36"/>
            <p:cNvCxnSpPr>
              <a:stCxn id="36" idx="6"/>
              <a:endCxn id="22" idx="1"/>
            </p:cNvCxnSpPr>
            <p:nvPr/>
          </p:nvCxnSpPr>
          <p:spPr bwMode="auto">
            <a:xfrm>
              <a:off x="4207390" y="1975970"/>
              <a:ext cx="288852" cy="1687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3" name="Elbow Connector 42"/>
            <p:cNvCxnSpPr>
              <a:endCxn id="36" idx="4"/>
            </p:cNvCxnSpPr>
            <p:nvPr/>
          </p:nvCxnSpPr>
          <p:spPr bwMode="auto">
            <a:xfrm rot="10800000" flipV="1">
              <a:off x="4090433" y="1977656"/>
              <a:ext cx="3852531" cy="117930"/>
            </a:xfrm>
            <a:prstGeom prst="bentConnector4">
              <a:avLst>
                <a:gd name="adj1" fmla="val -368"/>
                <a:gd name="adj2" fmla="val 546291"/>
              </a:avLst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48" name="Rectangle 47"/>
            <p:cNvSpPr/>
            <p:nvPr/>
          </p:nvSpPr>
          <p:spPr bwMode="auto">
            <a:xfrm>
              <a:off x="5538408" y="1062411"/>
              <a:ext cx="1638920" cy="1276882"/>
            </a:xfrm>
            <a:prstGeom prst="rect">
              <a:avLst/>
            </a:prstGeom>
            <a:noFill/>
            <a:ln w="9525" cap="flat" cmpd="sng" algn="ctr">
              <a:solidFill>
                <a:schemeClr val="accent1"/>
              </a:solidFill>
              <a:prstDash val="sysDash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6405582" y="1144691"/>
              <a:ext cx="29848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smtClean="0"/>
                <a:t>d</a:t>
              </a:r>
              <a:endParaRPr lang="de-DE" dirty="0"/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7272695" y="1977535"/>
              <a:ext cx="27443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dirty="0" smtClean="0"/>
                <a:t>+</a:t>
              </a:r>
              <a:endParaRPr lang="de-DE" sz="1200" dirty="0"/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7586478" y="1653295"/>
              <a:ext cx="27443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dirty="0" smtClean="0"/>
                <a:t>+</a:t>
              </a:r>
              <a:endParaRPr lang="de-DE" sz="1200" dirty="0"/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4190492" y="1688767"/>
              <a:ext cx="29848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smtClean="0"/>
                <a:t>e</a:t>
              </a:r>
              <a:endParaRPr lang="de-DE" dirty="0"/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5538408" y="1974284"/>
              <a:ext cx="27443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dirty="0" smtClean="0"/>
                <a:t>+</a:t>
              </a:r>
              <a:endParaRPr lang="de-DE" sz="1200" dirty="0"/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5879481" y="1610835"/>
              <a:ext cx="27443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dirty="0" smtClean="0"/>
                <a:t>+</a:t>
              </a:r>
              <a:endParaRPr lang="de-DE" sz="1200" dirty="0"/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4072511" y="2062294"/>
              <a:ext cx="23596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dirty="0" smtClean="0"/>
                <a:t>-</a:t>
              </a:r>
              <a:endParaRPr lang="de-DE" sz="1200" dirty="0"/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3772920" y="1720756"/>
              <a:ext cx="27443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dirty="0" smtClean="0"/>
                <a:t>+</a:t>
              </a:r>
              <a:endParaRPr lang="de-DE" sz="1200" dirty="0"/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3371864" y="1782737"/>
              <a:ext cx="25359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smtClean="0"/>
                <a:t>r</a:t>
              </a:r>
              <a:endParaRPr lang="de-DE" dirty="0"/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5239928" y="1670643"/>
              <a:ext cx="29848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smtClean="0"/>
                <a:t>u</a:t>
              </a:r>
              <a:endParaRPr lang="de-DE" dirty="0"/>
            </a:p>
          </p:txBody>
        </p:sp>
        <p:grpSp>
          <p:nvGrpSpPr>
            <p:cNvPr id="72" name="Group 71"/>
            <p:cNvGrpSpPr/>
            <p:nvPr/>
          </p:nvGrpSpPr>
          <p:grpSpPr>
            <a:xfrm>
              <a:off x="5731924" y="1243118"/>
              <a:ext cx="310049" cy="338554"/>
              <a:chOff x="4612852" y="3210637"/>
              <a:chExt cx="310049" cy="338554"/>
            </a:xfrm>
          </p:grpSpPr>
          <p:sp>
            <p:nvSpPr>
              <p:cNvPr id="70" name="Isosceles Triangle 69"/>
              <p:cNvSpPr/>
              <p:nvPr/>
            </p:nvSpPr>
            <p:spPr bwMode="auto">
              <a:xfrm>
                <a:off x="4612852" y="3335411"/>
                <a:ext cx="101513" cy="109015"/>
              </a:xfrm>
              <a:prstGeom prst="triangle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6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71" name="TextBox 70"/>
              <p:cNvSpPr txBox="1"/>
              <p:nvPr/>
            </p:nvSpPr>
            <p:spPr>
              <a:xfrm>
                <a:off x="4624421" y="3210637"/>
                <a:ext cx="298480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dirty="0" smtClean="0"/>
                  <a:t>u</a:t>
                </a:r>
                <a:endParaRPr lang="de-DE" dirty="0"/>
              </a:p>
            </p:txBody>
          </p:sp>
        </p:grpSp>
        <p:grpSp>
          <p:nvGrpSpPr>
            <p:cNvPr id="77" name="Group 76"/>
            <p:cNvGrpSpPr/>
            <p:nvPr/>
          </p:nvGrpSpPr>
          <p:grpSpPr>
            <a:xfrm>
              <a:off x="7514824" y="1192513"/>
              <a:ext cx="310049" cy="338554"/>
              <a:chOff x="4064482" y="3623856"/>
              <a:chExt cx="310049" cy="338554"/>
            </a:xfrm>
          </p:grpSpPr>
          <p:sp>
            <p:nvSpPr>
              <p:cNvPr id="75" name="Isosceles Triangle 74"/>
              <p:cNvSpPr/>
              <p:nvPr/>
            </p:nvSpPr>
            <p:spPr bwMode="auto">
              <a:xfrm>
                <a:off x="4064482" y="3748630"/>
                <a:ext cx="101513" cy="109015"/>
              </a:xfrm>
              <a:prstGeom prst="triangle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6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76" name="TextBox 75"/>
              <p:cNvSpPr txBox="1"/>
              <p:nvPr/>
            </p:nvSpPr>
            <p:spPr>
              <a:xfrm>
                <a:off x="4076051" y="3623856"/>
                <a:ext cx="298480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dirty="0" smtClean="0"/>
                  <a:t>y</a:t>
                </a:r>
                <a:endParaRPr lang="de-DE" dirty="0"/>
              </a:p>
            </p:txBody>
          </p:sp>
        </p:grpSp>
        <p:sp>
          <p:nvSpPr>
            <p:cNvPr id="78" name="TextBox 77"/>
            <p:cNvSpPr txBox="1"/>
            <p:nvPr/>
          </p:nvSpPr>
          <p:spPr>
            <a:xfrm>
              <a:off x="6016698" y="726699"/>
              <a:ext cx="74090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smtClean="0"/>
                <a:t>HPRF</a:t>
              </a:r>
              <a:endParaRPr lang="de-DE" dirty="0"/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4351816" y="728246"/>
              <a:ext cx="68480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smtClean="0"/>
                <a:t>LLRF</a:t>
              </a:r>
              <a:endParaRPr lang="de-DE" dirty="0"/>
            </a:p>
          </p:txBody>
        </p:sp>
      </p:grpSp>
      <p:sp>
        <p:nvSpPr>
          <p:cNvPr id="83" name="Content Placeholder 2"/>
          <p:cNvSpPr txBox="1">
            <a:spLocks/>
          </p:cNvSpPr>
          <p:nvPr/>
        </p:nvSpPr>
        <p:spPr bwMode="auto">
          <a:xfrm>
            <a:off x="124945" y="2402533"/>
            <a:ext cx="4434259" cy="404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65113" indent="-265113" algn="l" rtl="0" eaLnBrk="0" fontAlgn="base" hangingPunct="0">
              <a:spcBef>
                <a:spcPct val="0"/>
              </a:spcBef>
              <a:spcAft>
                <a:spcPct val="50000"/>
              </a:spcAft>
              <a:buClr>
                <a:srgbClr val="F28E00"/>
              </a:buClr>
              <a:buFont typeface="Arial Black" pitchFamily="34" charset="0"/>
              <a:buChar char="&gt;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184150" algn="l" rtl="0" eaLnBrk="0" fontAlgn="base" hangingPunct="0">
              <a:spcBef>
                <a:spcPct val="0"/>
              </a:spcBef>
              <a:spcAft>
                <a:spcPct val="50000"/>
              </a:spcAft>
              <a:buClr>
                <a:schemeClr val="bg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2pPr>
            <a:lvl3pPr marL="1236663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9900"/>
              </a:buClr>
              <a:buFont typeface="Arial Black" pitchFamily="34" charset="0"/>
              <a:defRPr sz="1200">
                <a:solidFill>
                  <a:schemeClr val="tx1"/>
                </a:solidFill>
                <a:latin typeface="+mn-lt"/>
              </a:defRPr>
            </a:lvl3pPr>
            <a:lvl4pPr marL="1644650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endParaRPr lang="en-US" sz="1600" dirty="0" smtClean="0"/>
          </a:p>
          <a:p>
            <a:r>
              <a:rPr lang="en-US" sz="1600" dirty="0" smtClean="0"/>
              <a:t>Contributions at plant input [u]:</a:t>
            </a:r>
          </a:p>
          <a:p>
            <a:pPr lvl="1"/>
            <a:r>
              <a:rPr lang="en-US" sz="1200" dirty="0" smtClean="0"/>
              <a:t>Amplifier chain : thermal drifts, </a:t>
            </a:r>
            <a:r>
              <a:rPr lang="en-US" sz="1200" dirty="0" smtClean="0"/>
              <a:t>non-linearity</a:t>
            </a:r>
            <a:r>
              <a:rPr lang="en-US" sz="1200" dirty="0" smtClean="0"/>
              <a:t>, </a:t>
            </a:r>
          </a:p>
          <a:p>
            <a:pPr lvl="1">
              <a:buNone/>
            </a:pPr>
            <a:r>
              <a:rPr lang="en-US" sz="1200" dirty="0" smtClean="0"/>
              <a:t>    saturation</a:t>
            </a:r>
            <a:r>
              <a:rPr lang="en-US" sz="1200" dirty="0" smtClean="0"/>
              <a:t>, high frequency noise</a:t>
            </a:r>
          </a:p>
          <a:p>
            <a:r>
              <a:rPr lang="en-US" sz="1600" dirty="0" smtClean="0"/>
              <a:t>Plant </a:t>
            </a:r>
            <a:r>
              <a:rPr lang="en-US" sz="1600" dirty="0" smtClean="0"/>
              <a:t>[d]: </a:t>
            </a:r>
          </a:p>
          <a:p>
            <a:pPr lvl="1"/>
            <a:r>
              <a:rPr lang="en-US" sz="1200" dirty="0" smtClean="0"/>
              <a:t>C</a:t>
            </a:r>
            <a:r>
              <a:rPr lang="en-US" sz="1200" dirty="0" smtClean="0"/>
              <a:t>avity </a:t>
            </a:r>
            <a:r>
              <a:rPr lang="en-US" sz="1200" dirty="0" smtClean="0"/>
              <a:t>detuning (thermal, mechanical), </a:t>
            </a:r>
            <a:r>
              <a:rPr lang="en-US" sz="1200" dirty="0" smtClean="0"/>
              <a:t>               beam </a:t>
            </a:r>
            <a:r>
              <a:rPr lang="en-US" sz="1200" dirty="0" smtClean="0"/>
              <a:t>itself (long pulse</a:t>
            </a:r>
            <a:r>
              <a:rPr lang="en-US" sz="1200" dirty="0" smtClean="0"/>
              <a:t>), further modes</a:t>
            </a:r>
            <a:endParaRPr lang="en-US" sz="1200" dirty="0" smtClean="0"/>
          </a:p>
          <a:p>
            <a:r>
              <a:rPr lang="en-US" sz="1600" dirty="0" smtClean="0"/>
              <a:t>Measurement system [y]:</a:t>
            </a:r>
          </a:p>
          <a:p>
            <a:pPr lvl="1"/>
            <a:r>
              <a:rPr lang="en-US" sz="1200" dirty="0" smtClean="0"/>
              <a:t>Noise </a:t>
            </a:r>
            <a:r>
              <a:rPr lang="en-US" sz="1200" dirty="0" smtClean="0"/>
              <a:t>contributions from </a:t>
            </a:r>
            <a:r>
              <a:rPr lang="en-US" sz="1200" dirty="0" smtClean="0"/>
              <a:t>pick-up, cross-talk, </a:t>
            </a:r>
          </a:p>
          <a:p>
            <a:pPr lvl="1">
              <a:buNone/>
            </a:pPr>
            <a:r>
              <a:rPr lang="en-US" sz="1200" dirty="0" smtClean="0"/>
              <a:t>     field </a:t>
            </a:r>
            <a:r>
              <a:rPr lang="en-US" sz="1200" dirty="0" smtClean="0"/>
              <a:t>detection, thermal </a:t>
            </a:r>
            <a:r>
              <a:rPr lang="en-US" sz="1200" dirty="0" smtClean="0"/>
              <a:t>drifts</a:t>
            </a:r>
            <a:endParaRPr lang="en-US" sz="1200" dirty="0" smtClean="0"/>
          </a:p>
          <a:p>
            <a:r>
              <a:rPr lang="en-US" sz="1600" dirty="0" smtClean="0"/>
              <a:t>Control loop (digital):</a:t>
            </a:r>
          </a:p>
          <a:p>
            <a:pPr lvl="1"/>
            <a:r>
              <a:rPr lang="en-US" sz="1200" dirty="0" smtClean="0"/>
              <a:t>accuracy, fixed point data processing, </a:t>
            </a:r>
          </a:p>
          <a:p>
            <a:pPr lvl="1">
              <a:buNone/>
            </a:pPr>
            <a:r>
              <a:rPr lang="en-US" sz="1200" dirty="0" smtClean="0"/>
              <a:t>     up </a:t>
            </a:r>
            <a:r>
              <a:rPr lang="en-US" sz="1200" dirty="0" smtClean="0"/>
              <a:t>conversion (detection scheme)  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5402183" y="3048836"/>
            <a:ext cx="20056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smtClean="0"/>
              <a:t>Accelerator technology</a:t>
            </a:r>
            <a:endParaRPr lang="en-US" sz="1400"/>
          </a:p>
        </p:txBody>
      </p:sp>
      <p:cxnSp>
        <p:nvCxnSpPr>
          <p:cNvPr id="55" name="Straight Arrow Connector 54"/>
          <p:cNvCxnSpPr>
            <a:stCxn id="51" idx="1"/>
          </p:cNvCxnSpPr>
          <p:nvPr/>
        </p:nvCxnSpPr>
        <p:spPr bwMode="auto">
          <a:xfrm flipH="1">
            <a:off x="4940589" y="3202725"/>
            <a:ext cx="461594" cy="368106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2" name="Straight Arrow Connector 61"/>
          <p:cNvCxnSpPr>
            <a:stCxn id="51" idx="3"/>
            <a:endCxn id="63" idx="0"/>
          </p:cNvCxnSpPr>
          <p:nvPr/>
        </p:nvCxnSpPr>
        <p:spPr bwMode="auto">
          <a:xfrm>
            <a:off x="7407860" y="3202725"/>
            <a:ext cx="492817" cy="396658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9" name="TextBox 18"/>
          <p:cNvSpPr txBox="1"/>
          <p:nvPr/>
        </p:nvSpPr>
        <p:spPr>
          <a:xfrm>
            <a:off x="4208421" y="3565436"/>
            <a:ext cx="17780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smtClean="0"/>
              <a:t>Normal-conducting (nc)</a:t>
            </a:r>
            <a:endParaRPr lang="en-US" sz="1200"/>
          </a:p>
        </p:txBody>
      </p:sp>
      <p:sp>
        <p:nvSpPr>
          <p:cNvPr id="63" name="TextBox 62"/>
          <p:cNvSpPr txBox="1"/>
          <p:nvPr/>
        </p:nvSpPr>
        <p:spPr>
          <a:xfrm>
            <a:off x="7058138" y="3599383"/>
            <a:ext cx="168507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smtClean="0"/>
              <a:t>Super-conducting (sc)</a:t>
            </a:r>
            <a:endParaRPr lang="en-US" sz="1200"/>
          </a:p>
        </p:txBody>
      </p:sp>
      <p:graphicFrame>
        <p:nvGraphicFramePr>
          <p:cNvPr id="28" name="Table 27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213336990"/>
              </p:ext>
            </p:extLst>
          </p:nvPr>
        </p:nvGraphicFramePr>
        <p:xfrm>
          <a:off x="4107077" y="3876382"/>
          <a:ext cx="4578754" cy="2199184"/>
        </p:xfrm>
        <a:graphic>
          <a:graphicData uri="http://schemas.openxmlformats.org/drawingml/2006/table">
            <a:tbl>
              <a:tblPr>
                <a:tableStyleId>{F5AB1C69-6EDB-4FF4-983F-18BD219EF322}</a:tableStyleId>
              </a:tblPr>
              <a:tblGrid>
                <a:gridCol w="1325829"/>
                <a:gridCol w="1786758"/>
                <a:gridCol w="1466167"/>
              </a:tblGrid>
              <a:tr h="285462">
                <a:tc>
                  <a:txBody>
                    <a:bodyPr/>
                    <a:lstStyle/>
                    <a:p>
                      <a:pPr algn="ctr"/>
                      <a:r>
                        <a:rPr lang="en-US" sz="1200" noProof="0" dirty="0" smtClean="0"/>
                        <a:t>high</a:t>
                      </a:r>
                      <a:endParaRPr lang="en-US" sz="1200" noProof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noProof="0" smtClean="0"/>
                        <a:t>bandwidth</a:t>
                      </a:r>
                      <a:endParaRPr lang="en-US" sz="1200" noProof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noProof="0" smtClean="0"/>
                        <a:t>low</a:t>
                      </a:r>
                      <a:endParaRPr lang="en-US" sz="1200" noProof="0"/>
                    </a:p>
                  </a:txBody>
                  <a:tcPr anchor="ctr"/>
                </a:tc>
              </a:tr>
              <a:tr h="314674">
                <a:tc>
                  <a:txBody>
                    <a:bodyPr/>
                    <a:lstStyle/>
                    <a:p>
                      <a:pPr algn="ctr"/>
                      <a:r>
                        <a:rPr lang="en-US" sz="1200" noProof="0" dirty="0" smtClean="0"/>
                        <a:t>short</a:t>
                      </a:r>
                      <a:r>
                        <a:rPr lang="en-US" sz="1200" baseline="0" noProof="0" dirty="0" smtClean="0"/>
                        <a:t> </a:t>
                      </a:r>
                      <a:r>
                        <a:rPr lang="en-US" sz="1200" baseline="0" noProof="0" dirty="0" smtClean="0"/>
                        <a:t>~ us</a:t>
                      </a:r>
                      <a:endParaRPr lang="en-US" sz="1200" noProof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noProof="0" dirty="0" smtClean="0"/>
                        <a:t>pulse </a:t>
                      </a:r>
                      <a:r>
                        <a:rPr lang="en-US" sz="1200" noProof="0" dirty="0" smtClean="0"/>
                        <a:t>length</a:t>
                      </a:r>
                      <a:endParaRPr lang="en-US" sz="1200" noProof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noProof="0" dirty="0" smtClean="0"/>
                        <a:t>long </a:t>
                      </a:r>
                      <a:r>
                        <a:rPr lang="en-US" sz="1200" noProof="0" dirty="0" smtClean="0"/>
                        <a:t>~ms</a:t>
                      </a:r>
                      <a:endParaRPr lang="en-US" sz="1200" noProof="0" dirty="0"/>
                    </a:p>
                  </a:txBody>
                  <a:tcPr anchor="ctr"/>
                </a:tc>
              </a:tr>
              <a:tr h="285462">
                <a:tc>
                  <a:txBody>
                    <a:bodyPr/>
                    <a:lstStyle/>
                    <a:p>
                      <a:pPr algn="ctr"/>
                      <a:r>
                        <a:rPr lang="en-US" sz="1200" noProof="0" smtClean="0"/>
                        <a:t>(no), yes</a:t>
                      </a:r>
                      <a:endParaRPr lang="en-US" sz="1200" noProof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noProof="0" dirty="0" smtClean="0"/>
                        <a:t>feedback</a:t>
                      </a:r>
                      <a:r>
                        <a:rPr lang="en-US" sz="1200" noProof="0" dirty="0" smtClean="0"/>
                        <a:t>, adaptive FF</a:t>
                      </a:r>
                      <a:endParaRPr lang="en-US" sz="1200" noProof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noProof="0" smtClean="0"/>
                        <a:t>yes, yes</a:t>
                      </a:r>
                      <a:endParaRPr lang="en-US" sz="1200" noProof="0"/>
                    </a:p>
                  </a:txBody>
                  <a:tcPr anchor="ctr"/>
                </a:tc>
              </a:tr>
              <a:tr h="285462">
                <a:tc>
                  <a:txBody>
                    <a:bodyPr/>
                    <a:lstStyle/>
                    <a:p>
                      <a:pPr algn="ctr"/>
                      <a:r>
                        <a:rPr lang="en-US" sz="1200" noProof="0" smtClean="0"/>
                        <a:t>1-2</a:t>
                      </a:r>
                      <a:endParaRPr lang="en-US" sz="1200" noProof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noProof="0" dirty="0" smtClean="0"/>
                        <a:t>bunches</a:t>
                      </a:r>
                      <a:r>
                        <a:rPr lang="en-US" sz="1200" baseline="0" noProof="0" dirty="0" smtClean="0"/>
                        <a:t> </a:t>
                      </a:r>
                      <a:r>
                        <a:rPr lang="en-US" sz="1200" baseline="0" noProof="0" dirty="0" smtClean="0"/>
                        <a:t>in </a:t>
                      </a:r>
                      <a:r>
                        <a:rPr lang="en-US" sz="1200" baseline="0" noProof="0" dirty="0" err="1" smtClean="0"/>
                        <a:t>puls</a:t>
                      </a:r>
                      <a:endParaRPr lang="en-US" sz="1200" noProof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noProof="0" smtClean="0"/>
                        <a:t>1- &gt;1000</a:t>
                      </a:r>
                      <a:endParaRPr lang="en-US" sz="1200" noProof="0"/>
                    </a:p>
                  </a:txBody>
                  <a:tcPr anchor="ctr"/>
                </a:tc>
              </a:tr>
              <a:tr h="285462">
                <a:tc>
                  <a:txBody>
                    <a:bodyPr/>
                    <a:lstStyle/>
                    <a:p>
                      <a:pPr algn="ctr"/>
                      <a:r>
                        <a:rPr lang="en-US" sz="1200" noProof="0" dirty="0" err="1" smtClean="0"/>
                        <a:t>puls</a:t>
                      </a:r>
                      <a:r>
                        <a:rPr lang="en-US" sz="1200" noProof="0" dirty="0" smtClean="0"/>
                        <a:t> </a:t>
                      </a:r>
                      <a:r>
                        <a:rPr lang="en-US" sz="1200" noProof="0" dirty="0" smtClean="0"/>
                        <a:t>to </a:t>
                      </a:r>
                      <a:r>
                        <a:rPr lang="en-US" sz="1200" noProof="0" dirty="0" err="1" smtClean="0"/>
                        <a:t>puls</a:t>
                      </a:r>
                      <a:endParaRPr lang="en-US" sz="1200" noProof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noProof="0" dirty="0" smtClean="0"/>
                        <a:t>beam</a:t>
                      </a:r>
                      <a:r>
                        <a:rPr lang="en-US" sz="1200" baseline="0" noProof="0" dirty="0" smtClean="0"/>
                        <a:t> </a:t>
                      </a:r>
                      <a:r>
                        <a:rPr lang="en-US" sz="1200" baseline="0" noProof="0" dirty="0" smtClean="0"/>
                        <a:t>based FB</a:t>
                      </a:r>
                      <a:endParaRPr lang="en-US" sz="1200" noProof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noProof="0" dirty="0" smtClean="0"/>
                        <a:t>intra pulse</a:t>
                      </a:r>
                      <a:endParaRPr lang="en-US" sz="1200" noProof="0" dirty="0" smtClean="0"/>
                    </a:p>
                    <a:p>
                      <a:pPr algn="ctr"/>
                      <a:r>
                        <a:rPr lang="en-US" sz="1200" noProof="0" dirty="0" err="1" smtClean="0"/>
                        <a:t>puls</a:t>
                      </a:r>
                      <a:r>
                        <a:rPr lang="en-US" sz="1200" noProof="0" dirty="0" smtClean="0"/>
                        <a:t> to pulse</a:t>
                      </a:r>
                      <a:endParaRPr lang="en-US" sz="1200" noProof="0" dirty="0"/>
                    </a:p>
                  </a:txBody>
                  <a:tcPr anchor="ctr"/>
                </a:tc>
              </a:tr>
              <a:tr h="285462">
                <a:tc>
                  <a:txBody>
                    <a:bodyPr/>
                    <a:lstStyle/>
                    <a:p>
                      <a:pPr algn="ctr"/>
                      <a:r>
                        <a:rPr lang="en-US" sz="1200" noProof="0" smtClean="0"/>
                        <a:t>sensitive</a:t>
                      </a:r>
                      <a:endParaRPr lang="en-US" sz="1200" noProof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noProof="0" dirty="0" smtClean="0"/>
                        <a:t>amplifier </a:t>
                      </a:r>
                      <a:r>
                        <a:rPr lang="en-US" sz="1200" noProof="0" dirty="0" smtClean="0"/>
                        <a:t>distortions</a:t>
                      </a:r>
                      <a:endParaRPr lang="en-US" sz="1200" noProof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noProof="0" dirty="0" smtClean="0"/>
                        <a:t>cavity </a:t>
                      </a:r>
                      <a:r>
                        <a:rPr lang="en-US" sz="1200" noProof="0" dirty="0" smtClean="0"/>
                        <a:t>filters</a:t>
                      </a:r>
                      <a:endParaRPr lang="en-US" sz="1200" noProof="0" dirty="0"/>
                    </a:p>
                  </a:txBody>
                  <a:tcPr anchor="ctr"/>
                </a:tc>
              </a:tr>
              <a:tr h="285462">
                <a:tc>
                  <a:txBody>
                    <a:bodyPr/>
                    <a:lstStyle/>
                    <a:p>
                      <a:pPr algn="ctr"/>
                      <a:r>
                        <a:rPr lang="en-US" sz="1200" noProof="0" dirty="0" smtClean="0"/>
                        <a:t>phase</a:t>
                      </a:r>
                      <a:r>
                        <a:rPr lang="en-US" sz="1200" baseline="0" noProof="0" dirty="0" smtClean="0"/>
                        <a:t> </a:t>
                      </a:r>
                      <a:r>
                        <a:rPr lang="en-US" sz="1200" baseline="0" noProof="0" dirty="0" smtClean="0"/>
                        <a:t>slippage</a:t>
                      </a:r>
                      <a:endParaRPr lang="en-US" sz="1200" noProof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noProof="0" dirty="0" smtClean="0"/>
                        <a:t>VS control</a:t>
                      </a:r>
                      <a:endParaRPr lang="en-US" sz="1200" noProof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noProof="0" dirty="0" smtClean="0"/>
                        <a:t>gradient</a:t>
                      </a:r>
                      <a:r>
                        <a:rPr lang="en-US" sz="1200" baseline="0" noProof="0" dirty="0" smtClean="0"/>
                        <a:t> </a:t>
                      </a:r>
                      <a:r>
                        <a:rPr lang="en-US" sz="1200" baseline="0" noProof="0" dirty="0" smtClean="0"/>
                        <a:t>tilts</a:t>
                      </a:r>
                      <a:endParaRPr lang="en-US" sz="1200" noProof="0" dirty="0"/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2889807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Outline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2575" y="977900"/>
            <a:ext cx="8520113" cy="5055347"/>
          </a:xfrm>
        </p:spPr>
        <p:txBody>
          <a:bodyPr/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(Soft) X-Ray Free Electron Lasers</a:t>
            </a:r>
          </a:p>
          <a:p>
            <a:pPr lvl="1"/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Introduction and general layout</a:t>
            </a:r>
          </a:p>
          <a:p>
            <a:pPr lvl="1"/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Disturbance classification and control type systems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LLRF regulation of a SC accelerator</a:t>
            </a:r>
          </a:p>
          <a:p>
            <a:pPr lvl="1"/>
            <a:r>
              <a:rPr lang="en-US" dirty="0" smtClean="0"/>
              <a:t>Planned setup for the European XFEL</a:t>
            </a:r>
          </a:p>
          <a:p>
            <a:pPr lvl="1"/>
            <a:r>
              <a:rPr lang="en-US" dirty="0" smtClean="0"/>
              <a:t>Beam based feedback systems</a:t>
            </a:r>
          </a:p>
          <a:p>
            <a:pPr lvl="1"/>
            <a:endParaRPr lang="en-US" dirty="0" smtClean="0"/>
          </a:p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Control of NC acceleration structures</a:t>
            </a:r>
          </a:p>
          <a:p>
            <a:pPr lvl="1"/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Stability requirements to the amplifiers</a:t>
            </a:r>
          </a:p>
          <a:p>
            <a:pPr lvl="1"/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Example: REGAE facility at DESY</a:t>
            </a:r>
          </a:p>
          <a:p>
            <a:pPr lvl="1"/>
            <a:endParaRPr lang="en-US" dirty="0" smtClean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Conclusion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645224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_DESY_Vortrag_3-1">
  <a:themeElements>
    <a:clrScheme name="2_DESY_Vortrag_3-1 14">
      <a:dk1>
        <a:srgbClr val="000000"/>
      </a:dk1>
      <a:lt1>
        <a:srgbClr val="FFFFFF"/>
      </a:lt1>
      <a:dk2>
        <a:srgbClr val="FFFFFF"/>
      </a:dk2>
      <a:lt2>
        <a:srgbClr val="808080"/>
      </a:lt2>
      <a:accent1>
        <a:srgbClr val="00A5EB"/>
      </a:accent1>
      <a:accent2>
        <a:srgbClr val="F28E00"/>
      </a:accent2>
      <a:accent3>
        <a:srgbClr val="FFFFFF"/>
      </a:accent3>
      <a:accent4>
        <a:srgbClr val="000000"/>
      </a:accent4>
      <a:accent5>
        <a:srgbClr val="AACFF3"/>
      </a:accent5>
      <a:accent6>
        <a:srgbClr val="DB8000"/>
      </a:accent6>
      <a:hlink>
        <a:srgbClr val="00A5EB"/>
      </a:hlink>
      <a:folHlink>
        <a:srgbClr val="808080"/>
      </a:folHlink>
    </a:clrScheme>
    <a:fontScheme name="2_DESY_Vortrag_3-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2_DESY_Vortrag_3-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SY_Vortrag_3-1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SY_Vortrag_3-1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SY_Vortrag_3-1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SY_Vortrag_3-1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SY_Vortrag_3-1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SY_Vortrag_3-1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SY_Vortrag_3-1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SY_Vortrag_3-1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SY_Vortrag_3-1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SY_Vortrag_3-1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SY_Vortrag_3-1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SY_Vortrag_3-1 13">
        <a:dk1>
          <a:srgbClr val="000000"/>
        </a:dk1>
        <a:lt1>
          <a:srgbClr val="FFFFFF"/>
        </a:lt1>
        <a:dk2>
          <a:srgbClr val="FFFFFF"/>
        </a:dk2>
        <a:lt2>
          <a:srgbClr val="808080"/>
        </a:lt2>
        <a:accent1>
          <a:srgbClr val="00A5EB"/>
        </a:accent1>
        <a:accent2>
          <a:srgbClr val="F28E00"/>
        </a:accent2>
        <a:accent3>
          <a:srgbClr val="FFFFFF"/>
        </a:accent3>
        <a:accent4>
          <a:srgbClr val="000000"/>
        </a:accent4>
        <a:accent5>
          <a:srgbClr val="AACFF3"/>
        </a:accent5>
        <a:accent6>
          <a:srgbClr val="DB8000"/>
        </a:accent6>
        <a:hlink>
          <a:srgbClr val="00A5EB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SY_Vortrag_3-1 14">
        <a:dk1>
          <a:srgbClr val="000000"/>
        </a:dk1>
        <a:lt1>
          <a:srgbClr val="FFFFFF"/>
        </a:lt1>
        <a:dk2>
          <a:srgbClr val="FFFFFF"/>
        </a:dk2>
        <a:lt2>
          <a:srgbClr val="808080"/>
        </a:lt2>
        <a:accent1>
          <a:srgbClr val="00A5EB"/>
        </a:accent1>
        <a:accent2>
          <a:srgbClr val="F28E00"/>
        </a:accent2>
        <a:accent3>
          <a:srgbClr val="FFFFFF"/>
        </a:accent3>
        <a:accent4>
          <a:srgbClr val="000000"/>
        </a:accent4>
        <a:accent5>
          <a:srgbClr val="AACFF3"/>
        </a:accent5>
        <a:accent6>
          <a:srgbClr val="DB8000"/>
        </a:accent6>
        <a:hlink>
          <a:srgbClr val="00A5EB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DESY European XFEL">
  <a:themeElements>
    <a:clrScheme name="DESY European XFEL 1">
      <a:dk1>
        <a:srgbClr val="261748"/>
      </a:dk1>
      <a:lt1>
        <a:srgbClr val="FFFFFF"/>
      </a:lt1>
      <a:dk2>
        <a:srgbClr val="000000"/>
      </a:dk2>
      <a:lt2>
        <a:srgbClr val="E0E0E0"/>
      </a:lt2>
      <a:accent1>
        <a:srgbClr val="261748"/>
      </a:accent1>
      <a:accent2>
        <a:srgbClr val="FD930A"/>
      </a:accent2>
      <a:accent3>
        <a:srgbClr val="FFFFFF"/>
      </a:accent3>
      <a:accent4>
        <a:srgbClr val="1F123C"/>
      </a:accent4>
      <a:accent5>
        <a:srgbClr val="ACABB1"/>
      </a:accent5>
      <a:accent6>
        <a:srgbClr val="E58508"/>
      </a:accent6>
      <a:hlink>
        <a:srgbClr val="261748"/>
      </a:hlink>
      <a:folHlink>
        <a:srgbClr val="FD930A"/>
      </a:folHlink>
    </a:clrScheme>
    <a:fontScheme name="DESY European XFEL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folHlink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=""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rgbClr val="000000">
                    <a:alpha val="74998"/>
                  </a:srgb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rgbClr val="F8B323"/>
          </a:buClr>
          <a:buSzTx/>
          <a:buFont typeface="Wingdings" pitchFamily="2" charset="2"/>
          <a:buChar char="n"/>
          <a:tabLst/>
          <a:defRPr kumimoji="0" lang="de-DE" sz="9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12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folHlink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=""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rgbClr val="000000">
                    <a:alpha val="74998"/>
                  </a:srgb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rgbClr val="F8B323"/>
          </a:buClr>
          <a:buSzTx/>
          <a:buFont typeface="Wingdings" pitchFamily="2" charset="2"/>
          <a:buChar char="n"/>
          <a:tabLst/>
          <a:defRPr kumimoji="0" lang="de-DE" sz="9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12" charset="-128"/>
          </a:defRPr>
        </a:defPPr>
      </a:lstStyle>
    </a:lnDef>
  </a:objectDefaults>
  <a:extraClrSchemeLst>
    <a:extraClrScheme>
      <a:clrScheme name="DESY European XFEL 1">
        <a:dk1>
          <a:srgbClr val="261748"/>
        </a:dk1>
        <a:lt1>
          <a:srgbClr val="FFFFFF"/>
        </a:lt1>
        <a:dk2>
          <a:srgbClr val="000000"/>
        </a:dk2>
        <a:lt2>
          <a:srgbClr val="E0E0E0"/>
        </a:lt2>
        <a:accent1>
          <a:srgbClr val="261748"/>
        </a:accent1>
        <a:accent2>
          <a:srgbClr val="FD930A"/>
        </a:accent2>
        <a:accent3>
          <a:srgbClr val="FFFFFF"/>
        </a:accent3>
        <a:accent4>
          <a:srgbClr val="1F123C"/>
        </a:accent4>
        <a:accent5>
          <a:srgbClr val="ACABB1"/>
        </a:accent5>
        <a:accent6>
          <a:srgbClr val="E58508"/>
        </a:accent6>
        <a:hlink>
          <a:srgbClr val="261748"/>
        </a:hlink>
        <a:folHlink>
          <a:srgbClr val="FD930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Watermark</Template>
  <TotalTime>0</TotalTime>
  <Words>1767</Words>
  <Application>Microsoft Office PowerPoint</Application>
  <PresentationFormat>Bildschirmpräsentation (4:3)</PresentationFormat>
  <Paragraphs>476</Paragraphs>
  <Slides>23</Slides>
  <Notes>3</Notes>
  <HiddenSlides>0</HiddenSlides>
  <MMClips>0</MMClips>
  <ScaleCrop>false</ScaleCrop>
  <HeadingPairs>
    <vt:vector size="6" baseType="variant">
      <vt:variant>
        <vt:lpstr>Design</vt:lpstr>
      </vt:variant>
      <vt:variant>
        <vt:i4>2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23</vt:i4>
      </vt:variant>
    </vt:vector>
  </HeadingPairs>
  <TitlesOfParts>
    <vt:vector size="26" baseType="lpstr">
      <vt:lpstr>2_DESY_Vortrag_3-1</vt:lpstr>
      <vt:lpstr>DESY European XFEL</vt:lpstr>
      <vt:lpstr>Photo Editor Photo</vt:lpstr>
      <vt:lpstr>RF control for free electron lasers </vt:lpstr>
      <vt:lpstr>Outline</vt:lpstr>
      <vt:lpstr>(Soft) X-Ray free electron lasers </vt:lpstr>
      <vt:lpstr>Facility overview</vt:lpstr>
      <vt:lpstr>Standard linac approach for FEL</vt:lpstr>
      <vt:lpstr>Folie 6</vt:lpstr>
      <vt:lpstr>Folie 7</vt:lpstr>
      <vt:lpstr>Disturbance source / types inside RF control </vt:lpstr>
      <vt:lpstr>Outline</vt:lpstr>
      <vt:lpstr>XFEL LLRF System</vt:lpstr>
      <vt:lpstr>New HW standard to be used for FLASH/E-XFEL</vt:lpstr>
      <vt:lpstr>MTCA.4 based LLRF measurements at FLASH</vt:lpstr>
      <vt:lpstr>Klystron protection system tested at DESY</vt:lpstr>
      <vt:lpstr>Pulse to pulse beam based feedback </vt:lpstr>
      <vt:lpstr>Bunch diagnostic required for beam based feedback</vt:lpstr>
      <vt:lpstr>Bunch train allows for intra-train FB</vt:lpstr>
      <vt:lpstr>Outline</vt:lpstr>
      <vt:lpstr>RF control of short RF pulses (NRF)</vt:lpstr>
      <vt:lpstr>Folie 19</vt:lpstr>
      <vt:lpstr>HPRF and LLRF at REGAE</vt:lpstr>
      <vt:lpstr>REGAE LLRF measurements</vt:lpstr>
      <vt:lpstr>Summary &amp; Conclusion</vt:lpstr>
      <vt:lpstr>Acknowledgment</vt:lpstr>
    </vt:vector>
  </TitlesOfParts>
  <Company>DESY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christian.schmidt@desy.de</dc:creator>
  <cp:lastModifiedBy>Christian Schmidt</cp:lastModifiedBy>
  <cp:revision>700</cp:revision>
  <dcterms:created xsi:type="dcterms:W3CDTF">2008-04-14T12:45:38Z</dcterms:created>
  <dcterms:modified xsi:type="dcterms:W3CDTF">2013-06-16T20:32:17Z</dcterms:modified>
</cp:coreProperties>
</file>