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257" r:id="rId2"/>
    <p:sldId id="273" r:id="rId3"/>
    <p:sldId id="261" r:id="rId4"/>
    <p:sldId id="271" r:id="rId5"/>
    <p:sldId id="258" r:id="rId6"/>
    <p:sldId id="264" r:id="rId7"/>
    <p:sldId id="270" r:id="rId8"/>
    <p:sldId id="272" r:id="rId9"/>
    <p:sldId id="265" r:id="rId10"/>
    <p:sldId id="266" r:id="rId11"/>
    <p:sldId id="267" r:id="rId12"/>
    <p:sldId id="274" r:id="rId13"/>
    <p:sldId id="275" r:id="rId14"/>
    <p:sldId id="268" r:id="rId15"/>
    <p:sldId id="269" r:id="rId16"/>
    <p:sldId id="259" r:id="rId17"/>
  </p:sldIdLst>
  <p:sldSz cx="9907588" cy="6858000"/>
  <p:notesSz cx="7099300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C22"/>
    <a:srgbClr val="FF66FF"/>
    <a:srgbClr val="D60093"/>
    <a:srgbClr val="CC6600"/>
    <a:srgbClr val="FFAA7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5429" autoAdjust="0"/>
  </p:normalViewPr>
  <p:slideViewPr>
    <p:cSldViewPr>
      <p:cViewPr varScale="1">
        <p:scale>
          <a:sx n="84" d="100"/>
          <a:sy n="84" d="100"/>
        </p:scale>
        <p:origin x="-1278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3318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374C8501-D57E-41DB-B2FE-071662F98261}" type="datetimeFigureOut">
              <a:rPr lang="en-CA"/>
              <a:pPr>
                <a:defRPr/>
              </a:pPr>
              <a:t>18/06/2013</a:t>
            </a:fld>
            <a:endParaRPr lang="en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D5928EFE-3F66-40C0-81B5-683166B1BFF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2113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5363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5364" name="AutoShape 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021138" y="0"/>
            <a:ext cx="3071812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5367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779463" y="768350"/>
            <a:ext cx="5535612" cy="383222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9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5312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15369" name="Text Box 8"/>
          <p:cNvSpPr txBox="1">
            <a:spLocks noChangeArrowheads="1"/>
          </p:cNvSpPr>
          <p:nvPr/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1850"/>
            <a:ext cx="3071812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7CF815F5-7A95-4FB3-A420-8B63156F182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2364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CF815F5-7A95-4FB3-A420-8B63156F1826}" type="slidenum">
              <a:rPr lang="pt-PT" smtClean="0"/>
              <a:pPr>
                <a:defRPr/>
              </a:pPr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2012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Grp="1" noChangeArrowheads="1"/>
          </p:cNvSpPr>
          <p:nvPr>
            <p:ph type="sldNum" idx="11"/>
          </p:nvPr>
        </p:nvSpPr>
        <p:spPr>
          <a:xfrm>
            <a:off x="9310688" y="6572250"/>
            <a:ext cx="581025" cy="284163"/>
          </a:xfrm>
          <a:prstGeom prst="rect">
            <a:avLst/>
          </a:prstGeom>
          <a:ln/>
        </p:spPr>
        <p:txBody>
          <a:bodyPr/>
          <a:lstStyle>
            <a:lvl1pPr>
              <a:defRPr sz="1400">
                <a:solidFill>
                  <a:srgbClr val="CC6600"/>
                </a:solidFill>
              </a:defRPr>
            </a:lvl1pPr>
          </a:lstStyle>
          <a:p>
            <a:pPr>
              <a:defRPr/>
            </a:pPr>
            <a:fld id="{E5645B16-9B63-428E-AC01-2B905A6F4506}" type="slidenum">
              <a:rPr lang="pt-PT" smtClean="0"/>
              <a:pPr>
                <a:defRPr/>
              </a:pPr>
              <a:t>‹#›</a:t>
            </a:fld>
            <a:endParaRPr lang="pt-PT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xfrm>
            <a:off x="0" y="6572250"/>
            <a:ext cx="9269413" cy="28098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Thermal Cycling of Power Semiconductors: Impact on SSA’s lifetime	    Carlos A. Martins – ESS AB and Lund Technical University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059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549275" y="6559550"/>
            <a:ext cx="9358313" cy="19050"/>
            <a:chOff x="346" y="4132"/>
            <a:chExt cx="5895" cy="12"/>
          </a:xfrm>
        </p:grpSpPr>
        <p:pic>
          <p:nvPicPr>
            <p:cNvPr id="206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" y="4132"/>
              <a:ext cx="5895" cy="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61" name="Text Box 3"/>
            <p:cNvSpPr txBox="1">
              <a:spLocks noChangeArrowheads="1"/>
            </p:cNvSpPr>
            <p:nvPr/>
          </p:nvSpPr>
          <p:spPr bwMode="auto">
            <a:xfrm>
              <a:off x="351" y="4139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2051" name="Group 4"/>
          <p:cNvGrpSpPr>
            <a:grpSpLocks/>
          </p:cNvGrpSpPr>
          <p:nvPr/>
        </p:nvGrpSpPr>
        <p:grpSpPr bwMode="auto">
          <a:xfrm>
            <a:off x="530225" y="847725"/>
            <a:ext cx="9351963" cy="19050"/>
            <a:chOff x="334" y="534"/>
            <a:chExt cx="5891" cy="12"/>
          </a:xfrm>
        </p:grpSpPr>
        <p:pic>
          <p:nvPicPr>
            <p:cNvPr id="2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534"/>
              <a:ext cx="5891" cy="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59" name="Text Box 6"/>
            <p:cNvSpPr txBox="1">
              <a:spLocks noChangeArrowheads="1"/>
            </p:cNvSpPr>
            <p:nvPr/>
          </p:nvSpPr>
          <p:spPr bwMode="auto">
            <a:xfrm>
              <a:off x="336" y="540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20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1554163"/>
            <a:ext cx="94059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457200"/>
            <a:ext cx="9405938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0" y="6572250"/>
            <a:ext cx="9269413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 sz="1200" i="1">
                <a:solidFill>
                  <a:srgbClr val="91581F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r>
              <a:rPr lang="en-GB" dirty="0" smtClean="0"/>
              <a:t>Thermal Cycling of Power Semiconductors: Impact on SSA’s lifetime	    Carlos A. Martins – ESS AB and Lund Technical University</a:t>
            </a:r>
            <a:endParaRPr lang="en-GB" dirty="0"/>
          </a:p>
        </p:txBody>
      </p:sp>
      <p:pic>
        <p:nvPicPr>
          <p:cNvPr id="2056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0"/>
            <a:ext cx="15684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E3B3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E3B30"/>
          </a:solidFill>
          <a:latin typeface="Franklin Gothic Medium" pitchFamily="32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E3B30"/>
          </a:solidFill>
          <a:latin typeface="Franklin Gothic Medium" pitchFamily="32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E3B30"/>
          </a:solidFill>
          <a:latin typeface="Franklin Gothic Medium" pitchFamily="32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E3B30"/>
          </a:solidFill>
          <a:latin typeface="Franklin Gothic Medium" pitchFamily="32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E3B30"/>
          </a:solidFill>
          <a:latin typeface="Franklin Gothic Medium" pitchFamily="32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E3B30"/>
          </a:solidFill>
          <a:latin typeface="Franklin Gothic Medium" pitchFamily="32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E3B30"/>
          </a:solidFill>
          <a:latin typeface="Franklin Gothic Medium" pitchFamily="32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E3B30"/>
          </a:solidFill>
          <a:latin typeface="Franklin Gothic Medium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4E3B3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4E3B3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4E3B3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E3B3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E3B3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E3B3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E3B3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E3B3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E3B3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4.png"/><Relationship Id="rId7" Type="http://schemas.openxmlformats.org/officeDocument/2006/relationships/image" Target="../media/image4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png"/><Relationship Id="rId7" Type="http://schemas.openxmlformats.org/officeDocument/2006/relationships/image" Target="../media/image4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4.png"/><Relationship Id="rId7" Type="http://schemas.openxmlformats.org/officeDocument/2006/relationships/image" Target="../media/image5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image" Target="../media/image52.png"/><Relationship Id="rId21" Type="http://schemas.openxmlformats.org/officeDocument/2006/relationships/image" Target="../media/image70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gif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gif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E5645B16-9B63-428E-AC01-2B905A6F4506}" type="slidenum">
              <a:rPr lang="pt-PT" smtClean="0"/>
              <a:pPr>
                <a:defRPr/>
              </a:pPr>
              <a:t>1</a:t>
            </a:fld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Thermal Cycling of Power Semiconductors: Impact on SSA’s lifetime	    Carlos A. Martins – ESS AB and Lund Technical University</a:t>
            </a:r>
            <a:endParaRPr lang="en-GB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45282" y="4221088"/>
            <a:ext cx="9258299" cy="194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Carlos </a:t>
            </a:r>
            <a:r>
              <a:rPr lang="en-GB" sz="2400" dirty="0">
                <a:solidFill>
                  <a:srgbClr val="000000"/>
                </a:solidFill>
              </a:rPr>
              <a:t>A. Martins</a:t>
            </a:r>
          </a:p>
          <a:p>
            <a:pPr algn="ctr" eaLnBrk="1" hangingPunct="1">
              <a:buClrTx/>
              <a:buFontTx/>
              <a:buNone/>
            </a:pPr>
            <a:endParaRPr lang="en-GB" sz="2400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European Spallation Source – Accelerator Division, RF Group</a:t>
            </a:r>
          </a:p>
          <a:p>
            <a:pPr algn="ctr" eaLnBrk="1" hangingPunct="1">
              <a:buClrTx/>
              <a:buFontTx/>
              <a:buNone/>
            </a:pPr>
            <a:endParaRPr lang="en-GB" sz="2400" dirty="0" smtClean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Lund Technical University – Industrial Electronics and Automation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89298" y="1124744"/>
            <a:ext cx="9001000" cy="224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v-SE" sz="3600" dirty="0">
                <a:solidFill>
                  <a:schemeClr val="tx1"/>
                </a:solidFill>
              </a:rPr>
              <a:t>Thermal Cycling of Power Semiconductors in Long Pulse </a:t>
            </a:r>
            <a:r>
              <a:rPr lang="sv-SE" sz="3600" dirty="0" smtClean="0">
                <a:solidFill>
                  <a:schemeClr val="tx1"/>
                </a:solidFill>
              </a:rPr>
              <a:t>Applications</a:t>
            </a:r>
          </a:p>
          <a:p>
            <a:pPr algn="ctr" eaLnBrk="1" hangingPunct="1">
              <a:buClrTx/>
              <a:buFontTx/>
              <a:buNone/>
            </a:pPr>
            <a:endParaRPr lang="sv-SE" sz="3600" dirty="0">
              <a:solidFill>
                <a:schemeClr val="tx1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sv-SE" sz="3200" dirty="0" smtClean="0">
                <a:solidFill>
                  <a:schemeClr val="tx1"/>
                </a:solidFill>
              </a:rPr>
              <a:t>Impact </a:t>
            </a:r>
            <a:r>
              <a:rPr lang="sv-SE" sz="3200" dirty="0">
                <a:solidFill>
                  <a:schemeClr val="tx1"/>
                </a:solidFill>
              </a:rPr>
              <a:t>on </a:t>
            </a:r>
            <a:r>
              <a:rPr lang="sv-SE" sz="3200" dirty="0" smtClean="0">
                <a:solidFill>
                  <a:schemeClr val="tx1"/>
                </a:solidFill>
              </a:rPr>
              <a:t>Solid State Amplifiers’ </a:t>
            </a:r>
            <a:r>
              <a:rPr lang="sv-SE" sz="3200" dirty="0">
                <a:solidFill>
                  <a:schemeClr val="tx1"/>
                </a:solidFill>
              </a:rPr>
              <a:t>lifetime</a:t>
            </a:r>
            <a:endParaRPr lang="en-GB" sz="3200" b="1" i="1" dirty="0">
              <a:solidFill>
                <a:schemeClr val="tx1"/>
              </a:solidFill>
              <a:latin typeface="Comic Sans MS" pitchFamily="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24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E5645B16-9B63-428E-AC01-2B905A6F4506}" type="slidenum">
              <a:rPr lang="pt-PT" smtClean="0"/>
              <a:pPr>
                <a:defRPr/>
              </a:pPr>
              <a:t>10</a:t>
            </a:fld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Thermal Cycling of Power Semiconductors: Impact on SSA’s lifetime	    Carlos A. Martins – ESS AB and Lund Technical University</a:t>
            </a:r>
            <a:endParaRPr lang="en-GB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9258" y="-27384"/>
            <a:ext cx="8136904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v-SE" sz="3200" dirty="0" smtClean="0">
                <a:solidFill>
                  <a:schemeClr val="tx1"/>
                </a:solidFill>
              </a:rPr>
              <a:t>Example of lifetime calculation:</a:t>
            </a:r>
          </a:p>
          <a:p>
            <a:pPr algn="ctr" eaLnBrk="1" hangingPunct="1">
              <a:buClrTx/>
              <a:buFontTx/>
              <a:buNone/>
            </a:pPr>
            <a:r>
              <a:rPr lang="sv-SE" sz="2400" dirty="0" smtClean="0">
                <a:solidFill>
                  <a:schemeClr val="tx1"/>
                </a:solidFill>
              </a:rPr>
              <a:t>MOSFET in CW mode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6"/>
          <a:stretch/>
        </p:blipFill>
        <p:spPr>
          <a:xfrm>
            <a:off x="129258" y="959075"/>
            <a:ext cx="4214143" cy="268594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"/>
          <a:stretch/>
        </p:blipFill>
        <p:spPr bwMode="auto">
          <a:xfrm>
            <a:off x="4361329" y="970025"/>
            <a:ext cx="2270387" cy="191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" name="Group 73"/>
          <p:cNvGrpSpPr/>
          <p:nvPr/>
        </p:nvGrpSpPr>
        <p:grpSpPr>
          <a:xfrm>
            <a:off x="6631716" y="902928"/>
            <a:ext cx="3168352" cy="3168995"/>
            <a:chOff x="57250" y="3093670"/>
            <a:chExt cx="3168352" cy="3168995"/>
          </a:xfrm>
        </p:grpSpPr>
        <p:cxnSp>
          <p:nvCxnSpPr>
            <p:cNvPr id="75" name="Straight Arrow Connector 74"/>
            <p:cNvCxnSpPr/>
            <p:nvPr/>
          </p:nvCxnSpPr>
          <p:spPr bwMode="auto">
            <a:xfrm>
              <a:off x="365892" y="4110809"/>
              <a:ext cx="2859710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Straight Arrow Connector 75"/>
            <p:cNvCxnSpPr/>
            <p:nvPr/>
          </p:nvCxnSpPr>
          <p:spPr bwMode="auto">
            <a:xfrm flipV="1">
              <a:off x="561306" y="3314529"/>
              <a:ext cx="0" cy="93610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417290" y="3602561"/>
              <a:ext cx="2808312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Straight Arrow Connector 77"/>
            <p:cNvCxnSpPr/>
            <p:nvPr/>
          </p:nvCxnSpPr>
          <p:spPr bwMode="auto">
            <a:xfrm>
              <a:off x="365892" y="5118921"/>
              <a:ext cx="2859709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Straight Arrow Connector 78"/>
            <p:cNvCxnSpPr/>
            <p:nvPr/>
          </p:nvCxnSpPr>
          <p:spPr bwMode="auto">
            <a:xfrm flipV="1">
              <a:off x="561306" y="4322641"/>
              <a:ext cx="0" cy="93610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417290" y="4610673"/>
              <a:ext cx="2808312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Straight Arrow Connector 80"/>
            <p:cNvCxnSpPr/>
            <p:nvPr/>
          </p:nvCxnSpPr>
          <p:spPr bwMode="auto">
            <a:xfrm>
              <a:off x="365891" y="6122841"/>
              <a:ext cx="2859711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Straight Arrow Connector 81"/>
            <p:cNvCxnSpPr/>
            <p:nvPr/>
          </p:nvCxnSpPr>
          <p:spPr bwMode="auto">
            <a:xfrm flipV="1">
              <a:off x="561305" y="5326561"/>
              <a:ext cx="0" cy="93610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417289" y="5614593"/>
              <a:ext cx="2808312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4" name="TextBox 83"/>
            <p:cNvSpPr txBox="1"/>
            <p:nvPr/>
          </p:nvSpPr>
          <p:spPr>
            <a:xfrm>
              <a:off x="2976816" y="3769796"/>
              <a:ext cx="23756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 smtClean="0">
                  <a:solidFill>
                    <a:schemeClr val="tx1"/>
                  </a:solidFill>
                </a:rPr>
                <a:t>t</a:t>
              </a:r>
              <a:endParaRPr lang="sv-SE" sz="1500" i="1" dirty="0">
                <a:solidFill>
                  <a:schemeClr val="tx1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7252" y="3093670"/>
              <a:ext cx="55816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 err="1" smtClean="0">
                  <a:solidFill>
                    <a:schemeClr val="tx1"/>
                  </a:solidFill>
                </a:rPr>
                <a:t>P</a:t>
              </a:r>
              <a:r>
                <a:rPr lang="en-US" sz="1500" i="1" baseline="-25000" dirty="0" err="1" smtClean="0">
                  <a:solidFill>
                    <a:schemeClr val="tx1"/>
                  </a:solidFill>
                </a:rPr>
                <a:t>v</a:t>
              </a:r>
              <a:r>
                <a:rPr lang="en-US" sz="1500" i="1" dirty="0" smtClean="0">
                  <a:solidFill>
                    <a:schemeClr val="tx1"/>
                  </a:solidFill>
                </a:rPr>
                <a:t>(t)</a:t>
              </a:r>
              <a:endParaRPr lang="sv-SE" sz="1500" i="1" dirty="0">
                <a:solidFill>
                  <a:schemeClr val="tx1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7251" y="4161058"/>
              <a:ext cx="51167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 err="1" smtClean="0">
                  <a:solidFill>
                    <a:schemeClr val="tx1"/>
                  </a:solidFill>
                </a:rPr>
                <a:t>T</a:t>
              </a:r>
              <a:r>
                <a:rPr lang="en-US" sz="1500" i="1" baseline="-25000" dirty="0" err="1" smtClean="0">
                  <a:solidFill>
                    <a:schemeClr val="tx1"/>
                  </a:solidFill>
                </a:rPr>
                <a:t>j</a:t>
              </a:r>
              <a:r>
                <a:rPr lang="en-US" sz="1500" i="1" dirty="0" smtClean="0">
                  <a:solidFill>
                    <a:schemeClr val="tx1"/>
                  </a:solidFill>
                </a:rPr>
                <a:t>(t)</a:t>
              </a:r>
              <a:endParaRPr lang="sv-SE" sz="1500" i="1" dirty="0">
                <a:solidFill>
                  <a:schemeClr val="tx1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983018" y="4790691"/>
              <a:ext cx="23756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 smtClean="0">
                  <a:solidFill>
                    <a:schemeClr val="tx1"/>
                  </a:solidFill>
                </a:rPr>
                <a:t>t</a:t>
              </a:r>
              <a:endParaRPr lang="sv-SE" sz="1500" i="1" dirty="0">
                <a:solidFill>
                  <a:schemeClr val="tx1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7250" y="5164978"/>
              <a:ext cx="52931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 err="1" smtClean="0">
                  <a:solidFill>
                    <a:schemeClr val="tx1"/>
                  </a:solidFill>
                </a:rPr>
                <a:t>T</a:t>
              </a:r>
              <a:r>
                <a:rPr lang="en-US" sz="1500" i="1" baseline="-25000" dirty="0" err="1" smtClean="0">
                  <a:solidFill>
                    <a:schemeClr val="tx1"/>
                  </a:solidFill>
                </a:rPr>
                <a:t>c</a:t>
              </a:r>
              <a:r>
                <a:rPr lang="en-US" sz="1500" i="1" dirty="0" smtClean="0">
                  <a:solidFill>
                    <a:schemeClr val="tx1"/>
                  </a:solidFill>
                </a:rPr>
                <a:t>(t)</a:t>
              </a:r>
              <a:endParaRPr lang="sv-SE" sz="1500" i="1" dirty="0">
                <a:solidFill>
                  <a:schemeClr val="tx1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988035" y="5794611"/>
              <a:ext cx="23756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 smtClean="0">
                  <a:solidFill>
                    <a:schemeClr val="tx1"/>
                  </a:solidFill>
                </a:rPr>
                <a:t>t</a:t>
              </a:r>
              <a:endParaRPr lang="sv-SE" sz="1500" i="1" dirty="0">
                <a:solidFill>
                  <a:schemeClr val="tx1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565606" y="4325309"/>
              <a:ext cx="67999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500" b="1" i="1" dirty="0" smtClean="0">
                  <a:solidFill>
                    <a:srgbClr val="D60093"/>
                  </a:solidFill>
                </a:rPr>
                <a:t>Δ</a:t>
              </a:r>
              <a:r>
                <a:rPr lang="en-US" sz="1500" b="1" i="1" dirty="0" err="1" smtClean="0">
                  <a:solidFill>
                    <a:srgbClr val="D60093"/>
                  </a:solidFill>
                </a:rPr>
                <a:t>T</a:t>
              </a:r>
              <a:r>
                <a:rPr lang="en-US" sz="1500" b="1" i="1" baseline="-25000" dirty="0" err="1" smtClean="0">
                  <a:solidFill>
                    <a:srgbClr val="D60093"/>
                  </a:solidFill>
                </a:rPr>
                <a:t>j</a:t>
              </a:r>
              <a:r>
                <a:rPr lang="en-US" sz="1500" b="1" i="1" dirty="0" smtClean="0">
                  <a:solidFill>
                    <a:srgbClr val="D60093"/>
                  </a:solidFill>
                </a:rPr>
                <a:t>=0</a:t>
              </a:r>
              <a:endParaRPr lang="sv-SE" sz="1500" b="1" i="1" dirty="0">
                <a:solidFill>
                  <a:srgbClr val="D60093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565606" y="5301850"/>
              <a:ext cx="71455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500" b="1" i="1" dirty="0" smtClean="0">
                  <a:solidFill>
                    <a:srgbClr val="0070C0"/>
                  </a:solidFill>
                </a:rPr>
                <a:t>Δ</a:t>
              </a:r>
              <a:r>
                <a:rPr lang="en-US" sz="1500" b="1" i="1" dirty="0" err="1" smtClean="0">
                  <a:solidFill>
                    <a:srgbClr val="0070C0"/>
                  </a:solidFill>
                </a:rPr>
                <a:t>T</a:t>
              </a:r>
              <a:r>
                <a:rPr lang="en-US" sz="1500" b="1" i="1" baseline="-25000" dirty="0" err="1" smtClean="0">
                  <a:solidFill>
                    <a:srgbClr val="0070C0"/>
                  </a:solidFill>
                </a:rPr>
                <a:t>c</a:t>
              </a:r>
              <a:r>
                <a:rPr lang="en-US" sz="1500" b="1" i="1" dirty="0" smtClean="0">
                  <a:solidFill>
                    <a:srgbClr val="0070C0"/>
                  </a:solidFill>
                </a:rPr>
                <a:t>=0</a:t>
              </a:r>
              <a:endParaRPr lang="sv-SE" sz="1500" b="1" i="1" dirty="0">
                <a:solidFill>
                  <a:srgbClr val="0070C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195235" y="5105837"/>
                <a:ext cx="4614543" cy="4113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sv-S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sv-S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sv-S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sv-S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sv-SE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sv-S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sv-S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sv-S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𝑎𝑣</m:t>
                          </m:r>
                        </m:sub>
                      </m:sSub>
                      <m:r>
                        <a:rPr lang="sv-S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sv-S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v-SE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𝑅𝑡h</m:t>
                              </m:r>
                            </m:e>
                            <m:sub>
                              <m:r>
                                <a:rPr lang="sv-SE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𝐽𝐶</m:t>
                              </m:r>
                            </m:sub>
                          </m:sSub>
                          <m:r>
                            <a:rPr lang="sv-S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sv-S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v-S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𝑅𝑡h</m:t>
                              </m:r>
                            </m:e>
                            <m:sub>
                              <m:r>
                                <a:rPr lang="sv-S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𝐶</m:t>
                              </m:r>
                              <m:r>
                                <a:rPr lang="sv-SE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𝐻</m:t>
                              </m:r>
                            </m:sub>
                          </m:sSub>
                        </m:e>
                      </m:d>
                      <m:r>
                        <a:rPr lang="sv-SE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sv-S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sv-S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sv-S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sv-S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𝑎𝑣</m:t>
                          </m:r>
                        </m:sub>
                      </m:sSub>
                      <m:r>
                        <a:rPr lang="sv-SE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sv-S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sv-S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35" y="5105837"/>
                <a:ext cx="4614543" cy="411395"/>
              </a:xfrm>
              <a:prstGeom prst="rect">
                <a:avLst/>
              </a:prstGeom>
              <a:blipFill rotWithShape="1">
                <a:blip r:embed="rId4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195235" y="5585758"/>
                <a:ext cx="2107072" cy="64812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sv-SE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sv-SE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sv-SE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𝑅𝑡h</m:t>
                                    </m:r>
                                  </m:e>
                                  <m:sub>
                                    <m:r>
                                      <a:rPr lang="sv-SE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𝐽𝐶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=0.21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℃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𝑊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sv-SE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𝑅𝑡h</m:t>
                                    </m:r>
                                  </m:e>
                                  <m:sub>
                                    <m:r>
                                      <a:rPr lang="sv-SE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𝐶𝐻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=0.21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℃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𝑊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sv-S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35" y="5585758"/>
                <a:ext cx="2107072" cy="6481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/>
          <p:cNvSpPr txBox="1"/>
          <p:nvPr/>
        </p:nvSpPr>
        <p:spPr>
          <a:xfrm>
            <a:off x="129257" y="3654023"/>
            <a:ext cx="49685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>
                <a:solidFill>
                  <a:schemeClr val="tx1"/>
                </a:solidFill>
              </a:rPr>
              <a:t>Parameters:</a:t>
            </a:r>
          </a:p>
          <a:p>
            <a:pPr marL="285750" indent="-285750">
              <a:buFontTx/>
              <a:buChar char="-"/>
            </a:pPr>
            <a:r>
              <a:rPr lang="en-US" i="1" dirty="0" smtClean="0">
                <a:solidFill>
                  <a:schemeClr val="tx1"/>
                </a:solidFill>
              </a:rPr>
              <a:t>Output power, 				</a:t>
            </a:r>
            <a:r>
              <a:rPr lang="en-US" b="1" i="1" dirty="0" smtClean="0">
                <a:solidFill>
                  <a:schemeClr val="tx1"/>
                </a:solidFill>
              </a:rPr>
              <a:t>P</a:t>
            </a:r>
            <a:r>
              <a:rPr lang="en-US" b="1" i="1" baseline="-25000" dirty="0" smtClean="0">
                <a:solidFill>
                  <a:schemeClr val="tx1"/>
                </a:solidFill>
              </a:rPr>
              <a:t>L</a:t>
            </a:r>
            <a:r>
              <a:rPr lang="en-US" b="1" i="1" dirty="0" smtClean="0">
                <a:solidFill>
                  <a:schemeClr val="tx1"/>
                </a:solidFill>
              </a:rPr>
              <a:t>= 6 kW</a:t>
            </a:r>
            <a:r>
              <a:rPr lang="en-US" i="1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en-US" i="1" dirty="0" smtClean="0">
                <a:solidFill>
                  <a:schemeClr val="tx1"/>
                </a:solidFill>
              </a:rPr>
              <a:t>Efficiency of 1 MOSFET, 	</a:t>
            </a:r>
            <a:r>
              <a:rPr lang="el-GR" b="1" i="1" dirty="0" smtClean="0">
                <a:solidFill>
                  <a:schemeClr val="tx1"/>
                </a:solidFill>
              </a:rPr>
              <a:t>η</a:t>
            </a:r>
            <a:r>
              <a:rPr lang="sv-SE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smtClean="0">
                <a:solidFill>
                  <a:schemeClr val="tx1"/>
                </a:solidFill>
              </a:rPr>
              <a:t>= 96.7 %</a:t>
            </a:r>
            <a:r>
              <a:rPr lang="en-US" i="1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en-US" i="1" dirty="0" smtClean="0">
                <a:solidFill>
                  <a:srgbClr val="FF0000"/>
                </a:solidFill>
              </a:rPr>
              <a:t>Power losses on 1 MOSFET, </a:t>
            </a:r>
            <a:r>
              <a:rPr lang="en-US" b="1" i="1" dirty="0" err="1" smtClean="0">
                <a:solidFill>
                  <a:srgbClr val="FF0000"/>
                </a:solidFill>
              </a:rPr>
              <a:t>P</a:t>
            </a:r>
            <a:r>
              <a:rPr lang="en-US" b="1" i="1" baseline="-25000" dirty="0" err="1" smtClean="0">
                <a:solidFill>
                  <a:srgbClr val="FF0000"/>
                </a:solidFill>
              </a:rPr>
              <a:t>v.av</a:t>
            </a:r>
            <a:r>
              <a:rPr lang="en-US" b="1" i="1" dirty="0" smtClean="0">
                <a:solidFill>
                  <a:srgbClr val="FF0000"/>
                </a:solidFill>
              </a:rPr>
              <a:t>= 200 W</a:t>
            </a:r>
            <a:r>
              <a:rPr lang="en-US" i="1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en-US" i="1" dirty="0" err="1" smtClean="0">
                <a:solidFill>
                  <a:schemeClr val="tx1"/>
                </a:solidFill>
              </a:rPr>
              <a:t>Heatsink</a:t>
            </a:r>
            <a:r>
              <a:rPr lang="en-US" i="1" dirty="0" smtClean="0">
                <a:solidFill>
                  <a:schemeClr val="tx1"/>
                </a:solidFill>
              </a:rPr>
              <a:t> temperature,		</a:t>
            </a:r>
            <a:r>
              <a:rPr lang="en-US" b="1" i="1" dirty="0" smtClean="0">
                <a:solidFill>
                  <a:schemeClr val="tx1"/>
                </a:solidFill>
              </a:rPr>
              <a:t>T</a:t>
            </a:r>
            <a:r>
              <a:rPr lang="en-US" b="1" i="1" baseline="-25000" dirty="0" smtClean="0">
                <a:solidFill>
                  <a:schemeClr val="tx1"/>
                </a:solidFill>
              </a:rPr>
              <a:t>H</a:t>
            </a:r>
            <a:r>
              <a:rPr lang="en-US" b="1" i="1" dirty="0" smtClean="0">
                <a:solidFill>
                  <a:schemeClr val="tx1"/>
                </a:solidFill>
              </a:rPr>
              <a:t>= 40°C</a:t>
            </a:r>
            <a:r>
              <a:rPr lang="en-US" i="1" dirty="0" smtClean="0">
                <a:solidFill>
                  <a:schemeClr val="tx1"/>
                </a:solidFill>
              </a:rPr>
              <a:t>;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25802" y="4490022"/>
            <a:ext cx="4264142" cy="2161842"/>
            <a:chOff x="5025802" y="4490022"/>
            <a:chExt cx="4264142" cy="2161842"/>
          </a:xfrm>
        </p:grpSpPr>
        <p:sp>
          <p:nvSpPr>
            <p:cNvPr id="7" name="Right Arrow 6"/>
            <p:cNvSpPr/>
            <p:nvPr/>
          </p:nvSpPr>
          <p:spPr bwMode="auto">
            <a:xfrm>
              <a:off x="5025802" y="5131351"/>
              <a:ext cx="792088" cy="385881"/>
            </a:xfrm>
            <a:prstGeom prst="rightArrow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5873084" y="5094125"/>
                  <a:ext cx="1672998" cy="39164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v-SE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sv-SE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sv-SE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sv-SE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  <m:r>
                          <a:rPr lang="sv-SE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24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℃</m:t>
                        </m:r>
                      </m:oMath>
                    </m:oMathPara>
                  </a14:m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3084" y="5094125"/>
                  <a:ext cx="1672998" cy="39164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26" name="Picture 2" descr="C:\Users\carlosmartins\AppData\Local\Microsoft\Windows\Temporary Internet Files\Content.IE5\QGFB0B6V\MC900441310[1]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6082" y="4490022"/>
              <a:ext cx="1743862" cy="1743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5799863" y="5482313"/>
              <a:ext cx="3039615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 smtClean="0">
                  <a:solidFill>
                    <a:srgbClr val="D60093"/>
                  </a:solidFill>
                </a:rPr>
                <a:t>No power cycling</a:t>
              </a:r>
            </a:p>
            <a:p>
              <a:r>
                <a:rPr lang="en-US" sz="1500" i="1" dirty="0" smtClean="0">
                  <a:solidFill>
                    <a:srgbClr val="0070C0"/>
                  </a:solidFill>
                </a:rPr>
                <a:t>No thermal cycling</a:t>
              </a:r>
            </a:p>
            <a:p>
              <a:endParaRPr lang="en-US" sz="1500" i="1" dirty="0">
                <a:solidFill>
                  <a:srgbClr val="0070C0"/>
                </a:solidFill>
              </a:endParaRPr>
            </a:p>
            <a:p>
              <a:r>
                <a:rPr lang="en-US" sz="2500" b="1" i="1" dirty="0" smtClean="0">
                  <a:solidFill>
                    <a:srgbClr val="004C22"/>
                  </a:solidFill>
                </a:rPr>
                <a:t>No lifetime impact </a:t>
              </a:r>
              <a:endParaRPr lang="sv-SE" sz="2500" b="1" i="1" dirty="0">
                <a:solidFill>
                  <a:srgbClr val="004C2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67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E5645B16-9B63-428E-AC01-2B905A6F4506}" type="slidenum">
              <a:rPr lang="pt-PT" smtClean="0"/>
              <a:pPr>
                <a:defRPr/>
              </a:pPr>
              <a:t>11</a:t>
            </a:fld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Thermal Cycling of Power Semiconductors: Impact on SSA’s lifetime	    Carlos A. Martins – ESS AB and Lund Technical University</a:t>
            </a:r>
            <a:endParaRPr lang="en-GB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9258" y="-27384"/>
            <a:ext cx="8136904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v-SE" sz="3200" dirty="0" smtClean="0">
                <a:solidFill>
                  <a:schemeClr val="tx1"/>
                </a:solidFill>
              </a:rPr>
              <a:t>Example of lifetime calculation:</a:t>
            </a:r>
          </a:p>
          <a:p>
            <a:pPr algn="ctr" eaLnBrk="1" hangingPunct="1">
              <a:buClrTx/>
              <a:buFontTx/>
              <a:buNone/>
            </a:pPr>
            <a:r>
              <a:rPr lang="sv-SE" sz="2400" dirty="0" smtClean="0">
                <a:solidFill>
                  <a:schemeClr val="tx1"/>
                </a:solidFill>
              </a:rPr>
              <a:t>MOSFET in PULSED mode #1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5282" y="1170990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1. xx</a:t>
            </a:r>
            <a:endParaRPr lang="sv-SE" sz="2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6"/>
          <a:stretch/>
        </p:blipFill>
        <p:spPr>
          <a:xfrm>
            <a:off x="129258" y="959075"/>
            <a:ext cx="4214143" cy="2685949"/>
          </a:xfrm>
          <a:prstGeom prst="rect">
            <a:avLst/>
          </a:prstGeom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"/>
          <a:stretch/>
        </p:blipFill>
        <p:spPr bwMode="auto">
          <a:xfrm>
            <a:off x="4361329" y="970025"/>
            <a:ext cx="2270387" cy="191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TextBox 75"/>
          <p:cNvSpPr txBox="1"/>
          <p:nvPr/>
        </p:nvSpPr>
        <p:spPr>
          <a:xfrm>
            <a:off x="129257" y="3654023"/>
            <a:ext cx="49685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>
                <a:solidFill>
                  <a:schemeClr val="tx1"/>
                </a:solidFill>
              </a:rPr>
              <a:t>Parameters:</a:t>
            </a:r>
          </a:p>
          <a:p>
            <a:pPr marL="285750" indent="-285750">
              <a:buFontTx/>
              <a:buChar char="-"/>
            </a:pPr>
            <a:r>
              <a:rPr lang="en-US" i="1" dirty="0" smtClean="0">
                <a:solidFill>
                  <a:schemeClr val="tx1"/>
                </a:solidFill>
              </a:rPr>
              <a:t>Output pulse power, 		</a:t>
            </a:r>
            <a:r>
              <a:rPr lang="en-US" b="1" i="1" dirty="0" smtClean="0">
                <a:solidFill>
                  <a:schemeClr val="tx1"/>
                </a:solidFill>
              </a:rPr>
              <a:t>P</a:t>
            </a:r>
            <a:r>
              <a:rPr lang="en-US" b="1" i="1" baseline="-25000" dirty="0" smtClean="0">
                <a:solidFill>
                  <a:schemeClr val="tx1"/>
                </a:solidFill>
              </a:rPr>
              <a:t>L</a:t>
            </a:r>
            <a:r>
              <a:rPr lang="en-US" b="1" i="1" dirty="0" smtClean="0">
                <a:solidFill>
                  <a:schemeClr val="tx1"/>
                </a:solidFill>
              </a:rPr>
              <a:t>= 6 kW</a:t>
            </a:r>
            <a:r>
              <a:rPr lang="en-US" i="1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en-US" i="1" dirty="0" smtClean="0">
                <a:solidFill>
                  <a:schemeClr val="tx1"/>
                </a:solidFill>
              </a:rPr>
              <a:t>Efficiency of 1 MOSFET, 	</a:t>
            </a:r>
            <a:r>
              <a:rPr lang="el-GR" b="1" i="1" dirty="0" smtClean="0">
                <a:solidFill>
                  <a:schemeClr val="tx1"/>
                </a:solidFill>
              </a:rPr>
              <a:t>η</a:t>
            </a:r>
            <a:r>
              <a:rPr lang="sv-SE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smtClean="0">
                <a:solidFill>
                  <a:schemeClr val="tx1"/>
                </a:solidFill>
              </a:rPr>
              <a:t>= 96.7 %</a:t>
            </a:r>
            <a:r>
              <a:rPr lang="en-US" i="1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en-US" i="1" dirty="0" smtClean="0">
                <a:solidFill>
                  <a:srgbClr val="FF0000"/>
                </a:solidFill>
              </a:rPr>
              <a:t>Pulse power losses, 		</a:t>
            </a:r>
            <a:r>
              <a:rPr lang="en-US" b="1" i="1" dirty="0" smtClean="0">
                <a:solidFill>
                  <a:srgbClr val="FF0000"/>
                </a:solidFill>
              </a:rPr>
              <a:t>P</a:t>
            </a:r>
            <a:r>
              <a:rPr lang="en-US" b="1" i="1" baseline="-25000" dirty="0" smtClean="0">
                <a:solidFill>
                  <a:srgbClr val="FF0000"/>
                </a:solidFill>
              </a:rPr>
              <a:t>v.pk</a:t>
            </a:r>
            <a:r>
              <a:rPr lang="en-US" b="1" i="1" dirty="0" smtClean="0">
                <a:solidFill>
                  <a:srgbClr val="FF0000"/>
                </a:solidFill>
              </a:rPr>
              <a:t>= 200 W</a:t>
            </a:r>
            <a:r>
              <a:rPr lang="en-US" i="1" dirty="0" smtClean="0">
                <a:solidFill>
                  <a:srgbClr val="FF0000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en-US" i="1" dirty="0" smtClean="0">
                <a:solidFill>
                  <a:srgbClr val="FF0000"/>
                </a:solidFill>
              </a:rPr>
              <a:t>Average power losses,		</a:t>
            </a:r>
            <a:r>
              <a:rPr lang="en-US" b="1" i="1" dirty="0" err="1" smtClean="0">
                <a:solidFill>
                  <a:srgbClr val="FF0000"/>
                </a:solidFill>
              </a:rPr>
              <a:t>P</a:t>
            </a:r>
            <a:r>
              <a:rPr lang="en-US" b="1" i="1" baseline="-25000" dirty="0" err="1" smtClean="0">
                <a:solidFill>
                  <a:srgbClr val="FF0000"/>
                </a:solidFill>
              </a:rPr>
              <a:t>v.av</a:t>
            </a:r>
            <a:r>
              <a:rPr lang="en-US" b="1" i="1" dirty="0" smtClean="0">
                <a:solidFill>
                  <a:srgbClr val="FF0000"/>
                </a:solidFill>
              </a:rPr>
              <a:t>= 10 W;</a:t>
            </a:r>
            <a:endParaRPr lang="en-US" i="1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i="1" dirty="0" err="1" smtClean="0">
                <a:solidFill>
                  <a:schemeClr val="tx1"/>
                </a:solidFill>
              </a:rPr>
              <a:t>Heatsink</a:t>
            </a:r>
            <a:r>
              <a:rPr lang="en-US" i="1" dirty="0" smtClean="0">
                <a:solidFill>
                  <a:schemeClr val="tx1"/>
                </a:solidFill>
              </a:rPr>
              <a:t> temperature,		</a:t>
            </a:r>
            <a:r>
              <a:rPr lang="en-US" b="1" i="1" dirty="0" smtClean="0">
                <a:solidFill>
                  <a:schemeClr val="tx1"/>
                </a:solidFill>
              </a:rPr>
              <a:t>T</a:t>
            </a:r>
            <a:r>
              <a:rPr lang="en-US" b="1" i="1" baseline="-25000" dirty="0" smtClean="0">
                <a:solidFill>
                  <a:schemeClr val="tx1"/>
                </a:solidFill>
              </a:rPr>
              <a:t>H</a:t>
            </a:r>
            <a:r>
              <a:rPr lang="en-US" b="1" i="1" dirty="0" smtClean="0">
                <a:solidFill>
                  <a:schemeClr val="tx1"/>
                </a:solidFill>
              </a:rPr>
              <a:t>= 40°C</a:t>
            </a:r>
            <a:r>
              <a:rPr lang="en-US" i="1" dirty="0" smtClean="0">
                <a:solidFill>
                  <a:schemeClr val="tx1"/>
                </a:solidFill>
              </a:rPr>
              <a:t>;</a:t>
            </a:r>
          </a:p>
        </p:txBody>
      </p:sp>
      <p:sp>
        <p:nvSpPr>
          <p:cNvPr id="81" name="Rectangle 80"/>
          <p:cNvSpPr/>
          <p:nvPr/>
        </p:nvSpPr>
        <p:spPr>
          <a:xfrm>
            <a:off x="6631717" y="3779748"/>
            <a:ext cx="32758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= 5%; </a:t>
            </a:r>
            <a:r>
              <a:rPr lang="en-US" i="1" dirty="0" err="1" smtClean="0">
                <a:solidFill>
                  <a:schemeClr val="tx1"/>
                </a:solidFill>
              </a:rPr>
              <a:t>f</a:t>
            </a:r>
            <a:r>
              <a:rPr lang="en-US" i="1" baseline="-25000" dirty="0" err="1" smtClean="0">
                <a:solidFill>
                  <a:schemeClr val="tx1"/>
                </a:solidFill>
              </a:rPr>
              <a:t>rep</a:t>
            </a:r>
            <a:r>
              <a:rPr lang="en-US" i="1" dirty="0" smtClean="0">
                <a:solidFill>
                  <a:schemeClr val="tx1"/>
                </a:solidFill>
              </a:rPr>
              <a:t> = 14 Hz; L= 3.5ms</a:t>
            </a:r>
            <a:endParaRPr lang="sv-SE" dirty="0"/>
          </a:p>
        </p:txBody>
      </p:sp>
      <p:grpSp>
        <p:nvGrpSpPr>
          <p:cNvPr id="88" name="Group 87"/>
          <p:cNvGrpSpPr/>
          <p:nvPr/>
        </p:nvGrpSpPr>
        <p:grpSpPr>
          <a:xfrm>
            <a:off x="6631715" y="926078"/>
            <a:ext cx="3142723" cy="2869294"/>
            <a:chOff x="6631715" y="926078"/>
            <a:chExt cx="3142723" cy="2869294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6912058" y="1848942"/>
              <a:ext cx="2762276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7100814" y="1128678"/>
              <a:ext cx="0" cy="84673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6912058" y="2760815"/>
              <a:ext cx="2762275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V="1">
              <a:off x="7100814" y="2040551"/>
              <a:ext cx="0" cy="84673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6912058" y="3668896"/>
              <a:ext cx="2762277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/>
            <p:cNvCxnSpPr/>
            <p:nvPr/>
          </p:nvCxnSpPr>
          <p:spPr bwMode="auto">
            <a:xfrm flipV="1">
              <a:off x="7100814" y="2948633"/>
              <a:ext cx="0" cy="84673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Box 13"/>
            <p:cNvSpPr txBox="1"/>
            <p:nvPr/>
          </p:nvSpPr>
          <p:spPr>
            <a:xfrm>
              <a:off x="9434025" y="1540483"/>
              <a:ext cx="229472" cy="292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 smtClean="0">
                  <a:solidFill>
                    <a:schemeClr val="tx1"/>
                  </a:solidFill>
                </a:rPr>
                <a:t>t</a:t>
              </a:r>
              <a:endParaRPr lang="sv-SE" sz="1500" i="1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31717" y="928903"/>
              <a:ext cx="539149" cy="292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 err="1" smtClean="0">
                  <a:solidFill>
                    <a:schemeClr val="tx1"/>
                  </a:solidFill>
                </a:rPr>
                <a:t>P</a:t>
              </a:r>
              <a:r>
                <a:rPr lang="en-US" sz="1500" i="1" baseline="-25000" dirty="0" err="1" smtClean="0">
                  <a:solidFill>
                    <a:schemeClr val="tx1"/>
                  </a:solidFill>
                </a:rPr>
                <a:t>v</a:t>
              </a:r>
              <a:r>
                <a:rPr lang="en-US" sz="1500" i="1" dirty="0" smtClean="0">
                  <a:solidFill>
                    <a:schemeClr val="tx1"/>
                  </a:solidFill>
                </a:rPr>
                <a:t>(t)</a:t>
              </a:r>
              <a:endParaRPr lang="sv-SE" sz="1500" i="1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31716" y="1894394"/>
              <a:ext cx="494246" cy="292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 err="1" smtClean="0">
                  <a:solidFill>
                    <a:schemeClr val="tx1"/>
                  </a:solidFill>
                </a:rPr>
                <a:t>T</a:t>
              </a:r>
              <a:r>
                <a:rPr lang="en-US" sz="1500" i="1" baseline="-25000" dirty="0" err="1" smtClean="0">
                  <a:solidFill>
                    <a:schemeClr val="tx1"/>
                  </a:solidFill>
                </a:rPr>
                <a:t>j</a:t>
              </a:r>
              <a:r>
                <a:rPr lang="en-US" sz="1500" i="1" dirty="0" smtClean="0">
                  <a:solidFill>
                    <a:schemeClr val="tx1"/>
                  </a:solidFill>
                </a:rPr>
                <a:t>(t)</a:t>
              </a:r>
              <a:endParaRPr lang="sv-SE" sz="1500" i="1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31715" y="2802475"/>
              <a:ext cx="511278" cy="292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 err="1" smtClean="0">
                  <a:solidFill>
                    <a:schemeClr val="tx1"/>
                  </a:solidFill>
                </a:rPr>
                <a:t>T</a:t>
              </a:r>
              <a:r>
                <a:rPr lang="en-US" sz="1500" i="1" baseline="-25000" dirty="0" err="1" smtClean="0">
                  <a:solidFill>
                    <a:schemeClr val="tx1"/>
                  </a:solidFill>
                </a:rPr>
                <a:t>c</a:t>
              </a:r>
              <a:r>
                <a:rPr lang="en-US" sz="1500" i="1" dirty="0" smtClean="0">
                  <a:solidFill>
                    <a:schemeClr val="tx1"/>
                  </a:solidFill>
                </a:rPr>
                <a:t>(t)</a:t>
              </a:r>
              <a:endParaRPr lang="sv-SE" sz="1500" i="1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44862" y="3372000"/>
              <a:ext cx="229472" cy="292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 smtClean="0">
                  <a:solidFill>
                    <a:schemeClr val="tx1"/>
                  </a:solidFill>
                </a:rPr>
                <a:t>t</a:t>
              </a:r>
              <a:endParaRPr lang="sv-SE" sz="1500" i="1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>
              <a:off x="7100813" y="1850567"/>
              <a:ext cx="447915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 flipV="1">
              <a:off x="7545253" y="1390024"/>
              <a:ext cx="0" cy="461354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7545253" y="1391649"/>
              <a:ext cx="444524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 flipV="1">
              <a:off x="7986010" y="1381252"/>
              <a:ext cx="0" cy="461354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8761719" y="1850567"/>
              <a:ext cx="556834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9325466" y="1382714"/>
              <a:ext cx="0" cy="461354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9325466" y="1384339"/>
              <a:ext cx="234132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7545752" y="1866711"/>
              <a:ext cx="0" cy="74995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7992564" y="1866710"/>
              <a:ext cx="0" cy="53935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7537038" y="2186708"/>
              <a:ext cx="448972" cy="425416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" name="TextBox 28"/>
            <p:cNvSpPr txBox="1"/>
            <p:nvPr/>
          </p:nvSpPr>
          <p:spPr>
            <a:xfrm>
              <a:off x="9440016" y="2463919"/>
              <a:ext cx="229472" cy="292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 smtClean="0">
                  <a:solidFill>
                    <a:schemeClr val="tx1"/>
                  </a:solidFill>
                </a:rPr>
                <a:t>t</a:t>
              </a:r>
              <a:endParaRPr lang="sv-SE" sz="1500" i="1" dirty="0">
                <a:solidFill>
                  <a:schemeClr val="tx1"/>
                </a:solidFill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7105148" y="3384081"/>
              <a:ext cx="2517415" cy="41354"/>
              <a:chOff x="3642038" y="4806887"/>
              <a:chExt cx="2606212" cy="249811"/>
            </a:xfrm>
          </p:grpSpPr>
          <p:cxnSp>
            <p:nvCxnSpPr>
              <p:cNvPr id="56" name="Straight Connector 55"/>
              <p:cNvCxnSpPr/>
              <p:nvPr/>
            </p:nvCxnSpPr>
            <p:spPr bwMode="auto">
              <a:xfrm>
                <a:off x="3642038" y="4814222"/>
                <a:ext cx="156546" cy="235141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Straight Connector 56"/>
              <p:cNvCxnSpPr/>
              <p:nvPr/>
            </p:nvCxnSpPr>
            <p:spPr bwMode="auto">
              <a:xfrm flipV="1">
                <a:off x="3788170" y="4814222"/>
                <a:ext cx="150280" cy="227806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Straight Connector 57"/>
              <p:cNvCxnSpPr/>
              <p:nvPr/>
            </p:nvCxnSpPr>
            <p:spPr bwMode="auto">
              <a:xfrm>
                <a:off x="3944718" y="4821557"/>
                <a:ext cx="156546" cy="235141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Straight Connector 58"/>
              <p:cNvCxnSpPr/>
              <p:nvPr/>
            </p:nvCxnSpPr>
            <p:spPr bwMode="auto">
              <a:xfrm flipV="1">
                <a:off x="4090850" y="4821557"/>
                <a:ext cx="163256" cy="227806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" name="Straight Connector 59"/>
              <p:cNvCxnSpPr/>
              <p:nvPr/>
            </p:nvCxnSpPr>
            <p:spPr bwMode="auto">
              <a:xfrm>
                <a:off x="4242541" y="4814222"/>
                <a:ext cx="159581" cy="235141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Straight Connector 60"/>
              <p:cNvCxnSpPr/>
              <p:nvPr/>
            </p:nvCxnSpPr>
            <p:spPr bwMode="auto">
              <a:xfrm flipV="1">
                <a:off x="4404920" y="4819293"/>
                <a:ext cx="163703" cy="227806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2" name="Straight Connector 61"/>
              <p:cNvCxnSpPr/>
              <p:nvPr/>
            </p:nvCxnSpPr>
            <p:spPr bwMode="auto">
              <a:xfrm>
                <a:off x="4559559" y="4819247"/>
                <a:ext cx="156546" cy="235141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" name="Straight Connector 62"/>
              <p:cNvCxnSpPr/>
              <p:nvPr/>
            </p:nvCxnSpPr>
            <p:spPr bwMode="auto">
              <a:xfrm flipV="1">
                <a:off x="4709118" y="4814222"/>
                <a:ext cx="150280" cy="227806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" name="Straight Connector 63"/>
              <p:cNvCxnSpPr/>
              <p:nvPr/>
            </p:nvCxnSpPr>
            <p:spPr bwMode="auto">
              <a:xfrm>
                <a:off x="4859398" y="4814305"/>
                <a:ext cx="156546" cy="235141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" name="Straight Connector 64"/>
              <p:cNvCxnSpPr/>
              <p:nvPr/>
            </p:nvCxnSpPr>
            <p:spPr bwMode="auto">
              <a:xfrm flipV="1">
                <a:off x="5015944" y="4814222"/>
                <a:ext cx="163256" cy="227806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" name="Straight Connector 65"/>
              <p:cNvCxnSpPr/>
              <p:nvPr/>
            </p:nvCxnSpPr>
            <p:spPr bwMode="auto">
              <a:xfrm>
                <a:off x="5170968" y="4806887"/>
                <a:ext cx="159581" cy="235141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Straight Connector 66"/>
              <p:cNvCxnSpPr/>
              <p:nvPr/>
            </p:nvCxnSpPr>
            <p:spPr bwMode="auto">
              <a:xfrm flipV="1">
                <a:off x="5325868" y="4816180"/>
                <a:ext cx="163703" cy="227806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" name="Straight Connector 67"/>
              <p:cNvCxnSpPr/>
              <p:nvPr/>
            </p:nvCxnSpPr>
            <p:spPr bwMode="auto">
              <a:xfrm>
                <a:off x="5478685" y="4809036"/>
                <a:ext cx="156546" cy="235141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 flipV="1">
                <a:off x="5633673" y="4821557"/>
                <a:ext cx="150280" cy="227806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>
                <a:off x="5778658" y="4813725"/>
                <a:ext cx="156546" cy="235141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 flipV="1">
                <a:off x="5936353" y="4819293"/>
                <a:ext cx="163256" cy="227806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>
                <a:off x="6088669" y="4813724"/>
                <a:ext cx="159581" cy="235141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1" name="TextBox 30"/>
            <p:cNvSpPr txBox="1"/>
            <p:nvPr/>
          </p:nvSpPr>
          <p:spPr>
            <a:xfrm>
              <a:off x="8220903" y="2191271"/>
              <a:ext cx="450890" cy="292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500" b="1" i="1" dirty="0" smtClean="0">
                  <a:solidFill>
                    <a:srgbClr val="D60093"/>
                  </a:solidFill>
                </a:rPr>
                <a:t>Δ</a:t>
              </a:r>
              <a:r>
                <a:rPr lang="en-US" sz="1500" b="1" i="1" dirty="0" err="1" smtClean="0">
                  <a:solidFill>
                    <a:srgbClr val="D60093"/>
                  </a:solidFill>
                </a:rPr>
                <a:t>T</a:t>
              </a:r>
              <a:r>
                <a:rPr lang="en-US" sz="1500" b="1" i="1" baseline="-25000" dirty="0" err="1" smtClean="0">
                  <a:solidFill>
                    <a:srgbClr val="D60093"/>
                  </a:solidFill>
                </a:rPr>
                <a:t>j</a:t>
              </a:r>
              <a:endParaRPr lang="sv-SE" sz="1500" b="1" i="1" dirty="0">
                <a:solidFill>
                  <a:srgbClr val="D60093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091451" y="3083255"/>
              <a:ext cx="690209" cy="292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500" b="1" i="1" dirty="0" smtClean="0">
                  <a:solidFill>
                    <a:srgbClr val="0070C0"/>
                  </a:solidFill>
                </a:rPr>
                <a:t>Δ</a:t>
              </a:r>
              <a:r>
                <a:rPr lang="en-US" sz="1500" b="1" i="1" dirty="0" smtClean="0">
                  <a:solidFill>
                    <a:srgbClr val="0070C0"/>
                  </a:solidFill>
                </a:rPr>
                <a:t>T</a:t>
              </a:r>
              <a:r>
                <a:rPr lang="en-US" sz="1500" b="1" i="1" baseline="-25000" dirty="0" smtClean="0">
                  <a:solidFill>
                    <a:srgbClr val="0070C0"/>
                  </a:solidFill>
                </a:rPr>
                <a:t>c</a:t>
              </a:r>
              <a:r>
                <a:rPr lang="en-US" sz="1500" b="1" i="1" dirty="0" smtClean="0">
                  <a:solidFill>
                    <a:srgbClr val="0070C0"/>
                  </a:solidFill>
                </a:rPr>
                <a:t>≈0</a:t>
              </a:r>
              <a:endParaRPr lang="sv-SE" sz="1500" b="1" i="1" dirty="0">
                <a:solidFill>
                  <a:srgbClr val="0070C0"/>
                </a:solidFill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 flipH="1">
              <a:off x="7518645" y="2614218"/>
              <a:ext cx="84424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7926060" y="2190655"/>
              <a:ext cx="430577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7986010" y="1846940"/>
              <a:ext cx="556834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6" name="Group 35"/>
            <p:cNvGrpSpPr/>
            <p:nvPr/>
          </p:nvGrpSpPr>
          <p:grpSpPr>
            <a:xfrm>
              <a:off x="8551442" y="1768956"/>
              <a:ext cx="192674" cy="157532"/>
              <a:chOff x="2545596" y="3287742"/>
              <a:chExt cx="199470" cy="174158"/>
            </a:xfrm>
          </p:grpSpPr>
          <p:sp>
            <p:nvSpPr>
              <p:cNvPr id="54" name="Freeform 53"/>
              <p:cNvSpPr/>
              <p:nvPr/>
            </p:nvSpPr>
            <p:spPr bwMode="auto">
              <a:xfrm>
                <a:off x="2545596" y="3287742"/>
                <a:ext cx="136358" cy="166077"/>
              </a:xfrm>
              <a:custGeom>
                <a:avLst/>
                <a:gdLst>
                  <a:gd name="connsiteX0" fmla="*/ 203200 w 203200"/>
                  <a:gd name="connsiteY0" fmla="*/ 0 h 332153"/>
                  <a:gd name="connsiteX1" fmla="*/ 109415 w 203200"/>
                  <a:gd name="connsiteY1" fmla="*/ 109415 h 332153"/>
                  <a:gd name="connsiteX2" fmla="*/ 85969 w 203200"/>
                  <a:gd name="connsiteY2" fmla="*/ 257907 h 332153"/>
                  <a:gd name="connsiteX3" fmla="*/ 0 w 203200"/>
                  <a:gd name="connsiteY3" fmla="*/ 332153 h 332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200" h="332153">
                    <a:moveTo>
                      <a:pt x="203200" y="0"/>
                    </a:moveTo>
                    <a:cubicBezTo>
                      <a:pt x="166076" y="33215"/>
                      <a:pt x="128953" y="66431"/>
                      <a:pt x="109415" y="109415"/>
                    </a:cubicBezTo>
                    <a:cubicBezTo>
                      <a:pt x="89877" y="152399"/>
                      <a:pt x="104205" y="220784"/>
                      <a:pt x="85969" y="257907"/>
                    </a:cubicBezTo>
                    <a:cubicBezTo>
                      <a:pt x="67733" y="295030"/>
                      <a:pt x="33866" y="313591"/>
                      <a:pt x="0" y="332153"/>
                    </a:cubicBezTo>
                  </a:path>
                </a:pathLst>
              </a:cu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55" name="Freeform 54"/>
              <p:cNvSpPr/>
              <p:nvPr/>
            </p:nvSpPr>
            <p:spPr bwMode="auto">
              <a:xfrm>
                <a:off x="2608708" y="3295823"/>
                <a:ext cx="136358" cy="166077"/>
              </a:xfrm>
              <a:custGeom>
                <a:avLst/>
                <a:gdLst>
                  <a:gd name="connsiteX0" fmla="*/ 203200 w 203200"/>
                  <a:gd name="connsiteY0" fmla="*/ 0 h 332153"/>
                  <a:gd name="connsiteX1" fmla="*/ 109415 w 203200"/>
                  <a:gd name="connsiteY1" fmla="*/ 109415 h 332153"/>
                  <a:gd name="connsiteX2" fmla="*/ 85969 w 203200"/>
                  <a:gd name="connsiteY2" fmla="*/ 257907 h 332153"/>
                  <a:gd name="connsiteX3" fmla="*/ 0 w 203200"/>
                  <a:gd name="connsiteY3" fmla="*/ 332153 h 332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200" h="332153">
                    <a:moveTo>
                      <a:pt x="203200" y="0"/>
                    </a:moveTo>
                    <a:cubicBezTo>
                      <a:pt x="166076" y="33215"/>
                      <a:pt x="128953" y="66431"/>
                      <a:pt x="109415" y="109415"/>
                    </a:cubicBezTo>
                    <a:cubicBezTo>
                      <a:pt x="89877" y="152399"/>
                      <a:pt x="104205" y="220784"/>
                      <a:pt x="85969" y="257907"/>
                    </a:cubicBezTo>
                    <a:cubicBezTo>
                      <a:pt x="67733" y="295030"/>
                      <a:pt x="33866" y="313591"/>
                      <a:pt x="0" y="332153"/>
                    </a:cubicBezTo>
                  </a:path>
                </a:pathLst>
              </a:cu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37" name="Straight Connector 36"/>
            <p:cNvCxnSpPr/>
            <p:nvPr/>
          </p:nvCxnSpPr>
          <p:spPr bwMode="auto">
            <a:xfrm>
              <a:off x="9325466" y="1851977"/>
              <a:ext cx="0" cy="74995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8" name="Group 37"/>
            <p:cNvGrpSpPr/>
            <p:nvPr/>
          </p:nvGrpSpPr>
          <p:grpSpPr>
            <a:xfrm>
              <a:off x="8679126" y="2518622"/>
              <a:ext cx="192674" cy="157532"/>
              <a:chOff x="2545596" y="3287742"/>
              <a:chExt cx="199470" cy="174158"/>
            </a:xfrm>
          </p:grpSpPr>
          <p:sp>
            <p:nvSpPr>
              <p:cNvPr id="52" name="Freeform 51"/>
              <p:cNvSpPr/>
              <p:nvPr/>
            </p:nvSpPr>
            <p:spPr bwMode="auto">
              <a:xfrm>
                <a:off x="2545596" y="3287742"/>
                <a:ext cx="136358" cy="166077"/>
              </a:xfrm>
              <a:custGeom>
                <a:avLst/>
                <a:gdLst>
                  <a:gd name="connsiteX0" fmla="*/ 203200 w 203200"/>
                  <a:gd name="connsiteY0" fmla="*/ 0 h 332153"/>
                  <a:gd name="connsiteX1" fmla="*/ 109415 w 203200"/>
                  <a:gd name="connsiteY1" fmla="*/ 109415 h 332153"/>
                  <a:gd name="connsiteX2" fmla="*/ 85969 w 203200"/>
                  <a:gd name="connsiteY2" fmla="*/ 257907 h 332153"/>
                  <a:gd name="connsiteX3" fmla="*/ 0 w 203200"/>
                  <a:gd name="connsiteY3" fmla="*/ 332153 h 332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200" h="332153">
                    <a:moveTo>
                      <a:pt x="203200" y="0"/>
                    </a:moveTo>
                    <a:cubicBezTo>
                      <a:pt x="166076" y="33215"/>
                      <a:pt x="128953" y="66431"/>
                      <a:pt x="109415" y="109415"/>
                    </a:cubicBezTo>
                    <a:cubicBezTo>
                      <a:pt x="89877" y="152399"/>
                      <a:pt x="104205" y="220784"/>
                      <a:pt x="85969" y="257907"/>
                    </a:cubicBezTo>
                    <a:cubicBezTo>
                      <a:pt x="67733" y="295030"/>
                      <a:pt x="33866" y="313591"/>
                      <a:pt x="0" y="332153"/>
                    </a:cubicBezTo>
                  </a:path>
                </a:pathLst>
              </a:custGeom>
              <a:noFill/>
              <a:ln w="19050" cap="flat" cmpd="sng" algn="ctr">
                <a:solidFill>
                  <a:srgbClr val="FF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53" name="Freeform 52"/>
              <p:cNvSpPr/>
              <p:nvPr/>
            </p:nvSpPr>
            <p:spPr bwMode="auto">
              <a:xfrm>
                <a:off x="2608708" y="3295823"/>
                <a:ext cx="136358" cy="166077"/>
              </a:xfrm>
              <a:custGeom>
                <a:avLst/>
                <a:gdLst>
                  <a:gd name="connsiteX0" fmla="*/ 203200 w 203200"/>
                  <a:gd name="connsiteY0" fmla="*/ 0 h 332153"/>
                  <a:gd name="connsiteX1" fmla="*/ 109415 w 203200"/>
                  <a:gd name="connsiteY1" fmla="*/ 109415 h 332153"/>
                  <a:gd name="connsiteX2" fmla="*/ 85969 w 203200"/>
                  <a:gd name="connsiteY2" fmla="*/ 257907 h 332153"/>
                  <a:gd name="connsiteX3" fmla="*/ 0 w 203200"/>
                  <a:gd name="connsiteY3" fmla="*/ 332153 h 332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200" h="332153">
                    <a:moveTo>
                      <a:pt x="203200" y="0"/>
                    </a:moveTo>
                    <a:cubicBezTo>
                      <a:pt x="166076" y="33215"/>
                      <a:pt x="128953" y="66431"/>
                      <a:pt x="109415" y="109415"/>
                    </a:cubicBezTo>
                    <a:cubicBezTo>
                      <a:pt x="89877" y="152399"/>
                      <a:pt x="104205" y="220784"/>
                      <a:pt x="85969" y="257907"/>
                    </a:cubicBezTo>
                    <a:cubicBezTo>
                      <a:pt x="67733" y="295030"/>
                      <a:pt x="33866" y="313591"/>
                      <a:pt x="0" y="332153"/>
                    </a:cubicBezTo>
                  </a:path>
                </a:pathLst>
              </a:custGeom>
              <a:noFill/>
              <a:ln w="19050" cap="flat" cmpd="sng" algn="ctr">
                <a:solidFill>
                  <a:srgbClr val="FF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39" name="Straight Connector 38"/>
            <p:cNvCxnSpPr/>
            <p:nvPr/>
          </p:nvCxnSpPr>
          <p:spPr bwMode="auto">
            <a:xfrm flipH="1" flipV="1">
              <a:off x="7202218" y="2603949"/>
              <a:ext cx="343035" cy="8174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0" name="Freeform 39"/>
            <p:cNvSpPr/>
            <p:nvPr/>
          </p:nvSpPr>
          <p:spPr bwMode="auto">
            <a:xfrm>
              <a:off x="8001051" y="2184803"/>
              <a:ext cx="615252" cy="388811"/>
            </a:xfrm>
            <a:custGeom>
              <a:avLst/>
              <a:gdLst>
                <a:gd name="connsiteX0" fmla="*/ 0 w 636954"/>
                <a:gd name="connsiteY0" fmla="*/ 0 h 429846"/>
                <a:gd name="connsiteX1" fmla="*/ 187570 w 636954"/>
                <a:gd name="connsiteY1" fmla="*/ 269631 h 429846"/>
                <a:gd name="connsiteX2" fmla="*/ 636954 w 636954"/>
                <a:gd name="connsiteY2" fmla="*/ 429846 h 42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6954" h="429846">
                  <a:moveTo>
                    <a:pt x="0" y="0"/>
                  </a:moveTo>
                  <a:cubicBezTo>
                    <a:pt x="40705" y="98995"/>
                    <a:pt x="81411" y="197990"/>
                    <a:pt x="187570" y="269631"/>
                  </a:cubicBezTo>
                  <a:cubicBezTo>
                    <a:pt x="293729" y="341272"/>
                    <a:pt x="465341" y="385559"/>
                    <a:pt x="636954" y="429846"/>
                  </a:cubicBezTo>
                </a:path>
              </a:pathLst>
            </a:custGeom>
            <a:noFill/>
            <a:ln w="28575" cap="flat" cmpd="sng" algn="ctr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 flipV="1">
              <a:off x="9325466" y="2187785"/>
              <a:ext cx="448972" cy="425416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/>
            <p:cNvCxnSpPr/>
            <p:nvPr/>
          </p:nvCxnSpPr>
          <p:spPr bwMode="auto">
            <a:xfrm flipH="1" flipV="1">
              <a:off x="8990646" y="2605027"/>
              <a:ext cx="343035" cy="8174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Connector 42"/>
            <p:cNvCxnSpPr/>
            <p:nvPr/>
          </p:nvCxnSpPr>
          <p:spPr bwMode="auto">
            <a:xfrm flipV="1">
              <a:off x="8277903" y="2188338"/>
              <a:ext cx="0" cy="427294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TextBox 43"/>
            <p:cNvSpPr txBox="1"/>
            <p:nvPr/>
          </p:nvSpPr>
          <p:spPr>
            <a:xfrm>
              <a:off x="8240034" y="1341368"/>
              <a:ext cx="541626" cy="292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i="1" dirty="0" smtClean="0">
                  <a:solidFill>
                    <a:srgbClr val="FF0000"/>
                  </a:solidFill>
                </a:rPr>
                <a:t>P</a:t>
              </a:r>
              <a:r>
                <a:rPr lang="en-US" sz="1500" b="1" i="1" baseline="-25000" dirty="0" smtClean="0">
                  <a:solidFill>
                    <a:srgbClr val="FF0000"/>
                  </a:solidFill>
                </a:rPr>
                <a:t>v.pk</a:t>
              </a:r>
              <a:endParaRPr lang="sv-SE" sz="15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799409" y="1393340"/>
              <a:ext cx="533883" cy="292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i="1" dirty="0" err="1" smtClean="0">
                  <a:solidFill>
                    <a:srgbClr val="FF0000"/>
                  </a:solidFill>
                </a:rPr>
                <a:t>P</a:t>
              </a:r>
              <a:r>
                <a:rPr lang="en-US" sz="1500" b="1" i="1" baseline="-25000" dirty="0" err="1" smtClean="0">
                  <a:solidFill>
                    <a:srgbClr val="FF0000"/>
                  </a:solidFill>
                </a:rPr>
                <a:t>v.av</a:t>
              </a:r>
              <a:endParaRPr lang="sv-SE" sz="1500" b="1" i="1" dirty="0">
                <a:solidFill>
                  <a:srgbClr val="FF0000"/>
                </a:solidFill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 bwMode="auto">
            <a:xfrm flipH="1">
              <a:off x="7929187" y="1400274"/>
              <a:ext cx="430577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Connector 46"/>
            <p:cNvCxnSpPr/>
            <p:nvPr/>
          </p:nvCxnSpPr>
          <p:spPr bwMode="auto">
            <a:xfrm flipV="1">
              <a:off x="8281031" y="1400274"/>
              <a:ext cx="0" cy="434073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7027989" y="1697840"/>
              <a:ext cx="2364857" cy="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/>
            <p:nvPr/>
          </p:nvCxnSpPr>
          <p:spPr bwMode="auto">
            <a:xfrm flipV="1">
              <a:off x="8944163" y="1697840"/>
              <a:ext cx="0" cy="15413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Connector 49"/>
            <p:cNvCxnSpPr/>
            <p:nvPr/>
          </p:nvCxnSpPr>
          <p:spPr bwMode="auto">
            <a:xfrm flipV="1">
              <a:off x="8208451" y="3405972"/>
              <a:ext cx="0" cy="27336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TextBox 50"/>
            <p:cNvSpPr txBox="1"/>
            <p:nvPr/>
          </p:nvSpPr>
          <p:spPr>
            <a:xfrm>
              <a:off x="8173468" y="3393081"/>
              <a:ext cx="381213" cy="292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i="1" dirty="0" smtClean="0">
                  <a:solidFill>
                    <a:srgbClr val="0070C0"/>
                  </a:solidFill>
                </a:rPr>
                <a:t>T</a:t>
              </a:r>
              <a:r>
                <a:rPr lang="en-US" sz="1500" b="1" i="1" baseline="-25000" dirty="0" smtClean="0">
                  <a:solidFill>
                    <a:srgbClr val="0070C0"/>
                  </a:solidFill>
                </a:rPr>
                <a:t>C</a:t>
              </a:r>
              <a:endParaRPr lang="sv-SE" sz="1500" b="1" i="1" dirty="0">
                <a:solidFill>
                  <a:srgbClr val="0070C0"/>
                </a:solidFill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 bwMode="auto">
            <a:xfrm>
              <a:off x="7546082" y="1248143"/>
              <a:ext cx="455982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TextBox 86"/>
            <p:cNvSpPr txBox="1"/>
            <p:nvPr/>
          </p:nvSpPr>
          <p:spPr>
            <a:xfrm>
              <a:off x="7582746" y="926078"/>
              <a:ext cx="30168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i="1" dirty="0" smtClean="0">
                  <a:solidFill>
                    <a:srgbClr val="FF0000"/>
                  </a:solidFill>
                </a:rPr>
                <a:t>L</a:t>
              </a:r>
              <a:endParaRPr lang="sv-SE" sz="1500" b="1" i="1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204486" y="5419770"/>
                <a:ext cx="4817729" cy="54264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Δ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sv-SE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sv-SE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𝑍𝑡h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𝐽𝐶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3.5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𝑚𝑠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∗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𝑝𝑘</m:t>
                          </m:r>
                        </m:sub>
                      </m:sSub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=0.07∗200=14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℃</m:t>
                      </m:r>
                    </m:oMath>
                  </m:oMathPara>
                </a14:m>
                <a:endParaRPr lang="sv-S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86" y="5419770"/>
                <a:ext cx="4817729" cy="542649"/>
              </a:xfrm>
              <a:prstGeom prst="rect">
                <a:avLst/>
              </a:prstGeom>
              <a:blipFill rotWithShape="1">
                <a:blip r:embed="rId6"/>
                <a:stretch>
                  <a:fillRect t="-160674" b="-22809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204486" y="6128569"/>
                <a:ext cx="1448153" cy="396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sv-S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𝑐𝑦𝑐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sv-S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86" y="6128569"/>
                <a:ext cx="1448153" cy="396775"/>
              </a:xfrm>
              <a:prstGeom prst="rect">
                <a:avLst/>
              </a:prstGeom>
              <a:blipFill rotWithShape="1">
                <a:blip r:embed="rId8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022215" y="4490022"/>
            <a:ext cx="4686893" cy="2035322"/>
            <a:chOff x="5022215" y="4490022"/>
            <a:chExt cx="4686893" cy="2035322"/>
          </a:xfrm>
        </p:grpSpPr>
        <p:sp>
          <p:nvSpPr>
            <p:cNvPr id="77" name="Right Arrow 76"/>
            <p:cNvSpPr/>
            <p:nvPr/>
          </p:nvSpPr>
          <p:spPr bwMode="auto">
            <a:xfrm>
              <a:off x="5022215" y="5498153"/>
              <a:ext cx="792088" cy="385881"/>
            </a:xfrm>
            <a:prstGeom prst="rightArrow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5817890" y="4893834"/>
                  <a:ext cx="1672998" cy="39164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v-SE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sv-SE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sv-SE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sv-SE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  <m:r>
                          <a:rPr lang="sv-SE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℃</m:t>
                        </m:r>
                      </m:oMath>
                    </m:oMathPara>
                  </a14:m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7890" y="4893834"/>
                  <a:ext cx="1672998" cy="39164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9" name="Picture 2" descr="C:\Users\carlosmartins\AppData\Local\Microsoft\Windows\Temporary Internet Files\Content.IE5\QGFB0B6V\MC900441310[1]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6082" y="4490022"/>
              <a:ext cx="1743862" cy="1743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5817890" y="5308445"/>
                  <a:ext cx="1956184" cy="916982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v-SE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𝑙𝑖𝑓𝑒𝑡𝑖𝑚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=200.000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h𝑜𝑢𝑟𝑠</m:t>
                        </m:r>
                      </m:oMath>
                    </m:oMathPara>
                  </a14:m>
                  <a:endParaRPr lang="en-US" b="0" dirty="0" smtClean="0">
                    <a:solidFill>
                      <a:schemeClr val="tx1"/>
                    </a:solidFill>
                  </a:endParaRPr>
                </a:p>
                <a:p>
                  <a:r>
                    <a:rPr lang="en-US" b="0" dirty="0" smtClean="0">
                      <a:solidFill>
                        <a:schemeClr val="tx1"/>
                      </a:solidFill>
                    </a:rPr>
                    <a:t>= 36 years in </a:t>
                  </a:r>
                  <a:r>
                    <a:rPr lang="en-US" b="0" dirty="0" err="1" smtClean="0">
                      <a:solidFill>
                        <a:schemeClr val="tx1"/>
                      </a:solidFill>
                    </a:rPr>
                    <a:t>acc</a:t>
                  </a:r>
                  <a:endParaRPr lang="en-US" b="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7890" y="5308445"/>
                  <a:ext cx="1956184" cy="91698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2492" r="-935" b="-10000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TextBox 79"/>
            <p:cNvSpPr txBox="1"/>
            <p:nvPr/>
          </p:nvSpPr>
          <p:spPr>
            <a:xfrm>
              <a:off x="7402066" y="6048290"/>
              <a:ext cx="230704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i="1" dirty="0" smtClean="0">
                  <a:solidFill>
                    <a:srgbClr val="004C22"/>
                  </a:solidFill>
                </a:rPr>
                <a:t>Extra long life</a:t>
              </a:r>
              <a:endParaRPr lang="sv-SE" sz="2500" b="1" i="1" dirty="0">
                <a:solidFill>
                  <a:srgbClr val="004C2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232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E5645B16-9B63-428E-AC01-2B905A6F4506}" type="slidenum">
              <a:rPr lang="pt-PT" smtClean="0"/>
              <a:pPr>
                <a:defRPr/>
              </a:pPr>
              <a:t>12</a:t>
            </a:fld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Thermal Cycling of Power Semiconductors: Impact on SSA’s lifetime	    Carlos A. Martins – ESS AB and Lund Technical University</a:t>
            </a:r>
            <a:endParaRPr lang="en-GB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9258" y="-27384"/>
            <a:ext cx="8136904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v-SE" sz="3200" dirty="0" smtClean="0">
                <a:solidFill>
                  <a:schemeClr val="tx1"/>
                </a:solidFill>
              </a:rPr>
              <a:t>Example of lifetime calculation:</a:t>
            </a:r>
          </a:p>
          <a:p>
            <a:pPr algn="ctr" eaLnBrk="1" hangingPunct="1">
              <a:buClrTx/>
              <a:buFontTx/>
              <a:buNone/>
            </a:pPr>
            <a:r>
              <a:rPr lang="sv-SE" sz="2400" dirty="0" smtClean="0">
                <a:solidFill>
                  <a:schemeClr val="tx1"/>
                </a:solidFill>
              </a:rPr>
              <a:t>MOSFET in PULSED mode #2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5282" y="1170990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1. xx</a:t>
            </a:r>
            <a:endParaRPr lang="sv-SE" sz="2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6"/>
          <a:stretch/>
        </p:blipFill>
        <p:spPr>
          <a:xfrm>
            <a:off x="129258" y="959075"/>
            <a:ext cx="4214143" cy="2685949"/>
          </a:xfrm>
          <a:prstGeom prst="rect">
            <a:avLst/>
          </a:prstGeom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"/>
          <a:stretch/>
        </p:blipFill>
        <p:spPr bwMode="auto">
          <a:xfrm>
            <a:off x="4361329" y="970025"/>
            <a:ext cx="2270387" cy="191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TextBox 75"/>
          <p:cNvSpPr txBox="1"/>
          <p:nvPr/>
        </p:nvSpPr>
        <p:spPr>
          <a:xfrm>
            <a:off x="129257" y="3654023"/>
            <a:ext cx="49685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>
                <a:solidFill>
                  <a:schemeClr val="tx1"/>
                </a:solidFill>
              </a:rPr>
              <a:t>Parameters:</a:t>
            </a:r>
          </a:p>
          <a:p>
            <a:pPr marL="285750" indent="-285750">
              <a:buFontTx/>
              <a:buChar char="-"/>
            </a:pPr>
            <a:r>
              <a:rPr lang="en-US" i="1" dirty="0" smtClean="0">
                <a:solidFill>
                  <a:schemeClr val="tx1"/>
                </a:solidFill>
              </a:rPr>
              <a:t>Output pulse power, 		</a:t>
            </a:r>
            <a:r>
              <a:rPr lang="en-US" b="1" i="1" dirty="0" smtClean="0">
                <a:solidFill>
                  <a:schemeClr val="tx1"/>
                </a:solidFill>
              </a:rPr>
              <a:t>P</a:t>
            </a:r>
            <a:r>
              <a:rPr lang="en-US" b="1" i="1" baseline="-25000" dirty="0" smtClean="0">
                <a:solidFill>
                  <a:schemeClr val="tx1"/>
                </a:solidFill>
              </a:rPr>
              <a:t>L</a:t>
            </a:r>
            <a:r>
              <a:rPr lang="en-US" b="1" i="1" dirty="0" smtClean="0">
                <a:solidFill>
                  <a:schemeClr val="tx1"/>
                </a:solidFill>
              </a:rPr>
              <a:t>= 9 kW</a:t>
            </a:r>
            <a:r>
              <a:rPr lang="en-US" i="1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en-US" i="1" dirty="0" smtClean="0">
                <a:solidFill>
                  <a:schemeClr val="tx1"/>
                </a:solidFill>
              </a:rPr>
              <a:t>Efficiency of 1 MOSFET, 	</a:t>
            </a:r>
            <a:r>
              <a:rPr lang="el-GR" b="1" i="1" dirty="0" smtClean="0">
                <a:solidFill>
                  <a:schemeClr val="tx1"/>
                </a:solidFill>
              </a:rPr>
              <a:t>η</a:t>
            </a:r>
            <a:r>
              <a:rPr lang="sv-SE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smtClean="0">
                <a:solidFill>
                  <a:schemeClr val="tx1"/>
                </a:solidFill>
              </a:rPr>
              <a:t>= 96.7 %</a:t>
            </a:r>
            <a:r>
              <a:rPr lang="en-US" i="1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en-US" i="1" dirty="0" smtClean="0">
                <a:solidFill>
                  <a:srgbClr val="FF0000"/>
                </a:solidFill>
              </a:rPr>
              <a:t>Pulse power losses, 		</a:t>
            </a:r>
            <a:r>
              <a:rPr lang="en-US" b="1" i="1" dirty="0" smtClean="0">
                <a:solidFill>
                  <a:srgbClr val="FF0000"/>
                </a:solidFill>
              </a:rPr>
              <a:t>P</a:t>
            </a:r>
            <a:r>
              <a:rPr lang="en-US" b="1" i="1" baseline="-25000" dirty="0" smtClean="0">
                <a:solidFill>
                  <a:srgbClr val="FF0000"/>
                </a:solidFill>
              </a:rPr>
              <a:t>v.pk</a:t>
            </a:r>
            <a:r>
              <a:rPr lang="en-US" b="1" i="1" dirty="0" smtClean="0">
                <a:solidFill>
                  <a:srgbClr val="FF0000"/>
                </a:solidFill>
              </a:rPr>
              <a:t>= 300 W</a:t>
            </a:r>
            <a:r>
              <a:rPr lang="en-US" i="1" dirty="0" smtClean="0">
                <a:solidFill>
                  <a:srgbClr val="FF0000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en-US" i="1" dirty="0" smtClean="0">
                <a:solidFill>
                  <a:srgbClr val="FF0000"/>
                </a:solidFill>
              </a:rPr>
              <a:t>Average power losses,		</a:t>
            </a:r>
            <a:r>
              <a:rPr lang="en-US" b="1" i="1" dirty="0" err="1" smtClean="0">
                <a:solidFill>
                  <a:srgbClr val="FF0000"/>
                </a:solidFill>
              </a:rPr>
              <a:t>P</a:t>
            </a:r>
            <a:r>
              <a:rPr lang="en-US" b="1" i="1" baseline="-25000" dirty="0" err="1" smtClean="0">
                <a:solidFill>
                  <a:srgbClr val="FF0000"/>
                </a:solidFill>
              </a:rPr>
              <a:t>v.av</a:t>
            </a:r>
            <a:r>
              <a:rPr lang="en-US" b="1" i="1" dirty="0" smtClean="0">
                <a:solidFill>
                  <a:srgbClr val="FF0000"/>
                </a:solidFill>
              </a:rPr>
              <a:t>= 15 W;</a:t>
            </a:r>
            <a:endParaRPr lang="en-US" i="1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i="1" dirty="0" err="1" smtClean="0">
                <a:solidFill>
                  <a:schemeClr val="tx1"/>
                </a:solidFill>
              </a:rPr>
              <a:t>Heatsink</a:t>
            </a:r>
            <a:r>
              <a:rPr lang="en-US" i="1" dirty="0" smtClean="0">
                <a:solidFill>
                  <a:schemeClr val="tx1"/>
                </a:solidFill>
              </a:rPr>
              <a:t> temperature,		</a:t>
            </a:r>
            <a:r>
              <a:rPr lang="en-US" b="1" i="1" dirty="0" smtClean="0">
                <a:solidFill>
                  <a:schemeClr val="tx1"/>
                </a:solidFill>
              </a:rPr>
              <a:t>T</a:t>
            </a:r>
            <a:r>
              <a:rPr lang="en-US" b="1" i="1" baseline="-25000" dirty="0" smtClean="0">
                <a:solidFill>
                  <a:schemeClr val="tx1"/>
                </a:solidFill>
              </a:rPr>
              <a:t>H</a:t>
            </a:r>
            <a:r>
              <a:rPr lang="en-US" b="1" i="1" dirty="0" smtClean="0">
                <a:solidFill>
                  <a:schemeClr val="tx1"/>
                </a:solidFill>
              </a:rPr>
              <a:t>= 40°C</a:t>
            </a:r>
            <a:r>
              <a:rPr lang="en-US" i="1" dirty="0" smtClean="0">
                <a:solidFill>
                  <a:schemeClr val="tx1"/>
                </a:solidFill>
              </a:rPr>
              <a:t>;</a:t>
            </a:r>
          </a:p>
        </p:txBody>
      </p:sp>
      <p:sp>
        <p:nvSpPr>
          <p:cNvPr id="81" name="Rectangle 80"/>
          <p:cNvSpPr/>
          <p:nvPr/>
        </p:nvSpPr>
        <p:spPr>
          <a:xfrm>
            <a:off x="6631717" y="3779748"/>
            <a:ext cx="32758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= 5%; </a:t>
            </a:r>
            <a:r>
              <a:rPr lang="en-US" i="1" dirty="0" err="1" smtClean="0">
                <a:solidFill>
                  <a:schemeClr val="tx1"/>
                </a:solidFill>
              </a:rPr>
              <a:t>f</a:t>
            </a:r>
            <a:r>
              <a:rPr lang="en-US" i="1" baseline="-25000" dirty="0" err="1" smtClean="0">
                <a:solidFill>
                  <a:schemeClr val="tx1"/>
                </a:solidFill>
              </a:rPr>
              <a:t>rep</a:t>
            </a:r>
            <a:r>
              <a:rPr lang="en-US" i="1" dirty="0" smtClean="0">
                <a:solidFill>
                  <a:schemeClr val="tx1"/>
                </a:solidFill>
              </a:rPr>
              <a:t> = 14 Hz; L= 3.5ms</a:t>
            </a:r>
            <a:endParaRPr lang="sv-SE" dirty="0"/>
          </a:p>
        </p:txBody>
      </p:sp>
      <p:grpSp>
        <p:nvGrpSpPr>
          <p:cNvPr id="88" name="Group 87"/>
          <p:cNvGrpSpPr/>
          <p:nvPr/>
        </p:nvGrpSpPr>
        <p:grpSpPr>
          <a:xfrm>
            <a:off x="6631715" y="926078"/>
            <a:ext cx="3142723" cy="2869294"/>
            <a:chOff x="6631715" y="926078"/>
            <a:chExt cx="3142723" cy="2869294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6912058" y="1848942"/>
              <a:ext cx="2762276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7100814" y="1128678"/>
              <a:ext cx="0" cy="84673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6912058" y="2760815"/>
              <a:ext cx="2762275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V="1">
              <a:off x="7100814" y="2040551"/>
              <a:ext cx="0" cy="84673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6912058" y="3668896"/>
              <a:ext cx="2762277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/>
            <p:cNvCxnSpPr/>
            <p:nvPr/>
          </p:nvCxnSpPr>
          <p:spPr bwMode="auto">
            <a:xfrm flipV="1">
              <a:off x="7100814" y="2948633"/>
              <a:ext cx="0" cy="84673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Box 13"/>
            <p:cNvSpPr txBox="1"/>
            <p:nvPr/>
          </p:nvSpPr>
          <p:spPr>
            <a:xfrm>
              <a:off x="9434025" y="1540483"/>
              <a:ext cx="229472" cy="292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 smtClean="0">
                  <a:solidFill>
                    <a:schemeClr val="tx1"/>
                  </a:solidFill>
                </a:rPr>
                <a:t>t</a:t>
              </a:r>
              <a:endParaRPr lang="sv-SE" sz="1500" i="1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31717" y="928903"/>
              <a:ext cx="539149" cy="292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 err="1" smtClean="0">
                  <a:solidFill>
                    <a:schemeClr val="tx1"/>
                  </a:solidFill>
                </a:rPr>
                <a:t>P</a:t>
              </a:r>
              <a:r>
                <a:rPr lang="en-US" sz="1500" i="1" baseline="-25000" dirty="0" err="1" smtClean="0">
                  <a:solidFill>
                    <a:schemeClr val="tx1"/>
                  </a:solidFill>
                </a:rPr>
                <a:t>v</a:t>
              </a:r>
              <a:r>
                <a:rPr lang="en-US" sz="1500" i="1" dirty="0" smtClean="0">
                  <a:solidFill>
                    <a:schemeClr val="tx1"/>
                  </a:solidFill>
                </a:rPr>
                <a:t>(t)</a:t>
              </a:r>
              <a:endParaRPr lang="sv-SE" sz="1500" i="1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31716" y="1894394"/>
              <a:ext cx="494246" cy="292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 err="1" smtClean="0">
                  <a:solidFill>
                    <a:schemeClr val="tx1"/>
                  </a:solidFill>
                </a:rPr>
                <a:t>T</a:t>
              </a:r>
              <a:r>
                <a:rPr lang="en-US" sz="1500" i="1" baseline="-25000" dirty="0" err="1" smtClean="0">
                  <a:solidFill>
                    <a:schemeClr val="tx1"/>
                  </a:solidFill>
                </a:rPr>
                <a:t>j</a:t>
              </a:r>
              <a:r>
                <a:rPr lang="en-US" sz="1500" i="1" dirty="0" smtClean="0">
                  <a:solidFill>
                    <a:schemeClr val="tx1"/>
                  </a:solidFill>
                </a:rPr>
                <a:t>(t)</a:t>
              </a:r>
              <a:endParaRPr lang="sv-SE" sz="1500" i="1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31715" y="2802475"/>
              <a:ext cx="511278" cy="292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 err="1" smtClean="0">
                  <a:solidFill>
                    <a:schemeClr val="tx1"/>
                  </a:solidFill>
                </a:rPr>
                <a:t>T</a:t>
              </a:r>
              <a:r>
                <a:rPr lang="en-US" sz="1500" i="1" baseline="-25000" dirty="0" err="1" smtClean="0">
                  <a:solidFill>
                    <a:schemeClr val="tx1"/>
                  </a:solidFill>
                </a:rPr>
                <a:t>c</a:t>
              </a:r>
              <a:r>
                <a:rPr lang="en-US" sz="1500" i="1" dirty="0" smtClean="0">
                  <a:solidFill>
                    <a:schemeClr val="tx1"/>
                  </a:solidFill>
                </a:rPr>
                <a:t>(t)</a:t>
              </a:r>
              <a:endParaRPr lang="sv-SE" sz="1500" i="1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44862" y="3372000"/>
              <a:ext cx="229472" cy="292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 smtClean="0">
                  <a:solidFill>
                    <a:schemeClr val="tx1"/>
                  </a:solidFill>
                </a:rPr>
                <a:t>t</a:t>
              </a:r>
              <a:endParaRPr lang="sv-SE" sz="1500" i="1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>
              <a:off x="7100813" y="1850567"/>
              <a:ext cx="447915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 flipV="1">
              <a:off x="7545253" y="1390024"/>
              <a:ext cx="0" cy="461354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7545253" y="1391649"/>
              <a:ext cx="444524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 flipV="1">
              <a:off x="7986010" y="1381252"/>
              <a:ext cx="0" cy="461354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8761719" y="1850567"/>
              <a:ext cx="556834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9325466" y="1382714"/>
              <a:ext cx="0" cy="461354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9325466" y="1384339"/>
              <a:ext cx="234132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7545752" y="1866711"/>
              <a:ext cx="0" cy="74995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7992564" y="1866710"/>
              <a:ext cx="0" cy="53935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7537038" y="2186708"/>
              <a:ext cx="448972" cy="425416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" name="TextBox 28"/>
            <p:cNvSpPr txBox="1"/>
            <p:nvPr/>
          </p:nvSpPr>
          <p:spPr>
            <a:xfrm>
              <a:off x="9440016" y="2463919"/>
              <a:ext cx="229472" cy="292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 smtClean="0">
                  <a:solidFill>
                    <a:schemeClr val="tx1"/>
                  </a:solidFill>
                </a:rPr>
                <a:t>t</a:t>
              </a:r>
              <a:endParaRPr lang="sv-SE" sz="1500" i="1" dirty="0">
                <a:solidFill>
                  <a:schemeClr val="tx1"/>
                </a:solidFill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7105148" y="3384081"/>
              <a:ext cx="2517415" cy="41354"/>
              <a:chOff x="3642038" y="4806887"/>
              <a:chExt cx="2606212" cy="249811"/>
            </a:xfrm>
          </p:grpSpPr>
          <p:cxnSp>
            <p:nvCxnSpPr>
              <p:cNvPr id="56" name="Straight Connector 55"/>
              <p:cNvCxnSpPr/>
              <p:nvPr/>
            </p:nvCxnSpPr>
            <p:spPr bwMode="auto">
              <a:xfrm>
                <a:off x="3642038" y="4814222"/>
                <a:ext cx="156546" cy="235141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Straight Connector 56"/>
              <p:cNvCxnSpPr/>
              <p:nvPr/>
            </p:nvCxnSpPr>
            <p:spPr bwMode="auto">
              <a:xfrm flipV="1">
                <a:off x="3788170" y="4814222"/>
                <a:ext cx="150280" cy="227806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Straight Connector 57"/>
              <p:cNvCxnSpPr/>
              <p:nvPr/>
            </p:nvCxnSpPr>
            <p:spPr bwMode="auto">
              <a:xfrm>
                <a:off x="3944718" y="4821557"/>
                <a:ext cx="156546" cy="235141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Straight Connector 58"/>
              <p:cNvCxnSpPr/>
              <p:nvPr/>
            </p:nvCxnSpPr>
            <p:spPr bwMode="auto">
              <a:xfrm flipV="1">
                <a:off x="4090850" y="4821557"/>
                <a:ext cx="163256" cy="227806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" name="Straight Connector 59"/>
              <p:cNvCxnSpPr/>
              <p:nvPr/>
            </p:nvCxnSpPr>
            <p:spPr bwMode="auto">
              <a:xfrm>
                <a:off x="4242541" y="4814222"/>
                <a:ext cx="159581" cy="235141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Straight Connector 60"/>
              <p:cNvCxnSpPr/>
              <p:nvPr/>
            </p:nvCxnSpPr>
            <p:spPr bwMode="auto">
              <a:xfrm flipV="1">
                <a:off x="4404920" y="4819293"/>
                <a:ext cx="163703" cy="227806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2" name="Straight Connector 61"/>
              <p:cNvCxnSpPr/>
              <p:nvPr/>
            </p:nvCxnSpPr>
            <p:spPr bwMode="auto">
              <a:xfrm>
                <a:off x="4559559" y="4819247"/>
                <a:ext cx="156546" cy="235141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" name="Straight Connector 62"/>
              <p:cNvCxnSpPr/>
              <p:nvPr/>
            </p:nvCxnSpPr>
            <p:spPr bwMode="auto">
              <a:xfrm flipV="1">
                <a:off x="4709118" y="4814222"/>
                <a:ext cx="150280" cy="227806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" name="Straight Connector 63"/>
              <p:cNvCxnSpPr/>
              <p:nvPr/>
            </p:nvCxnSpPr>
            <p:spPr bwMode="auto">
              <a:xfrm>
                <a:off x="4859398" y="4814305"/>
                <a:ext cx="156546" cy="235141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" name="Straight Connector 64"/>
              <p:cNvCxnSpPr/>
              <p:nvPr/>
            </p:nvCxnSpPr>
            <p:spPr bwMode="auto">
              <a:xfrm flipV="1">
                <a:off x="5015944" y="4814222"/>
                <a:ext cx="163256" cy="227806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" name="Straight Connector 65"/>
              <p:cNvCxnSpPr/>
              <p:nvPr/>
            </p:nvCxnSpPr>
            <p:spPr bwMode="auto">
              <a:xfrm>
                <a:off x="5170968" y="4806887"/>
                <a:ext cx="159581" cy="235141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Straight Connector 66"/>
              <p:cNvCxnSpPr/>
              <p:nvPr/>
            </p:nvCxnSpPr>
            <p:spPr bwMode="auto">
              <a:xfrm flipV="1">
                <a:off x="5325868" y="4816180"/>
                <a:ext cx="163703" cy="227806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" name="Straight Connector 67"/>
              <p:cNvCxnSpPr/>
              <p:nvPr/>
            </p:nvCxnSpPr>
            <p:spPr bwMode="auto">
              <a:xfrm>
                <a:off x="5478685" y="4809036"/>
                <a:ext cx="156546" cy="235141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 flipV="1">
                <a:off x="5633673" y="4821557"/>
                <a:ext cx="150280" cy="227806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>
                <a:off x="5778658" y="4813725"/>
                <a:ext cx="156546" cy="235141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 flipV="1">
                <a:off x="5936353" y="4819293"/>
                <a:ext cx="163256" cy="227806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>
                <a:off x="6088669" y="4813724"/>
                <a:ext cx="159581" cy="235141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1" name="TextBox 30"/>
            <p:cNvSpPr txBox="1"/>
            <p:nvPr/>
          </p:nvSpPr>
          <p:spPr>
            <a:xfrm>
              <a:off x="8220903" y="2191271"/>
              <a:ext cx="450890" cy="292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500" b="1" i="1" dirty="0" smtClean="0">
                  <a:solidFill>
                    <a:srgbClr val="D60093"/>
                  </a:solidFill>
                </a:rPr>
                <a:t>Δ</a:t>
              </a:r>
              <a:r>
                <a:rPr lang="en-US" sz="1500" b="1" i="1" dirty="0" err="1" smtClean="0">
                  <a:solidFill>
                    <a:srgbClr val="D60093"/>
                  </a:solidFill>
                </a:rPr>
                <a:t>T</a:t>
              </a:r>
              <a:r>
                <a:rPr lang="en-US" sz="1500" b="1" i="1" baseline="-25000" dirty="0" err="1" smtClean="0">
                  <a:solidFill>
                    <a:srgbClr val="D60093"/>
                  </a:solidFill>
                </a:rPr>
                <a:t>j</a:t>
              </a:r>
              <a:endParaRPr lang="sv-SE" sz="1500" b="1" i="1" dirty="0">
                <a:solidFill>
                  <a:srgbClr val="D60093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091451" y="3083255"/>
              <a:ext cx="690209" cy="292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500" b="1" i="1" dirty="0" smtClean="0">
                  <a:solidFill>
                    <a:srgbClr val="0070C0"/>
                  </a:solidFill>
                </a:rPr>
                <a:t>Δ</a:t>
              </a:r>
              <a:r>
                <a:rPr lang="en-US" sz="1500" b="1" i="1" dirty="0" smtClean="0">
                  <a:solidFill>
                    <a:srgbClr val="0070C0"/>
                  </a:solidFill>
                </a:rPr>
                <a:t>T</a:t>
              </a:r>
              <a:r>
                <a:rPr lang="en-US" sz="1500" b="1" i="1" baseline="-25000" dirty="0" smtClean="0">
                  <a:solidFill>
                    <a:srgbClr val="0070C0"/>
                  </a:solidFill>
                </a:rPr>
                <a:t>c</a:t>
              </a:r>
              <a:r>
                <a:rPr lang="en-US" sz="1500" b="1" i="1" dirty="0" smtClean="0">
                  <a:solidFill>
                    <a:srgbClr val="0070C0"/>
                  </a:solidFill>
                </a:rPr>
                <a:t>≈0</a:t>
              </a:r>
              <a:endParaRPr lang="sv-SE" sz="1500" b="1" i="1" dirty="0">
                <a:solidFill>
                  <a:srgbClr val="0070C0"/>
                </a:solidFill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 flipH="1">
              <a:off x="7518645" y="2614218"/>
              <a:ext cx="84424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7926060" y="2190655"/>
              <a:ext cx="430577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7986010" y="1846940"/>
              <a:ext cx="556834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6" name="Group 35"/>
            <p:cNvGrpSpPr/>
            <p:nvPr/>
          </p:nvGrpSpPr>
          <p:grpSpPr>
            <a:xfrm>
              <a:off x="8551442" y="1768956"/>
              <a:ext cx="192674" cy="157532"/>
              <a:chOff x="2545596" y="3287742"/>
              <a:chExt cx="199470" cy="174158"/>
            </a:xfrm>
          </p:grpSpPr>
          <p:sp>
            <p:nvSpPr>
              <p:cNvPr id="54" name="Freeform 53"/>
              <p:cNvSpPr/>
              <p:nvPr/>
            </p:nvSpPr>
            <p:spPr bwMode="auto">
              <a:xfrm>
                <a:off x="2545596" y="3287742"/>
                <a:ext cx="136358" cy="166077"/>
              </a:xfrm>
              <a:custGeom>
                <a:avLst/>
                <a:gdLst>
                  <a:gd name="connsiteX0" fmla="*/ 203200 w 203200"/>
                  <a:gd name="connsiteY0" fmla="*/ 0 h 332153"/>
                  <a:gd name="connsiteX1" fmla="*/ 109415 w 203200"/>
                  <a:gd name="connsiteY1" fmla="*/ 109415 h 332153"/>
                  <a:gd name="connsiteX2" fmla="*/ 85969 w 203200"/>
                  <a:gd name="connsiteY2" fmla="*/ 257907 h 332153"/>
                  <a:gd name="connsiteX3" fmla="*/ 0 w 203200"/>
                  <a:gd name="connsiteY3" fmla="*/ 332153 h 332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200" h="332153">
                    <a:moveTo>
                      <a:pt x="203200" y="0"/>
                    </a:moveTo>
                    <a:cubicBezTo>
                      <a:pt x="166076" y="33215"/>
                      <a:pt x="128953" y="66431"/>
                      <a:pt x="109415" y="109415"/>
                    </a:cubicBezTo>
                    <a:cubicBezTo>
                      <a:pt x="89877" y="152399"/>
                      <a:pt x="104205" y="220784"/>
                      <a:pt x="85969" y="257907"/>
                    </a:cubicBezTo>
                    <a:cubicBezTo>
                      <a:pt x="67733" y="295030"/>
                      <a:pt x="33866" y="313591"/>
                      <a:pt x="0" y="332153"/>
                    </a:cubicBezTo>
                  </a:path>
                </a:pathLst>
              </a:cu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55" name="Freeform 54"/>
              <p:cNvSpPr/>
              <p:nvPr/>
            </p:nvSpPr>
            <p:spPr bwMode="auto">
              <a:xfrm>
                <a:off x="2608708" y="3295823"/>
                <a:ext cx="136358" cy="166077"/>
              </a:xfrm>
              <a:custGeom>
                <a:avLst/>
                <a:gdLst>
                  <a:gd name="connsiteX0" fmla="*/ 203200 w 203200"/>
                  <a:gd name="connsiteY0" fmla="*/ 0 h 332153"/>
                  <a:gd name="connsiteX1" fmla="*/ 109415 w 203200"/>
                  <a:gd name="connsiteY1" fmla="*/ 109415 h 332153"/>
                  <a:gd name="connsiteX2" fmla="*/ 85969 w 203200"/>
                  <a:gd name="connsiteY2" fmla="*/ 257907 h 332153"/>
                  <a:gd name="connsiteX3" fmla="*/ 0 w 203200"/>
                  <a:gd name="connsiteY3" fmla="*/ 332153 h 332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200" h="332153">
                    <a:moveTo>
                      <a:pt x="203200" y="0"/>
                    </a:moveTo>
                    <a:cubicBezTo>
                      <a:pt x="166076" y="33215"/>
                      <a:pt x="128953" y="66431"/>
                      <a:pt x="109415" y="109415"/>
                    </a:cubicBezTo>
                    <a:cubicBezTo>
                      <a:pt x="89877" y="152399"/>
                      <a:pt x="104205" y="220784"/>
                      <a:pt x="85969" y="257907"/>
                    </a:cubicBezTo>
                    <a:cubicBezTo>
                      <a:pt x="67733" y="295030"/>
                      <a:pt x="33866" y="313591"/>
                      <a:pt x="0" y="332153"/>
                    </a:cubicBezTo>
                  </a:path>
                </a:pathLst>
              </a:cu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37" name="Straight Connector 36"/>
            <p:cNvCxnSpPr/>
            <p:nvPr/>
          </p:nvCxnSpPr>
          <p:spPr bwMode="auto">
            <a:xfrm>
              <a:off x="9325466" y="1851977"/>
              <a:ext cx="0" cy="74995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8" name="Group 37"/>
            <p:cNvGrpSpPr/>
            <p:nvPr/>
          </p:nvGrpSpPr>
          <p:grpSpPr>
            <a:xfrm>
              <a:off x="8679126" y="2518622"/>
              <a:ext cx="192674" cy="157532"/>
              <a:chOff x="2545596" y="3287742"/>
              <a:chExt cx="199470" cy="174158"/>
            </a:xfrm>
          </p:grpSpPr>
          <p:sp>
            <p:nvSpPr>
              <p:cNvPr id="52" name="Freeform 51"/>
              <p:cNvSpPr/>
              <p:nvPr/>
            </p:nvSpPr>
            <p:spPr bwMode="auto">
              <a:xfrm>
                <a:off x="2545596" y="3287742"/>
                <a:ext cx="136358" cy="166077"/>
              </a:xfrm>
              <a:custGeom>
                <a:avLst/>
                <a:gdLst>
                  <a:gd name="connsiteX0" fmla="*/ 203200 w 203200"/>
                  <a:gd name="connsiteY0" fmla="*/ 0 h 332153"/>
                  <a:gd name="connsiteX1" fmla="*/ 109415 w 203200"/>
                  <a:gd name="connsiteY1" fmla="*/ 109415 h 332153"/>
                  <a:gd name="connsiteX2" fmla="*/ 85969 w 203200"/>
                  <a:gd name="connsiteY2" fmla="*/ 257907 h 332153"/>
                  <a:gd name="connsiteX3" fmla="*/ 0 w 203200"/>
                  <a:gd name="connsiteY3" fmla="*/ 332153 h 332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200" h="332153">
                    <a:moveTo>
                      <a:pt x="203200" y="0"/>
                    </a:moveTo>
                    <a:cubicBezTo>
                      <a:pt x="166076" y="33215"/>
                      <a:pt x="128953" y="66431"/>
                      <a:pt x="109415" y="109415"/>
                    </a:cubicBezTo>
                    <a:cubicBezTo>
                      <a:pt x="89877" y="152399"/>
                      <a:pt x="104205" y="220784"/>
                      <a:pt x="85969" y="257907"/>
                    </a:cubicBezTo>
                    <a:cubicBezTo>
                      <a:pt x="67733" y="295030"/>
                      <a:pt x="33866" y="313591"/>
                      <a:pt x="0" y="332153"/>
                    </a:cubicBezTo>
                  </a:path>
                </a:pathLst>
              </a:custGeom>
              <a:noFill/>
              <a:ln w="19050" cap="flat" cmpd="sng" algn="ctr">
                <a:solidFill>
                  <a:srgbClr val="FF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53" name="Freeform 52"/>
              <p:cNvSpPr/>
              <p:nvPr/>
            </p:nvSpPr>
            <p:spPr bwMode="auto">
              <a:xfrm>
                <a:off x="2608708" y="3295823"/>
                <a:ext cx="136358" cy="166077"/>
              </a:xfrm>
              <a:custGeom>
                <a:avLst/>
                <a:gdLst>
                  <a:gd name="connsiteX0" fmla="*/ 203200 w 203200"/>
                  <a:gd name="connsiteY0" fmla="*/ 0 h 332153"/>
                  <a:gd name="connsiteX1" fmla="*/ 109415 w 203200"/>
                  <a:gd name="connsiteY1" fmla="*/ 109415 h 332153"/>
                  <a:gd name="connsiteX2" fmla="*/ 85969 w 203200"/>
                  <a:gd name="connsiteY2" fmla="*/ 257907 h 332153"/>
                  <a:gd name="connsiteX3" fmla="*/ 0 w 203200"/>
                  <a:gd name="connsiteY3" fmla="*/ 332153 h 332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200" h="332153">
                    <a:moveTo>
                      <a:pt x="203200" y="0"/>
                    </a:moveTo>
                    <a:cubicBezTo>
                      <a:pt x="166076" y="33215"/>
                      <a:pt x="128953" y="66431"/>
                      <a:pt x="109415" y="109415"/>
                    </a:cubicBezTo>
                    <a:cubicBezTo>
                      <a:pt x="89877" y="152399"/>
                      <a:pt x="104205" y="220784"/>
                      <a:pt x="85969" y="257907"/>
                    </a:cubicBezTo>
                    <a:cubicBezTo>
                      <a:pt x="67733" y="295030"/>
                      <a:pt x="33866" y="313591"/>
                      <a:pt x="0" y="332153"/>
                    </a:cubicBezTo>
                  </a:path>
                </a:pathLst>
              </a:custGeom>
              <a:noFill/>
              <a:ln w="19050" cap="flat" cmpd="sng" algn="ctr">
                <a:solidFill>
                  <a:srgbClr val="FF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39" name="Straight Connector 38"/>
            <p:cNvCxnSpPr/>
            <p:nvPr/>
          </p:nvCxnSpPr>
          <p:spPr bwMode="auto">
            <a:xfrm flipH="1" flipV="1">
              <a:off x="7202218" y="2603949"/>
              <a:ext cx="343035" cy="8174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0" name="Freeform 39"/>
            <p:cNvSpPr/>
            <p:nvPr/>
          </p:nvSpPr>
          <p:spPr bwMode="auto">
            <a:xfrm>
              <a:off x="8001051" y="2184803"/>
              <a:ext cx="615252" cy="388811"/>
            </a:xfrm>
            <a:custGeom>
              <a:avLst/>
              <a:gdLst>
                <a:gd name="connsiteX0" fmla="*/ 0 w 636954"/>
                <a:gd name="connsiteY0" fmla="*/ 0 h 429846"/>
                <a:gd name="connsiteX1" fmla="*/ 187570 w 636954"/>
                <a:gd name="connsiteY1" fmla="*/ 269631 h 429846"/>
                <a:gd name="connsiteX2" fmla="*/ 636954 w 636954"/>
                <a:gd name="connsiteY2" fmla="*/ 429846 h 42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6954" h="429846">
                  <a:moveTo>
                    <a:pt x="0" y="0"/>
                  </a:moveTo>
                  <a:cubicBezTo>
                    <a:pt x="40705" y="98995"/>
                    <a:pt x="81411" y="197990"/>
                    <a:pt x="187570" y="269631"/>
                  </a:cubicBezTo>
                  <a:cubicBezTo>
                    <a:pt x="293729" y="341272"/>
                    <a:pt x="465341" y="385559"/>
                    <a:pt x="636954" y="429846"/>
                  </a:cubicBezTo>
                </a:path>
              </a:pathLst>
            </a:custGeom>
            <a:noFill/>
            <a:ln w="28575" cap="flat" cmpd="sng" algn="ctr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 flipV="1">
              <a:off x="9325466" y="2187785"/>
              <a:ext cx="448972" cy="425416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/>
            <p:cNvCxnSpPr/>
            <p:nvPr/>
          </p:nvCxnSpPr>
          <p:spPr bwMode="auto">
            <a:xfrm flipH="1" flipV="1">
              <a:off x="8990646" y="2605027"/>
              <a:ext cx="343035" cy="8174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Connector 42"/>
            <p:cNvCxnSpPr/>
            <p:nvPr/>
          </p:nvCxnSpPr>
          <p:spPr bwMode="auto">
            <a:xfrm flipV="1">
              <a:off x="8277903" y="2188338"/>
              <a:ext cx="0" cy="427294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TextBox 43"/>
            <p:cNvSpPr txBox="1"/>
            <p:nvPr/>
          </p:nvSpPr>
          <p:spPr>
            <a:xfrm>
              <a:off x="8240034" y="1341368"/>
              <a:ext cx="541626" cy="292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i="1" dirty="0" smtClean="0">
                  <a:solidFill>
                    <a:srgbClr val="FF0000"/>
                  </a:solidFill>
                </a:rPr>
                <a:t>P</a:t>
              </a:r>
              <a:r>
                <a:rPr lang="en-US" sz="1500" b="1" i="1" baseline="-25000" dirty="0" smtClean="0">
                  <a:solidFill>
                    <a:srgbClr val="FF0000"/>
                  </a:solidFill>
                </a:rPr>
                <a:t>v.pk</a:t>
              </a:r>
              <a:endParaRPr lang="sv-SE" sz="15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799409" y="1393340"/>
              <a:ext cx="533883" cy="292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i="1" dirty="0" err="1" smtClean="0">
                  <a:solidFill>
                    <a:srgbClr val="FF0000"/>
                  </a:solidFill>
                </a:rPr>
                <a:t>P</a:t>
              </a:r>
              <a:r>
                <a:rPr lang="en-US" sz="1500" b="1" i="1" baseline="-25000" dirty="0" err="1" smtClean="0">
                  <a:solidFill>
                    <a:srgbClr val="FF0000"/>
                  </a:solidFill>
                </a:rPr>
                <a:t>v.av</a:t>
              </a:r>
              <a:endParaRPr lang="sv-SE" sz="1500" b="1" i="1" dirty="0">
                <a:solidFill>
                  <a:srgbClr val="FF0000"/>
                </a:solidFill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 bwMode="auto">
            <a:xfrm flipH="1">
              <a:off x="7929187" y="1400274"/>
              <a:ext cx="430577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Connector 46"/>
            <p:cNvCxnSpPr/>
            <p:nvPr/>
          </p:nvCxnSpPr>
          <p:spPr bwMode="auto">
            <a:xfrm flipV="1">
              <a:off x="8281031" y="1400274"/>
              <a:ext cx="0" cy="434073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7027989" y="1697840"/>
              <a:ext cx="2364857" cy="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/>
            <p:nvPr/>
          </p:nvCxnSpPr>
          <p:spPr bwMode="auto">
            <a:xfrm flipV="1">
              <a:off x="8944163" y="1697840"/>
              <a:ext cx="0" cy="15413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Connector 49"/>
            <p:cNvCxnSpPr/>
            <p:nvPr/>
          </p:nvCxnSpPr>
          <p:spPr bwMode="auto">
            <a:xfrm flipV="1">
              <a:off x="8208451" y="3405972"/>
              <a:ext cx="0" cy="27336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TextBox 50"/>
            <p:cNvSpPr txBox="1"/>
            <p:nvPr/>
          </p:nvSpPr>
          <p:spPr>
            <a:xfrm>
              <a:off x="8173468" y="3393081"/>
              <a:ext cx="381213" cy="292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i="1" dirty="0" smtClean="0">
                  <a:solidFill>
                    <a:srgbClr val="0070C0"/>
                  </a:solidFill>
                </a:rPr>
                <a:t>T</a:t>
              </a:r>
              <a:r>
                <a:rPr lang="en-US" sz="1500" b="1" i="1" baseline="-25000" dirty="0" smtClean="0">
                  <a:solidFill>
                    <a:srgbClr val="0070C0"/>
                  </a:solidFill>
                </a:rPr>
                <a:t>C</a:t>
              </a:r>
              <a:endParaRPr lang="sv-SE" sz="1500" b="1" i="1" dirty="0">
                <a:solidFill>
                  <a:srgbClr val="0070C0"/>
                </a:solidFill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 bwMode="auto">
            <a:xfrm>
              <a:off x="7546082" y="1248143"/>
              <a:ext cx="455982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TextBox 86"/>
            <p:cNvSpPr txBox="1"/>
            <p:nvPr/>
          </p:nvSpPr>
          <p:spPr>
            <a:xfrm>
              <a:off x="7582746" y="926078"/>
              <a:ext cx="30168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i="1" dirty="0" smtClean="0">
                  <a:solidFill>
                    <a:srgbClr val="FF0000"/>
                  </a:solidFill>
                </a:rPr>
                <a:t>L</a:t>
              </a:r>
              <a:endParaRPr lang="sv-SE" sz="1500" b="1" i="1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204486" y="5419770"/>
                <a:ext cx="4817729" cy="54264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Δ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sv-SE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sv-SE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𝑍𝑡h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𝐽𝐶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3.5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𝑚𝑠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∗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𝑝𝑘</m:t>
                          </m:r>
                        </m:sub>
                      </m:sSub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=0.07∗300=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21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℃</m:t>
                      </m:r>
                    </m:oMath>
                  </m:oMathPara>
                </a14:m>
                <a:endParaRPr lang="sv-S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86" y="5419770"/>
                <a:ext cx="4817729" cy="542649"/>
              </a:xfrm>
              <a:prstGeom prst="rect">
                <a:avLst/>
              </a:prstGeom>
              <a:blipFill rotWithShape="1">
                <a:blip r:embed="rId5"/>
                <a:stretch>
                  <a:fillRect t="-160674" b="-22809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204486" y="6128569"/>
                <a:ext cx="1698349" cy="396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sv-S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𝑐𝑦𝑐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7∗10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sv-S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86" y="6128569"/>
                <a:ext cx="1698349" cy="396775"/>
              </a:xfrm>
              <a:prstGeom prst="rect">
                <a:avLst/>
              </a:prstGeom>
              <a:blipFill rotWithShape="1">
                <a:blip r:embed="rId7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025802" y="4702084"/>
            <a:ext cx="4436393" cy="1874094"/>
            <a:chOff x="5025802" y="4702084"/>
            <a:chExt cx="4436393" cy="1874094"/>
          </a:xfrm>
        </p:grpSpPr>
        <p:sp>
          <p:nvSpPr>
            <p:cNvPr id="77" name="Right Arrow 76"/>
            <p:cNvSpPr/>
            <p:nvPr/>
          </p:nvSpPr>
          <p:spPr bwMode="auto">
            <a:xfrm>
              <a:off x="5025802" y="5481749"/>
              <a:ext cx="792088" cy="385881"/>
            </a:xfrm>
            <a:prstGeom prst="rightArrow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5817890" y="4893834"/>
                  <a:ext cx="1672998" cy="39164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v-SE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sv-SE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sv-SE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sv-SE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  <m:r>
                          <a:rPr lang="sv-SE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℃</m:t>
                        </m:r>
                      </m:oMath>
                    </m:oMathPara>
                  </a14:m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7890" y="4893834"/>
                  <a:ext cx="1672998" cy="39164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5817889" y="5308445"/>
                  <a:ext cx="2021445" cy="916982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v-SE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𝑙𝑖𝑓𝑒𝑡𝑖𝑚𝑒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=14.000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h𝑜𝑢𝑟𝑠</m:t>
                        </m:r>
                      </m:oMath>
                    </m:oMathPara>
                  </a14:m>
                  <a:endParaRPr lang="en-US" b="0" dirty="0" smtClean="0">
                    <a:solidFill>
                      <a:schemeClr val="tx1"/>
                    </a:solidFill>
                  </a:endParaRPr>
                </a:p>
                <a:p>
                  <a:r>
                    <a:rPr lang="en-US" dirty="0" smtClean="0">
                      <a:solidFill>
                        <a:schemeClr val="tx1"/>
                      </a:solidFill>
                    </a:rPr>
                    <a:t>= 2.5 years in </a:t>
                  </a:r>
                  <a:r>
                    <a:rPr lang="en-US" dirty="0" err="1" smtClean="0">
                      <a:solidFill>
                        <a:schemeClr val="tx1"/>
                      </a:solidFill>
                    </a:rPr>
                    <a:t>acc</a:t>
                  </a:r>
                  <a:endParaRPr lang="sv-SE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7889" y="5308445"/>
                  <a:ext cx="2021445" cy="91698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2410" r="-602" b="-10000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TextBox 79"/>
            <p:cNvSpPr txBox="1"/>
            <p:nvPr/>
          </p:nvSpPr>
          <p:spPr>
            <a:xfrm>
              <a:off x="7883757" y="6099124"/>
              <a:ext cx="157607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i="1" dirty="0" smtClean="0">
                  <a:solidFill>
                    <a:srgbClr val="FF0000"/>
                  </a:solidFill>
                </a:rPr>
                <a:t>Short life</a:t>
              </a:r>
              <a:endParaRPr lang="sv-SE" sz="2500" b="1" i="1" dirty="0">
                <a:solidFill>
                  <a:srgbClr val="FF0000"/>
                </a:solidFill>
              </a:endParaRPr>
            </a:p>
          </p:txBody>
        </p:sp>
        <p:pic>
          <p:nvPicPr>
            <p:cNvPr id="2052" name="Picture 4" descr="C:\Users\carlosmartins\AppData\Local\Microsoft\Windows\Temporary Internet Files\Content.IE5\Y1S70N7W\MC900411306[1].w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6897" y="4702084"/>
              <a:ext cx="1515298" cy="1435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1359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E5645B16-9B63-428E-AC01-2B905A6F4506}" type="slidenum">
              <a:rPr lang="pt-PT" smtClean="0"/>
              <a:pPr>
                <a:defRPr/>
              </a:pPr>
              <a:t>13</a:t>
            </a:fld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Thermal Cycling of Power Semiconductors: Impact on SSA’s lifetime	    Carlos A. Martins – ESS AB and Lund Technical University</a:t>
            </a:r>
            <a:endParaRPr lang="en-GB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9258" y="-27384"/>
            <a:ext cx="8136904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v-SE" sz="3200" dirty="0" smtClean="0">
                <a:solidFill>
                  <a:schemeClr val="tx1"/>
                </a:solidFill>
              </a:rPr>
              <a:t>Example of lifetime calculation:</a:t>
            </a:r>
          </a:p>
          <a:p>
            <a:pPr algn="ctr" eaLnBrk="1" hangingPunct="1">
              <a:buClrTx/>
              <a:buFontTx/>
              <a:buNone/>
            </a:pPr>
            <a:r>
              <a:rPr lang="sv-SE" sz="2400" dirty="0" smtClean="0">
                <a:solidFill>
                  <a:schemeClr val="tx1"/>
                </a:solidFill>
              </a:rPr>
              <a:t>MOSFET in PULSED mode #3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5282" y="1170990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1. xx</a:t>
            </a:r>
            <a:endParaRPr lang="sv-SE" sz="2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6"/>
          <a:stretch/>
        </p:blipFill>
        <p:spPr>
          <a:xfrm>
            <a:off x="129258" y="959075"/>
            <a:ext cx="4214143" cy="2685949"/>
          </a:xfrm>
          <a:prstGeom prst="rect">
            <a:avLst/>
          </a:prstGeom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"/>
          <a:stretch/>
        </p:blipFill>
        <p:spPr bwMode="auto">
          <a:xfrm>
            <a:off x="4361329" y="970025"/>
            <a:ext cx="2270387" cy="191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TextBox 75"/>
          <p:cNvSpPr txBox="1"/>
          <p:nvPr/>
        </p:nvSpPr>
        <p:spPr>
          <a:xfrm>
            <a:off x="129257" y="3654023"/>
            <a:ext cx="49685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>
                <a:solidFill>
                  <a:schemeClr val="tx1"/>
                </a:solidFill>
              </a:rPr>
              <a:t>Parameters:</a:t>
            </a:r>
          </a:p>
          <a:p>
            <a:pPr marL="285750" indent="-285750">
              <a:buFontTx/>
              <a:buChar char="-"/>
            </a:pPr>
            <a:r>
              <a:rPr lang="en-US" i="1" dirty="0" smtClean="0">
                <a:solidFill>
                  <a:schemeClr val="tx1"/>
                </a:solidFill>
              </a:rPr>
              <a:t>Output pulse power, 		</a:t>
            </a:r>
            <a:r>
              <a:rPr lang="en-US" b="1" i="1" dirty="0" smtClean="0">
                <a:solidFill>
                  <a:schemeClr val="tx1"/>
                </a:solidFill>
              </a:rPr>
              <a:t>P</a:t>
            </a:r>
            <a:r>
              <a:rPr lang="en-US" b="1" i="1" baseline="-25000" dirty="0" smtClean="0">
                <a:solidFill>
                  <a:schemeClr val="tx1"/>
                </a:solidFill>
              </a:rPr>
              <a:t>L</a:t>
            </a:r>
            <a:r>
              <a:rPr lang="en-US" b="1" i="1" dirty="0" smtClean="0">
                <a:solidFill>
                  <a:schemeClr val="tx1"/>
                </a:solidFill>
              </a:rPr>
              <a:t>= 12 kW</a:t>
            </a:r>
            <a:r>
              <a:rPr lang="en-US" i="1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en-US" i="1" dirty="0" smtClean="0">
                <a:solidFill>
                  <a:schemeClr val="tx1"/>
                </a:solidFill>
              </a:rPr>
              <a:t>Efficiency of 1 MOSFET, 	</a:t>
            </a:r>
            <a:r>
              <a:rPr lang="el-GR" b="1" i="1" dirty="0" smtClean="0">
                <a:solidFill>
                  <a:schemeClr val="tx1"/>
                </a:solidFill>
              </a:rPr>
              <a:t>η</a:t>
            </a:r>
            <a:r>
              <a:rPr lang="sv-SE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smtClean="0">
                <a:solidFill>
                  <a:schemeClr val="tx1"/>
                </a:solidFill>
              </a:rPr>
              <a:t>= 96.7 %</a:t>
            </a:r>
            <a:r>
              <a:rPr lang="en-US" i="1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en-US" i="1" dirty="0" smtClean="0">
                <a:solidFill>
                  <a:srgbClr val="FF0000"/>
                </a:solidFill>
              </a:rPr>
              <a:t>Pulse power losses, 		</a:t>
            </a:r>
            <a:r>
              <a:rPr lang="en-US" b="1" i="1" dirty="0" smtClean="0">
                <a:solidFill>
                  <a:srgbClr val="FF0000"/>
                </a:solidFill>
              </a:rPr>
              <a:t>P</a:t>
            </a:r>
            <a:r>
              <a:rPr lang="en-US" b="1" i="1" baseline="-25000" dirty="0" smtClean="0">
                <a:solidFill>
                  <a:srgbClr val="FF0000"/>
                </a:solidFill>
              </a:rPr>
              <a:t>v.pk</a:t>
            </a:r>
            <a:r>
              <a:rPr lang="en-US" b="1" i="1" dirty="0" smtClean="0">
                <a:solidFill>
                  <a:srgbClr val="FF0000"/>
                </a:solidFill>
              </a:rPr>
              <a:t>= 400 W</a:t>
            </a:r>
            <a:r>
              <a:rPr lang="en-US" i="1" dirty="0" smtClean="0">
                <a:solidFill>
                  <a:srgbClr val="FF0000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en-US" i="1" dirty="0" smtClean="0">
                <a:solidFill>
                  <a:srgbClr val="FF0000"/>
                </a:solidFill>
              </a:rPr>
              <a:t>Average power losses,		</a:t>
            </a:r>
            <a:r>
              <a:rPr lang="en-US" b="1" i="1" dirty="0" err="1" smtClean="0">
                <a:solidFill>
                  <a:srgbClr val="FF0000"/>
                </a:solidFill>
              </a:rPr>
              <a:t>P</a:t>
            </a:r>
            <a:r>
              <a:rPr lang="en-US" b="1" i="1" baseline="-25000" dirty="0" err="1" smtClean="0">
                <a:solidFill>
                  <a:srgbClr val="FF0000"/>
                </a:solidFill>
              </a:rPr>
              <a:t>v.av</a:t>
            </a:r>
            <a:r>
              <a:rPr lang="en-US" b="1" i="1" dirty="0" smtClean="0">
                <a:solidFill>
                  <a:srgbClr val="FF0000"/>
                </a:solidFill>
              </a:rPr>
              <a:t>= 20 W;</a:t>
            </a:r>
            <a:endParaRPr lang="en-US" i="1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i="1" dirty="0" err="1" smtClean="0">
                <a:solidFill>
                  <a:schemeClr val="tx1"/>
                </a:solidFill>
              </a:rPr>
              <a:t>Heatsink</a:t>
            </a:r>
            <a:r>
              <a:rPr lang="en-US" i="1" dirty="0" smtClean="0">
                <a:solidFill>
                  <a:schemeClr val="tx1"/>
                </a:solidFill>
              </a:rPr>
              <a:t> temperature,		</a:t>
            </a:r>
            <a:r>
              <a:rPr lang="en-US" b="1" i="1" dirty="0" smtClean="0">
                <a:solidFill>
                  <a:schemeClr val="tx1"/>
                </a:solidFill>
              </a:rPr>
              <a:t>T</a:t>
            </a:r>
            <a:r>
              <a:rPr lang="en-US" b="1" i="1" baseline="-25000" dirty="0" smtClean="0">
                <a:solidFill>
                  <a:schemeClr val="tx1"/>
                </a:solidFill>
              </a:rPr>
              <a:t>H</a:t>
            </a:r>
            <a:r>
              <a:rPr lang="en-US" b="1" i="1" dirty="0" smtClean="0">
                <a:solidFill>
                  <a:schemeClr val="tx1"/>
                </a:solidFill>
              </a:rPr>
              <a:t>= 40°C</a:t>
            </a:r>
            <a:r>
              <a:rPr lang="en-US" i="1" dirty="0" smtClean="0">
                <a:solidFill>
                  <a:schemeClr val="tx1"/>
                </a:solidFill>
              </a:rPr>
              <a:t>;</a:t>
            </a:r>
          </a:p>
        </p:txBody>
      </p:sp>
      <p:sp>
        <p:nvSpPr>
          <p:cNvPr id="81" name="Rectangle 80"/>
          <p:cNvSpPr/>
          <p:nvPr/>
        </p:nvSpPr>
        <p:spPr>
          <a:xfrm>
            <a:off x="6631717" y="3779748"/>
            <a:ext cx="32758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= 5%; </a:t>
            </a:r>
            <a:r>
              <a:rPr lang="en-US" i="1" dirty="0" err="1" smtClean="0">
                <a:solidFill>
                  <a:schemeClr val="tx1"/>
                </a:solidFill>
              </a:rPr>
              <a:t>f</a:t>
            </a:r>
            <a:r>
              <a:rPr lang="en-US" i="1" baseline="-25000" dirty="0" err="1" smtClean="0">
                <a:solidFill>
                  <a:schemeClr val="tx1"/>
                </a:solidFill>
              </a:rPr>
              <a:t>rep</a:t>
            </a:r>
            <a:r>
              <a:rPr lang="en-US" i="1" dirty="0" smtClean="0">
                <a:solidFill>
                  <a:schemeClr val="tx1"/>
                </a:solidFill>
              </a:rPr>
              <a:t> = 14 Hz; L= 3.5ms</a:t>
            </a:r>
            <a:endParaRPr lang="sv-SE" dirty="0"/>
          </a:p>
        </p:txBody>
      </p:sp>
      <p:grpSp>
        <p:nvGrpSpPr>
          <p:cNvPr id="88" name="Group 87"/>
          <p:cNvGrpSpPr/>
          <p:nvPr/>
        </p:nvGrpSpPr>
        <p:grpSpPr>
          <a:xfrm>
            <a:off x="6631715" y="926078"/>
            <a:ext cx="3142723" cy="2869294"/>
            <a:chOff x="6631715" y="926078"/>
            <a:chExt cx="3142723" cy="2869294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6912058" y="1848942"/>
              <a:ext cx="2762276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7100814" y="1128678"/>
              <a:ext cx="0" cy="84673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6912058" y="2760815"/>
              <a:ext cx="2762275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V="1">
              <a:off x="7100814" y="2040551"/>
              <a:ext cx="0" cy="84673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6912058" y="3668896"/>
              <a:ext cx="2762277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/>
            <p:cNvCxnSpPr/>
            <p:nvPr/>
          </p:nvCxnSpPr>
          <p:spPr bwMode="auto">
            <a:xfrm flipV="1">
              <a:off x="7100814" y="2948633"/>
              <a:ext cx="0" cy="84673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Box 13"/>
            <p:cNvSpPr txBox="1"/>
            <p:nvPr/>
          </p:nvSpPr>
          <p:spPr>
            <a:xfrm>
              <a:off x="9434025" y="1540483"/>
              <a:ext cx="229472" cy="292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 smtClean="0">
                  <a:solidFill>
                    <a:schemeClr val="tx1"/>
                  </a:solidFill>
                </a:rPr>
                <a:t>t</a:t>
              </a:r>
              <a:endParaRPr lang="sv-SE" sz="1500" i="1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31717" y="928903"/>
              <a:ext cx="539149" cy="292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 err="1" smtClean="0">
                  <a:solidFill>
                    <a:schemeClr val="tx1"/>
                  </a:solidFill>
                </a:rPr>
                <a:t>P</a:t>
              </a:r>
              <a:r>
                <a:rPr lang="en-US" sz="1500" i="1" baseline="-25000" dirty="0" err="1" smtClean="0">
                  <a:solidFill>
                    <a:schemeClr val="tx1"/>
                  </a:solidFill>
                </a:rPr>
                <a:t>v</a:t>
              </a:r>
              <a:r>
                <a:rPr lang="en-US" sz="1500" i="1" dirty="0" smtClean="0">
                  <a:solidFill>
                    <a:schemeClr val="tx1"/>
                  </a:solidFill>
                </a:rPr>
                <a:t>(t)</a:t>
              </a:r>
              <a:endParaRPr lang="sv-SE" sz="1500" i="1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31716" y="1894394"/>
              <a:ext cx="494246" cy="292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 err="1" smtClean="0">
                  <a:solidFill>
                    <a:schemeClr val="tx1"/>
                  </a:solidFill>
                </a:rPr>
                <a:t>T</a:t>
              </a:r>
              <a:r>
                <a:rPr lang="en-US" sz="1500" i="1" baseline="-25000" dirty="0" err="1" smtClean="0">
                  <a:solidFill>
                    <a:schemeClr val="tx1"/>
                  </a:solidFill>
                </a:rPr>
                <a:t>j</a:t>
              </a:r>
              <a:r>
                <a:rPr lang="en-US" sz="1500" i="1" dirty="0" smtClean="0">
                  <a:solidFill>
                    <a:schemeClr val="tx1"/>
                  </a:solidFill>
                </a:rPr>
                <a:t>(t)</a:t>
              </a:r>
              <a:endParaRPr lang="sv-SE" sz="1500" i="1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31715" y="2802475"/>
              <a:ext cx="511278" cy="292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 err="1" smtClean="0">
                  <a:solidFill>
                    <a:schemeClr val="tx1"/>
                  </a:solidFill>
                </a:rPr>
                <a:t>T</a:t>
              </a:r>
              <a:r>
                <a:rPr lang="en-US" sz="1500" i="1" baseline="-25000" dirty="0" err="1" smtClean="0">
                  <a:solidFill>
                    <a:schemeClr val="tx1"/>
                  </a:solidFill>
                </a:rPr>
                <a:t>c</a:t>
              </a:r>
              <a:r>
                <a:rPr lang="en-US" sz="1500" i="1" dirty="0" smtClean="0">
                  <a:solidFill>
                    <a:schemeClr val="tx1"/>
                  </a:solidFill>
                </a:rPr>
                <a:t>(t)</a:t>
              </a:r>
              <a:endParaRPr lang="sv-SE" sz="1500" i="1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44862" y="3372000"/>
              <a:ext cx="229472" cy="292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 smtClean="0">
                  <a:solidFill>
                    <a:schemeClr val="tx1"/>
                  </a:solidFill>
                </a:rPr>
                <a:t>t</a:t>
              </a:r>
              <a:endParaRPr lang="sv-SE" sz="1500" i="1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>
              <a:off x="7100813" y="1850567"/>
              <a:ext cx="447915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 flipV="1">
              <a:off x="7545253" y="1390024"/>
              <a:ext cx="0" cy="461354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7545253" y="1391649"/>
              <a:ext cx="444524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 flipV="1">
              <a:off x="7986010" y="1381252"/>
              <a:ext cx="0" cy="461354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8761719" y="1850567"/>
              <a:ext cx="556834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9325466" y="1382714"/>
              <a:ext cx="0" cy="461354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9325466" y="1384339"/>
              <a:ext cx="234132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7545752" y="1866711"/>
              <a:ext cx="0" cy="74995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7992564" y="1866710"/>
              <a:ext cx="0" cy="53935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7537038" y="2186708"/>
              <a:ext cx="448972" cy="425416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" name="TextBox 28"/>
            <p:cNvSpPr txBox="1"/>
            <p:nvPr/>
          </p:nvSpPr>
          <p:spPr>
            <a:xfrm>
              <a:off x="9440016" y="2463919"/>
              <a:ext cx="229472" cy="292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 smtClean="0">
                  <a:solidFill>
                    <a:schemeClr val="tx1"/>
                  </a:solidFill>
                </a:rPr>
                <a:t>t</a:t>
              </a:r>
              <a:endParaRPr lang="sv-SE" sz="1500" i="1" dirty="0">
                <a:solidFill>
                  <a:schemeClr val="tx1"/>
                </a:solidFill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7105148" y="3384081"/>
              <a:ext cx="2517415" cy="41354"/>
              <a:chOff x="3642038" y="4806887"/>
              <a:chExt cx="2606212" cy="249811"/>
            </a:xfrm>
          </p:grpSpPr>
          <p:cxnSp>
            <p:nvCxnSpPr>
              <p:cNvPr id="56" name="Straight Connector 55"/>
              <p:cNvCxnSpPr/>
              <p:nvPr/>
            </p:nvCxnSpPr>
            <p:spPr bwMode="auto">
              <a:xfrm>
                <a:off x="3642038" y="4814222"/>
                <a:ext cx="156546" cy="235141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Straight Connector 56"/>
              <p:cNvCxnSpPr/>
              <p:nvPr/>
            </p:nvCxnSpPr>
            <p:spPr bwMode="auto">
              <a:xfrm flipV="1">
                <a:off x="3788170" y="4814222"/>
                <a:ext cx="150280" cy="227806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Straight Connector 57"/>
              <p:cNvCxnSpPr/>
              <p:nvPr/>
            </p:nvCxnSpPr>
            <p:spPr bwMode="auto">
              <a:xfrm>
                <a:off x="3944718" y="4821557"/>
                <a:ext cx="156546" cy="235141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Straight Connector 58"/>
              <p:cNvCxnSpPr/>
              <p:nvPr/>
            </p:nvCxnSpPr>
            <p:spPr bwMode="auto">
              <a:xfrm flipV="1">
                <a:off x="4090850" y="4821557"/>
                <a:ext cx="163256" cy="227806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" name="Straight Connector 59"/>
              <p:cNvCxnSpPr/>
              <p:nvPr/>
            </p:nvCxnSpPr>
            <p:spPr bwMode="auto">
              <a:xfrm>
                <a:off x="4242541" y="4814222"/>
                <a:ext cx="159581" cy="235141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Straight Connector 60"/>
              <p:cNvCxnSpPr/>
              <p:nvPr/>
            </p:nvCxnSpPr>
            <p:spPr bwMode="auto">
              <a:xfrm flipV="1">
                <a:off x="4404920" y="4819293"/>
                <a:ext cx="163703" cy="227806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2" name="Straight Connector 61"/>
              <p:cNvCxnSpPr/>
              <p:nvPr/>
            </p:nvCxnSpPr>
            <p:spPr bwMode="auto">
              <a:xfrm>
                <a:off x="4559559" y="4819247"/>
                <a:ext cx="156546" cy="235141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" name="Straight Connector 62"/>
              <p:cNvCxnSpPr/>
              <p:nvPr/>
            </p:nvCxnSpPr>
            <p:spPr bwMode="auto">
              <a:xfrm flipV="1">
                <a:off x="4709118" y="4814222"/>
                <a:ext cx="150280" cy="227806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" name="Straight Connector 63"/>
              <p:cNvCxnSpPr/>
              <p:nvPr/>
            </p:nvCxnSpPr>
            <p:spPr bwMode="auto">
              <a:xfrm>
                <a:off x="4859398" y="4814305"/>
                <a:ext cx="156546" cy="235141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" name="Straight Connector 64"/>
              <p:cNvCxnSpPr/>
              <p:nvPr/>
            </p:nvCxnSpPr>
            <p:spPr bwMode="auto">
              <a:xfrm flipV="1">
                <a:off x="5015944" y="4814222"/>
                <a:ext cx="163256" cy="227806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" name="Straight Connector 65"/>
              <p:cNvCxnSpPr/>
              <p:nvPr/>
            </p:nvCxnSpPr>
            <p:spPr bwMode="auto">
              <a:xfrm>
                <a:off x="5170968" y="4806887"/>
                <a:ext cx="159581" cy="235141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Straight Connector 66"/>
              <p:cNvCxnSpPr/>
              <p:nvPr/>
            </p:nvCxnSpPr>
            <p:spPr bwMode="auto">
              <a:xfrm flipV="1">
                <a:off x="5325868" y="4816180"/>
                <a:ext cx="163703" cy="227806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" name="Straight Connector 67"/>
              <p:cNvCxnSpPr/>
              <p:nvPr/>
            </p:nvCxnSpPr>
            <p:spPr bwMode="auto">
              <a:xfrm>
                <a:off x="5478685" y="4809036"/>
                <a:ext cx="156546" cy="235141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 flipV="1">
                <a:off x="5633673" y="4821557"/>
                <a:ext cx="150280" cy="227806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>
                <a:off x="5778658" y="4813725"/>
                <a:ext cx="156546" cy="235141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 flipV="1">
                <a:off x="5936353" y="4819293"/>
                <a:ext cx="163256" cy="227806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>
                <a:off x="6088669" y="4813724"/>
                <a:ext cx="159581" cy="235141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1" name="TextBox 30"/>
            <p:cNvSpPr txBox="1"/>
            <p:nvPr/>
          </p:nvSpPr>
          <p:spPr>
            <a:xfrm>
              <a:off x="8220903" y="2191271"/>
              <a:ext cx="450890" cy="292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500" b="1" i="1" dirty="0" smtClean="0">
                  <a:solidFill>
                    <a:srgbClr val="D60093"/>
                  </a:solidFill>
                </a:rPr>
                <a:t>Δ</a:t>
              </a:r>
              <a:r>
                <a:rPr lang="en-US" sz="1500" b="1" i="1" dirty="0" err="1" smtClean="0">
                  <a:solidFill>
                    <a:srgbClr val="D60093"/>
                  </a:solidFill>
                </a:rPr>
                <a:t>T</a:t>
              </a:r>
              <a:r>
                <a:rPr lang="en-US" sz="1500" b="1" i="1" baseline="-25000" dirty="0" err="1" smtClean="0">
                  <a:solidFill>
                    <a:srgbClr val="D60093"/>
                  </a:solidFill>
                </a:rPr>
                <a:t>j</a:t>
              </a:r>
              <a:endParaRPr lang="sv-SE" sz="1500" b="1" i="1" dirty="0">
                <a:solidFill>
                  <a:srgbClr val="D60093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091451" y="3083255"/>
              <a:ext cx="690209" cy="292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500" b="1" i="1" dirty="0" smtClean="0">
                  <a:solidFill>
                    <a:srgbClr val="0070C0"/>
                  </a:solidFill>
                </a:rPr>
                <a:t>Δ</a:t>
              </a:r>
              <a:r>
                <a:rPr lang="en-US" sz="1500" b="1" i="1" dirty="0" smtClean="0">
                  <a:solidFill>
                    <a:srgbClr val="0070C0"/>
                  </a:solidFill>
                </a:rPr>
                <a:t>T</a:t>
              </a:r>
              <a:r>
                <a:rPr lang="en-US" sz="1500" b="1" i="1" baseline="-25000" dirty="0" smtClean="0">
                  <a:solidFill>
                    <a:srgbClr val="0070C0"/>
                  </a:solidFill>
                </a:rPr>
                <a:t>c</a:t>
              </a:r>
              <a:r>
                <a:rPr lang="en-US" sz="1500" b="1" i="1" dirty="0" smtClean="0">
                  <a:solidFill>
                    <a:srgbClr val="0070C0"/>
                  </a:solidFill>
                </a:rPr>
                <a:t>≈0</a:t>
              </a:r>
              <a:endParaRPr lang="sv-SE" sz="1500" b="1" i="1" dirty="0">
                <a:solidFill>
                  <a:srgbClr val="0070C0"/>
                </a:solidFill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 flipH="1">
              <a:off x="7518645" y="2614218"/>
              <a:ext cx="84424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7926060" y="2190655"/>
              <a:ext cx="430577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7986010" y="1846940"/>
              <a:ext cx="556834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6" name="Group 35"/>
            <p:cNvGrpSpPr/>
            <p:nvPr/>
          </p:nvGrpSpPr>
          <p:grpSpPr>
            <a:xfrm>
              <a:off x="8551442" y="1768956"/>
              <a:ext cx="192674" cy="157532"/>
              <a:chOff x="2545596" y="3287742"/>
              <a:chExt cx="199470" cy="174158"/>
            </a:xfrm>
          </p:grpSpPr>
          <p:sp>
            <p:nvSpPr>
              <p:cNvPr id="54" name="Freeform 53"/>
              <p:cNvSpPr/>
              <p:nvPr/>
            </p:nvSpPr>
            <p:spPr bwMode="auto">
              <a:xfrm>
                <a:off x="2545596" y="3287742"/>
                <a:ext cx="136358" cy="166077"/>
              </a:xfrm>
              <a:custGeom>
                <a:avLst/>
                <a:gdLst>
                  <a:gd name="connsiteX0" fmla="*/ 203200 w 203200"/>
                  <a:gd name="connsiteY0" fmla="*/ 0 h 332153"/>
                  <a:gd name="connsiteX1" fmla="*/ 109415 w 203200"/>
                  <a:gd name="connsiteY1" fmla="*/ 109415 h 332153"/>
                  <a:gd name="connsiteX2" fmla="*/ 85969 w 203200"/>
                  <a:gd name="connsiteY2" fmla="*/ 257907 h 332153"/>
                  <a:gd name="connsiteX3" fmla="*/ 0 w 203200"/>
                  <a:gd name="connsiteY3" fmla="*/ 332153 h 332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200" h="332153">
                    <a:moveTo>
                      <a:pt x="203200" y="0"/>
                    </a:moveTo>
                    <a:cubicBezTo>
                      <a:pt x="166076" y="33215"/>
                      <a:pt x="128953" y="66431"/>
                      <a:pt x="109415" y="109415"/>
                    </a:cubicBezTo>
                    <a:cubicBezTo>
                      <a:pt x="89877" y="152399"/>
                      <a:pt x="104205" y="220784"/>
                      <a:pt x="85969" y="257907"/>
                    </a:cubicBezTo>
                    <a:cubicBezTo>
                      <a:pt x="67733" y="295030"/>
                      <a:pt x="33866" y="313591"/>
                      <a:pt x="0" y="332153"/>
                    </a:cubicBezTo>
                  </a:path>
                </a:pathLst>
              </a:cu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55" name="Freeform 54"/>
              <p:cNvSpPr/>
              <p:nvPr/>
            </p:nvSpPr>
            <p:spPr bwMode="auto">
              <a:xfrm>
                <a:off x="2608708" y="3295823"/>
                <a:ext cx="136358" cy="166077"/>
              </a:xfrm>
              <a:custGeom>
                <a:avLst/>
                <a:gdLst>
                  <a:gd name="connsiteX0" fmla="*/ 203200 w 203200"/>
                  <a:gd name="connsiteY0" fmla="*/ 0 h 332153"/>
                  <a:gd name="connsiteX1" fmla="*/ 109415 w 203200"/>
                  <a:gd name="connsiteY1" fmla="*/ 109415 h 332153"/>
                  <a:gd name="connsiteX2" fmla="*/ 85969 w 203200"/>
                  <a:gd name="connsiteY2" fmla="*/ 257907 h 332153"/>
                  <a:gd name="connsiteX3" fmla="*/ 0 w 203200"/>
                  <a:gd name="connsiteY3" fmla="*/ 332153 h 332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200" h="332153">
                    <a:moveTo>
                      <a:pt x="203200" y="0"/>
                    </a:moveTo>
                    <a:cubicBezTo>
                      <a:pt x="166076" y="33215"/>
                      <a:pt x="128953" y="66431"/>
                      <a:pt x="109415" y="109415"/>
                    </a:cubicBezTo>
                    <a:cubicBezTo>
                      <a:pt x="89877" y="152399"/>
                      <a:pt x="104205" y="220784"/>
                      <a:pt x="85969" y="257907"/>
                    </a:cubicBezTo>
                    <a:cubicBezTo>
                      <a:pt x="67733" y="295030"/>
                      <a:pt x="33866" y="313591"/>
                      <a:pt x="0" y="332153"/>
                    </a:cubicBezTo>
                  </a:path>
                </a:pathLst>
              </a:cu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37" name="Straight Connector 36"/>
            <p:cNvCxnSpPr/>
            <p:nvPr/>
          </p:nvCxnSpPr>
          <p:spPr bwMode="auto">
            <a:xfrm>
              <a:off x="9325466" y="1851977"/>
              <a:ext cx="0" cy="74995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8" name="Group 37"/>
            <p:cNvGrpSpPr/>
            <p:nvPr/>
          </p:nvGrpSpPr>
          <p:grpSpPr>
            <a:xfrm>
              <a:off x="8679126" y="2518622"/>
              <a:ext cx="192674" cy="157532"/>
              <a:chOff x="2545596" y="3287742"/>
              <a:chExt cx="199470" cy="174158"/>
            </a:xfrm>
          </p:grpSpPr>
          <p:sp>
            <p:nvSpPr>
              <p:cNvPr id="52" name="Freeform 51"/>
              <p:cNvSpPr/>
              <p:nvPr/>
            </p:nvSpPr>
            <p:spPr bwMode="auto">
              <a:xfrm>
                <a:off x="2545596" y="3287742"/>
                <a:ext cx="136358" cy="166077"/>
              </a:xfrm>
              <a:custGeom>
                <a:avLst/>
                <a:gdLst>
                  <a:gd name="connsiteX0" fmla="*/ 203200 w 203200"/>
                  <a:gd name="connsiteY0" fmla="*/ 0 h 332153"/>
                  <a:gd name="connsiteX1" fmla="*/ 109415 w 203200"/>
                  <a:gd name="connsiteY1" fmla="*/ 109415 h 332153"/>
                  <a:gd name="connsiteX2" fmla="*/ 85969 w 203200"/>
                  <a:gd name="connsiteY2" fmla="*/ 257907 h 332153"/>
                  <a:gd name="connsiteX3" fmla="*/ 0 w 203200"/>
                  <a:gd name="connsiteY3" fmla="*/ 332153 h 332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200" h="332153">
                    <a:moveTo>
                      <a:pt x="203200" y="0"/>
                    </a:moveTo>
                    <a:cubicBezTo>
                      <a:pt x="166076" y="33215"/>
                      <a:pt x="128953" y="66431"/>
                      <a:pt x="109415" y="109415"/>
                    </a:cubicBezTo>
                    <a:cubicBezTo>
                      <a:pt x="89877" y="152399"/>
                      <a:pt x="104205" y="220784"/>
                      <a:pt x="85969" y="257907"/>
                    </a:cubicBezTo>
                    <a:cubicBezTo>
                      <a:pt x="67733" y="295030"/>
                      <a:pt x="33866" y="313591"/>
                      <a:pt x="0" y="332153"/>
                    </a:cubicBezTo>
                  </a:path>
                </a:pathLst>
              </a:custGeom>
              <a:noFill/>
              <a:ln w="19050" cap="flat" cmpd="sng" algn="ctr">
                <a:solidFill>
                  <a:srgbClr val="FF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53" name="Freeform 52"/>
              <p:cNvSpPr/>
              <p:nvPr/>
            </p:nvSpPr>
            <p:spPr bwMode="auto">
              <a:xfrm>
                <a:off x="2608708" y="3295823"/>
                <a:ext cx="136358" cy="166077"/>
              </a:xfrm>
              <a:custGeom>
                <a:avLst/>
                <a:gdLst>
                  <a:gd name="connsiteX0" fmla="*/ 203200 w 203200"/>
                  <a:gd name="connsiteY0" fmla="*/ 0 h 332153"/>
                  <a:gd name="connsiteX1" fmla="*/ 109415 w 203200"/>
                  <a:gd name="connsiteY1" fmla="*/ 109415 h 332153"/>
                  <a:gd name="connsiteX2" fmla="*/ 85969 w 203200"/>
                  <a:gd name="connsiteY2" fmla="*/ 257907 h 332153"/>
                  <a:gd name="connsiteX3" fmla="*/ 0 w 203200"/>
                  <a:gd name="connsiteY3" fmla="*/ 332153 h 332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200" h="332153">
                    <a:moveTo>
                      <a:pt x="203200" y="0"/>
                    </a:moveTo>
                    <a:cubicBezTo>
                      <a:pt x="166076" y="33215"/>
                      <a:pt x="128953" y="66431"/>
                      <a:pt x="109415" y="109415"/>
                    </a:cubicBezTo>
                    <a:cubicBezTo>
                      <a:pt x="89877" y="152399"/>
                      <a:pt x="104205" y="220784"/>
                      <a:pt x="85969" y="257907"/>
                    </a:cubicBezTo>
                    <a:cubicBezTo>
                      <a:pt x="67733" y="295030"/>
                      <a:pt x="33866" y="313591"/>
                      <a:pt x="0" y="332153"/>
                    </a:cubicBezTo>
                  </a:path>
                </a:pathLst>
              </a:custGeom>
              <a:noFill/>
              <a:ln w="19050" cap="flat" cmpd="sng" algn="ctr">
                <a:solidFill>
                  <a:srgbClr val="FF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39" name="Straight Connector 38"/>
            <p:cNvCxnSpPr/>
            <p:nvPr/>
          </p:nvCxnSpPr>
          <p:spPr bwMode="auto">
            <a:xfrm flipH="1" flipV="1">
              <a:off x="7202218" y="2603949"/>
              <a:ext cx="343035" cy="8174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0" name="Freeform 39"/>
            <p:cNvSpPr/>
            <p:nvPr/>
          </p:nvSpPr>
          <p:spPr bwMode="auto">
            <a:xfrm>
              <a:off x="8001051" y="2184803"/>
              <a:ext cx="615252" cy="388811"/>
            </a:xfrm>
            <a:custGeom>
              <a:avLst/>
              <a:gdLst>
                <a:gd name="connsiteX0" fmla="*/ 0 w 636954"/>
                <a:gd name="connsiteY0" fmla="*/ 0 h 429846"/>
                <a:gd name="connsiteX1" fmla="*/ 187570 w 636954"/>
                <a:gd name="connsiteY1" fmla="*/ 269631 h 429846"/>
                <a:gd name="connsiteX2" fmla="*/ 636954 w 636954"/>
                <a:gd name="connsiteY2" fmla="*/ 429846 h 42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6954" h="429846">
                  <a:moveTo>
                    <a:pt x="0" y="0"/>
                  </a:moveTo>
                  <a:cubicBezTo>
                    <a:pt x="40705" y="98995"/>
                    <a:pt x="81411" y="197990"/>
                    <a:pt x="187570" y="269631"/>
                  </a:cubicBezTo>
                  <a:cubicBezTo>
                    <a:pt x="293729" y="341272"/>
                    <a:pt x="465341" y="385559"/>
                    <a:pt x="636954" y="429846"/>
                  </a:cubicBezTo>
                </a:path>
              </a:pathLst>
            </a:custGeom>
            <a:noFill/>
            <a:ln w="28575" cap="flat" cmpd="sng" algn="ctr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 flipV="1">
              <a:off x="9325466" y="2187785"/>
              <a:ext cx="448972" cy="425416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/>
            <p:cNvCxnSpPr/>
            <p:nvPr/>
          </p:nvCxnSpPr>
          <p:spPr bwMode="auto">
            <a:xfrm flipH="1" flipV="1">
              <a:off x="8990646" y="2605027"/>
              <a:ext cx="343035" cy="8174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Connector 42"/>
            <p:cNvCxnSpPr/>
            <p:nvPr/>
          </p:nvCxnSpPr>
          <p:spPr bwMode="auto">
            <a:xfrm flipV="1">
              <a:off x="8277903" y="2188338"/>
              <a:ext cx="0" cy="427294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TextBox 43"/>
            <p:cNvSpPr txBox="1"/>
            <p:nvPr/>
          </p:nvSpPr>
          <p:spPr>
            <a:xfrm>
              <a:off x="8240034" y="1341368"/>
              <a:ext cx="541626" cy="292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i="1" dirty="0" smtClean="0">
                  <a:solidFill>
                    <a:srgbClr val="FF0000"/>
                  </a:solidFill>
                </a:rPr>
                <a:t>P</a:t>
              </a:r>
              <a:r>
                <a:rPr lang="en-US" sz="1500" b="1" i="1" baseline="-25000" dirty="0" smtClean="0">
                  <a:solidFill>
                    <a:srgbClr val="FF0000"/>
                  </a:solidFill>
                </a:rPr>
                <a:t>v.pk</a:t>
              </a:r>
              <a:endParaRPr lang="sv-SE" sz="15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799409" y="1393340"/>
              <a:ext cx="533883" cy="292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i="1" dirty="0" err="1" smtClean="0">
                  <a:solidFill>
                    <a:srgbClr val="FF0000"/>
                  </a:solidFill>
                </a:rPr>
                <a:t>P</a:t>
              </a:r>
              <a:r>
                <a:rPr lang="en-US" sz="1500" b="1" i="1" baseline="-25000" dirty="0" err="1" smtClean="0">
                  <a:solidFill>
                    <a:srgbClr val="FF0000"/>
                  </a:solidFill>
                </a:rPr>
                <a:t>v.av</a:t>
              </a:r>
              <a:endParaRPr lang="sv-SE" sz="1500" b="1" i="1" dirty="0">
                <a:solidFill>
                  <a:srgbClr val="FF0000"/>
                </a:solidFill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 bwMode="auto">
            <a:xfrm flipH="1">
              <a:off x="7929187" y="1400274"/>
              <a:ext cx="430577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Connector 46"/>
            <p:cNvCxnSpPr/>
            <p:nvPr/>
          </p:nvCxnSpPr>
          <p:spPr bwMode="auto">
            <a:xfrm flipV="1">
              <a:off x="8281031" y="1400274"/>
              <a:ext cx="0" cy="434073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7027989" y="1697840"/>
              <a:ext cx="2364857" cy="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/>
            <p:nvPr/>
          </p:nvCxnSpPr>
          <p:spPr bwMode="auto">
            <a:xfrm flipV="1">
              <a:off x="8944163" y="1697840"/>
              <a:ext cx="0" cy="15413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Connector 49"/>
            <p:cNvCxnSpPr/>
            <p:nvPr/>
          </p:nvCxnSpPr>
          <p:spPr bwMode="auto">
            <a:xfrm flipV="1">
              <a:off x="8208451" y="3405972"/>
              <a:ext cx="0" cy="27336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TextBox 50"/>
            <p:cNvSpPr txBox="1"/>
            <p:nvPr/>
          </p:nvSpPr>
          <p:spPr>
            <a:xfrm>
              <a:off x="8173468" y="3393081"/>
              <a:ext cx="381213" cy="292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i="1" dirty="0" smtClean="0">
                  <a:solidFill>
                    <a:srgbClr val="0070C0"/>
                  </a:solidFill>
                </a:rPr>
                <a:t>T</a:t>
              </a:r>
              <a:r>
                <a:rPr lang="en-US" sz="1500" b="1" i="1" baseline="-25000" dirty="0" smtClean="0">
                  <a:solidFill>
                    <a:srgbClr val="0070C0"/>
                  </a:solidFill>
                </a:rPr>
                <a:t>C</a:t>
              </a:r>
              <a:endParaRPr lang="sv-SE" sz="1500" b="1" i="1" dirty="0">
                <a:solidFill>
                  <a:srgbClr val="0070C0"/>
                </a:solidFill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 bwMode="auto">
            <a:xfrm>
              <a:off x="7546082" y="1248143"/>
              <a:ext cx="455982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TextBox 86"/>
            <p:cNvSpPr txBox="1"/>
            <p:nvPr/>
          </p:nvSpPr>
          <p:spPr>
            <a:xfrm>
              <a:off x="7582746" y="926078"/>
              <a:ext cx="30168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i="1" dirty="0" smtClean="0">
                  <a:solidFill>
                    <a:srgbClr val="FF0000"/>
                  </a:solidFill>
                </a:rPr>
                <a:t>L</a:t>
              </a:r>
              <a:endParaRPr lang="sv-SE" sz="1500" b="1" i="1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204486" y="5419770"/>
                <a:ext cx="4817729" cy="54264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Δ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sv-SE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sv-SE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𝑍𝑡h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𝐽𝐶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3.5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𝑚𝑠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∗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𝑝𝑘</m:t>
                          </m:r>
                        </m:sub>
                      </m:sSub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=0.07∗400=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28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℃</m:t>
                      </m:r>
                    </m:oMath>
                  </m:oMathPara>
                </a14:m>
                <a:endParaRPr lang="sv-S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86" y="5419770"/>
                <a:ext cx="4817729" cy="542649"/>
              </a:xfrm>
              <a:prstGeom prst="rect">
                <a:avLst/>
              </a:prstGeom>
              <a:blipFill rotWithShape="1">
                <a:blip r:embed="rId5"/>
                <a:stretch>
                  <a:fillRect t="-160674" b="-22809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204486" y="6128569"/>
                <a:ext cx="1698350" cy="396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sv-S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𝑐𝑦𝑐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3∗10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sv-S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86" y="6128569"/>
                <a:ext cx="1698350" cy="396775"/>
              </a:xfrm>
              <a:prstGeom prst="rect">
                <a:avLst/>
              </a:prstGeom>
              <a:blipFill rotWithShape="1">
                <a:blip r:embed="rId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025802" y="4647619"/>
            <a:ext cx="4660247" cy="1905626"/>
            <a:chOff x="5025802" y="4647619"/>
            <a:chExt cx="4660247" cy="1905626"/>
          </a:xfrm>
        </p:grpSpPr>
        <p:sp>
          <p:nvSpPr>
            <p:cNvPr id="77" name="Right Arrow 76"/>
            <p:cNvSpPr/>
            <p:nvPr/>
          </p:nvSpPr>
          <p:spPr bwMode="auto">
            <a:xfrm>
              <a:off x="5025802" y="5522157"/>
              <a:ext cx="792088" cy="385881"/>
            </a:xfrm>
            <a:prstGeom prst="rightArrow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5817890" y="4893834"/>
                  <a:ext cx="1672998" cy="39164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v-SE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sv-SE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sv-SE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sv-SE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  <m:r>
                          <a:rPr lang="sv-SE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℃</m:t>
                        </m:r>
                      </m:oMath>
                    </m:oMathPara>
                  </a14:m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7890" y="4893834"/>
                  <a:ext cx="1672998" cy="39164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5817889" y="5308445"/>
                  <a:ext cx="1672999" cy="916982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v-SE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𝑙𝑖𝑓𝑒𝑡𝑖𝑚𝑒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=600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h𝑜𝑢𝑟𝑠</m:t>
                        </m:r>
                      </m:oMath>
                    </m:oMathPara>
                  </a14:m>
                  <a:endParaRPr lang="en-US" b="0" dirty="0" smtClean="0">
                    <a:solidFill>
                      <a:schemeClr val="tx1"/>
                    </a:solidFill>
                  </a:endParaRPr>
                </a:p>
                <a:p>
                  <a:r>
                    <a:rPr lang="en-US" dirty="0" smtClean="0">
                      <a:solidFill>
                        <a:schemeClr val="tx1"/>
                      </a:solidFill>
                    </a:rPr>
                    <a:t>= 25 days</a:t>
                  </a:r>
                  <a:endParaRPr lang="sv-SE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7889" y="5308445"/>
                  <a:ext cx="1672999" cy="91698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2909" b="-10000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8601" y="4647619"/>
              <a:ext cx="1697448" cy="19056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678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E5645B16-9B63-428E-AC01-2B905A6F4506}" type="slidenum">
              <a:rPr lang="pt-PT" smtClean="0"/>
              <a:pPr>
                <a:defRPr/>
              </a:pPr>
              <a:t>14</a:t>
            </a:fld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Thermal Cycling of Power Semiconductors: Impact on SSA’s lifetime	    Carlos A. Martins – ESS AB and Lund Technical University</a:t>
            </a:r>
            <a:endParaRPr lang="en-GB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14758" y="-27384"/>
            <a:ext cx="8424936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v-SE" sz="2700" dirty="0" smtClean="0">
                <a:solidFill>
                  <a:schemeClr val="tx1"/>
                </a:solidFill>
              </a:rPr>
              <a:t>Which data should be made available by semiconductor manufacturers for a thorough design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0017" y="922625"/>
            <a:ext cx="3630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Conventional MOSFET datasheet</a:t>
            </a:r>
            <a:endParaRPr lang="sv-SE" i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287" y="3916529"/>
            <a:ext cx="2886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RF LDMOSFET datasheet</a:t>
            </a:r>
            <a:endParaRPr lang="sv-SE" i="1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41382" y="3908172"/>
            <a:ext cx="6762486" cy="2725699"/>
            <a:chOff x="4849257" y="1124743"/>
            <a:chExt cx="8255549" cy="3544398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62"/>
            <a:stretch/>
          </p:blipFill>
          <p:spPr bwMode="auto">
            <a:xfrm>
              <a:off x="4854587" y="1135610"/>
              <a:ext cx="1395351" cy="176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47"/>
            <a:stretch/>
          </p:blipFill>
          <p:spPr bwMode="auto">
            <a:xfrm>
              <a:off x="4849257" y="2876627"/>
              <a:ext cx="1429941" cy="1776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19"/>
            <a:stretch/>
          </p:blipFill>
          <p:spPr bwMode="auto">
            <a:xfrm>
              <a:off x="6249939" y="1135610"/>
              <a:ext cx="1461128" cy="1755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07"/>
            <a:stretch/>
          </p:blipFill>
          <p:spPr bwMode="auto">
            <a:xfrm>
              <a:off x="6279198" y="2880400"/>
              <a:ext cx="1429390" cy="1788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68"/>
            <a:stretch/>
          </p:blipFill>
          <p:spPr bwMode="auto">
            <a:xfrm>
              <a:off x="7708588" y="1135610"/>
              <a:ext cx="1373469" cy="176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12"/>
            <a:stretch/>
          </p:blipFill>
          <p:spPr bwMode="auto">
            <a:xfrm>
              <a:off x="7723090" y="2889849"/>
              <a:ext cx="1374176" cy="1779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04"/>
            <a:stretch/>
          </p:blipFill>
          <p:spPr bwMode="auto">
            <a:xfrm>
              <a:off x="9082528" y="1124743"/>
              <a:ext cx="1343873" cy="1757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3"/>
            <a:stretch/>
          </p:blipFill>
          <p:spPr bwMode="auto">
            <a:xfrm>
              <a:off x="9065785" y="2864584"/>
              <a:ext cx="1351060" cy="1804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15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19"/>
            <a:stretch/>
          </p:blipFill>
          <p:spPr bwMode="auto">
            <a:xfrm>
              <a:off x="10426400" y="1135610"/>
              <a:ext cx="1405632" cy="1728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16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44"/>
            <a:stretch/>
          </p:blipFill>
          <p:spPr bwMode="auto">
            <a:xfrm>
              <a:off x="10389585" y="2864584"/>
              <a:ext cx="1464643" cy="1788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2032" y="1135610"/>
              <a:ext cx="1272774" cy="1754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155695" y="836712"/>
            <a:ext cx="4631485" cy="2985547"/>
            <a:chOff x="129258" y="1401910"/>
            <a:chExt cx="4263325" cy="2675450"/>
          </a:xfrm>
        </p:grpSpPr>
        <p:pic>
          <p:nvPicPr>
            <p:cNvPr id="1042" name="Picture 18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46"/>
            <a:stretch/>
          </p:blipFill>
          <p:spPr bwMode="auto">
            <a:xfrm>
              <a:off x="129258" y="1412776"/>
              <a:ext cx="1050476" cy="1329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" name="Picture 19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68"/>
            <a:stretch/>
          </p:blipFill>
          <p:spPr bwMode="auto">
            <a:xfrm>
              <a:off x="129259" y="2749622"/>
              <a:ext cx="1045656" cy="1311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20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38" b="-1697"/>
            <a:stretch/>
          </p:blipFill>
          <p:spPr bwMode="auto">
            <a:xfrm>
              <a:off x="1188632" y="1401910"/>
              <a:ext cx="1067953" cy="1367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21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6"/>
            <a:stretch/>
          </p:blipFill>
          <p:spPr bwMode="auto">
            <a:xfrm>
              <a:off x="1189162" y="2743014"/>
              <a:ext cx="1067617" cy="133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Picture 22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84"/>
            <a:stretch/>
          </p:blipFill>
          <p:spPr bwMode="auto">
            <a:xfrm>
              <a:off x="2256779" y="1412776"/>
              <a:ext cx="1055197" cy="1323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Picture 23"/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78"/>
            <a:stretch/>
          </p:blipFill>
          <p:spPr bwMode="auto">
            <a:xfrm>
              <a:off x="2256779" y="2749622"/>
              <a:ext cx="1055197" cy="1311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8" name="Picture 24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31"/>
            <a:stretch/>
          </p:blipFill>
          <p:spPr bwMode="auto">
            <a:xfrm>
              <a:off x="3311977" y="1412776"/>
              <a:ext cx="1080606" cy="1323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25"/>
            <p:cNvPicPr>
              <a:picLocks noChangeAspect="1" noChangeArrowheads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71"/>
            <a:stretch/>
          </p:blipFill>
          <p:spPr bwMode="auto">
            <a:xfrm>
              <a:off x="3312870" y="2738630"/>
              <a:ext cx="1079713" cy="1325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5097810" y="1700808"/>
            <a:ext cx="453650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200" dirty="0" smtClean="0">
                <a:solidFill>
                  <a:schemeClr val="tx1"/>
                </a:solidFill>
              </a:rPr>
              <a:t>Transient thermal impedance graph;</a:t>
            </a:r>
          </a:p>
          <a:p>
            <a:pPr marL="285750" indent="-285750">
              <a:buFontTx/>
              <a:buChar char="-"/>
            </a:pPr>
            <a:r>
              <a:rPr lang="en-US" sz="2200" dirty="0" smtClean="0">
                <a:solidFill>
                  <a:schemeClr val="tx1"/>
                </a:solidFill>
              </a:rPr>
              <a:t>Power cycling, thermal cycling graphs and calculation method for number of cycles;</a:t>
            </a:r>
            <a:endParaRPr lang="sv-SE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81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E5645B16-9B63-428E-AC01-2B905A6F4506}" type="slidenum">
              <a:rPr lang="pt-PT" smtClean="0"/>
              <a:pPr>
                <a:defRPr/>
              </a:pPr>
              <a:t>15</a:t>
            </a:fld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Thermal Cycling of Power Semiconductors: Impact on SSA’s lifetime	    Carlos A. Martins – ESS AB and Lund Technical University</a:t>
            </a:r>
            <a:endParaRPr lang="en-GB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9258" y="-27384"/>
            <a:ext cx="8136904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v-SE" sz="3200" dirty="0" smtClean="0">
                <a:solidFill>
                  <a:schemeClr val="tx1"/>
                </a:solidFill>
              </a:rPr>
              <a:t>Can bonding wires be avoided 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30751" y="980728"/>
            <a:ext cx="2527295" cy="5336818"/>
            <a:chOff x="130751" y="980728"/>
            <a:chExt cx="2527295" cy="5336818"/>
          </a:xfrm>
        </p:grpSpPr>
        <p:sp>
          <p:nvSpPr>
            <p:cNvPr id="7" name="TextBox 6"/>
            <p:cNvSpPr txBox="1"/>
            <p:nvPr/>
          </p:nvSpPr>
          <p:spPr>
            <a:xfrm>
              <a:off x="130751" y="980728"/>
              <a:ext cx="2527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smtClean="0">
                  <a:solidFill>
                    <a:schemeClr val="tx1"/>
                  </a:solidFill>
                </a:rPr>
                <a:t>The press pack IGBT’s</a:t>
              </a:r>
              <a:endParaRPr lang="sv-SE" u="sng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377" y="1381418"/>
              <a:ext cx="2375669" cy="312911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01266" y="4717108"/>
              <a:ext cx="245678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sz="1400" dirty="0" smtClean="0">
                  <a:solidFill>
                    <a:schemeClr val="tx1"/>
                  </a:solidFill>
                </a:rPr>
                <a:t>Semiconductor die terminals in contact with external terminals via resort based contacts;</a:t>
              </a:r>
            </a:p>
            <a:p>
              <a:pPr marL="285750" indent="-285750">
                <a:buFontTx/>
                <a:buChar char="-"/>
              </a:pPr>
              <a:r>
                <a:rPr lang="en-US" sz="1400" dirty="0" smtClean="0">
                  <a:solidFill>
                    <a:schemeClr val="tx1"/>
                  </a:solidFill>
                </a:rPr>
                <a:t>No bonding wires -&gt; better reliability in pulsed mode</a:t>
              </a:r>
              <a:endParaRPr lang="sv-SE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925081" y="980728"/>
            <a:ext cx="6688835" cy="5121899"/>
            <a:chOff x="2925081" y="980728"/>
            <a:chExt cx="6688835" cy="5121899"/>
          </a:xfrm>
        </p:grpSpPr>
        <p:grpSp>
          <p:nvGrpSpPr>
            <p:cNvPr id="8" name="Group 7"/>
            <p:cNvGrpSpPr/>
            <p:nvPr/>
          </p:nvGrpSpPr>
          <p:grpSpPr>
            <a:xfrm>
              <a:off x="6321946" y="1381418"/>
              <a:ext cx="3291970" cy="4444210"/>
              <a:chOff x="5893619" y="1381418"/>
              <a:chExt cx="3291970" cy="444421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93620" y="1381418"/>
                <a:ext cx="1644205" cy="2227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93619" y="3608589"/>
                <a:ext cx="1644205" cy="22170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37825" y="1381418"/>
                <a:ext cx="1647764" cy="2227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37824" y="3608589"/>
                <a:ext cx="1647764" cy="22170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5081" y="1377161"/>
              <a:ext cx="3111664" cy="313337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603663" y="5825628"/>
              <a:ext cx="272497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i="1" dirty="0">
                  <a:solidFill>
                    <a:schemeClr val="tx1"/>
                  </a:solidFill>
                </a:rPr>
                <a:t>Chip Scale </a:t>
              </a:r>
              <a:r>
                <a:rPr lang="en-US" sz="1200" i="1" dirty="0" smtClean="0">
                  <a:solidFill>
                    <a:schemeClr val="tx1"/>
                  </a:solidFill>
                </a:rPr>
                <a:t>Review, July/August </a:t>
              </a:r>
              <a:r>
                <a:rPr lang="en-US" sz="1200" i="1" dirty="0">
                  <a:solidFill>
                    <a:schemeClr val="tx1"/>
                  </a:solidFill>
                </a:rPr>
                <a:t>2000</a:t>
              </a:r>
              <a:endParaRPr lang="sv-SE" sz="1200" i="1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25602" y="980728"/>
              <a:ext cx="25106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smtClean="0">
                  <a:solidFill>
                    <a:schemeClr val="tx1"/>
                  </a:solidFill>
                </a:rPr>
                <a:t>The “flip chip principle”</a:t>
              </a:r>
              <a:endParaRPr lang="sv-SE" u="sng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40939" y="980728"/>
              <a:ext cx="3121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smtClean="0">
                  <a:solidFill>
                    <a:schemeClr val="tx1"/>
                  </a:solidFill>
                </a:rPr>
                <a:t>Literature (introductory level)</a:t>
              </a:r>
              <a:endParaRPr lang="sv-SE" u="sng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34509" y="4707721"/>
              <a:ext cx="289280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sz="1400" dirty="0" smtClean="0">
                  <a:solidFill>
                    <a:schemeClr val="tx1"/>
                  </a:solidFill>
                </a:rPr>
                <a:t>Semiconductor die terminals in contact with external terminals via solder bumps;</a:t>
              </a:r>
            </a:p>
            <a:p>
              <a:pPr marL="285750" indent="-285750">
                <a:buFontTx/>
                <a:buChar char="-"/>
              </a:pPr>
              <a:r>
                <a:rPr lang="en-US" sz="1400" b="1" dirty="0" smtClean="0">
                  <a:solidFill>
                    <a:schemeClr val="tx1"/>
                  </a:solidFill>
                </a:rPr>
                <a:t>No bonding wires -&gt; better reliability in pulsed mode ?</a:t>
              </a:r>
              <a:endParaRPr lang="sv-SE" sz="1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97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E5645B16-9B63-428E-AC01-2B905A6F4506}" type="slidenum">
              <a:rPr lang="pt-PT" smtClean="0"/>
              <a:pPr>
                <a:defRPr/>
              </a:pPr>
              <a:t>16</a:t>
            </a:fld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Thermal Cycling of Power Semiconductors: Impact on SSA’s lifetime	    Carlos A. Martins – ESS AB and Lund Technical University</a:t>
            </a:r>
            <a:endParaRPr lang="en-GB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9258" y="116632"/>
            <a:ext cx="8136904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v-SE" sz="3200" dirty="0" smtClean="0">
                <a:solidFill>
                  <a:schemeClr val="tx1"/>
                </a:solidFill>
              </a:rPr>
              <a:t>Conclusions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7936" y="764704"/>
            <a:ext cx="9460394" cy="567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800"/>
              </a:spcBef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Any power semiconductor operating in long pulsed power regime may be subjected to thermal cycling and/or power cycling;</a:t>
            </a:r>
          </a:p>
          <a:p>
            <a:pPr marL="457200" indent="-457200">
              <a:spcBef>
                <a:spcPts val="800"/>
              </a:spcBef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The allowed number of cycles, defining the semiconductors’ lifetime for a given pulsed regime, depends strongly on </a:t>
            </a:r>
            <a:r>
              <a:rPr lang="en-US" sz="2400" i="1" dirty="0" err="1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sz="2400" i="1" dirty="0" err="1" smtClean="0">
                <a:solidFill>
                  <a:schemeClr val="tx1"/>
                </a:solidFill>
              </a:rPr>
              <a:t>T</a:t>
            </a:r>
            <a:r>
              <a:rPr lang="en-US" sz="2400" i="1" baseline="-25000" dirty="0" err="1" smtClean="0">
                <a:solidFill>
                  <a:schemeClr val="tx1"/>
                </a:solidFill>
              </a:rPr>
              <a:t>j</a:t>
            </a:r>
            <a:r>
              <a:rPr lang="en-US" sz="2400" dirty="0" smtClean="0">
                <a:solidFill>
                  <a:schemeClr val="tx1"/>
                </a:solidFill>
              </a:rPr>
              <a:t>;</a:t>
            </a:r>
          </a:p>
          <a:p>
            <a:pPr marL="457200" indent="-457200">
              <a:spcBef>
                <a:spcPts val="800"/>
              </a:spcBef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Typically, a </a:t>
            </a:r>
            <a:r>
              <a:rPr lang="en-US" sz="2400" i="1" dirty="0" err="1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sz="2400" i="1" dirty="0" err="1" smtClean="0">
                <a:solidFill>
                  <a:schemeClr val="tx1"/>
                </a:solidFill>
              </a:rPr>
              <a:t>T</a:t>
            </a:r>
            <a:r>
              <a:rPr lang="en-US" sz="2400" i="1" baseline="-25000" dirty="0" err="1" smtClean="0">
                <a:solidFill>
                  <a:schemeClr val="tx1"/>
                </a:solidFill>
              </a:rPr>
              <a:t>j</a:t>
            </a:r>
            <a:r>
              <a:rPr lang="en-US" sz="2400" dirty="0" smtClean="0">
                <a:solidFill>
                  <a:schemeClr val="tx1"/>
                </a:solidFill>
              </a:rPr>
              <a:t> of 15°C has negligible impact on the lifetime with respect to a CW application (no cycling) . A </a:t>
            </a:r>
            <a:r>
              <a:rPr lang="en-US" sz="2400" i="1" dirty="0" err="1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sz="2400" i="1" dirty="0" err="1" smtClean="0">
                <a:solidFill>
                  <a:schemeClr val="tx1"/>
                </a:solidFill>
              </a:rPr>
              <a:t>T</a:t>
            </a:r>
            <a:r>
              <a:rPr lang="en-US" sz="2400" i="1" baseline="-25000" dirty="0" err="1" smtClean="0">
                <a:solidFill>
                  <a:schemeClr val="tx1"/>
                </a:solidFill>
              </a:rPr>
              <a:t>j</a:t>
            </a:r>
            <a:r>
              <a:rPr lang="en-US" sz="2400" dirty="0" smtClean="0">
                <a:solidFill>
                  <a:schemeClr val="tx1"/>
                </a:solidFill>
              </a:rPr>
              <a:t> of </a:t>
            </a:r>
            <a:r>
              <a:rPr lang="en-US" sz="2400" dirty="0">
                <a:solidFill>
                  <a:schemeClr val="tx1"/>
                </a:solidFill>
              </a:rPr>
              <a:t>30°C </a:t>
            </a:r>
            <a:r>
              <a:rPr lang="en-US" sz="2400" dirty="0" smtClean="0">
                <a:solidFill>
                  <a:schemeClr val="tx1"/>
                </a:solidFill>
              </a:rPr>
              <a:t>may lead to prohibitive short lifetimes (days or months …);</a:t>
            </a:r>
          </a:p>
          <a:p>
            <a:pPr marL="457200" indent="-457200">
              <a:spcBef>
                <a:spcPts val="800"/>
              </a:spcBef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The way to increase lifetime in long pulsed regimes is by reducing </a:t>
            </a:r>
            <a:r>
              <a:rPr lang="en-US" sz="2400" i="1" dirty="0" err="1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sz="2400" i="1" dirty="0" err="1" smtClean="0">
                <a:solidFill>
                  <a:schemeClr val="tx1"/>
                </a:solidFill>
              </a:rPr>
              <a:t>T</a:t>
            </a:r>
            <a:r>
              <a:rPr lang="en-US" sz="2400" i="1" baseline="-25000" dirty="0" err="1" smtClean="0">
                <a:solidFill>
                  <a:schemeClr val="tx1"/>
                </a:solidFill>
              </a:rPr>
              <a:t>j</a:t>
            </a:r>
            <a:r>
              <a:rPr lang="en-US" sz="2400" dirty="0" smtClean="0">
                <a:solidFill>
                  <a:schemeClr val="tx1"/>
                </a:solidFill>
              </a:rPr>
              <a:t>, therefore reducing the pulse power per semiconductor (i.e., increasing the number of semiconductors for power de-rating</a:t>
            </a:r>
            <a:r>
              <a:rPr lang="en-US" sz="2400" dirty="0" smtClean="0">
                <a:solidFill>
                  <a:schemeClr val="tx1"/>
                </a:solidFill>
              </a:rPr>
              <a:t>);</a:t>
            </a:r>
          </a:p>
          <a:p>
            <a:pPr marL="457200" indent="-457200">
              <a:spcBef>
                <a:spcPts val="800"/>
              </a:spcBef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Manufacturers of RF MOSFET’s should provide relevant data for calculation of lifetime in pulsed power mode. Could independent research labs build test stands to provide this information ? 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32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E5645B16-9B63-428E-AC01-2B905A6F4506}" type="slidenum">
              <a:rPr lang="pt-PT" smtClean="0"/>
              <a:pPr>
                <a:defRPr/>
              </a:pPr>
              <a:t>2</a:t>
            </a:fld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Thermal Cycling of Power Semiconductors: Impact on SSA’s lifetime	    Carlos A. Martins – ESS AB and Lund Technical University</a:t>
            </a:r>
            <a:endParaRPr lang="en-GB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9258" y="116632"/>
            <a:ext cx="8136904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v-SE" sz="3200" dirty="0" smtClean="0">
                <a:solidFill>
                  <a:schemeClr val="tx1"/>
                </a:solidFill>
              </a:rPr>
              <a:t>Synopsis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3274" y="908720"/>
            <a:ext cx="940037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800"/>
              </a:spcBef>
              <a:buAutoNum type="arabicPeriod"/>
            </a:pPr>
            <a:r>
              <a:rPr lang="en-US" sz="2400" b="1" u="sng" dirty="0" smtClean="0">
                <a:solidFill>
                  <a:schemeClr val="tx1"/>
                </a:solidFill>
              </a:rPr>
              <a:t>Power cycling </a:t>
            </a:r>
            <a:r>
              <a:rPr lang="en-US" sz="2400" dirty="0" smtClean="0">
                <a:solidFill>
                  <a:schemeClr val="tx1"/>
                </a:solidFill>
              </a:rPr>
              <a:t>and </a:t>
            </a:r>
            <a:r>
              <a:rPr lang="en-US" sz="2400" b="1" u="sng" dirty="0" smtClean="0">
                <a:solidFill>
                  <a:schemeClr val="tx1"/>
                </a:solidFill>
              </a:rPr>
              <a:t>thermal cycling </a:t>
            </a:r>
            <a:r>
              <a:rPr lang="en-US" sz="2400" dirty="0" smtClean="0">
                <a:solidFill>
                  <a:schemeClr val="tx1"/>
                </a:solidFill>
              </a:rPr>
              <a:t>of semiconductors are phenomena resulting from the variation of temperature on the semiconductors’ junction and baseplates (cases) due to their operation in pulsed power conditions;</a:t>
            </a:r>
          </a:p>
          <a:p>
            <a:pPr marL="457200" indent="-457200">
              <a:spcBef>
                <a:spcPts val="800"/>
              </a:spcBef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In the power electronics domain, these phenomena are now well understood, but 15 years ago many mistakes were still made on the design of power supply systems leading to premature failure;</a:t>
            </a:r>
          </a:p>
          <a:p>
            <a:pPr marL="457200" indent="-457200">
              <a:spcBef>
                <a:spcPts val="800"/>
              </a:spcBef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A power supply operating under pulsed power (long pulses, i.e. &gt;&gt; 0.1 </a:t>
            </a:r>
            <a:r>
              <a:rPr lang="en-US" sz="2400" dirty="0" err="1" smtClean="0">
                <a:solidFill>
                  <a:schemeClr val="tx1"/>
                </a:solidFill>
              </a:rPr>
              <a:t>ms</a:t>
            </a:r>
            <a:r>
              <a:rPr lang="en-US" sz="2400" dirty="0" smtClean="0">
                <a:solidFill>
                  <a:schemeClr val="tx1"/>
                </a:solidFill>
              </a:rPr>
              <a:t>) is usually subjected to much more severe conditions than one operating in CW, requiring oversizing of semiconductors in the first case for acceptable lifetimes;</a:t>
            </a:r>
          </a:p>
          <a:p>
            <a:pPr marL="457200" indent="-457200">
              <a:spcBef>
                <a:spcPts val="800"/>
              </a:spcBef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Very </a:t>
            </a:r>
            <a:r>
              <a:rPr lang="en-US" sz="2400" dirty="0">
                <a:solidFill>
                  <a:schemeClr val="tx1"/>
                </a:solidFill>
              </a:rPr>
              <a:t>little information is made available by the semiconductor manufacturers and </a:t>
            </a:r>
            <a:r>
              <a:rPr lang="en-US" sz="2400" dirty="0" smtClean="0">
                <a:solidFill>
                  <a:schemeClr val="tx1"/>
                </a:solidFill>
              </a:rPr>
              <a:t>are almost inexistent </a:t>
            </a:r>
            <a:r>
              <a:rPr lang="en-US" sz="2400" dirty="0">
                <a:solidFill>
                  <a:schemeClr val="tx1"/>
                </a:solidFill>
              </a:rPr>
              <a:t>in </a:t>
            </a:r>
            <a:r>
              <a:rPr lang="en-US" sz="2400" dirty="0" smtClean="0">
                <a:solidFill>
                  <a:schemeClr val="tx1"/>
                </a:solidFill>
              </a:rPr>
              <a:t>datasheets;</a:t>
            </a:r>
          </a:p>
        </p:txBody>
      </p:sp>
    </p:spTree>
    <p:extLst>
      <p:ext uri="{BB962C8B-B14F-4D97-AF65-F5344CB8AC3E}">
        <p14:creationId xmlns:p14="http://schemas.microsoft.com/office/powerpoint/2010/main" val="192350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E5645B16-9B63-428E-AC01-2B905A6F4506}" type="slidenum">
              <a:rPr lang="pt-PT" smtClean="0"/>
              <a:pPr>
                <a:defRPr/>
              </a:pPr>
              <a:t>3</a:t>
            </a:fld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Thermal Cycling of Power Semiconductors: Impact on SSA’s lifetime	    Carlos A. Martins – ESS AB and Lund Technical University</a:t>
            </a:r>
            <a:endParaRPr lang="en-GB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9258" y="-26663"/>
            <a:ext cx="8136904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v-SE" sz="3200" dirty="0" smtClean="0">
                <a:solidFill>
                  <a:schemeClr val="tx1"/>
                </a:solidFill>
              </a:rPr>
              <a:t>Bonding wires in power semiconductors </a:t>
            </a:r>
            <a:r>
              <a:rPr lang="sv-SE" sz="2200" dirty="0" smtClean="0">
                <a:solidFill>
                  <a:schemeClr val="tx1"/>
                </a:solidFill>
              </a:rPr>
              <a:t>(standard MOSFET’s)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8" t="23071" r="9139" b="9955"/>
          <a:stretch/>
        </p:blipFill>
        <p:spPr>
          <a:xfrm>
            <a:off x="716480" y="3356991"/>
            <a:ext cx="2320200" cy="13844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44"/>
          <a:stretch/>
        </p:blipFill>
        <p:spPr>
          <a:xfrm>
            <a:off x="779651" y="4851766"/>
            <a:ext cx="2193858" cy="16561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658" y="989805"/>
            <a:ext cx="4307850" cy="21539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30" y="989806"/>
            <a:ext cx="3143067" cy="21539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734" y="4153896"/>
            <a:ext cx="3402257" cy="23677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16271" y="3698370"/>
            <a:ext cx="3307100" cy="248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12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E5645B16-9B63-428E-AC01-2B905A6F4506}" type="slidenum">
              <a:rPr lang="pt-PT" smtClean="0"/>
              <a:pPr>
                <a:defRPr/>
              </a:pPr>
              <a:t>4</a:t>
            </a:fld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Thermal Cycling of Power Semiconductors: Impact on SSA’s lifetime	    Carlos A. Martins – ESS AB and Lund Technical University</a:t>
            </a:r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706" y="3894289"/>
            <a:ext cx="4199017" cy="264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688" y="900718"/>
            <a:ext cx="3886692" cy="296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29258" y="-26663"/>
            <a:ext cx="8136904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v-SE" sz="3200" dirty="0" smtClean="0">
                <a:solidFill>
                  <a:schemeClr val="tx1"/>
                </a:solidFill>
              </a:rPr>
              <a:t>Bonding wires in RF LDMOSFET’s</a:t>
            </a:r>
            <a:endParaRPr lang="sv-SE" sz="2200" dirty="0" smtClean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23"/>
          <a:stretch/>
        </p:blipFill>
        <p:spPr>
          <a:xfrm>
            <a:off x="3133295" y="4073543"/>
            <a:ext cx="2128830" cy="26224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82"/>
          <a:stretch/>
        </p:blipFill>
        <p:spPr>
          <a:xfrm>
            <a:off x="273274" y="980728"/>
            <a:ext cx="3600400" cy="21588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98"/>
          <a:stretch/>
        </p:blipFill>
        <p:spPr>
          <a:xfrm>
            <a:off x="701436" y="2381322"/>
            <a:ext cx="3519204" cy="22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1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E5645B16-9B63-428E-AC01-2B905A6F4506}" type="slidenum">
              <a:rPr lang="pt-PT" smtClean="0"/>
              <a:pPr>
                <a:defRPr/>
              </a:pPr>
              <a:t>5</a:t>
            </a:fld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Thermal Cycling of Power Semiconductors: Impact on SSA’s lifetime	    Carlos A. Martins – ESS AB and Lund Technical University</a:t>
            </a:r>
            <a:endParaRPr lang="en-GB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7250" y="116632"/>
            <a:ext cx="8568952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v-SE" sz="3200" dirty="0" smtClean="0">
                <a:solidFill>
                  <a:schemeClr val="tx1"/>
                </a:solidFill>
              </a:rPr>
              <a:t>Power and thermal cycling of semiconductors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736" y="912077"/>
            <a:ext cx="2769343" cy="309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74" y="912078"/>
            <a:ext cx="6667940" cy="309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80" y="4016234"/>
            <a:ext cx="4273896" cy="15260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814" y="3861048"/>
            <a:ext cx="57710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tx1"/>
                </a:solidFill>
              </a:rPr>
              <a:t>Power cycling: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- whenever the temperature of the junction does cycles but not the baseplate (case) one;</a:t>
            </a:r>
          </a:p>
          <a:p>
            <a:pPr marL="457200" indent="-457200">
              <a:buAutoNum type="arabicPeriod"/>
            </a:pP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b="1" u="sng" dirty="0">
                <a:solidFill>
                  <a:schemeClr val="tx1"/>
                </a:solidFill>
              </a:rPr>
              <a:t>T</a:t>
            </a:r>
            <a:r>
              <a:rPr lang="en-US" sz="2000" b="1" u="sng" dirty="0" smtClean="0">
                <a:solidFill>
                  <a:schemeClr val="tx1"/>
                </a:solidFill>
              </a:rPr>
              <a:t>hermal cycling: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- whenever the temperature of the baseplate (case) does cycles;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(very long pulses and low pulse repetition rates)</a:t>
            </a:r>
          </a:p>
        </p:txBody>
      </p:sp>
    </p:spTree>
    <p:extLst>
      <p:ext uri="{BB962C8B-B14F-4D97-AF65-F5344CB8AC3E}">
        <p14:creationId xmlns:p14="http://schemas.microsoft.com/office/powerpoint/2010/main" val="95806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E5645B16-9B63-428E-AC01-2B905A6F4506}" type="slidenum">
              <a:rPr lang="pt-PT" smtClean="0"/>
              <a:pPr>
                <a:defRPr/>
              </a:pPr>
              <a:t>6</a:t>
            </a:fld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Thermal Cycling of Power Semiconductors: Impact on SSA’s lifetime	    Carlos A. Martins – ESS AB and Lund Technical University</a:t>
            </a:r>
            <a:endParaRPr lang="en-GB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9258" y="116632"/>
            <a:ext cx="8136904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v-SE" sz="3200" dirty="0" smtClean="0">
                <a:solidFill>
                  <a:schemeClr val="tx1"/>
                </a:solidFill>
              </a:rPr>
              <a:t>Effect of thermal cycling in semiconductors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757511"/>
            <a:ext cx="96393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3100" y="1021034"/>
            <a:ext cx="8495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Quality of </a:t>
            </a:r>
            <a:r>
              <a:rPr lang="en-US" sz="2200" dirty="0">
                <a:solidFill>
                  <a:schemeClr val="tx1"/>
                </a:solidFill>
              </a:rPr>
              <a:t>DCB solder pads </a:t>
            </a:r>
            <a:r>
              <a:rPr lang="en-US" sz="2200" dirty="0" smtClean="0">
                <a:solidFill>
                  <a:schemeClr val="tx1"/>
                </a:solidFill>
              </a:rPr>
              <a:t>after a given number of thermal cycles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(IGBT semiconductor; copper </a:t>
            </a:r>
            <a:r>
              <a:rPr lang="en-US" sz="2200" dirty="0">
                <a:solidFill>
                  <a:schemeClr val="tx1"/>
                </a:solidFill>
              </a:rPr>
              <a:t>versus </a:t>
            </a:r>
            <a:r>
              <a:rPr lang="en-US" sz="2200" dirty="0" err="1" smtClean="0">
                <a:solidFill>
                  <a:schemeClr val="tx1"/>
                </a:solidFill>
              </a:rPr>
              <a:t>AlSiC</a:t>
            </a:r>
            <a:r>
              <a:rPr lang="en-US" sz="2200" dirty="0" smtClean="0">
                <a:solidFill>
                  <a:schemeClr val="tx1"/>
                </a:solidFill>
              </a:rPr>
              <a:t> baseplates)</a:t>
            </a:r>
          </a:p>
        </p:txBody>
      </p:sp>
    </p:spTree>
    <p:extLst>
      <p:ext uri="{BB962C8B-B14F-4D97-AF65-F5344CB8AC3E}">
        <p14:creationId xmlns:p14="http://schemas.microsoft.com/office/powerpoint/2010/main" val="226932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>
          <a:xfrm>
            <a:off x="9310688" y="6457779"/>
            <a:ext cx="581025" cy="284163"/>
          </a:xfrm>
        </p:spPr>
        <p:txBody>
          <a:bodyPr/>
          <a:lstStyle/>
          <a:p>
            <a:pPr>
              <a:defRPr/>
            </a:pPr>
            <a:fld id="{E5645B16-9B63-428E-AC01-2B905A6F4506}" type="slidenum">
              <a:rPr lang="pt-PT" smtClean="0"/>
              <a:pPr>
                <a:defRPr/>
              </a:pPr>
              <a:t>7</a:t>
            </a:fld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Thermal Cycling of Power Semiconductors: Impact on SSA’s lifetime	    Carlos A. Martins – ESS AB and Lund Technical University</a:t>
            </a:r>
            <a:endParaRPr lang="en-GB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9258" y="116632"/>
            <a:ext cx="8136904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v-SE" sz="3200" dirty="0" smtClean="0">
                <a:solidFill>
                  <a:schemeClr val="tx1"/>
                </a:solidFill>
              </a:rPr>
              <a:t>Thermal model of power semiconductors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606" y="836713"/>
            <a:ext cx="6317527" cy="226933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7250" y="3093670"/>
            <a:ext cx="3168352" cy="3563524"/>
            <a:chOff x="57250" y="3093670"/>
            <a:chExt cx="3168352" cy="3563524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>
              <a:off x="365892" y="4110809"/>
              <a:ext cx="2859710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21"/>
            <p:cNvCxnSpPr/>
            <p:nvPr/>
          </p:nvCxnSpPr>
          <p:spPr bwMode="auto">
            <a:xfrm flipV="1">
              <a:off x="561306" y="3314529"/>
              <a:ext cx="0" cy="93610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417290" y="3602561"/>
              <a:ext cx="2808312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Arrow Connector 27"/>
            <p:cNvCxnSpPr/>
            <p:nvPr/>
          </p:nvCxnSpPr>
          <p:spPr bwMode="auto">
            <a:xfrm>
              <a:off x="365892" y="5118921"/>
              <a:ext cx="2859709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/>
            <p:cNvCxnSpPr/>
            <p:nvPr/>
          </p:nvCxnSpPr>
          <p:spPr bwMode="auto">
            <a:xfrm flipV="1">
              <a:off x="561306" y="4322641"/>
              <a:ext cx="0" cy="93610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417290" y="4610673"/>
              <a:ext cx="2808312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Arrow Connector 30"/>
            <p:cNvCxnSpPr/>
            <p:nvPr/>
          </p:nvCxnSpPr>
          <p:spPr bwMode="auto">
            <a:xfrm>
              <a:off x="365891" y="6122841"/>
              <a:ext cx="2859711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Arrow Connector 31"/>
            <p:cNvCxnSpPr/>
            <p:nvPr/>
          </p:nvCxnSpPr>
          <p:spPr bwMode="auto">
            <a:xfrm flipV="1">
              <a:off x="561305" y="5326561"/>
              <a:ext cx="0" cy="93610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417289" y="5614593"/>
              <a:ext cx="2808312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TextBox 36"/>
            <p:cNvSpPr txBox="1"/>
            <p:nvPr/>
          </p:nvSpPr>
          <p:spPr>
            <a:xfrm>
              <a:off x="2976816" y="3769796"/>
              <a:ext cx="23756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 smtClean="0">
                  <a:solidFill>
                    <a:schemeClr val="tx1"/>
                  </a:solidFill>
                </a:rPr>
                <a:t>t</a:t>
              </a:r>
              <a:endParaRPr lang="sv-SE" sz="1500" i="1" dirty="0">
                <a:solidFill>
                  <a:schemeClr val="tx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7252" y="3093670"/>
              <a:ext cx="55816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 err="1" smtClean="0">
                  <a:solidFill>
                    <a:schemeClr val="tx1"/>
                  </a:solidFill>
                </a:rPr>
                <a:t>P</a:t>
              </a:r>
              <a:r>
                <a:rPr lang="en-US" sz="1500" i="1" baseline="-25000" dirty="0" err="1" smtClean="0">
                  <a:solidFill>
                    <a:schemeClr val="tx1"/>
                  </a:solidFill>
                </a:rPr>
                <a:t>v</a:t>
              </a:r>
              <a:r>
                <a:rPr lang="en-US" sz="1500" i="1" dirty="0" smtClean="0">
                  <a:solidFill>
                    <a:schemeClr val="tx1"/>
                  </a:solidFill>
                </a:rPr>
                <a:t>(t)</a:t>
              </a:r>
              <a:endParaRPr lang="sv-SE" sz="1500" i="1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7251" y="4161058"/>
              <a:ext cx="51167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 err="1" smtClean="0">
                  <a:solidFill>
                    <a:schemeClr val="tx1"/>
                  </a:solidFill>
                </a:rPr>
                <a:t>T</a:t>
              </a:r>
              <a:r>
                <a:rPr lang="en-US" sz="1500" i="1" baseline="-25000" dirty="0" err="1" smtClean="0">
                  <a:solidFill>
                    <a:schemeClr val="tx1"/>
                  </a:solidFill>
                </a:rPr>
                <a:t>j</a:t>
              </a:r>
              <a:r>
                <a:rPr lang="en-US" sz="1500" i="1" dirty="0" smtClean="0">
                  <a:solidFill>
                    <a:schemeClr val="tx1"/>
                  </a:solidFill>
                </a:rPr>
                <a:t>(t)</a:t>
              </a:r>
              <a:endParaRPr lang="sv-SE" sz="1500" i="1" dirty="0">
                <a:solidFill>
                  <a:schemeClr val="tx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983018" y="4790691"/>
              <a:ext cx="23756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 smtClean="0">
                  <a:solidFill>
                    <a:schemeClr val="tx1"/>
                  </a:solidFill>
                </a:rPr>
                <a:t>t</a:t>
              </a:r>
              <a:endParaRPr lang="sv-SE" sz="1500" i="1" dirty="0">
                <a:solidFill>
                  <a:schemeClr val="tx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7250" y="5164978"/>
              <a:ext cx="52931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 err="1" smtClean="0">
                  <a:solidFill>
                    <a:schemeClr val="tx1"/>
                  </a:solidFill>
                </a:rPr>
                <a:t>T</a:t>
              </a:r>
              <a:r>
                <a:rPr lang="en-US" sz="1500" i="1" baseline="-25000" dirty="0" err="1" smtClean="0">
                  <a:solidFill>
                    <a:schemeClr val="tx1"/>
                  </a:solidFill>
                </a:rPr>
                <a:t>c</a:t>
              </a:r>
              <a:r>
                <a:rPr lang="en-US" sz="1500" i="1" dirty="0" smtClean="0">
                  <a:solidFill>
                    <a:schemeClr val="tx1"/>
                  </a:solidFill>
                </a:rPr>
                <a:t>(t)</a:t>
              </a:r>
              <a:endParaRPr lang="sv-SE" sz="1500" i="1" dirty="0">
                <a:solidFill>
                  <a:schemeClr val="tx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988035" y="5794611"/>
              <a:ext cx="23756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 smtClean="0">
                  <a:solidFill>
                    <a:schemeClr val="tx1"/>
                  </a:solidFill>
                </a:rPr>
                <a:t>t</a:t>
              </a:r>
              <a:endParaRPr lang="sv-SE" sz="1500" i="1" dirty="0">
                <a:solidFill>
                  <a:schemeClr val="tx1"/>
                </a:solidFill>
              </a:endParaRPr>
            </a:p>
          </p:txBody>
        </p:sp>
        <p:sp>
          <p:nvSpPr>
            <p:cNvPr id="278" name="TextBox 277"/>
            <p:cNvSpPr txBox="1"/>
            <p:nvPr/>
          </p:nvSpPr>
          <p:spPr>
            <a:xfrm>
              <a:off x="1565606" y="4325309"/>
              <a:ext cx="67999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500" b="1" i="1" dirty="0" smtClean="0">
                  <a:solidFill>
                    <a:srgbClr val="D60093"/>
                  </a:solidFill>
                </a:rPr>
                <a:t>Δ</a:t>
              </a:r>
              <a:r>
                <a:rPr lang="en-US" sz="1500" b="1" i="1" dirty="0" err="1" smtClean="0">
                  <a:solidFill>
                    <a:srgbClr val="D60093"/>
                  </a:solidFill>
                </a:rPr>
                <a:t>T</a:t>
              </a:r>
              <a:r>
                <a:rPr lang="en-US" sz="1500" b="1" i="1" baseline="-25000" dirty="0" err="1" smtClean="0">
                  <a:solidFill>
                    <a:srgbClr val="D60093"/>
                  </a:solidFill>
                </a:rPr>
                <a:t>j</a:t>
              </a:r>
              <a:r>
                <a:rPr lang="en-US" sz="1500" b="1" i="1" dirty="0" smtClean="0">
                  <a:solidFill>
                    <a:srgbClr val="D60093"/>
                  </a:solidFill>
                </a:rPr>
                <a:t>=0</a:t>
              </a:r>
              <a:endParaRPr lang="sv-SE" sz="1500" b="1" i="1" dirty="0">
                <a:solidFill>
                  <a:srgbClr val="D60093"/>
                </a:solidFill>
              </a:endParaRPr>
            </a:p>
          </p:txBody>
        </p:sp>
        <p:sp>
          <p:nvSpPr>
            <p:cNvPr id="279" name="TextBox 278"/>
            <p:cNvSpPr txBox="1"/>
            <p:nvPr/>
          </p:nvSpPr>
          <p:spPr>
            <a:xfrm>
              <a:off x="1565606" y="5301850"/>
              <a:ext cx="71455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500" b="1" i="1" dirty="0" smtClean="0">
                  <a:solidFill>
                    <a:srgbClr val="0070C0"/>
                  </a:solidFill>
                </a:rPr>
                <a:t>Δ</a:t>
              </a:r>
              <a:r>
                <a:rPr lang="en-US" sz="1500" b="1" i="1" dirty="0" err="1" smtClean="0">
                  <a:solidFill>
                    <a:srgbClr val="0070C0"/>
                  </a:solidFill>
                </a:rPr>
                <a:t>T</a:t>
              </a:r>
              <a:r>
                <a:rPr lang="en-US" sz="1500" b="1" i="1" baseline="-25000" dirty="0" err="1" smtClean="0">
                  <a:solidFill>
                    <a:srgbClr val="0070C0"/>
                  </a:solidFill>
                </a:rPr>
                <a:t>c</a:t>
              </a:r>
              <a:r>
                <a:rPr lang="en-US" sz="1500" b="1" i="1" dirty="0" smtClean="0">
                  <a:solidFill>
                    <a:srgbClr val="0070C0"/>
                  </a:solidFill>
                </a:rPr>
                <a:t>=0</a:t>
              </a:r>
              <a:endParaRPr lang="sv-SE" sz="15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309" name="TextBox 308"/>
            <p:cNvSpPr txBox="1"/>
            <p:nvPr/>
          </p:nvSpPr>
          <p:spPr>
            <a:xfrm>
              <a:off x="840389" y="6103196"/>
              <a:ext cx="177003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 smtClean="0">
                  <a:solidFill>
                    <a:srgbClr val="D60093"/>
                  </a:solidFill>
                </a:rPr>
                <a:t>No power cycling</a:t>
              </a:r>
            </a:p>
            <a:p>
              <a:r>
                <a:rPr lang="en-US" sz="1500" i="1" dirty="0" smtClean="0">
                  <a:solidFill>
                    <a:srgbClr val="0070C0"/>
                  </a:solidFill>
                </a:rPr>
                <a:t>No thermal cycling</a:t>
              </a:r>
              <a:endParaRPr lang="sv-SE" sz="1500" i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153594" y="3074025"/>
            <a:ext cx="3149942" cy="3597749"/>
            <a:chOff x="3153594" y="3074025"/>
            <a:chExt cx="3149942" cy="3597749"/>
          </a:xfrm>
        </p:grpSpPr>
        <p:cxnSp>
          <p:nvCxnSpPr>
            <p:cNvPr id="43" name="Straight Arrow Connector 42"/>
            <p:cNvCxnSpPr/>
            <p:nvPr/>
          </p:nvCxnSpPr>
          <p:spPr bwMode="auto">
            <a:xfrm>
              <a:off x="3443826" y="4091164"/>
              <a:ext cx="2859710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Arrow Connector 43"/>
            <p:cNvCxnSpPr/>
            <p:nvPr/>
          </p:nvCxnSpPr>
          <p:spPr bwMode="auto">
            <a:xfrm flipV="1">
              <a:off x="3639240" y="3294884"/>
              <a:ext cx="0" cy="93610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3495224" y="3582916"/>
              <a:ext cx="144014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3443826" y="5099276"/>
              <a:ext cx="2859709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Arrow Connector 46"/>
            <p:cNvCxnSpPr/>
            <p:nvPr/>
          </p:nvCxnSpPr>
          <p:spPr bwMode="auto">
            <a:xfrm flipV="1">
              <a:off x="3639240" y="4302996"/>
              <a:ext cx="0" cy="93610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Arrow Connector 48"/>
            <p:cNvCxnSpPr/>
            <p:nvPr/>
          </p:nvCxnSpPr>
          <p:spPr bwMode="auto">
            <a:xfrm>
              <a:off x="3443825" y="6103196"/>
              <a:ext cx="2859711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Arrow Connector 49"/>
            <p:cNvCxnSpPr/>
            <p:nvPr/>
          </p:nvCxnSpPr>
          <p:spPr bwMode="auto">
            <a:xfrm flipV="1">
              <a:off x="3639239" y="5306916"/>
              <a:ext cx="0" cy="93610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2" name="TextBox 51"/>
            <p:cNvSpPr txBox="1"/>
            <p:nvPr/>
          </p:nvSpPr>
          <p:spPr>
            <a:xfrm>
              <a:off x="6054750" y="3750151"/>
              <a:ext cx="23756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 smtClean="0">
                  <a:solidFill>
                    <a:schemeClr val="tx1"/>
                  </a:solidFill>
                </a:rPr>
                <a:t>t</a:t>
              </a:r>
              <a:endParaRPr lang="sv-SE" sz="1500" i="1" dirty="0">
                <a:solidFill>
                  <a:schemeClr val="tx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153596" y="3074025"/>
              <a:ext cx="55816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 err="1" smtClean="0">
                  <a:solidFill>
                    <a:schemeClr val="tx1"/>
                  </a:solidFill>
                </a:rPr>
                <a:t>P</a:t>
              </a:r>
              <a:r>
                <a:rPr lang="en-US" sz="1500" i="1" baseline="-25000" dirty="0" err="1" smtClean="0">
                  <a:solidFill>
                    <a:schemeClr val="tx1"/>
                  </a:solidFill>
                </a:rPr>
                <a:t>v</a:t>
              </a:r>
              <a:r>
                <a:rPr lang="en-US" sz="1500" i="1" dirty="0" smtClean="0">
                  <a:solidFill>
                    <a:schemeClr val="tx1"/>
                  </a:solidFill>
                </a:rPr>
                <a:t>(t)</a:t>
              </a:r>
              <a:endParaRPr lang="sv-SE" sz="1500" i="1" dirty="0">
                <a:solidFill>
                  <a:schemeClr val="tx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153595" y="4141413"/>
              <a:ext cx="51167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 err="1" smtClean="0">
                  <a:solidFill>
                    <a:schemeClr val="tx1"/>
                  </a:solidFill>
                </a:rPr>
                <a:t>T</a:t>
              </a:r>
              <a:r>
                <a:rPr lang="en-US" sz="1500" i="1" baseline="-25000" dirty="0" err="1" smtClean="0">
                  <a:solidFill>
                    <a:schemeClr val="tx1"/>
                  </a:solidFill>
                </a:rPr>
                <a:t>j</a:t>
              </a:r>
              <a:r>
                <a:rPr lang="en-US" sz="1500" i="1" dirty="0" smtClean="0">
                  <a:solidFill>
                    <a:schemeClr val="tx1"/>
                  </a:solidFill>
                </a:rPr>
                <a:t>(t)</a:t>
              </a:r>
              <a:endParaRPr lang="sv-SE" sz="1500" i="1" dirty="0">
                <a:solidFill>
                  <a:schemeClr val="tx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153594" y="5145333"/>
              <a:ext cx="52931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 err="1" smtClean="0">
                  <a:solidFill>
                    <a:schemeClr val="tx1"/>
                  </a:solidFill>
                </a:rPr>
                <a:t>T</a:t>
              </a:r>
              <a:r>
                <a:rPr lang="en-US" sz="1500" i="1" baseline="-25000" dirty="0" err="1" smtClean="0">
                  <a:solidFill>
                    <a:schemeClr val="tx1"/>
                  </a:solidFill>
                </a:rPr>
                <a:t>c</a:t>
              </a:r>
              <a:r>
                <a:rPr lang="en-US" sz="1500" i="1" dirty="0" smtClean="0">
                  <a:solidFill>
                    <a:schemeClr val="tx1"/>
                  </a:solidFill>
                </a:rPr>
                <a:t>(t)</a:t>
              </a:r>
              <a:endParaRPr lang="sv-SE" sz="1500" i="1" dirty="0">
                <a:solidFill>
                  <a:schemeClr val="tx1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065969" y="5774966"/>
              <a:ext cx="23756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 smtClean="0">
                  <a:solidFill>
                    <a:schemeClr val="tx1"/>
                  </a:solidFill>
                </a:rPr>
                <a:t>t</a:t>
              </a:r>
              <a:endParaRPr lang="sv-SE" sz="1500" i="1" dirty="0">
                <a:solidFill>
                  <a:schemeClr val="tx1"/>
                </a:solidFill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>
              <a:off x="3639238" y="4092961"/>
              <a:ext cx="144014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Connector 60"/>
            <p:cNvCxnSpPr/>
            <p:nvPr/>
          </p:nvCxnSpPr>
          <p:spPr bwMode="auto">
            <a:xfrm flipV="1">
              <a:off x="3639238" y="3582916"/>
              <a:ext cx="0" cy="510045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Connector 63"/>
            <p:cNvCxnSpPr/>
            <p:nvPr/>
          </p:nvCxnSpPr>
          <p:spPr bwMode="auto">
            <a:xfrm flipV="1">
              <a:off x="3791638" y="3581119"/>
              <a:ext cx="0" cy="510045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3791638" y="3582916"/>
              <a:ext cx="144014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Connector 65"/>
            <p:cNvCxnSpPr/>
            <p:nvPr/>
          </p:nvCxnSpPr>
          <p:spPr bwMode="auto">
            <a:xfrm flipV="1">
              <a:off x="3936789" y="3576808"/>
              <a:ext cx="0" cy="510045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3946955" y="4095654"/>
              <a:ext cx="144014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Straight Connector 67"/>
            <p:cNvCxnSpPr/>
            <p:nvPr/>
          </p:nvCxnSpPr>
          <p:spPr bwMode="auto">
            <a:xfrm flipV="1">
              <a:off x="4099355" y="3583812"/>
              <a:ext cx="0" cy="510045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4099355" y="3585609"/>
              <a:ext cx="144014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Straight Connector 69"/>
            <p:cNvCxnSpPr/>
            <p:nvPr/>
          </p:nvCxnSpPr>
          <p:spPr bwMode="auto">
            <a:xfrm flipV="1">
              <a:off x="4244506" y="3579501"/>
              <a:ext cx="0" cy="510045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4258108" y="4090268"/>
              <a:ext cx="144014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Straight Connector 75"/>
            <p:cNvCxnSpPr/>
            <p:nvPr/>
          </p:nvCxnSpPr>
          <p:spPr bwMode="auto">
            <a:xfrm flipV="1">
              <a:off x="4410508" y="3578426"/>
              <a:ext cx="0" cy="510045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4410508" y="3580223"/>
              <a:ext cx="144014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Straight Connector 77"/>
            <p:cNvCxnSpPr/>
            <p:nvPr/>
          </p:nvCxnSpPr>
          <p:spPr bwMode="auto">
            <a:xfrm flipV="1">
              <a:off x="4555659" y="3574115"/>
              <a:ext cx="0" cy="510045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4565825" y="4092961"/>
              <a:ext cx="144014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Straight Connector 79"/>
            <p:cNvCxnSpPr/>
            <p:nvPr/>
          </p:nvCxnSpPr>
          <p:spPr bwMode="auto">
            <a:xfrm flipV="1">
              <a:off x="4718225" y="3581119"/>
              <a:ext cx="0" cy="510045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4718225" y="3582916"/>
              <a:ext cx="144014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Straight Connector 81"/>
            <p:cNvCxnSpPr/>
            <p:nvPr/>
          </p:nvCxnSpPr>
          <p:spPr bwMode="auto">
            <a:xfrm flipV="1">
              <a:off x="4863376" y="3576808"/>
              <a:ext cx="0" cy="510045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4873417" y="4087574"/>
              <a:ext cx="144014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Straight Connector 83"/>
            <p:cNvCxnSpPr/>
            <p:nvPr/>
          </p:nvCxnSpPr>
          <p:spPr bwMode="auto">
            <a:xfrm flipV="1">
              <a:off x="5025817" y="3575732"/>
              <a:ext cx="0" cy="510045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5025817" y="3577529"/>
              <a:ext cx="144014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Straight Connector 85"/>
            <p:cNvCxnSpPr/>
            <p:nvPr/>
          </p:nvCxnSpPr>
          <p:spPr bwMode="auto">
            <a:xfrm flipV="1">
              <a:off x="5170968" y="3571421"/>
              <a:ext cx="0" cy="510045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Straight Connector 86"/>
            <p:cNvCxnSpPr/>
            <p:nvPr/>
          </p:nvCxnSpPr>
          <p:spPr bwMode="auto">
            <a:xfrm>
              <a:off x="5181134" y="4090267"/>
              <a:ext cx="144014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Straight Connector 87"/>
            <p:cNvCxnSpPr/>
            <p:nvPr/>
          </p:nvCxnSpPr>
          <p:spPr bwMode="auto">
            <a:xfrm flipV="1">
              <a:off x="5333534" y="3578425"/>
              <a:ext cx="0" cy="510045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Straight Connector 88"/>
            <p:cNvCxnSpPr/>
            <p:nvPr/>
          </p:nvCxnSpPr>
          <p:spPr bwMode="auto">
            <a:xfrm>
              <a:off x="5333534" y="3580222"/>
              <a:ext cx="144014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Straight Connector 89"/>
            <p:cNvCxnSpPr/>
            <p:nvPr/>
          </p:nvCxnSpPr>
          <p:spPr bwMode="auto">
            <a:xfrm flipV="1">
              <a:off x="5478685" y="3574114"/>
              <a:ext cx="0" cy="510045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Straight Connector 98"/>
            <p:cNvCxnSpPr/>
            <p:nvPr/>
          </p:nvCxnSpPr>
          <p:spPr bwMode="auto">
            <a:xfrm>
              <a:off x="5482244" y="4084880"/>
              <a:ext cx="144014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Straight Connector 99"/>
            <p:cNvCxnSpPr/>
            <p:nvPr/>
          </p:nvCxnSpPr>
          <p:spPr bwMode="auto">
            <a:xfrm flipV="1">
              <a:off x="5634644" y="3573038"/>
              <a:ext cx="0" cy="510045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Connector 100"/>
            <p:cNvCxnSpPr/>
            <p:nvPr/>
          </p:nvCxnSpPr>
          <p:spPr bwMode="auto">
            <a:xfrm>
              <a:off x="5634644" y="3574835"/>
              <a:ext cx="144014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Straight Connector 101"/>
            <p:cNvCxnSpPr/>
            <p:nvPr/>
          </p:nvCxnSpPr>
          <p:spPr bwMode="auto">
            <a:xfrm flipV="1">
              <a:off x="5779795" y="3568727"/>
              <a:ext cx="0" cy="510045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Straight Connector 102"/>
            <p:cNvCxnSpPr/>
            <p:nvPr/>
          </p:nvCxnSpPr>
          <p:spPr bwMode="auto">
            <a:xfrm>
              <a:off x="5789961" y="4087573"/>
              <a:ext cx="144014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Straight Connector 103"/>
            <p:cNvCxnSpPr/>
            <p:nvPr/>
          </p:nvCxnSpPr>
          <p:spPr bwMode="auto">
            <a:xfrm flipV="1">
              <a:off x="5942361" y="3575731"/>
              <a:ext cx="0" cy="510045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Straight Connector 104"/>
            <p:cNvCxnSpPr/>
            <p:nvPr/>
          </p:nvCxnSpPr>
          <p:spPr bwMode="auto">
            <a:xfrm>
              <a:off x="5942361" y="3577528"/>
              <a:ext cx="144014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Straight Connector 105"/>
            <p:cNvCxnSpPr/>
            <p:nvPr/>
          </p:nvCxnSpPr>
          <p:spPr bwMode="auto">
            <a:xfrm flipV="1">
              <a:off x="6087512" y="3571420"/>
              <a:ext cx="0" cy="510045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Straight Connector 108"/>
            <p:cNvCxnSpPr/>
            <p:nvPr/>
          </p:nvCxnSpPr>
          <p:spPr bwMode="auto">
            <a:xfrm>
              <a:off x="3791638" y="4110809"/>
              <a:ext cx="0" cy="82910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Straight Connector 109"/>
            <p:cNvCxnSpPr/>
            <p:nvPr/>
          </p:nvCxnSpPr>
          <p:spPr bwMode="auto">
            <a:xfrm>
              <a:off x="3935652" y="4110809"/>
              <a:ext cx="0" cy="66023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Straight Connector 110"/>
            <p:cNvCxnSpPr/>
            <p:nvPr/>
          </p:nvCxnSpPr>
          <p:spPr bwMode="auto">
            <a:xfrm>
              <a:off x="4099872" y="4110809"/>
              <a:ext cx="0" cy="82910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" name="Straight Connector 118"/>
            <p:cNvCxnSpPr/>
            <p:nvPr/>
          </p:nvCxnSpPr>
          <p:spPr bwMode="auto">
            <a:xfrm>
              <a:off x="4243369" y="4093857"/>
              <a:ext cx="0" cy="677189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" name="Straight Connector 119"/>
            <p:cNvCxnSpPr/>
            <p:nvPr/>
          </p:nvCxnSpPr>
          <p:spPr bwMode="auto">
            <a:xfrm>
              <a:off x="4404087" y="4115883"/>
              <a:ext cx="0" cy="824034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" name="Straight Connector 120"/>
            <p:cNvCxnSpPr/>
            <p:nvPr/>
          </p:nvCxnSpPr>
          <p:spPr bwMode="auto">
            <a:xfrm>
              <a:off x="4562444" y="4110808"/>
              <a:ext cx="0" cy="59627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50" name="Group 249"/>
            <p:cNvGrpSpPr/>
            <p:nvPr/>
          </p:nvGrpSpPr>
          <p:grpSpPr>
            <a:xfrm>
              <a:off x="3642038" y="4692416"/>
              <a:ext cx="2606212" cy="249811"/>
              <a:chOff x="3642038" y="4806887"/>
              <a:chExt cx="2606212" cy="249811"/>
            </a:xfrm>
          </p:grpSpPr>
          <p:cxnSp>
            <p:nvCxnSpPr>
              <p:cNvPr id="48" name="Straight Connector 47"/>
              <p:cNvCxnSpPr/>
              <p:nvPr/>
            </p:nvCxnSpPr>
            <p:spPr bwMode="auto">
              <a:xfrm>
                <a:off x="3642038" y="4814222"/>
                <a:ext cx="156546" cy="235141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FF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3" name="Straight Connector 112"/>
              <p:cNvCxnSpPr/>
              <p:nvPr/>
            </p:nvCxnSpPr>
            <p:spPr bwMode="auto">
              <a:xfrm flipV="1">
                <a:off x="3788170" y="4814222"/>
                <a:ext cx="150280" cy="227806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FF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5" name="Straight Connector 114"/>
              <p:cNvCxnSpPr/>
              <p:nvPr/>
            </p:nvCxnSpPr>
            <p:spPr bwMode="auto">
              <a:xfrm>
                <a:off x="3944718" y="4821557"/>
                <a:ext cx="156546" cy="235141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FF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6" name="Straight Connector 115"/>
              <p:cNvCxnSpPr/>
              <p:nvPr/>
            </p:nvCxnSpPr>
            <p:spPr bwMode="auto">
              <a:xfrm flipV="1">
                <a:off x="4090850" y="4821557"/>
                <a:ext cx="163256" cy="227806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FF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7" name="Straight Connector 116"/>
              <p:cNvCxnSpPr/>
              <p:nvPr/>
            </p:nvCxnSpPr>
            <p:spPr bwMode="auto">
              <a:xfrm>
                <a:off x="4242541" y="4814222"/>
                <a:ext cx="159581" cy="235141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FF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" name="Straight Connector 117"/>
              <p:cNvCxnSpPr/>
              <p:nvPr/>
            </p:nvCxnSpPr>
            <p:spPr bwMode="auto">
              <a:xfrm flipV="1">
                <a:off x="4404920" y="4819293"/>
                <a:ext cx="163703" cy="227806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FF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6" name="Straight Connector 125"/>
              <p:cNvCxnSpPr/>
              <p:nvPr/>
            </p:nvCxnSpPr>
            <p:spPr bwMode="auto">
              <a:xfrm>
                <a:off x="4559559" y="4819247"/>
                <a:ext cx="156546" cy="235141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FF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7" name="Straight Connector 126"/>
              <p:cNvCxnSpPr/>
              <p:nvPr/>
            </p:nvCxnSpPr>
            <p:spPr bwMode="auto">
              <a:xfrm flipV="1">
                <a:off x="4709118" y="4814222"/>
                <a:ext cx="150280" cy="227806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FF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8" name="Straight Connector 127"/>
              <p:cNvCxnSpPr/>
              <p:nvPr/>
            </p:nvCxnSpPr>
            <p:spPr bwMode="auto">
              <a:xfrm>
                <a:off x="4859398" y="4814305"/>
                <a:ext cx="156546" cy="235141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FF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" name="Straight Connector 128"/>
              <p:cNvCxnSpPr/>
              <p:nvPr/>
            </p:nvCxnSpPr>
            <p:spPr bwMode="auto">
              <a:xfrm flipV="1">
                <a:off x="5015944" y="4814222"/>
                <a:ext cx="163256" cy="227806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FF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0" name="Straight Connector 129"/>
              <p:cNvCxnSpPr/>
              <p:nvPr/>
            </p:nvCxnSpPr>
            <p:spPr bwMode="auto">
              <a:xfrm>
                <a:off x="5170968" y="4806887"/>
                <a:ext cx="159581" cy="235141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FF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" name="Straight Connector 130"/>
              <p:cNvCxnSpPr/>
              <p:nvPr/>
            </p:nvCxnSpPr>
            <p:spPr bwMode="auto">
              <a:xfrm flipV="1">
                <a:off x="5325868" y="4816180"/>
                <a:ext cx="163703" cy="227806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FF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2" name="Straight Connector 131"/>
              <p:cNvCxnSpPr/>
              <p:nvPr/>
            </p:nvCxnSpPr>
            <p:spPr bwMode="auto">
              <a:xfrm>
                <a:off x="5478685" y="4809036"/>
                <a:ext cx="156546" cy="235141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FF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3" name="Straight Connector 132"/>
              <p:cNvCxnSpPr/>
              <p:nvPr/>
            </p:nvCxnSpPr>
            <p:spPr bwMode="auto">
              <a:xfrm flipV="1">
                <a:off x="5633673" y="4821557"/>
                <a:ext cx="150280" cy="227806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FF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4" name="Straight Connector 133"/>
              <p:cNvCxnSpPr/>
              <p:nvPr/>
            </p:nvCxnSpPr>
            <p:spPr bwMode="auto">
              <a:xfrm>
                <a:off x="5778658" y="4813725"/>
                <a:ext cx="156546" cy="235141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FF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5" name="Straight Connector 134"/>
              <p:cNvCxnSpPr/>
              <p:nvPr/>
            </p:nvCxnSpPr>
            <p:spPr bwMode="auto">
              <a:xfrm flipV="1">
                <a:off x="5936353" y="4819293"/>
                <a:ext cx="163256" cy="227806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FF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6" name="Straight Connector 135"/>
              <p:cNvCxnSpPr/>
              <p:nvPr/>
            </p:nvCxnSpPr>
            <p:spPr bwMode="auto">
              <a:xfrm>
                <a:off x="6088669" y="4813724"/>
                <a:ext cx="159581" cy="235141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FF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55" name="TextBox 54"/>
            <p:cNvSpPr txBox="1"/>
            <p:nvPr/>
          </p:nvSpPr>
          <p:spPr>
            <a:xfrm>
              <a:off x="6060952" y="4771046"/>
              <a:ext cx="23756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 smtClean="0">
                  <a:solidFill>
                    <a:schemeClr val="tx1"/>
                  </a:solidFill>
                </a:rPr>
                <a:t>t</a:t>
              </a:r>
              <a:endParaRPr lang="sv-SE" sz="1500" i="1" dirty="0">
                <a:solidFill>
                  <a:schemeClr val="tx1"/>
                </a:solidFill>
              </a:endParaRPr>
            </a:p>
          </p:txBody>
        </p:sp>
        <p:grpSp>
          <p:nvGrpSpPr>
            <p:cNvPr id="251" name="Group 250"/>
            <p:cNvGrpSpPr/>
            <p:nvPr/>
          </p:nvGrpSpPr>
          <p:grpSpPr>
            <a:xfrm>
              <a:off x="3643726" y="5788321"/>
              <a:ext cx="2606212" cy="45719"/>
              <a:chOff x="3642038" y="4806887"/>
              <a:chExt cx="2606212" cy="249811"/>
            </a:xfrm>
          </p:grpSpPr>
          <p:cxnSp>
            <p:nvCxnSpPr>
              <p:cNvPr id="252" name="Straight Connector 251"/>
              <p:cNvCxnSpPr/>
              <p:nvPr/>
            </p:nvCxnSpPr>
            <p:spPr bwMode="auto">
              <a:xfrm>
                <a:off x="3642038" y="4814222"/>
                <a:ext cx="156546" cy="235141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3" name="Straight Connector 252"/>
              <p:cNvCxnSpPr/>
              <p:nvPr/>
            </p:nvCxnSpPr>
            <p:spPr bwMode="auto">
              <a:xfrm flipV="1">
                <a:off x="3788170" y="4814222"/>
                <a:ext cx="150280" cy="227806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4" name="Straight Connector 253"/>
              <p:cNvCxnSpPr/>
              <p:nvPr/>
            </p:nvCxnSpPr>
            <p:spPr bwMode="auto">
              <a:xfrm>
                <a:off x="3944718" y="4821557"/>
                <a:ext cx="156546" cy="235141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5" name="Straight Connector 254"/>
              <p:cNvCxnSpPr/>
              <p:nvPr/>
            </p:nvCxnSpPr>
            <p:spPr bwMode="auto">
              <a:xfrm flipV="1">
                <a:off x="4090850" y="4821557"/>
                <a:ext cx="163256" cy="227806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6" name="Straight Connector 255"/>
              <p:cNvCxnSpPr/>
              <p:nvPr/>
            </p:nvCxnSpPr>
            <p:spPr bwMode="auto">
              <a:xfrm>
                <a:off x="4242541" y="4814222"/>
                <a:ext cx="159581" cy="235141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7" name="Straight Connector 256"/>
              <p:cNvCxnSpPr/>
              <p:nvPr/>
            </p:nvCxnSpPr>
            <p:spPr bwMode="auto">
              <a:xfrm flipV="1">
                <a:off x="4404920" y="4819293"/>
                <a:ext cx="163703" cy="227806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8" name="Straight Connector 257"/>
              <p:cNvCxnSpPr/>
              <p:nvPr/>
            </p:nvCxnSpPr>
            <p:spPr bwMode="auto">
              <a:xfrm>
                <a:off x="4559559" y="4819247"/>
                <a:ext cx="156546" cy="235141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9" name="Straight Connector 258"/>
              <p:cNvCxnSpPr/>
              <p:nvPr/>
            </p:nvCxnSpPr>
            <p:spPr bwMode="auto">
              <a:xfrm flipV="1">
                <a:off x="4709118" y="4814222"/>
                <a:ext cx="150280" cy="227806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0" name="Straight Connector 259"/>
              <p:cNvCxnSpPr/>
              <p:nvPr/>
            </p:nvCxnSpPr>
            <p:spPr bwMode="auto">
              <a:xfrm>
                <a:off x="4859398" y="4814305"/>
                <a:ext cx="156546" cy="235141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1" name="Straight Connector 260"/>
              <p:cNvCxnSpPr/>
              <p:nvPr/>
            </p:nvCxnSpPr>
            <p:spPr bwMode="auto">
              <a:xfrm flipV="1">
                <a:off x="5015944" y="4814222"/>
                <a:ext cx="163256" cy="227806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2" name="Straight Connector 261"/>
              <p:cNvCxnSpPr/>
              <p:nvPr/>
            </p:nvCxnSpPr>
            <p:spPr bwMode="auto">
              <a:xfrm>
                <a:off x="5170968" y="4806887"/>
                <a:ext cx="159581" cy="235141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3" name="Straight Connector 262"/>
              <p:cNvCxnSpPr/>
              <p:nvPr/>
            </p:nvCxnSpPr>
            <p:spPr bwMode="auto">
              <a:xfrm flipV="1">
                <a:off x="5325868" y="4816180"/>
                <a:ext cx="163703" cy="227806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4" name="Straight Connector 263"/>
              <p:cNvCxnSpPr/>
              <p:nvPr/>
            </p:nvCxnSpPr>
            <p:spPr bwMode="auto">
              <a:xfrm>
                <a:off x="5478685" y="4809036"/>
                <a:ext cx="156546" cy="235141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5" name="Straight Connector 264"/>
              <p:cNvCxnSpPr/>
              <p:nvPr/>
            </p:nvCxnSpPr>
            <p:spPr bwMode="auto">
              <a:xfrm flipV="1">
                <a:off x="5633673" y="4821557"/>
                <a:ext cx="150280" cy="227806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6" name="Straight Connector 265"/>
              <p:cNvCxnSpPr/>
              <p:nvPr/>
            </p:nvCxnSpPr>
            <p:spPr bwMode="auto">
              <a:xfrm>
                <a:off x="5778658" y="4813725"/>
                <a:ext cx="156546" cy="235141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7" name="Straight Connector 266"/>
              <p:cNvCxnSpPr/>
              <p:nvPr/>
            </p:nvCxnSpPr>
            <p:spPr bwMode="auto">
              <a:xfrm flipV="1">
                <a:off x="5936353" y="4819293"/>
                <a:ext cx="163256" cy="227806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6088669" y="4813724"/>
                <a:ext cx="159581" cy="235141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80" name="TextBox 279"/>
            <p:cNvSpPr txBox="1"/>
            <p:nvPr/>
          </p:nvSpPr>
          <p:spPr>
            <a:xfrm>
              <a:off x="4704275" y="4405470"/>
              <a:ext cx="46679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500" b="1" i="1" dirty="0" smtClean="0">
                  <a:solidFill>
                    <a:srgbClr val="D60093"/>
                  </a:solidFill>
                </a:rPr>
                <a:t>Δ</a:t>
              </a:r>
              <a:r>
                <a:rPr lang="en-US" sz="1500" b="1" i="1" dirty="0" err="1" smtClean="0">
                  <a:solidFill>
                    <a:srgbClr val="D60093"/>
                  </a:solidFill>
                </a:rPr>
                <a:t>T</a:t>
              </a:r>
              <a:r>
                <a:rPr lang="en-US" sz="1500" b="1" i="1" baseline="-25000" dirty="0" err="1" smtClean="0">
                  <a:solidFill>
                    <a:srgbClr val="D60093"/>
                  </a:solidFill>
                </a:rPr>
                <a:t>j</a:t>
              </a:r>
              <a:endParaRPr lang="sv-SE" sz="1500" b="1" i="1" dirty="0">
                <a:solidFill>
                  <a:srgbClr val="D60093"/>
                </a:solidFill>
              </a:endParaRPr>
            </a:p>
          </p:txBody>
        </p:sp>
        <p:sp>
          <p:nvSpPr>
            <p:cNvPr id="281" name="TextBox 280"/>
            <p:cNvSpPr txBox="1"/>
            <p:nvPr/>
          </p:nvSpPr>
          <p:spPr>
            <a:xfrm>
              <a:off x="4644174" y="5391814"/>
              <a:ext cx="71455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500" b="1" i="1" dirty="0" smtClean="0">
                  <a:solidFill>
                    <a:srgbClr val="0070C0"/>
                  </a:solidFill>
                </a:rPr>
                <a:t>Δ</a:t>
              </a:r>
              <a:r>
                <a:rPr lang="en-US" sz="1500" b="1" i="1" dirty="0" smtClean="0">
                  <a:solidFill>
                    <a:srgbClr val="0070C0"/>
                  </a:solidFill>
                </a:rPr>
                <a:t>T</a:t>
              </a:r>
              <a:r>
                <a:rPr lang="en-US" sz="1500" b="1" i="1" baseline="-25000" dirty="0" smtClean="0">
                  <a:solidFill>
                    <a:srgbClr val="0070C0"/>
                  </a:solidFill>
                </a:rPr>
                <a:t>c</a:t>
              </a:r>
              <a:r>
                <a:rPr lang="en-US" sz="1500" b="1" i="1" dirty="0" smtClean="0">
                  <a:solidFill>
                    <a:srgbClr val="0070C0"/>
                  </a:solidFill>
                </a:rPr>
                <a:t>≈0</a:t>
              </a:r>
              <a:endParaRPr lang="sv-SE" sz="1500" b="1" i="1" dirty="0">
                <a:solidFill>
                  <a:srgbClr val="0070C0"/>
                </a:solidFill>
              </a:endParaRPr>
            </a:p>
          </p:txBody>
        </p:sp>
        <p:cxnSp>
          <p:nvCxnSpPr>
            <p:cNvPr id="282" name="Straight Connector 281"/>
            <p:cNvCxnSpPr/>
            <p:nvPr/>
          </p:nvCxnSpPr>
          <p:spPr bwMode="auto">
            <a:xfrm flipH="1">
              <a:off x="4784258" y="4934975"/>
              <a:ext cx="153413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4" name="Straight Connector 283"/>
            <p:cNvCxnSpPr/>
            <p:nvPr/>
          </p:nvCxnSpPr>
          <p:spPr bwMode="auto">
            <a:xfrm flipH="1">
              <a:off x="4790232" y="4697262"/>
              <a:ext cx="14744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5" name="Straight Connector 284"/>
            <p:cNvCxnSpPr/>
            <p:nvPr/>
          </p:nvCxnSpPr>
          <p:spPr bwMode="auto">
            <a:xfrm flipV="1">
              <a:off x="4857502" y="4701710"/>
              <a:ext cx="0" cy="23091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0" name="TextBox 309"/>
            <p:cNvSpPr txBox="1"/>
            <p:nvPr/>
          </p:nvSpPr>
          <p:spPr>
            <a:xfrm>
              <a:off x="3918323" y="6117776"/>
              <a:ext cx="177003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 smtClean="0">
                  <a:solidFill>
                    <a:srgbClr val="D60093"/>
                  </a:solidFill>
                </a:rPr>
                <a:t>Power cycling</a:t>
              </a:r>
            </a:p>
            <a:p>
              <a:r>
                <a:rPr lang="en-US" sz="1500" i="1" dirty="0" smtClean="0">
                  <a:solidFill>
                    <a:srgbClr val="0070C0"/>
                  </a:solidFill>
                </a:rPr>
                <a:t>No thermal cycling</a:t>
              </a:r>
              <a:endParaRPr lang="sv-SE" sz="1500" i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96690" y="3068960"/>
            <a:ext cx="3274282" cy="3593624"/>
            <a:chOff x="6296690" y="3068960"/>
            <a:chExt cx="3274282" cy="3593624"/>
          </a:xfrm>
        </p:grpSpPr>
        <p:grpSp>
          <p:nvGrpSpPr>
            <p:cNvPr id="16" name="Group 15"/>
            <p:cNvGrpSpPr/>
            <p:nvPr/>
          </p:nvGrpSpPr>
          <p:grpSpPr>
            <a:xfrm>
              <a:off x="6296690" y="3068960"/>
              <a:ext cx="3274282" cy="3168995"/>
              <a:chOff x="6296690" y="3068960"/>
              <a:chExt cx="3274282" cy="3168995"/>
            </a:xfrm>
          </p:grpSpPr>
          <p:cxnSp>
            <p:nvCxnSpPr>
              <p:cNvPr id="145" name="Straight Arrow Connector 144"/>
              <p:cNvCxnSpPr/>
              <p:nvPr/>
            </p:nvCxnSpPr>
            <p:spPr bwMode="auto">
              <a:xfrm>
                <a:off x="6609979" y="4086099"/>
                <a:ext cx="2859710" cy="0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6" name="Straight Arrow Connector 145"/>
              <p:cNvCxnSpPr/>
              <p:nvPr/>
            </p:nvCxnSpPr>
            <p:spPr bwMode="auto">
              <a:xfrm flipV="1">
                <a:off x="6805393" y="3289819"/>
                <a:ext cx="0" cy="936104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7" name="Straight Connector 146"/>
              <p:cNvCxnSpPr/>
              <p:nvPr/>
            </p:nvCxnSpPr>
            <p:spPr bwMode="auto">
              <a:xfrm>
                <a:off x="6661377" y="3577851"/>
                <a:ext cx="144014" cy="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8" name="Straight Arrow Connector 147"/>
              <p:cNvCxnSpPr/>
              <p:nvPr/>
            </p:nvCxnSpPr>
            <p:spPr bwMode="auto">
              <a:xfrm>
                <a:off x="6609979" y="5094211"/>
                <a:ext cx="2859709" cy="0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9" name="Straight Arrow Connector 148"/>
              <p:cNvCxnSpPr/>
              <p:nvPr/>
            </p:nvCxnSpPr>
            <p:spPr bwMode="auto">
              <a:xfrm flipV="1">
                <a:off x="6805393" y="4297931"/>
                <a:ext cx="0" cy="936104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0" name="Straight Arrow Connector 149"/>
              <p:cNvCxnSpPr/>
              <p:nvPr/>
            </p:nvCxnSpPr>
            <p:spPr bwMode="auto">
              <a:xfrm>
                <a:off x="6609978" y="6098131"/>
                <a:ext cx="2859711" cy="0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1" name="Straight Arrow Connector 150"/>
              <p:cNvCxnSpPr/>
              <p:nvPr/>
            </p:nvCxnSpPr>
            <p:spPr bwMode="auto">
              <a:xfrm flipV="1">
                <a:off x="6805392" y="5301851"/>
                <a:ext cx="0" cy="936104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53" name="TextBox 152"/>
              <p:cNvSpPr txBox="1"/>
              <p:nvPr/>
            </p:nvSpPr>
            <p:spPr>
              <a:xfrm>
                <a:off x="9220903" y="3745086"/>
                <a:ext cx="23756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i="1" dirty="0" smtClean="0">
                    <a:solidFill>
                      <a:schemeClr val="tx1"/>
                    </a:solidFill>
                  </a:rPr>
                  <a:t>t</a:t>
                </a:r>
                <a:endParaRPr lang="sv-SE" sz="15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6321947" y="3068960"/>
                <a:ext cx="55816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i="1" dirty="0" err="1" smtClean="0">
                    <a:solidFill>
                      <a:schemeClr val="tx1"/>
                    </a:solidFill>
                  </a:rPr>
                  <a:t>P</a:t>
                </a:r>
                <a:r>
                  <a:rPr lang="en-US" sz="1500" i="1" baseline="-25000" dirty="0" err="1" smtClean="0">
                    <a:solidFill>
                      <a:schemeClr val="tx1"/>
                    </a:solidFill>
                  </a:rPr>
                  <a:t>v</a:t>
                </a:r>
                <a:r>
                  <a:rPr lang="en-US" sz="1500" i="1" dirty="0" smtClean="0">
                    <a:solidFill>
                      <a:schemeClr val="tx1"/>
                    </a:solidFill>
                  </a:rPr>
                  <a:t>(t)</a:t>
                </a:r>
                <a:endParaRPr lang="sv-SE" sz="15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6321946" y="4136348"/>
                <a:ext cx="51167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i="1" dirty="0" err="1" smtClean="0">
                    <a:solidFill>
                      <a:schemeClr val="tx1"/>
                    </a:solidFill>
                  </a:rPr>
                  <a:t>T</a:t>
                </a:r>
                <a:r>
                  <a:rPr lang="en-US" sz="1500" i="1" baseline="-25000" dirty="0" err="1" smtClean="0">
                    <a:solidFill>
                      <a:schemeClr val="tx1"/>
                    </a:solidFill>
                  </a:rPr>
                  <a:t>j</a:t>
                </a:r>
                <a:r>
                  <a:rPr lang="en-US" sz="1500" i="1" dirty="0" smtClean="0">
                    <a:solidFill>
                      <a:schemeClr val="tx1"/>
                    </a:solidFill>
                  </a:rPr>
                  <a:t>(t)</a:t>
                </a:r>
                <a:endParaRPr lang="sv-SE" sz="15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6296690" y="5140268"/>
                <a:ext cx="52931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i="1" dirty="0" err="1" smtClean="0">
                    <a:solidFill>
                      <a:schemeClr val="tx1"/>
                    </a:solidFill>
                  </a:rPr>
                  <a:t>T</a:t>
                </a:r>
                <a:r>
                  <a:rPr lang="en-US" sz="1500" i="1" baseline="-25000" dirty="0" err="1" smtClean="0">
                    <a:solidFill>
                      <a:schemeClr val="tx1"/>
                    </a:solidFill>
                  </a:rPr>
                  <a:t>c</a:t>
                </a:r>
                <a:r>
                  <a:rPr lang="en-US" sz="1500" i="1" dirty="0" smtClean="0">
                    <a:solidFill>
                      <a:schemeClr val="tx1"/>
                    </a:solidFill>
                  </a:rPr>
                  <a:t>(t)</a:t>
                </a:r>
                <a:endParaRPr lang="sv-SE" sz="15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9232122" y="5769901"/>
                <a:ext cx="23756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i="1" dirty="0" smtClean="0">
                    <a:solidFill>
                      <a:schemeClr val="tx1"/>
                    </a:solidFill>
                  </a:rPr>
                  <a:t>t</a:t>
                </a:r>
                <a:endParaRPr lang="sv-SE" sz="1500" i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59" name="Straight Connector 158"/>
              <p:cNvCxnSpPr/>
              <p:nvPr/>
            </p:nvCxnSpPr>
            <p:spPr bwMode="auto">
              <a:xfrm flipV="1">
                <a:off x="6805391" y="3577851"/>
                <a:ext cx="0" cy="510045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3" name="Straight Connector 162"/>
              <p:cNvCxnSpPr/>
              <p:nvPr/>
            </p:nvCxnSpPr>
            <p:spPr bwMode="auto">
              <a:xfrm>
                <a:off x="6805393" y="4090589"/>
                <a:ext cx="451729" cy="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4" name="Straight Connector 163"/>
              <p:cNvCxnSpPr/>
              <p:nvPr/>
            </p:nvCxnSpPr>
            <p:spPr bwMode="auto">
              <a:xfrm flipV="1">
                <a:off x="7265508" y="3578747"/>
                <a:ext cx="0" cy="510045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9" name="Straight Connector 168"/>
              <p:cNvCxnSpPr/>
              <p:nvPr/>
            </p:nvCxnSpPr>
            <p:spPr bwMode="auto">
              <a:xfrm>
                <a:off x="7257003" y="3575158"/>
                <a:ext cx="463672" cy="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0" name="Straight Connector 169"/>
              <p:cNvCxnSpPr/>
              <p:nvPr/>
            </p:nvCxnSpPr>
            <p:spPr bwMode="auto">
              <a:xfrm flipV="1">
                <a:off x="7721812" y="3569050"/>
                <a:ext cx="0" cy="510045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5" name="Straight Connector 174"/>
              <p:cNvCxnSpPr/>
              <p:nvPr/>
            </p:nvCxnSpPr>
            <p:spPr bwMode="auto">
              <a:xfrm>
                <a:off x="7725712" y="4082509"/>
                <a:ext cx="457872" cy="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6" name="Straight Connector 175"/>
              <p:cNvCxnSpPr/>
              <p:nvPr/>
            </p:nvCxnSpPr>
            <p:spPr bwMode="auto">
              <a:xfrm flipV="1">
                <a:off x="8191970" y="3570667"/>
                <a:ext cx="0" cy="510045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1" name="Straight Connector 180"/>
              <p:cNvCxnSpPr/>
              <p:nvPr/>
            </p:nvCxnSpPr>
            <p:spPr bwMode="auto">
              <a:xfrm>
                <a:off x="8185903" y="3575157"/>
                <a:ext cx="457798" cy="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2" name="Straight Connector 181"/>
              <p:cNvCxnSpPr/>
              <p:nvPr/>
            </p:nvCxnSpPr>
            <p:spPr bwMode="auto">
              <a:xfrm flipV="1">
                <a:off x="8644838" y="3569049"/>
                <a:ext cx="0" cy="510045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7" name="Straight Connector 186"/>
              <p:cNvCxnSpPr/>
              <p:nvPr/>
            </p:nvCxnSpPr>
            <p:spPr bwMode="auto">
              <a:xfrm>
                <a:off x="8648475" y="4082508"/>
                <a:ext cx="451653" cy="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8" name="Straight Connector 187"/>
              <p:cNvCxnSpPr/>
              <p:nvPr/>
            </p:nvCxnSpPr>
            <p:spPr bwMode="auto">
              <a:xfrm flipV="1">
                <a:off x="9108514" y="3570666"/>
                <a:ext cx="0" cy="510045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9" name="Straight Connector 188"/>
              <p:cNvCxnSpPr/>
              <p:nvPr/>
            </p:nvCxnSpPr>
            <p:spPr bwMode="auto">
              <a:xfrm>
                <a:off x="9108514" y="3572463"/>
                <a:ext cx="305889" cy="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3" name="Straight Connector 192"/>
              <p:cNvCxnSpPr/>
              <p:nvPr/>
            </p:nvCxnSpPr>
            <p:spPr bwMode="auto">
              <a:xfrm>
                <a:off x="7266025" y="4105744"/>
                <a:ext cx="0" cy="1513041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6" name="Straight Connector 195"/>
              <p:cNvCxnSpPr/>
              <p:nvPr/>
            </p:nvCxnSpPr>
            <p:spPr bwMode="auto">
              <a:xfrm>
                <a:off x="7728597" y="4105743"/>
                <a:ext cx="0" cy="182574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5" name="Straight Connector 214"/>
              <p:cNvCxnSpPr/>
              <p:nvPr/>
            </p:nvCxnSpPr>
            <p:spPr bwMode="auto">
              <a:xfrm flipH="1">
                <a:off x="8185903" y="4093858"/>
                <a:ext cx="1" cy="1519364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6" name="Straight Connector 215"/>
              <p:cNvCxnSpPr/>
              <p:nvPr/>
            </p:nvCxnSpPr>
            <p:spPr bwMode="auto">
              <a:xfrm>
                <a:off x="8648475" y="4093857"/>
                <a:ext cx="0" cy="181296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7" name="Straight Connector 216"/>
              <p:cNvCxnSpPr/>
              <p:nvPr/>
            </p:nvCxnSpPr>
            <p:spPr bwMode="auto">
              <a:xfrm>
                <a:off x="9099734" y="4079816"/>
                <a:ext cx="0" cy="1533406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244" name="Group 243"/>
              <p:cNvGrpSpPr/>
              <p:nvPr/>
            </p:nvGrpSpPr>
            <p:grpSpPr>
              <a:xfrm rot="10800000">
                <a:off x="6808191" y="5614593"/>
                <a:ext cx="2762781" cy="341600"/>
                <a:chOff x="6808191" y="5687677"/>
                <a:chExt cx="2762781" cy="447635"/>
              </a:xfrm>
            </p:grpSpPr>
            <p:cxnSp>
              <p:nvCxnSpPr>
                <p:cNvPr id="197" name="Straight Connector 196"/>
                <p:cNvCxnSpPr/>
                <p:nvPr/>
              </p:nvCxnSpPr>
              <p:spPr bwMode="auto">
                <a:xfrm>
                  <a:off x="6808191" y="5689997"/>
                  <a:ext cx="457834" cy="442813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0" name="Straight Connector 199"/>
                <p:cNvCxnSpPr/>
                <p:nvPr/>
              </p:nvCxnSpPr>
              <p:spPr bwMode="auto">
                <a:xfrm flipV="1">
                  <a:off x="7266025" y="5689997"/>
                  <a:ext cx="462572" cy="442813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31" name="Straight Connector 230"/>
                <p:cNvCxnSpPr/>
                <p:nvPr/>
              </p:nvCxnSpPr>
              <p:spPr bwMode="auto">
                <a:xfrm>
                  <a:off x="7725682" y="5692499"/>
                  <a:ext cx="457834" cy="442813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32" name="Straight Connector 231"/>
                <p:cNvCxnSpPr/>
                <p:nvPr/>
              </p:nvCxnSpPr>
              <p:spPr bwMode="auto">
                <a:xfrm flipV="1">
                  <a:off x="8183516" y="5692499"/>
                  <a:ext cx="462572" cy="442813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35" name="Straight Connector 234"/>
                <p:cNvCxnSpPr/>
                <p:nvPr/>
              </p:nvCxnSpPr>
              <p:spPr bwMode="auto">
                <a:xfrm>
                  <a:off x="8650566" y="5687677"/>
                  <a:ext cx="457834" cy="442813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36" name="Straight Connector 235"/>
                <p:cNvCxnSpPr/>
                <p:nvPr/>
              </p:nvCxnSpPr>
              <p:spPr bwMode="auto">
                <a:xfrm flipV="1">
                  <a:off x="9108400" y="5687677"/>
                  <a:ext cx="462572" cy="442813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77" name="Group 276"/>
              <p:cNvGrpSpPr/>
              <p:nvPr/>
            </p:nvGrpSpPr>
            <p:grpSpPr>
              <a:xfrm>
                <a:off x="6805353" y="4515247"/>
                <a:ext cx="2765619" cy="511585"/>
                <a:chOff x="6805353" y="4629718"/>
                <a:chExt cx="2765619" cy="511585"/>
              </a:xfrm>
            </p:grpSpPr>
            <p:sp>
              <p:nvSpPr>
                <p:cNvPr id="271" name="Freeform 270"/>
                <p:cNvSpPr/>
                <p:nvPr/>
              </p:nvSpPr>
              <p:spPr bwMode="auto">
                <a:xfrm>
                  <a:off x="6805353" y="4639834"/>
                  <a:ext cx="459971" cy="492760"/>
                </a:xfrm>
                <a:custGeom>
                  <a:avLst/>
                  <a:gdLst>
                    <a:gd name="connsiteX0" fmla="*/ 0 w 459971"/>
                    <a:gd name="connsiteY0" fmla="*/ 620683 h 620683"/>
                    <a:gd name="connsiteX1" fmla="*/ 127462 w 459971"/>
                    <a:gd name="connsiteY1" fmla="*/ 188421 h 620683"/>
                    <a:gd name="connsiteX2" fmla="*/ 459971 w 459971"/>
                    <a:gd name="connsiteY2" fmla="*/ 0 h 620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9971" h="620683">
                      <a:moveTo>
                        <a:pt x="0" y="620683"/>
                      </a:moveTo>
                      <a:cubicBezTo>
                        <a:pt x="25400" y="456275"/>
                        <a:pt x="50800" y="291868"/>
                        <a:pt x="127462" y="188421"/>
                      </a:cubicBezTo>
                      <a:cubicBezTo>
                        <a:pt x="204124" y="84974"/>
                        <a:pt x="332047" y="42487"/>
                        <a:pt x="459971" y="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66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72" name="Freeform 271"/>
                <p:cNvSpPr/>
                <p:nvPr/>
              </p:nvSpPr>
              <p:spPr bwMode="auto">
                <a:xfrm flipV="1">
                  <a:off x="7263080" y="4631125"/>
                  <a:ext cx="462602" cy="501467"/>
                </a:xfrm>
                <a:custGeom>
                  <a:avLst/>
                  <a:gdLst>
                    <a:gd name="connsiteX0" fmla="*/ 0 w 459971"/>
                    <a:gd name="connsiteY0" fmla="*/ 620683 h 620683"/>
                    <a:gd name="connsiteX1" fmla="*/ 127462 w 459971"/>
                    <a:gd name="connsiteY1" fmla="*/ 188421 h 620683"/>
                    <a:gd name="connsiteX2" fmla="*/ 459971 w 459971"/>
                    <a:gd name="connsiteY2" fmla="*/ 0 h 620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9971" h="620683">
                      <a:moveTo>
                        <a:pt x="0" y="620683"/>
                      </a:moveTo>
                      <a:cubicBezTo>
                        <a:pt x="25400" y="456275"/>
                        <a:pt x="50800" y="291868"/>
                        <a:pt x="127462" y="188421"/>
                      </a:cubicBezTo>
                      <a:cubicBezTo>
                        <a:pt x="204124" y="84974"/>
                        <a:pt x="332047" y="42487"/>
                        <a:pt x="459971" y="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66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73" name="Freeform 272"/>
                <p:cNvSpPr/>
                <p:nvPr/>
              </p:nvSpPr>
              <p:spPr bwMode="auto">
                <a:xfrm>
                  <a:off x="7722635" y="4648543"/>
                  <a:ext cx="459971" cy="492760"/>
                </a:xfrm>
                <a:custGeom>
                  <a:avLst/>
                  <a:gdLst>
                    <a:gd name="connsiteX0" fmla="*/ 0 w 459971"/>
                    <a:gd name="connsiteY0" fmla="*/ 620683 h 620683"/>
                    <a:gd name="connsiteX1" fmla="*/ 127462 w 459971"/>
                    <a:gd name="connsiteY1" fmla="*/ 188421 h 620683"/>
                    <a:gd name="connsiteX2" fmla="*/ 459971 w 459971"/>
                    <a:gd name="connsiteY2" fmla="*/ 0 h 620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9971" h="620683">
                      <a:moveTo>
                        <a:pt x="0" y="620683"/>
                      </a:moveTo>
                      <a:cubicBezTo>
                        <a:pt x="25400" y="456275"/>
                        <a:pt x="50800" y="291868"/>
                        <a:pt x="127462" y="188421"/>
                      </a:cubicBezTo>
                      <a:cubicBezTo>
                        <a:pt x="204124" y="84974"/>
                        <a:pt x="332047" y="42487"/>
                        <a:pt x="459971" y="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66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74" name="Freeform 273"/>
                <p:cNvSpPr/>
                <p:nvPr/>
              </p:nvSpPr>
              <p:spPr bwMode="auto">
                <a:xfrm flipV="1">
                  <a:off x="8180362" y="4639834"/>
                  <a:ext cx="462602" cy="501467"/>
                </a:xfrm>
                <a:custGeom>
                  <a:avLst/>
                  <a:gdLst>
                    <a:gd name="connsiteX0" fmla="*/ 0 w 459971"/>
                    <a:gd name="connsiteY0" fmla="*/ 620683 h 620683"/>
                    <a:gd name="connsiteX1" fmla="*/ 127462 w 459971"/>
                    <a:gd name="connsiteY1" fmla="*/ 188421 h 620683"/>
                    <a:gd name="connsiteX2" fmla="*/ 459971 w 459971"/>
                    <a:gd name="connsiteY2" fmla="*/ 0 h 620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9971" h="620683">
                      <a:moveTo>
                        <a:pt x="0" y="620683"/>
                      </a:moveTo>
                      <a:cubicBezTo>
                        <a:pt x="25400" y="456275"/>
                        <a:pt x="50800" y="291868"/>
                        <a:pt x="127462" y="188421"/>
                      </a:cubicBezTo>
                      <a:cubicBezTo>
                        <a:pt x="204124" y="84974"/>
                        <a:pt x="332047" y="42487"/>
                        <a:pt x="459971" y="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66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75" name="Freeform 274"/>
                <p:cNvSpPr/>
                <p:nvPr/>
              </p:nvSpPr>
              <p:spPr bwMode="auto">
                <a:xfrm>
                  <a:off x="8650643" y="4638427"/>
                  <a:ext cx="459971" cy="492760"/>
                </a:xfrm>
                <a:custGeom>
                  <a:avLst/>
                  <a:gdLst>
                    <a:gd name="connsiteX0" fmla="*/ 0 w 459971"/>
                    <a:gd name="connsiteY0" fmla="*/ 620683 h 620683"/>
                    <a:gd name="connsiteX1" fmla="*/ 127462 w 459971"/>
                    <a:gd name="connsiteY1" fmla="*/ 188421 h 620683"/>
                    <a:gd name="connsiteX2" fmla="*/ 459971 w 459971"/>
                    <a:gd name="connsiteY2" fmla="*/ 0 h 620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9971" h="620683">
                      <a:moveTo>
                        <a:pt x="0" y="620683"/>
                      </a:moveTo>
                      <a:cubicBezTo>
                        <a:pt x="25400" y="456275"/>
                        <a:pt x="50800" y="291868"/>
                        <a:pt x="127462" y="188421"/>
                      </a:cubicBezTo>
                      <a:cubicBezTo>
                        <a:pt x="204124" y="84974"/>
                        <a:pt x="332047" y="42487"/>
                        <a:pt x="459971" y="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66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76" name="Freeform 275"/>
                <p:cNvSpPr/>
                <p:nvPr/>
              </p:nvSpPr>
              <p:spPr bwMode="auto">
                <a:xfrm flipV="1">
                  <a:off x="9108370" y="4629718"/>
                  <a:ext cx="462602" cy="501467"/>
                </a:xfrm>
                <a:custGeom>
                  <a:avLst/>
                  <a:gdLst>
                    <a:gd name="connsiteX0" fmla="*/ 0 w 459971"/>
                    <a:gd name="connsiteY0" fmla="*/ 620683 h 620683"/>
                    <a:gd name="connsiteX1" fmla="*/ 127462 w 459971"/>
                    <a:gd name="connsiteY1" fmla="*/ 188421 h 620683"/>
                    <a:gd name="connsiteX2" fmla="*/ 459971 w 459971"/>
                    <a:gd name="connsiteY2" fmla="*/ 0 h 620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9971" h="620683">
                      <a:moveTo>
                        <a:pt x="0" y="620683"/>
                      </a:moveTo>
                      <a:cubicBezTo>
                        <a:pt x="25400" y="456275"/>
                        <a:pt x="50800" y="291868"/>
                        <a:pt x="127462" y="188421"/>
                      </a:cubicBezTo>
                      <a:cubicBezTo>
                        <a:pt x="204124" y="84974"/>
                        <a:pt x="332047" y="42487"/>
                        <a:pt x="459971" y="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66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14" name="TextBox 213"/>
              <p:cNvSpPr txBox="1"/>
              <p:nvPr/>
            </p:nvSpPr>
            <p:spPr>
              <a:xfrm>
                <a:off x="9227105" y="4765981"/>
                <a:ext cx="23756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i="1" dirty="0" smtClean="0">
                    <a:solidFill>
                      <a:schemeClr val="tx1"/>
                    </a:solidFill>
                  </a:rPr>
                  <a:t>t</a:t>
                </a:r>
                <a:endParaRPr lang="sv-SE" sz="15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2" name="TextBox 291"/>
              <p:cNvSpPr txBox="1"/>
              <p:nvPr/>
            </p:nvSpPr>
            <p:spPr>
              <a:xfrm>
                <a:off x="7799368" y="4643254"/>
                <a:ext cx="466794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500" b="1" i="1" dirty="0" smtClean="0">
                    <a:solidFill>
                      <a:srgbClr val="D60093"/>
                    </a:solidFill>
                  </a:rPr>
                  <a:t>Δ</a:t>
                </a:r>
                <a:r>
                  <a:rPr lang="en-US" sz="1500" b="1" i="1" dirty="0" err="1" smtClean="0">
                    <a:solidFill>
                      <a:srgbClr val="D60093"/>
                    </a:solidFill>
                  </a:rPr>
                  <a:t>T</a:t>
                </a:r>
                <a:r>
                  <a:rPr lang="en-US" sz="1500" b="1" i="1" baseline="-25000" dirty="0" err="1" smtClean="0">
                    <a:solidFill>
                      <a:srgbClr val="D60093"/>
                    </a:solidFill>
                  </a:rPr>
                  <a:t>j</a:t>
                </a:r>
                <a:endParaRPr lang="sv-SE" sz="1500" b="1" i="1" dirty="0">
                  <a:solidFill>
                    <a:srgbClr val="D60093"/>
                  </a:solidFill>
                </a:endParaRPr>
              </a:p>
            </p:txBody>
          </p:sp>
          <p:cxnSp>
            <p:nvCxnSpPr>
              <p:cNvPr id="293" name="Straight Connector 292"/>
              <p:cNvCxnSpPr/>
              <p:nvPr/>
            </p:nvCxnSpPr>
            <p:spPr bwMode="auto">
              <a:xfrm flipH="1">
                <a:off x="7729719" y="5019994"/>
                <a:ext cx="153413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4" name="Straight Connector 293"/>
              <p:cNvCxnSpPr/>
              <p:nvPr/>
            </p:nvCxnSpPr>
            <p:spPr bwMode="auto">
              <a:xfrm flipH="1">
                <a:off x="7801221" y="4534212"/>
                <a:ext cx="386054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5" name="Straight Connector 294"/>
              <p:cNvCxnSpPr/>
              <p:nvPr/>
            </p:nvCxnSpPr>
            <p:spPr bwMode="auto">
              <a:xfrm flipV="1">
                <a:off x="7864163" y="4527900"/>
                <a:ext cx="0" cy="49893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sm" len="sm"/>
                <a:tailEnd type="arrow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99" name="TextBox 298"/>
              <p:cNvSpPr txBox="1"/>
              <p:nvPr/>
            </p:nvSpPr>
            <p:spPr>
              <a:xfrm>
                <a:off x="7483186" y="5553396"/>
                <a:ext cx="494944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500" b="1" i="1" dirty="0" smtClean="0">
                    <a:solidFill>
                      <a:srgbClr val="0070C0"/>
                    </a:solidFill>
                  </a:rPr>
                  <a:t>Δ</a:t>
                </a:r>
                <a:r>
                  <a:rPr lang="en-US" sz="1500" b="1" i="1" dirty="0" err="1" smtClean="0">
                    <a:solidFill>
                      <a:srgbClr val="0070C0"/>
                    </a:solidFill>
                  </a:rPr>
                  <a:t>T</a:t>
                </a:r>
                <a:r>
                  <a:rPr lang="en-US" sz="1500" b="1" i="1" baseline="-25000" dirty="0" err="1" smtClean="0">
                    <a:solidFill>
                      <a:srgbClr val="0070C0"/>
                    </a:solidFill>
                  </a:rPr>
                  <a:t>c</a:t>
                </a:r>
                <a:endParaRPr lang="sv-SE" sz="1500" b="1" i="1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300" name="Straight Connector 299"/>
              <p:cNvCxnSpPr/>
              <p:nvPr/>
            </p:nvCxnSpPr>
            <p:spPr bwMode="auto">
              <a:xfrm flipH="1">
                <a:off x="7618090" y="5966872"/>
                <a:ext cx="334400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1" name="Straight Connector 300"/>
              <p:cNvCxnSpPr/>
              <p:nvPr/>
            </p:nvCxnSpPr>
            <p:spPr bwMode="auto">
              <a:xfrm flipH="1">
                <a:off x="7857571" y="5613222"/>
                <a:ext cx="408592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2" name="Straight Connector 301"/>
              <p:cNvCxnSpPr/>
              <p:nvPr/>
            </p:nvCxnSpPr>
            <p:spPr bwMode="auto">
              <a:xfrm flipV="1">
                <a:off x="7913346" y="5618785"/>
                <a:ext cx="0" cy="355005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sm" len="sm"/>
                <a:tailEnd type="arrow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11" name="TextBox 310"/>
            <p:cNvSpPr txBox="1"/>
            <p:nvPr/>
          </p:nvSpPr>
          <p:spPr>
            <a:xfrm>
              <a:off x="7306952" y="6108586"/>
              <a:ext cx="155683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 smtClean="0">
                  <a:solidFill>
                    <a:srgbClr val="D60093"/>
                  </a:solidFill>
                </a:rPr>
                <a:t>Power cycling &amp;</a:t>
              </a:r>
            </a:p>
            <a:p>
              <a:r>
                <a:rPr lang="en-US" sz="1500" i="1" dirty="0">
                  <a:solidFill>
                    <a:srgbClr val="0070C0"/>
                  </a:solidFill>
                </a:rPr>
                <a:t>T</a:t>
              </a:r>
              <a:r>
                <a:rPr lang="en-US" sz="1500" i="1" dirty="0" smtClean="0">
                  <a:solidFill>
                    <a:srgbClr val="0070C0"/>
                  </a:solidFill>
                </a:rPr>
                <a:t>hermal cycling</a:t>
              </a:r>
              <a:endParaRPr lang="sv-SE" sz="1500" i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432079" y="3133264"/>
            <a:ext cx="56938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chemeClr val="tx1"/>
                </a:solidFill>
              </a:rPr>
              <a:t>CW</a:t>
            </a:r>
            <a:endParaRPr lang="sv-SE" dirty="0"/>
          </a:p>
        </p:txBody>
      </p:sp>
      <p:sp>
        <p:nvSpPr>
          <p:cNvPr id="177" name="Rectangle 176"/>
          <p:cNvSpPr/>
          <p:nvPr/>
        </p:nvSpPr>
        <p:spPr>
          <a:xfrm>
            <a:off x="3824635" y="3134867"/>
            <a:ext cx="250581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chemeClr val="tx1"/>
                </a:solidFill>
              </a:rPr>
              <a:t>High frequency cycling</a:t>
            </a:r>
            <a:endParaRPr lang="sv-SE" dirty="0"/>
          </a:p>
        </p:txBody>
      </p:sp>
      <p:sp>
        <p:nvSpPr>
          <p:cNvPr id="178" name="Rectangle 177"/>
          <p:cNvSpPr/>
          <p:nvPr/>
        </p:nvSpPr>
        <p:spPr>
          <a:xfrm>
            <a:off x="7116454" y="3131676"/>
            <a:ext cx="245451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chemeClr val="tx1"/>
                </a:solidFill>
              </a:rPr>
              <a:t>Low frequency cycling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458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E5645B16-9B63-428E-AC01-2B905A6F4506}" type="slidenum">
              <a:rPr lang="pt-PT" smtClean="0"/>
              <a:pPr>
                <a:defRPr/>
              </a:pPr>
              <a:t>8</a:t>
            </a:fld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Thermal Cycling of Power Semiconductors: Impact on SSA’s lifetime	    Carlos A. Martins – ESS AB and Lund Technical University</a:t>
            </a:r>
            <a:endParaRPr lang="en-GB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9258" y="116632"/>
            <a:ext cx="8136904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v-SE" sz="3200" dirty="0" smtClean="0">
                <a:solidFill>
                  <a:schemeClr val="tx1"/>
                </a:solidFill>
              </a:rPr>
              <a:t>How to compute </a:t>
            </a:r>
            <a:r>
              <a:rPr lang="sv-SE" sz="3200" i="1" dirty="0" smtClean="0">
                <a:solidFill>
                  <a:schemeClr val="tx1"/>
                </a:solidFill>
              </a:rPr>
              <a:t>T</a:t>
            </a:r>
            <a:r>
              <a:rPr lang="sv-SE" sz="3200" i="1" baseline="-25000" dirty="0" smtClean="0">
                <a:solidFill>
                  <a:schemeClr val="tx1"/>
                </a:solidFill>
              </a:rPr>
              <a:t>j.av</a:t>
            </a:r>
            <a:r>
              <a:rPr lang="sv-SE" sz="3200" dirty="0" smtClean="0">
                <a:solidFill>
                  <a:schemeClr val="tx1"/>
                </a:solidFill>
              </a:rPr>
              <a:t> and </a:t>
            </a:r>
            <a:r>
              <a:rPr lang="el-GR" sz="3200" i="1" dirty="0" smtClean="0">
                <a:solidFill>
                  <a:schemeClr val="tx1"/>
                </a:solidFill>
              </a:rPr>
              <a:t>Δ</a:t>
            </a:r>
            <a:r>
              <a:rPr lang="sv-SE" sz="3200" i="1" dirty="0" smtClean="0">
                <a:solidFill>
                  <a:schemeClr val="tx1"/>
                </a:solidFill>
              </a:rPr>
              <a:t>T</a:t>
            </a:r>
            <a:r>
              <a:rPr lang="sv-SE" sz="3200" i="1" baseline="-25000" dirty="0" smtClean="0">
                <a:solidFill>
                  <a:schemeClr val="tx1"/>
                </a:solidFill>
              </a:rPr>
              <a:t>j</a:t>
            </a:r>
            <a:r>
              <a:rPr lang="sv-SE" sz="3200" dirty="0" smtClean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658" y="896969"/>
            <a:ext cx="4208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i="1" dirty="0" err="1" smtClean="0">
                <a:solidFill>
                  <a:schemeClr val="tx1"/>
                </a:solidFill>
              </a:rPr>
              <a:t>T</a:t>
            </a:r>
            <a:r>
              <a:rPr lang="en-US" i="1" baseline="-25000" dirty="0" err="1" smtClean="0">
                <a:solidFill>
                  <a:schemeClr val="tx1"/>
                </a:solidFill>
              </a:rPr>
              <a:t>j.av</a:t>
            </a:r>
            <a:r>
              <a:rPr lang="en-US" dirty="0" smtClean="0">
                <a:solidFill>
                  <a:schemeClr val="tx1"/>
                </a:solidFill>
              </a:rPr>
              <a:t> : average junction temperature</a:t>
            </a:r>
          </a:p>
          <a:p>
            <a:pPr marL="342900" indent="-342900">
              <a:buFontTx/>
              <a:buChar char="-"/>
            </a:pPr>
            <a:r>
              <a:rPr lang="el-GR" i="1" dirty="0">
                <a:solidFill>
                  <a:schemeClr val="tx1"/>
                </a:solidFill>
              </a:rPr>
              <a:t>Δ</a:t>
            </a:r>
            <a:r>
              <a:rPr lang="sv-SE" i="1" dirty="0" smtClean="0">
                <a:solidFill>
                  <a:schemeClr val="tx1"/>
                </a:solidFill>
              </a:rPr>
              <a:t>T</a:t>
            </a:r>
            <a:r>
              <a:rPr lang="sv-SE" i="1" baseline="-25000" dirty="0" smtClean="0">
                <a:solidFill>
                  <a:schemeClr val="tx1"/>
                </a:solidFill>
              </a:rPr>
              <a:t>j</a:t>
            </a:r>
            <a:r>
              <a:rPr lang="sv-SE" i="1" dirty="0" smtClean="0">
                <a:solidFill>
                  <a:schemeClr val="tx1"/>
                </a:solidFill>
              </a:rPr>
              <a:t> </a:t>
            </a:r>
            <a:r>
              <a:rPr lang="sv-SE" dirty="0" smtClean="0">
                <a:solidFill>
                  <a:schemeClr val="tx1"/>
                </a:solidFill>
              </a:rPr>
              <a:t>: junction temperature excursion</a:t>
            </a:r>
            <a:endParaRPr lang="en-US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9024" y="1706940"/>
                <a:ext cx="3763274" cy="391646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v-SE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𝑎𝑣</m:t>
                        </m:r>
                      </m:sub>
                    </m:sSub>
                    <m:r>
                      <a:rPr lang="sv-SE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sv-SE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𝑅𝑡h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𝐽𝐶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sv-SE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𝑅𝑡h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sv-SE" dirty="0" smtClean="0">
                    <a:solidFill>
                      <a:schemeClr val="tx1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𝑎𝑣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𝐻</m:t>
                        </m:r>
                      </m:sub>
                    </m:sSub>
                  </m:oMath>
                </a14:m>
                <a:endParaRPr lang="sv-S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24" y="1706940"/>
                <a:ext cx="3763274" cy="391646"/>
              </a:xfrm>
              <a:prstGeom prst="rect">
                <a:avLst/>
              </a:prstGeom>
              <a:blipFill rotWithShape="1">
                <a:blip r:embed="rId2"/>
                <a:stretch>
                  <a:fillRect t="-7813" b="-1875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8104" y="2196481"/>
                <a:ext cx="5256584" cy="2050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15963" indent="-715963"/>
                <a14:m>
                  <m:oMath xmlns:m="http://schemas.openxmlformats.org/officeDocument/2006/math">
                    <m:sSub>
                      <m:sSubPr>
                        <m:ctrlPr>
                          <a:rPr lang="sv-SE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𝑅𝑡h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𝐽𝐶</m:t>
                        </m:r>
                      </m:sub>
                    </m:sSub>
                  </m:oMath>
                </a14:m>
                <a:r>
                  <a:rPr lang="sv-SE" dirty="0" smtClean="0">
                    <a:solidFill>
                      <a:schemeClr val="tx1"/>
                    </a:solidFill>
                  </a:rPr>
                  <a:t>: thermal resistance Junction/Case (given in datasheet)</a:t>
                </a:r>
              </a:p>
              <a:p>
                <a:pPr marL="715963" indent="-715963"/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𝑅𝑡h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sv-SE" dirty="0">
                    <a:solidFill>
                      <a:schemeClr val="tx1"/>
                    </a:solidFill>
                  </a:rPr>
                  <a:t>: </a:t>
                </a:r>
                <a:r>
                  <a:rPr lang="sv-SE" dirty="0" smtClean="0">
                    <a:solidFill>
                      <a:schemeClr val="tx1"/>
                    </a:solidFill>
                  </a:rPr>
                  <a:t>thermal </a:t>
                </a:r>
                <a:r>
                  <a:rPr lang="sv-SE" dirty="0">
                    <a:solidFill>
                      <a:schemeClr val="tx1"/>
                    </a:solidFill>
                  </a:rPr>
                  <a:t>resistance </a:t>
                </a:r>
                <a:r>
                  <a:rPr lang="sv-SE" dirty="0" smtClean="0">
                    <a:solidFill>
                      <a:schemeClr val="tx1"/>
                    </a:solidFill>
                  </a:rPr>
                  <a:t>Case/Heatsink (given in datasheet)</a:t>
                </a:r>
              </a:p>
              <a:p>
                <a:pPr marL="715963" indent="-715963"/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𝑎𝑣</m:t>
                        </m:r>
                      </m:sub>
                    </m:sSub>
                  </m:oMath>
                </a14:m>
                <a:r>
                  <a:rPr lang="sv-SE" dirty="0">
                    <a:solidFill>
                      <a:schemeClr val="tx1"/>
                    </a:solidFill>
                  </a:rPr>
                  <a:t>: </a:t>
                </a:r>
                <a:r>
                  <a:rPr lang="sv-SE" dirty="0" smtClean="0">
                    <a:solidFill>
                      <a:schemeClr val="tx1"/>
                    </a:solidFill>
                  </a:rPr>
                  <a:t>   average of power losses (computed from datasheet parameters and circuit values)</a:t>
                </a:r>
                <a:endParaRPr lang="sv-SE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sv-SE" dirty="0">
                    <a:solidFill>
                      <a:schemeClr val="tx1"/>
                    </a:solidFill>
                  </a:rPr>
                  <a:t>:    </a:t>
                </a:r>
                <a:r>
                  <a:rPr lang="sv-SE" dirty="0" smtClean="0">
                    <a:solidFill>
                      <a:schemeClr val="tx1"/>
                    </a:solidFill>
                  </a:rPr>
                  <a:t>  temperature of heatsink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04" y="2196481"/>
                <a:ext cx="5256584" cy="2050754"/>
              </a:xfrm>
              <a:prstGeom prst="rect">
                <a:avLst/>
              </a:prstGeom>
              <a:blipFill rotWithShape="1">
                <a:blip r:embed="rId3"/>
                <a:stretch>
                  <a:fillRect t="-1484" r="-348" b="-3858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5184355" y="4149079"/>
            <a:ext cx="4593975" cy="2428905"/>
            <a:chOff x="4218972" y="3491621"/>
            <a:chExt cx="5454633" cy="230425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8972" y="3491621"/>
              <a:ext cx="5454633" cy="2304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590560" y="4509120"/>
                  <a:ext cx="1351204" cy="54264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sv-SE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𝑍𝑡h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𝐽𝐶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3.5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𝑚𝑠</m:t>
                            </m:r>
                          </m:sub>
                        </m:sSub>
                      </m:oMath>
                    </m:oMathPara>
                  </a14:m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0560" y="4509120"/>
                  <a:ext cx="1351204" cy="54264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0160" t="-160674" r="-29412" b="-228090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/>
            <p:cNvSpPr/>
            <p:nvPr/>
          </p:nvSpPr>
          <p:spPr bwMode="auto">
            <a:xfrm>
              <a:off x="6533022" y="4407582"/>
              <a:ext cx="88716" cy="887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2" name="Straight Arrow Connector 11"/>
            <p:cNvCxnSpPr>
              <a:stCxn id="10" idx="1"/>
              <a:endCxn id="8" idx="5"/>
            </p:cNvCxnSpPr>
            <p:nvPr/>
          </p:nvCxnSpPr>
          <p:spPr bwMode="auto">
            <a:xfrm flipH="1" flipV="1">
              <a:off x="6622742" y="4474346"/>
              <a:ext cx="967818" cy="30609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02"/>
          <a:stretch/>
        </p:blipFill>
        <p:spPr bwMode="auto">
          <a:xfrm>
            <a:off x="5531142" y="1124744"/>
            <a:ext cx="4221715" cy="254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 bwMode="auto">
          <a:xfrm>
            <a:off x="5495517" y="3199938"/>
            <a:ext cx="3585570" cy="474253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6" name="Straight Arrow Connector 15"/>
          <p:cNvCxnSpPr>
            <a:endCxn id="14" idx="1"/>
          </p:cNvCxnSpPr>
          <p:nvPr/>
        </p:nvCxnSpPr>
        <p:spPr bwMode="auto">
          <a:xfrm>
            <a:off x="3513634" y="2564904"/>
            <a:ext cx="1981883" cy="87216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3513634" y="3068960"/>
            <a:ext cx="1981883" cy="504056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57911" y="4437112"/>
                <a:ext cx="2717795" cy="54264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Δ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sv-SE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sv-SE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𝑍𝑡h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𝐽𝐶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3.5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𝑚𝑠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∗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𝑝𝑘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11" y="4437112"/>
                <a:ext cx="2717795" cy="542649"/>
              </a:xfrm>
              <a:prstGeom prst="rect">
                <a:avLst/>
              </a:prstGeom>
              <a:blipFill rotWithShape="1">
                <a:blip r:embed="rId7"/>
                <a:stretch>
                  <a:fillRect t="-160674" b="-22809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31355" y="5002233"/>
                <a:ext cx="4953000" cy="157575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715963" indent="-715963"/>
                <a14:m>
                  <m:oMath xmlns:m="http://schemas.openxmlformats.org/officeDocument/2006/math">
                    <m:sSub>
                      <m:sSubPr>
                        <m:ctrlPr>
                          <a:rPr lang="sv-SE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𝑝𝑘</m:t>
                        </m:r>
                      </m:sub>
                    </m:sSub>
                  </m:oMath>
                </a14:m>
                <a:r>
                  <a:rPr lang="sv-SE" dirty="0">
                    <a:solidFill>
                      <a:schemeClr val="tx1"/>
                    </a:solidFill>
                  </a:rPr>
                  <a:t>:    </a:t>
                </a:r>
                <a:r>
                  <a:rPr lang="sv-SE" dirty="0" smtClean="0">
                    <a:solidFill>
                      <a:schemeClr val="tx1"/>
                    </a:solidFill>
                  </a:rPr>
                  <a:t>amplitude of the </a:t>
                </a:r>
                <a:r>
                  <a:rPr lang="sv-SE" dirty="0">
                    <a:solidFill>
                      <a:schemeClr val="tx1"/>
                    </a:solidFill>
                  </a:rPr>
                  <a:t>power losses </a:t>
                </a:r>
                <a:r>
                  <a:rPr lang="sv-SE" dirty="0" smtClean="0">
                    <a:solidFill>
                      <a:schemeClr val="tx1"/>
                    </a:solidFill>
                  </a:rPr>
                  <a:t>pulse (computed </a:t>
                </a:r>
                <a:r>
                  <a:rPr lang="sv-SE" dirty="0">
                    <a:solidFill>
                      <a:schemeClr val="tx1"/>
                    </a:solidFill>
                  </a:rPr>
                  <a:t>from datasheet parameters and circuit values</a:t>
                </a:r>
                <a:r>
                  <a:rPr lang="sv-SE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 marL="1165225" indent="-1165225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sv-SE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𝑍𝑡h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𝐽𝐶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3.5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𝑚𝑠</m:t>
                        </m:r>
                      </m:sub>
                    </m:sSub>
                  </m:oMath>
                </a14:m>
                <a:r>
                  <a:rPr lang="sv-SE" dirty="0" smtClean="0">
                    <a:solidFill>
                      <a:schemeClr val="tx1"/>
                    </a:solidFill>
                  </a:rPr>
                  <a:t>: transient thermal resistance (given in datasheet)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55" y="5002233"/>
                <a:ext cx="4953000" cy="1575752"/>
              </a:xfrm>
              <a:prstGeom prst="rect">
                <a:avLst/>
              </a:prstGeom>
              <a:blipFill rotWithShape="1">
                <a:blip r:embed="rId8"/>
                <a:stretch>
                  <a:fillRect t="-1938" r="-1108" b="-3876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5995802" y="3851756"/>
            <a:ext cx="3390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Standard MOSFET: 60V / 200A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21034" y="827420"/>
            <a:ext cx="3390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Standard MOSFET: 60V / 200A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3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E5645B16-9B63-428E-AC01-2B905A6F4506}" type="slidenum">
              <a:rPr lang="pt-PT" smtClean="0"/>
              <a:pPr>
                <a:defRPr/>
              </a:pPr>
              <a:t>9</a:t>
            </a:fld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Thermal Cycling of Power Semiconductors: Impact on SSA’s lifetime	    Carlos A. Martins – ESS AB and Lund Technical University</a:t>
            </a:r>
            <a:endParaRPr lang="en-GB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9258" y="-27384"/>
            <a:ext cx="8136904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v-SE" sz="3200" dirty="0" smtClean="0">
                <a:solidFill>
                  <a:schemeClr val="tx1"/>
                </a:solidFill>
              </a:rPr>
              <a:t>Models for lifetime calculation:</a:t>
            </a:r>
          </a:p>
          <a:p>
            <a:pPr algn="ctr" eaLnBrk="1" hangingPunct="1">
              <a:buClrTx/>
              <a:buFontTx/>
              <a:buNone/>
            </a:pPr>
            <a:r>
              <a:rPr lang="sv-SE" sz="2400" dirty="0" smtClean="0">
                <a:solidFill>
                  <a:schemeClr val="tx1"/>
                </a:solidFill>
              </a:rPr>
              <a:t>Estimation of allowed number of cycles and lifetime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9258" y="1298198"/>
            <a:ext cx="19120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>
                <a:solidFill>
                  <a:schemeClr val="tx1"/>
                </a:solidFill>
              </a:rPr>
              <a:t>Hypothesis:</a:t>
            </a:r>
          </a:p>
          <a:p>
            <a:pPr marL="285750" indent="-285750">
              <a:buFontTx/>
              <a:buChar char="-"/>
            </a:pPr>
            <a:r>
              <a:rPr lang="en-US" i="1" dirty="0" smtClean="0">
                <a:solidFill>
                  <a:srgbClr val="D60093"/>
                </a:solidFill>
              </a:rPr>
              <a:t>Only power cycling;</a:t>
            </a:r>
          </a:p>
          <a:p>
            <a:pPr marL="285750" indent="-285750">
              <a:buFontTx/>
              <a:buChar char="-"/>
            </a:pPr>
            <a:r>
              <a:rPr lang="en-US" i="1" dirty="0">
                <a:solidFill>
                  <a:srgbClr val="0070C0"/>
                </a:solidFill>
              </a:rPr>
              <a:t>No thermal cycling</a:t>
            </a:r>
            <a:r>
              <a:rPr lang="en-US" i="1" dirty="0" smtClean="0">
                <a:solidFill>
                  <a:srgbClr val="0070C0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en-US" i="1" dirty="0" smtClean="0">
                <a:solidFill>
                  <a:schemeClr val="tx1"/>
                </a:solidFill>
              </a:rPr>
              <a:t>Pulse </a:t>
            </a:r>
            <a:r>
              <a:rPr lang="en-US" i="1" dirty="0">
                <a:solidFill>
                  <a:schemeClr val="tx1"/>
                </a:solidFill>
              </a:rPr>
              <a:t>duty </a:t>
            </a:r>
            <a:r>
              <a:rPr lang="en-US" i="1" dirty="0" smtClean="0">
                <a:solidFill>
                  <a:schemeClr val="tx1"/>
                </a:solidFill>
              </a:rPr>
              <a:t>cycle, </a:t>
            </a:r>
            <a:r>
              <a:rPr lang="en-US" i="1" dirty="0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&lt;&lt;</a:t>
            </a:r>
            <a:r>
              <a:rPr lang="en-US" i="1" dirty="0" smtClean="0">
                <a:solidFill>
                  <a:schemeClr val="tx1"/>
                </a:solidFill>
              </a:rPr>
              <a:t>1;</a:t>
            </a:r>
          </a:p>
          <a:p>
            <a:pPr marL="285750" indent="-285750">
              <a:buFontTx/>
              <a:buChar char="-"/>
            </a:pPr>
            <a:r>
              <a:rPr lang="en-US" i="1" dirty="0" smtClean="0">
                <a:solidFill>
                  <a:schemeClr val="tx1"/>
                </a:solidFill>
              </a:rPr>
              <a:t>Pulse rep. freq., 1Hz&lt;</a:t>
            </a:r>
            <a:r>
              <a:rPr lang="en-US" i="1" dirty="0" err="1" smtClean="0">
                <a:solidFill>
                  <a:schemeClr val="tx1"/>
                </a:solidFill>
              </a:rPr>
              <a:t>f</a:t>
            </a:r>
            <a:r>
              <a:rPr lang="en-US" i="1" baseline="-25000" dirty="0" err="1" smtClean="0">
                <a:solidFill>
                  <a:schemeClr val="tx1"/>
                </a:solidFill>
              </a:rPr>
              <a:t>rep</a:t>
            </a:r>
            <a:r>
              <a:rPr lang="en-US" i="1" dirty="0" smtClean="0">
                <a:solidFill>
                  <a:schemeClr val="tx1"/>
                </a:solidFill>
              </a:rPr>
              <a:t> &lt; 20 Hz;</a:t>
            </a:r>
            <a:endParaRPr lang="sv-SE" i="1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498306" y="4149080"/>
            <a:ext cx="4064000" cy="2399184"/>
            <a:chOff x="5498306" y="4389720"/>
            <a:chExt cx="4064000" cy="239918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8306" y="4389720"/>
              <a:ext cx="4064000" cy="2276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" name="TextBox 121"/>
            <p:cNvSpPr txBox="1"/>
            <p:nvPr/>
          </p:nvSpPr>
          <p:spPr>
            <a:xfrm>
              <a:off x="7955862" y="6604238"/>
              <a:ext cx="1606443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tx1"/>
                  </a:solidFill>
                </a:rPr>
                <a:t>with: </a:t>
              </a:r>
              <a:r>
                <a:rPr lang="en-US" sz="1200" b="1" i="1" dirty="0" err="1" smtClean="0">
                  <a:solidFill>
                    <a:schemeClr val="tx1"/>
                  </a:solidFill>
                </a:rPr>
                <a:t>T</a:t>
              </a:r>
              <a:r>
                <a:rPr lang="en-US" sz="1200" b="1" i="1" baseline="-25000" dirty="0" err="1" smtClean="0">
                  <a:solidFill>
                    <a:schemeClr val="tx1"/>
                  </a:solidFill>
                </a:rPr>
                <a:t>j.max</a:t>
              </a:r>
              <a:r>
                <a:rPr lang="en-US" sz="1200" b="1" i="1" baseline="-25000" dirty="0" smtClean="0">
                  <a:solidFill>
                    <a:schemeClr val="tx1"/>
                  </a:solidFill>
                </a:rPr>
                <a:t>  </a:t>
              </a:r>
              <a:r>
                <a:rPr lang="en-US" sz="1200" b="1" i="1" dirty="0">
                  <a:solidFill>
                    <a:schemeClr val="tx1"/>
                  </a:solidFill>
                </a:rPr>
                <a:t>= </a:t>
              </a:r>
              <a:r>
                <a:rPr lang="en-US" sz="1200" b="1" i="1" dirty="0" smtClean="0">
                  <a:solidFill>
                    <a:schemeClr val="tx1"/>
                  </a:solidFill>
                </a:rPr>
                <a:t>T</a:t>
              </a:r>
              <a:r>
                <a:rPr lang="en-US" sz="1200" b="1" i="1" baseline="-25000" dirty="0" smtClean="0">
                  <a:solidFill>
                    <a:schemeClr val="tx1"/>
                  </a:solidFill>
                </a:rPr>
                <a:t>C</a:t>
              </a:r>
              <a:r>
                <a:rPr lang="en-US" sz="1200" b="1" i="1" dirty="0" smtClean="0">
                  <a:solidFill>
                    <a:schemeClr val="tx1"/>
                  </a:solidFill>
                </a:rPr>
                <a:t>+ </a:t>
              </a:r>
              <a:r>
                <a:rPr lang="en-US" sz="1200" b="1" i="1" dirty="0" err="1" smtClean="0">
                  <a:solidFill>
                    <a:schemeClr val="tx1"/>
                  </a:solidFill>
                  <a:latin typeface="Symbol" pitchFamily="18" charset="2"/>
                </a:rPr>
                <a:t>D</a:t>
              </a:r>
              <a:r>
                <a:rPr lang="en-US" sz="1200" b="1" i="1" dirty="0" err="1" smtClean="0">
                  <a:solidFill>
                    <a:schemeClr val="tx1"/>
                  </a:solidFill>
                </a:rPr>
                <a:t>T</a:t>
              </a:r>
              <a:r>
                <a:rPr lang="en-US" sz="1200" b="1" i="1" baseline="-25000" dirty="0" err="1" smtClean="0">
                  <a:solidFill>
                    <a:schemeClr val="tx1"/>
                  </a:solidFill>
                </a:rPr>
                <a:t>j</a:t>
              </a:r>
              <a:endParaRPr lang="en-US" sz="1200" b="1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8149378" y="6404188"/>
              <a:ext cx="1340919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/>
                  </a:solidFill>
                </a:rPr>
                <a:t>( = 125°C – </a:t>
              </a:r>
              <a:r>
                <a:rPr lang="en-US" sz="1200" b="1" i="1" dirty="0" err="1" smtClean="0">
                  <a:solidFill>
                    <a:schemeClr val="tx1"/>
                  </a:solidFill>
                </a:rPr>
                <a:t>T</a:t>
              </a:r>
              <a:r>
                <a:rPr lang="en-US" sz="1200" b="1" i="1" baseline="-25000" dirty="0" err="1" smtClean="0">
                  <a:solidFill>
                    <a:schemeClr val="tx1"/>
                  </a:solidFill>
                </a:rPr>
                <a:t>j.max</a:t>
              </a:r>
              <a:r>
                <a:rPr lang="en-US" sz="1200" b="1" dirty="0" smtClean="0">
                  <a:solidFill>
                    <a:schemeClr val="tx1"/>
                  </a:solidFill>
                </a:rPr>
                <a:t>)</a:t>
              </a:r>
            </a:p>
          </p:txBody>
        </p:sp>
      </p:grpSp>
      <p:grpSp>
        <p:nvGrpSpPr>
          <p:cNvPr id="1042" name="Group 1041"/>
          <p:cNvGrpSpPr/>
          <p:nvPr/>
        </p:nvGrpSpPr>
        <p:grpSpPr>
          <a:xfrm>
            <a:off x="1844234" y="1196752"/>
            <a:ext cx="3253576" cy="3168995"/>
            <a:chOff x="583102" y="2359030"/>
            <a:chExt cx="3253576" cy="3168995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>
              <a:off x="873334" y="3376169"/>
              <a:ext cx="2859710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V="1">
              <a:off x="1068748" y="2579889"/>
              <a:ext cx="0" cy="93610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Arrow Connector 29"/>
            <p:cNvCxnSpPr/>
            <p:nvPr/>
          </p:nvCxnSpPr>
          <p:spPr bwMode="auto">
            <a:xfrm>
              <a:off x="873334" y="4384281"/>
              <a:ext cx="2859709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Arrow Connector 30"/>
            <p:cNvCxnSpPr/>
            <p:nvPr/>
          </p:nvCxnSpPr>
          <p:spPr bwMode="auto">
            <a:xfrm flipV="1">
              <a:off x="1068748" y="3588001"/>
              <a:ext cx="0" cy="93610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Arrow Connector 31"/>
            <p:cNvCxnSpPr/>
            <p:nvPr/>
          </p:nvCxnSpPr>
          <p:spPr bwMode="auto">
            <a:xfrm>
              <a:off x="873333" y="5388201"/>
              <a:ext cx="2859711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Arrow Connector 32"/>
            <p:cNvCxnSpPr/>
            <p:nvPr/>
          </p:nvCxnSpPr>
          <p:spPr bwMode="auto">
            <a:xfrm flipV="1">
              <a:off x="1068747" y="4591921"/>
              <a:ext cx="0" cy="93610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" name="TextBox 33"/>
            <p:cNvSpPr txBox="1"/>
            <p:nvPr/>
          </p:nvSpPr>
          <p:spPr>
            <a:xfrm>
              <a:off x="3484258" y="3035156"/>
              <a:ext cx="23756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 smtClean="0">
                  <a:solidFill>
                    <a:schemeClr val="tx1"/>
                  </a:solidFill>
                </a:rPr>
                <a:t>t</a:t>
              </a:r>
              <a:endParaRPr lang="sv-SE" sz="1500" i="1" dirty="0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83104" y="2359030"/>
              <a:ext cx="55816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 err="1" smtClean="0">
                  <a:solidFill>
                    <a:schemeClr val="tx1"/>
                  </a:solidFill>
                </a:rPr>
                <a:t>P</a:t>
              </a:r>
              <a:r>
                <a:rPr lang="en-US" sz="1500" i="1" baseline="-25000" dirty="0" err="1" smtClean="0">
                  <a:solidFill>
                    <a:schemeClr val="tx1"/>
                  </a:solidFill>
                </a:rPr>
                <a:t>v</a:t>
              </a:r>
              <a:r>
                <a:rPr lang="en-US" sz="1500" i="1" dirty="0" smtClean="0">
                  <a:solidFill>
                    <a:schemeClr val="tx1"/>
                  </a:solidFill>
                </a:rPr>
                <a:t>(t)</a:t>
              </a:r>
              <a:endParaRPr lang="sv-SE" sz="1500" i="1" dirty="0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83103" y="3426418"/>
              <a:ext cx="51167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 err="1" smtClean="0">
                  <a:solidFill>
                    <a:schemeClr val="tx1"/>
                  </a:solidFill>
                </a:rPr>
                <a:t>T</a:t>
              </a:r>
              <a:r>
                <a:rPr lang="en-US" sz="1500" i="1" baseline="-25000" dirty="0" err="1" smtClean="0">
                  <a:solidFill>
                    <a:schemeClr val="tx1"/>
                  </a:solidFill>
                </a:rPr>
                <a:t>j</a:t>
              </a:r>
              <a:r>
                <a:rPr lang="en-US" sz="1500" i="1" dirty="0" smtClean="0">
                  <a:solidFill>
                    <a:schemeClr val="tx1"/>
                  </a:solidFill>
                </a:rPr>
                <a:t>(t)</a:t>
              </a:r>
              <a:endParaRPr lang="sv-SE" sz="1500" i="1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83102" y="4430338"/>
              <a:ext cx="52931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 err="1" smtClean="0">
                  <a:solidFill>
                    <a:schemeClr val="tx1"/>
                  </a:solidFill>
                </a:rPr>
                <a:t>T</a:t>
              </a:r>
              <a:r>
                <a:rPr lang="en-US" sz="1500" i="1" baseline="-25000" dirty="0" err="1" smtClean="0">
                  <a:solidFill>
                    <a:schemeClr val="tx1"/>
                  </a:solidFill>
                </a:rPr>
                <a:t>c</a:t>
              </a:r>
              <a:r>
                <a:rPr lang="en-US" sz="1500" i="1" dirty="0" smtClean="0">
                  <a:solidFill>
                    <a:schemeClr val="tx1"/>
                  </a:solidFill>
                </a:rPr>
                <a:t>(t)</a:t>
              </a:r>
              <a:endParaRPr lang="sv-SE" sz="1500" i="1" dirty="0">
                <a:solidFill>
                  <a:schemeClr val="tx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495477" y="5059971"/>
              <a:ext cx="23756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 smtClean="0">
                  <a:solidFill>
                    <a:schemeClr val="tx1"/>
                  </a:solidFill>
                </a:rPr>
                <a:t>t</a:t>
              </a:r>
              <a:endParaRPr lang="sv-SE" sz="1500" i="1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 bwMode="auto">
            <a:xfrm>
              <a:off x="1068746" y="3377966"/>
              <a:ext cx="463714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/>
            <p:nvPr/>
          </p:nvCxnSpPr>
          <p:spPr bwMode="auto">
            <a:xfrm flipV="1">
              <a:off x="1528863" y="2868817"/>
              <a:ext cx="0" cy="510045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1528863" y="2870614"/>
              <a:ext cx="460204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Connector 50"/>
            <p:cNvCxnSpPr/>
            <p:nvPr/>
          </p:nvCxnSpPr>
          <p:spPr bwMode="auto">
            <a:xfrm flipV="1">
              <a:off x="1985167" y="2859120"/>
              <a:ext cx="0" cy="510045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2788237" y="3377966"/>
              <a:ext cx="576475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Connector 68"/>
            <p:cNvCxnSpPr/>
            <p:nvPr/>
          </p:nvCxnSpPr>
          <p:spPr bwMode="auto">
            <a:xfrm flipV="1">
              <a:off x="3371869" y="2860736"/>
              <a:ext cx="0" cy="510045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3371869" y="2862533"/>
              <a:ext cx="242391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1529380" y="3395814"/>
              <a:ext cx="0" cy="82910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1991952" y="3395813"/>
              <a:ext cx="0" cy="59627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Straight Connector 106"/>
            <p:cNvCxnSpPr/>
            <p:nvPr/>
          </p:nvCxnSpPr>
          <p:spPr bwMode="auto">
            <a:xfrm flipV="1">
              <a:off x="1520358" y="3749583"/>
              <a:ext cx="464809" cy="470314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9" name="TextBox 78"/>
            <p:cNvSpPr txBox="1"/>
            <p:nvPr/>
          </p:nvSpPr>
          <p:spPr>
            <a:xfrm>
              <a:off x="3490460" y="4056051"/>
              <a:ext cx="23756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 smtClean="0">
                  <a:solidFill>
                    <a:schemeClr val="tx1"/>
                  </a:solidFill>
                </a:rPr>
                <a:t>t</a:t>
              </a:r>
              <a:endParaRPr lang="sv-SE" sz="1500" i="1" dirty="0">
                <a:solidFill>
                  <a:schemeClr val="tx1"/>
                </a:solidFill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1073234" y="5073326"/>
              <a:ext cx="2606212" cy="45719"/>
              <a:chOff x="3642038" y="4806887"/>
              <a:chExt cx="2606212" cy="249811"/>
            </a:xfrm>
          </p:grpSpPr>
          <p:cxnSp>
            <p:nvCxnSpPr>
              <p:cNvPr id="87" name="Straight Connector 86"/>
              <p:cNvCxnSpPr/>
              <p:nvPr/>
            </p:nvCxnSpPr>
            <p:spPr bwMode="auto">
              <a:xfrm>
                <a:off x="3642038" y="4814222"/>
                <a:ext cx="156546" cy="235141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8" name="Straight Connector 87"/>
              <p:cNvCxnSpPr/>
              <p:nvPr/>
            </p:nvCxnSpPr>
            <p:spPr bwMode="auto">
              <a:xfrm flipV="1">
                <a:off x="3788170" y="4814222"/>
                <a:ext cx="150280" cy="227806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9" name="Straight Connector 88"/>
              <p:cNvCxnSpPr/>
              <p:nvPr/>
            </p:nvCxnSpPr>
            <p:spPr bwMode="auto">
              <a:xfrm>
                <a:off x="3944718" y="4821557"/>
                <a:ext cx="156546" cy="235141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0" name="Straight Connector 89"/>
              <p:cNvCxnSpPr/>
              <p:nvPr/>
            </p:nvCxnSpPr>
            <p:spPr bwMode="auto">
              <a:xfrm flipV="1">
                <a:off x="4090850" y="4821557"/>
                <a:ext cx="163256" cy="227806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" name="Straight Connector 90"/>
              <p:cNvCxnSpPr/>
              <p:nvPr/>
            </p:nvCxnSpPr>
            <p:spPr bwMode="auto">
              <a:xfrm>
                <a:off x="4242541" y="4814222"/>
                <a:ext cx="159581" cy="235141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" name="Straight Connector 91"/>
              <p:cNvCxnSpPr/>
              <p:nvPr/>
            </p:nvCxnSpPr>
            <p:spPr bwMode="auto">
              <a:xfrm flipV="1">
                <a:off x="4404920" y="4819293"/>
                <a:ext cx="163703" cy="227806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3" name="Straight Connector 92"/>
              <p:cNvCxnSpPr/>
              <p:nvPr/>
            </p:nvCxnSpPr>
            <p:spPr bwMode="auto">
              <a:xfrm>
                <a:off x="4559559" y="4819247"/>
                <a:ext cx="156546" cy="235141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4" name="Straight Connector 93"/>
              <p:cNvCxnSpPr/>
              <p:nvPr/>
            </p:nvCxnSpPr>
            <p:spPr bwMode="auto">
              <a:xfrm flipV="1">
                <a:off x="4709118" y="4814222"/>
                <a:ext cx="150280" cy="227806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5" name="Straight Connector 94"/>
              <p:cNvCxnSpPr/>
              <p:nvPr/>
            </p:nvCxnSpPr>
            <p:spPr bwMode="auto">
              <a:xfrm>
                <a:off x="4859398" y="4814305"/>
                <a:ext cx="156546" cy="235141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" name="Straight Connector 95"/>
              <p:cNvCxnSpPr/>
              <p:nvPr/>
            </p:nvCxnSpPr>
            <p:spPr bwMode="auto">
              <a:xfrm flipV="1">
                <a:off x="5015944" y="4814222"/>
                <a:ext cx="163256" cy="227806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7" name="Straight Connector 96"/>
              <p:cNvCxnSpPr/>
              <p:nvPr/>
            </p:nvCxnSpPr>
            <p:spPr bwMode="auto">
              <a:xfrm>
                <a:off x="5170968" y="4806887"/>
                <a:ext cx="159581" cy="235141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8" name="Straight Connector 97"/>
              <p:cNvCxnSpPr/>
              <p:nvPr/>
            </p:nvCxnSpPr>
            <p:spPr bwMode="auto">
              <a:xfrm flipV="1">
                <a:off x="5325868" y="4816180"/>
                <a:ext cx="163703" cy="227806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" name="Straight Connector 98"/>
              <p:cNvCxnSpPr/>
              <p:nvPr/>
            </p:nvCxnSpPr>
            <p:spPr bwMode="auto">
              <a:xfrm>
                <a:off x="5478685" y="4809036"/>
                <a:ext cx="156546" cy="235141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0" name="Straight Connector 99"/>
              <p:cNvCxnSpPr/>
              <p:nvPr/>
            </p:nvCxnSpPr>
            <p:spPr bwMode="auto">
              <a:xfrm flipV="1">
                <a:off x="5633673" y="4821557"/>
                <a:ext cx="150280" cy="227806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1" name="Straight Connector 100"/>
              <p:cNvCxnSpPr/>
              <p:nvPr/>
            </p:nvCxnSpPr>
            <p:spPr bwMode="auto">
              <a:xfrm>
                <a:off x="5778658" y="4813725"/>
                <a:ext cx="156546" cy="235141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" name="Straight Connector 101"/>
              <p:cNvCxnSpPr/>
              <p:nvPr/>
            </p:nvCxnSpPr>
            <p:spPr bwMode="auto">
              <a:xfrm flipV="1">
                <a:off x="5936353" y="4819293"/>
                <a:ext cx="163256" cy="227806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" name="Straight Connector 102"/>
              <p:cNvCxnSpPr/>
              <p:nvPr/>
            </p:nvCxnSpPr>
            <p:spPr bwMode="auto">
              <a:xfrm>
                <a:off x="6088669" y="4813724"/>
                <a:ext cx="159581" cy="235141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81" name="TextBox 80"/>
            <p:cNvSpPr txBox="1"/>
            <p:nvPr/>
          </p:nvSpPr>
          <p:spPr>
            <a:xfrm>
              <a:off x="2228345" y="3754628"/>
              <a:ext cx="46679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500" b="1" i="1" dirty="0" smtClean="0">
                  <a:solidFill>
                    <a:srgbClr val="D60093"/>
                  </a:solidFill>
                </a:rPr>
                <a:t>Δ</a:t>
              </a:r>
              <a:r>
                <a:rPr lang="en-US" sz="1500" b="1" i="1" dirty="0" err="1" smtClean="0">
                  <a:solidFill>
                    <a:srgbClr val="D60093"/>
                  </a:solidFill>
                </a:rPr>
                <a:t>T</a:t>
              </a:r>
              <a:r>
                <a:rPr lang="en-US" sz="1500" b="1" i="1" baseline="-25000" dirty="0" err="1" smtClean="0">
                  <a:solidFill>
                    <a:srgbClr val="D60093"/>
                  </a:solidFill>
                </a:rPr>
                <a:t>j</a:t>
              </a:r>
              <a:endParaRPr lang="sv-SE" sz="1500" b="1" i="1" dirty="0">
                <a:solidFill>
                  <a:srgbClr val="D60093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094327" y="4740752"/>
              <a:ext cx="71455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500" b="1" i="1" dirty="0" smtClean="0">
                  <a:solidFill>
                    <a:srgbClr val="0070C0"/>
                  </a:solidFill>
                </a:rPr>
                <a:t>Δ</a:t>
              </a:r>
              <a:r>
                <a:rPr lang="en-US" sz="1500" b="1" i="1" dirty="0" smtClean="0">
                  <a:solidFill>
                    <a:srgbClr val="0070C0"/>
                  </a:solidFill>
                </a:rPr>
                <a:t>T</a:t>
              </a:r>
              <a:r>
                <a:rPr lang="en-US" sz="1500" b="1" i="1" baseline="-25000" dirty="0" smtClean="0">
                  <a:solidFill>
                    <a:srgbClr val="0070C0"/>
                  </a:solidFill>
                </a:rPr>
                <a:t>c</a:t>
              </a:r>
              <a:r>
                <a:rPr lang="en-US" sz="1500" b="1" i="1" dirty="0" smtClean="0">
                  <a:solidFill>
                    <a:srgbClr val="0070C0"/>
                  </a:solidFill>
                </a:rPr>
                <a:t>≈0</a:t>
              </a:r>
              <a:endParaRPr lang="sv-SE" sz="1500" b="1" i="1" dirty="0">
                <a:solidFill>
                  <a:srgbClr val="0070C0"/>
                </a:solidFill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 bwMode="auto">
            <a:xfrm flipH="1">
              <a:off x="1501317" y="4222213"/>
              <a:ext cx="874024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Straight Connector 83"/>
            <p:cNvCxnSpPr/>
            <p:nvPr/>
          </p:nvCxnSpPr>
          <p:spPr bwMode="auto">
            <a:xfrm flipH="1">
              <a:off x="1923102" y="3753947"/>
              <a:ext cx="44576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Straight Connector 128"/>
            <p:cNvCxnSpPr/>
            <p:nvPr/>
          </p:nvCxnSpPr>
          <p:spPr bwMode="auto">
            <a:xfrm>
              <a:off x="1985167" y="3373956"/>
              <a:ext cx="576475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025" name="Group 1024"/>
            <p:cNvGrpSpPr/>
            <p:nvPr/>
          </p:nvGrpSpPr>
          <p:grpSpPr>
            <a:xfrm>
              <a:off x="2570543" y="3287742"/>
              <a:ext cx="199470" cy="174158"/>
              <a:chOff x="2545596" y="3287742"/>
              <a:chExt cx="199470" cy="174158"/>
            </a:xfrm>
          </p:grpSpPr>
          <p:sp>
            <p:nvSpPr>
              <p:cNvPr id="1024" name="Freeform 1023"/>
              <p:cNvSpPr/>
              <p:nvPr/>
            </p:nvSpPr>
            <p:spPr bwMode="auto">
              <a:xfrm>
                <a:off x="2545596" y="3287742"/>
                <a:ext cx="136358" cy="166077"/>
              </a:xfrm>
              <a:custGeom>
                <a:avLst/>
                <a:gdLst>
                  <a:gd name="connsiteX0" fmla="*/ 203200 w 203200"/>
                  <a:gd name="connsiteY0" fmla="*/ 0 h 332153"/>
                  <a:gd name="connsiteX1" fmla="*/ 109415 w 203200"/>
                  <a:gd name="connsiteY1" fmla="*/ 109415 h 332153"/>
                  <a:gd name="connsiteX2" fmla="*/ 85969 w 203200"/>
                  <a:gd name="connsiteY2" fmla="*/ 257907 h 332153"/>
                  <a:gd name="connsiteX3" fmla="*/ 0 w 203200"/>
                  <a:gd name="connsiteY3" fmla="*/ 332153 h 332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200" h="332153">
                    <a:moveTo>
                      <a:pt x="203200" y="0"/>
                    </a:moveTo>
                    <a:cubicBezTo>
                      <a:pt x="166076" y="33215"/>
                      <a:pt x="128953" y="66431"/>
                      <a:pt x="109415" y="109415"/>
                    </a:cubicBezTo>
                    <a:cubicBezTo>
                      <a:pt x="89877" y="152399"/>
                      <a:pt x="104205" y="220784"/>
                      <a:pt x="85969" y="257907"/>
                    </a:cubicBezTo>
                    <a:cubicBezTo>
                      <a:pt x="67733" y="295030"/>
                      <a:pt x="33866" y="313591"/>
                      <a:pt x="0" y="332153"/>
                    </a:cubicBezTo>
                  </a:path>
                </a:pathLst>
              </a:cu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32" name="Freeform 131"/>
              <p:cNvSpPr/>
              <p:nvPr/>
            </p:nvSpPr>
            <p:spPr bwMode="auto">
              <a:xfrm>
                <a:off x="2608708" y="3295823"/>
                <a:ext cx="136358" cy="166077"/>
              </a:xfrm>
              <a:custGeom>
                <a:avLst/>
                <a:gdLst>
                  <a:gd name="connsiteX0" fmla="*/ 203200 w 203200"/>
                  <a:gd name="connsiteY0" fmla="*/ 0 h 332153"/>
                  <a:gd name="connsiteX1" fmla="*/ 109415 w 203200"/>
                  <a:gd name="connsiteY1" fmla="*/ 109415 h 332153"/>
                  <a:gd name="connsiteX2" fmla="*/ 85969 w 203200"/>
                  <a:gd name="connsiteY2" fmla="*/ 257907 h 332153"/>
                  <a:gd name="connsiteX3" fmla="*/ 0 w 203200"/>
                  <a:gd name="connsiteY3" fmla="*/ 332153 h 332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200" h="332153">
                    <a:moveTo>
                      <a:pt x="203200" y="0"/>
                    </a:moveTo>
                    <a:cubicBezTo>
                      <a:pt x="166076" y="33215"/>
                      <a:pt x="128953" y="66431"/>
                      <a:pt x="109415" y="109415"/>
                    </a:cubicBezTo>
                    <a:cubicBezTo>
                      <a:pt x="89877" y="152399"/>
                      <a:pt x="104205" y="220784"/>
                      <a:pt x="85969" y="257907"/>
                    </a:cubicBezTo>
                    <a:cubicBezTo>
                      <a:pt x="67733" y="295030"/>
                      <a:pt x="33866" y="313591"/>
                      <a:pt x="0" y="332153"/>
                    </a:cubicBezTo>
                  </a:path>
                </a:pathLst>
              </a:cu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134" name="Straight Connector 133"/>
            <p:cNvCxnSpPr/>
            <p:nvPr/>
          </p:nvCxnSpPr>
          <p:spPr bwMode="auto">
            <a:xfrm>
              <a:off x="3371869" y="3379525"/>
              <a:ext cx="0" cy="82910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6" name="Group 135"/>
            <p:cNvGrpSpPr/>
            <p:nvPr/>
          </p:nvGrpSpPr>
          <p:grpSpPr>
            <a:xfrm>
              <a:off x="2702731" y="4116527"/>
              <a:ext cx="199470" cy="174158"/>
              <a:chOff x="2545596" y="3287742"/>
              <a:chExt cx="199470" cy="174158"/>
            </a:xfrm>
          </p:grpSpPr>
          <p:sp>
            <p:nvSpPr>
              <p:cNvPr id="137" name="Freeform 136"/>
              <p:cNvSpPr/>
              <p:nvPr/>
            </p:nvSpPr>
            <p:spPr bwMode="auto">
              <a:xfrm>
                <a:off x="2545596" y="3287742"/>
                <a:ext cx="136358" cy="166077"/>
              </a:xfrm>
              <a:custGeom>
                <a:avLst/>
                <a:gdLst>
                  <a:gd name="connsiteX0" fmla="*/ 203200 w 203200"/>
                  <a:gd name="connsiteY0" fmla="*/ 0 h 332153"/>
                  <a:gd name="connsiteX1" fmla="*/ 109415 w 203200"/>
                  <a:gd name="connsiteY1" fmla="*/ 109415 h 332153"/>
                  <a:gd name="connsiteX2" fmla="*/ 85969 w 203200"/>
                  <a:gd name="connsiteY2" fmla="*/ 257907 h 332153"/>
                  <a:gd name="connsiteX3" fmla="*/ 0 w 203200"/>
                  <a:gd name="connsiteY3" fmla="*/ 332153 h 332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200" h="332153">
                    <a:moveTo>
                      <a:pt x="203200" y="0"/>
                    </a:moveTo>
                    <a:cubicBezTo>
                      <a:pt x="166076" y="33215"/>
                      <a:pt x="128953" y="66431"/>
                      <a:pt x="109415" y="109415"/>
                    </a:cubicBezTo>
                    <a:cubicBezTo>
                      <a:pt x="89877" y="152399"/>
                      <a:pt x="104205" y="220784"/>
                      <a:pt x="85969" y="257907"/>
                    </a:cubicBezTo>
                    <a:cubicBezTo>
                      <a:pt x="67733" y="295030"/>
                      <a:pt x="33866" y="313591"/>
                      <a:pt x="0" y="332153"/>
                    </a:cubicBezTo>
                  </a:path>
                </a:pathLst>
              </a:custGeom>
              <a:noFill/>
              <a:ln w="19050" cap="flat" cmpd="sng" algn="ctr">
                <a:solidFill>
                  <a:srgbClr val="FF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38" name="Freeform 137"/>
              <p:cNvSpPr/>
              <p:nvPr/>
            </p:nvSpPr>
            <p:spPr bwMode="auto">
              <a:xfrm>
                <a:off x="2608708" y="3295823"/>
                <a:ext cx="136358" cy="166077"/>
              </a:xfrm>
              <a:custGeom>
                <a:avLst/>
                <a:gdLst>
                  <a:gd name="connsiteX0" fmla="*/ 203200 w 203200"/>
                  <a:gd name="connsiteY0" fmla="*/ 0 h 332153"/>
                  <a:gd name="connsiteX1" fmla="*/ 109415 w 203200"/>
                  <a:gd name="connsiteY1" fmla="*/ 109415 h 332153"/>
                  <a:gd name="connsiteX2" fmla="*/ 85969 w 203200"/>
                  <a:gd name="connsiteY2" fmla="*/ 257907 h 332153"/>
                  <a:gd name="connsiteX3" fmla="*/ 0 w 203200"/>
                  <a:gd name="connsiteY3" fmla="*/ 332153 h 332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200" h="332153">
                    <a:moveTo>
                      <a:pt x="203200" y="0"/>
                    </a:moveTo>
                    <a:cubicBezTo>
                      <a:pt x="166076" y="33215"/>
                      <a:pt x="128953" y="66431"/>
                      <a:pt x="109415" y="109415"/>
                    </a:cubicBezTo>
                    <a:cubicBezTo>
                      <a:pt x="89877" y="152399"/>
                      <a:pt x="104205" y="220784"/>
                      <a:pt x="85969" y="257907"/>
                    </a:cubicBezTo>
                    <a:cubicBezTo>
                      <a:pt x="67733" y="295030"/>
                      <a:pt x="33866" y="313591"/>
                      <a:pt x="0" y="332153"/>
                    </a:cubicBezTo>
                  </a:path>
                </a:pathLst>
              </a:custGeom>
              <a:noFill/>
              <a:ln w="19050" cap="flat" cmpd="sng" algn="ctr">
                <a:solidFill>
                  <a:srgbClr val="FF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140" name="Straight Connector 139"/>
            <p:cNvCxnSpPr/>
            <p:nvPr/>
          </p:nvCxnSpPr>
          <p:spPr bwMode="auto">
            <a:xfrm flipH="1" flipV="1">
              <a:off x="1173728" y="4210860"/>
              <a:ext cx="355135" cy="9037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31" name="Freeform 1030"/>
            <p:cNvSpPr/>
            <p:nvPr/>
          </p:nvSpPr>
          <p:spPr bwMode="auto">
            <a:xfrm>
              <a:off x="2000738" y="3747477"/>
              <a:ext cx="636954" cy="429846"/>
            </a:xfrm>
            <a:custGeom>
              <a:avLst/>
              <a:gdLst>
                <a:gd name="connsiteX0" fmla="*/ 0 w 636954"/>
                <a:gd name="connsiteY0" fmla="*/ 0 h 429846"/>
                <a:gd name="connsiteX1" fmla="*/ 187570 w 636954"/>
                <a:gd name="connsiteY1" fmla="*/ 269631 h 429846"/>
                <a:gd name="connsiteX2" fmla="*/ 636954 w 636954"/>
                <a:gd name="connsiteY2" fmla="*/ 429846 h 42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6954" h="429846">
                  <a:moveTo>
                    <a:pt x="0" y="0"/>
                  </a:moveTo>
                  <a:cubicBezTo>
                    <a:pt x="40705" y="98995"/>
                    <a:pt x="81411" y="197990"/>
                    <a:pt x="187570" y="269631"/>
                  </a:cubicBezTo>
                  <a:cubicBezTo>
                    <a:pt x="293729" y="341272"/>
                    <a:pt x="465341" y="385559"/>
                    <a:pt x="636954" y="429846"/>
                  </a:cubicBezTo>
                </a:path>
              </a:pathLst>
            </a:custGeom>
            <a:noFill/>
            <a:ln w="28575" cap="flat" cmpd="sng" algn="ctr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45" name="Straight Connector 144"/>
            <p:cNvCxnSpPr/>
            <p:nvPr/>
          </p:nvCxnSpPr>
          <p:spPr bwMode="auto">
            <a:xfrm flipV="1">
              <a:off x="3371869" y="3750774"/>
              <a:ext cx="464809" cy="470314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Straight Connector 145"/>
            <p:cNvCxnSpPr/>
            <p:nvPr/>
          </p:nvCxnSpPr>
          <p:spPr bwMode="auto">
            <a:xfrm flipH="1" flipV="1">
              <a:off x="3025239" y="4212051"/>
              <a:ext cx="355135" cy="9037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Straight Connector 84"/>
            <p:cNvCxnSpPr/>
            <p:nvPr/>
          </p:nvCxnSpPr>
          <p:spPr bwMode="auto">
            <a:xfrm flipV="1">
              <a:off x="2287356" y="3751385"/>
              <a:ext cx="0" cy="47239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2" name="TextBox 151"/>
            <p:cNvSpPr txBox="1"/>
            <p:nvPr/>
          </p:nvSpPr>
          <p:spPr>
            <a:xfrm>
              <a:off x="2248151" y="2815026"/>
              <a:ext cx="56073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i="1" dirty="0" smtClean="0">
                  <a:solidFill>
                    <a:srgbClr val="FF0000"/>
                  </a:solidFill>
                </a:rPr>
                <a:t>P</a:t>
              </a:r>
              <a:r>
                <a:rPr lang="en-US" sz="1500" b="1" i="1" baseline="-25000" dirty="0" smtClean="0">
                  <a:solidFill>
                    <a:srgbClr val="FF0000"/>
                  </a:solidFill>
                </a:rPr>
                <a:t>v.pk</a:t>
              </a:r>
              <a:endParaRPr lang="sv-SE" sz="15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827257" y="2872483"/>
              <a:ext cx="55271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i="1" dirty="0" err="1" smtClean="0">
                  <a:solidFill>
                    <a:srgbClr val="FF0000"/>
                  </a:solidFill>
                </a:rPr>
                <a:t>P</a:t>
              </a:r>
              <a:r>
                <a:rPr lang="en-US" sz="1500" b="1" i="1" baseline="-25000" dirty="0" err="1" smtClean="0">
                  <a:solidFill>
                    <a:srgbClr val="FF0000"/>
                  </a:solidFill>
                </a:rPr>
                <a:t>v.av</a:t>
              </a:r>
              <a:endParaRPr lang="sv-SE" sz="1500" b="1" i="1" dirty="0">
                <a:solidFill>
                  <a:srgbClr val="FF0000"/>
                </a:solidFill>
              </a:endParaRPr>
            </a:p>
          </p:txBody>
        </p:sp>
        <p:cxnSp>
          <p:nvCxnSpPr>
            <p:cNvPr id="154" name="Straight Connector 153"/>
            <p:cNvCxnSpPr/>
            <p:nvPr/>
          </p:nvCxnSpPr>
          <p:spPr bwMode="auto">
            <a:xfrm flipH="1">
              <a:off x="1926340" y="2880149"/>
              <a:ext cx="44576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5" name="Straight Connector 154"/>
            <p:cNvCxnSpPr/>
            <p:nvPr/>
          </p:nvCxnSpPr>
          <p:spPr bwMode="auto">
            <a:xfrm flipV="1">
              <a:off x="2290594" y="2880149"/>
              <a:ext cx="0" cy="47988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8" name="Straight Connector 1037"/>
            <p:cNvCxnSpPr/>
            <p:nvPr/>
          </p:nvCxnSpPr>
          <p:spPr bwMode="auto">
            <a:xfrm>
              <a:off x="993354" y="3209120"/>
              <a:ext cx="2448272" cy="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9" name="Straight Connector 158"/>
            <p:cNvCxnSpPr/>
            <p:nvPr/>
          </p:nvCxnSpPr>
          <p:spPr bwMode="auto">
            <a:xfrm flipV="1">
              <a:off x="2977117" y="3209120"/>
              <a:ext cx="0" cy="17040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2" name="Straight Connector 161"/>
            <p:cNvCxnSpPr/>
            <p:nvPr/>
          </p:nvCxnSpPr>
          <p:spPr bwMode="auto">
            <a:xfrm flipV="1">
              <a:off x="2215454" y="5097528"/>
              <a:ext cx="0" cy="30221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" name="TextBox 163"/>
            <p:cNvSpPr txBox="1"/>
            <p:nvPr/>
          </p:nvSpPr>
          <p:spPr>
            <a:xfrm>
              <a:off x="2179237" y="5083276"/>
              <a:ext cx="39466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i="1" dirty="0" smtClean="0">
                  <a:solidFill>
                    <a:srgbClr val="0070C0"/>
                  </a:solidFill>
                </a:rPr>
                <a:t>T</a:t>
              </a:r>
              <a:r>
                <a:rPr lang="en-US" sz="1500" b="1" i="1" baseline="-25000" dirty="0" smtClean="0">
                  <a:solidFill>
                    <a:srgbClr val="0070C0"/>
                  </a:solidFill>
                </a:rPr>
                <a:t>C</a:t>
              </a:r>
              <a:endParaRPr lang="sv-SE" sz="1500" b="1" i="1" dirty="0">
                <a:solidFill>
                  <a:srgbClr val="0070C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/>
              <p:cNvSpPr txBox="1"/>
              <p:nvPr/>
            </p:nvSpPr>
            <p:spPr>
              <a:xfrm>
                <a:off x="428417" y="5167866"/>
                <a:ext cx="2185598" cy="542713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sv-SE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sv-SE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sv-SE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𝑐𝑦𝑐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sv-S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125°</m:t>
                          </m:r>
                          <m:r>
                            <a:rPr lang="sv-S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sv-S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sv-S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r>
                        <a:rPr lang="sv-S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sv-S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sv-SE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sv-S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sv-S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sv-S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6" name="TextBox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17" y="5167866"/>
                <a:ext cx="2185598" cy="542713"/>
              </a:xfrm>
              <a:prstGeom prst="rect">
                <a:avLst/>
              </a:prstGeom>
              <a:blipFill rotWithShape="1">
                <a:blip r:embed="rId3"/>
                <a:stretch>
                  <a:fillRect l="-8078" t="-160674" b="-22809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TextBox 166"/>
          <p:cNvSpPr txBox="1"/>
          <p:nvPr/>
        </p:nvSpPr>
        <p:spPr>
          <a:xfrm>
            <a:off x="5817890" y="4408689"/>
            <a:ext cx="288032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500" b="1" i="1" dirty="0" err="1" smtClean="0">
                <a:solidFill>
                  <a:schemeClr val="tx1"/>
                </a:solidFill>
              </a:rPr>
              <a:t>a</a:t>
            </a:r>
            <a:r>
              <a:rPr lang="en-US" sz="1500" b="1" i="1" baseline="-25000" dirty="0" err="1" smtClean="0">
                <a:solidFill>
                  <a:schemeClr val="tx1"/>
                </a:solidFill>
              </a:rPr>
              <a:t>cc</a:t>
            </a:r>
            <a:endParaRPr lang="en-US" sz="1500" b="1" i="1" baseline="-250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/>
              <p:cNvSpPr txBox="1"/>
              <p:nvPr/>
            </p:nvSpPr>
            <p:spPr>
              <a:xfrm>
                <a:off x="2788595" y="5179017"/>
                <a:ext cx="2504788" cy="542713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sv-SE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sv-SE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sv-SE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𝑐𝑦𝑐</m:t>
                                      </m:r>
                                    </m:sub>
                                  </m:sSub>
                                  <m:r>
                                    <a:rPr lang="sv-SE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sv-SE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sv-SE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𝑐𝑦𝑐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sv-S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150°</m:t>
                          </m:r>
                          <m:r>
                            <a:rPr lang="sv-S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sv-S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sv-S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sv-S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𝑐𝑐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8" name="TextBox 1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595" y="5179017"/>
                <a:ext cx="2504788" cy="542713"/>
              </a:xfrm>
              <a:prstGeom prst="rect">
                <a:avLst/>
              </a:prstGeom>
              <a:blipFill rotWithShape="1">
                <a:blip r:embed="rId4"/>
                <a:stretch>
                  <a:fillRect t="-160674" b="-22809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1348834" y="5811796"/>
                <a:ext cx="3233880" cy="695703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𝑙𝑖𝑓𝑒𝑡𝑖𝑚𝑒</m:t>
                      </m:r>
                      <m:r>
                        <a:rPr lang="sv-S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sv-S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h𝑜𝑢𝑟𝑠</m:t>
                      </m:r>
                      <m:r>
                        <a:rPr lang="sv-S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sv-SE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v-S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v-S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sv-S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𝑐𝑦𝑐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v-S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v-S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sv-S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𝑟𝑒𝑝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sv-S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3600</m:t>
                          </m:r>
                        </m:den>
                      </m:f>
                    </m:oMath>
                  </m:oMathPara>
                </a14:m>
                <a:endParaRPr lang="sv-SE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834" y="5811796"/>
                <a:ext cx="3233880" cy="69570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3" name="Straight Arrow Connector 172"/>
          <p:cNvCxnSpPr/>
          <p:nvPr/>
        </p:nvCxnSpPr>
        <p:spPr bwMode="auto">
          <a:xfrm flipH="1">
            <a:off x="4791019" y="4797152"/>
            <a:ext cx="810847" cy="40490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oval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47" name="Group 1046"/>
          <p:cNvGrpSpPr/>
          <p:nvPr/>
        </p:nvGrpSpPr>
        <p:grpSpPr>
          <a:xfrm>
            <a:off x="5169818" y="908720"/>
            <a:ext cx="4600851" cy="3211600"/>
            <a:chOff x="5169818" y="908720"/>
            <a:chExt cx="4600851" cy="32116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8528" y="908720"/>
              <a:ext cx="4422141" cy="321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/>
            <p:cNvSpPr/>
            <p:nvPr/>
          </p:nvSpPr>
          <p:spPr bwMode="auto">
            <a:xfrm>
              <a:off x="7375057" y="2544293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7883855" y="2940605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243084" y="3209120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7009370" y="2258435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37580" y="2645392"/>
              <a:ext cx="55784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l-GR" sz="1000" b="1" i="1" dirty="0" smtClean="0">
                  <a:solidFill>
                    <a:schemeClr val="tx1"/>
                  </a:solidFill>
                </a:rPr>
                <a:t>Δ</a:t>
              </a:r>
              <a:r>
                <a:rPr lang="en-US" sz="1000" b="1" i="1" dirty="0" err="1" smtClean="0">
                  <a:solidFill>
                    <a:schemeClr val="tx1"/>
                  </a:solidFill>
                </a:rPr>
                <a:t>T</a:t>
              </a:r>
              <a:r>
                <a:rPr lang="en-US" sz="1000" b="1" i="1" baseline="-25000" dirty="0" err="1" smtClean="0">
                  <a:solidFill>
                    <a:schemeClr val="tx1"/>
                  </a:solidFill>
                </a:rPr>
                <a:t>j</a:t>
              </a:r>
              <a:r>
                <a:rPr lang="en-US" sz="1000" b="1" i="1" dirty="0" smtClean="0">
                  <a:solidFill>
                    <a:schemeClr val="tx1"/>
                  </a:solidFill>
                </a:rPr>
                <a:t>=15°C</a:t>
              </a:r>
            </a:p>
            <a:p>
              <a:r>
                <a:rPr lang="en-US" sz="1000" b="1" i="1" dirty="0" err="1" smtClean="0">
                  <a:solidFill>
                    <a:schemeClr val="tx1"/>
                  </a:solidFill>
                </a:rPr>
                <a:t>N</a:t>
              </a:r>
              <a:r>
                <a:rPr lang="en-US" sz="1000" b="1" i="1" baseline="-25000" dirty="0" err="1" smtClean="0">
                  <a:solidFill>
                    <a:schemeClr val="tx1"/>
                  </a:solidFill>
                </a:rPr>
                <a:t>cyc</a:t>
              </a:r>
              <a:r>
                <a:rPr lang="en-US" sz="1000" b="1" i="1" dirty="0" smtClean="0">
                  <a:solidFill>
                    <a:schemeClr val="tx1"/>
                  </a:solidFill>
                </a:rPr>
                <a:t>=10</a:t>
              </a:r>
              <a:r>
                <a:rPr lang="en-US" sz="1000" b="1" i="1" baseline="30000" dirty="0" smtClean="0">
                  <a:solidFill>
                    <a:schemeClr val="tx1"/>
                  </a:solidFill>
                </a:rPr>
                <a:t>9</a:t>
              </a:r>
              <a:endParaRPr lang="sv-SE" sz="1000" b="1" i="1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50066" y="3012613"/>
              <a:ext cx="55784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l-GR" sz="1000" b="1" i="1" dirty="0" smtClean="0">
                  <a:solidFill>
                    <a:schemeClr val="tx1"/>
                  </a:solidFill>
                </a:rPr>
                <a:t>Δ</a:t>
              </a:r>
              <a:r>
                <a:rPr lang="en-US" sz="1000" b="1" i="1" dirty="0" err="1" smtClean="0">
                  <a:solidFill>
                    <a:schemeClr val="tx1"/>
                  </a:solidFill>
                </a:rPr>
                <a:t>T</a:t>
              </a:r>
              <a:r>
                <a:rPr lang="en-US" sz="1000" b="1" i="1" baseline="-25000" dirty="0" err="1" smtClean="0">
                  <a:solidFill>
                    <a:schemeClr val="tx1"/>
                  </a:solidFill>
                </a:rPr>
                <a:t>j</a:t>
              </a:r>
              <a:r>
                <a:rPr lang="en-US" sz="1000" b="1" i="1" dirty="0" smtClean="0">
                  <a:solidFill>
                    <a:schemeClr val="tx1"/>
                  </a:solidFill>
                </a:rPr>
                <a:t>=20°C</a:t>
              </a:r>
            </a:p>
            <a:p>
              <a:r>
                <a:rPr lang="en-US" sz="1000" b="1" i="1" dirty="0" err="1" smtClean="0">
                  <a:solidFill>
                    <a:schemeClr val="tx1"/>
                  </a:solidFill>
                </a:rPr>
                <a:t>N</a:t>
              </a:r>
              <a:r>
                <a:rPr lang="en-US" sz="1000" b="1" i="1" baseline="-25000" dirty="0" err="1" smtClean="0">
                  <a:solidFill>
                    <a:schemeClr val="tx1"/>
                  </a:solidFill>
                </a:rPr>
                <a:t>cyc</a:t>
              </a:r>
              <a:r>
                <a:rPr lang="en-US" sz="1000" b="1" i="1" dirty="0" smtClean="0">
                  <a:solidFill>
                    <a:schemeClr val="tx1"/>
                  </a:solidFill>
                </a:rPr>
                <a:t>=10</a:t>
              </a:r>
              <a:r>
                <a:rPr lang="en-US" sz="1000" b="1" i="1" baseline="30000" dirty="0" smtClean="0">
                  <a:solidFill>
                    <a:schemeClr val="tx1"/>
                  </a:solidFill>
                </a:rPr>
                <a:t>8</a:t>
              </a:r>
              <a:endParaRPr lang="sv-SE" sz="1000" b="1" i="1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310759" y="3377661"/>
              <a:ext cx="65823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l-GR" sz="1000" b="1" i="1" dirty="0" smtClean="0">
                  <a:solidFill>
                    <a:schemeClr val="tx1"/>
                  </a:solidFill>
                </a:rPr>
                <a:t>Δ</a:t>
              </a:r>
              <a:r>
                <a:rPr lang="en-US" sz="1000" b="1" i="1" dirty="0" err="1" smtClean="0">
                  <a:solidFill>
                    <a:schemeClr val="tx1"/>
                  </a:solidFill>
                </a:rPr>
                <a:t>T</a:t>
              </a:r>
              <a:r>
                <a:rPr lang="en-US" sz="1000" b="1" i="1" baseline="-25000" dirty="0" err="1" smtClean="0">
                  <a:solidFill>
                    <a:schemeClr val="tx1"/>
                  </a:solidFill>
                </a:rPr>
                <a:t>j</a:t>
              </a:r>
              <a:r>
                <a:rPr lang="en-US" sz="1000" b="1" i="1" dirty="0" smtClean="0">
                  <a:solidFill>
                    <a:schemeClr val="tx1"/>
                  </a:solidFill>
                </a:rPr>
                <a:t>=30°C</a:t>
              </a:r>
            </a:p>
            <a:p>
              <a:r>
                <a:rPr lang="en-US" sz="1000" b="1" i="1" dirty="0" err="1" smtClean="0">
                  <a:solidFill>
                    <a:schemeClr val="tx1"/>
                  </a:solidFill>
                </a:rPr>
                <a:t>N</a:t>
              </a:r>
              <a:r>
                <a:rPr lang="en-US" sz="1000" b="1" i="1" baseline="-25000" dirty="0" err="1" smtClean="0">
                  <a:solidFill>
                    <a:schemeClr val="tx1"/>
                  </a:solidFill>
                </a:rPr>
                <a:t>cyc</a:t>
              </a:r>
              <a:r>
                <a:rPr lang="en-US" sz="1000" b="1" i="1" dirty="0" smtClean="0">
                  <a:solidFill>
                    <a:schemeClr val="tx1"/>
                  </a:solidFill>
                </a:rPr>
                <a:t>=6*10</a:t>
              </a:r>
              <a:r>
                <a:rPr lang="en-US" sz="1000" b="1" i="1" baseline="30000" dirty="0" smtClean="0">
                  <a:solidFill>
                    <a:schemeClr val="tx1"/>
                  </a:solidFill>
                </a:rPr>
                <a:t>6</a:t>
              </a:r>
              <a:endParaRPr lang="sv-SE" sz="1000" b="1" i="1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165964" y="3544256"/>
              <a:ext cx="62196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l-GR" sz="1000" b="1" i="1" dirty="0" smtClean="0">
                  <a:solidFill>
                    <a:schemeClr val="tx1"/>
                  </a:solidFill>
                </a:rPr>
                <a:t>Δ</a:t>
              </a:r>
              <a:r>
                <a:rPr lang="en-US" sz="1000" b="1" i="1" dirty="0" err="1" smtClean="0">
                  <a:solidFill>
                    <a:schemeClr val="tx1"/>
                  </a:solidFill>
                </a:rPr>
                <a:t>T</a:t>
              </a:r>
              <a:r>
                <a:rPr lang="en-US" sz="1000" b="1" i="1" baseline="-25000" dirty="0" err="1" smtClean="0">
                  <a:solidFill>
                    <a:schemeClr val="tx1"/>
                  </a:solidFill>
                </a:rPr>
                <a:t>j</a:t>
              </a:r>
              <a:r>
                <a:rPr lang="en-US" sz="1000" b="1" i="1" dirty="0" smtClean="0">
                  <a:solidFill>
                    <a:schemeClr val="tx1"/>
                  </a:solidFill>
                </a:rPr>
                <a:t>=40°C</a:t>
              </a:r>
            </a:p>
            <a:p>
              <a:r>
                <a:rPr lang="en-US" sz="1000" b="1" i="1" dirty="0" err="1" smtClean="0">
                  <a:solidFill>
                    <a:schemeClr val="tx1"/>
                  </a:solidFill>
                </a:rPr>
                <a:t>N</a:t>
              </a:r>
              <a:r>
                <a:rPr lang="en-US" sz="1000" b="1" i="1" baseline="-25000" dirty="0" err="1" smtClean="0">
                  <a:solidFill>
                    <a:schemeClr val="tx1"/>
                  </a:solidFill>
                </a:rPr>
                <a:t>cyc</a:t>
              </a:r>
              <a:r>
                <a:rPr lang="en-US" sz="1000" b="1" i="1" dirty="0" smtClean="0">
                  <a:solidFill>
                    <a:schemeClr val="tx1"/>
                  </a:solidFill>
                </a:rPr>
                <a:t>=8*10</a:t>
              </a:r>
              <a:r>
                <a:rPr lang="en-US" sz="1000" b="1" i="1" baseline="30000" dirty="0" smtClean="0">
                  <a:solidFill>
                    <a:schemeClr val="tx1"/>
                  </a:solidFill>
                </a:rPr>
                <a:t>5</a:t>
              </a:r>
              <a:endParaRPr lang="sv-SE" sz="1000" b="1" i="1" baseline="300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3" idx="0"/>
            </p:cNvCxnSpPr>
            <p:nvPr/>
          </p:nvCxnSpPr>
          <p:spPr bwMode="auto">
            <a:xfrm flipV="1">
              <a:off x="6816503" y="2345522"/>
              <a:ext cx="205734" cy="29987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21"/>
            <p:cNvCxnSpPr/>
            <p:nvPr/>
          </p:nvCxnSpPr>
          <p:spPr bwMode="auto">
            <a:xfrm flipV="1">
              <a:off x="7128701" y="2615004"/>
              <a:ext cx="250507" cy="386975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/>
            <p:nvPr/>
          </p:nvCxnSpPr>
          <p:spPr bwMode="auto">
            <a:xfrm flipV="1">
              <a:off x="7630668" y="3017340"/>
              <a:ext cx="265176" cy="356616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Arrow Connector 25"/>
            <p:cNvCxnSpPr/>
            <p:nvPr/>
          </p:nvCxnSpPr>
          <p:spPr bwMode="auto">
            <a:xfrm flipV="1">
              <a:off x="8176266" y="3268800"/>
              <a:ext cx="88845" cy="22145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TextBox 7"/>
            <p:cNvSpPr txBox="1"/>
            <p:nvPr/>
          </p:nvSpPr>
          <p:spPr>
            <a:xfrm>
              <a:off x="6247810" y="1335350"/>
              <a:ext cx="3117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IGBT’s (courtesy of Infineon)</a:t>
              </a:r>
              <a:endParaRPr lang="sv-SE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TextBox 174"/>
                <p:cNvSpPr txBox="1"/>
                <p:nvPr/>
              </p:nvSpPr>
              <p:spPr>
                <a:xfrm rot="16200000">
                  <a:off x="4824050" y="1542520"/>
                  <a:ext cx="1234249" cy="54271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sv-SE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sv-SE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𝑐𝑦𝑐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sv-SE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125°</m:t>
                            </m:r>
                            <m:r>
                              <a:rPr lang="sv-SE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5" name="TextBox 1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824050" y="1542520"/>
                  <a:ext cx="1234249" cy="54271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60674" t="-13793" r="-228090" b="-14778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45" name="Straight Arrow Connector 1044"/>
          <p:cNvCxnSpPr/>
          <p:nvPr/>
        </p:nvCxnSpPr>
        <p:spPr bwMode="auto">
          <a:xfrm flipH="1">
            <a:off x="2564398" y="3698144"/>
            <a:ext cx="3181484" cy="146972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oval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7639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Franklin Gothic Medium"/>
        <a:ea typeface="Microsoft YaHei"/>
        <a:cs typeface=""/>
      </a:majorFont>
      <a:minorFont>
        <a:latin typeface="Franklin Gothic Book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14125</TotalTime>
  <Words>1552</Words>
  <Application>Microsoft Office PowerPoint</Application>
  <PresentationFormat>Custom</PresentationFormat>
  <Paragraphs>265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 Klystron Modulator Requirements</dc:title>
  <dc:creator>Dr. Carlos A. Martins</dc:creator>
  <cp:lastModifiedBy>Carlos Martins</cp:lastModifiedBy>
  <cp:revision>1825</cp:revision>
  <cp:lastPrinted>1601-01-01T00:00:00Z</cp:lastPrinted>
  <dcterms:created xsi:type="dcterms:W3CDTF">2010-01-08T12:11:56Z</dcterms:created>
  <dcterms:modified xsi:type="dcterms:W3CDTF">2013-06-18T21:43:01Z</dcterms:modified>
</cp:coreProperties>
</file>