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57" r:id="rId3"/>
    <p:sldId id="270" r:id="rId4"/>
    <p:sldId id="271" r:id="rId5"/>
    <p:sldId id="258" r:id="rId6"/>
    <p:sldId id="269" r:id="rId7"/>
    <p:sldId id="259" r:id="rId8"/>
    <p:sldId id="263" r:id="rId9"/>
    <p:sldId id="260" r:id="rId10"/>
    <p:sldId id="272" r:id="rId11"/>
    <p:sldId id="261" r:id="rId12"/>
    <p:sldId id="267" r:id="rId13"/>
    <p:sldId id="268" r:id="rId14"/>
    <p:sldId id="264" r:id="rId15"/>
    <p:sldId id="265" r:id="rId16"/>
    <p:sldId id="273" r:id="rId17"/>
    <p:sldId id="274" r:id="rId18"/>
    <p:sldId id="275" r:id="rId19"/>
    <p:sldId id="277" r:id="rId20"/>
    <p:sldId id="276" r:id="rId21"/>
    <p:sldId id="262" r:id="rId22"/>
    <p:sldId id="26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9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C446B-87C4-4BA0-8A89-DE1A04AC36DA}" type="datetimeFigureOut">
              <a:rPr lang="en-GB" smtClean="0"/>
              <a:t>07/06/2013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01D168-F81B-457D-97CF-5A366AE8FD81}" type="slidenum">
              <a:rPr lang="en-GB" smtClean="0"/>
              <a:t>‹#›</a:t>
            </a:fld>
            <a:endParaRPr lang="en-GB"/>
          </a:p>
        </p:txBody>
      </p:sp>
    </p:spTree>
    <p:extLst>
      <p:ext uri="{BB962C8B-B14F-4D97-AF65-F5344CB8AC3E}">
        <p14:creationId xmlns:p14="http://schemas.microsoft.com/office/powerpoint/2010/main" val="660841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161BACB-09F5-4A6B-93A4-0B28928C5DD5}" type="datetime1">
              <a:rPr lang="en-GB" smtClean="0"/>
              <a:t>07/06/2013</a:t>
            </a:fld>
            <a:endParaRPr lang="en-GB"/>
          </a:p>
        </p:txBody>
      </p:sp>
      <p:sp>
        <p:nvSpPr>
          <p:cNvPr id="5" name="Footer Placeholder 4"/>
          <p:cNvSpPr>
            <a:spLocks noGrp="1"/>
          </p:cNvSpPr>
          <p:nvPr>
            <p:ph type="ftr" sz="quarter" idx="11"/>
          </p:nvPr>
        </p:nvSpPr>
        <p:spPr>
          <a:xfrm>
            <a:off x="1174044" y="5357592"/>
            <a:ext cx="5034845" cy="365125"/>
          </a:xfrm>
        </p:spPr>
        <p:txBody>
          <a:bodyPr/>
          <a:lstStyle/>
          <a:p>
            <a:r>
              <a:rPr lang="en-GB" smtClean="0"/>
              <a:t>R. Louwerse</a:t>
            </a:r>
            <a:endParaRPr lang="en-GB"/>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5A560426-35EB-4AD9-ACF4-D7F887CCA6EB}"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0D7956-EBA5-40B7-9DE3-5B07958F2F2C}"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R. Louwerse</a:t>
            </a:r>
            <a:endParaRPr lang="en-GB"/>
          </a:p>
        </p:txBody>
      </p:sp>
      <p:sp>
        <p:nvSpPr>
          <p:cNvPr id="6" name="Slide Number Placeholder 5"/>
          <p:cNvSpPr>
            <a:spLocks noGrp="1"/>
          </p:cNvSpPr>
          <p:nvPr>
            <p:ph type="sldNum" sz="quarter" idx="12"/>
          </p:nvPr>
        </p:nvSpPr>
        <p:spPr/>
        <p:txBody>
          <a:bodyPr/>
          <a:lstStyle/>
          <a:p>
            <a:fld id="{5A560426-35EB-4AD9-ACF4-D7F887CCA6EB}"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0CFF04-A702-4BD3-ACCF-B856E932BB06}"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R. Louwerse</a:t>
            </a:r>
            <a:endParaRPr lang="en-GB"/>
          </a:p>
        </p:txBody>
      </p:sp>
      <p:sp>
        <p:nvSpPr>
          <p:cNvPr id="6" name="Slide Number Placeholder 5"/>
          <p:cNvSpPr>
            <a:spLocks noGrp="1"/>
          </p:cNvSpPr>
          <p:nvPr>
            <p:ph type="sldNum" sz="quarter" idx="12"/>
          </p:nvPr>
        </p:nvSpPr>
        <p:spPr/>
        <p:txBody>
          <a:bodyPr/>
          <a:lstStyle/>
          <a:p>
            <a:fld id="{5A560426-35EB-4AD9-ACF4-D7F887CCA6EB}"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4658E-3116-4418-8E96-7745D65E2921}"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R. Louwerse</a:t>
            </a:r>
            <a:endParaRPr lang="en-GB"/>
          </a:p>
        </p:txBody>
      </p:sp>
      <p:sp>
        <p:nvSpPr>
          <p:cNvPr id="6" name="Slide Number Placeholder 5"/>
          <p:cNvSpPr>
            <a:spLocks noGrp="1"/>
          </p:cNvSpPr>
          <p:nvPr>
            <p:ph type="sldNum" sz="quarter" idx="12"/>
          </p:nvPr>
        </p:nvSpPr>
        <p:spPr/>
        <p:txBody>
          <a:bodyPr/>
          <a:lstStyle/>
          <a:p>
            <a:fld id="{5A560426-35EB-4AD9-ACF4-D7F887CCA6EB}"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9DFBC-D79A-4BEA-A97C-A14624CDA242}" type="datetime1">
              <a:rPr lang="en-GB" smtClean="0"/>
              <a:t>07/06/2013</a:t>
            </a:fld>
            <a:endParaRPr lang="en-GB"/>
          </a:p>
        </p:txBody>
      </p:sp>
      <p:sp>
        <p:nvSpPr>
          <p:cNvPr id="5" name="Footer Placeholder 4"/>
          <p:cNvSpPr>
            <a:spLocks noGrp="1"/>
          </p:cNvSpPr>
          <p:nvPr>
            <p:ph type="ftr" sz="quarter" idx="11"/>
          </p:nvPr>
        </p:nvSpPr>
        <p:spPr/>
        <p:txBody>
          <a:bodyPr/>
          <a:lstStyle/>
          <a:p>
            <a:r>
              <a:rPr lang="en-GB" smtClean="0"/>
              <a:t>R. Louwerse</a:t>
            </a:r>
            <a:endParaRPr lang="en-GB"/>
          </a:p>
        </p:txBody>
      </p:sp>
      <p:sp>
        <p:nvSpPr>
          <p:cNvPr id="6" name="Slide Number Placeholder 5"/>
          <p:cNvSpPr>
            <a:spLocks noGrp="1"/>
          </p:cNvSpPr>
          <p:nvPr>
            <p:ph type="sldNum" sz="quarter" idx="12"/>
          </p:nvPr>
        </p:nvSpPr>
        <p:spPr/>
        <p:txBody>
          <a:bodyPr/>
          <a:lstStyle/>
          <a:p>
            <a:fld id="{5A560426-35EB-4AD9-ACF4-D7F887CCA6EB}"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8FAC9F7-DCBB-4BC5-8029-C1D29CBC4001}" type="datetime1">
              <a:rPr lang="en-GB" smtClean="0"/>
              <a:t>07/06/2013</a:t>
            </a:fld>
            <a:endParaRPr lang="en-GB"/>
          </a:p>
        </p:txBody>
      </p:sp>
      <p:sp>
        <p:nvSpPr>
          <p:cNvPr id="6" name="Footer Placeholder 5"/>
          <p:cNvSpPr>
            <a:spLocks noGrp="1"/>
          </p:cNvSpPr>
          <p:nvPr>
            <p:ph type="ftr" sz="quarter" idx="11"/>
          </p:nvPr>
        </p:nvSpPr>
        <p:spPr/>
        <p:txBody>
          <a:bodyPr/>
          <a:lstStyle/>
          <a:p>
            <a:r>
              <a:rPr lang="en-GB" smtClean="0"/>
              <a:t>R. Louwerse</a:t>
            </a:r>
            <a:endParaRPr lang="en-GB"/>
          </a:p>
        </p:txBody>
      </p:sp>
      <p:sp>
        <p:nvSpPr>
          <p:cNvPr id="7" name="Slide Number Placeholder 6"/>
          <p:cNvSpPr>
            <a:spLocks noGrp="1"/>
          </p:cNvSpPr>
          <p:nvPr>
            <p:ph type="sldNum" sz="quarter" idx="12"/>
          </p:nvPr>
        </p:nvSpPr>
        <p:spPr/>
        <p:txBody>
          <a:bodyPr/>
          <a:lstStyle/>
          <a:p>
            <a:fld id="{5A560426-35EB-4AD9-ACF4-D7F887CCA6EB}" type="slidenum">
              <a:rPr lang="en-GB" smtClean="0"/>
              <a:t>‹#›</a:t>
            </a:fld>
            <a:endParaRPr lang="en-GB"/>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934007-AB67-4D48-8940-A15457C05614}" type="datetime1">
              <a:rPr lang="en-GB" smtClean="0"/>
              <a:t>07/06/2013</a:t>
            </a:fld>
            <a:endParaRPr lang="en-GB"/>
          </a:p>
        </p:txBody>
      </p:sp>
      <p:sp>
        <p:nvSpPr>
          <p:cNvPr id="8" name="Footer Placeholder 7"/>
          <p:cNvSpPr>
            <a:spLocks noGrp="1"/>
          </p:cNvSpPr>
          <p:nvPr>
            <p:ph type="ftr" sz="quarter" idx="11"/>
          </p:nvPr>
        </p:nvSpPr>
        <p:spPr/>
        <p:txBody>
          <a:bodyPr/>
          <a:lstStyle/>
          <a:p>
            <a:r>
              <a:rPr lang="en-GB" smtClean="0"/>
              <a:t>R. Louwerse</a:t>
            </a:r>
            <a:endParaRPr lang="en-GB"/>
          </a:p>
        </p:txBody>
      </p:sp>
      <p:sp>
        <p:nvSpPr>
          <p:cNvPr id="9" name="Slide Number Placeholder 8"/>
          <p:cNvSpPr>
            <a:spLocks noGrp="1"/>
          </p:cNvSpPr>
          <p:nvPr>
            <p:ph type="sldNum" sz="quarter" idx="12"/>
          </p:nvPr>
        </p:nvSpPr>
        <p:spPr/>
        <p:txBody>
          <a:bodyPr/>
          <a:lstStyle/>
          <a:p>
            <a:fld id="{5A560426-35EB-4AD9-ACF4-D7F887CCA6EB}" type="slidenum">
              <a:rPr lang="en-GB" smtClean="0"/>
              <a:t>‹#›</a:t>
            </a:fld>
            <a:endParaRPr lang="en-GB"/>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540C72-3259-47E8-8DAF-5B9B40059A11}" type="datetime1">
              <a:rPr lang="en-GB" smtClean="0"/>
              <a:t>07/06/2013</a:t>
            </a:fld>
            <a:endParaRPr lang="en-GB"/>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FBB19-A96C-4934-849C-38832AF1D5CF}" type="datetime1">
              <a:rPr lang="en-GB" smtClean="0"/>
              <a:t>07/06/2013</a:t>
            </a:fld>
            <a:endParaRPr lang="en-GB"/>
          </a:p>
        </p:txBody>
      </p:sp>
      <p:sp>
        <p:nvSpPr>
          <p:cNvPr id="3" name="Footer Placeholder 2"/>
          <p:cNvSpPr>
            <a:spLocks noGrp="1"/>
          </p:cNvSpPr>
          <p:nvPr>
            <p:ph type="ftr" sz="quarter" idx="11"/>
          </p:nvPr>
        </p:nvSpPr>
        <p:spPr/>
        <p:txBody>
          <a:bodyPr/>
          <a:lstStyle/>
          <a:p>
            <a:r>
              <a:rPr lang="en-GB" smtClean="0"/>
              <a:t>R. Louwerse</a:t>
            </a:r>
            <a:endParaRPr lang="en-GB"/>
          </a:p>
        </p:txBody>
      </p:sp>
      <p:sp>
        <p:nvSpPr>
          <p:cNvPr id="4" name="Slide Number Placeholder 3"/>
          <p:cNvSpPr>
            <a:spLocks noGrp="1"/>
          </p:cNvSpPr>
          <p:nvPr>
            <p:ph type="sldNum" sz="quarter" idx="12"/>
          </p:nvPr>
        </p:nvSpPr>
        <p:spPr/>
        <p:txBody>
          <a:bodyPr/>
          <a:lstStyle/>
          <a:p>
            <a:fld id="{5A560426-35EB-4AD9-ACF4-D7F887CCA6EB}"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31786960-3258-49CA-B957-72998F9DE352}" type="datetime1">
              <a:rPr lang="en-GB" smtClean="0"/>
              <a:t>07/06/2013</a:t>
            </a:fld>
            <a:endParaRPr lang="en-GB"/>
          </a:p>
        </p:txBody>
      </p:sp>
      <p:sp>
        <p:nvSpPr>
          <p:cNvPr id="6" name="Footer Placeholder 5"/>
          <p:cNvSpPr>
            <a:spLocks noGrp="1"/>
          </p:cNvSpPr>
          <p:nvPr>
            <p:ph type="ftr" sz="quarter" idx="11"/>
          </p:nvPr>
        </p:nvSpPr>
        <p:spPr>
          <a:xfrm rot="-60000">
            <a:off x="914554" y="5829261"/>
            <a:ext cx="3522607" cy="365125"/>
          </a:xfrm>
        </p:spPr>
        <p:txBody>
          <a:bodyPr/>
          <a:lstStyle/>
          <a:p>
            <a:r>
              <a:rPr lang="en-GB" smtClean="0"/>
              <a:t>R. Louwerse</a:t>
            </a:r>
            <a:endParaRPr lang="en-GB"/>
          </a:p>
        </p:txBody>
      </p:sp>
      <p:sp>
        <p:nvSpPr>
          <p:cNvPr id="7" name="Slide Number Placeholder 6"/>
          <p:cNvSpPr>
            <a:spLocks noGrp="1"/>
          </p:cNvSpPr>
          <p:nvPr>
            <p:ph type="sldNum" sz="quarter" idx="12"/>
          </p:nvPr>
        </p:nvSpPr>
        <p:spPr>
          <a:xfrm rot="60000">
            <a:off x="7557313" y="5896961"/>
            <a:ext cx="554023" cy="365125"/>
          </a:xfrm>
        </p:spPr>
        <p:txBody>
          <a:bodyPr/>
          <a:lstStyle/>
          <a:p>
            <a:fld id="{5A560426-35EB-4AD9-ACF4-D7F887CCA6EB}"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3BAF10A8-C795-4AF0-98C8-2DCED992D296}" type="datetime1">
              <a:rPr lang="en-GB" smtClean="0"/>
              <a:t>07/06/2013</a:t>
            </a:fld>
            <a:endParaRPr lang="en-GB"/>
          </a:p>
        </p:txBody>
      </p:sp>
      <p:sp>
        <p:nvSpPr>
          <p:cNvPr id="6" name="Footer Placeholder 5"/>
          <p:cNvSpPr>
            <a:spLocks noGrp="1"/>
          </p:cNvSpPr>
          <p:nvPr>
            <p:ph type="ftr" sz="quarter" idx="11"/>
          </p:nvPr>
        </p:nvSpPr>
        <p:spPr>
          <a:xfrm rot="-60000">
            <a:off x="914569" y="5831037"/>
            <a:ext cx="3319043" cy="365125"/>
          </a:xfrm>
        </p:spPr>
        <p:txBody>
          <a:bodyPr/>
          <a:lstStyle/>
          <a:p>
            <a:r>
              <a:rPr lang="en-GB" smtClean="0"/>
              <a:t>R. Louwerse</a:t>
            </a:r>
            <a:endParaRPr lang="en-GB"/>
          </a:p>
        </p:txBody>
      </p:sp>
      <p:sp>
        <p:nvSpPr>
          <p:cNvPr id="7" name="Slide Number Placeholder 6"/>
          <p:cNvSpPr>
            <a:spLocks noGrp="1"/>
          </p:cNvSpPr>
          <p:nvPr>
            <p:ph type="sldNum" sz="quarter" idx="12"/>
          </p:nvPr>
        </p:nvSpPr>
        <p:spPr>
          <a:xfrm rot="60000">
            <a:off x="7562089" y="5900026"/>
            <a:ext cx="554023" cy="365125"/>
          </a:xfrm>
        </p:spPr>
        <p:txBody>
          <a:bodyPr/>
          <a:lstStyle/>
          <a:p>
            <a:fld id="{5A560426-35EB-4AD9-ACF4-D7F887CCA6E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E5C24522-B8B7-4E48-ADA6-C9CDCB9B4FE8}" type="datetime1">
              <a:rPr lang="en-GB" smtClean="0"/>
              <a:t>07/06/2013</a:t>
            </a:fld>
            <a:endParaRPr lang="en-GB"/>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GB" smtClean="0"/>
              <a:t>R. Louwerse</a:t>
            </a:r>
            <a:endParaRPr lang="en-GB"/>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5A560426-35EB-4AD9-ACF4-D7F887CCA6E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CH" dirty="0" smtClean="0"/>
              <a:t>Practical experience with the AD Stochastic Cooling</a:t>
            </a:r>
            <a:endParaRPr lang="en-GB" dirty="0"/>
          </a:p>
        </p:txBody>
      </p:sp>
      <p:sp>
        <p:nvSpPr>
          <p:cNvPr id="3" name="Subtitle 2"/>
          <p:cNvSpPr>
            <a:spLocks noGrp="1"/>
          </p:cNvSpPr>
          <p:nvPr>
            <p:ph type="subTitle" idx="1"/>
          </p:nvPr>
        </p:nvSpPr>
        <p:spPr/>
        <p:txBody>
          <a:bodyPr/>
          <a:lstStyle/>
          <a:p>
            <a:r>
              <a:rPr lang="de-CH" dirty="0" smtClean="0"/>
              <a:t>Murphy’s </a:t>
            </a:r>
            <a:r>
              <a:rPr lang="de-CH" dirty="0" smtClean="0"/>
              <a:t>Law</a:t>
            </a:r>
          </a:p>
          <a:p>
            <a:endParaRPr lang="de-CH" dirty="0"/>
          </a:p>
          <a:p>
            <a:r>
              <a:rPr lang="de-CH" dirty="0" smtClean="0"/>
              <a:t>R. Louwerse</a:t>
            </a:r>
            <a:endParaRPr lang="de-CH" dirty="0" smtClean="0"/>
          </a:p>
          <a:p>
            <a:endParaRPr lang="en-GB" dirty="0"/>
          </a:p>
        </p:txBody>
      </p:sp>
    </p:spTree>
    <p:extLst>
      <p:ext uri="{BB962C8B-B14F-4D97-AF65-F5344CB8AC3E}">
        <p14:creationId xmlns:p14="http://schemas.microsoft.com/office/powerpoint/2010/main" val="3770711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The Kicker Tank</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10</a:t>
            </a:fld>
            <a:endParaRPr lang="en-GB"/>
          </a:p>
        </p:txBody>
      </p:sp>
    </p:spTree>
    <p:extLst>
      <p:ext uri="{BB962C8B-B14F-4D97-AF65-F5344CB8AC3E}">
        <p14:creationId xmlns:p14="http://schemas.microsoft.com/office/powerpoint/2010/main" val="1808836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Other issues</a:t>
            </a:r>
            <a:endParaRPr lang="en-GB" dirty="0"/>
          </a:p>
        </p:txBody>
      </p:sp>
      <p:sp>
        <p:nvSpPr>
          <p:cNvPr id="3" name="Content Placeholder 2"/>
          <p:cNvSpPr>
            <a:spLocks noGrp="1"/>
          </p:cNvSpPr>
          <p:nvPr>
            <p:ph idx="1"/>
          </p:nvPr>
        </p:nvSpPr>
        <p:spPr/>
        <p:txBody>
          <a:bodyPr>
            <a:normAutofit fontScale="92500" lnSpcReduction="10000"/>
          </a:bodyPr>
          <a:lstStyle/>
          <a:p>
            <a:r>
              <a:rPr lang="de-CH" dirty="0" smtClean="0"/>
              <a:t>The power amplifiers are suspended with springs to allow for some movement in the connections for the RF signals. Otherwise the connectors might become very stressed.</a:t>
            </a:r>
          </a:p>
          <a:p>
            <a:r>
              <a:rPr lang="de-CH" dirty="0" smtClean="0"/>
              <a:t>A circulator has been inserted between each amplifier and the kicker tank to protect from reflected power.</a:t>
            </a:r>
          </a:p>
          <a:p>
            <a:r>
              <a:rPr lang="de-CH" dirty="0" smtClean="0"/>
              <a:t>The DC resistance of the load is monitored  for additional protection. This also gives a means to detect a broken load resistor and generate an alarm.</a:t>
            </a:r>
          </a:p>
          <a:p>
            <a:pPr marL="0" indent="0">
              <a:buNone/>
            </a:pPr>
            <a:endParaRPr lang="de-CH" dirty="0" smtClean="0"/>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11</a:t>
            </a:fld>
            <a:endParaRPr lang="en-GB"/>
          </a:p>
        </p:txBody>
      </p:sp>
    </p:spTree>
    <p:extLst>
      <p:ext uri="{BB962C8B-B14F-4D97-AF65-F5344CB8AC3E}">
        <p14:creationId xmlns:p14="http://schemas.microsoft.com/office/powerpoint/2010/main" val="344133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Spring Suspension</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12</a:t>
            </a:fld>
            <a:endParaRPr lang="en-GB"/>
          </a:p>
        </p:txBody>
      </p:sp>
    </p:spTree>
    <p:extLst>
      <p:ext uri="{BB962C8B-B14F-4D97-AF65-F5344CB8AC3E}">
        <p14:creationId xmlns:p14="http://schemas.microsoft.com/office/powerpoint/2010/main" val="2045108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Spring Suspension Close Up</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13</a:t>
            </a:fld>
            <a:endParaRPr lang="en-GB"/>
          </a:p>
        </p:txBody>
      </p:sp>
    </p:spTree>
    <p:extLst>
      <p:ext uri="{BB962C8B-B14F-4D97-AF65-F5344CB8AC3E}">
        <p14:creationId xmlns:p14="http://schemas.microsoft.com/office/powerpoint/2010/main" val="17558564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The devil is in the detail</a:t>
            </a:r>
            <a:endParaRPr lang="en-GB" dirty="0"/>
          </a:p>
        </p:txBody>
      </p:sp>
      <p:sp>
        <p:nvSpPr>
          <p:cNvPr id="3" name="Content Placeholder 2"/>
          <p:cNvSpPr>
            <a:spLocks noGrp="1"/>
          </p:cNvSpPr>
          <p:nvPr>
            <p:ph idx="1"/>
          </p:nvPr>
        </p:nvSpPr>
        <p:spPr/>
        <p:txBody>
          <a:bodyPr>
            <a:normAutofit fontScale="92500" lnSpcReduction="20000"/>
          </a:bodyPr>
          <a:lstStyle/>
          <a:p>
            <a:r>
              <a:rPr lang="de-CH" dirty="0" smtClean="0"/>
              <a:t>Relays that do not close.</a:t>
            </a:r>
          </a:p>
          <a:p>
            <a:r>
              <a:rPr lang="de-CH" dirty="0" smtClean="0"/>
              <a:t>Bad connectors.</a:t>
            </a:r>
          </a:p>
          <a:p>
            <a:r>
              <a:rPr lang="de-CH" dirty="0" smtClean="0"/>
              <a:t>Badly mounted components. A voltage regulator that was badly attached to a heatsink would switch off on thermal overload after some time. When the system was switched on again, everything worked  for some time again. Such faults are hard to find.</a:t>
            </a:r>
          </a:p>
          <a:p>
            <a:r>
              <a:rPr lang="de-CH" dirty="0" smtClean="0"/>
              <a:t>Water that got into the air-filled transmission lines.</a:t>
            </a:r>
          </a:p>
          <a:p>
            <a:r>
              <a:rPr lang="de-CH" dirty="0" smtClean="0"/>
              <a:t>Bad beam quality / RF parameters.</a:t>
            </a:r>
            <a:endParaRPr lang="en-GB" dirty="0"/>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14</a:t>
            </a:fld>
            <a:endParaRPr lang="en-GB"/>
          </a:p>
        </p:txBody>
      </p:sp>
    </p:spTree>
    <p:extLst>
      <p:ext uri="{BB962C8B-B14F-4D97-AF65-F5344CB8AC3E}">
        <p14:creationId xmlns:p14="http://schemas.microsoft.com/office/powerpoint/2010/main" val="3263492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The «Platform Fritz»</a:t>
            </a:r>
            <a:endParaRPr lang="en-GB" dirty="0"/>
          </a:p>
        </p:txBody>
      </p:sp>
      <p:sp>
        <p:nvSpPr>
          <p:cNvPr id="3" name="Content Placeholder 2"/>
          <p:cNvSpPr>
            <a:spLocks noGrp="1"/>
          </p:cNvSpPr>
          <p:nvPr>
            <p:ph idx="1"/>
          </p:nvPr>
        </p:nvSpPr>
        <p:spPr/>
        <p:txBody>
          <a:bodyPr>
            <a:normAutofit fontScale="85000" lnSpcReduction="20000"/>
          </a:bodyPr>
          <a:lstStyle/>
          <a:p>
            <a:r>
              <a:rPr lang="de-CH" dirty="0" smtClean="0"/>
              <a:t>In the real world, setting-up the stochastic cooling needs some adjustment of the gain and delay settings, because of changes  caused by thermal drift, ageing components or changes in the beam or other parts of the machine. (Magnet re-alignment, changes in the magnetic field)</a:t>
            </a:r>
          </a:p>
          <a:p>
            <a:r>
              <a:rPr lang="de-CH" dirty="0" smtClean="0"/>
              <a:t>Some settings only need to be changed rarely and are «static», others are «dynamic» aand need to be driven by a function generator.</a:t>
            </a:r>
          </a:p>
          <a:p>
            <a:r>
              <a:rPr lang="de-CH" dirty="0" smtClean="0"/>
              <a:t>Switching of signals is sometimes necessary for setting-up with a network analyzer.</a:t>
            </a:r>
          </a:p>
          <a:p>
            <a:r>
              <a:rPr lang="de-CH" dirty="0" smtClean="0"/>
              <a:t>All these functionalities are implemented on the «Platform Fritz»</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15</a:t>
            </a:fld>
            <a:endParaRPr lang="en-GB"/>
          </a:p>
        </p:txBody>
      </p:sp>
    </p:spTree>
    <p:extLst>
      <p:ext uri="{BB962C8B-B14F-4D97-AF65-F5344CB8AC3E}">
        <p14:creationId xmlns:p14="http://schemas.microsoft.com/office/powerpoint/2010/main" val="362648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Platform Fritz (1)</a:t>
            </a:r>
            <a:endParaRPr lang="en-GB" dirty="0"/>
          </a:p>
        </p:txBody>
      </p:sp>
      <p:pic>
        <p:nvPicPr>
          <p:cNvPr id="6" name="Picture 2" descr="E:\Data\Fellowship\stochastic cooling\Pictures\Camera pics\PFF\20130508_1245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736" y="2105687"/>
            <a:ext cx="4824536" cy="361840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smtClean="0"/>
              <a:t>R. Louwerse</a:t>
            </a:r>
            <a:endParaRPr lang="en-GB"/>
          </a:p>
        </p:txBody>
      </p:sp>
      <p:sp>
        <p:nvSpPr>
          <p:cNvPr id="7" name="Slide Number Placeholder 6"/>
          <p:cNvSpPr>
            <a:spLocks noGrp="1"/>
          </p:cNvSpPr>
          <p:nvPr>
            <p:ph type="sldNum" sz="quarter" idx="12"/>
          </p:nvPr>
        </p:nvSpPr>
        <p:spPr/>
        <p:txBody>
          <a:bodyPr/>
          <a:lstStyle/>
          <a:p>
            <a:fld id="{5A560426-35EB-4AD9-ACF4-D7F887CCA6EB}" type="slidenum">
              <a:rPr lang="en-GB" smtClean="0"/>
              <a:t>16</a:t>
            </a:fld>
            <a:endParaRPr lang="en-GB"/>
          </a:p>
        </p:txBody>
      </p:sp>
    </p:spTree>
    <p:extLst>
      <p:ext uri="{BB962C8B-B14F-4D97-AF65-F5344CB8AC3E}">
        <p14:creationId xmlns:p14="http://schemas.microsoft.com/office/powerpoint/2010/main" val="134055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Platform Fritz (2)</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6" name="Slide Number Placeholder 5"/>
          <p:cNvSpPr>
            <a:spLocks noGrp="1"/>
          </p:cNvSpPr>
          <p:nvPr>
            <p:ph type="sldNum" sz="quarter" idx="12"/>
          </p:nvPr>
        </p:nvSpPr>
        <p:spPr/>
        <p:txBody>
          <a:bodyPr/>
          <a:lstStyle/>
          <a:p>
            <a:fld id="{5A560426-35EB-4AD9-ACF4-D7F887CCA6EB}" type="slidenum">
              <a:rPr lang="en-GB" smtClean="0"/>
              <a:t>17</a:t>
            </a:fld>
            <a:endParaRPr lang="en-GB"/>
          </a:p>
        </p:txBody>
      </p:sp>
    </p:spTree>
    <p:extLst>
      <p:ext uri="{BB962C8B-B14F-4D97-AF65-F5344CB8AC3E}">
        <p14:creationId xmlns:p14="http://schemas.microsoft.com/office/powerpoint/2010/main" val="3527843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Platform Fritz (3)</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18</a:t>
            </a:fld>
            <a:endParaRPr lang="en-GB"/>
          </a:p>
        </p:txBody>
      </p:sp>
    </p:spTree>
    <p:extLst>
      <p:ext uri="{BB962C8B-B14F-4D97-AF65-F5344CB8AC3E}">
        <p14:creationId xmlns:p14="http://schemas.microsoft.com/office/powerpoint/2010/main" val="1525735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Platform Fritz </a:t>
            </a:r>
            <a:r>
              <a:rPr lang="de-CH" dirty="0" smtClean="0"/>
              <a:t>(4)</a:t>
            </a:r>
            <a:endParaRPr lang="en-GB" dirty="0"/>
          </a:p>
        </p:txBody>
      </p:sp>
      <p:pic>
        <p:nvPicPr>
          <p:cNvPr id="6" name="Picture 2" descr="E:\Data\Fellowship\stochastic cooling\Pictures\Camera pics\PFF\Pictures_12_3_08 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092183"/>
            <a:ext cx="4824536" cy="361840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11"/>
          </p:nvPr>
        </p:nvSpPr>
        <p:spPr/>
        <p:txBody>
          <a:bodyPr/>
          <a:lstStyle/>
          <a:p>
            <a:r>
              <a:rPr lang="en-GB" smtClean="0"/>
              <a:t>R. Louwerse</a:t>
            </a:r>
            <a:endParaRPr lang="en-GB"/>
          </a:p>
        </p:txBody>
      </p:sp>
      <p:sp>
        <p:nvSpPr>
          <p:cNvPr id="7" name="Slide Number Placeholder 6"/>
          <p:cNvSpPr>
            <a:spLocks noGrp="1"/>
          </p:cNvSpPr>
          <p:nvPr>
            <p:ph type="sldNum" sz="quarter" idx="12"/>
          </p:nvPr>
        </p:nvSpPr>
        <p:spPr/>
        <p:txBody>
          <a:bodyPr/>
          <a:lstStyle/>
          <a:p>
            <a:fld id="{5A560426-35EB-4AD9-ACF4-D7F887CCA6EB}" type="slidenum">
              <a:rPr lang="en-GB" smtClean="0"/>
              <a:t>19</a:t>
            </a:fld>
            <a:endParaRPr lang="en-GB"/>
          </a:p>
        </p:txBody>
      </p:sp>
    </p:spTree>
    <p:extLst>
      <p:ext uri="{BB962C8B-B14F-4D97-AF65-F5344CB8AC3E}">
        <p14:creationId xmlns:p14="http://schemas.microsoft.com/office/powerpoint/2010/main" val="1284130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Water Cooling Systems</a:t>
            </a:r>
            <a:br>
              <a:rPr lang="de-CH" dirty="0" smtClean="0"/>
            </a:br>
            <a:r>
              <a:rPr lang="de-CH" dirty="0" smtClean="0"/>
              <a:t>1. Power Amplifiers.</a:t>
            </a:r>
            <a:endParaRPr lang="en-GB" dirty="0"/>
          </a:p>
        </p:txBody>
      </p:sp>
      <p:sp>
        <p:nvSpPr>
          <p:cNvPr id="3" name="Content Placeholder 2"/>
          <p:cNvSpPr>
            <a:spLocks noGrp="1"/>
          </p:cNvSpPr>
          <p:nvPr>
            <p:ph idx="1"/>
          </p:nvPr>
        </p:nvSpPr>
        <p:spPr/>
        <p:txBody>
          <a:bodyPr>
            <a:normAutofit fontScale="92500"/>
          </a:bodyPr>
          <a:lstStyle/>
          <a:p>
            <a:r>
              <a:rPr lang="de-CH" dirty="0" smtClean="0"/>
              <a:t>The power amplifiers are water cooled.</a:t>
            </a:r>
          </a:p>
          <a:p>
            <a:r>
              <a:rPr lang="de-CH" dirty="0" smtClean="0"/>
              <a:t>This allows them to be built in a compact way.</a:t>
            </a:r>
          </a:p>
          <a:p>
            <a:r>
              <a:rPr lang="de-CH" dirty="0" smtClean="0"/>
              <a:t>What can go wrong ?</a:t>
            </a:r>
          </a:p>
          <a:p>
            <a:r>
              <a:rPr lang="de-CH" dirty="0" smtClean="0"/>
              <a:t>1. Taps can accidentally be forgotten after maintenance.</a:t>
            </a:r>
          </a:p>
          <a:p>
            <a:r>
              <a:rPr lang="de-CH" dirty="0" smtClean="0"/>
              <a:t>2. The water flow can be blocked by dirt.</a:t>
            </a:r>
          </a:p>
          <a:p>
            <a:r>
              <a:rPr lang="de-CH" dirty="0" smtClean="0"/>
              <a:t>Therefore a flow meter with an interlock must protect the amplifiers by turning of the power supply and give an alarm to the operators.</a:t>
            </a:r>
          </a:p>
          <a:p>
            <a:endParaRPr lang="en-GB" dirty="0"/>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2</a:t>
            </a:fld>
            <a:endParaRPr lang="en-GB"/>
          </a:p>
        </p:txBody>
      </p:sp>
    </p:spTree>
    <p:extLst>
      <p:ext uri="{BB962C8B-B14F-4D97-AF65-F5344CB8AC3E}">
        <p14:creationId xmlns:p14="http://schemas.microsoft.com/office/powerpoint/2010/main" val="69640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New Controls of Platform Fritz</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20</a:t>
            </a:fld>
            <a:endParaRPr lang="en-GB"/>
          </a:p>
        </p:txBody>
      </p:sp>
    </p:spTree>
    <p:extLst>
      <p:ext uri="{BB962C8B-B14F-4D97-AF65-F5344CB8AC3E}">
        <p14:creationId xmlns:p14="http://schemas.microsoft.com/office/powerpoint/2010/main" val="928472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Power supply considerations.</a:t>
            </a:r>
            <a:endParaRPr lang="en-GB" dirty="0"/>
          </a:p>
        </p:txBody>
      </p:sp>
      <p:sp>
        <p:nvSpPr>
          <p:cNvPr id="3" name="Content Placeholder 2"/>
          <p:cNvSpPr>
            <a:spLocks noGrp="1"/>
          </p:cNvSpPr>
          <p:nvPr>
            <p:ph idx="1"/>
          </p:nvPr>
        </p:nvSpPr>
        <p:spPr/>
        <p:txBody>
          <a:bodyPr>
            <a:normAutofit fontScale="85000" lnSpcReduction="20000"/>
          </a:bodyPr>
          <a:lstStyle/>
          <a:p>
            <a:r>
              <a:rPr lang="de-CH" dirty="0" smtClean="0"/>
              <a:t>Each power amplifier draws 40 A at 16 V.</a:t>
            </a:r>
            <a:r>
              <a:rPr lang="en-GB" dirty="0"/>
              <a:t> </a:t>
            </a:r>
            <a:r>
              <a:rPr lang="en-GB" dirty="0" smtClean="0"/>
              <a:t>There are 2 groups of 24 amplifiers. With a common power supply as was used in the past, problems can result from the large amount of inductively stored power when the system switches of in an uncontrolled way (mains failure or other)</a:t>
            </a:r>
          </a:p>
          <a:p>
            <a:r>
              <a:rPr lang="de-CH" dirty="0" smtClean="0"/>
              <a:t>After renovation of the system, each amplifier  now has an individual power supply. This has become possible because high power switched mode supplies are now available. This reduces the risk of accidents with high power and makes it possible to change a broken power supply without the need to switch of the whole installation.</a:t>
            </a:r>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21</a:t>
            </a:fld>
            <a:endParaRPr lang="en-GB"/>
          </a:p>
        </p:txBody>
      </p:sp>
    </p:spTree>
    <p:extLst>
      <p:ext uri="{BB962C8B-B14F-4D97-AF65-F5344CB8AC3E}">
        <p14:creationId xmlns:p14="http://schemas.microsoft.com/office/powerpoint/2010/main" val="3027320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Pick-ups </a:t>
            </a:r>
            <a:endParaRPr lang="en-GB" dirty="0"/>
          </a:p>
        </p:txBody>
      </p:sp>
      <p:sp>
        <p:nvSpPr>
          <p:cNvPr id="3" name="Content Placeholder 2"/>
          <p:cNvSpPr>
            <a:spLocks noGrp="1"/>
          </p:cNvSpPr>
          <p:nvPr>
            <p:ph idx="1"/>
          </p:nvPr>
        </p:nvSpPr>
        <p:spPr/>
        <p:txBody>
          <a:bodyPr>
            <a:normAutofit fontScale="85000" lnSpcReduction="10000"/>
          </a:bodyPr>
          <a:lstStyle/>
          <a:p>
            <a:r>
              <a:rPr lang="de-CH" dirty="0" smtClean="0"/>
              <a:t>In order to obtain low noise levels the pre-amplifiers are cooled to about 50 K.</a:t>
            </a:r>
            <a:r>
              <a:rPr lang="en-GB" dirty="0" smtClean="0"/>
              <a:t> Monitoring of the temperature must be done to detect problems with the cooling.</a:t>
            </a:r>
          </a:p>
          <a:p>
            <a:r>
              <a:rPr lang="de-CH" dirty="0" smtClean="0"/>
              <a:t>The pick-up electrodes can be moved closer to the beam as the beam size shrinks, to increase the efficiency. This requires motor control driven by a function generator, and also compressed air to cancel the pulling effect from the vacuum bellows. Otherwise the static torque on the motor would be excessive. Readback of the position with a resolver allows ro check the proper functioning.</a:t>
            </a:r>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22</a:t>
            </a:fld>
            <a:endParaRPr lang="en-GB"/>
          </a:p>
        </p:txBody>
      </p:sp>
    </p:spTree>
    <p:extLst>
      <p:ext uri="{BB962C8B-B14F-4D97-AF65-F5344CB8AC3E}">
        <p14:creationId xmlns:p14="http://schemas.microsoft.com/office/powerpoint/2010/main" val="201209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Water Flow Surveillance</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3</a:t>
            </a:fld>
            <a:endParaRPr lang="en-GB"/>
          </a:p>
        </p:txBody>
      </p:sp>
    </p:spTree>
    <p:extLst>
      <p:ext uri="{BB962C8B-B14F-4D97-AF65-F5344CB8AC3E}">
        <p14:creationId xmlns:p14="http://schemas.microsoft.com/office/powerpoint/2010/main" val="2025149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Water Pressure Monitoring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4</a:t>
            </a:fld>
            <a:endParaRPr lang="en-GB"/>
          </a:p>
        </p:txBody>
      </p:sp>
    </p:spTree>
    <p:extLst>
      <p:ext uri="{BB962C8B-B14F-4D97-AF65-F5344CB8AC3E}">
        <p14:creationId xmlns:p14="http://schemas.microsoft.com/office/powerpoint/2010/main" val="1276627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Water cooling systems </a:t>
            </a:r>
            <a:br>
              <a:rPr lang="de-CH" dirty="0" smtClean="0"/>
            </a:br>
            <a:r>
              <a:rPr lang="de-CH" dirty="0" smtClean="0"/>
              <a:t>Power Amplifiers 2</a:t>
            </a:r>
            <a:endParaRPr lang="en-GB" dirty="0"/>
          </a:p>
        </p:txBody>
      </p:sp>
      <p:sp>
        <p:nvSpPr>
          <p:cNvPr id="3" name="Content Placeholder 2"/>
          <p:cNvSpPr>
            <a:spLocks noGrp="1"/>
          </p:cNvSpPr>
          <p:nvPr>
            <p:ph idx="1"/>
          </p:nvPr>
        </p:nvSpPr>
        <p:spPr/>
        <p:txBody>
          <a:bodyPr>
            <a:normAutofit/>
          </a:bodyPr>
          <a:lstStyle/>
          <a:p>
            <a:r>
              <a:rPr lang="de-CH" dirty="0" smtClean="0"/>
              <a:t>In practice : a flat seal between the water hoses got compressed too much and the central hole became too small.</a:t>
            </a:r>
          </a:p>
          <a:p>
            <a:r>
              <a:rPr lang="de-CH" dirty="0" smtClean="0"/>
              <a:t>Solution : each amplifier has a visual indication of the flow with a steel ball in a glass tube.</a:t>
            </a:r>
          </a:p>
          <a:p>
            <a:r>
              <a:rPr lang="de-CH" dirty="0" smtClean="0"/>
              <a:t>A thermostat on the heatsink gives additional protection by turning of the amplifier when it overheats.</a:t>
            </a:r>
            <a:endParaRPr lang="en-GB" dirty="0"/>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5</a:t>
            </a:fld>
            <a:endParaRPr lang="en-GB"/>
          </a:p>
        </p:txBody>
      </p:sp>
    </p:spTree>
    <p:extLst>
      <p:ext uri="{BB962C8B-B14F-4D97-AF65-F5344CB8AC3E}">
        <p14:creationId xmlns:p14="http://schemas.microsoft.com/office/powerpoint/2010/main" val="1795664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Water Flow Monitors</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59816" y="2119313"/>
            <a:ext cx="4803731" cy="3603625"/>
          </a:xfrm>
        </p:spPr>
      </p:pic>
      <p:sp>
        <p:nvSpPr>
          <p:cNvPr id="3" name="Footer Placeholder 2"/>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6</a:t>
            </a:fld>
            <a:endParaRPr lang="en-GB"/>
          </a:p>
        </p:txBody>
      </p:sp>
    </p:spTree>
    <p:extLst>
      <p:ext uri="{BB962C8B-B14F-4D97-AF65-F5344CB8AC3E}">
        <p14:creationId xmlns:p14="http://schemas.microsoft.com/office/powerpoint/2010/main" val="1675743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Water cooling systems</a:t>
            </a:r>
            <a:br>
              <a:rPr lang="de-CH" dirty="0" smtClean="0"/>
            </a:br>
            <a:r>
              <a:rPr lang="de-CH" dirty="0" smtClean="0"/>
              <a:t>The kicker tanks 1</a:t>
            </a:r>
            <a:endParaRPr lang="en-GB" dirty="0"/>
          </a:p>
        </p:txBody>
      </p:sp>
      <p:sp>
        <p:nvSpPr>
          <p:cNvPr id="3" name="Content Placeholder 2"/>
          <p:cNvSpPr>
            <a:spLocks noGrp="1"/>
          </p:cNvSpPr>
          <p:nvPr>
            <p:ph idx="1"/>
          </p:nvPr>
        </p:nvSpPr>
        <p:spPr/>
        <p:txBody>
          <a:bodyPr>
            <a:normAutofit/>
          </a:bodyPr>
          <a:lstStyle/>
          <a:p>
            <a:r>
              <a:rPr lang="de-CH" dirty="0"/>
              <a:t>T</a:t>
            </a:r>
            <a:r>
              <a:rPr lang="de-CH" dirty="0" smtClean="0"/>
              <a:t>he kicker tanks which deflect the beam have internal loads to absorb the RF power. External loads are not practical because of the large amount of vacuum feedtrhoughs that would be needed.</a:t>
            </a:r>
          </a:p>
          <a:p>
            <a:r>
              <a:rPr lang="de-CH" dirty="0" smtClean="0"/>
              <a:t>In a vacuum only water cooling can carry away all the heat.</a:t>
            </a:r>
          </a:p>
          <a:p>
            <a:r>
              <a:rPr lang="de-CH" dirty="0" smtClean="0"/>
              <a:t>Because the electrodes can move in the vacuum mechanical stress and wear occur.</a:t>
            </a:r>
            <a:endParaRPr lang="en-GB" dirty="0"/>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7</a:t>
            </a:fld>
            <a:endParaRPr lang="en-GB"/>
          </a:p>
        </p:txBody>
      </p:sp>
    </p:spTree>
    <p:extLst>
      <p:ext uri="{BB962C8B-B14F-4D97-AF65-F5344CB8AC3E}">
        <p14:creationId xmlns:p14="http://schemas.microsoft.com/office/powerpoint/2010/main" val="49495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Setting up the system</a:t>
            </a:r>
            <a:endParaRPr lang="en-GB" dirty="0"/>
          </a:p>
        </p:txBody>
      </p:sp>
      <p:sp>
        <p:nvSpPr>
          <p:cNvPr id="3" name="Content Placeholder 2"/>
          <p:cNvSpPr>
            <a:spLocks noGrp="1"/>
          </p:cNvSpPr>
          <p:nvPr>
            <p:ph idx="1"/>
          </p:nvPr>
        </p:nvSpPr>
        <p:spPr/>
        <p:txBody>
          <a:bodyPr>
            <a:normAutofit fontScale="92500" lnSpcReduction="10000"/>
          </a:bodyPr>
          <a:lstStyle/>
          <a:p>
            <a:r>
              <a:rPr lang="de-CH" dirty="0" smtClean="0"/>
              <a:t>Stochastic cooling works by measuring the average position of a group of particles and applying feedback to this group of particles</a:t>
            </a:r>
            <a:r>
              <a:rPr lang="en-GB" dirty="0" smtClean="0"/>
              <a:t>.</a:t>
            </a:r>
          </a:p>
          <a:p>
            <a:r>
              <a:rPr lang="de-CH" dirty="0" smtClean="0"/>
              <a:t>It only works when the bandwidth of the system is very large, and perfect synchronisation is required. This requires measurement of the beam transfer function with each individual amplifier and making the delay of the signals equal for each amplifier.</a:t>
            </a:r>
          </a:p>
          <a:p>
            <a:r>
              <a:rPr lang="de-CH" dirty="0" smtClean="0"/>
              <a:t>Phase errors due to non-ideal amplifiers and transmission lines must be corrected.</a:t>
            </a:r>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8</a:t>
            </a:fld>
            <a:endParaRPr lang="en-GB"/>
          </a:p>
        </p:txBody>
      </p:sp>
    </p:spTree>
    <p:extLst>
      <p:ext uri="{BB962C8B-B14F-4D97-AF65-F5344CB8AC3E}">
        <p14:creationId xmlns:p14="http://schemas.microsoft.com/office/powerpoint/2010/main" val="911642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CH" dirty="0" smtClean="0"/>
              <a:t>Water cooling systems</a:t>
            </a:r>
            <a:br>
              <a:rPr lang="de-CH" dirty="0" smtClean="0"/>
            </a:br>
            <a:r>
              <a:rPr lang="de-CH" dirty="0" smtClean="0"/>
              <a:t>The kicker tanks 2</a:t>
            </a:r>
            <a:endParaRPr lang="en-GB" dirty="0"/>
          </a:p>
        </p:txBody>
      </p:sp>
      <p:sp>
        <p:nvSpPr>
          <p:cNvPr id="3" name="Content Placeholder 2"/>
          <p:cNvSpPr>
            <a:spLocks noGrp="1"/>
          </p:cNvSpPr>
          <p:nvPr>
            <p:ph idx="1"/>
          </p:nvPr>
        </p:nvSpPr>
        <p:spPr/>
        <p:txBody>
          <a:bodyPr>
            <a:normAutofit fontScale="92500" lnSpcReduction="20000"/>
          </a:bodyPr>
          <a:lstStyle/>
          <a:p>
            <a:r>
              <a:rPr lang="de-CH" dirty="0" smtClean="0"/>
              <a:t>At some time  micro fissures ocurred in the water tubes inside the vacuum. This ruins the vacuum.</a:t>
            </a:r>
          </a:p>
          <a:p>
            <a:r>
              <a:rPr lang="de-CH" dirty="0" smtClean="0"/>
              <a:t>To avoid dismantling the tank a repair was tried with liquid epoxy resin. </a:t>
            </a:r>
            <a:r>
              <a:rPr lang="de-CH" dirty="0"/>
              <a:t>T</a:t>
            </a:r>
            <a:r>
              <a:rPr lang="de-CH" dirty="0" smtClean="0"/>
              <a:t>his worked and is still holding</a:t>
            </a:r>
          </a:p>
          <a:p>
            <a:r>
              <a:rPr lang="de-CH" dirty="0" smtClean="0"/>
              <a:t>When the machine is stopped for maintenance, the water must be drained, to avoid damage during bake-out.</a:t>
            </a:r>
          </a:p>
          <a:p>
            <a:r>
              <a:rPr lang="de-CH" dirty="0" smtClean="0"/>
              <a:t>Also here a flow interlock is needed to switch of the power when there is no water.</a:t>
            </a:r>
          </a:p>
        </p:txBody>
      </p:sp>
      <p:sp>
        <p:nvSpPr>
          <p:cNvPr id="4" name="Footer Placeholder 3"/>
          <p:cNvSpPr>
            <a:spLocks noGrp="1"/>
          </p:cNvSpPr>
          <p:nvPr>
            <p:ph type="ftr" sz="quarter" idx="11"/>
          </p:nvPr>
        </p:nvSpPr>
        <p:spPr/>
        <p:txBody>
          <a:bodyPr/>
          <a:lstStyle/>
          <a:p>
            <a:r>
              <a:rPr lang="en-GB" smtClean="0"/>
              <a:t>R. Louwerse</a:t>
            </a:r>
            <a:endParaRPr lang="en-GB"/>
          </a:p>
        </p:txBody>
      </p:sp>
      <p:sp>
        <p:nvSpPr>
          <p:cNvPr id="5" name="Slide Number Placeholder 4"/>
          <p:cNvSpPr>
            <a:spLocks noGrp="1"/>
          </p:cNvSpPr>
          <p:nvPr>
            <p:ph type="sldNum" sz="quarter" idx="12"/>
          </p:nvPr>
        </p:nvSpPr>
        <p:spPr/>
        <p:txBody>
          <a:bodyPr/>
          <a:lstStyle/>
          <a:p>
            <a:fld id="{5A560426-35EB-4AD9-ACF4-D7F887CCA6EB}" type="slidenum">
              <a:rPr lang="en-GB" smtClean="0"/>
              <a:t>9</a:t>
            </a:fld>
            <a:endParaRPr lang="en-GB"/>
          </a:p>
        </p:txBody>
      </p:sp>
    </p:spTree>
    <p:extLst>
      <p:ext uri="{BB962C8B-B14F-4D97-AF65-F5344CB8AC3E}">
        <p14:creationId xmlns:p14="http://schemas.microsoft.com/office/powerpoint/2010/main" val="58126648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247</TotalTime>
  <Words>979</Words>
  <Application>Microsoft Office PowerPoint</Application>
  <PresentationFormat>On-screen Show (4:3)</PresentationFormat>
  <Paragraphs>102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Pushpin</vt:lpstr>
      <vt:lpstr>Practical experience with the AD Stochastic Cooling</vt:lpstr>
      <vt:lpstr>Water Cooling Systems 1. Power Amplifiers.</vt:lpstr>
      <vt:lpstr>Water Flow Surveillance</vt:lpstr>
      <vt:lpstr>Water Pressure Monitoring</vt:lpstr>
      <vt:lpstr>Water cooling systems  Power Amplifiers 2</vt:lpstr>
      <vt:lpstr>Water Flow Monitors</vt:lpstr>
      <vt:lpstr>Water cooling systems The kicker tanks 1</vt:lpstr>
      <vt:lpstr>Setting up the system</vt:lpstr>
      <vt:lpstr>Water cooling systems The kicker tanks 2</vt:lpstr>
      <vt:lpstr>The Kicker Tank</vt:lpstr>
      <vt:lpstr>Other issues</vt:lpstr>
      <vt:lpstr>Spring Suspension</vt:lpstr>
      <vt:lpstr>Spring Suspension Close Up</vt:lpstr>
      <vt:lpstr>The devil is in the detail</vt:lpstr>
      <vt:lpstr>The «Platform Fritz»</vt:lpstr>
      <vt:lpstr>Platform Fritz (1)</vt:lpstr>
      <vt:lpstr>Platform Fritz (2)</vt:lpstr>
      <vt:lpstr>Platform Fritz (3)</vt:lpstr>
      <vt:lpstr>Platform Fritz (4)</vt:lpstr>
      <vt:lpstr>New Controls of Platform Fritz</vt:lpstr>
      <vt:lpstr>Power supply considerations.</vt:lpstr>
      <vt:lpstr>Pick-ups </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experience with the AD Stochastic Cooling</dc:title>
  <dc:creator>Reinier Louwerse</dc:creator>
  <cp:lastModifiedBy>Silke Federmann</cp:lastModifiedBy>
  <cp:revision>16</cp:revision>
  <dcterms:created xsi:type="dcterms:W3CDTF">2013-06-05T08:43:47Z</dcterms:created>
  <dcterms:modified xsi:type="dcterms:W3CDTF">2013-06-07T13:27:06Z</dcterms:modified>
</cp:coreProperties>
</file>