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7" r:id="rId4"/>
    <p:sldId id="258" r:id="rId5"/>
    <p:sldId id="259" r:id="rId6"/>
    <p:sldId id="267" r:id="rId7"/>
    <p:sldId id="260" r:id="rId8"/>
    <p:sldId id="263" r:id="rId9"/>
    <p:sldId id="265" r:id="rId10"/>
    <p:sldId id="266" r:id="rId11"/>
    <p:sldId id="261" r:id="rId12"/>
    <p:sldId id="291" r:id="rId13"/>
    <p:sldId id="288" r:id="rId14"/>
    <p:sldId id="276" r:id="rId15"/>
    <p:sldId id="271" r:id="rId16"/>
    <p:sldId id="272" r:id="rId17"/>
    <p:sldId id="277" r:id="rId18"/>
    <p:sldId id="292" r:id="rId19"/>
    <p:sldId id="278" r:id="rId20"/>
    <p:sldId id="282" r:id="rId21"/>
    <p:sldId id="285" r:id="rId22"/>
    <p:sldId id="279" r:id="rId23"/>
    <p:sldId id="281" r:id="rId24"/>
    <p:sldId id="286" r:id="rId25"/>
    <p:sldId id="289" r:id="rId26"/>
    <p:sldId id="290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24517-60AF-4D4C-A07C-DCE84D663CB0}" type="datetimeFigureOut">
              <a:rPr lang="en-US" smtClean="0"/>
              <a:t>27-Jun-17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C9DB0-8723-4448-B40F-010BDF5C7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4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24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88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16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734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65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627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6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5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3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1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759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576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478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12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5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2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83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0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33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34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50EC5-7BF2-48A9-8988-00371B8564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9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25ED-A87D-44D1-A756-3BE0779FA6A3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ABEF-D5C1-4EFB-AB65-288B49964442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2F54-3E85-46F9-8B98-89EEA306EB38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7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72F55-CB6B-4A75-A6D1-29C3000E6AA2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5BB8-11F6-4736-8685-7CAC95A06399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8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898E-2F26-48AF-8915-0C5921342F11}" type="datetime1">
              <a:rPr lang="en-US" smtClean="0"/>
              <a:t>27-Jun-17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6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4168-669A-4369-9A16-2A0DAA2932AF}" type="datetime1">
              <a:rPr lang="en-US" smtClean="0"/>
              <a:t>27-Jun-17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5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6AC1-F8BD-450C-8CEA-C9E89907F93B}" type="datetime1">
              <a:rPr lang="en-US" smtClean="0"/>
              <a:t>27-Jun-17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5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8587-CBDD-4FF4-9F99-1ED7578A63EA}" type="datetime1">
              <a:rPr lang="en-US" smtClean="0"/>
              <a:t>27-Jun-17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98F2C-5797-4135-BC26-65AD5BADD4D3}" type="datetime1">
              <a:rPr lang="en-US" smtClean="0"/>
              <a:t>27-Jun-17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9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62DB-7211-4CB4-8AAB-328B24E024AB}" type="datetime1">
              <a:rPr lang="en-US" smtClean="0"/>
              <a:t>27-Jun-17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421B-3069-4524-9BCB-C43887D2B8B0}" type="datetime1">
              <a:rPr lang="en-US" smtClean="0"/>
              <a:t>27-Jun-17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7944-C0C5-4BAA-ACC1-E5F0349BA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7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1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png"/><Relationship Id="rId14" Type="http://schemas.openxmlformats.org/officeDocument/2006/relationships/image" Target="../media/image4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42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41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Relationship Id="rId4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image" Target="../media/image105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image" Target="../media/image104.png"/><Relationship Id="rId5" Type="http://schemas.openxmlformats.org/officeDocument/2006/relationships/image" Target="../media/image1.png"/><Relationship Id="rId10" Type="http://schemas.openxmlformats.org/officeDocument/2006/relationships/image" Target="../media/image103.png"/><Relationship Id="rId4" Type="http://schemas.openxmlformats.org/officeDocument/2006/relationships/image" Target="../media/image45.png"/><Relationship Id="rId9" Type="http://schemas.openxmlformats.org/officeDocument/2006/relationships/image" Target="../media/image9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.png"/><Relationship Id="rId9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5743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Two electrons source, for two different projects at CERN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371388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 Kévin Pepitone</a:t>
            </a:r>
            <a:endParaRPr kumimoji="0" lang="en-GB" sz="28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71" y="301304"/>
            <a:ext cx="2247900" cy="22479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sted-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460" y="3961423"/>
            <a:ext cx="2899768" cy="186851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Pepper pot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10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4" y="432040"/>
            <a:ext cx="1293489" cy="5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90" y="1799506"/>
            <a:ext cx="4469641" cy="3680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290" y="1419397"/>
            <a:ext cx="70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Pepper Pot has been delivered at CERN and installed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pic>
        <p:nvPicPr>
          <p:cNvPr id="9218" name="Picture 2" descr="https://lh3.googleusercontent.com/xO1S1zJCCHaEFhdj5rap_hVpwlbTa9SfWAysqZcfEumigj_SwtVk1ycIjCIJILyYb6oVO2s2L9LJFH5y3ZzNCcfhEmQx7ZXXPTXQwEbbKLbjSbiJ_BsLXVe01FkPBsYAMS2Yj2gIlObhw3cAaNRvffII_xJLRLkGXBQOdmLgKJyJWoA-jnFbPsd--QDai5RSNaQ-rUZrl7ScrnKcY191uFilTyG2zkax2l-_NjU4V_47imMLMNNS0qTjV_V0_nZohP2Oqsf9gCFzgNdb0FdOrdYLCPxXsefO4CkNv4_KadutFYxerl3hruUDAVaibMMp3CZh7jOL8xrheIbWjhdJfRDmY5cWI2hSBt3W1II-O6CnkFYLsuBDxkWaA1qqf_mwtzllLHEp_IJ5l9EunJfEkiWM8ASEYzPgrmZYfJ_fZVDKMUq3X4i4Z2U4C0Se3n1yuYO73zdXnOcWcAVrkzPV1-J401ay0ThCS4TJ0kCai-oQusqcO7pD6sTDh8k8ooYe-FyB6jnfTUu14xlw8onsFxdleN-KRdtuhaTtSefu6bkgrMYH39ttkKS0IaxZ4TBftm3njlgAv0O3WKAM6GyoFqU4yn8IH2fSxOQZ7M-8XzaGKJ33lR7qsA=w1326-h994-no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9672" y="2953495"/>
            <a:ext cx="2564871" cy="28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asted-imag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3288" y="1678426"/>
            <a:ext cx="1735577" cy="127506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" name="pasted-image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8991" y="2839376"/>
            <a:ext cx="1194409" cy="118012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" name="pasted-imag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70869">
            <a:off x="7789781" y="1707242"/>
            <a:ext cx="1252543" cy="121736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" name="Shape 135"/>
          <p:cNvSpPr/>
          <p:nvPr/>
        </p:nvSpPr>
        <p:spPr>
          <a:xfrm>
            <a:off x="8374827" y="1710187"/>
            <a:ext cx="471284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77" dirty="0"/>
              <a:t>OTR</a:t>
            </a:r>
          </a:p>
        </p:txBody>
      </p:sp>
      <p:sp>
        <p:nvSpPr>
          <p:cNvPr id="23" name="Shape 136"/>
          <p:cNvSpPr/>
          <p:nvPr/>
        </p:nvSpPr>
        <p:spPr>
          <a:xfrm>
            <a:off x="7388311" y="3719561"/>
            <a:ext cx="753797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77"/>
              <a:t>YAG:Ce</a:t>
            </a:r>
          </a:p>
        </p:txBody>
      </p:sp>
      <p:sp>
        <p:nvSpPr>
          <p:cNvPr id="24" name="Shape 137"/>
          <p:cNvSpPr/>
          <p:nvPr/>
        </p:nvSpPr>
        <p:spPr>
          <a:xfrm>
            <a:off x="5994593" y="2664830"/>
            <a:ext cx="524182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77"/>
              <a:t>Mask</a:t>
            </a:r>
          </a:p>
        </p:txBody>
      </p:sp>
      <p:pic>
        <p:nvPicPr>
          <p:cNvPr id="25" name="pasted-image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055" y="1336673"/>
            <a:ext cx="2064944" cy="92566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" name="Shape 140"/>
          <p:cNvSpPr/>
          <p:nvPr/>
        </p:nvSpPr>
        <p:spPr>
          <a:xfrm>
            <a:off x="9701103" y="1273661"/>
            <a:ext cx="1652697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77" dirty="0"/>
              <a:t>Calibration screen.</a:t>
            </a:r>
          </a:p>
        </p:txBody>
      </p:sp>
    </p:spTree>
    <p:extLst>
      <p:ext uri="{BB962C8B-B14F-4D97-AF65-F5344CB8AC3E}">
        <p14:creationId xmlns:p14="http://schemas.microsoft.com/office/powerpoint/2010/main" val="19709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11</a:t>
            </a:fld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5417" y="807489"/>
            <a:ext cx="5582065" cy="3797145"/>
            <a:chOff x="5595885" y="1423783"/>
            <a:chExt cx="6475878" cy="37971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5885" y="1423783"/>
              <a:ext cx="6475878" cy="37971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074540" y="2670343"/>
              <a:ext cx="950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supplies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25442" y="2485677"/>
              <a:ext cx="1185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Modulator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906138" y="27595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Control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49212" y="3852022"/>
              <a:ext cx="3204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Klystron tank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and 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retention box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9" descr="C:\Users\apardons\AppData\Local\Temp\enhtmlclip\IMG_06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725" y="3895662"/>
            <a:ext cx="3234665" cy="24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35151" y="799003"/>
            <a:ext cx="2490159" cy="3774615"/>
            <a:chOff x="88900" y="1703780"/>
            <a:chExt cx="2490159" cy="3774615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00" y="2056957"/>
              <a:ext cx="2490159" cy="34214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8900" y="1703780"/>
              <a:ext cx="2458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Thales TH2100</a:t>
              </a:r>
              <a:endParaRPr lang="en-GB" dirty="0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3839260" y="2534487"/>
            <a:ext cx="2395892" cy="1722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63688"/>
              </p:ext>
            </p:extLst>
          </p:nvPr>
        </p:nvGraphicFramePr>
        <p:xfrm>
          <a:off x="8264837" y="2513229"/>
          <a:ext cx="3878870" cy="380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01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Specifications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RF frequency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2998.5</a:t>
                      </a:r>
                      <a:r>
                        <a:rPr lang="en-GB" b="0" i="0" u="none" baseline="0" dirty="0" smtClean="0">
                          <a:effectLst/>
                          <a:latin typeface="+mn-lt"/>
                        </a:rPr>
                        <a:t> MHz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Peak RF power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45 MW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RF</a:t>
                      </a:r>
                      <a:r>
                        <a:rPr lang="en-GB" b="0" i="0" u="none" baseline="0" dirty="0" smtClean="0">
                          <a:effectLst/>
                          <a:latin typeface="+mn-lt"/>
                        </a:rPr>
                        <a:t> gain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54 dB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Efficiency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43 %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Anode voltage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307 kV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101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Beam current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340 A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High voltage</a:t>
                      </a:r>
                      <a:r>
                        <a:rPr lang="en-GB" b="0" i="0" u="none" baseline="0" dirty="0" smtClean="0">
                          <a:effectLst/>
                          <a:latin typeface="+mn-lt"/>
                        </a:rPr>
                        <a:t> pulse length @75%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7.6 us</a:t>
                      </a:r>
                    </a:p>
                    <a:p>
                      <a:pPr algn="l"/>
                      <a:r>
                        <a:rPr lang="en-GB" b="0" i="1" u="none" dirty="0" smtClean="0">
                          <a:effectLst/>
                          <a:latin typeface="+mn-lt"/>
                        </a:rPr>
                        <a:t>Needed</a:t>
                      </a:r>
                      <a:r>
                        <a:rPr lang="en-GB" b="0" i="1" u="none" baseline="0" dirty="0" smtClean="0">
                          <a:effectLst/>
                          <a:latin typeface="+mn-lt"/>
                        </a:rPr>
                        <a:t> : </a:t>
                      </a:r>
                      <a:r>
                        <a:rPr lang="en-GB" b="0" i="1" u="none" dirty="0" smtClean="0">
                          <a:effectLst/>
                          <a:latin typeface="+mn-lt"/>
                        </a:rPr>
                        <a:t>1-2 us</a:t>
                      </a:r>
                      <a:endParaRPr lang="en-GB" b="0" i="1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Total height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0" i="0" u="none" dirty="0" smtClean="0">
                          <a:effectLst/>
                          <a:latin typeface="+mn-lt"/>
                        </a:rPr>
                        <a:t>1.7</a:t>
                      </a:r>
                      <a:r>
                        <a:rPr lang="en-GB" b="0" i="0" u="none" baseline="0" dirty="0" smtClean="0">
                          <a:effectLst/>
                          <a:latin typeface="+mn-lt"/>
                        </a:rPr>
                        <a:t> m</a:t>
                      </a:r>
                      <a:endParaRPr lang="en-GB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Klystron and modulator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12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22751" y="-2361407"/>
            <a:ext cx="5546499" cy="119991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13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Outline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6194" y="1317031"/>
            <a:ext cx="90647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Electron beam line and 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Beam instrumentation (BPM,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PepperPot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Booster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Klystron and modulator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Cathode and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Experimental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Comparison experiments/simulations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Emittance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RN-2012-007.pdf - Adobe Read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512" y="1126398"/>
            <a:ext cx="9206935" cy="5040000"/>
          </a:xfrm>
          <a:prstGeom prst="rect">
            <a:avLst/>
          </a:prstGeom>
        </p:spPr>
      </p:pic>
      <p:pic>
        <p:nvPicPr>
          <p:cNvPr id="4" name="Picture 3" descr="CERN-2012-007.pdf - Adobe Read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5" r="-2469"/>
          <a:stretch/>
        </p:blipFill>
        <p:spPr>
          <a:xfrm>
            <a:off x="1161143" y="1113282"/>
            <a:ext cx="9564914" cy="5040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14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0457" y="5790444"/>
            <a:ext cx="30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Conceptual design report (EDMS 1234244)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64229" y="1930401"/>
            <a:ext cx="493485" cy="4354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462201" y="782312"/>
            <a:ext cx="4880542" cy="26866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Electron source and beam parameters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" r="-194"/>
          <a:stretch/>
        </p:blipFill>
        <p:spPr>
          <a:xfrm>
            <a:off x="6761183" y="1021204"/>
            <a:ext cx="3500387" cy="4644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936" y="1021204"/>
            <a:ext cx="3665144" cy="472989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99185" y="859869"/>
            <a:ext cx="9987780" cy="5559943"/>
            <a:chOff x="1148493" y="859869"/>
            <a:chExt cx="9987780" cy="555994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493" y="859869"/>
              <a:ext cx="9899009" cy="555994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806219" y="1078669"/>
              <a:ext cx="33300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dirty="0" smtClean="0">
                  <a:solidFill>
                    <a:srgbClr val="FF0000"/>
                  </a:solidFill>
                </a:rPr>
                <a:t>LEETCHI</a:t>
              </a:r>
              <a:endParaRPr lang="en-GB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08" y="859869"/>
            <a:ext cx="11711083" cy="549615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15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662707"/>
              </p:ext>
            </p:extLst>
          </p:nvPr>
        </p:nvGraphicFramePr>
        <p:xfrm>
          <a:off x="6319830" y="1203650"/>
          <a:ext cx="5239105" cy="4667975"/>
        </p:xfrm>
        <a:graphic>
          <a:graphicData uri="http://schemas.openxmlformats.org/drawingml/2006/table">
            <a:tbl>
              <a:tblPr firstRow="1" bandRow="1">
                <a:solidFill>
                  <a:srgbClr val="FF3300"/>
                </a:solidFill>
                <a:tableStyleId>{B301B821-A1FF-4177-AEE7-76D212191A09}</a:tableStyleId>
              </a:tblPr>
              <a:tblGrid>
                <a:gridCol w="3042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07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noProof="0" dirty="0" smtClean="0">
                          <a:effectLst/>
                        </a:rPr>
                        <a:t>Parameters</a:t>
                      </a:r>
                      <a:endParaRPr lang="en-US" sz="2400" b="0" i="0" u="none" noProof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noProof="0" dirty="0" smtClean="0">
                          <a:effectLst/>
                        </a:rPr>
                        <a:t>Baseline</a:t>
                      </a:r>
                      <a:endParaRPr lang="en-US" sz="2400" b="1" i="0" u="none" noProof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 smtClean="0">
                          <a:effectLst/>
                        </a:rPr>
                        <a:t>Beam energy </a:t>
                      </a:r>
                      <a:endParaRPr lang="en-US" b="0" i="0" u="none" noProof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 smtClean="0">
                          <a:effectLst/>
                        </a:rPr>
                        <a:t>140 </a:t>
                      </a:r>
                      <a:r>
                        <a:rPr lang="en-US" u="none" noProof="0" dirty="0" err="1" smtClean="0">
                          <a:effectLst/>
                        </a:rPr>
                        <a:t>keV</a:t>
                      </a:r>
                      <a:endParaRPr lang="en-US" b="0" i="0" u="none" noProof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800" noProof="0" dirty="0" smtClean="0">
                          <a:effectLst/>
                        </a:rPr>
                        <a:t>Beam current</a:t>
                      </a:r>
                      <a:endParaRPr lang="en-US" sz="1800" b="0" i="1" u="none" noProof="0" dirty="0" smtClean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 smtClean="0">
                          <a:effectLst/>
                        </a:rPr>
                        <a:t>5 to 7 A</a:t>
                      </a:r>
                      <a:endParaRPr lang="en-US" sz="2800" b="0" i="0" u="none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Pulse length</a:t>
                      </a:r>
                      <a:endParaRPr lang="en-US" b="0" i="1" u="none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i="0" u="none" kern="800" noProof="0" dirty="0" smtClean="0">
                          <a:solidFill>
                            <a:schemeClr val="bg1"/>
                          </a:solidFill>
                          <a:effectLst/>
                        </a:rPr>
                        <a:t>140 µs</a:t>
                      </a:r>
                      <a:endParaRPr lang="en-US" sz="2800" b="0" i="0" u="none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 smtClean="0">
                          <a:effectLst/>
                        </a:rPr>
                        <a:t>Emittance (RMS)</a:t>
                      </a:r>
                      <a:endParaRPr lang="en-US" b="0" i="1" u="none" noProof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 smtClean="0">
                          <a:effectLst/>
                        </a:rPr>
                        <a:t>&lt;</a:t>
                      </a:r>
                      <a:r>
                        <a:rPr lang="en-US" sz="1800" u="none" kern="800" baseline="0" noProof="0" dirty="0" smtClean="0">
                          <a:effectLst/>
                        </a:rPr>
                        <a:t> </a:t>
                      </a:r>
                      <a:r>
                        <a:rPr lang="en-US" sz="1800" u="none" kern="800" noProof="0" dirty="0" smtClean="0">
                          <a:effectLst/>
                        </a:rPr>
                        <a:t>20 mm </a:t>
                      </a:r>
                      <a:r>
                        <a:rPr lang="en-US" sz="1800" u="none" kern="800" noProof="0" dirty="0" err="1" smtClean="0">
                          <a:effectLst/>
                        </a:rPr>
                        <a:t>mrad</a:t>
                      </a:r>
                      <a:endParaRPr lang="en-US" sz="2800" b="0" i="0" u="none" noProof="0" dirty="0">
                        <a:effectLst/>
                        <a:latin typeface="Symbol" charset="2"/>
                        <a:ea typeface="Times New Roman"/>
                        <a:cs typeface="Symbol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/>
                      <a:r>
                        <a:rPr lang="en-US" u="none" noProof="0" dirty="0" smtClean="0">
                          <a:effectLst/>
                        </a:rPr>
                        <a:t>Repetition rate</a:t>
                      </a:r>
                      <a:endParaRPr lang="en-US" b="0" i="0" u="none" noProof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 smtClean="0">
                          <a:effectLst/>
                        </a:rPr>
                        <a:t>50 Hz</a:t>
                      </a:r>
                      <a:endParaRPr lang="en-US" b="0" i="0" u="none" noProof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kern="800" noProof="0" dirty="0" smtClean="0">
                          <a:effectLst/>
                        </a:rPr>
                        <a:t>Beam power</a:t>
                      </a:r>
                      <a:endParaRPr lang="en-US" sz="2800" b="0" i="0" u="none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noProof="0" dirty="0" smtClean="0">
                          <a:effectLst/>
                        </a:rPr>
                        <a:t>4,9</a:t>
                      </a:r>
                      <a:r>
                        <a:rPr lang="en-US" u="none" baseline="0" noProof="0" dirty="0" smtClean="0">
                          <a:effectLst/>
                        </a:rPr>
                        <a:t> to 6,9 kW</a:t>
                      </a:r>
                      <a:endParaRPr lang="en-US" b="0" i="0" u="none" noProof="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Shot to shot charge variation</a:t>
                      </a:r>
                      <a:endParaRPr lang="en-US" sz="1800" b="0" i="0" u="none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0.1 %</a:t>
                      </a:r>
                      <a:endParaRPr lang="en-US" b="0" i="0" u="none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646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Flat top charge variation</a:t>
                      </a:r>
                      <a:endParaRPr lang="en-US" sz="1800" b="0" i="0" u="none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0.1 % after correction</a:t>
                      </a:r>
                      <a:endParaRPr lang="en-US" b="0" i="0" u="none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Electron source and beam parameters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16</a:t>
            </a:fld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16" y="3691127"/>
            <a:ext cx="5277642" cy="269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16" y="1024377"/>
            <a:ext cx="4640686" cy="2621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969" y="1024377"/>
            <a:ext cx="5080829" cy="28427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601" y="3942156"/>
            <a:ext cx="2411999" cy="241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14525" y="4910163"/>
            <a:ext cx="433520" cy="406116"/>
          </a:xfrm>
          <a:prstGeom prst="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91" tIns="36795" rIns="73591" bIns="36795" rtlCol="0" anchor="ctr"/>
          <a:lstStyle/>
          <a:p>
            <a:pPr algn="ctr"/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648045" y="5132875"/>
            <a:ext cx="1343555" cy="183404"/>
          </a:xfrm>
          <a:prstGeom prst="straightConnector1">
            <a:avLst/>
          </a:prstGeom>
          <a:ln w="38100"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7643" y="4326279"/>
            <a:ext cx="1809059" cy="19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75064" y="3907018"/>
            <a:ext cx="180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CPI YU-156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Cathode and connector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17</a:t>
            </a:fld>
            <a:endParaRPr lang="en-GB"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" y="144183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1000 shots @ 50 Hz, extracted from 180 000 shots (1 hour @ 50 Hz)</a:t>
            </a:r>
          </a:p>
          <a:p>
            <a:pPr algn="ctr"/>
            <a:r>
              <a:rPr lang="fr-FR" i="1" dirty="0" smtClean="0"/>
              <a:t>V</a:t>
            </a:r>
            <a:r>
              <a:rPr lang="fr-FR" i="1" baseline="-25000" dirty="0" smtClean="0"/>
              <a:t>HV</a:t>
            </a:r>
            <a:r>
              <a:rPr lang="fr-FR" dirty="0" smtClean="0"/>
              <a:t> </a:t>
            </a:r>
            <a:r>
              <a:rPr lang="fr-FR" dirty="0"/>
              <a:t>= 140 </a:t>
            </a:r>
            <a:r>
              <a:rPr lang="fr-FR" dirty="0" smtClean="0"/>
              <a:t>kV ; </a:t>
            </a:r>
            <a:r>
              <a:rPr lang="fr-FR" i="1" dirty="0" smtClean="0"/>
              <a:t>t</a:t>
            </a:r>
            <a:r>
              <a:rPr lang="fr-FR" dirty="0" smtClean="0"/>
              <a:t> = </a:t>
            </a:r>
            <a:r>
              <a:rPr lang="en-US" dirty="0" smtClean="0"/>
              <a:t>8 µs ;  </a:t>
            </a:r>
            <a:r>
              <a:rPr lang="en-US" i="1" dirty="0" smtClean="0"/>
              <a:t>I</a:t>
            </a:r>
            <a:r>
              <a:rPr lang="en-US" i="1" baseline="-25000" dirty="0" smtClean="0"/>
              <a:t>B</a:t>
            </a:r>
            <a:r>
              <a:rPr lang="en-US" dirty="0" smtClean="0"/>
              <a:t> = 4.5 A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0712" y="1755047"/>
          <a:ext cx="5139717" cy="3932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712" y="1755047"/>
                        <a:ext cx="5139717" cy="3932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044234" y="2291255"/>
            <a:ext cx="0" cy="6411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73792" y="4051737"/>
            <a:ext cx="0" cy="641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01352" y="2868038"/>
            <a:ext cx="2334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Measured pulse to pulse stability on beam current: 0.3-0.4 </a:t>
            </a:r>
            <a:r>
              <a:rPr lang="en-US" dirty="0"/>
              <a:t>%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47602" y="1755857"/>
          <a:ext cx="5137600" cy="393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47602" y="1755857"/>
                        <a:ext cx="5137600" cy="393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1194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Experimental results</a:t>
            </a:r>
          </a:p>
          <a:p>
            <a:pPr algn="ctr"/>
            <a:r>
              <a:rPr lang="en-US" sz="2800" dirty="0" smtClean="0"/>
              <a:t>Pulse to pulse current stability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001081"/>
            <a:ext cx="12122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solidFill>
                  <a:srgbClr val="FF0000"/>
                </a:solidFill>
              </a:rPr>
              <a:t>Allan Standard Deviation </a:t>
            </a:r>
            <a:r>
              <a:rPr lang="en-US" sz="1500" i="1" dirty="0" smtClean="0"/>
              <a:t>= A metric for stability = Two-sample Standard </a:t>
            </a:r>
            <a:r>
              <a:rPr lang="en-US" sz="1500" i="1" dirty="0"/>
              <a:t>Deviation</a:t>
            </a:r>
            <a:r>
              <a:rPr lang="en-US" sz="1500" i="1" dirty="0" smtClean="0"/>
              <a:t> taken over variable interval of time or variable </a:t>
            </a:r>
            <a:r>
              <a:rPr lang="en-US" sz="1500" i="1" dirty="0"/>
              <a:t>interval of </a:t>
            </a:r>
            <a:r>
              <a:rPr lang="en-US" sz="1500" i="1" dirty="0" smtClean="0"/>
              <a:t>pulses </a:t>
            </a:r>
            <a:endParaRPr lang="en-US" sz="15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7" name="Picture 21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631" y="2521337"/>
            <a:ext cx="4224894" cy="3316511"/>
          </a:xfrm>
          <a:prstGeom prst="rect">
            <a:avLst/>
          </a:prstGeom>
        </p:spPr>
      </p:pic>
      <p:pic>
        <p:nvPicPr>
          <p:cNvPr id="2136" name="Picture 2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123" y="2503047"/>
            <a:ext cx="4340728" cy="333480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18</a:t>
            </a:fld>
            <a:endParaRPr lang="en-GB"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50" y="1503241"/>
            <a:ext cx="1218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 shots @ 6 Hz, extracted from 1800 shots (5 minutes @ 6 Hz)</a:t>
            </a:r>
          </a:p>
          <a:p>
            <a:pPr algn="ctr"/>
            <a:r>
              <a:rPr lang="fr-FR" i="1" dirty="0" smtClean="0"/>
              <a:t>V</a:t>
            </a:r>
            <a:r>
              <a:rPr lang="fr-FR" i="1" baseline="-25000" dirty="0" smtClean="0"/>
              <a:t>HV</a:t>
            </a:r>
            <a:r>
              <a:rPr lang="fr-FR" dirty="0" smtClean="0"/>
              <a:t> </a:t>
            </a:r>
            <a:r>
              <a:rPr lang="fr-FR" dirty="0"/>
              <a:t>= 140 </a:t>
            </a:r>
            <a:r>
              <a:rPr lang="fr-FR" dirty="0" smtClean="0"/>
              <a:t>kV ; </a:t>
            </a:r>
            <a:r>
              <a:rPr lang="fr-FR" i="1" dirty="0" smtClean="0"/>
              <a:t>t</a:t>
            </a:r>
            <a:r>
              <a:rPr lang="fr-FR" dirty="0" smtClean="0"/>
              <a:t> = </a:t>
            </a:r>
            <a:r>
              <a:rPr lang="en-US" dirty="0" smtClean="0"/>
              <a:t>140 µs ;  </a:t>
            </a:r>
            <a:r>
              <a:rPr lang="en-US" i="1" dirty="0" smtClean="0"/>
              <a:t>I</a:t>
            </a:r>
            <a:r>
              <a:rPr lang="en-US" i="1" baseline="-25000" dirty="0" smtClean="0"/>
              <a:t>B</a:t>
            </a:r>
            <a:r>
              <a:rPr lang="en-US" dirty="0" smtClean="0"/>
              <a:t> = 4.5 A</a:t>
            </a:r>
            <a:endParaRPr 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48293" y="26060"/>
            <a:ext cx="121920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/>
              <a:t>Experimental results </a:t>
            </a:r>
          </a:p>
          <a:p>
            <a:pPr algn="ctr"/>
            <a:r>
              <a:rPr lang="en-US" altLang="en-US" sz="3200" dirty="0" smtClean="0"/>
              <a:t>Beam stability from the electrical results</a:t>
            </a:r>
            <a:endParaRPr lang="en-US" alt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15714" y="5683324"/>
            <a:ext cx="565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Capacitor discharge during the pulse, the energy of electrons decreases during the pulse (140 </a:t>
            </a:r>
            <a:r>
              <a:rPr lang="en-US" dirty="0" err="1" smtClean="0"/>
              <a:t>keV</a:t>
            </a:r>
            <a:r>
              <a:rPr lang="en-US" dirty="0" smtClean="0"/>
              <a:t> to 90 </a:t>
            </a:r>
            <a:r>
              <a:rPr lang="en-US" dirty="0" err="1" smtClean="0"/>
              <a:t>keV</a:t>
            </a:r>
            <a:r>
              <a:rPr lang="en-US" dirty="0" smtClean="0"/>
              <a:t>) 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875238" y="4108881"/>
            <a:ext cx="1332203" cy="1634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50486" y="2338558"/>
            <a:ext cx="2632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New</a:t>
            </a:r>
          </a:p>
          <a:p>
            <a:pPr algn="ctr"/>
            <a:r>
              <a:rPr lang="en-US" sz="4400" dirty="0" smtClean="0"/>
              <a:t>Modulator</a:t>
            </a:r>
            <a:endParaRPr 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7041" y="2134508"/>
            <a:ext cx="5890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pulse to pulse stability on beam current: 0.3-0.4 %</a:t>
            </a:r>
          </a:p>
          <a:p>
            <a:r>
              <a:rPr lang="en-US" dirty="0" smtClean="0"/>
              <a:t>Flat top current stability 10 %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23" y="3785108"/>
            <a:ext cx="2045626" cy="1738782"/>
          </a:xfrm>
          <a:prstGeom prst="rect">
            <a:avLst/>
          </a:prstGeom>
        </p:spPr>
      </p:pic>
      <p:sp>
        <p:nvSpPr>
          <p:cNvPr id="2138" name="Rectangle 2137"/>
          <p:cNvSpPr/>
          <p:nvPr/>
        </p:nvSpPr>
        <p:spPr>
          <a:xfrm>
            <a:off x="8072377" y="3517619"/>
            <a:ext cx="3819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The </a:t>
            </a:r>
            <a:r>
              <a:rPr lang="en-GB" dirty="0" smtClean="0"/>
              <a:t>grid of the cathode resists to </a:t>
            </a:r>
            <a:r>
              <a:rPr lang="en-GB" dirty="0"/>
              <a:t>4.5 A (mean current) during 140 µs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38" grpId="0"/>
      <p:bldP spid="21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19</a:t>
            </a:fld>
            <a:endParaRPr lang="en-GB"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384635" y="1586888"/>
            <a:ext cx="331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t</a:t>
            </a:r>
            <a:r>
              <a:rPr lang="fr-FR" dirty="0" smtClean="0"/>
              <a:t> = 5 µs, </a:t>
            </a:r>
            <a:r>
              <a:rPr lang="fr-FR" i="1" dirty="0" err="1" smtClean="0"/>
              <a:t>I</a:t>
            </a:r>
            <a:r>
              <a:rPr lang="fr-FR" i="1" baseline="-25000" dirty="0" err="1" smtClean="0"/>
              <a:t>beam</a:t>
            </a:r>
            <a:r>
              <a:rPr lang="fr-FR" dirty="0" smtClean="0"/>
              <a:t> = 4.5 A, </a:t>
            </a:r>
            <a:r>
              <a:rPr lang="fr-FR" i="1" dirty="0"/>
              <a:t>E</a:t>
            </a:r>
            <a:r>
              <a:rPr lang="fr-FR" dirty="0" smtClean="0"/>
              <a:t> = 140 </a:t>
            </a:r>
            <a:r>
              <a:rPr lang="fr-FR" dirty="0" err="1" smtClean="0"/>
              <a:t>keV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-5609" y="1974421"/>
            <a:ext cx="12276364" cy="3784927"/>
            <a:chOff x="-58159" y="1427883"/>
            <a:chExt cx="12276364" cy="37849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8158" y="1514399"/>
              <a:ext cx="2598058" cy="360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027" y="1514399"/>
              <a:ext cx="2625608" cy="360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1904" y="1514399"/>
              <a:ext cx="2625607" cy="360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3791" y="1514399"/>
              <a:ext cx="2609710" cy="360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2198" y="1514399"/>
              <a:ext cx="2611308" cy="360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3752" y="1506863"/>
              <a:ext cx="2602899" cy="360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763" y="1506863"/>
              <a:ext cx="2631442" cy="3600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33441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5.0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74669" y="47098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5.5 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38736" y="4472285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6.0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7228" y="4714790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6.5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7250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7.0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774560" y="47098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7.5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47675" y="4469006"/>
              <a:ext cx="14590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/>
                  </a:solidFill>
                </a:rPr>
                <a:t>I</a:t>
              </a:r>
              <a:r>
                <a:rPr lang="fr-FR" i="1" baseline="-25000" dirty="0" err="1">
                  <a:solidFill>
                    <a:schemeClr val="bg1"/>
                  </a:solidFill>
                </a:rPr>
                <a:t>solenoid</a:t>
              </a:r>
              <a:r>
                <a:rPr lang="fr-FR" dirty="0">
                  <a:solidFill>
                    <a:schemeClr val="bg1"/>
                  </a:solidFill>
                </a:rPr>
                <a:t> = </a:t>
              </a:r>
              <a:r>
                <a:rPr lang="fr-FR" dirty="0" smtClean="0">
                  <a:solidFill>
                    <a:schemeClr val="bg1"/>
                  </a:solidFill>
                </a:rPr>
                <a:t>8.0 </a:t>
              </a:r>
              <a:r>
                <a:rPr lang="fr-FR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47135" y="1666131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9.8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5894" y="1908875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13.5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52443" y="1666131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5.9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11202" y="1908875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6.8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01954" y="1666131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11.3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55251" y="1908875"/>
              <a:ext cx="1471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8.2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217832" y="1908875"/>
              <a:ext cx="15888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solidFill>
                    <a:schemeClr val="bg1">
                      <a:lumMod val="95000"/>
                    </a:schemeClr>
                  </a:solidFill>
                </a:rPr>
                <a:t>r</a:t>
              </a:r>
              <a:r>
                <a:rPr lang="fr-FR" i="1" baseline="-25000" dirty="0" err="1">
                  <a:solidFill>
                    <a:schemeClr val="bg1">
                      <a:lumMod val="95000"/>
                    </a:schemeClr>
                  </a:solidFill>
                </a:rPr>
                <a:t>rms</a:t>
              </a:r>
              <a:r>
                <a:rPr lang="fr-FR" baseline="-250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bg1">
                      <a:lumMod val="95000"/>
                    </a:schemeClr>
                  </a:solidFill>
                </a:rPr>
                <a:t> = </a:t>
              </a:r>
              <a:r>
                <a:rPr lang="fr-FR" dirty="0" smtClean="0">
                  <a:solidFill>
                    <a:schemeClr val="bg1">
                      <a:lumMod val="95000"/>
                    </a:schemeClr>
                  </a:solidFill>
                </a:rPr>
                <a:t>12.6 mm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58158" y="1427883"/>
              <a:ext cx="12276363" cy="1246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58159" y="5088111"/>
              <a:ext cx="12276363" cy="1246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 4"/>
          <p:cNvSpPr/>
          <p:nvPr/>
        </p:nvSpPr>
        <p:spPr>
          <a:xfrm>
            <a:off x="214677" y="2120647"/>
            <a:ext cx="5297892" cy="906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236768" y="4767903"/>
            <a:ext cx="5297892" cy="906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/>
          </p:nvPr>
        </p:nvGraphicFramePr>
        <p:xfrm>
          <a:off x="6478183" y="1672898"/>
          <a:ext cx="5792571" cy="43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Graph" r:id="rId13" imgW="3920760" imgH="3000960" progId="Origin50.Graph">
                  <p:embed/>
                </p:oleObj>
              </mc:Choice>
              <mc:Fallback>
                <p:oleObj name="Graph" r:id="rId13" imgW="3920760" imgH="3000960" progId="Origin50.Graph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78183" y="1672898"/>
                        <a:ext cx="5792571" cy="43610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stCxn id="5" idx="6"/>
          </p:cNvCxnSpPr>
          <p:nvPr/>
        </p:nvCxnSpPr>
        <p:spPr>
          <a:xfrm>
            <a:off x="5512569" y="2573918"/>
            <a:ext cx="1324194" cy="1303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505717" y="5178422"/>
            <a:ext cx="3049471" cy="569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11194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Experimental results</a:t>
            </a:r>
          </a:p>
          <a:p>
            <a:pPr algn="ctr"/>
            <a:r>
              <a:rPr lang="en-US" sz="2800" dirty="0" smtClean="0"/>
              <a:t>RMS radius from OTR images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Outline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6194" y="1317031"/>
            <a:ext cx="90647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Electron beam line and 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Beam instrumentation (BPM, Faraday Cup, </a:t>
            </a:r>
            <a:r>
              <a:rPr lang="en-US" sz="2000" dirty="0" err="1" smtClean="0"/>
              <a:t>PepperPot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Booster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Klystron and modulator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Cathode and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Experimental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Comparison experiments/simulations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Emittance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366" y="1293379"/>
            <a:ext cx="11511762" cy="4416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0" y="11194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Experimental results</a:t>
            </a:r>
          </a:p>
          <a:p>
            <a:pPr algn="ctr"/>
            <a:r>
              <a:rPr lang="en-US" sz="2800" dirty="0" smtClean="0"/>
              <a:t>OTR images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20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50553" y="924047"/>
            <a:ext cx="206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</a:t>
            </a:r>
            <a:r>
              <a:rPr lang="fr-FR" dirty="0"/>
              <a:t> = 5 </a:t>
            </a:r>
            <a:r>
              <a:rPr lang="fr-FR" dirty="0" smtClean="0"/>
              <a:t>µs, </a:t>
            </a:r>
            <a:r>
              <a:rPr lang="fr-FR" i="1" dirty="0"/>
              <a:t>E</a:t>
            </a:r>
            <a:r>
              <a:rPr lang="fr-FR" dirty="0"/>
              <a:t> = 140 </a:t>
            </a:r>
            <a:r>
              <a:rPr lang="fr-FR" dirty="0" err="1"/>
              <a:t>keV</a:t>
            </a:r>
            <a:endParaRPr lang="en-GB" dirty="0"/>
          </a:p>
        </p:txBody>
      </p:sp>
      <p:grpSp>
        <p:nvGrpSpPr>
          <p:cNvPr id="137" name="Group 136"/>
          <p:cNvGrpSpPr/>
          <p:nvPr/>
        </p:nvGrpSpPr>
        <p:grpSpPr>
          <a:xfrm>
            <a:off x="238599" y="1293379"/>
            <a:ext cx="11562529" cy="5062971"/>
            <a:chOff x="-37711" y="1530998"/>
            <a:chExt cx="9240244" cy="4292435"/>
          </a:xfrm>
        </p:grpSpPr>
        <p:grpSp>
          <p:nvGrpSpPr>
            <p:cNvPr id="139" name="Groupe 76"/>
            <p:cNvGrpSpPr/>
            <p:nvPr/>
          </p:nvGrpSpPr>
          <p:grpSpPr>
            <a:xfrm>
              <a:off x="-2311" y="4075932"/>
              <a:ext cx="9144000" cy="1199535"/>
              <a:chOff x="43619" y="4745620"/>
              <a:chExt cx="12081874" cy="1707118"/>
            </a:xfrm>
          </p:grpSpPr>
          <p:pic>
            <p:nvPicPr>
              <p:cNvPr id="165" name="Imag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19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66" name="Image 1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808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67" name="Imag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9998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68" name="Image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8189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69" name="Image 1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6381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0" name="Image 1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571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1" name="Image 2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2763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2" name="Image 23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0949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3" name="Image 25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1366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4" name="Image 27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9552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5" name="Image 29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6354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6" name="Image 31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8155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7" name="Image 33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4957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8" name="Image 37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9820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79" name="Image 39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06840" y="4745620"/>
                <a:ext cx="758296" cy="1707118"/>
              </a:xfrm>
              <a:prstGeom prst="rect">
                <a:avLst/>
              </a:prstGeom>
            </p:spPr>
          </p:pic>
          <p:pic>
            <p:nvPicPr>
              <p:cNvPr id="180" name="Image 41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53785" y="4745620"/>
                <a:ext cx="771708" cy="1707118"/>
              </a:xfrm>
              <a:prstGeom prst="rect">
                <a:avLst/>
              </a:prstGeom>
            </p:spPr>
          </p:pic>
        </p:grpSp>
        <p:grpSp>
          <p:nvGrpSpPr>
            <p:cNvPr id="140" name="Groupe 77"/>
            <p:cNvGrpSpPr>
              <a:grpSpLocks noChangeAspect="1"/>
            </p:cNvGrpSpPr>
            <p:nvPr/>
          </p:nvGrpSpPr>
          <p:grpSpPr>
            <a:xfrm>
              <a:off x="0" y="1530998"/>
              <a:ext cx="6318582" cy="2583587"/>
              <a:chOff x="-3413" y="-6668"/>
              <a:chExt cx="10336161" cy="4226321"/>
            </a:xfrm>
          </p:grpSpPr>
          <p:pic>
            <p:nvPicPr>
              <p:cNvPr id="143" name="Image 43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13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44" name="Image 45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721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45" name="Image 47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2221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46" name="Image 49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3020" y="-6668"/>
                <a:ext cx="943470" cy="2124000"/>
              </a:xfrm>
              <a:prstGeom prst="rect">
                <a:avLst/>
              </a:prstGeom>
            </p:spPr>
          </p:pic>
          <p:pic>
            <p:nvPicPr>
              <p:cNvPr id="147" name="Image 51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7818" y="-5197"/>
                <a:ext cx="943470" cy="2124000"/>
              </a:xfrm>
              <a:prstGeom prst="rect">
                <a:avLst/>
              </a:prstGeom>
            </p:spPr>
          </p:pic>
          <p:pic>
            <p:nvPicPr>
              <p:cNvPr id="148" name="Image 53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205" y="-5197"/>
                <a:ext cx="943470" cy="2124000"/>
              </a:xfrm>
              <a:prstGeom prst="rect">
                <a:avLst/>
              </a:prstGeom>
            </p:spPr>
          </p:pic>
          <p:pic>
            <p:nvPicPr>
              <p:cNvPr id="149" name="Image 55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7539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0" name="Image 57"/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4709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1" name="Image 59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6232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2" name="Image 61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5810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3" name="Image 63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9279" y="-5197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4" name="Image 64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5" y="2095653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55" name="Image 65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7222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56" name="Image 66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9269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57" name="Image 67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02807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58" name="Image 68"/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7767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59" name="Image 69"/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2540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60" name="Image 70"/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4787" y="2095652"/>
                <a:ext cx="943469" cy="2124001"/>
              </a:xfrm>
              <a:prstGeom prst="rect">
                <a:avLst/>
              </a:prstGeom>
            </p:spPr>
          </p:pic>
          <p:pic>
            <p:nvPicPr>
              <p:cNvPr id="161" name="Image 71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9026" y="2095653"/>
                <a:ext cx="983316" cy="2124000"/>
              </a:xfrm>
              <a:prstGeom prst="rect">
                <a:avLst/>
              </a:prstGeom>
            </p:spPr>
          </p:pic>
          <p:pic>
            <p:nvPicPr>
              <p:cNvPr id="162" name="Image 72"/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2341" y="2095653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63" name="Image 73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5810" y="2095653"/>
                <a:ext cx="943469" cy="2124000"/>
              </a:xfrm>
              <a:prstGeom prst="rect">
                <a:avLst/>
              </a:prstGeom>
            </p:spPr>
          </p:pic>
          <p:pic>
            <p:nvPicPr>
              <p:cNvPr id="164" name="Image 74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9279" y="2095653"/>
                <a:ext cx="943469" cy="2124000"/>
              </a:xfrm>
              <a:prstGeom prst="rect">
                <a:avLst/>
              </a:prstGeom>
            </p:spPr>
          </p:pic>
        </p:grpSp>
        <p:sp>
          <p:nvSpPr>
            <p:cNvPr id="141" name="ZoneTexte 75"/>
            <p:cNvSpPr txBox="1"/>
            <p:nvPr/>
          </p:nvSpPr>
          <p:spPr>
            <a:xfrm>
              <a:off x="-37711" y="5275467"/>
              <a:ext cx="9240244" cy="54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5     </a:t>
              </a:r>
              <a:r>
                <a:rPr lang="en-US" dirty="0" smtClean="0"/>
                <a:t>    </a:t>
              </a:r>
              <a:r>
                <a:rPr lang="en-US" dirty="0"/>
                <a:t>5.2      </a:t>
              </a:r>
              <a:r>
                <a:rPr lang="en-US" dirty="0" smtClean="0"/>
                <a:t>  5.4           </a:t>
              </a:r>
              <a:r>
                <a:rPr lang="en-US" dirty="0"/>
                <a:t>5.6     </a:t>
              </a:r>
              <a:r>
                <a:rPr lang="en-US" dirty="0" smtClean="0"/>
                <a:t>   5.8        </a:t>
              </a:r>
              <a:r>
                <a:rPr lang="en-US" dirty="0"/>
                <a:t>6      </a:t>
              </a:r>
              <a:r>
                <a:rPr lang="en-US" dirty="0" smtClean="0"/>
                <a:t>      </a:t>
              </a:r>
              <a:r>
                <a:rPr lang="en-US" dirty="0"/>
                <a:t>6.2    </a:t>
              </a:r>
              <a:r>
                <a:rPr lang="en-US" dirty="0" smtClean="0"/>
                <a:t>     6.4       6.6        6.8           7        </a:t>
              </a:r>
              <a:r>
                <a:rPr lang="en-US" dirty="0"/>
                <a:t>7.2     </a:t>
              </a:r>
              <a:r>
                <a:rPr lang="en-US" dirty="0" smtClean="0"/>
                <a:t>  7.4          </a:t>
              </a:r>
              <a:r>
                <a:rPr lang="en-US" dirty="0"/>
                <a:t>7.6      </a:t>
              </a:r>
              <a:r>
                <a:rPr lang="en-US" dirty="0" smtClean="0"/>
                <a:t>  7.8         8</a:t>
              </a:r>
              <a:endParaRPr lang="en-US" dirty="0"/>
            </a:p>
            <a:p>
              <a:r>
                <a:rPr lang="en-US" dirty="0"/>
                <a:t>					</a:t>
              </a:r>
              <a:r>
                <a:rPr lang="en-US" i="1" dirty="0" err="1" smtClean="0"/>
                <a:t>I</a:t>
              </a:r>
              <a:r>
                <a:rPr lang="en-US" i="1" baseline="-25000" dirty="0" err="1" smtClean="0"/>
                <a:t>Solenoid</a:t>
              </a:r>
              <a:r>
                <a:rPr lang="en-US" dirty="0" smtClean="0"/>
                <a:t> </a:t>
              </a:r>
              <a:r>
                <a:rPr lang="en-US" dirty="0"/>
                <a:t>(A) 				</a:t>
              </a:r>
            </a:p>
          </p:txBody>
        </p:sp>
        <p:sp>
          <p:nvSpPr>
            <p:cNvPr id="142" name="ZoneTexte 78"/>
            <p:cNvSpPr txBox="1"/>
            <p:nvPr/>
          </p:nvSpPr>
          <p:spPr>
            <a:xfrm>
              <a:off x="6656310" y="1733400"/>
              <a:ext cx="885460" cy="2687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solidFill>
                    <a:schemeClr val="bg1"/>
                  </a:solidFill>
                </a:rPr>
                <a:t>I</a:t>
              </a:r>
              <a:r>
                <a:rPr lang="en-US" sz="2000" i="1" baseline="-25000" dirty="0" err="1" smtClean="0">
                  <a:solidFill>
                    <a:schemeClr val="bg1"/>
                  </a:solidFill>
                </a:rPr>
                <a:t>beam</a:t>
              </a:r>
              <a:endParaRPr lang="en-US" sz="2000" b="1" i="1" baseline="-25000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0.5 A   	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1 </a:t>
              </a:r>
              <a:r>
                <a:rPr lang="en-US" dirty="0">
                  <a:solidFill>
                    <a:schemeClr val="bg1"/>
                  </a:solidFill>
                </a:rPr>
                <a:t>A	</a:t>
              </a:r>
            </a:p>
            <a:p>
              <a:endParaRPr lang="en-US" dirty="0"/>
            </a:p>
            <a:p>
              <a:endParaRPr lang="en-US" dirty="0" smtClean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4.5 </a:t>
              </a:r>
              <a:r>
                <a:rPr lang="en-US" dirty="0">
                  <a:solidFill>
                    <a:schemeClr val="bg1"/>
                  </a:solidFill>
                </a:rPr>
                <a:t>A	</a:t>
              </a:r>
              <a:endParaRPr lang="en-US" dirty="0"/>
            </a:p>
          </p:txBody>
        </p:sp>
      </p:grpSp>
      <p:pic>
        <p:nvPicPr>
          <p:cNvPr id="42" name="Picture 41"/>
          <p:cNvPicPr/>
          <p:nvPr/>
        </p:nvPicPr>
        <p:blipFill rotWithShape="1"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5188" y="1409872"/>
            <a:ext cx="1341165" cy="1516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 rotWithShape="1"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935" y="3365800"/>
            <a:ext cx="2348008" cy="31731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462" y="3566017"/>
            <a:ext cx="2404670" cy="2369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97" y="949390"/>
            <a:ext cx="7960717" cy="24527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52197" y="1473200"/>
            <a:ext cx="948204" cy="149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21906" y="4325435"/>
            <a:ext cx="289694" cy="437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CST layout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340" y="3877244"/>
            <a:ext cx="1809059" cy="1980000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88245" y="949390"/>
            <a:ext cx="2206852" cy="27676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" r="35458"/>
          <a:stretch/>
        </p:blipFill>
        <p:spPr>
          <a:xfrm flipH="1">
            <a:off x="8888245" y="3838083"/>
            <a:ext cx="2206852" cy="27342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673584" y="872993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X-Z plane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554291" y="3799035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Y-Z plane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22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65261" y="179199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field</a:t>
            </a:r>
            <a:endParaRPr lang="en-US" dirty="0"/>
          </a:p>
        </p:txBody>
      </p:sp>
      <p:pic>
        <p:nvPicPr>
          <p:cNvPr id="42" name="Imag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510646" y="2216651"/>
            <a:ext cx="3333750" cy="228074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875909" y="2789079"/>
            <a:ext cx="320443" cy="1181516"/>
          </a:xfrm>
          <a:prstGeom prst="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91" tIns="36795" rIns="73591" bIns="36795"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115" y="4798953"/>
            <a:ext cx="25519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Pierce geometry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H="1" flipV="1">
            <a:off x="925323" y="4213280"/>
            <a:ext cx="435780" cy="5856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03886" y="4752558"/>
            <a:ext cx="11392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Anode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089902" y="4295670"/>
            <a:ext cx="260127" cy="4444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852557" y="2414216"/>
            <a:ext cx="2551975" cy="2831013"/>
            <a:chOff x="3877627" y="1560165"/>
            <a:chExt cx="2551975" cy="2831013"/>
          </a:xfrm>
        </p:grpSpPr>
        <p:pic>
          <p:nvPicPr>
            <p:cNvPr id="43" name="Image 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 flipV="1">
              <a:off x="4010499" y="1560165"/>
              <a:ext cx="1431990" cy="201149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77627" y="3944902"/>
              <a:ext cx="255197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 grid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4443260" y="3043603"/>
              <a:ext cx="339052" cy="9137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Micro focalization</a:t>
            </a:r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43700" y="1270963"/>
            <a:ext cx="5744975" cy="4951849"/>
            <a:chOff x="6743700" y="1270963"/>
            <a:chExt cx="5744975" cy="4951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3700" y="1270963"/>
              <a:ext cx="5744975" cy="439802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584523" y="5576481"/>
              <a:ext cx="42010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The minimal radius at waist is linked to </a:t>
              </a:r>
            </a:p>
            <a:p>
              <a:pPr algn="ctr"/>
              <a:r>
                <a:rPr lang="en-US" dirty="0"/>
                <a:t>the space charge and to the emittance </a:t>
              </a:r>
              <a:endParaRPr lang="en-GB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23</a:t>
            </a:fld>
            <a:endParaRPr lang="en-GB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53397" y="2291764"/>
            <a:ext cx="4063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emittance calculation will be performed by a comparison between experimental results and CST, Magic simulations for different value of the solenoid and beam currents.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7" y="1363472"/>
            <a:ext cx="6616023" cy="421300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Comparison experiments / simulations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7677" y="1045699"/>
            <a:ext cx="652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t</a:t>
            </a:r>
            <a:r>
              <a:rPr lang="fr-FR" dirty="0" smtClean="0"/>
              <a:t> = 5 µs, </a:t>
            </a:r>
            <a:r>
              <a:rPr lang="fr-FR" i="1" dirty="0" smtClean="0"/>
              <a:t>E</a:t>
            </a:r>
            <a:r>
              <a:rPr lang="fr-FR" dirty="0" smtClean="0"/>
              <a:t> = 140 keV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814910" y="944298"/>
            <a:ext cx="7538890" cy="5323810"/>
            <a:chOff x="2896167" y="782519"/>
            <a:chExt cx="7411083" cy="5118342"/>
          </a:xfrm>
        </p:grpSpPr>
        <p:sp>
          <p:nvSpPr>
            <p:cNvPr id="20" name="Rectangle 19"/>
            <p:cNvSpPr/>
            <p:nvPr/>
          </p:nvSpPr>
          <p:spPr>
            <a:xfrm>
              <a:off x="2896167" y="782519"/>
              <a:ext cx="7411083" cy="51183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701" y="816855"/>
              <a:ext cx="6081818" cy="5055740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24</a:t>
            </a:fld>
            <a:endParaRPr lang="en-GB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231" y="87799"/>
            <a:ext cx="835200" cy="8352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489418"/>
              </p:ext>
            </p:extLst>
          </p:nvPr>
        </p:nvGraphicFramePr>
        <p:xfrm>
          <a:off x="7629819" y="2550882"/>
          <a:ext cx="4704762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9819" y="2550882"/>
                        <a:ext cx="4704762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05961" y="944298"/>
            <a:ext cx="6082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Emittance formulas (</a:t>
            </a:r>
            <a:r>
              <a:rPr lang="en-US" sz="2000" dirty="0" err="1" smtClean="0">
                <a:latin typeface="+mj-lt"/>
              </a:rPr>
              <a:t>Lapostolle</a:t>
            </a:r>
            <a:r>
              <a:rPr lang="en-US" sz="2000" dirty="0" smtClean="0">
                <a:latin typeface="+mj-lt"/>
              </a:rPr>
              <a:t> and Lee, Cooper)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415815"/>
                <a:ext cx="12192000" cy="46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=4.0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and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=2.0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𝑟𝑝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𝑟𝑝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5815"/>
                <a:ext cx="12192000" cy="465064"/>
              </a:xfrm>
              <a:prstGeom prst="rect">
                <a:avLst/>
              </a:prstGeom>
              <a:blipFill>
                <a:blip r:embed="rId9"/>
                <a:stretch>
                  <a:fillRect t="-87013" b="-150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000999" y="2196939"/>
            <a:ext cx="3962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MAGIC-2D PIC, CST-PIC, CST-Tracking comparison (without cathode grids)</a:t>
            </a:r>
            <a:endParaRPr lang="en-US" sz="2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196939"/>
            <a:ext cx="7629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CST-Tracking emittances calculations (with and without cathode grids)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2" y="2871121"/>
            <a:ext cx="4255926" cy="345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891" y="2871121"/>
            <a:ext cx="4217509" cy="34196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LEETCHI – Emittance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634643" y="2433656"/>
            <a:ext cx="3423375" cy="2707706"/>
            <a:chOff x="8634643" y="2433656"/>
            <a:chExt cx="3423375" cy="2707706"/>
          </a:xfrm>
        </p:grpSpPr>
        <p:grpSp>
          <p:nvGrpSpPr>
            <p:cNvPr id="26" name="Group 25"/>
            <p:cNvGrpSpPr/>
            <p:nvPr/>
          </p:nvGrpSpPr>
          <p:grpSpPr>
            <a:xfrm>
              <a:off x="8634643" y="2433656"/>
              <a:ext cx="2551975" cy="2707706"/>
              <a:chOff x="3083305" y="1560165"/>
              <a:chExt cx="2551975" cy="2707706"/>
            </a:xfrm>
          </p:grpSpPr>
          <p:pic>
            <p:nvPicPr>
              <p:cNvPr id="27" name="Image 4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 flipV="1">
                <a:off x="4010499" y="1560165"/>
                <a:ext cx="1431990" cy="2011493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083305" y="3821595"/>
                <a:ext cx="2551975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Second grid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103167" y="3013093"/>
                <a:ext cx="231092" cy="81305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10012821" y="2433656"/>
              <a:ext cx="0" cy="2011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9506043" y="4369214"/>
              <a:ext cx="255197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Third grid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10014478" y="3252201"/>
              <a:ext cx="459745" cy="114827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0" y="1872012"/>
                <a:ext cx="12192000" cy="223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skw"/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²</m:t>
                        </m:r>
                      </m:e>
                    </m:rad>
                  </m:oMath>
                </a14:m>
                <a:r>
                  <a:rPr lang="en-US" sz="11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1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FR" sz="1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1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11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1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FR" sz="11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fr-FR" sz="1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1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1100" dirty="0" smtClean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72012"/>
                <a:ext cx="12192000" cy="223203"/>
              </a:xfrm>
              <a:prstGeom prst="rect">
                <a:avLst/>
              </a:prstGeom>
              <a:blipFill>
                <a:blip r:embed="rId13"/>
                <a:stretch>
                  <a:fillRect t="-154054" b="-240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0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25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Outline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6194" y="1317031"/>
            <a:ext cx="90647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Electron beam line and 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Beam instrumentation (BPM,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PepperPot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Booster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Klystron and modulator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Cathode and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Experimental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Comparison experiments/simulations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Emittance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26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Conclusions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2041" y="3831094"/>
            <a:ext cx="110361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LEETCHI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Perfectly working at 140 kV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mean current is 4.5 A @ 140 µs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Repetition rate is 6 Hz @ 140 µs and 50 Hz @ 8 µs (vacuum limitation)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Shot to short variation of the order of 0.1 %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grid of the cathode resists to the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Simulations are in a well advanced 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2040" y="771406"/>
            <a:ext cx="110361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AWAKE is working with the laser, the plasma cell and the proton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Klystron, modulator and waveguides installed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installation of the laser line is ongoing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Electron line installed and leak tied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Installation of diagnostics ongoing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Beams requirements are clearly defined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Tests of AWAKE with the electron beam in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37" y="203676"/>
            <a:ext cx="2816470" cy="14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03" y="243639"/>
            <a:ext cx="1440000" cy="14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3779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Thank you for your attention</a:t>
            </a:r>
            <a:endParaRPr lang="en-GB" sz="5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27</a:t>
            </a:fld>
            <a:endParaRPr lang="en-GB"/>
          </a:p>
        </p:txBody>
      </p:sp>
      <p:pic>
        <p:nvPicPr>
          <p:cNvPr id="14" name="Picture 13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0" t="16247" r="16766" b="16071"/>
          <a:stretch/>
        </p:blipFill>
        <p:spPr>
          <a:xfrm>
            <a:off x="7539133" y="203675"/>
            <a:ext cx="1440000" cy="1440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12" y="3685097"/>
            <a:ext cx="2772000" cy="246827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812" y="3750905"/>
            <a:ext cx="2826461" cy="2403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5029" y="3912397"/>
            <a:ext cx="2291488" cy="201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580" y="3912397"/>
            <a:ext cx="2121073" cy="201367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3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Outline</a:t>
            </a:r>
            <a:endParaRPr lang="en-US" altLang="en-US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6194" y="1317031"/>
            <a:ext cx="90647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Electron beam line and 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Beam instrumentation (BPM, </a:t>
            </a:r>
            <a:r>
              <a:rPr lang="en-US" sz="2000" dirty="0" err="1" smtClean="0"/>
              <a:t>PepperPot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Booster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Klystron and modulator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Electron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Cathode and 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Experimental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Comparison experiments/simulations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Emittance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5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9B014-9F82-4FE1-95C8-ACEB8DFEAEEE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64" y="635162"/>
            <a:ext cx="8753697" cy="5800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AWAKE - Introduction</a:t>
            </a: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02" y="2931012"/>
            <a:ext cx="2689709" cy="236398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11" y="2931013"/>
            <a:ext cx="2781235" cy="23884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302" y="5319422"/>
            <a:ext cx="5379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Comparison to the proton bunch longitudinal profile (left, no plasma) with the profile for a bunch passing through the plasma (right). The strong modulation of the bunch is clearly seen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21382"/>
              </p:ext>
            </p:extLst>
          </p:nvPr>
        </p:nvGraphicFramePr>
        <p:xfrm>
          <a:off x="239903" y="3755763"/>
          <a:ext cx="4388081" cy="2651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8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u="none" dirty="0" smtClean="0">
                          <a:effectLst/>
                        </a:rPr>
                        <a:t>Parameters</a:t>
                      </a:r>
                      <a:endParaRPr lang="en-GB" sz="20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u="none" dirty="0" smtClean="0">
                          <a:effectLst/>
                        </a:rPr>
                        <a:t>Phase</a:t>
                      </a:r>
                      <a:r>
                        <a:rPr lang="en-GB" sz="2000" b="1" u="none" baseline="0" dirty="0" smtClean="0">
                          <a:effectLst/>
                        </a:rPr>
                        <a:t> 1</a:t>
                      </a:r>
                      <a:endParaRPr lang="en-GB" sz="2000" b="1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Beam energy 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16 MeV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kern="800" dirty="0" smtClean="0">
                          <a:effectLst/>
                        </a:rPr>
                        <a:t>Relative energy spread</a:t>
                      </a:r>
                      <a:endParaRPr lang="en-US" sz="24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kern="800" dirty="0" err="1" smtClean="0">
                          <a:effectLst/>
                        </a:rPr>
                        <a:t>D</a:t>
                      </a:r>
                      <a:r>
                        <a:rPr lang="en-GB" sz="1600" i="1" u="none" kern="800" dirty="0" err="1" smtClean="0">
                          <a:effectLst/>
                        </a:rPr>
                        <a:t>p</a:t>
                      </a:r>
                      <a:r>
                        <a:rPr lang="en-GB" sz="1600" u="none" kern="800" dirty="0" smtClean="0">
                          <a:effectLst/>
                        </a:rPr>
                        <a:t>/</a:t>
                      </a:r>
                      <a:r>
                        <a:rPr lang="en-GB" sz="1600" i="1" u="none" kern="800" dirty="0" smtClean="0">
                          <a:effectLst/>
                        </a:rPr>
                        <a:t>p</a:t>
                      </a:r>
                      <a:r>
                        <a:rPr lang="en-GB" sz="1600" u="none" kern="800" dirty="0" smtClean="0">
                          <a:effectLst/>
                        </a:rPr>
                        <a:t> = 0.5%</a:t>
                      </a:r>
                      <a:endParaRPr lang="en-US" sz="24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Bunch Length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l-GR" sz="1600" i="1" u="none" kern="800" dirty="0" smtClean="0">
                          <a:effectLst/>
                        </a:rPr>
                        <a:t>σ</a:t>
                      </a:r>
                      <a:r>
                        <a:rPr lang="en-GB" sz="1600" i="1" u="none" kern="800" baseline="-25000" dirty="0" smtClean="0">
                          <a:effectLst/>
                        </a:rPr>
                        <a:t>z</a:t>
                      </a:r>
                      <a:r>
                        <a:rPr lang="en-GB" sz="1600" u="none" kern="800" dirty="0" smtClean="0">
                          <a:effectLst/>
                        </a:rPr>
                        <a:t> = 4 </a:t>
                      </a:r>
                      <a:r>
                        <a:rPr lang="en-GB" sz="1600" u="none" kern="800" dirty="0" err="1" smtClean="0">
                          <a:effectLst/>
                        </a:rPr>
                        <a:t>ps</a:t>
                      </a:r>
                      <a:r>
                        <a:rPr lang="en-GB" sz="1600" u="none" kern="800" dirty="0" smtClean="0">
                          <a:effectLst/>
                        </a:rPr>
                        <a:t> (1.2 mm)</a:t>
                      </a:r>
                      <a:endParaRPr lang="en-US" sz="24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Bunch size at focus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l-GR" sz="1600" i="1" u="none" kern="800" dirty="0" smtClean="0">
                          <a:effectLst/>
                        </a:rPr>
                        <a:t>σ</a:t>
                      </a:r>
                      <a:r>
                        <a:rPr lang="en-GB" sz="1600" i="1" u="none" kern="800" baseline="30000" dirty="0" smtClean="0">
                          <a:effectLst/>
                        </a:rPr>
                        <a:t>*</a:t>
                      </a:r>
                      <a:r>
                        <a:rPr lang="en-GB" sz="1600" i="1" u="none" kern="800" baseline="-25000" dirty="0" err="1" smtClean="0">
                          <a:effectLst/>
                        </a:rPr>
                        <a:t>x,y</a:t>
                      </a:r>
                      <a:r>
                        <a:rPr lang="en-GB" sz="1600" u="none" kern="800" dirty="0" smtClean="0">
                          <a:effectLst/>
                        </a:rPr>
                        <a:t> = 250 um</a:t>
                      </a:r>
                      <a:endParaRPr lang="en-US" sz="2400" b="0" i="0" u="none" dirty="0">
                        <a:effectLst/>
                        <a:latin typeface="Symbol" charset="2"/>
                        <a:ea typeface="Times New Roman"/>
                        <a:cs typeface="Symbol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Normalized Emittance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2 </a:t>
                      </a:r>
                      <a:r>
                        <a:rPr lang="en-GB" sz="1600" u="none" dirty="0" err="1" smtClean="0">
                          <a:effectLst/>
                        </a:rPr>
                        <a:t>mm.mrad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kern="800" dirty="0" smtClean="0">
                          <a:effectLst/>
                        </a:rPr>
                        <a:t>Electrons/bunch (bunch charge)</a:t>
                      </a:r>
                      <a:endParaRPr lang="en-US" sz="2400" b="0" i="0" u="non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1.25E9 (0.2</a:t>
                      </a:r>
                      <a:r>
                        <a:rPr lang="en-GB" sz="1600" u="none" baseline="0" dirty="0" smtClean="0">
                          <a:effectLst/>
                        </a:rPr>
                        <a:t> </a:t>
                      </a:r>
                      <a:r>
                        <a:rPr lang="en-GB" sz="1600" u="none" baseline="0" dirty="0" err="1" smtClean="0">
                          <a:effectLst/>
                        </a:rPr>
                        <a:t>n</a:t>
                      </a:r>
                      <a:r>
                        <a:rPr lang="en-GB" sz="1600" u="none" dirty="0" err="1" smtClean="0">
                          <a:effectLst/>
                        </a:rPr>
                        <a:t>C</a:t>
                      </a:r>
                      <a:r>
                        <a:rPr lang="en-GB" sz="1600" u="none" dirty="0" smtClean="0">
                          <a:effectLst/>
                        </a:rPr>
                        <a:t>)</a:t>
                      </a:r>
                      <a:endParaRPr lang="en-GB" sz="1600" b="0" i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>
                <a:cs typeface="Arial" panose="020B0604020202020204" pitchFamily="34" charset="0"/>
              </a:rPr>
              <a:t>5</a:t>
            </a:fld>
            <a:endParaRPr lang="en-GB"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02" y="1214824"/>
            <a:ext cx="4388081" cy="2463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4" b="20713"/>
          <a:stretch/>
        </p:blipFill>
        <p:spPr>
          <a:xfrm flipH="1" flipV="1">
            <a:off x="4764456" y="1393164"/>
            <a:ext cx="7299318" cy="47251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AWAKE – Electron source</a:t>
            </a: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6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4" name="Picture 13" descr="fig03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4"/>
          <a:stretch/>
        </p:blipFill>
        <p:spPr>
          <a:xfrm>
            <a:off x="277202" y="1515762"/>
            <a:ext cx="11637595" cy="39726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Electron transfer line layout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84545" y="1227544"/>
          <a:ext cx="7283193" cy="2682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04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Instrument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How many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Resolution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Who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BPMs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3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50 um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err="1" smtClean="0">
                          <a:effectLst/>
                        </a:rPr>
                        <a:t>Triumf</a:t>
                      </a:r>
                      <a:r>
                        <a:rPr lang="en-GB" sz="1600" u="none" dirty="0" smtClean="0">
                          <a:effectLst/>
                        </a:rPr>
                        <a:t>, new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Fast current transformer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10 </a:t>
                      </a:r>
                      <a:r>
                        <a:rPr lang="en-GB" sz="1600" u="none" dirty="0" err="1" smtClean="0">
                          <a:effectLst/>
                        </a:rPr>
                        <a:t>pC</a:t>
                      </a:r>
                      <a:r>
                        <a:rPr lang="en-GB" sz="1600" u="none" dirty="0" smtClean="0">
                          <a:effectLst/>
                        </a:rPr>
                        <a:t>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CERN,</a:t>
                      </a:r>
                      <a:r>
                        <a:rPr lang="en-GB" sz="1600" u="none" baseline="0" dirty="0" smtClean="0">
                          <a:effectLst/>
                        </a:rPr>
                        <a:t> existing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Faraday cup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10 </a:t>
                      </a:r>
                      <a:r>
                        <a:rPr lang="en-GB" sz="1600" u="none" dirty="0" err="1" smtClean="0">
                          <a:effectLst/>
                        </a:rPr>
                        <a:t>pC</a:t>
                      </a:r>
                      <a:r>
                        <a:rPr lang="en-GB" sz="1600" u="none" dirty="0" smtClean="0">
                          <a:effectLst/>
                        </a:rPr>
                        <a:t>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err="1" smtClean="0">
                          <a:effectLst/>
                        </a:rPr>
                        <a:t>Triumf</a:t>
                      </a:r>
                      <a:r>
                        <a:rPr lang="en-GB" sz="1600" u="none" dirty="0" smtClean="0">
                          <a:effectLst/>
                        </a:rPr>
                        <a:t>, new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GB" sz="1600" u="none" dirty="0" smtClean="0">
                          <a:effectLst/>
                        </a:rPr>
                        <a:t>Screens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3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~ 20 um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CERN,</a:t>
                      </a:r>
                      <a:r>
                        <a:rPr lang="en-GB" sz="1600" u="none" baseline="0" dirty="0" smtClean="0">
                          <a:effectLst/>
                        </a:rPr>
                        <a:t> partly existing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GB" sz="1600" u="none" dirty="0" smtClean="0">
                          <a:effectLst/>
                        </a:rPr>
                        <a:t>Multi</a:t>
                      </a:r>
                      <a:r>
                        <a:rPr lang="en-GB" sz="1600" u="none" baseline="0" dirty="0" smtClean="0">
                          <a:effectLst/>
                        </a:rPr>
                        <a:t> slit </a:t>
                      </a:r>
                      <a:r>
                        <a:rPr lang="en-GB" sz="1600" b="0" i="0" u="none" dirty="0" smtClean="0">
                          <a:effectLst/>
                          <a:latin typeface="+mn-lt"/>
                        </a:rPr>
                        <a:t>(emittance)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&lt; mm </a:t>
                      </a:r>
                      <a:r>
                        <a:rPr lang="en-GB" sz="1600" u="none" dirty="0" err="1" smtClean="0">
                          <a:effectLst/>
                        </a:rPr>
                        <a:t>mrad</a:t>
                      </a:r>
                      <a:r>
                        <a:rPr lang="en-GB" sz="1600" u="none" dirty="0" smtClean="0">
                          <a:effectLst/>
                        </a:rPr>
                        <a:t>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University of Manchester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600" b="0" i="0" u="none" dirty="0" smtClean="0">
                          <a:effectLst/>
                          <a:latin typeface="+mn-lt"/>
                        </a:rPr>
                        <a:t>Quad scan (emittance)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u="none" dirty="0" smtClean="0">
                          <a:effectLst/>
                          <a:latin typeface="+mn-lt"/>
                        </a:rPr>
                        <a:t>1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dirty="0" smtClean="0">
                          <a:effectLst/>
                        </a:rPr>
                        <a:t>&lt; mm </a:t>
                      </a:r>
                      <a:r>
                        <a:rPr lang="en-GB" sz="1600" u="none" dirty="0" err="1" smtClean="0">
                          <a:effectLst/>
                        </a:rPr>
                        <a:t>mrad</a:t>
                      </a:r>
                      <a:r>
                        <a:rPr lang="en-GB" sz="1600" u="none" dirty="0" smtClean="0">
                          <a:effectLst/>
                        </a:rPr>
                        <a:t> </a:t>
                      </a:r>
                      <a:endParaRPr lang="en-GB" sz="1600" b="0" i="0" u="none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u="none" dirty="0" smtClean="0">
                          <a:effectLst/>
                          <a:latin typeface="+mn-lt"/>
                        </a:rPr>
                        <a:t>CERN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GB" sz="1600" u="none" dirty="0" smtClean="0">
                          <a:effectLst/>
                        </a:rPr>
                        <a:t>Spectrometer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10 </a:t>
                      </a:r>
                      <a:r>
                        <a:rPr lang="en-GB" sz="1600" u="none" dirty="0" err="1" smtClean="0">
                          <a:effectLst/>
                        </a:rPr>
                        <a:t>keV</a:t>
                      </a:r>
                      <a:r>
                        <a:rPr lang="en-GB" sz="1600" u="none" dirty="0" smtClean="0">
                          <a:effectLst/>
                        </a:rPr>
                        <a:t> 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dirty="0" smtClean="0">
                          <a:effectLst/>
                        </a:rPr>
                        <a:t>CERN</a:t>
                      </a:r>
                      <a:endParaRPr lang="en-GB" sz="1600" b="0" i="0" u="none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7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243028" y="2769027"/>
            <a:ext cx="8951465" cy="3638123"/>
            <a:chOff x="1719396" y="1231268"/>
            <a:chExt cx="8951465" cy="3638123"/>
          </a:xfrm>
        </p:grpSpPr>
        <p:grpSp>
          <p:nvGrpSpPr>
            <p:cNvPr id="12" name="Group 161"/>
            <p:cNvGrpSpPr>
              <a:grpSpLocks/>
            </p:cNvGrpSpPr>
            <p:nvPr/>
          </p:nvGrpSpPr>
          <p:grpSpPr bwMode="auto">
            <a:xfrm rot="10800000">
              <a:off x="9651685" y="3122608"/>
              <a:ext cx="509588" cy="365125"/>
              <a:chOff x="3675" y="2610"/>
              <a:chExt cx="321" cy="230"/>
            </a:xfrm>
          </p:grpSpPr>
          <p:sp>
            <p:nvSpPr>
              <p:cNvPr id="94" name="Rectangle 162"/>
              <p:cNvSpPr>
                <a:spLocks noChangeArrowheads="1"/>
              </p:cNvSpPr>
              <p:nvPr/>
            </p:nvSpPr>
            <p:spPr bwMode="auto">
              <a:xfrm>
                <a:off x="3675" y="2698"/>
                <a:ext cx="321" cy="1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" name="Line 163"/>
              <p:cNvSpPr>
                <a:spLocks noChangeShapeType="1"/>
              </p:cNvSpPr>
              <p:nvPr/>
            </p:nvSpPr>
            <p:spPr bwMode="auto">
              <a:xfrm flipV="1">
                <a:off x="3838" y="2610"/>
                <a:ext cx="0" cy="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" name="Line 117"/>
            <p:cNvSpPr>
              <a:spLocks noChangeShapeType="1"/>
            </p:cNvSpPr>
            <p:nvPr/>
          </p:nvSpPr>
          <p:spPr bwMode="auto">
            <a:xfrm flipH="1">
              <a:off x="9477125" y="3357951"/>
              <a:ext cx="1049628" cy="4885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 rot="-1560000">
              <a:off x="10097325" y="3269986"/>
              <a:ext cx="99953" cy="4675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4"/>
            <p:cNvSpPr>
              <a:spLocks noChangeArrowheads="1"/>
            </p:cNvSpPr>
            <p:nvPr/>
          </p:nvSpPr>
          <p:spPr bwMode="auto">
            <a:xfrm>
              <a:off x="6047707" y="2565926"/>
              <a:ext cx="73428" cy="107480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Rectangle 137"/>
            <p:cNvSpPr>
              <a:spLocks noChangeArrowheads="1"/>
            </p:cNvSpPr>
            <p:nvPr/>
          </p:nvSpPr>
          <p:spPr bwMode="auto">
            <a:xfrm>
              <a:off x="1871399" y="3564466"/>
              <a:ext cx="588963" cy="5715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117"/>
            <p:cNvSpPr>
              <a:spLocks noChangeShapeType="1"/>
            </p:cNvSpPr>
            <p:nvPr/>
          </p:nvSpPr>
          <p:spPr bwMode="auto">
            <a:xfrm flipH="1">
              <a:off x="2466711" y="3874823"/>
              <a:ext cx="8016146" cy="1190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Rectangle 106"/>
            <p:cNvSpPr>
              <a:spLocks noChangeArrowheads="1"/>
            </p:cNvSpPr>
            <p:nvPr/>
          </p:nvSpPr>
          <p:spPr bwMode="auto">
            <a:xfrm>
              <a:off x="10097325" y="3632026"/>
              <a:ext cx="549275" cy="43497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Rectangle 109"/>
            <p:cNvSpPr>
              <a:spLocks noChangeArrowheads="1"/>
            </p:cNvSpPr>
            <p:nvPr/>
          </p:nvSpPr>
          <p:spPr bwMode="auto">
            <a:xfrm>
              <a:off x="8976353" y="3663948"/>
              <a:ext cx="533400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" name="Group 110"/>
            <p:cNvGrpSpPr>
              <a:grpSpLocks/>
            </p:cNvGrpSpPr>
            <p:nvPr/>
          </p:nvGrpSpPr>
          <p:grpSpPr bwMode="auto">
            <a:xfrm rot="195599">
              <a:off x="9802498" y="3487929"/>
              <a:ext cx="228600" cy="228600"/>
              <a:chOff x="1008" y="3216"/>
              <a:chExt cx="144" cy="144"/>
            </a:xfrm>
          </p:grpSpPr>
          <p:sp>
            <p:nvSpPr>
              <p:cNvPr id="91" name="Oval 111"/>
              <p:cNvSpPr>
                <a:spLocks noChangeArrowheads="1"/>
              </p:cNvSpPr>
              <p:nvPr/>
            </p:nvSpPr>
            <p:spPr bwMode="auto">
              <a:xfrm>
                <a:off x="1008" y="3216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" name="Line 112"/>
              <p:cNvSpPr>
                <a:spLocks noChangeShapeType="1"/>
              </p:cNvSpPr>
              <p:nvPr/>
            </p:nvSpPr>
            <p:spPr bwMode="auto">
              <a:xfrm>
                <a:off x="1079" y="324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Line 113"/>
              <p:cNvSpPr>
                <a:spLocks noChangeShapeType="1"/>
              </p:cNvSpPr>
              <p:nvPr/>
            </p:nvSpPr>
            <p:spPr bwMode="auto">
              <a:xfrm>
                <a:off x="1026" y="3294"/>
                <a:ext cx="1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2" name="Text Box 114"/>
            <p:cNvSpPr txBox="1">
              <a:spLocks noChangeArrowheads="1"/>
            </p:cNvSpPr>
            <p:nvPr/>
          </p:nvSpPr>
          <p:spPr bwMode="auto">
            <a:xfrm>
              <a:off x="10199374" y="3692751"/>
              <a:ext cx="4714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FC</a:t>
              </a:r>
            </a:p>
          </p:txBody>
        </p:sp>
        <p:sp>
          <p:nvSpPr>
            <p:cNvPr id="23" name="Text Box 115"/>
            <p:cNvSpPr txBox="1">
              <a:spLocks noChangeArrowheads="1"/>
            </p:cNvSpPr>
            <p:nvPr/>
          </p:nvSpPr>
          <p:spPr bwMode="auto">
            <a:xfrm>
              <a:off x="9333537" y="2565926"/>
              <a:ext cx="7096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sz="1400" dirty="0"/>
            </a:p>
          </p:txBody>
        </p:sp>
        <p:grpSp>
          <p:nvGrpSpPr>
            <p:cNvPr id="24" name="Group 118"/>
            <p:cNvGrpSpPr>
              <a:grpSpLocks/>
            </p:cNvGrpSpPr>
            <p:nvPr/>
          </p:nvGrpSpPr>
          <p:grpSpPr bwMode="auto">
            <a:xfrm>
              <a:off x="4787636" y="3758141"/>
              <a:ext cx="228600" cy="228600"/>
              <a:chOff x="1008" y="3216"/>
              <a:chExt cx="144" cy="144"/>
            </a:xfrm>
          </p:grpSpPr>
          <p:sp>
            <p:nvSpPr>
              <p:cNvPr id="88" name="Oval 119"/>
              <p:cNvSpPr>
                <a:spLocks noChangeArrowheads="1"/>
              </p:cNvSpPr>
              <p:nvPr/>
            </p:nvSpPr>
            <p:spPr bwMode="auto">
              <a:xfrm>
                <a:off x="1008" y="3216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" name="Line 120"/>
              <p:cNvSpPr>
                <a:spLocks noChangeShapeType="1"/>
              </p:cNvSpPr>
              <p:nvPr/>
            </p:nvSpPr>
            <p:spPr bwMode="auto">
              <a:xfrm>
                <a:off x="1079" y="324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Line 121"/>
              <p:cNvSpPr>
                <a:spLocks noChangeShapeType="1"/>
              </p:cNvSpPr>
              <p:nvPr/>
            </p:nvSpPr>
            <p:spPr bwMode="auto">
              <a:xfrm>
                <a:off x="1026" y="3294"/>
                <a:ext cx="1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5" name="Rectangle 122"/>
            <p:cNvSpPr>
              <a:spLocks noChangeArrowheads="1"/>
            </p:cNvSpPr>
            <p:nvPr/>
          </p:nvSpPr>
          <p:spPr bwMode="auto">
            <a:xfrm>
              <a:off x="4360598" y="3729567"/>
              <a:ext cx="304800" cy="3095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Text Box 123"/>
            <p:cNvSpPr txBox="1">
              <a:spLocks noChangeArrowheads="1"/>
            </p:cNvSpPr>
            <p:nvPr/>
          </p:nvSpPr>
          <p:spPr bwMode="auto">
            <a:xfrm>
              <a:off x="4311387" y="3729566"/>
              <a:ext cx="6048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MS</a:t>
              </a:r>
            </a:p>
          </p:txBody>
        </p:sp>
        <p:sp>
          <p:nvSpPr>
            <p:cNvPr id="27" name="Rectangle 124"/>
            <p:cNvSpPr>
              <a:spLocks noChangeArrowheads="1"/>
            </p:cNvSpPr>
            <p:nvPr/>
          </p:nvSpPr>
          <p:spPr bwMode="auto">
            <a:xfrm>
              <a:off x="4052624" y="3785129"/>
              <a:ext cx="195263" cy="209550"/>
            </a:xfrm>
            <a:prstGeom prst="rect">
              <a:avLst/>
            </a:prstGeom>
            <a:solidFill>
              <a:srgbClr val="A4FA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125"/>
            <p:cNvSpPr txBox="1">
              <a:spLocks noChangeArrowheads="1"/>
            </p:cNvSpPr>
            <p:nvPr/>
          </p:nvSpPr>
          <p:spPr bwMode="auto">
            <a:xfrm>
              <a:off x="3925359" y="4131733"/>
              <a:ext cx="5876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smtClean="0"/>
                <a:t>BPM</a:t>
              </a:r>
              <a:endParaRPr lang="en-US" altLang="en-US" sz="1400" dirty="0"/>
            </a:p>
          </p:txBody>
        </p:sp>
        <p:grpSp>
          <p:nvGrpSpPr>
            <p:cNvPr id="29" name="Group 126"/>
            <p:cNvGrpSpPr>
              <a:grpSpLocks/>
            </p:cNvGrpSpPr>
            <p:nvPr/>
          </p:nvGrpSpPr>
          <p:grpSpPr bwMode="auto">
            <a:xfrm>
              <a:off x="3722423" y="3737504"/>
              <a:ext cx="247650" cy="266700"/>
              <a:chOff x="4998" y="1973"/>
              <a:chExt cx="156" cy="168"/>
            </a:xfrm>
          </p:grpSpPr>
          <p:sp>
            <p:nvSpPr>
              <p:cNvPr id="86" name="Line 127"/>
              <p:cNvSpPr>
                <a:spLocks noChangeShapeType="1"/>
              </p:cNvSpPr>
              <p:nvPr/>
            </p:nvSpPr>
            <p:spPr bwMode="auto">
              <a:xfrm>
                <a:off x="4998" y="1973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Line 128"/>
              <p:cNvSpPr>
                <a:spLocks noChangeShapeType="1"/>
              </p:cNvSpPr>
              <p:nvPr/>
            </p:nvSpPr>
            <p:spPr bwMode="auto">
              <a:xfrm>
                <a:off x="5000" y="2141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0" name="AutoShape 129"/>
            <p:cNvSpPr>
              <a:spLocks noChangeArrowheads="1"/>
            </p:cNvSpPr>
            <p:nvPr/>
          </p:nvSpPr>
          <p:spPr bwMode="auto">
            <a:xfrm>
              <a:off x="2593712" y="3683529"/>
              <a:ext cx="142875" cy="334962"/>
            </a:xfrm>
            <a:prstGeom prst="flowChartCollat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Rectangle 130"/>
            <p:cNvSpPr>
              <a:spLocks noChangeArrowheads="1"/>
            </p:cNvSpPr>
            <p:nvPr/>
          </p:nvSpPr>
          <p:spPr bwMode="auto">
            <a:xfrm>
              <a:off x="2992174" y="3670830"/>
              <a:ext cx="423863" cy="38258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Line 131"/>
            <p:cNvSpPr>
              <a:spLocks noChangeShapeType="1"/>
            </p:cNvSpPr>
            <p:nvPr/>
          </p:nvSpPr>
          <p:spPr bwMode="auto">
            <a:xfrm>
              <a:off x="3201723" y="2992966"/>
              <a:ext cx="0" cy="55403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 Box 132"/>
            <p:cNvSpPr txBox="1">
              <a:spLocks noChangeArrowheads="1"/>
            </p:cNvSpPr>
            <p:nvPr/>
          </p:nvSpPr>
          <p:spPr bwMode="auto">
            <a:xfrm>
              <a:off x="2801674" y="2488140"/>
              <a:ext cx="123666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Laser +Diagnostics</a:t>
              </a:r>
            </a:p>
          </p:txBody>
        </p:sp>
        <p:sp>
          <p:nvSpPr>
            <p:cNvPr id="34" name="Oval 134"/>
            <p:cNvSpPr>
              <a:spLocks noChangeArrowheads="1"/>
            </p:cNvSpPr>
            <p:nvPr/>
          </p:nvSpPr>
          <p:spPr bwMode="auto">
            <a:xfrm>
              <a:off x="2273036" y="3370792"/>
              <a:ext cx="146050" cy="898525"/>
            </a:xfrm>
            <a:prstGeom prst="ellipse">
              <a:avLst/>
            </a:prstGeom>
            <a:solidFill>
              <a:srgbClr val="E5B9D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138"/>
            <p:cNvSpPr>
              <a:spLocks noChangeArrowheads="1"/>
            </p:cNvSpPr>
            <p:nvPr/>
          </p:nvSpPr>
          <p:spPr bwMode="auto">
            <a:xfrm>
              <a:off x="1919023" y="3369205"/>
              <a:ext cx="146050" cy="898525"/>
            </a:xfrm>
            <a:prstGeom prst="ellipse">
              <a:avLst/>
            </a:prstGeom>
            <a:solidFill>
              <a:srgbClr val="E5B9D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Text Box 140"/>
            <p:cNvSpPr txBox="1">
              <a:spLocks noChangeArrowheads="1"/>
            </p:cNvSpPr>
            <p:nvPr/>
          </p:nvSpPr>
          <p:spPr bwMode="auto">
            <a:xfrm>
              <a:off x="1742812" y="4456641"/>
              <a:ext cx="9604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RF GUN</a:t>
              </a:r>
            </a:p>
          </p:txBody>
        </p:sp>
        <p:sp>
          <p:nvSpPr>
            <p:cNvPr id="38" name="Text Box 143"/>
            <p:cNvSpPr txBox="1">
              <a:spLocks noChangeArrowheads="1"/>
            </p:cNvSpPr>
            <p:nvPr/>
          </p:nvSpPr>
          <p:spPr bwMode="auto">
            <a:xfrm>
              <a:off x="4119298" y="3385079"/>
              <a:ext cx="10874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 Emittance</a:t>
              </a:r>
            </a:p>
          </p:txBody>
        </p:sp>
        <p:sp>
          <p:nvSpPr>
            <p:cNvPr id="39" name="Rectangle 144"/>
            <p:cNvSpPr>
              <a:spLocks noChangeArrowheads="1"/>
            </p:cNvSpPr>
            <p:nvPr/>
          </p:nvSpPr>
          <p:spPr bwMode="auto">
            <a:xfrm>
              <a:off x="2131748" y="2521480"/>
              <a:ext cx="88900" cy="104457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Text Box 148"/>
            <p:cNvSpPr txBox="1">
              <a:spLocks noChangeArrowheads="1"/>
            </p:cNvSpPr>
            <p:nvPr/>
          </p:nvSpPr>
          <p:spPr bwMode="auto">
            <a:xfrm>
              <a:off x="9313043" y="2698218"/>
              <a:ext cx="131853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Spectrometer</a:t>
              </a:r>
            </a:p>
          </p:txBody>
        </p:sp>
        <p:sp>
          <p:nvSpPr>
            <p:cNvPr id="41" name="Text Box 150"/>
            <p:cNvSpPr txBox="1">
              <a:spLocks noChangeArrowheads="1"/>
            </p:cNvSpPr>
            <p:nvPr/>
          </p:nvSpPr>
          <p:spPr bwMode="auto">
            <a:xfrm>
              <a:off x="3173148" y="4564591"/>
              <a:ext cx="10604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/>
                <a:t>Corrector</a:t>
              </a:r>
            </a:p>
          </p:txBody>
        </p:sp>
        <p:sp>
          <p:nvSpPr>
            <p:cNvPr id="42" name="Line 151"/>
            <p:cNvSpPr>
              <a:spLocks noChangeShapeType="1"/>
            </p:cNvSpPr>
            <p:nvPr/>
          </p:nvSpPr>
          <p:spPr bwMode="auto">
            <a:xfrm flipV="1">
              <a:off x="3741474" y="4107391"/>
              <a:ext cx="53975" cy="503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 Box 152"/>
            <p:cNvSpPr txBox="1">
              <a:spLocks noChangeArrowheads="1"/>
            </p:cNvSpPr>
            <p:nvPr/>
          </p:nvSpPr>
          <p:spPr bwMode="auto">
            <a:xfrm>
              <a:off x="9619092" y="2870726"/>
              <a:ext cx="7064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MTV</a:t>
              </a:r>
            </a:p>
          </p:txBody>
        </p:sp>
        <p:grpSp>
          <p:nvGrpSpPr>
            <p:cNvPr id="44" name="Group 161"/>
            <p:cNvGrpSpPr>
              <a:grpSpLocks/>
            </p:cNvGrpSpPr>
            <p:nvPr/>
          </p:nvGrpSpPr>
          <p:grpSpPr bwMode="auto">
            <a:xfrm>
              <a:off x="4646348" y="3985155"/>
              <a:ext cx="509588" cy="365125"/>
              <a:chOff x="3675" y="2610"/>
              <a:chExt cx="321" cy="230"/>
            </a:xfrm>
          </p:grpSpPr>
          <p:sp>
            <p:nvSpPr>
              <p:cNvPr id="84" name="Rectangle 162"/>
              <p:cNvSpPr>
                <a:spLocks noChangeArrowheads="1"/>
              </p:cNvSpPr>
              <p:nvPr/>
            </p:nvSpPr>
            <p:spPr bwMode="auto">
              <a:xfrm>
                <a:off x="3675" y="2698"/>
                <a:ext cx="321" cy="1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" name="Line 163"/>
              <p:cNvSpPr>
                <a:spLocks noChangeShapeType="1"/>
              </p:cNvSpPr>
              <p:nvPr/>
            </p:nvSpPr>
            <p:spPr bwMode="auto">
              <a:xfrm flipV="1">
                <a:off x="3838" y="2610"/>
                <a:ext cx="0" cy="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5" name="Group 164"/>
            <p:cNvGrpSpPr>
              <a:grpSpLocks/>
            </p:cNvGrpSpPr>
            <p:nvPr/>
          </p:nvGrpSpPr>
          <p:grpSpPr bwMode="auto">
            <a:xfrm>
              <a:off x="2946137" y="4056062"/>
              <a:ext cx="509587" cy="365125"/>
              <a:chOff x="3675" y="2610"/>
              <a:chExt cx="321" cy="230"/>
            </a:xfrm>
          </p:grpSpPr>
          <p:sp>
            <p:nvSpPr>
              <p:cNvPr id="82" name="Rectangle 165"/>
              <p:cNvSpPr>
                <a:spLocks noChangeArrowheads="1"/>
              </p:cNvSpPr>
              <p:nvPr/>
            </p:nvSpPr>
            <p:spPr bwMode="auto">
              <a:xfrm>
                <a:off x="3675" y="2698"/>
                <a:ext cx="321" cy="1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3" name="Line 166"/>
              <p:cNvSpPr>
                <a:spLocks noChangeShapeType="1"/>
              </p:cNvSpPr>
              <p:nvPr/>
            </p:nvSpPr>
            <p:spPr bwMode="auto">
              <a:xfrm flipV="1">
                <a:off x="3838" y="2610"/>
                <a:ext cx="0" cy="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" name="Text Box 167"/>
            <p:cNvSpPr txBox="1">
              <a:spLocks noChangeArrowheads="1"/>
            </p:cNvSpPr>
            <p:nvPr/>
          </p:nvSpPr>
          <p:spPr bwMode="auto">
            <a:xfrm>
              <a:off x="4660636" y="4420129"/>
              <a:ext cx="520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/>
                <a:t>VPI</a:t>
              </a:r>
            </a:p>
          </p:txBody>
        </p:sp>
        <p:sp>
          <p:nvSpPr>
            <p:cNvPr id="47" name="Rectangle 170"/>
            <p:cNvSpPr>
              <a:spLocks noChangeArrowheads="1"/>
            </p:cNvSpPr>
            <p:nvPr/>
          </p:nvSpPr>
          <p:spPr bwMode="auto">
            <a:xfrm>
              <a:off x="3450961" y="3731155"/>
              <a:ext cx="195262" cy="288925"/>
            </a:xfrm>
            <a:prstGeom prst="rect">
              <a:avLst/>
            </a:prstGeom>
            <a:solidFill>
              <a:srgbClr val="A4FA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171"/>
            <p:cNvSpPr txBox="1">
              <a:spLocks noChangeArrowheads="1"/>
            </p:cNvSpPr>
            <p:nvPr/>
          </p:nvSpPr>
          <p:spPr bwMode="auto">
            <a:xfrm>
              <a:off x="3323962" y="3366029"/>
              <a:ext cx="7508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FCT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993606" y="3634977"/>
              <a:ext cx="1296144" cy="46434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 Box 140"/>
            <p:cNvSpPr txBox="1">
              <a:spLocks noChangeArrowheads="1"/>
            </p:cNvSpPr>
            <p:nvPr/>
          </p:nvSpPr>
          <p:spPr bwMode="auto">
            <a:xfrm>
              <a:off x="6108044" y="3725185"/>
              <a:ext cx="12773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Accelerator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93806" y="3634050"/>
              <a:ext cx="72008" cy="4385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972616" y="3648803"/>
              <a:ext cx="72008" cy="4385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153846" y="3643905"/>
              <a:ext cx="72008" cy="4385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" name="Group 118"/>
            <p:cNvGrpSpPr>
              <a:grpSpLocks/>
            </p:cNvGrpSpPr>
            <p:nvPr/>
          </p:nvGrpSpPr>
          <p:grpSpPr bwMode="auto">
            <a:xfrm>
              <a:off x="8437926" y="3784598"/>
              <a:ext cx="228600" cy="228600"/>
              <a:chOff x="1008" y="3216"/>
              <a:chExt cx="144" cy="144"/>
            </a:xfrm>
          </p:grpSpPr>
          <p:sp>
            <p:nvSpPr>
              <p:cNvPr id="79" name="Oval 119"/>
              <p:cNvSpPr>
                <a:spLocks noChangeArrowheads="1"/>
              </p:cNvSpPr>
              <p:nvPr/>
            </p:nvSpPr>
            <p:spPr bwMode="auto">
              <a:xfrm>
                <a:off x="1008" y="3216"/>
                <a:ext cx="144" cy="14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0" name="Line 120"/>
              <p:cNvSpPr>
                <a:spLocks noChangeShapeType="1"/>
              </p:cNvSpPr>
              <p:nvPr/>
            </p:nvSpPr>
            <p:spPr bwMode="auto">
              <a:xfrm>
                <a:off x="1079" y="324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1"/>
              <p:cNvSpPr>
                <a:spLocks noChangeShapeType="1"/>
              </p:cNvSpPr>
              <p:nvPr/>
            </p:nvSpPr>
            <p:spPr bwMode="auto">
              <a:xfrm>
                <a:off x="1026" y="3294"/>
                <a:ext cx="1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" name="Group 161"/>
            <p:cNvGrpSpPr>
              <a:grpSpLocks/>
            </p:cNvGrpSpPr>
            <p:nvPr/>
          </p:nvGrpSpPr>
          <p:grpSpPr bwMode="auto">
            <a:xfrm>
              <a:off x="8296638" y="4011612"/>
              <a:ext cx="509588" cy="365125"/>
              <a:chOff x="3675" y="2610"/>
              <a:chExt cx="321" cy="230"/>
            </a:xfrm>
          </p:grpSpPr>
          <p:sp>
            <p:nvSpPr>
              <p:cNvPr id="77" name="Rectangle 162"/>
              <p:cNvSpPr>
                <a:spLocks noChangeArrowheads="1"/>
              </p:cNvSpPr>
              <p:nvPr/>
            </p:nvSpPr>
            <p:spPr bwMode="auto">
              <a:xfrm>
                <a:off x="3675" y="2698"/>
                <a:ext cx="321" cy="1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" name="Line 163"/>
              <p:cNvSpPr>
                <a:spLocks noChangeShapeType="1"/>
              </p:cNvSpPr>
              <p:nvPr/>
            </p:nvSpPr>
            <p:spPr bwMode="auto">
              <a:xfrm flipV="1">
                <a:off x="3838" y="2610"/>
                <a:ext cx="0" cy="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6" name="Text Box 167"/>
            <p:cNvSpPr txBox="1">
              <a:spLocks noChangeArrowheads="1"/>
            </p:cNvSpPr>
            <p:nvPr/>
          </p:nvSpPr>
          <p:spPr bwMode="auto">
            <a:xfrm>
              <a:off x="7876614" y="4426324"/>
              <a:ext cx="13480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smtClean="0"/>
                <a:t>MTV, Emittance</a:t>
              </a:r>
              <a:endParaRPr lang="en-US" altLang="en-US" sz="1400" dirty="0"/>
            </a:p>
          </p:txBody>
        </p:sp>
        <p:sp>
          <p:nvSpPr>
            <p:cNvPr id="57" name="Text Box 140"/>
            <p:cNvSpPr txBox="1">
              <a:spLocks noChangeArrowheads="1"/>
            </p:cNvSpPr>
            <p:nvPr/>
          </p:nvSpPr>
          <p:spPr bwMode="auto">
            <a:xfrm>
              <a:off x="7573103" y="3059110"/>
              <a:ext cx="96043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Matching triplet</a:t>
              </a:r>
            </a:p>
          </p:txBody>
        </p:sp>
        <p:sp>
          <p:nvSpPr>
            <p:cNvPr id="58" name="Rectangle 124"/>
            <p:cNvSpPr>
              <a:spLocks noChangeArrowheads="1"/>
            </p:cNvSpPr>
            <p:nvPr/>
          </p:nvSpPr>
          <p:spPr bwMode="auto">
            <a:xfrm>
              <a:off x="7511776" y="3799680"/>
              <a:ext cx="195263" cy="166687"/>
            </a:xfrm>
            <a:prstGeom prst="rect">
              <a:avLst/>
            </a:prstGeom>
            <a:solidFill>
              <a:srgbClr val="A4FA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Text Box 125"/>
            <p:cNvSpPr txBox="1">
              <a:spLocks noChangeArrowheads="1"/>
            </p:cNvSpPr>
            <p:nvPr/>
          </p:nvSpPr>
          <p:spPr bwMode="auto">
            <a:xfrm>
              <a:off x="7351463" y="4116386"/>
              <a:ext cx="61636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smtClean="0"/>
                <a:t>BPM</a:t>
              </a:r>
              <a:endParaRPr lang="en-US" altLang="en-US" sz="1400" dirty="0"/>
            </a:p>
          </p:txBody>
        </p:sp>
        <p:grpSp>
          <p:nvGrpSpPr>
            <p:cNvPr id="60" name="Group 126"/>
            <p:cNvGrpSpPr>
              <a:grpSpLocks/>
            </p:cNvGrpSpPr>
            <p:nvPr/>
          </p:nvGrpSpPr>
          <p:grpSpPr bwMode="auto">
            <a:xfrm>
              <a:off x="7361757" y="3749673"/>
              <a:ext cx="247650" cy="266700"/>
              <a:chOff x="4998" y="1973"/>
              <a:chExt cx="156" cy="168"/>
            </a:xfrm>
          </p:grpSpPr>
          <p:sp>
            <p:nvSpPr>
              <p:cNvPr id="75" name="Line 127"/>
              <p:cNvSpPr>
                <a:spLocks noChangeShapeType="1"/>
              </p:cNvSpPr>
              <p:nvPr/>
            </p:nvSpPr>
            <p:spPr bwMode="auto">
              <a:xfrm>
                <a:off x="4998" y="1973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128"/>
              <p:cNvSpPr>
                <a:spLocks noChangeShapeType="1"/>
              </p:cNvSpPr>
              <p:nvPr/>
            </p:nvSpPr>
            <p:spPr bwMode="auto">
              <a:xfrm>
                <a:off x="5000" y="2141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" name="Group 126"/>
            <p:cNvGrpSpPr>
              <a:grpSpLocks/>
            </p:cNvGrpSpPr>
            <p:nvPr/>
          </p:nvGrpSpPr>
          <p:grpSpPr bwMode="auto">
            <a:xfrm>
              <a:off x="8701579" y="3741636"/>
              <a:ext cx="247650" cy="266700"/>
              <a:chOff x="4998" y="1973"/>
              <a:chExt cx="156" cy="168"/>
            </a:xfrm>
          </p:grpSpPr>
          <p:sp>
            <p:nvSpPr>
              <p:cNvPr id="73" name="Line 127"/>
              <p:cNvSpPr>
                <a:spLocks noChangeShapeType="1"/>
              </p:cNvSpPr>
              <p:nvPr/>
            </p:nvSpPr>
            <p:spPr bwMode="auto">
              <a:xfrm>
                <a:off x="4998" y="1973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Line 128"/>
              <p:cNvSpPr>
                <a:spLocks noChangeShapeType="1"/>
              </p:cNvSpPr>
              <p:nvPr/>
            </p:nvSpPr>
            <p:spPr bwMode="auto">
              <a:xfrm>
                <a:off x="5000" y="2141"/>
                <a:ext cx="15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3" name="Group 161"/>
            <p:cNvGrpSpPr>
              <a:grpSpLocks/>
            </p:cNvGrpSpPr>
            <p:nvPr/>
          </p:nvGrpSpPr>
          <p:grpSpPr bwMode="auto">
            <a:xfrm>
              <a:off x="6386884" y="4079082"/>
              <a:ext cx="509588" cy="365125"/>
              <a:chOff x="3675" y="2610"/>
              <a:chExt cx="321" cy="230"/>
            </a:xfrm>
          </p:grpSpPr>
          <p:sp>
            <p:nvSpPr>
              <p:cNvPr id="71" name="Rectangle 162"/>
              <p:cNvSpPr>
                <a:spLocks noChangeArrowheads="1"/>
              </p:cNvSpPr>
              <p:nvPr/>
            </p:nvSpPr>
            <p:spPr bwMode="auto">
              <a:xfrm>
                <a:off x="3675" y="2698"/>
                <a:ext cx="321" cy="14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" name="Line 163"/>
              <p:cNvSpPr>
                <a:spLocks noChangeShapeType="1"/>
              </p:cNvSpPr>
              <p:nvPr/>
            </p:nvSpPr>
            <p:spPr bwMode="auto">
              <a:xfrm flipV="1">
                <a:off x="3838" y="2610"/>
                <a:ext cx="0" cy="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4" name="Rectangle 124"/>
            <p:cNvSpPr>
              <a:spLocks noChangeArrowheads="1"/>
            </p:cNvSpPr>
            <p:nvPr/>
          </p:nvSpPr>
          <p:spPr bwMode="auto">
            <a:xfrm>
              <a:off x="8750792" y="3790948"/>
              <a:ext cx="195263" cy="166687"/>
            </a:xfrm>
            <a:prstGeom prst="rect">
              <a:avLst/>
            </a:prstGeom>
            <a:solidFill>
              <a:srgbClr val="A4FAC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AutoShape 129"/>
            <p:cNvSpPr>
              <a:spLocks noChangeArrowheads="1"/>
            </p:cNvSpPr>
            <p:nvPr/>
          </p:nvSpPr>
          <p:spPr bwMode="auto">
            <a:xfrm>
              <a:off x="9651685" y="3548060"/>
              <a:ext cx="106872" cy="334962"/>
            </a:xfrm>
            <a:prstGeom prst="flowChartCollat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Rectangle 144"/>
            <p:cNvSpPr>
              <a:spLocks noChangeArrowheads="1"/>
            </p:cNvSpPr>
            <p:nvPr/>
          </p:nvSpPr>
          <p:spPr bwMode="auto">
            <a:xfrm>
              <a:off x="7147769" y="3098564"/>
              <a:ext cx="63235" cy="53376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Rectangle 144"/>
            <p:cNvSpPr>
              <a:spLocks noChangeArrowheads="1"/>
            </p:cNvSpPr>
            <p:nvPr/>
          </p:nvSpPr>
          <p:spPr bwMode="auto">
            <a:xfrm>
              <a:off x="2131358" y="2488139"/>
              <a:ext cx="3989386" cy="7778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Rectangle 144"/>
            <p:cNvSpPr>
              <a:spLocks noChangeArrowheads="1"/>
            </p:cNvSpPr>
            <p:nvPr/>
          </p:nvSpPr>
          <p:spPr bwMode="auto">
            <a:xfrm>
              <a:off x="2131750" y="1780901"/>
              <a:ext cx="91280" cy="71953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Isosceles Triangle 68"/>
            <p:cNvSpPr/>
            <p:nvPr/>
          </p:nvSpPr>
          <p:spPr>
            <a:xfrm rot="10800000">
              <a:off x="1719396" y="1231268"/>
              <a:ext cx="915988" cy="648072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 Box 140"/>
            <p:cNvSpPr txBox="1">
              <a:spLocks noChangeArrowheads="1"/>
            </p:cNvSpPr>
            <p:nvPr/>
          </p:nvSpPr>
          <p:spPr bwMode="auto">
            <a:xfrm>
              <a:off x="2553837" y="1253668"/>
              <a:ext cx="17194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 smtClean="0"/>
                <a:t>Klystron from CTF3</a:t>
              </a:r>
              <a:endParaRPr lang="en-US" altLang="en-US" sz="1400" dirty="0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AWAKE – </a:t>
            </a:r>
            <a:r>
              <a:rPr lang="fr-FR" sz="2800" dirty="0" err="1" smtClean="0"/>
              <a:t>Beam</a:t>
            </a:r>
            <a:r>
              <a:rPr lang="fr-FR" sz="2800" dirty="0" smtClean="0"/>
              <a:t> instrumentation</a:t>
            </a:r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7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788" y="1585063"/>
            <a:ext cx="7002995" cy="4055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1071657"/>
            <a:ext cx="3811507" cy="50820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A7944-C0C5-4BAA-ACC1-E5F0349BAFCF}" type="slidenum">
              <a:rPr lang="en-US" smtClean="0"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Booster structure fabrication and tuning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  <p:pic>
        <p:nvPicPr>
          <p:cNvPr id="8194" name="Picture 2" descr="http://www.lancaster.ac.uk/luminary/images/NewLog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764" y="484673"/>
            <a:ext cx="142308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11194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AWAKE – BPM and Faraday Cup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73" y="3038064"/>
            <a:ext cx="4370860" cy="331828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BAD0-A1B7-4D98-9D20-64603F851CBE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960" y="90795"/>
            <a:ext cx="1634846" cy="835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3" y="87469"/>
            <a:ext cx="835861" cy="83586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986" y="957087"/>
            <a:ext cx="3960000" cy="20472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4" y="417087"/>
            <a:ext cx="1965371" cy="5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458" y="3812887"/>
            <a:ext cx="3960000" cy="25401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32547" y="4369870"/>
            <a:ext cx="2435192" cy="13764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407" y="1181049"/>
            <a:ext cx="3997465" cy="329184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584960" y="2403721"/>
            <a:ext cx="1169360" cy="60058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FREIA Seminars, Uppsala, 28 June 2017   -    Dr. Kévin PEPITONE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6116</TotalTime>
  <Words>1434</Words>
  <Application>Microsoft Office PowerPoint</Application>
  <PresentationFormat>Widescreen</PresentationFormat>
  <Paragraphs>360</Paragraphs>
  <Slides>27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 Neue</vt:lpstr>
      <vt:lpstr>Symbol</vt:lpstr>
      <vt:lpstr>Times New Roman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Pepitone</dc:creator>
  <cp:lastModifiedBy>Kevin Pepitone</cp:lastModifiedBy>
  <cp:revision>33</cp:revision>
  <dcterms:created xsi:type="dcterms:W3CDTF">2017-06-22T09:40:14Z</dcterms:created>
  <dcterms:modified xsi:type="dcterms:W3CDTF">2017-06-27T08:57:51Z</dcterms:modified>
</cp:coreProperties>
</file>