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3" r:id="rId4"/>
    <p:sldId id="264" r:id="rId5"/>
    <p:sldId id="258" r:id="rId6"/>
    <p:sldId id="261" r:id="rId7"/>
    <p:sldId id="265" r:id="rId8"/>
    <p:sldId id="260" r:id="rId9"/>
    <p:sldId id="269" r:id="rId10"/>
    <p:sldId id="270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DIEUDEGARD" initials="S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70BF5-8FD4-456C-BAE5-5A932EA4104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8F19C-225F-4C02-A2F4-DE5C8106A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3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1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8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8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8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2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06/07/2017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DIEUDEGARD (ACS)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5254-C07E-4501-84DA-3065935CCF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S Fotolia_10421844_L.jpg"/>
          <p:cNvPicPr>
            <a:picLocks noChangeAspect="1"/>
          </p:cNvPicPr>
          <p:nvPr/>
        </p:nvPicPr>
        <p:blipFill>
          <a:blip r:embed="rId2" cstate="print">
            <a:lum bright="48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/>
          <a:stretch>
            <a:fillRect/>
          </a:stretch>
        </p:blipFill>
        <p:spPr bwMode="auto">
          <a:xfrm>
            <a:off x="0" y="0"/>
            <a:ext cx="4451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843213" y="1125538"/>
            <a:ext cx="5737225" cy="2159000"/>
            <a:chOff x="1910" y="920"/>
            <a:chExt cx="3357" cy="1632"/>
          </a:xfrm>
        </p:grpSpPr>
        <p:sp>
          <p:nvSpPr>
            <p:cNvPr id="6" name="Titre 1"/>
            <p:cNvSpPr txBox="1">
              <a:spLocks/>
            </p:cNvSpPr>
            <p:nvPr/>
          </p:nvSpPr>
          <p:spPr>
            <a:xfrm>
              <a:off x="1910" y="1029"/>
              <a:ext cx="3357" cy="1402"/>
            </a:xfrm>
            <a:prstGeom prst="rect">
              <a:avLst/>
            </a:prstGeom>
          </p:spPr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fr-FR" altLang="zh-CN" sz="2000" b="1" dirty="0">
                <a:latin typeface="Arial" panose="020B0604020202020204" pitchFamily="34" charset="0"/>
              </a:endParaRPr>
            </a:p>
            <a:p>
              <a:pPr algn="ctr"/>
              <a:r>
                <a:rPr lang="fr-FR" altLang="zh-CN" sz="2000" b="1" dirty="0" smtClean="0">
                  <a:latin typeface="Arial" panose="020B0604020202020204" pitchFamily="34" charset="0"/>
                </a:rPr>
                <a:t>UPPSALA UNIVERSITY_GERSEMI PROJECT</a:t>
              </a:r>
            </a:p>
            <a:p>
              <a:pPr algn="ctr"/>
              <a:r>
                <a:rPr lang="fr-FR" altLang="en-US" sz="2000" b="1" dirty="0" smtClean="0">
                  <a:latin typeface="Arial" panose="020B0604020202020204" pitchFamily="34" charset="0"/>
                </a:rPr>
                <a:t>Project </a:t>
              </a:r>
              <a:r>
                <a:rPr lang="fr-FR" altLang="en-US" sz="2000" b="1" dirty="0" err="1" smtClean="0">
                  <a:latin typeface="Arial" panose="020B0604020202020204" pitchFamily="34" charset="0"/>
                </a:rPr>
                <a:t>follow</a:t>
              </a:r>
              <a:r>
                <a:rPr lang="fr-FR" altLang="en-US" sz="2000" b="1" dirty="0" smtClean="0">
                  <a:latin typeface="Arial" panose="020B0604020202020204" pitchFamily="34" charset="0"/>
                </a:rPr>
                <a:t>-up</a:t>
              </a:r>
            </a:p>
            <a:p>
              <a:pPr algn="ctr"/>
              <a:endParaRPr lang="fr-FR" altLang="en-US" sz="2000" b="1" dirty="0" smtClean="0">
                <a:latin typeface="Arial" panose="020B0604020202020204" pitchFamily="34" charset="0"/>
              </a:endParaRPr>
            </a:p>
            <a:p>
              <a:pPr algn="ctr"/>
              <a:r>
                <a:rPr lang="fr-FR" altLang="en-US" sz="2000" i="1" dirty="0" err="1" smtClean="0">
                  <a:latin typeface="Arial" panose="020B0604020202020204" pitchFamily="34" charset="0"/>
                </a:rPr>
                <a:t>Manufacturing</a:t>
              </a:r>
              <a:r>
                <a:rPr lang="fr-FR" altLang="en-US" sz="2000" i="1" dirty="0" smtClean="0">
                  <a:latin typeface="Arial" panose="020B0604020202020204" pitchFamily="34" charset="0"/>
                </a:rPr>
                <a:t> and planning </a:t>
              </a:r>
              <a:r>
                <a:rPr lang="fr-FR" altLang="en-US" sz="2000" i="1" dirty="0" err="1" smtClean="0">
                  <a:latin typeface="Arial" panose="020B0604020202020204" pitchFamily="34" charset="0"/>
                </a:rPr>
                <a:t>follow</a:t>
              </a:r>
              <a:r>
                <a:rPr lang="fr-FR" altLang="en-US" sz="2000" i="1" dirty="0" smtClean="0">
                  <a:latin typeface="Arial" panose="020B0604020202020204" pitchFamily="34" charset="0"/>
                </a:rPr>
                <a:t>-up</a:t>
              </a:r>
              <a:endParaRPr lang="fr-FR" altLang="en-US" sz="2000" i="1" dirty="0">
                <a:latin typeface="Arial" panose="020B0604020202020204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952" y="920"/>
              <a:ext cx="3272" cy="163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29714" y="3789363"/>
            <a:ext cx="2772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 err="1" smtClean="0"/>
              <a:t>Lery</a:t>
            </a:r>
            <a:r>
              <a:rPr lang="en-GB" altLang="en-US" sz="2400" b="1" dirty="0" smtClean="0"/>
              <a:t>, 06-07/07/2017</a:t>
            </a:r>
            <a:endParaRPr lang="fr-FR" altLang="en-US" sz="2400" b="1" dirty="0"/>
          </a:p>
        </p:txBody>
      </p:sp>
      <p:pic>
        <p:nvPicPr>
          <p:cNvPr id="9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44577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23" y="0"/>
            <a:ext cx="6177977" cy="74481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follow-up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Simulator box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Vacuum vessel drawings received 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General </a:t>
            </a:r>
            <a:r>
              <a:rPr lang="en-US" dirty="0">
                <a:solidFill>
                  <a:schemeClr val="accent6"/>
                </a:solidFill>
              </a:rPr>
              <a:t>nomenclature received </a:t>
            </a:r>
            <a:endParaRPr lang="en-US" dirty="0" smtClean="0">
              <a:solidFill>
                <a:schemeClr val="accent6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to be </a:t>
            </a:r>
            <a:r>
              <a:rPr lang="en-US" dirty="0" smtClean="0">
                <a:solidFill>
                  <a:srgbClr val="0070C0"/>
                </a:solidFill>
              </a:rPr>
              <a:t>finalized </a:t>
            </a:r>
            <a:r>
              <a:rPr lang="en-US" dirty="0">
                <a:solidFill>
                  <a:srgbClr val="0070C0"/>
                </a:solidFill>
              </a:rPr>
              <a:t>with CD these days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Detailed and assembly </a:t>
            </a:r>
            <a:r>
              <a:rPr lang="en-US" dirty="0">
                <a:solidFill>
                  <a:schemeClr val="accent5"/>
                </a:solidFill>
              </a:rPr>
              <a:t>drawings </a:t>
            </a:r>
            <a:endParaRPr lang="en-US" dirty="0" smtClean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to </a:t>
            </a:r>
            <a:r>
              <a:rPr lang="en-US" dirty="0">
                <a:solidFill>
                  <a:schemeClr val="accent5"/>
                </a:solidFill>
              </a:rPr>
              <a:t>be received from ACS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10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7981949" y="3539418"/>
            <a:ext cx="785793" cy="3693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7981950" y="353941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ryogenic-Scheme-vertical-cryostat-simulator-2017-06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494" y="0"/>
            <a:ext cx="9592793" cy="678180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4" y="96786"/>
            <a:ext cx="4646039" cy="65973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0"/>
            <a:ext cx="5506879" cy="66941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9900" y="-311151"/>
            <a:ext cx="10515600" cy="1325563"/>
          </a:xfrm>
        </p:spPr>
        <p:txBody>
          <a:bodyPr/>
          <a:lstStyle/>
          <a:p>
            <a:r>
              <a:rPr lang="en-US" dirty="0" smtClean="0"/>
              <a:t>Manufacturing follow-up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Deviation from initial planning</a:t>
            </a:r>
          </a:p>
          <a:p>
            <a:pPr lvl="1"/>
            <a:r>
              <a:rPr lang="en-US" dirty="0" smtClean="0"/>
              <a:t>Critical paths</a:t>
            </a:r>
            <a:endParaRPr lang="en-US" dirty="0"/>
          </a:p>
          <a:p>
            <a:r>
              <a:rPr lang="en-US" dirty="0" smtClean="0"/>
              <a:t>Manufacturing follow-up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Progress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Issues 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Actions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2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r>
              <a:rPr lang="en-US" dirty="0" smtClean="0"/>
              <a:t>: deviation </a:t>
            </a:r>
            <a:r>
              <a:rPr lang="en-US" dirty="0"/>
              <a:t>from initial planning  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094030"/>
              </p:ext>
            </p:extLst>
          </p:nvPr>
        </p:nvGraphicFramePr>
        <p:xfrm>
          <a:off x="465793" y="1854670"/>
          <a:ext cx="10887998" cy="3296175"/>
        </p:xfrm>
        <a:graphic>
          <a:graphicData uri="http://schemas.openxmlformats.org/drawingml/2006/table">
            <a:tbl>
              <a:tblPr/>
              <a:tblGrid>
                <a:gridCol w="1448220"/>
                <a:gridCol w="98742"/>
                <a:gridCol w="98742"/>
                <a:gridCol w="98742"/>
                <a:gridCol w="98742"/>
                <a:gridCol w="98742"/>
                <a:gridCol w="98742"/>
                <a:gridCol w="98742"/>
                <a:gridCol w="98742"/>
                <a:gridCol w="98742"/>
                <a:gridCol w="98742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  <a:gridCol w="78994"/>
              </a:tblGrid>
              <a:tr h="1201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1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18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reception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Kick-off preparation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Kick-off meeting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clarification by CERN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update by ACS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9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 heater W580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Cryostat GERSEMI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insert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Bath insert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Valve box GERSEMI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lines design&amp;manufacturing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Simulator box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system design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system procurement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Sensors, internal actuators and feethrough cabling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pre-assembly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Worshop pre-cabling and electrical tests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test VB with Simulator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 file edition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Packing and delivery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Assembly and onsite tests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9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95" marR="3195" marT="3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critical paths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Valve box</a:t>
            </a:r>
          </a:p>
          <a:p>
            <a:pPr lvl="1"/>
            <a:r>
              <a:rPr lang="en-US" dirty="0" smtClean="0"/>
              <a:t>Impact of procurement (bended pipes) delay?</a:t>
            </a:r>
          </a:p>
          <a:p>
            <a:r>
              <a:rPr lang="en-US" dirty="0" smtClean="0"/>
              <a:t>Simulator box</a:t>
            </a:r>
          </a:p>
          <a:p>
            <a:pPr lvl="1"/>
            <a:r>
              <a:rPr lang="en-US" dirty="0" smtClean="0"/>
              <a:t>Manufacturing start?</a:t>
            </a:r>
          </a:p>
          <a:p>
            <a:endParaRPr lang="en-US" dirty="0" smtClean="0"/>
          </a:p>
          <a:p>
            <a:r>
              <a:rPr lang="en-US" smtClean="0"/>
              <a:t>Milestones: </a:t>
            </a:r>
            <a:endParaRPr lang="en-US" dirty="0"/>
          </a:p>
          <a:p>
            <a:pPr lvl="1"/>
            <a:r>
              <a:rPr lang="en-US" dirty="0"/>
              <a:t>Assembly and pre cabling in workshop in September</a:t>
            </a:r>
          </a:p>
          <a:p>
            <a:pPr lvl="1"/>
            <a:r>
              <a:rPr lang="en-US" dirty="0"/>
              <a:t>Test of VB with simulator in October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follow-up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Heater W580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Manufacturing and commissioning done in January 2017, send to UU</a:t>
            </a:r>
          </a:p>
          <a:p>
            <a:r>
              <a:rPr lang="en-US" dirty="0" smtClean="0"/>
              <a:t>Cryostat GERSEMI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Vacuum vessel commissioning and delivery to CD done in May 2017</a:t>
            </a:r>
          </a:p>
          <a:p>
            <a:pPr lvl="2"/>
            <a:r>
              <a:rPr lang="en-US" dirty="0"/>
              <a:t>20170502_VV_control </a:t>
            </a:r>
            <a:r>
              <a:rPr lang="en-US" dirty="0" smtClean="0"/>
              <a:t>report: helium leak test control report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Pressure vessel welding ongoing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Neck cooling system welded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Lack of solder on one side of the tubes</a:t>
            </a:r>
            <a:endParaRPr lang="en-US" dirty="0" smtClean="0">
              <a:solidFill>
                <a:schemeClr val="accent6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Addition of solder required to improve thermal contact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Stiffeners welded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Welding of the top lid on the pressure vessel ongoing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follow-up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Cryostat GERSEMI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Thermal shield manufacturing ongoing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Reinforcements required to avoid deformation during handling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Issues with piping supplier for the cooling system (required tubes not in stock and can’t be produced, alternative tubes don’t meet specification)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New supplier found (tubes are standard for faster procurement but will require machining to obtain omega shape)</a:t>
            </a:r>
          </a:p>
          <a:p>
            <a:pPr lvl="2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43" y="469062"/>
            <a:ext cx="4597553" cy="64886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06" y="99752"/>
            <a:ext cx="488972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5357" y="-387351"/>
            <a:ext cx="10515600" cy="1325563"/>
          </a:xfrm>
        </p:spPr>
        <p:txBody>
          <a:bodyPr/>
          <a:lstStyle/>
          <a:p>
            <a:r>
              <a:rPr lang="en-US" dirty="0" smtClean="0"/>
              <a:t>Manufacturing follow-up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5220392" y="5168872"/>
            <a:ext cx="2482635" cy="45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Flanges still too long </a:t>
            </a:r>
            <a:r>
              <a:rPr lang="en-US" sz="1800" b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!!</a:t>
            </a:r>
          </a:p>
          <a:p>
            <a:r>
              <a:rPr lang="en-US" sz="1200" b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Ø</a:t>
            </a:r>
            <a:r>
              <a:rPr lang="en-US" sz="1800" b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2,04</a:t>
            </a:r>
            <a:r>
              <a:rPr lang="en-US" sz="1200" b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endParaRPr lang="en-US" sz="12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630189" y="5620226"/>
            <a:ext cx="1180407" cy="3981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follow-up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Magnet insert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Design reviewed by ACS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Manufacturing drawing will be send to UU for validation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</a:t>
            </a:r>
            <a:r>
              <a:rPr lang="en-US" dirty="0" smtClean="0">
                <a:solidFill>
                  <a:schemeClr val="accent6"/>
                </a:solidFill>
              </a:rPr>
              <a:t>eat </a:t>
            </a:r>
            <a:r>
              <a:rPr lang="en-US" dirty="0">
                <a:solidFill>
                  <a:schemeClr val="accent6"/>
                </a:solidFill>
              </a:rPr>
              <a:t>exchanger Lambda </a:t>
            </a:r>
            <a:r>
              <a:rPr lang="en-US" dirty="0" smtClean="0">
                <a:solidFill>
                  <a:schemeClr val="accent6"/>
                </a:solidFill>
              </a:rPr>
              <a:t>HX683 design review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Waiting for procurement specification from subcontractor, Pro Beam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Procurement and manufacturing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Current lead specification required to define associated components (heaters, sensors)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UU should send the current lead characteristics</a:t>
            </a:r>
          </a:p>
          <a:p>
            <a:r>
              <a:rPr lang="en-US" dirty="0" smtClean="0"/>
              <a:t>Liquid insert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Manufacturing done</a:t>
            </a:r>
          </a:p>
          <a:p>
            <a:pPr lvl="1"/>
            <a:r>
              <a:rPr lang="en-US" dirty="0" smtClean="0"/>
              <a:t>Waiting for instrumentation</a:t>
            </a:r>
          </a:p>
          <a:p>
            <a:pPr lvl="2"/>
            <a:r>
              <a:rPr lang="en-US" dirty="0" smtClean="0"/>
              <a:t>Cabling will be done in parallel of other system cabling in the workshop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4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follow-up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Valve box GERSEMI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Assembly ongoing (heat exchanger, tank installed)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Top lid flanges welded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Thermal shield welding ongoing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</a:rPr>
              <a:t>Delay on piping procurement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Partial delivery to continue assembly</a:t>
            </a:r>
          </a:p>
          <a:p>
            <a:r>
              <a:rPr lang="en-US" dirty="0" smtClean="0"/>
              <a:t>Transfer lines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Multiline: procurement ongoing, manufacturing start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Single line: drawing send to UU for validation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Assembly </a:t>
            </a:r>
            <a:r>
              <a:rPr lang="en-US" dirty="0">
                <a:solidFill>
                  <a:schemeClr val="accent5"/>
                </a:solidFill>
              </a:rPr>
              <a:t>in </a:t>
            </a:r>
            <a:r>
              <a:rPr lang="en-US" dirty="0" smtClean="0">
                <a:solidFill>
                  <a:schemeClr val="accent5"/>
                </a:solidFill>
              </a:rPr>
              <a:t>workshop with other systems (VC, VB) </a:t>
            </a:r>
            <a:r>
              <a:rPr lang="en-US" dirty="0">
                <a:solidFill>
                  <a:schemeClr val="accent5"/>
                </a:solidFill>
              </a:rPr>
              <a:t>to control </a:t>
            </a:r>
            <a:r>
              <a:rPr lang="en-US" dirty="0" smtClean="0">
                <a:solidFill>
                  <a:schemeClr val="accent5"/>
                </a:solidFill>
              </a:rPr>
              <a:t>the correct </a:t>
            </a:r>
            <a:r>
              <a:rPr lang="en-US" smtClean="0">
                <a:solidFill>
                  <a:schemeClr val="accent5"/>
                </a:solidFill>
              </a:rPr>
              <a:t>assembly (procedures and interfaces)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06/07/2017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DIEUDEGARD (ACS)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9</a:t>
            </a:fld>
            <a:endParaRPr lang="en-US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494"/>
            <a:ext cx="219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675</Words>
  <Application>Microsoft Office PowerPoint</Application>
  <PresentationFormat>Grand écran</PresentationFormat>
  <Paragraphs>2367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宋体</vt:lpstr>
      <vt:lpstr>Aharoni</vt:lpstr>
      <vt:lpstr>Arial</vt:lpstr>
      <vt:lpstr>Calibri</vt:lpstr>
      <vt:lpstr>Calibri Light</vt:lpstr>
      <vt:lpstr>Wingdings</vt:lpstr>
      <vt:lpstr>Thème Office</vt:lpstr>
      <vt:lpstr>Présentation PowerPoint</vt:lpstr>
      <vt:lpstr>Contents</vt:lpstr>
      <vt:lpstr>Planning: deviation from initial planning  </vt:lpstr>
      <vt:lpstr>Planning: critical paths</vt:lpstr>
      <vt:lpstr>Manufacturing follow-up</vt:lpstr>
      <vt:lpstr>Manufacturing follow-up</vt:lpstr>
      <vt:lpstr>Manufacturing follow-up</vt:lpstr>
      <vt:lpstr>Manufacturing follow-up</vt:lpstr>
      <vt:lpstr>Manufacturing follow-up</vt:lpstr>
      <vt:lpstr>Manufacturing follow-up</vt:lpstr>
      <vt:lpstr>Présentation PowerPoint</vt:lpstr>
      <vt:lpstr>Manufacturing follow-up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DIEUDEGARD</dc:creator>
  <cp:lastModifiedBy>Florian DIEUDEGARD</cp:lastModifiedBy>
  <cp:revision>56</cp:revision>
  <dcterms:created xsi:type="dcterms:W3CDTF">2017-02-09T14:54:06Z</dcterms:created>
  <dcterms:modified xsi:type="dcterms:W3CDTF">2017-07-06T09:27:49Z</dcterms:modified>
</cp:coreProperties>
</file>