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"/>
  </p:notesMasterIdLst>
  <p:sldIdLst>
    <p:sldId id="256" r:id="rId2"/>
    <p:sldId id="280" r:id="rId3"/>
    <p:sldId id="271" r:id="rId4"/>
    <p:sldId id="272" r:id="rId5"/>
    <p:sldId id="273" r:id="rId6"/>
    <p:sldId id="262" r:id="rId7"/>
    <p:sldId id="279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E0495B3-4FDA-4CD9-A497-E339C6BB27F1}" type="datetimeFigureOut">
              <a:rPr lang="fr-FR" smtClean="0"/>
              <a:t>06/07/2017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8BB23A9-4E48-4282-B3A9-CEAD6C8D967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94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B23A9-4E48-4282-B3A9-CEAD6C8D967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18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06/07/2017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37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06/07/2017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33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06/07/2017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64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06/07/2017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5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06/07/2017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92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06/07/2017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33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06/07/2017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760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06/07/2017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066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06/07/2017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792088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 userDrawn="1"/>
        </p:nvCxnSpPr>
        <p:spPr>
          <a:xfrm>
            <a:off x="251520" y="9807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6372200" y="692696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VACUUM INSULATED LINES</a:t>
            </a:r>
            <a:endParaRPr lang="en-US" sz="14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2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06/07/2017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792088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 userDrawn="1"/>
        </p:nvCxnSpPr>
        <p:spPr>
          <a:xfrm>
            <a:off x="251520" y="9807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372200" y="692696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VACUUM INSULATED LINES</a:t>
            </a:r>
            <a:endParaRPr lang="en-US" sz="14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8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06/07/2017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792088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 userDrawn="1"/>
        </p:nvCxnSpPr>
        <p:spPr>
          <a:xfrm>
            <a:off x="251520" y="9807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372200" y="692696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VACUUM INSULATED LINES</a:t>
            </a:r>
            <a:endParaRPr lang="en-US" sz="14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4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B7398-3A95-4BC3-8AD6-8FA0927C63DC}" type="datetimeFigureOut">
              <a:rPr lang="fr-FR" smtClean="0"/>
              <a:t>06/07/2017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792088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 userDrawn="1"/>
        </p:nvCxnSpPr>
        <p:spPr>
          <a:xfrm>
            <a:off x="251520" y="9807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6372200" y="692696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VACUUM INSULATED LINES</a:t>
            </a:r>
            <a:endParaRPr lang="en-US" sz="14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Uppsala University</a:t>
            </a:r>
            <a:br>
              <a:rPr lang="en-GB" dirty="0" smtClean="0"/>
            </a:br>
            <a:r>
              <a:rPr lang="en-GB" dirty="0" smtClean="0"/>
              <a:t>Contract UH2015/09 - UA2016/05</a:t>
            </a:r>
            <a:br>
              <a:rPr lang="en-GB" dirty="0" smtClean="0"/>
            </a:br>
            <a:r>
              <a:rPr lang="en-GB" dirty="0" smtClean="0"/>
              <a:t>Job </a:t>
            </a:r>
            <a:r>
              <a:rPr lang="en-GB" dirty="0" err="1" smtClean="0"/>
              <a:t>nr</a:t>
            </a:r>
            <a:r>
              <a:rPr lang="en-GB" dirty="0" smtClean="0"/>
              <a:t>. 5973/7200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Vertical</a:t>
            </a:r>
            <a:r>
              <a:rPr lang="fr-FR" dirty="0" smtClean="0"/>
              <a:t> Cryostat GERSEMI</a:t>
            </a:r>
          </a:p>
          <a:p>
            <a:r>
              <a:rPr lang="fr-FR" dirty="0" smtClean="0"/>
              <a:t>4th </a:t>
            </a:r>
            <a:r>
              <a:rPr lang="en-GB" dirty="0" smtClean="0"/>
              <a:t>follow-up</a:t>
            </a:r>
            <a:r>
              <a:rPr lang="fr-FR" dirty="0" smtClean="0"/>
              <a:t> meeting</a:t>
            </a:r>
          </a:p>
          <a:p>
            <a:r>
              <a:rPr lang="fr-FR" dirty="0" smtClean="0"/>
              <a:t>06/07/2017</a:t>
            </a:r>
            <a:endParaRPr lang="fr-FR" dirty="0"/>
          </a:p>
        </p:txBody>
      </p:sp>
      <p:pic>
        <p:nvPicPr>
          <p:cNvPr id="4" name="Image 3" descr="logo CRYO DIFFUSION 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63688" cy="19240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6510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General planning</a:t>
            </a:r>
          </a:p>
          <a:p>
            <a:pPr lvl="1"/>
            <a:r>
              <a:rPr lang="en-GB" dirty="0" smtClean="0"/>
              <a:t>Cryostat</a:t>
            </a:r>
            <a:endParaRPr lang="en-GB" dirty="0"/>
          </a:p>
          <a:p>
            <a:pPr lvl="2"/>
            <a:r>
              <a:rPr lang="en-GB" dirty="0" smtClean="0"/>
              <a:t>Previous target: 27/06</a:t>
            </a:r>
          </a:p>
          <a:p>
            <a:pPr lvl="2"/>
            <a:r>
              <a:rPr lang="en-GB" dirty="0" smtClean="0"/>
              <a:t>New target: 19/07</a:t>
            </a:r>
          </a:p>
          <a:p>
            <a:pPr lvl="1"/>
            <a:r>
              <a:rPr lang="en-GB" dirty="0" smtClean="0"/>
              <a:t>Valves Box</a:t>
            </a:r>
          </a:p>
          <a:p>
            <a:pPr lvl="2"/>
            <a:r>
              <a:rPr lang="en-GB" dirty="0" smtClean="0"/>
              <a:t>Previous target: 28/06</a:t>
            </a:r>
          </a:p>
          <a:p>
            <a:pPr lvl="2"/>
            <a:r>
              <a:rPr lang="en-GB" dirty="0" smtClean="0"/>
              <a:t>New target: 03/08</a:t>
            </a:r>
          </a:p>
          <a:p>
            <a:pPr lvl="1"/>
            <a:r>
              <a:rPr lang="en-GB" dirty="0" smtClean="0"/>
              <a:t>Simulator box</a:t>
            </a:r>
          </a:p>
          <a:p>
            <a:pPr lvl="2"/>
            <a:r>
              <a:rPr lang="en-GB" dirty="0" smtClean="0"/>
              <a:t>Previous target: 19/07</a:t>
            </a:r>
          </a:p>
          <a:p>
            <a:pPr lvl="2"/>
            <a:r>
              <a:rPr lang="en-GB" dirty="0" smtClean="0"/>
              <a:t>New target: 20/09</a:t>
            </a:r>
          </a:p>
          <a:p>
            <a:pPr lvl="1"/>
            <a:r>
              <a:rPr lang="en-GB" dirty="0" smtClean="0"/>
              <a:t>Workshop tests</a:t>
            </a:r>
          </a:p>
          <a:p>
            <a:pPr lvl="2"/>
            <a:r>
              <a:rPr lang="en-GB" dirty="0" smtClean="0"/>
              <a:t>Previous target: 22/09</a:t>
            </a:r>
          </a:p>
          <a:p>
            <a:pPr lvl="2"/>
            <a:r>
              <a:rPr lang="en-GB" dirty="0" smtClean="0"/>
              <a:t>New target: 15/11</a:t>
            </a:r>
          </a:p>
          <a:p>
            <a:pPr lvl="1"/>
            <a:r>
              <a:rPr lang="en-GB" dirty="0" smtClean="0"/>
              <a:t>Onsite tests</a:t>
            </a:r>
          </a:p>
          <a:p>
            <a:pPr lvl="2"/>
            <a:r>
              <a:rPr lang="en-GB" dirty="0" smtClean="0"/>
              <a:t>New target: November 2017 to March 2018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5" t="22222" b="30823"/>
          <a:stretch/>
        </p:blipFill>
        <p:spPr bwMode="auto">
          <a:xfrm>
            <a:off x="4077599" y="2348880"/>
            <a:ext cx="506640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4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1600200"/>
            <a:ext cx="4896544" cy="456510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WP2: cryostat status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Issues:</a:t>
            </a:r>
          </a:p>
          <a:p>
            <a:pPr lvl="2"/>
            <a:r>
              <a:rPr lang="en-GB" dirty="0" smtClean="0"/>
              <a:t>Trouble with cooling circuits</a:t>
            </a:r>
          </a:p>
          <a:p>
            <a:pPr lvl="1"/>
            <a:r>
              <a:rPr lang="en-GB" dirty="0" smtClean="0"/>
              <a:t>Mitigation:</a:t>
            </a:r>
          </a:p>
          <a:p>
            <a:pPr lvl="2"/>
            <a:r>
              <a:rPr lang="en-GB" dirty="0" smtClean="0"/>
              <a:t>Design update to use another cooling circuit type</a:t>
            </a:r>
            <a:endParaRPr lang="en-GB" dirty="0"/>
          </a:p>
        </p:txBody>
      </p:sp>
      <p:pic>
        <p:nvPicPr>
          <p:cNvPr id="2050" name="Picture 2" descr="P:\COMMERCIAL\Adrien STRIEBIG\2015\UPSALA\Cryostat vertical GERSEMI - Cde 5973\Suivi affaire\Photos\2017-s25\20170623_1500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t="25555" r="5938" b="28889"/>
          <a:stretch/>
        </p:blipFill>
        <p:spPr bwMode="auto">
          <a:xfrm>
            <a:off x="899592" y="2348880"/>
            <a:ext cx="6048672" cy="167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:\COMMERCIAL\Adrien STRIEBIG\2015\UPSALA\Cryostat vertical GERSEMI - Cde 5973\Suivi affaire\Photos\2017-s23\20170609_164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351356" cy="188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1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WP3: magnet insert</a:t>
            </a:r>
          </a:p>
          <a:p>
            <a:pPr lvl="1"/>
            <a:r>
              <a:rPr lang="en-GB" dirty="0" smtClean="0"/>
              <a:t>Issues: </a:t>
            </a:r>
          </a:p>
          <a:p>
            <a:pPr lvl="2"/>
            <a:r>
              <a:rPr lang="en-GB" dirty="0" smtClean="0"/>
              <a:t>Copper heat exchanger manufacturing</a:t>
            </a:r>
          </a:p>
          <a:p>
            <a:pPr lvl="2"/>
            <a:r>
              <a:rPr lang="en-GB" dirty="0" smtClean="0"/>
              <a:t>Current lead still not defined</a:t>
            </a:r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t="11250" r="67128" b="38116"/>
          <a:stretch/>
        </p:blipFill>
        <p:spPr bwMode="auto">
          <a:xfrm>
            <a:off x="2987824" y="3645024"/>
            <a:ext cx="3835687" cy="26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3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28800"/>
            <a:ext cx="5050904" cy="4497363"/>
          </a:xfrm>
        </p:spPr>
        <p:txBody>
          <a:bodyPr>
            <a:normAutofit/>
          </a:bodyPr>
          <a:lstStyle/>
          <a:p>
            <a:r>
              <a:rPr lang="en-GB" dirty="0" smtClean="0"/>
              <a:t>WP5: valves box </a:t>
            </a:r>
            <a:endParaRPr lang="en-GB" dirty="0" smtClean="0"/>
          </a:p>
          <a:p>
            <a:pPr lvl="1"/>
            <a:r>
              <a:rPr lang="en-GB" dirty="0" smtClean="0"/>
              <a:t>Issues:</a:t>
            </a:r>
          </a:p>
          <a:p>
            <a:pPr lvl="2"/>
            <a:r>
              <a:rPr lang="en-GB" dirty="0" smtClean="0"/>
              <a:t>Resources and tooling difficulties on some very complex bending</a:t>
            </a:r>
          </a:p>
          <a:p>
            <a:pPr lvl="1"/>
            <a:r>
              <a:rPr lang="en-GB" dirty="0" smtClean="0"/>
              <a:t>Mitigation:</a:t>
            </a:r>
          </a:p>
          <a:p>
            <a:pPr lvl="2"/>
            <a:r>
              <a:rPr lang="en-GB" dirty="0" smtClean="0"/>
              <a:t>Qualification of new subcontractor for 3D bending</a:t>
            </a:r>
            <a:endParaRPr lang="en-GB" dirty="0"/>
          </a:p>
        </p:txBody>
      </p:sp>
      <p:pic>
        <p:nvPicPr>
          <p:cNvPr id="4098" name="Picture 2" descr="P:\COMMERCIAL\Adrien STRIEBIG\2015\UPSALA\Cryostat vertical GERSEMI - Cde 5973\Suivi affaire\Photos\2017-s25\20170623_1458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7" t="11780" r="22884" b="41799"/>
          <a:stretch/>
        </p:blipFill>
        <p:spPr bwMode="auto">
          <a:xfrm>
            <a:off x="5508104" y="1700808"/>
            <a:ext cx="2902857" cy="41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7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WP6: transfer lines</a:t>
            </a:r>
          </a:p>
          <a:p>
            <a:pPr lvl="1"/>
            <a:r>
              <a:rPr lang="en-GB" dirty="0" smtClean="0"/>
              <a:t>Multiline procurement almost completed</a:t>
            </a:r>
          </a:p>
          <a:p>
            <a:pPr lvl="1"/>
            <a:r>
              <a:rPr lang="en-GB" dirty="0" smtClean="0"/>
              <a:t>Multiline manufacturing file released to the workshop</a:t>
            </a:r>
            <a:endParaRPr lang="en-GB" dirty="0" smtClean="0"/>
          </a:p>
          <a:p>
            <a:pPr lvl="1"/>
            <a:r>
              <a:rPr lang="en-GB" dirty="0" smtClean="0"/>
              <a:t>Next step single lines and general integration of the GERSEMI Project in FREIA Hall:</a:t>
            </a:r>
          </a:p>
          <a:p>
            <a:pPr lvl="2"/>
            <a:r>
              <a:rPr lang="en-GB" dirty="0" smtClean="0"/>
              <a:t>Needs definition of current leads to define the last components</a:t>
            </a:r>
          </a:p>
          <a:p>
            <a:pPr lvl="2"/>
            <a:r>
              <a:rPr lang="en-GB" dirty="0" smtClean="0"/>
              <a:t>Needs to check the 3D model of the water heat exchanger compared with the already built one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42672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2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771800" y="4766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JOB STATUS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Procurement issues:</a:t>
            </a:r>
            <a:endParaRPr lang="en-GB" dirty="0" smtClean="0"/>
          </a:p>
          <a:p>
            <a:pPr lvl="1"/>
            <a:r>
              <a:rPr lang="en-GB" dirty="0" err="1" smtClean="0"/>
              <a:t>Cernox</a:t>
            </a:r>
            <a:r>
              <a:rPr lang="en-GB" dirty="0" smtClean="0"/>
              <a:t>: calibrating machine is in repair by IPNO</a:t>
            </a:r>
          </a:p>
          <a:p>
            <a:pPr lvl="1"/>
            <a:r>
              <a:rPr lang="en-GB" dirty="0" smtClean="0"/>
              <a:t>Electrical studies are hold to JB decision</a:t>
            </a:r>
          </a:p>
          <a:p>
            <a:pPr lvl="1"/>
            <a:r>
              <a:rPr lang="en-GB" dirty="0" smtClean="0"/>
              <a:t>Some components are not defined (needs current lead design to be finished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2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</TotalTime>
  <Words>221</Words>
  <Application>Microsoft Office PowerPoint</Application>
  <PresentationFormat>Affichage à l'écran (4:3)</PresentationFormat>
  <Paragraphs>54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Uppsala University Contract UH2015/09 - UA2016/05 Job nr. 5973/7200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presentation Vacuum Insulated lines</dc:title>
  <dc:creator>Philippe Doinel</dc:creator>
  <cp:lastModifiedBy>Adrien Striebig</cp:lastModifiedBy>
  <cp:revision>75</cp:revision>
  <dcterms:created xsi:type="dcterms:W3CDTF">2013-03-18T17:12:15Z</dcterms:created>
  <dcterms:modified xsi:type="dcterms:W3CDTF">2017-07-06T07:18:12Z</dcterms:modified>
</cp:coreProperties>
</file>