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70" r:id="rId2"/>
    <p:sldId id="419" r:id="rId3"/>
    <p:sldId id="418" r:id="rId4"/>
    <p:sldId id="420" r:id="rId5"/>
    <p:sldId id="436" r:id="rId6"/>
    <p:sldId id="421" r:id="rId7"/>
    <p:sldId id="422" r:id="rId8"/>
    <p:sldId id="426" r:id="rId9"/>
    <p:sldId id="423" r:id="rId10"/>
    <p:sldId id="424" r:id="rId11"/>
    <p:sldId id="425" r:id="rId12"/>
    <p:sldId id="438" r:id="rId13"/>
    <p:sldId id="428" r:id="rId14"/>
    <p:sldId id="429" r:id="rId15"/>
    <p:sldId id="431" r:id="rId16"/>
    <p:sldId id="430" r:id="rId17"/>
    <p:sldId id="343" r:id="rId18"/>
    <p:sldId id="359" r:id="rId19"/>
    <p:sldId id="338" r:id="rId20"/>
    <p:sldId id="404" r:id="rId21"/>
    <p:sldId id="339" r:id="rId22"/>
    <p:sldId id="344" r:id="rId23"/>
    <p:sldId id="439" r:id="rId24"/>
    <p:sldId id="403" r:id="rId25"/>
    <p:sldId id="365" r:id="rId26"/>
    <p:sldId id="383" r:id="rId27"/>
    <p:sldId id="382" r:id="rId28"/>
    <p:sldId id="389" r:id="rId29"/>
    <p:sldId id="400" r:id="rId30"/>
    <p:sldId id="433" r:id="rId31"/>
    <p:sldId id="434" r:id="rId32"/>
    <p:sldId id="435" r:id="rId33"/>
    <p:sldId id="321" r:id="rId34"/>
    <p:sldId id="324" r:id="rId35"/>
    <p:sldId id="325" r:id="rId36"/>
    <p:sldId id="328" r:id="rId37"/>
    <p:sldId id="329" r:id="rId38"/>
    <p:sldId id="437" r:id="rId39"/>
  </p:sldIdLst>
  <p:sldSz cx="9144000" cy="6858000" type="screen4x3"/>
  <p:notesSz cx="7099300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123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924FB4DD-7297-4591-8A2D-7CBE9DFBCA01}" type="datetimeFigureOut">
              <a:rPr lang="ko-KR" altLang="en-US" smtClean="0"/>
              <a:pPr/>
              <a:t>2017-09-11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CCBBA4E6-B133-4587-8673-46571469D62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5231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ADABA7BD-0335-4C77-B9DA-A5E221099A58}" type="datetimeFigureOut">
              <a:rPr lang="ko-KR" altLang="en-US" smtClean="0"/>
              <a:pPr/>
              <a:t>2017-09-11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BB7BF8BC-2FBC-4F34-AE1F-F8A33C82DD0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227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BF8BC-2FBC-4F34-AE1F-F8A33C82DD0F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3784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6BBA-EF10-423C-B9F9-EAE58E17E985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5297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BF8BC-2FBC-4F34-AE1F-F8A33C82DD0F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83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230F-E854-45EF-805F-65F15CDEDBF1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A2276-DF0D-438F-AA96-D0F25DC13284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0315F-87BD-4458-BAA4-5508D4803E0A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3DA43B-1428-481A-8BAF-F8503DA2C3CE}" type="datetime1">
              <a:rPr lang="ko-KR" altLang="en-US" smtClean="0"/>
              <a:t>2017-09-11</a:t>
            </a:fld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84FA008-4501-477A-847E-CC4E5A7EF11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632612"/>
            <a:ext cx="2895600" cy="180975"/>
          </a:xfrm>
        </p:spPr>
        <p:txBody>
          <a:bodyPr/>
          <a:lstStyle/>
          <a:p>
            <a:pPr>
              <a:defRPr/>
            </a:pPr>
            <a:r>
              <a:rPr lang="en-US" altLang="ko-KR">
                <a:solidFill>
                  <a:srgbClr val="000000"/>
                </a:solidFill>
              </a:rPr>
              <a:t>IPAC2017, COPENHAGEN, DENMARK, 2017 MAY 14-19</a:t>
            </a:r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493388" y="6632612"/>
            <a:ext cx="630115" cy="206375"/>
          </a:xfrm>
        </p:spPr>
        <p:txBody>
          <a:bodyPr/>
          <a:lstStyle/>
          <a:p>
            <a:pPr>
              <a:defRPr/>
            </a:pPr>
            <a:fld id="{902430CF-5F42-4FDF-AE5D-824C57EADFDD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35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609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152400" y="914400"/>
            <a:ext cx="4305300" cy="5334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10100" y="914400"/>
            <a:ext cx="4305300" cy="5334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103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02BA-8C55-4B33-AD26-24D231255081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AA7E9-D6E7-4EDC-802D-AFEC86DE8B39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72AC4-A20E-4F22-A2D1-5C2E501049F0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F2BDE-873C-459F-AE2A-EDAF6CAE358D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B42A-A32A-413D-8A52-C3B524997A1C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56EB7-83C6-4828-8615-31D94DAB7688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EE026-C119-478E-BBBE-8BC58379C689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F7632-28AC-419E-8F81-D8014BF59B34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D3547-E5C6-454A-AE91-F7CADF0BB5B3}" type="datetime1">
              <a:rPr lang="ko-KR" altLang="en-US" smtClean="0"/>
              <a:t>2017-09-11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7512F-03B1-4F08-9361-FB993248262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76381" y="3014400"/>
            <a:ext cx="2010230" cy="532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2200" dirty="0" smtClean="0">
                <a:latin typeface="Arial" pitchFamily="34" charset="0"/>
                <a:cs typeface="Arial" pitchFamily="34" charset="0"/>
              </a:rPr>
              <a:t>Younguk Sohn</a:t>
            </a:r>
            <a:endParaRPr lang="ko-KR" alt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984086" y="5733256"/>
            <a:ext cx="3175869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@RREIA, Uppsala University</a:t>
            </a:r>
          </a:p>
          <a:p>
            <a:pPr algn="ctr">
              <a:lnSpc>
                <a:spcPct val="120000"/>
              </a:lnSpc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September 11,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2017</a:t>
            </a:r>
            <a:endParaRPr lang="en-US" altLang="ko-K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68064" y="1196752"/>
            <a:ext cx="8280400" cy="1470025"/>
          </a:xfrm>
          <a:prstGeom prst="rect">
            <a:avLst/>
          </a:prstGeom>
          <a:gradFill>
            <a:gsLst>
              <a:gs pos="0">
                <a:srgbClr val="FFFF00">
                  <a:gamma/>
                  <a:tint val="0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tint val="0"/>
                  <a:invGamma/>
                </a:srgbClr>
              </a:gs>
            </a:gsLst>
            <a:lin ang="18900000"/>
          </a:gradFill>
        </p:spPr>
        <p:txBody>
          <a:bodyPr>
            <a:normAutofit fontScale="900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Introduction</a:t>
            </a:r>
            <a:r>
              <a:rPr kumimoji="0" lang="en-US" altLang="ko-K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of 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PAL</a:t>
            </a:r>
            <a:r>
              <a:rPr kumimoji="0" lang="en-US" altLang="ko-K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and</a:t>
            </a:r>
            <a:r>
              <a:rPr kumimoji="0" lang="ko-KR" alt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en-US" altLang="ko-KR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 dirty="0" smtClean="0">
                <a:latin typeface="Arial" pitchFamily="34" charset="0"/>
                <a:ea typeface="+mj-ea"/>
                <a:cs typeface="Arial" pitchFamily="34" charset="0"/>
              </a:rPr>
              <a:t>Activities in </a:t>
            </a: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Superconducting RF </a:t>
            </a:r>
            <a:endParaRPr kumimoji="0" lang="ko-K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pic>
        <p:nvPicPr>
          <p:cNvPr id="7" name="Picture 1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2040" y="639772"/>
            <a:ext cx="720000" cy="484972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32" y="3429000"/>
            <a:ext cx="1870868" cy="219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64088" y="3816842"/>
            <a:ext cx="2664296" cy="133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07" y="1513532"/>
            <a:ext cx="7280031" cy="4371033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310694" y="1136733"/>
            <a:ext cx="4629150" cy="31611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100" b="1" dirty="0" err="1">
                <a:latin typeface="Arial" pitchFamily="34" charset="0"/>
                <a:ea typeface="HY견고딕" pitchFamily="18" charset="-127"/>
                <a:cs typeface="Arial" pitchFamily="34" charset="0"/>
              </a:rPr>
              <a:t>Linac</a:t>
            </a:r>
            <a:r>
              <a:rPr lang="en-US" altLang="ko-KR" sz="2100" b="1" dirty="0">
                <a:latin typeface="Arial" pitchFamily="34" charset="0"/>
                <a:ea typeface="HY견고딕" pitchFamily="18" charset="-127"/>
                <a:cs typeface="Arial" pitchFamily="34" charset="0"/>
              </a:rPr>
              <a:t> </a:t>
            </a:r>
            <a:r>
              <a:rPr lang="en-US" altLang="ko-KR" sz="2100" b="1" dirty="0" smtClean="0">
                <a:latin typeface="Arial" pitchFamily="34" charset="0"/>
                <a:ea typeface="HY견고딕" pitchFamily="18" charset="-127"/>
                <a:cs typeface="Arial" pitchFamily="34" charset="0"/>
              </a:rPr>
              <a:t>Tunnel - </a:t>
            </a:r>
            <a:r>
              <a:rPr lang="en-US" altLang="ko-KR" sz="2100" b="1" dirty="0">
                <a:latin typeface="Arial" pitchFamily="34" charset="0"/>
                <a:ea typeface="HY견고딕" pitchFamily="18" charset="-127"/>
                <a:cs typeface="Arial" pitchFamily="34" charset="0"/>
              </a:rPr>
              <a:t>PAL-XFEL</a:t>
            </a:r>
            <a:endParaRPr lang="ko-KR" altLang="en-US" sz="2100" b="1" dirty="0"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IPAC2017, COPENHAGEN, DENMARK, 2017 MAY 14-19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334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92" y="1701312"/>
            <a:ext cx="7385539" cy="3851030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310694" y="1136733"/>
            <a:ext cx="4629150" cy="31611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100" b="1" dirty="0" err="1">
                <a:latin typeface="Arial" pitchFamily="34" charset="0"/>
                <a:ea typeface="HY견고딕" pitchFamily="18" charset="-127"/>
                <a:cs typeface="Arial" pitchFamily="34" charset="0"/>
              </a:rPr>
              <a:t>Undulator</a:t>
            </a:r>
            <a:r>
              <a:rPr lang="en-US" altLang="ko-KR" sz="2100" b="1" dirty="0">
                <a:latin typeface="Arial" pitchFamily="34" charset="0"/>
                <a:ea typeface="HY견고딕" pitchFamily="18" charset="-127"/>
                <a:cs typeface="Arial" pitchFamily="34" charset="0"/>
              </a:rPr>
              <a:t> </a:t>
            </a:r>
            <a:r>
              <a:rPr lang="en-US" altLang="ko-KR" sz="2100" b="1" dirty="0" smtClean="0">
                <a:latin typeface="Arial" pitchFamily="34" charset="0"/>
                <a:ea typeface="HY견고딕" pitchFamily="18" charset="-127"/>
                <a:cs typeface="Arial" pitchFamily="34" charset="0"/>
              </a:rPr>
              <a:t>Hall - </a:t>
            </a:r>
            <a:r>
              <a:rPr lang="en-US" altLang="ko-KR" sz="2100" b="1" dirty="0">
                <a:latin typeface="Arial" pitchFamily="34" charset="0"/>
                <a:ea typeface="HY견고딕" pitchFamily="18" charset="-127"/>
                <a:cs typeface="Arial" pitchFamily="34" charset="0"/>
              </a:rPr>
              <a:t>PAL-XFEL</a:t>
            </a:r>
            <a:endParaRPr lang="ko-KR" altLang="en-US" sz="2100" b="1" dirty="0"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IPAC2017, COPENHAGEN, DENMARK, 2017 MAY 14-19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80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8" name="제목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Storage Ring, PLS-II </a:t>
            </a:r>
            <a:endParaRPr lang="ko-KR" altLang="en-US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764704"/>
            <a:ext cx="595313" cy="400986"/>
          </a:xfrm>
          <a:prstGeom prst="rect">
            <a:avLst/>
          </a:prstGeom>
          <a:noFill/>
        </p:spPr>
      </p:pic>
      <p:graphicFrame>
        <p:nvGraphicFramePr>
          <p:cNvPr id="9" name="표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05899184"/>
              </p:ext>
            </p:extLst>
          </p:nvPr>
        </p:nvGraphicFramePr>
        <p:xfrm>
          <a:off x="859300" y="1412776"/>
          <a:ext cx="7457116" cy="4785391"/>
        </p:xfrm>
        <a:graphic>
          <a:graphicData uri="http://schemas.openxmlformats.org/drawingml/2006/table">
            <a:tbl>
              <a:tblPr/>
              <a:tblGrid>
                <a:gridCol w="4952436"/>
                <a:gridCol w="2504680"/>
              </a:tblGrid>
              <a:tr h="3681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Parameters</a:t>
                      </a:r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Values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9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Energy [GeV]  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9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Current [mA]  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400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Emittance [nm-rad] 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5.9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Harmonic number  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470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No. of Insertion Devices 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20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Electron energy loss / turn [KeV]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1242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9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RF frequency [MHz]  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499.973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Number of RF cavity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3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Accelerating Voltage [MV]  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4.5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it-IT" sz="19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RF Voltage per cavity  [MV] 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1.5 (5 MV/m)</a:t>
                      </a:r>
                      <a:endParaRPr lang="en-US" altLang="ko-KR" sz="1900" b="0" i="0" u="none" strike="noStrike" dirty="0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ea typeface="맑은 고딕" panose="020B0503020000020004" pitchFamily="50" charset="-127"/>
                      </a:endParaRP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Klystron amplifier [kW/each] 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300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8107">
                <a:tc>
                  <a:txBody>
                    <a:bodyPr/>
                    <a:lstStyle/>
                    <a:p>
                      <a:pPr algn="just" rtl="0" fontAlgn="ctr"/>
                      <a:r>
                        <a:rPr lang="en-US" sz="1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 Cryogenic Cooling Capacity @4.5 K  [w]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ko-KR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맑은 고딕" panose="020B0503020000020004" pitchFamily="50" charset="-127"/>
                        </a:rPr>
                        <a:t>700</a:t>
                      </a:r>
                    </a:p>
                  </a:txBody>
                  <a:tcPr marL="6538" marR="6538" marT="653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59300" y="6261660"/>
            <a:ext cx="489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※ PLS-II has 32 beamlines (16 ID and 16 BM)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655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27112"/>
            <a:ext cx="7812087" cy="68160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LINAC 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(3 GeV) 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as Injector</a:t>
            </a:r>
            <a:endParaRPr lang="en-US" altLang="ko-KR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굴림" panose="020B0600000101010101" pitchFamily="50" charset="-127"/>
              <a:cs typeface="Arial" panose="020B0604020202020204" pitchFamily="34" charset="0"/>
            </a:endParaRPr>
          </a:p>
        </p:txBody>
      </p:sp>
      <p:pic>
        <p:nvPicPr>
          <p:cNvPr id="23556" name="_x151872488" descr="EMB00000bb82e2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68" y="1272436"/>
            <a:ext cx="3960000" cy="309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3"/>
          <p:cNvSpPr>
            <a:spLocks noChangeArrowheads="1"/>
          </p:cNvSpPr>
          <p:nvPr/>
        </p:nvSpPr>
        <p:spPr bwMode="auto">
          <a:xfrm>
            <a:off x="4716463" y="1272436"/>
            <a:ext cx="421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30000"/>
              </a:spcBef>
            </a:pPr>
            <a:r>
              <a:rPr lang="en-US" altLang="ko-KR" sz="2000">
                <a:solidFill>
                  <a:srgbClr val="CC330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Times New Roman" panose="02020603050405020304" pitchFamily="18" charset="0"/>
              </a:rPr>
              <a:t>Injector LINAC </a:t>
            </a:r>
          </a:p>
        </p:txBody>
      </p:sp>
      <p:sp>
        <p:nvSpPr>
          <p:cNvPr id="23558" name="Rectangle 4"/>
          <p:cNvSpPr>
            <a:spLocks noChangeArrowheads="1"/>
          </p:cNvSpPr>
          <p:nvPr/>
        </p:nvSpPr>
        <p:spPr bwMode="auto">
          <a:xfrm>
            <a:off x="263649" y="4577118"/>
            <a:ext cx="4524375" cy="194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Thermionic Electron Gun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16 Pulse Modulators (200MW, 7.5µs)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16 Klystrons (80 MW, 4µs)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15 Energy </a:t>
            </a:r>
            <a:r>
              <a:rPr lang="en-US" altLang="ko-KR" sz="1800" dirty="0" err="1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Doublers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(gain=1.5)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46 Accelerating Sections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endParaRPr lang="en-US" altLang="ko-KR" sz="1800" dirty="0">
              <a:solidFill>
                <a:srgbClr val="000000"/>
              </a:solidFill>
              <a:latin typeface="Arial" panose="020B0604020202020204" pitchFamily="34" charset="0"/>
              <a:ea typeface="굴림체" panose="020B0609000101010101" pitchFamily="49" charset="-127"/>
              <a:cs typeface="Arial" panose="020B0604020202020204" pitchFamily="34" charset="0"/>
            </a:endParaRPr>
          </a:p>
        </p:txBody>
      </p:sp>
      <p:pic>
        <p:nvPicPr>
          <p:cNvPr id="23559" name="Picture 5" descr="Linac_tunn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92139"/>
            <a:ext cx="3960000" cy="283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6"/>
          <p:cNvSpPr>
            <a:spLocks noChangeArrowheads="1"/>
          </p:cNvSpPr>
          <p:nvPr/>
        </p:nvSpPr>
        <p:spPr bwMode="auto">
          <a:xfrm>
            <a:off x="4965700" y="1812186"/>
            <a:ext cx="3962400" cy="162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Length = 170m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3.0 GeV, full energy injection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2,856 MHz (S-band)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10Hz, 1.5 ns, 1Å pulsed beam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Norm. </a:t>
            </a:r>
            <a:r>
              <a:rPr lang="en-US" altLang="ko-KR" sz="1800" dirty="0" err="1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emmittance</a:t>
            </a:r>
            <a:r>
              <a:rPr lang="en-US" altLang="ko-KR" sz="1800" dirty="0">
                <a:solidFill>
                  <a:srgbClr val="000000"/>
                </a:solidFill>
                <a:latin typeface="Arial" panose="020B0604020202020204" pitchFamily="34" charset="0"/>
                <a:ea typeface="굴림체" panose="020B0609000101010101" pitchFamily="49" charset="-127"/>
                <a:cs typeface="Arial" panose="020B0604020202020204" pitchFamily="34" charset="0"/>
              </a:rPr>
              <a:t> : 150µmrad</a:t>
            </a:r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714493" y="3792369"/>
            <a:ext cx="1552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ko-KR" sz="200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Gallery</a:t>
            </a:r>
          </a:p>
        </p:txBody>
      </p:sp>
      <p:sp>
        <p:nvSpPr>
          <p:cNvPr id="23562" name="Text Box 8"/>
          <p:cNvSpPr txBox="1">
            <a:spLocks noChangeArrowheads="1"/>
          </p:cNvSpPr>
          <p:nvPr/>
        </p:nvSpPr>
        <p:spPr bwMode="auto">
          <a:xfrm>
            <a:off x="5192260" y="5805264"/>
            <a:ext cx="123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ko-KR" sz="200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Tunnel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5445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82550"/>
            <a:ext cx="7812087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PLS-II Storage </a:t>
            </a:r>
            <a:r>
              <a:rPr lang="en-US" altLang="ko-K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R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ing </a:t>
            </a:r>
          </a:p>
        </p:txBody>
      </p:sp>
      <p:pic>
        <p:nvPicPr>
          <p:cNvPr id="24580" name="_x160059160" descr="EMB00000bb82e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/>
          <a:stretch>
            <a:fillRect/>
          </a:stretch>
        </p:blipFill>
        <p:spPr bwMode="auto">
          <a:xfrm>
            <a:off x="568325" y="1053016"/>
            <a:ext cx="345255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5032375" y="1024441"/>
            <a:ext cx="3860800" cy="251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eaLnBrk="1" hangingPunct="1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kumimoji="0"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Beam Energy	3.0GeV</a:t>
            </a:r>
          </a:p>
          <a:p>
            <a:pPr eaLnBrk="1" hangingPunct="1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kumimoji="0"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Beam Current	400mA</a:t>
            </a:r>
          </a:p>
          <a:p>
            <a:pPr eaLnBrk="1" hangingPunct="1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kumimoji="0"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Lattice		DBA</a:t>
            </a:r>
          </a:p>
          <a:p>
            <a:pPr eaLnBrk="1" hangingPunct="1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kumimoji="0"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</a:t>
            </a:r>
            <a:r>
              <a:rPr kumimoji="0" lang="en-US" altLang="ko-KR" sz="1600" dirty="0" err="1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Superperiods</a:t>
            </a:r>
            <a:r>
              <a:rPr kumimoji="0"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	12 </a:t>
            </a:r>
          </a:p>
          <a:p>
            <a:pPr eaLnBrk="1" hangingPunct="1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kumimoji="0"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Emittance	5.8 </a:t>
            </a:r>
            <a:r>
              <a:rPr kumimoji="0" lang="en-US" altLang="ko-KR" sz="1600" dirty="0" err="1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nm∙rad</a:t>
            </a:r>
            <a:endParaRPr kumimoji="0" lang="en-US" altLang="ko-KR" sz="160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eaLnBrk="1" hangingPunct="1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kumimoji="0"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Tune		15.37 / 9.15</a:t>
            </a:r>
          </a:p>
          <a:p>
            <a:pPr eaLnBrk="1" hangingPunct="1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kumimoji="0"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RF Frequency	499.97 MHz</a:t>
            </a:r>
          </a:p>
          <a:p>
            <a:pPr eaLnBrk="1" hangingPunct="1">
              <a:spcBef>
                <a:spcPts val="500"/>
              </a:spcBef>
              <a:buFont typeface="Wingdings" panose="05000000000000000000" pitchFamily="2" charset="2"/>
              <a:buChar char="§"/>
            </a:pPr>
            <a:r>
              <a:rPr kumimoji="0"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  Circumference	</a:t>
            </a:r>
            <a:r>
              <a:rPr kumimoji="0" lang="en-US" altLang="ko-KR" sz="1600" dirty="0" smtClean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281 </a:t>
            </a:r>
            <a:r>
              <a:rPr kumimoji="0" lang="en-US" altLang="ko-KR" sz="1600" dirty="0"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m</a:t>
            </a:r>
            <a:endParaRPr kumimoji="0" lang="en-US" altLang="ko-KR" sz="1600" baseline="30000" dirty="0"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24582" name="_x160057080" descr="EMB00000bb82e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3646488"/>
            <a:ext cx="425132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" descr="D:\진공학회\2013년 8월 발표_초록_진공기술분과\20130819_103640 사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032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611560" y="764704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2097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40" y="1988840"/>
            <a:ext cx="7920000" cy="353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99120"/>
            <a:ext cx="7812087" cy="609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굴림" panose="020B0600000101010101" pitchFamily="50" charset="-127"/>
                <a:cs typeface="Arial" panose="020B0604020202020204" pitchFamily="34" charset="0"/>
              </a:rPr>
              <a:t>User Statistics  </a:t>
            </a:r>
          </a:p>
        </p:txBody>
      </p:sp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539750" y="931299"/>
            <a:ext cx="8064500" cy="480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514350" indent="-5143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굴림" panose="020B0600000101010101" pitchFamily="50" charset="-127"/>
              </a:defRPr>
            </a:lvl9pPr>
          </a:lstStyle>
          <a:p>
            <a:pPr marL="0" indent="0" eaLnBrk="1" hangingPunct="1">
              <a:spcBef>
                <a:spcPct val="30000"/>
              </a:spcBef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  <a:buFontTx/>
              <a:buAutoNum type="arabicPeriod"/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30000"/>
              </a:spcBef>
            </a:pPr>
            <a:endParaRPr kumimoji="0" lang="en-US" altLang="ko-K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28184" y="1308357"/>
            <a:ext cx="2042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1366 experiments</a:t>
            </a:r>
          </a:p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5234 by users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직선 화살표 연결선 3"/>
          <p:cNvCxnSpPr/>
          <p:nvPr/>
        </p:nvCxnSpPr>
        <p:spPr>
          <a:xfrm>
            <a:off x="7249457" y="1954688"/>
            <a:ext cx="1021274" cy="18030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868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95536" y="1958975"/>
            <a:ext cx="8352928" cy="1470025"/>
          </a:xfrm>
          <a:prstGeom prst="rect">
            <a:avLst/>
          </a:prstGeom>
          <a:gradFill>
            <a:gsLst>
              <a:gs pos="0">
                <a:srgbClr val="FFFF00">
                  <a:gamma/>
                  <a:tint val="0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tint val="0"/>
                  <a:invGamma/>
                </a:srgbClr>
              </a:gs>
            </a:gsLst>
            <a:lin ang="18900000"/>
          </a:gra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Introduction</a:t>
            </a:r>
          </a:p>
          <a:p>
            <a:pPr marL="0" marR="0" lvl="0" indent="0" algn="ctr" defTabSz="914400" rtl="0" eaLnBrk="1" fontAlgn="auto" latinLnBrk="1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Superconducting RF </a:t>
            </a:r>
            <a:r>
              <a:rPr lang="en-US" altLang="ko-KR" sz="3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System in PLS-II</a:t>
            </a:r>
            <a:r>
              <a:rPr kumimoji="0" lang="en-US" altLang="ko-KR" sz="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ko-KR" altLang="en-US" sz="3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Y헤드라인M" pitchFamily="18" charset="-127"/>
              <a:ea typeface="HY헤드라인M" pitchFamily="18" charset="-127"/>
              <a:cs typeface="+mj-cs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379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612440" y="188641"/>
            <a:ext cx="7920000" cy="720079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 SRF Modules @Tunnel</a:t>
            </a:r>
            <a:endParaRPr lang="ko-KR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45122"/>
            <a:ext cx="7920000" cy="5208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6228184" y="4941168"/>
            <a:ext cx="1415772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dirty="0" smtClean="0">
                <a:latin typeface="Arial" pitchFamily="34" charset="0"/>
                <a:cs typeface="Arial" pitchFamily="34" charset="0"/>
              </a:rPr>
              <a:t>SRF module 2</a:t>
            </a:r>
            <a:endParaRPr lang="ko-KR" alt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5936" y="5877272"/>
            <a:ext cx="1415772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dirty="0" smtClean="0">
                <a:latin typeface="Arial" pitchFamily="34" charset="0"/>
                <a:cs typeface="Arial" pitchFamily="34" charset="0"/>
              </a:rPr>
              <a:t>SRF module 3</a:t>
            </a:r>
            <a:endParaRPr lang="ko-KR" alt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198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323528" y="498158"/>
            <a:ext cx="8535659" cy="5717668"/>
            <a:chOff x="323528" y="498158"/>
            <a:chExt cx="8535659" cy="571766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04" y="1124744"/>
              <a:ext cx="7920000" cy="464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123728" y="500858"/>
              <a:ext cx="126496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600" dirty="0" err="1" smtClean="0">
                  <a:latin typeface="Arial" pitchFamily="34" charset="0"/>
                  <a:cs typeface="Arial" pitchFamily="34" charset="0"/>
                </a:rPr>
                <a:t>LHe</a:t>
              </a:r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 Vessel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53644" y="5877272"/>
              <a:ext cx="1270284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Wave-guide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51583" y="498158"/>
              <a:ext cx="158152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Vacuum Vessel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" name="직선 화살표 연결선 8"/>
            <p:cNvCxnSpPr/>
            <p:nvPr/>
          </p:nvCxnSpPr>
          <p:spPr>
            <a:xfrm flipV="1">
              <a:off x="323528" y="2924944"/>
              <a:ext cx="8136000" cy="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956376" y="3090446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E-beam</a:t>
              </a:r>
              <a:endParaRPr lang="ko-KR" alt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76056" y="5877272"/>
              <a:ext cx="1242648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RF Window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3568" y="1086688"/>
              <a:ext cx="1939826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Thermal Transition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6062" y="1155425"/>
              <a:ext cx="1542282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HOM Absorber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" name="직선 화살표 연결선 2"/>
            <p:cNvCxnSpPr/>
            <p:nvPr/>
          </p:nvCxnSpPr>
          <p:spPr>
            <a:xfrm flipH="1">
              <a:off x="5709702" y="856978"/>
              <a:ext cx="460337" cy="84275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화살표 연결선 19"/>
            <p:cNvCxnSpPr/>
            <p:nvPr/>
          </p:nvCxnSpPr>
          <p:spPr>
            <a:xfrm>
              <a:off x="2756209" y="839412"/>
              <a:ext cx="809695" cy="115212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474403" y="498158"/>
              <a:ext cx="1979516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latin typeface="Arial" pitchFamily="34" charset="0"/>
                  <a:cs typeface="Arial" pitchFamily="34" charset="0"/>
                </a:rPr>
                <a:t>70K Thermal Shield</a:t>
              </a:r>
              <a:endParaRPr lang="ko-KR" altLang="en-US" sz="16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9" name="직선 화살표 연결선 28"/>
            <p:cNvCxnSpPr/>
            <p:nvPr/>
          </p:nvCxnSpPr>
          <p:spPr>
            <a:xfrm>
              <a:off x="4464161" y="836776"/>
              <a:ext cx="0" cy="576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직선 화살표 연결선 34"/>
            <p:cNvCxnSpPr/>
            <p:nvPr/>
          </p:nvCxnSpPr>
          <p:spPr>
            <a:xfrm>
              <a:off x="1906278" y="1415476"/>
              <a:ext cx="809695" cy="115212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화살표 연결선 35"/>
            <p:cNvCxnSpPr/>
            <p:nvPr/>
          </p:nvCxnSpPr>
          <p:spPr>
            <a:xfrm flipH="1">
              <a:off x="6128798" y="1493979"/>
              <a:ext cx="675450" cy="115964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/>
            <p:cNvCxnSpPr/>
            <p:nvPr/>
          </p:nvCxnSpPr>
          <p:spPr>
            <a:xfrm flipH="1" flipV="1">
              <a:off x="5241702" y="5229272"/>
              <a:ext cx="468000" cy="648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화살표 연결선 42"/>
            <p:cNvCxnSpPr/>
            <p:nvPr/>
          </p:nvCxnSpPr>
          <p:spPr>
            <a:xfrm flipV="1">
              <a:off x="3275856" y="5275087"/>
              <a:ext cx="399312" cy="60218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슬라이드 번호 개체 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763688" y="6453336"/>
            <a:ext cx="565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CESR-3 </a:t>
            </a:r>
            <a:r>
              <a:rPr lang="en-US" altLang="ko-K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, Designed by Cornell University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8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7890" y="980728"/>
            <a:ext cx="8568952" cy="1143000"/>
          </a:xfrm>
          <a:gradFill>
            <a:gsLst>
              <a:gs pos="0">
                <a:srgbClr val="FFFF00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</p:spPr>
        <p:txBody>
          <a:bodyPr>
            <a:normAutofit/>
          </a:bodyPr>
          <a:lstStyle/>
          <a:p>
            <a:r>
              <a:rPr lang="en-US" altLang="ko-KR" sz="3800" dirty="0" smtClean="0">
                <a:latin typeface="Arial" charset="0"/>
              </a:rPr>
              <a:t>PLS-II, SRF 500 MHz Cavities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87624" y="2492896"/>
            <a:ext cx="620278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ko-KR" sz="2200" dirty="0">
                <a:latin typeface="Arial" pitchFamily="34" charset="0"/>
              </a:rPr>
              <a:t> </a:t>
            </a:r>
            <a:r>
              <a:rPr lang="en-US" altLang="ko-KR" sz="2200" dirty="0" smtClean="0">
                <a:latin typeface="Arial" pitchFamily="34" charset="0"/>
              </a:rPr>
              <a:t>Orbit stability @ </a:t>
            </a:r>
            <a:r>
              <a:rPr lang="en-US" altLang="ko-KR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high </a:t>
            </a:r>
            <a:r>
              <a:rPr lang="en-US" altLang="ko-K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beam </a:t>
            </a:r>
            <a:r>
              <a:rPr lang="en-US" altLang="ko-KR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current to 400 mA </a:t>
            </a:r>
            <a:endParaRPr lang="en-US" altLang="ko-KR" sz="2200" dirty="0">
              <a:latin typeface="Arial" pitchFamily="34" charset="0"/>
            </a:endParaRP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ko-KR" sz="2200" dirty="0">
                <a:latin typeface="Arial" pitchFamily="34" charset="0"/>
              </a:rPr>
              <a:t> </a:t>
            </a:r>
            <a:r>
              <a:rPr lang="en-US" altLang="ko-KR" sz="2200" dirty="0" smtClean="0">
                <a:latin typeface="Arial" pitchFamily="34" charset="0"/>
              </a:rPr>
              <a:t>High beam power W/ 20 insertion devices</a:t>
            </a:r>
            <a:endParaRPr lang="en-US" altLang="ko-KR" sz="2200" dirty="0">
              <a:latin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7248" y="3933056"/>
            <a:ext cx="595708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dirty="0" smtClean="0">
                <a:latin typeface="Arial" pitchFamily="34" charset="0"/>
                <a:cs typeface="Arial" pitchFamily="34" charset="0"/>
              </a:rPr>
              <a:t>Higher synchrotron radiation brightness, </a:t>
            </a:r>
          </a:p>
          <a:p>
            <a:r>
              <a:rPr lang="en-US" altLang="ko-KR" sz="2500" dirty="0" smtClean="0">
                <a:latin typeface="Arial" pitchFamily="34" charset="0"/>
                <a:cs typeface="Arial" pitchFamily="34" charset="0"/>
              </a:rPr>
              <a:t>order of 2 (100 times) compared to PLS</a:t>
            </a:r>
            <a:endParaRPr lang="ko-KR" altLang="en-US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9176" y="4099138"/>
            <a:ext cx="550151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ko-KR" altLang="en-US" sz="3000" dirty="0" smtClean="0">
                <a:solidFill>
                  <a:srgbClr val="FF0000"/>
                </a:solidFill>
              </a:rPr>
              <a:t>→</a:t>
            </a:r>
            <a:endParaRPr lang="ko-KR" altLang="en-US" sz="3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5522" y="5229200"/>
            <a:ext cx="5486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PLS-II operated with 380mA </a:t>
            </a:r>
            <a:r>
              <a:rPr lang="en-US" altLang="ko-KR" sz="2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altLang="ko-KR" sz="2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opup</a:t>
            </a:r>
            <a:r>
              <a:rPr lang="en-US" altLang="ko-KR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mode, </a:t>
            </a:r>
          </a:p>
          <a:p>
            <a:r>
              <a:rPr lang="en-US" altLang="ko-KR" sz="2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But, </a:t>
            </a:r>
            <a:r>
              <a:rPr lang="en-US" altLang="ko-KR" sz="22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altLang="ko-KR" sz="2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ominal is 400 mA.</a:t>
            </a:r>
            <a:endParaRPr lang="ko-KR" altLang="en-US" sz="2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13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부제목 2"/>
          <p:cNvSpPr txBox="1">
            <a:spLocks/>
          </p:cNvSpPr>
          <p:nvPr/>
        </p:nvSpPr>
        <p:spPr>
          <a:xfrm>
            <a:off x="1979712" y="1844824"/>
            <a:ext cx="5472608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60000"/>
              </a:lnSpc>
              <a:spcBef>
                <a:spcPct val="20000"/>
              </a:spcBef>
              <a:defRPr/>
            </a:pPr>
            <a:r>
              <a:rPr lang="en-US" altLang="ko-KR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Introduction of PAL</a:t>
            </a:r>
          </a:p>
          <a:p>
            <a:pPr lvl="0">
              <a:lnSpc>
                <a:spcPct val="160000"/>
              </a:lnSpc>
              <a:spcBef>
                <a:spcPct val="20000"/>
              </a:spcBef>
              <a:defRPr/>
            </a:pPr>
            <a:r>
              <a:rPr lang="en-US" altLang="ko-KR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Experience and Activities in SRF</a:t>
            </a:r>
            <a:endParaRPr lang="en-US" altLang="ko-KR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60000"/>
              </a:lnSpc>
              <a:spcBef>
                <a:spcPct val="20000"/>
              </a:spcBef>
              <a:defRPr/>
            </a:pP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algn="l" defTabSz="914400" rtl="0" eaLnBrk="1" fontAlgn="auto" latinLnBrk="1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altLang="ko-K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R="0" lvl="0" algn="l" defTabSz="914400" rtl="0" eaLnBrk="1" fontAlgn="auto" latinLnBrk="1" hangingPunct="1">
              <a:lnSpc>
                <a:spcPct val="16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ko-KR" alt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altLang="ko-KR" sz="3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Topics</a:t>
            </a:r>
            <a:endParaRPr lang="ko-KR" altLang="en-US" sz="3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054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1980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Specifications of SRF 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System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ko-KR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385713"/>
              </p:ext>
            </p:extLst>
          </p:nvPr>
        </p:nvGraphicFramePr>
        <p:xfrm>
          <a:off x="611560" y="1268760"/>
          <a:ext cx="8064896" cy="4484116"/>
        </p:xfrm>
        <a:graphic>
          <a:graphicData uri="http://schemas.openxmlformats.org/drawingml/2006/table">
            <a:tbl>
              <a:tblPr/>
              <a:tblGrid>
                <a:gridCol w="3919389"/>
                <a:gridCol w="4145507"/>
              </a:tblGrid>
              <a:tr h="0">
                <a:tc>
                  <a:txBody>
                    <a:bodyPr/>
                    <a:lstStyle/>
                    <a:p>
                      <a:pPr indent="228600"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Specification</a:t>
                      </a:r>
                      <a:endParaRPr lang="ko-KR" sz="1600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ko-KR" sz="1600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28600"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Resonant frequency [MHz]</a:t>
                      </a:r>
                      <a:endParaRPr lang="ko-KR" sz="1600" b="1" kern="10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499.973</a:t>
                      </a:r>
                      <a:endParaRPr lang="ko-KR" sz="1600" b="1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28600"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R/Q [Ω]</a:t>
                      </a:r>
                      <a:endParaRPr lang="ko-KR" sz="1600" b="1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89</a:t>
                      </a:r>
                      <a:endParaRPr lang="ko-KR" sz="1600" b="1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28600"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Q</a:t>
                      </a:r>
                      <a:r>
                        <a:rPr lang="en-US" sz="1600" b="1" kern="100" baseline="-250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0</a:t>
                      </a:r>
                      <a:endParaRPr lang="ko-KR" sz="1600" b="1" kern="10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&gt;1</a:t>
                      </a:r>
                      <a:r>
                        <a:rPr lang="en-US" sz="1600" b="1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  <a:sym typeface="Symbol"/>
                        </a:rPr>
                        <a:t></a:t>
                      </a:r>
                      <a:r>
                        <a:rPr lang="en-US" sz="1600" b="1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10</a:t>
                      </a:r>
                      <a:r>
                        <a:rPr lang="en-US" sz="1600" b="1" kern="100" baseline="300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9   @  </a:t>
                      </a:r>
                      <a:r>
                        <a:rPr lang="en-US" altLang="zh-CN" sz="1600" b="1" dirty="0" err="1" smtClean="0"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Vacc</a:t>
                      </a:r>
                      <a:r>
                        <a:rPr lang="en-US" altLang="zh-CN" sz="1600" b="1" dirty="0" smtClean="0">
                          <a:latin typeface="Arial" pitchFamily="34" charset="0"/>
                          <a:cs typeface="Arial" pitchFamily="34" charset="0"/>
                          <a:sym typeface="Symbol" pitchFamily="18" charset="2"/>
                        </a:rPr>
                        <a:t>  2.0 MV (~7 MV/m)</a:t>
                      </a:r>
                      <a:endParaRPr lang="ko-KR" sz="1600" b="1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28600"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Q</a:t>
                      </a:r>
                      <a:r>
                        <a:rPr lang="en-US" sz="1600" kern="100" baseline="-25000" dirty="0" err="1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e</a:t>
                      </a:r>
                      <a:endParaRPr lang="ko-KR" sz="1600" kern="10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1.37E5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+/- 0.2E5</a:t>
                      </a:r>
                      <a:endParaRPr lang="ko-KR" sz="1600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28600"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Frequency tuning range (step-motor)</a:t>
                      </a:r>
                      <a:endParaRPr lang="ko-KR" sz="1600" kern="10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5113" indent="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  <a:sym typeface="Symbol"/>
                        </a:rPr>
                        <a:t>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150 kHz with resolution of 10 Hz</a:t>
                      </a:r>
                      <a:endParaRPr lang="ko-KR" sz="1600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28600"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Operating Temperature [K]</a:t>
                      </a:r>
                      <a:endParaRPr lang="ko-KR" sz="1600" b="1" kern="10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4.4</a:t>
                      </a:r>
                      <a:endParaRPr lang="ko-KR" sz="1600" b="1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28600"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Accelerating Voltage / Cavity [MV]</a:t>
                      </a:r>
                      <a:endParaRPr lang="ko-KR" sz="1600" kern="10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180975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 1.3</a:t>
                      </a:r>
                      <a:r>
                        <a:rPr lang="en-US" sz="1600" kern="1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– 2.5 (4.5 – 8.5 MV/m)</a:t>
                      </a:r>
                      <a:endParaRPr lang="ko-KR" sz="1600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28600"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Max. RF </a:t>
                      </a:r>
                      <a:r>
                        <a:rPr lang="en-US" sz="1600" b="1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Power(CW) </a:t>
                      </a:r>
                      <a:r>
                        <a:rPr lang="en-US" sz="1600" b="1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/ Cavity [kW]</a:t>
                      </a:r>
                      <a:endParaRPr lang="ko-KR" sz="1600" b="1" kern="10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300 (operation &lt; 200</a:t>
                      </a:r>
                      <a:r>
                        <a:rPr lang="en-US" sz="1600" b="1" kern="1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 kW)</a:t>
                      </a:r>
                      <a:endParaRPr lang="ko-KR" sz="1600" b="1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28600"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HOM Removal</a:t>
                      </a:r>
                      <a:endParaRPr lang="ko-KR" sz="1600" kern="10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22860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Ferrite Absorber</a:t>
                      </a:r>
                      <a:endParaRPr lang="ko-KR" sz="1600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28600"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Input power coupler</a:t>
                      </a:r>
                      <a:endParaRPr lang="ko-KR" sz="1600" kern="10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Waveguide</a:t>
                      </a:r>
                      <a:endParaRPr lang="ko-KR" sz="1600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indent="228600" algn="just" latinLnBrk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Window</a:t>
                      </a:r>
                      <a:endParaRPr lang="ko-KR" sz="1600" kern="10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1950" indent="-13335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300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kW in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TW </a:t>
                      </a:r>
                      <a:r>
                        <a:rPr lang="en-US" sz="1600" kern="1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cw</a:t>
                      </a:r>
                      <a:endParaRPr lang="en-US" sz="1600" kern="100" dirty="0" smtClean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  <a:p>
                      <a:pPr marL="361950" indent="-133350" algn="l" latinLnBrk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150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kW 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SW </a:t>
                      </a:r>
                      <a:r>
                        <a:rPr lang="en-US" sz="1600" kern="100" dirty="0" err="1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cw</a:t>
                      </a:r>
                      <a:r>
                        <a:rPr lang="en-US" sz="1600" kern="1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 </a:t>
                      </a:r>
                      <a:r>
                        <a:rPr lang="en-US" sz="1600" kern="100" dirty="0">
                          <a:solidFill>
                            <a:srgbClr val="000000"/>
                          </a:solidFill>
                          <a:latin typeface="Arial" pitchFamily="34" charset="0"/>
                          <a:ea typeface="Malgun Gothic"/>
                          <a:cs typeface="Arial" pitchFamily="34" charset="0"/>
                        </a:rPr>
                        <a:t>at full reflection</a:t>
                      </a:r>
                      <a:endParaRPr lang="ko-KR" sz="1600" kern="100" dirty="0">
                        <a:solidFill>
                          <a:srgbClr val="000000"/>
                        </a:solidFill>
                        <a:latin typeface="Arial" pitchFamily="34" charset="0"/>
                        <a:ea typeface="Malgun Gothic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 dirty="0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163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Superconducting 500 MHz RF Cavities</a:t>
            </a:r>
            <a:endParaRPr lang="ko-KR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44824"/>
            <a:ext cx="7416824" cy="370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51920" y="1340768"/>
            <a:ext cx="138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CESR Type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C:\Users\user\Desktop\Cavity field_Ea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4248" y="5085184"/>
            <a:ext cx="1911780" cy="143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676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00" y="1124744"/>
            <a:ext cx="7920000" cy="517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Accelerating Voltages @ </a:t>
            </a:r>
            <a:r>
              <a:rPr lang="en-US" altLang="ko-K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are Cavity</a:t>
            </a:r>
            <a:endParaRPr lang="ko-KR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22</a:t>
            </a:fld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283968" y="5373216"/>
            <a:ext cx="11410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altLang="ko-KR" sz="12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ertical test</a:t>
            </a:r>
            <a:endParaRPr lang="ko-KR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5085184"/>
            <a:ext cx="1423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altLang="ko-KR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cryomodule</a:t>
            </a:r>
            <a:r>
              <a:rPr lang="en-US" altLang="ko-KR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test</a:t>
            </a:r>
            <a:endParaRPr lang="ko-KR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50106"/>
          </a:xfrm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Q0 Degradation, VT </a:t>
            </a:r>
            <a:r>
              <a:rPr lang="en-US" altLang="ko-KR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vs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HT (SAT)</a:t>
            </a:r>
            <a:endParaRPr lang="ko-KR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23</a:t>
            </a:fld>
            <a:endParaRPr lang="ko-KR" altLang="en-US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06" y="1264374"/>
            <a:ext cx="7920000" cy="5167476"/>
          </a:xfrm>
          <a:prstGeom prst="rect">
            <a:avLst/>
          </a:prstGeom>
        </p:spPr>
      </p:pic>
      <p:cxnSp>
        <p:nvCxnSpPr>
          <p:cNvPr id="10" name="직선 화살표 연결선 9"/>
          <p:cNvCxnSpPr/>
          <p:nvPr/>
        </p:nvCxnSpPr>
        <p:spPr>
          <a:xfrm>
            <a:off x="4570469" y="3616086"/>
            <a:ext cx="0" cy="10801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/>
          <p:cNvCxnSpPr/>
          <p:nvPr/>
        </p:nvCxnSpPr>
        <p:spPr>
          <a:xfrm>
            <a:off x="3754034" y="3616146"/>
            <a:ext cx="0" cy="792000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4093822" y="4012146"/>
            <a:ext cx="0" cy="2880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89734" y="6351386"/>
            <a:ext cx="5014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※ Cavity 2 was less Q0 than spec. 1.0E9 @2 MV/m</a:t>
            </a:r>
            <a:endParaRPr lang="ko-KR" altLang="en-US" sz="1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4242574"/>
            <a:ext cx="954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1.0E+09</a:t>
            </a:r>
            <a:endParaRPr lang="ko-KR" altLang="en-US" sz="1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0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4" y="836712"/>
            <a:ext cx="8531912" cy="561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426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altLang="ko-K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Window Conditioning &amp; 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Test</a:t>
            </a:r>
            <a:endParaRPr lang="ko-KR" altLang="en-US" sz="3200" b="1" dirty="0"/>
          </a:p>
        </p:txBody>
      </p:sp>
      <p:sp>
        <p:nvSpPr>
          <p:cNvPr id="3" name="내용 개체 틀 3"/>
          <p:cNvSpPr txBox="1">
            <a:spLocks/>
          </p:cNvSpPr>
          <p:nvPr/>
        </p:nvSpPr>
        <p:spPr>
          <a:xfrm>
            <a:off x="457200" y="1700808"/>
            <a:ext cx="8229600" cy="47091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622800" marR="0" lvl="0" indent="-622800" algn="l" defTabSz="4156075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1" lang="en-US" altLang="ko-K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 days (~10 hours/day) for conditioning and test of RF window </a:t>
            </a:r>
            <a:r>
              <a:rPr kumimoji="1" lang="en-US" altLang="ko-K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 Test Stand @warm </a:t>
            </a:r>
            <a:r>
              <a:rPr kumimoji="1" lang="en-US" altLang="ko-K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temperature</a:t>
            </a:r>
          </a:p>
          <a:p>
            <a:pPr marL="622800" marR="0" lvl="0" indent="-622800" algn="l" defTabSz="4156075" rtl="0" eaLnBrk="0" fontAlgn="base" latinLnBrk="1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Wingdings" pitchFamily="2" charset="2"/>
              <a:buChar char="l"/>
              <a:tabLst/>
              <a:defRPr/>
            </a:pPr>
            <a:r>
              <a:rPr kumimoji="1" lang="en-US" altLang="ko-K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Travelling Wave Mode; Spec.</a:t>
            </a:r>
          </a:p>
          <a:p>
            <a:pPr marL="1558925" marR="0" lvl="0" indent="-1558925" algn="l" defTabSz="4156075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- 8 hours @300 kW CW </a:t>
            </a:r>
          </a:p>
          <a:p>
            <a:pPr marL="1558925" marR="0" lvl="0" indent="-1558925" algn="l" defTabSz="4156075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kern="0" dirty="0">
                <a:latin typeface="Arial" pitchFamily="34" charset="0"/>
                <a:cs typeface="Arial" pitchFamily="34" charset="0"/>
              </a:rPr>
              <a:t> </a:t>
            </a:r>
            <a:r>
              <a:rPr kumimoji="1" lang="en-US" altLang="ko-KR" sz="2000" kern="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Max </a:t>
            </a: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rPr>
              <a:t>△T=29 C (&lt;60 C)</a:t>
            </a:r>
          </a:p>
          <a:p>
            <a:pPr marL="1558925" marR="0" lvl="0" indent="-1558925" algn="l" defTabSz="4156075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맑은 고딕"/>
                <a:cs typeface="Arial" pitchFamily="34" charset="0"/>
              </a:rPr>
              <a:t>        - Vacuum pressure: 2.9~4.9E-9 mbar, no trip (&lt;1E-7)</a:t>
            </a:r>
            <a:endParaRPr kumimoji="1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622800" lvl="0" indent="-622800" defTabSz="4156075" eaLnBrk="0" fontAlgn="base" hangingPunct="0">
              <a:spcBef>
                <a:spcPts val="200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kumimoji="1" lang="en-US" altLang="ko-KR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Standing Wave Mode</a:t>
            </a:r>
            <a:r>
              <a:rPr kumimoji="1" lang="en-US" altLang="ko-KR" sz="2200" kern="0" dirty="0">
                <a:latin typeface="Arial" pitchFamily="34" charset="0"/>
                <a:cs typeface="Arial" pitchFamily="34" charset="0"/>
              </a:rPr>
              <a:t>; Spec.</a:t>
            </a:r>
            <a:endParaRPr kumimoji="1" lang="en-US" altLang="ko-KR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58925" marR="0" lvl="0" indent="-1558925" algn="l" defTabSz="4156075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- 4 hours @150 kW CW</a:t>
            </a:r>
          </a:p>
          <a:p>
            <a:pPr marL="1558925" marR="0" lvl="0" indent="-1558925" algn="l" defTabSz="4156075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- Max △T=47 C (#24), 56.5C (#25)</a:t>
            </a:r>
          </a:p>
          <a:p>
            <a:pPr marL="1558925" marR="0" lvl="0" indent="-1558925" algn="l" defTabSz="4156075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- Vacuum pressure: 1.2E-8 ~ 5.9E-9 mbar, no trip</a:t>
            </a:r>
            <a:endParaRPr kumimoji="1" lang="en-US" altLang="ko-KR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558925" marR="0" lvl="0" indent="-1558925" algn="l" defTabSz="4156075" rtl="0" eaLnBrk="0" fontAlgn="base" latinLnBrk="1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ko-KR" altLang="en-US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660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300698"/>
            <a:ext cx="7056784" cy="741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u="sng" dirty="0" smtClean="0">
                <a:latin typeface="Arial" pitchFamily="34" charset="0"/>
                <a:cs typeface="Arial" pitchFamily="34" charset="0"/>
              </a:rPr>
              <a:t>Leak Check: Cavity from atmosphere and </a:t>
            </a:r>
            <a:r>
              <a:rPr lang="en-US" altLang="ko-KR" sz="2000" u="sng" dirty="0">
                <a:latin typeface="Arial" pitchFamily="34" charset="0"/>
                <a:cs typeface="Arial" pitchFamily="34" charset="0"/>
              </a:rPr>
              <a:t>H</a:t>
            </a:r>
            <a:r>
              <a:rPr lang="en-US" altLang="ko-KR" sz="2000" u="sng" dirty="0" smtClean="0">
                <a:latin typeface="Arial" pitchFamily="34" charset="0"/>
                <a:cs typeface="Arial" pitchFamily="34" charset="0"/>
              </a:rPr>
              <a:t>e vessel</a:t>
            </a:r>
          </a:p>
          <a:p>
            <a:pPr marL="540000" indent="-285750">
              <a:spcBef>
                <a:spcPts val="500"/>
              </a:spcBef>
              <a:buFont typeface="Wingdings" pitchFamily="2" charset="2"/>
              <a:buChar char="§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Spec. (@warm &amp; cold temp.) &lt; 2e-10 mbar l/s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4973106"/>
            <a:ext cx="7056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u="sng" dirty="0" smtClean="0">
                <a:latin typeface="Arial" pitchFamily="34" charset="0"/>
                <a:cs typeface="Arial" pitchFamily="34" charset="0"/>
              </a:rPr>
              <a:t>Q external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1.65E5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43608" y="3748970"/>
            <a:ext cx="6492162" cy="10823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u="sng" dirty="0" smtClean="0">
                <a:latin typeface="Arial" pitchFamily="34" charset="0"/>
                <a:cs typeface="Arial" pitchFamily="34" charset="0"/>
              </a:rPr>
              <a:t>RF Voltage (</a:t>
            </a:r>
            <a:r>
              <a:rPr lang="en-US" altLang="ko-KR" sz="2000" u="sng" dirty="0" err="1" smtClean="0">
                <a:latin typeface="Arial" pitchFamily="34" charset="0"/>
                <a:cs typeface="Arial" pitchFamily="34" charset="0"/>
              </a:rPr>
              <a:t>Vacc</a:t>
            </a:r>
            <a:r>
              <a:rPr lang="en-US" altLang="ko-KR" sz="2000" u="sng" dirty="0" smtClean="0">
                <a:latin typeface="Arial" pitchFamily="34" charset="0"/>
                <a:cs typeface="Arial" pitchFamily="34" charset="0"/>
              </a:rPr>
              <a:t>) and Q0 Measurement</a:t>
            </a:r>
          </a:p>
          <a:p>
            <a:pPr marL="540000" indent="-285750">
              <a:spcBef>
                <a:spcPts val="500"/>
              </a:spcBef>
              <a:buFont typeface="Wingdings" pitchFamily="2" charset="2"/>
              <a:buChar char="§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Long term operation: 2.03 MV, Q0=6.8e8 (Spec: &gt;5.0e8)</a:t>
            </a:r>
          </a:p>
          <a:p>
            <a:pPr marL="540000" indent="-285750">
              <a:spcBef>
                <a:spcPts val="500"/>
              </a:spcBef>
              <a:buFont typeface="Wingdings" pitchFamily="2" charset="2"/>
              <a:buChar char="§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Maximum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Vacc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: 2.5 MV (8.5 MV/m), Q0=6.4e8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제목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en-US" altLang="ko-K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Site Acceptance Test (SAT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@PLS-II</a:t>
            </a:r>
            <a:endParaRPr lang="ko-KR" altLang="en-US" b="1" dirty="0">
              <a:solidFill>
                <a:srgbClr val="002060"/>
              </a:solidFill>
            </a:endParaRP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0318" y="2164794"/>
            <a:ext cx="6680034" cy="14542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u="sng" dirty="0" smtClean="0">
                <a:latin typeface="Arial" pitchFamily="34" charset="0"/>
                <a:cs typeface="Arial" pitchFamily="34" charset="0"/>
              </a:rPr>
              <a:t>Window &amp; cavity conditioning</a:t>
            </a:r>
          </a:p>
          <a:p>
            <a:pPr marL="540000" indent="-285750">
              <a:spcBef>
                <a:spcPts val="500"/>
              </a:spcBef>
              <a:buFont typeface="Wingdings" pitchFamily="2" charset="2"/>
              <a:buChar char="§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On-resonance and off-resonance</a:t>
            </a:r>
          </a:p>
          <a:p>
            <a:pPr marL="540000" indent="-285750">
              <a:spcBef>
                <a:spcPts val="500"/>
              </a:spcBef>
              <a:buFont typeface="Wingdings" pitchFamily="2" charset="2"/>
              <a:buChar char="§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Pulse conditioning: 1, 2, 5, 10, 20, 50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msec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and CW mode</a:t>
            </a:r>
          </a:p>
          <a:p>
            <a:pPr marL="540000" indent="-285750">
              <a:spcBef>
                <a:spcPts val="500"/>
              </a:spcBef>
              <a:buFont typeface="Wingdings" pitchFamily="2" charset="2"/>
              <a:buChar char="§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Repetition rate: primarily 10 Hz with 1, 2, 5 Hz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3607" y="5477162"/>
            <a:ext cx="7462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u="sng" dirty="0" smtClean="0">
                <a:latin typeface="Arial" pitchFamily="34" charset="0"/>
                <a:cs typeface="Arial" pitchFamily="34" charset="0"/>
              </a:rPr>
              <a:t>Tuner performance test:</a:t>
            </a:r>
            <a:r>
              <a:rPr lang="en-US" altLang="ko-KR" sz="2000" dirty="0" smtClean="0">
                <a:latin typeface="Arial" pitchFamily="34" charset="0"/>
                <a:cs typeface="Arial" pitchFamily="34" charset="0"/>
              </a:rPr>
              <a:t> stroke &gt; +/- 150 kHz, resolution &lt;10Hz</a:t>
            </a:r>
            <a:endParaRPr lang="en-US" altLang="ko-KR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364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936104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Site Acceptance Test</a:t>
            </a:r>
            <a:endParaRPr lang="ko-KR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1" y="1414203"/>
            <a:ext cx="3460433" cy="256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8217"/>
            <a:ext cx="3576030" cy="48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2" y="4509120"/>
            <a:ext cx="3460432" cy="2076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1052736"/>
            <a:ext cx="28517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Test-pit With radiation shield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552" y="4170566"/>
            <a:ext cx="31614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Pulse-1,2,5,10,20,50 &amp;100 </a:t>
            </a:r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msec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4048" y="1124744"/>
            <a:ext cx="267092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600" dirty="0" err="1" smtClean="0">
                <a:latin typeface="Arial" pitchFamily="34" charset="0"/>
                <a:cs typeface="Arial" pitchFamily="34" charset="0"/>
              </a:rPr>
              <a:t>Cryomodule</a:t>
            </a:r>
            <a:r>
              <a:rPr lang="en-US" altLang="ko-KR" sz="1600" dirty="0" smtClean="0">
                <a:latin typeface="Arial" pitchFamily="34" charset="0"/>
                <a:cs typeface="Arial" pitchFamily="34" charset="0"/>
              </a:rPr>
              <a:t> control system</a:t>
            </a:r>
            <a:endParaRPr lang="ko-KR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811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Cooling with Liquid He</a:t>
            </a:r>
            <a:endParaRPr lang="ko-KR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400" y="1628800"/>
            <a:ext cx="7200000" cy="4703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28</a:t>
            </a:fld>
            <a:endParaRPr lang="ko-KR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915816" y="980728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~15 hours: room temp. to 4.4 k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Conditioning Window</a:t>
            </a:r>
            <a:r>
              <a:rPr lang="ko-KR" alt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&amp; Cavity</a:t>
            </a:r>
            <a:endParaRPr lang="ko-KR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직선 연결선 5"/>
          <p:cNvCxnSpPr/>
          <p:nvPr/>
        </p:nvCxnSpPr>
        <p:spPr>
          <a:xfrm flipV="1">
            <a:off x="1187624" y="3429000"/>
            <a:ext cx="70567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449711" y="960983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itchFamily="34" charset="0"/>
                <a:cs typeface="Arial" pitchFamily="34" charset="0"/>
              </a:rPr>
              <a:t>Aug. 14, 2012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7984" y="2771636"/>
            <a:ext cx="2442207" cy="3231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altLang="ko-KR" sz="1500" dirty="0" smtClean="0">
                <a:latin typeface="Arial" pitchFamily="34" charset="0"/>
                <a:cs typeface="Arial" pitchFamily="34" charset="0"/>
              </a:rPr>
              <a:t>Window Vacuum Pressure</a:t>
            </a:r>
            <a:endParaRPr lang="ko-KR" altLang="en-US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8" y="1337474"/>
            <a:ext cx="8378459" cy="547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776" y="5517232"/>
            <a:ext cx="8050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 smtClean="0">
                <a:solidFill>
                  <a:srgbClr val="FF0000"/>
                </a:solidFill>
              </a:rPr>
              <a:t>1 </a:t>
            </a:r>
            <a:r>
              <a:rPr lang="en-US" altLang="ko-KR" sz="1500" dirty="0" err="1" smtClean="0">
                <a:solidFill>
                  <a:srgbClr val="FF0000"/>
                </a:solidFill>
              </a:rPr>
              <a:t>msec</a:t>
            </a:r>
            <a:endParaRPr lang="ko-KR" altLang="en-US" sz="15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0987" y="5517232"/>
            <a:ext cx="8050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 smtClean="0">
                <a:solidFill>
                  <a:srgbClr val="FF0000"/>
                </a:solidFill>
              </a:rPr>
              <a:t>2 </a:t>
            </a:r>
            <a:r>
              <a:rPr lang="en-US" altLang="ko-KR" sz="1500" dirty="0" err="1" smtClean="0">
                <a:solidFill>
                  <a:srgbClr val="FF0000"/>
                </a:solidFill>
              </a:rPr>
              <a:t>msec</a:t>
            </a:r>
            <a:endParaRPr lang="ko-KR" altLang="en-US" sz="15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5043" y="5410091"/>
            <a:ext cx="8050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 smtClean="0">
                <a:solidFill>
                  <a:srgbClr val="FF0000"/>
                </a:solidFill>
              </a:rPr>
              <a:t>5 </a:t>
            </a:r>
            <a:r>
              <a:rPr lang="en-US" altLang="ko-KR" sz="1500" dirty="0" err="1" smtClean="0">
                <a:solidFill>
                  <a:srgbClr val="FF0000"/>
                </a:solidFill>
              </a:rPr>
              <a:t>msec</a:t>
            </a:r>
            <a:endParaRPr lang="ko-KR" altLang="en-US" sz="15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5083" y="5013176"/>
            <a:ext cx="9108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 smtClean="0">
                <a:solidFill>
                  <a:srgbClr val="FF0000"/>
                </a:solidFill>
              </a:rPr>
              <a:t>10 </a:t>
            </a:r>
            <a:r>
              <a:rPr lang="en-US" altLang="ko-KR" sz="1500" dirty="0" err="1" smtClean="0">
                <a:solidFill>
                  <a:srgbClr val="FF0000"/>
                </a:solidFill>
              </a:rPr>
              <a:t>msec</a:t>
            </a:r>
            <a:endParaRPr lang="ko-KR" altLang="en-US" sz="15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29325" y="4545995"/>
            <a:ext cx="9108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 smtClean="0">
                <a:solidFill>
                  <a:srgbClr val="FF0000"/>
                </a:solidFill>
              </a:rPr>
              <a:t>20 </a:t>
            </a:r>
            <a:r>
              <a:rPr lang="en-US" altLang="ko-KR" sz="1500" dirty="0" err="1" smtClean="0">
                <a:solidFill>
                  <a:srgbClr val="FF0000"/>
                </a:solidFill>
              </a:rPr>
              <a:t>msec</a:t>
            </a:r>
            <a:endParaRPr lang="ko-KR" altLang="en-US" sz="15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1333" y="3140968"/>
            <a:ext cx="9108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solidFill>
                  <a:srgbClr val="FF0000"/>
                </a:solidFill>
              </a:rPr>
              <a:t>5</a:t>
            </a:r>
            <a:r>
              <a:rPr lang="en-US" altLang="ko-KR" sz="1500" dirty="0" smtClean="0">
                <a:solidFill>
                  <a:srgbClr val="FF0000"/>
                </a:solidFill>
              </a:rPr>
              <a:t>0 </a:t>
            </a:r>
            <a:r>
              <a:rPr lang="en-US" altLang="ko-KR" sz="1500" dirty="0" err="1" smtClean="0">
                <a:solidFill>
                  <a:srgbClr val="FF0000"/>
                </a:solidFill>
              </a:rPr>
              <a:t>msec</a:t>
            </a:r>
            <a:endParaRPr lang="ko-KR" altLang="en-US" sz="15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41493" y="2025715"/>
            <a:ext cx="105990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 smtClean="0">
                <a:solidFill>
                  <a:srgbClr val="FF0000"/>
                </a:solidFill>
              </a:rPr>
              <a:t>CW mode</a:t>
            </a:r>
            <a:endParaRPr lang="ko-KR" altLang="en-US" sz="15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3768" y="2780928"/>
            <a:ext cx="1654107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500" dirty="0" smtClean="0"/>
              <a:t>Window Vacuum</a:t>
            </a:r>
            <a:endParaRPr lang="ko-KR" altLang="en-US" sz="1500" dirty="0"/>
          </a:p>
        </p:txBody>
      </p:sp>
      <p:sp>
        <p:nvSpPr>
          <p:cNvPr id="17" name="TextBox 16"/>
          <p:cNvSpPr txBox="1"/>
          <p:nvPr/>
        </p:nvSpPr>
        <p:spPr>
          <a:xfrm>
            <a:off x="2845885" y="4077072"/>
            <a:ext cx="1463349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sz="1500" dirty="0" smtClean="0"/>
              <a:t>Cavity Vacuum</a:t>
            </a:r>
            <a:endParaRPr lang="ko-KR" altLang="en-US" sz="1500" dirty="0"/>
          </a:p>
        </p:txBody>
      </p:sp>
      <p:cxnSp>
        <p:nvCxnSpPr>
          <p:cNvPr id="9" name="직선 화살표 연결선 8"/>
          <p:cNvCxnSpPr>
            <a:stCxn id="17" idx="2"/>
          </p:cNvCxnSpPr>
          <p:nvPr/>
        </p:nvCxnSpPr>
        <p:spPr>
          <a:xfrm>
            <a:off x="3577560" y="4400237"/>
            <a:ext cx="276988" cy="4109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619150" y="2843644"/>
            <a:ext cx="1337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2.03 MV !!</a:t>
            </a:r>
            <a:endParaRPr lang="ko-KR" altLang="en-US" b="1" dirty="0"/>
          </a:p>
        </p:txBody>
      </p:sp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611560" y="836712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9" name="슬라이드 번호 개체 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29</a:t>
            </a:fld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772710" y="836712"/>
            <a:ext cx="1598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Last 16 hours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6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297890" y="1133872"/>
            <a:ext cx="8568952" cy="1143000"/>
          </a:xfrm>
          <a:gradFill>
            <a:gsLst>
              <a:gs pos="0">
                <a:srgbClr val="FFFF00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latin typeface="Arial" charset="0"/>
              </a:rPr>
              <a:t>What’s PAL 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83568" y="2348880"/>
            <a:ext cx="806489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ko-KR" sz="2200" b="1" dirty="0" smtClean="0">
                <a:latin typeface="Arial" pitchFamily="34" charset="0"/>
              </a:rPr>
              <a:t>P</a:t>
            </a:r>
            <a:r>
              <a:rPr lang="en-US" altLang="ko-KR" sz="2200" dirty="0" smtClean="0">
                <a:latin typeface="Arial" pitchFamily="34" charset="0"/>
              </a:rPr>
              <a:t>ohang </a:t>
            </a:r>
            <a:r>
              <a:rPr lang="en-US" altLang="ko-KR" sz="2200" b="1" dirty="0" smtClean="0">
                <a:latin typeface="Arial" pitchFamily="34" charset="0"/>
              </a:rPr>
              <a:t>A</a:t>
            </a:r>
            <a:r>
              <a:rPr lang="en-US" altLang="ko-KR" sz="2200" dirty="0" smtClean="0">
                <a:latin typeface="Arial" pitchFamily="34" charset="0"/>
              </a:rPr>
              <a:t>ccelerator </a:t>
            </a:r>
            <a:r>
              <a:rPr lang="en-US" altLang="ko-KR" sz="2200" b="1" dirty="0" smtClean="0">
                <a:latin typeface="Arial" pitchFamily="34" charset="0"/>
              </a:rPr>
              <a:t>L</a:t>
            </a:r>
            <a:r>
              <a:rPr lang="en-US" altLang="ko-KR" sz="2200" dirty="0" smtClean="0">
                <a:latin typeface="Arial" pitchFamily="34" charset="0"/>
              </a:rPr>
              <a:t>aboratory is belonged to POSTECH </a:t>
            </a:r>
            <a:r>
              <a:rPr lang="en-US" altLang="ko-KR" sz="2200" dirty="0" smtClean="0">
                <a:latin typeface="Arial" pitchFamily="34" charset="0"/>
              </a:rPr>
              <a:t>(Pohang </a:t>
            </a:r>
            <a:r>
              <a:rPr lang="en-US" altLang="ko-KR" sz="2200" dirty="0" smtClean="0">
                <a:latin typeface="Arial" pitchFamily="34" charset="0"/>
              </a:rPr>
              <a:t>University of Science &amp; </a:t>
            </a:r>
            <a:r>
              <a:rPr lang="en-US" altLang="ko-KR" sz="2200" dirty="0" smtClean="0">
                <a:latin typeface="Arial" pitchFamily="34" charset="0"/>
              </a:rPr>
              <a:t>Technology). </a:t>
            </a:r>
            <a:r>
              <a:rPr lang="en-US" altLang="ko-KR" sz="2200" dirty="0" smtClean="0">
                <a:latin typeface="Arial" pitchFamily="34" charset="0"/>
              </a:rPr>
              <a:t>Private Institute supported by Korean government.</a:t>
            </a:r>
            <a:endParaRPr lang="en-US" altLang="ko-KR" sz="2200" dirty="0">
              <a:latin typeface="Arial" pitchFamily="34" charset="0"/>
            </a:endParaRPr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ko-KR" sz="2200" dirty="0">
                <a:latin typeface="Arial" pitchFamily="34" charset="0"/>
              </a:rPr>
              <a:t> </a:t>
            </a:r>
            <a:r>
              <a:rPr lang="en-US" altLang="ko-KR" sz="2200" dirty="0" smtClean="0">
                <a:latin typeface="Arial" pitchFamily="34" charset="0"/>
              </a:rPr>
              <a:t>POSTECH, founded by Pohang Steel Company (POSCO) in 1986</a:t>
            </a:r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ko-KR" sz="2200" dirty="0">
                <a:latin typeface="Arial" pitchFamily="34" charset="0"/>
                <a:cs typeface="Arial" pitchFamily="34" charset="0"/>
              </a:rPr>
              <a:t>PAL </a:t>
            </a:r>
            <a:r>
              <a:rPr lang="en-US" altLang="ko-KR" sz="2200" dirty="0" smtClean="0">
                <a:latin typeface="Arial" pitchFamily="34" charset="0"/>
                <a:cs typeface="Arial" pitchFamily="34" charset="0"/>
              </a:rPr>
              <a:t>operates</a:t>
            </a:r>
          </a:p>
          <a:p>
            <a:pPr marL="540000">
              <a:buFont typeface="Symbol" panose="05050102010706020507" pitchFamily="18" charset="2"/>
              <a:buChar char="-"/>
            </a:pPr>
            <a:r>
              <a:rPr lang="en-US" altLang="ko-KR" sz="2200" dirty="0" smtClean="0">
                <a:latin typeface="Arial" pitchFamily="34" charset="0"/>
                <a:cs typeface="Arial" pitchFamily="34" charset="0"/>
              </a:rPr>
              <a:t> PLS-II </a:t>
            </a:r>
            <a:r>
              <a:rPr lang="en-US" altLang="ko-KR" sz="2200" dirty="0">
                <a:latin typeface="Arial" pitchFamily="34" charset="0"/>
                <a:cs typeface="Arial" pitchFamily="34" charset="0"/>
              </a:rPr>
              <a:t>(3</a:t>
            </a:r>
            <a:r>
              <a:rPr lang="en-US" altLang="ko-KR" sz="2200" baseline="30000" dirty="0">
                <a:latin typeface="Arial" pitchFamily="34" charset="0"/>
                <a:cs typeface="Arial" pitchFamily="34" charset="0"/>
              </a:rPr>
              <a:t>rd</a:t>
            </a:r>
            <a:r>
              <a:rPr lang="en-US" altLang="ko-KR" sz="2200" dirty="0">
                <a:latin typeface="Arial" pitchFamily="34" charset="0"/>
                <a:cs typeface="Arial" pitchFamily="34" charset="0"/>
              </a:rPr>
              <a:t> generation synchrotron</a:t>
            </a:r>
            <a:r>
              <a:rPr lang="en-US" altLang="ko-KR" sz="2200" dirty="0" smtClean="0">
                <a:latin typeface="Arial" pitchFamily="34" charset="0"/>
                <a:cs typeface="Arial" pitchFamily="34" charset="0"/>
              </a:rPr>
              <a:t>): superconducting RF</a:t>
            </a:r>
            <a:endParaRPr lang="en-US" altLang="ko-KR" sz="2200" dirty="0">
              <a:latin typeface="Arial" pitchFamily="34" charset="0"/>
              <a:cs typeface="Arial" pitchFamily="34" charset="0"/>
            </a:endParaRPr>
          </a:p>
          <a:p>
            <a:pPr marL="540000">
              <a:buFont typeface="Symbol" panose="05050102010706020507" pitchFamily="18" charset="2"/>
              <a:buChar char="-"/>
            </a:pPr>
            <a:r>
              <a:rPr lang="en-US" altLang="ko-KR" sz="2200" dirty="0" smtClean="0">
                <a:latin typeface="Arial" pitchFamily="34" charset="0"/>
                <a:cs typeface="Arial" pitchFamily="34" charset="0"/>
              </a:rPr>
              <a:t> PAL-XFEL </a:t>
            </a:r>
            <a:r>
              <a:rPr lang="en-US" altLang="ko-KR" sz="2200" dirty="0">
                <a:latin typeface="Arial" pitchFamily="34" charset="0"/>
                <a:cs typeface="Arial" pitchFamily="34" charset="0"/>
              </a:rPr>
              <a:t>(4</a:t>
            </a:r>
            <a:r>
              <a:rPr lang="en-US" altLang="ko-KR" sz="22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altLang="ko-KR" sz="2200" dirty="0">
                <a:latin typeface="Arial" pitchFamily="34" charset="0"/>
                <a:cs typeface="Arial" pitchFamily="34" charset="0"/>
              </a:rPr>
              <a:t> Gen. Syn</a:t>
            </a:r>
            <a:r>
              <a:rPr lang="en-US" altLang="ko-KR" sz="2200" dirty="0" smtClean="0">
                <a:latin typeface="Arial" pitchFamily="34" charset="0"/>
                <a:cs typeface="Arial" pitchFamily="34" charset="0"/>
              </a:rPr>
              <a:t>.): normal conducting RF</a:t>
            </a:r>
            <a:endParaRPr lang="en-US" altLang="ko-KR" sz="22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ko-KR" sz="2200" dirty="0" smtClean="0">
                <a:latin typeface="Arial" pitchFamily="34" charset="0"/>
              </a:rPr>
              <a:t>Pohang is one of industrial &amp; Science cities in Korea.</a:t>
            </a:r>
            <a:endParaRPr lang="en-US" altLang="ko-KR" sz="2200" dirty="0">
              <a:latin typeface="Arial" pitchFamily="34" charset="0"/>
            </a:endParaRPr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3</a:t>
            </a:fld>
            <a:endParaRPr lang="ko-KR" altLang="en-US"/>
          </a:p>
        </p:txBody>
      </p:sp>
      <p:pic>
        <p:nvPicPr>
          <p:cNvPr id="5" name="Picture 11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2000" y="116632"/>
            <a:ext cx="1440000" cy="9699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57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Arial Unicode MS" pitchFamily="50" charset="-127"/>
                <a:cs typeface="Arial" pitchFamily="34" charset="0"/>
              </a:rPr>
              <a:t>Management, Cavity &amp; Window Vacuum</a:t>
            </a:r>
            <a:endParaRPr lang="ko-KR" altLang="en-US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Arial Unicode MS" pitchFamily="50" charset="-127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3385" y="5877272"/>
            <a:ext cx="552747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Partial warming-up cavity up to 40K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Threshold pressure vacuum bursts &gt;1 x 10</a:t>
            </a:r>
            <a:r>
              <a:rPr lang="en-US" altLang="ko-KR" baseline="30000" dirty="0" smtClean="0">
                <a:latin typeface="Arial" pitchFamily="34" charset="0"/>
                <a:cs typeface="Arial" pitchFamily="34" charset="0"/>
              </a:rPr>
              <a:t>9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mbar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736"/>
            <a:ext cx="7200000" cy="470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Cavity field_Eac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5810" y="1955271"/>
            <a:ext cx="1319348" cy="98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764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91785"/>
            <a:ext cx="7920000" cy="473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Partial </a:t>
            </a:r>
            <a:r>
              <a:rPr lang="en-US" altLang="ko-KR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Warmup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&amp; </a:t>
            </a:r>
            <a:r>
              <a:rPr lang="en-US" altLang="ko-KR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Cooldown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altLang="ko-K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altLang="ko-KR" sz="25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Mass-Spectrometer (RGA)</a:t>
            </a:r>
            <a:endParaRPr lang="ko-KR" altLang="en-US" sz="25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2079817"/>
            <a:ext cx="626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4 days before partial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warmup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, and 3 days after re-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cooldown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8177" y="3150645"/>
            <a:ext cx="244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Before partial </a:t>
            </a:r>
            <a:r>
              <a:rPr lang="en-US" altLang="ko-KR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warmup</a:t>
            </a:r>
            <a:endParaRPr lang="ko-KR" alt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7539" y="3159937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After re-</a:t>
            </a:r>
            <a:r>
              <a:rPr lang="en-US" altLang="ko-KR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cooldown</a:t>
            </a:r>
            <a:endParaRPr lang="ko-KR" alt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4644008" y="2799897"/>
            <a:ext cx="576064" cy="165618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224714" y="2583873"/>
            <a:ext cx="172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Partial </a:t>
            </a:r>
            <a:r>
              <a:rPr lang="en-US" altLang="ko-KR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warmup</a:t>
            </a:r>
            <a:endParaRPr lang="ko-KR" altLang="en-US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직선 화살표 연결선 11"/>
          <p:cNvCxnSpPr/>
          <p:nvPr/>
        </p:nvCxnSpPr>
        <p:spPr>
          <a:xfrm flipH="1">
            <a:off x="5220072" y="3015921"/>
            <a:ext cx="288032" cy="3600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50185" y="3663993"/>
            <a:ext cx="287374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3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Partial Pressure of Hydrogen (Black)</a:t>
            </a:r>
            <a:endParaRPr lang="ko-KR" altLang="en-US" sz="13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>
            <a:off x="2415048" y="3895143"/>
            <a:ext cx="288032" cy="573886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611560" y="1340768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335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1904"/>
            <a:ext cx="7920000" cy="471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Partial Warmup &amp; 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Cooldown </a:t>
            </a:r>
            <a:endParaRPr lang="ko-KR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8835" y="1124744"/>
            <a:ext cx="57419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latin typeface="Arial" pitchFamily="34" charset="0"/>
                <a:cs typeface="Arial" pitchFamily="34" charset="0"/>
              </a:rPr>
              <a:t>During partial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warmup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&amp; </a:t>
            </a:r>
            <a:r>
              <a:rPr lang="en-US" altLang="ko-KR" dirty="0" err="1" smtClean="0">
                <a:latin typeface="Arial" pitchFamily="34" charset="0"/>
                <a:cs typeface="Arial" pitchFamily="34" charset="0"/>
              </a:rPr>
              <a:t>cooldown</a:t>
            </a:r>
            <a:r>
              <a:rPr lang="en-US" altLang="ko-KR" dirty="0" smtClean="0">
                <a:latin typeface="Arial" pitchFamily="34" charset="0"/>
                <a:cs typeface="Arial" pitchFamily="34" charset="0"/>
              </a:rPr>
              <a:t> with TMP operation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직선 화살표 연결선 5"/>
          <p:cNvCxnSpPr/>
          <p:nvPr/>
        </p:nvCxnSpPr>
        <p:spPr>
          <a:xfrm>
            <a:off x="1115616" y="4077072"/>
            <a:ext cx="288032" cy="720080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504" y="3728645"/>
            <a:ext cx="11113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Ion pump off</a:t>
            </a:r>
          </a:p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(00:28</a:t>
            </a:r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  <a:endParaRPr lang="ko-KR" altLang="en-US" sz="1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직선 화살표 연결선 10"/>
          <p:cNvCxnSpPr/>
          <p:nvPr/>
        </p:nvCxnSpPr>
        <p:spPr>
          <a:xfrm>
            <a:off x="1259632" y="3345379"/>
            <a:ext cx="288032" cy="720080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1560" y="2924944"/>
            <a:ext cx="108715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TMP on</a:t>
            </a:r>
          </a:p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1.4e-8 mbar</a:t>
            </a:r>
          </a:p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(01:00)</a:t>
            </a:r>
            <a:endParaRPr lang="ko-KR" altLang="en-US" sz="1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직선 화살표 연결선 12"/>
          <p:cNvCxnSpPr/>
          <p:nvPr/>
        </p:nvCxnSpPr>
        <p:spPr>
          <a:xfrm flipH="1">
            <a:off x="4788024" y="2708920"/>
            <a:ext cx="288032" cy="420435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97045" y="2288485"/>
            <a:ext cx="28712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 Ion pump @window on by mistake</a:t>
            </a:r>
          </a:p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(03:40)</a:t>
            </a:r>
            <a:endParaRPr lang="ko-KR" altLang="en-US" sz="1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1269" y="2632556"/>
            <a:ext cx="93647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H: Mass 2</a:t>
            </a:r>
            <a:endParaRPr lang="ko-KR" altLang="en-US" sz="13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5856" y="2276872"/>
            <a:ext cx="11224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N2: Mass 28</a:t>
            </a:r>
            <a:endParaRPr lang="ko-KR" altLang="en-US" sz="13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3848" y="3717032"/>
            <a:ext cx="99257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O:Mass 16</a:t>
            </a:r>
            <a:endParaRPr lang="ko-KR" altLang="en-US" sz="13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17031" y="4216732"/>
            <a:ext cx="98296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N:Mass 14</a:t>
            </a:r>
            <a:endParaRPr lang="ko-KR" altLang="en-US" sz="13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79912" y="3140968"/>
            <a:ext cx="10294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C, Mass 12</a:t>
            </a:r>
            <a:endParaRPr lang="ko-KR" altLang="en-US" sz="1300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직선 화살표 연결선 20"/>
          <p:cNvCxnSpPr/>
          <p:nvPr/>
        </p:nvCxnSpPr>
        <p:spPr>
          <a:xfrm>
            <a:off x="4283968" y="3429032"/>
            <a:ext cx="72008" cy="288000"/>
          </a:xfrm>
          <a:prstGeom prst="straightConnector1">
            <a:avLst/>
          </a:prstGeom>
          <a:ln w="12700">
            <a:solidFill>
              <a:srgbClr val="FF33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/>
          <p:nvPr/>
        </p:nvCxnSpPr>
        <p:spPr>
          <a:xfrm flipH="1">
            <a:off x="7740352" y="4221088"/>
            <a:ext cx="360040" cy="564451"/>
          </a:xfrm>
          <a:prstGeom prst="straightConnector1">
            <a:avLst/>
          </a:prstGeom>
          <a:ln w="63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469787" y="3128481"/>
            <a:ext cx="1710725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All Ion pump on</a:t>
            </a:r>
          </a:p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TMP off</a:t>
            </a:r>
          </a:p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Cavity top:43K</a:t>
            </a:r>
          </a:p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Cavity bottom: 31K</a:t>
            </a:r>
          </a:p>
          <a:p>
            <a:r>
              <a:rPr lang="en-US" altLang="ko-KR" sz="13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(06:07), 2.9e-9 mbar</a:t>
            </a:r>
            <a:endParaRPr lang="ko-KR" altLang="en-US" sz="13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25" name="슬라이드 번호 개체 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32</a:t>
            </a:fld>
            <a:endParaRPr lang="ko-KR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403648" y="219557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~22K</a:t>
            </a:r>
            <a:endParaRPr lang="ko-KR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75656" y="457183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~15K</a:t>
            </a:r>
            <a:endParaRPr lang="ko-KR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86129" y="4715852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~26K</a:t>
            </a:r>
            <a:endParaRPr lang="ko-KR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8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1268760"/>
            <a:ext cx="6696075" cy="1143000"/>
          </a:xfrm>
          <a:gradFill>
            <a:gsLst>
              <a:gs pos="0">
                <a:srgbClr val="FFFF00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</p:spPr>
        <p:txBody>
          <a:bodyPr>
            <a:normAutofit/>
          </a:bodyPr>
          <a:lstStyle/>
          <a:p>
            <a:r>
              <a:rPr lang="en-US" altLang="ko-KR" sz="3800" dirty="0" smtClean="0">
                <a:latin typeface="Arial" charset="0"/>
              </a:rPr>
              <a:t>3</a:t>
            </a:r>
            <a:r>
              <a:rPr lang="en-US" altLang="ko-KR" sz="3800" baseline="30000" dirty="0" smtClean="0">
                <a:latin typeface="Arial" charset="0"/>
              </a:rPr>
              <a:t>rd</a:t>
            </a:r>
            <a:r>
              <a:rPr lang="en-US" altLang="ko-KR" sz="3800" dirty="0" smtClean="0">
                <a:latin typeface="Arial" charset="0"/>
              </a:rPr>
              <a:t> Harmonic Cavity for PLS</a:t>
            </a:r>
            <a:endParaRPr lang="en-US" altLang="ko-KR" sz="3800" dirty="0">
              <a:latin typeface="Arial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23528" y="3429000"/>
            <a:ext cx="871584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ko-KR" sz="2200" dirty="0">
                <a:latin typeface="Arial" pitchFamily="34" charset="0"/>
              </a:rPr>
              <a:t> </a:t>
            </a:r>
            <a:r>
              <a:rPr lang="en-US" altLang="ko-KR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Increase </a:t>
            </a:r>
            <a:r>
              <a:rPr lang="en-US" altLang="ko-K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beam lifetime </a:t>
            </a:r>
            <a:r>
              <a:rPr lang="en-US" altLang="ko-KR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by lengthening e-beam bunches</a:t>
            </a:r>
            <a:endParaRPr lang="en-US" altLang="ko-KR" sz="2200" dirty="0">
              <a:latin typeface="Arial" pitchFamily="34" charset="0"/>
            </a:endParaRPr>
          </a:p>
          <a:p>
            <a:pPr>
              <a:lnSpc>
                <a:spcPct val="150000"/>
              </a:lnSpc>
              <a:buClr>
                <a:srgbClr val="FF3300"/>
              </a:buClr>
              <a:buFont typeface="Wingdings" pitchFamily="2" charset="2"/>
              <a:buChar char="§"/>
            </a:pPr>
            <a:r>
              <a:rPr lang="en-US" altLang="ko-KR" sz="2200" dirty="0">
                <a:latin typeface="Arial" pitchFamily="34" charset="0"/>
              </a:rPr>
              <a:t> Reduce coupled-bunch instabilities </a:t>
            </a:r>
            <a:r>
              <a:rPr lang="en-US" altLang="ko-KR" sz="2200" dirty="0" smtClean="0">
                <a:latin typeface="Arial" pitchFamily="34" charset="0"/>
              </a:rPr>
              <a:t>from higher order mode (HOM)</a:t>
            </a:r>
            <a:endParaRPr lang="en-US" altLang="ko-KR" sz="2200" dirty="0">
              <a:latin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924944"/>
            <a:ext cx="75533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500" dirty="0" smtClean="0">
                <a:latin typeface="Arial" pitchFamily="34" charset="0"/>
                <a:cs typeface="Arial" pitchFamily="34" charset="0"/>
              </a:rPr>
              <a:t>For;</a:t>
            </a:r>
            <a:endParaRPr lang="ko-KR" altLang="en-US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3848" y="2060848"/>
            <a:ext cx="273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latin typeface="Arial" pitchFamily="34" charset="0"/>
                <a:cs typeface="Arial" pitchFamily="34" charset="0"/>
              </a:rPr>
              <a:t>(Mar. 2004 – Dec. 2007)</a:t>
            </a:r>
            <a:endParaRPr lang="ko-KR" alt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623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25413"/>
            <a:ext cx="8785225" cy="863600"/>
          </a:xfrm>
          <a:ln/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Prototype 3</a:t>
            </a:r>
            <a:r>
              <a:rPr lang="en-US" altLang="ko-KR" sz="3200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rd</a:t>
            </a:r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Harmonic SRF Cavity for PLS</a:t>
            </a: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308894"/>
            <a:ext cx="4176712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5325" y="1124744"/>
            <a:ext cx="4530725" cy="3438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1182688" y="4825206"/>
            <a:ext cx="2424112" cy="376238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>
                <a:latin typeface="Arial" charset="0"/>
              </a:rPr>
              <a:t>Prototype 3</a:t>
            </a:r>
            <a:r>
              <a:rPr lang="en-US" altLang="ko-KR" baseline="30000">
                <a:latin typeface="Arial" charset="0"/>
              </a:rPr>
              <a:t>rd</a:t>
            </a:r>
            <a:r>
              <a:rPr lang="en-US" altLang="ko-KR">
                <a:latin typeface="Arial" charset="0"/>
              </a:rPr>
              <a:t> H Cavity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5003800" y="4825206"/>
            <a:ext cx="3940175" cy="376238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>
                <a:latin typeface="Arial" charset="0"/>
              </a:rPr>
              <a:t>Cavity Performance from vertical test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/>
        </p:nvSpPr>
        <p:spPr bwMode="auto">
          <a:xfrm>
            <a:off x="1908175" y="6140152"/>
            <a:ext cx="5368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2400" dirty="0">
                <a:solidFill>
                  <a:srgbClr val="FF3300"/>
                </a:solidFill>
                <a:latin typeface="Arial" charset="0"/>
              </a:rPr>
              <a:t>First SRF Cavity developed in Korea !!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83568" y="5613692"/>
            <a:ext cx="774013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dirty="0" smtClean="0">
                <a:latin typeface="Arial" charset="0"/>
              </a:rPr>
              <a:t>Design/fabrication @ PAL, surface preparation @KEK, vertical test @</a:t>
            </a:r>
            <a:r>
              <a:rPr lang="en-US" altLang="ko-KR" dirty="0" err="1" smtClean="0">
                <a:latin typeface="Arial" charset="0"/>
              </a:rPr>
              <a:t>Jlab</a:t>
            </a:r>
            <a:r>
              <a:rPr lang="en-US" altLang="ko-KR" dirty="0" smtClean="0">
                <a:latin typeface="Arial" charset="0"/>
              </a:rPr>
              <a:t>.</a:t>
            </a:r>
            <a:endParaRPr lang="en-US" altLang="ko-KR" dirty="0">
              <a:latin typeface="Arial" charset="0"/>
            </a:endParaRPr>
          </a:p>
        </p:txBody>
      </p:sp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5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038" y="1196752"/>
            <a:ext cx="6696075" cy="1143000"/>
          </a:xfrm>
          <a:gradFill>
            <a:gsLst>
              <a:gs pos="0">
                <a:srgbClr val="FFFF00"/>
              </a:gs>
              <a:gs pos="100000">
                <a:schemeClr val="bg1"/>
              </a:gs>
            </a:gsLst>
            <a:path path="rect">
              <a:fillToRect t="100000" r="100000"/>
            </a:path>
          </a:gradFill>
        </p:spPr>
        <p:txBody>
          <a:bodyPr>
            <a:normAutofit/>
          </a:bodyPr>
          <a:lstStyle/>
          <a:p>
            <a:r>
              <a:rPr lang="en-US" altLang="ko-KR" sz="3800" b="1" dirty="0" smtClean="0">
                <a:latin typeface="Arial" charset="0"/>
              </a:rPr>
              <a:t>R&amp;D for ILC SRF</a:t>
            </a:r>
            <a:endParaRPr lang="en-US" altLang="ko-KR" sz="3800" dirty="0">
              <a:latin typeface="Arial" charset="0"/>
            </a:endParaRPr>
          </a:p>
        </p:txBody>
      </p:sp>
      <p:sp>
        <p:nvSpPr>
          <p:cNvPr id="3" name="Rectangle 12"/>
          <p:cNvSpPr txBox="1">
            <a:spLocks noChangeArrowheads="1"/>
          </p:cNvSpPr>
          <p:nvPr/>
        </p:nvSpPr>
        <p:spPr>
          <a:xfrm>
            <a:off x="571500" y="2793776"/>
            <a:ext cx="8358188" cy="2147392"/>
          </a:xfrm>
          <a:prstGeom prst="rect">
            <a:avLst/>
          </a:prstGeom>
          <a:noFill/>
        </p:spPr>
        <p:txBody>
          <a:bodyPr/>
          <a:lstStyle/>
          <a:p>
            <a:pPr marL="742950" marR="0" lvl="1" indent="-285750" algn="l" defTabSz="914400" rtl="0" eaLnBrk="1" fontAlgn="auto" latinLnBrk="1" hangingPunct="1">
              <a:lnSpc>
                <a:spcPct val="80000"/>
              </a:lnSpc>
              <a:spcBef>
                <a:spcPts val="500"/>
              </a:spcBef>
              <a:spcAft>
                <a:spcPts val="11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Cavity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(KEK-Low loss) design 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by K. Saito</a:t>
            </a:r>
          </a:p>
          <a:p>
            <a:pPr marL="742950" marR="0" lvl="1" indent="-285750" algn="l" defTabSz="914400" rtl="0" eaLnBrk="1" fontAlgn="auto" latinLnBrk="1" hangingPunct="1">
              <a:lnSpc>
                <a:spcPct val="80000"/>
              </a:lnSpc>
              <a:spcBef>
                <a:spcPts val="500"/>
              </a:spcBef>
              <a:spcAft>
                <a:spcPts val="11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Design/Fabricating dies, jigs &amp; fixtures </a:t>
            </a:r>
            <a:r>
              <a:rPr lang="en-US" altLang="ko-KR" sz="2000" dirty="0" smtClean="0">
                <a:latin typeface="Arial" pitchFamily="34" charset="0"/>
              </a:rPr>
              <a:t>by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PAL</a:t>
            </a:r>
          </a:p>
          <a:p>
            <a:pPr marL="742950" marR="0" lvl="1" indent="-285750" algn="l" defTabSz="914400" rtl="0" eaLnBrk="1" fontAlgn="auto" latinLnBrk="1" hangingPunct="1">
              <a:lnSpc>
                <a:spcPct val="150000"/>
              </a:lnSpc>
              <a:spcBef>
                <a:spcPts val="500"/>
              </a:spcBef>
              <a:spcAft>
                <a:spcPts val="11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Fabricating  two 9-cell cavities with simple straight beam pipe</a:t>
            </a:r>
          </a:p>
          <a:p>
            <a:pPr marL="742950" marR="0" lvl="1" indent="-285750" algn="l" defTabSz="914400" rtl="0" eaLnBrk="1" fontAlgn="auto" latinLnBrk="1" hangingPunct="1">
              <a:lnSpc>
                <a:spcPct val="80000"/>
              </a:lnSpc>
              <a:spcBef>
                <a:spcPts val="500"/>
              </a:spcBef>
              <a:spcAft>
                <a:spcPts val="11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Surface preparation and vertical test </a:t>
            </a:r>
            <a:r>
              <a:rPr lang="en-US" altLang="ko-KR" sz="2000" dirty="0" smtClean="0">
                <a:latin typeface="Arial" pitchFamily="34" charset="0"/>
              </a:rPr>
              <a:t>at</a:t>
            </a:r>
            <a:r>
              <a:rPr kumimoji="0" lang="en-US" altLang="ko-K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KEK, Japan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081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569325" cy="792832"/>
          </a:xfrm>
          <a:ln/>
        </p:spPr>
        <p:txBody>
          <a:bodyPr>
            <a:normAutofit/>
          </a:bodyPr>
          <a:lstStyle/>
          <a:p>
            <a:r>
              <a:rPr lang="en-US" altLang="ko-KR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Fabrication of 9-cell Cavity - PAL #1 and 2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560888"/>
            <a:ext cx="7378700" cy="167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1392238"/>
            <a:ext cx="3522662" cy="29384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36</a:t>
            </a:fld>
            <a:endParaRPr lang="ko-KR" altLang="en-US"/>
          </a:p>
        </p:txBody>
      </p:sp>
      <p:pic>
        <p:nvPicPr>
          <p:cNvPr id="9" name="Picture 3" descr="i9_q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65176"/>
            <a:ext cx="3600000" cy="327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075191" y="5589240"/>
            <a:ext cx="295177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altLang="ko-KR" sz="1500" dirty="0">
                <a:latin typeface="Arial" pitchFamily="34" charset="0"/>
                <a:ea typeface="맑은 고딕" pitchFamily="50" charset="-127"/>
              </a:rPr>
              <a:t>   3 Measurements of </a:t>
            </a:r>
            <a:r>
              <a:rPr kumimoji="0" lang="en-US" altLang="ko-KR" sz="1500" dirty="0" err="1">
                <a:latin typeface="Arial" pitchFamily="34" charset="0"/>
                <a:ea typeface="맑은 고딕" pitchFamily="50" charset="-127"/>
              </a:rPr>
              <a:t>Eacc</a:t>
            </a:r>
            <a:endParaRPr kumimoji="0" lang="en-US" altLang="ko-KR" sz="1500" dirty="0">
              <a:latin typeface="Arial" pitchFamily="34" charset="0"/>
              <a:ea typeface="맑은 고딕" pitchFamily="50" charset="-127"/>
            </a:endParaRPr>
          </a:p>
          <a:p>
            <a:pPr>
              <a:spcAft>
                <a:spcPts val="600"/>
              </a:spcAft>
            </a:pPr>
            <a:r>
              <a:rPr kumimoji="0" lang="en-US" altLang="ko-KR" sz="1500" dirty="0">
                <a:latin typeface="Arial" pitchFamily="34" charset="0"/>
                <a:ea typeface="맑은 고딕" pitchFamily="50" charset="-127"/>
              </a:rPr>
              <a:t>      - Average </a:t>
            </a:r>
            <a:r>
              <a:rPr kumimoji="0" lang="en-US" altLang="ko-KR" sz="1500" dirty="0" err="1">
                <a:latin typeface="Arial" pitchFamily="34" charset="0"/>
                <a:ea typeface="맑은 고딕" pitchFamily="50" charset="-127"/>
              </a:rPr>
              <a:t>Eacc</a:t>
            </a:r>
            <a:r>
              <a:rPr kumimoji="0" lang="en-US" altLang="ko-KR" sz="1500" dirty="0">
                <a:latin typeface="Arial" pitchFamily="34" charset="0"/>
                <a:ea typeface="맑은 고딕" pitchFamily="50" charset="-127"/>
              </a:rPr>
              <a:t> = 23.0 MV/m</a:t>
            </a:r>
          </a:p>
          <a:p>
            <a:pPr>
              <a:spcAft>
                <a:spcPts val="600"/>
              </a:spcAft>
            </a:pPr>
            <a:r>
              <a:rPr kumimoji="0" lang="en-US" altLang="ko-KR" sz="1500" dirty="0">
                <a:latin typeface="Arial" pitchFamily="34" charset="0"/>
                <a:ea typeface="맑은 고딕" pitchFamily="50" charset="-127"/>
              </a:rPr>
              <a:t>      - Max. </a:t>
            </a:r>
            <a:r>
              <a:rPr kumimoji="0" lang="en-US" altLang="ko-KR" sz="1500" dirty="0" err="1">
                <a:latin typeface="Arial" pitchFamily="34" charset="0"/>
                <a:ea typeface="맑은 고딕" pitchFamily="50" charset="-127"/>
              </a:rPr>
              <a:t>Eacc</a:t>
            </a:r>
            <a:r>
              <a:rPr kumimoji="0" lang="en-US" altLang="ko-KR" sz="1500" dirty="0">
                <a:latin typeface="Arial" pitchFamily="34" charset="0"/>
                <a:ea typeface="맑은 고딕" pitchFamily="50" charset="-127"/>
              </a:rPr>
              <a:t> = 27.2 MV/m</a:t>
            </a:r>
          </a:p>
          <a:p>
            <a:endParaRPr kumimoji="0" lang="en-US" altLang="ko-KR" sz="1500" dirty="0">
              <a:latin typeface="Arial" pitchFamily="34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881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i9_q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63376"/>
            <a:ext cx="4320000" cy="3926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5197772" y="2795493"/>
            <a:ext cx="3508375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kumimoji="0" lang="en-US" altLang="ko-KR" sz="2000" dirty="0">
                <a:latin typeface="Arial" pitchFamily="34" charset="0"/>
                <a:ea typeface="맑은 고딕" pitchFamily="50" charset="-127"/>
              </a:rPr>
              <a:t>   3 Measurements of </a:t>
            </a:r>
            <a:r>
              <a:rPr kumimoji="0" lang="en-US" altLang="ko-KR" sz="2000" dirty="0" err="1">
                <a:latin typeface="Arial" pitchFamily="34" charset="0"/>
                <a:ea typeface="맑은 고딕" pitchFamily="50" charset="-127"/>
              </a:rPr>
              <a:t>Eacc</a:t>
            </a:r>
            <a:endParaRPr kumimoji="0" lang="en-US" altLang="ko-KR" sz="2000" dirty="0">
              <a:latin typeface="Arial" pitchFamily="34" charset="0"/>
              <a:ea typeface="맑은 고딕" pitchFamily="50" charset="-127"/>
            </a:endParaRPr>
          </a:p>
          <a:p>
            <a:pPr>
              <a:spcAft>
                <a:spcPts val="600"/>
              </a:spcAft>
            </a:pPr>
            <a:r>
              <a:rPr kumimoji="0" lang="en-US" altLang="ko-KR" dirty="0">
                <a:latin typeface="Arial" pitchFamily="34" charset="0"/>
                <a:ea typeface="맑은 고딕" pitchFamily="50" charset="-127"/>
              </a:rPr>
              <a:t>      - Average </a:t>
            </a:r>
            <a:r>
              <a:rPr kumimoji="0" lang="en-US" altLang="ko-KR" dirty="0" err="1">
                <a:latin typeface="Arial" pitchFamily="34" charset="0"/>
                <a:ea typeface="맑은 고딕" pitchFamily="50" charset="-127"/>
              </a:rPr>
              <a:t>Eacc</a:t>
            </a:r>
            <a:r>
              <a:rPr kumimoji="0" lang="en-US" altLang="ko-KR" dirty="0">
                <a:latin typeface="Arial" pitchFamily="34" charset="0"/>
                <a:ea typeface="맑은 고딕" pitchFamily="50" charset="-127"/>
              </a:rPr>
              <a:t> = 23.0 MV/m</a:t>
            </a:r>
          </a:p>
          <a:p>
            <a:pPr>
              <a:spcAft>
                <a:spcPts val="600"/>
              </a:spcAft>
            </a:pPr>
            <a:r>
              <a:rPr kumimoji="0" lang="en-US" altLang="ko-KR" dirty="0">
                <a:latin typeface="Arial" pitchFamily="34" charset="0"/>
                <a:ea typeface="맑은 고딕" pitchFamily="50" charset="-127"/>
              </a:rPr>
              <a:t>      - Max. </a:t>
            </a:r>
            <a:r>
              <a:rPr kumimoji="0" lang="en-US" altLang="ko-KR" dirty="0" err="1">
                <a:latin typeface="Arial" pitchFamily="34" charset="0"/>
                <a:ea typeface="맑은 고딕" pitchFamily="50" charset="-127"/>
              </a:rPr>
              <a:t>Eacc</a:t>
            </a:r>
            <a:r>
              <a:rPr kumimoji="0" lang="en-US" altLang="ko-KR" dirty="0">
                <a:latin typeface="Arial" pitchFamily="34" charset="0"/>
                <a:ea typeface="맑은 고딕" pitchFamily="50" charset="-127"/>
              </a:rPr>
              <a:t> = 27.2 MV/m</a:t>
            </a:r>
          </a:p>
          <a:p>
            <a:endParaRPr kumimoji="0" lang="en-US" altLang="ko-KR" dirty="0">
              <a:latin typeface="Arial" pitchFamily="34" charset="0"/>
              <a:ea typeface="맑은 고딕" pitchFamily="50" charset="-127"/>
            </a:endParaRPr>
          </a:p>
        </p:txBody>
      </p:sp>
      <p:sp>
        <p:nvSpPr>
          <p:cNvPr id="8196" name="제목 18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0609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ko-KR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돋움체" pitchFamily="49" charset="-127"/>
                <a:cs typeface="Arial" pitchFamily="34" charset="0"/>
              </a:rPr>
              <a:t>Results of Vertical Test for 9-cell Cavity</a:t>
            </a:r>
            <a:endParaRPr lang="ko-KR" altLang="en-US" sz="3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돋움체" pitchFamily="49" charset="-127"/>
              <a:cs typeface="Arial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100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96044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ko-K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Tack !</a:t>
            </a:r>
            <a:br>
              <a:rPr lang="en-US" altLang="ko-K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ko-K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ko-KR" altLang="en-US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감사합니다</a:t>
            </a:r>
            <a:r>
              <a:rPr lang="en-US" altLang="ko-K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ko-K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br>
              <a:rPr lang="en-US" altLang="ko-K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ko-K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(Gam-Sa hap-</a:t>
            </a:r>
            <a:r>
              <a:rPr lang="en-US" altLang="ko-KR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altLang="ko-KR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-da !)</a:t>
            </a:r>
            <a:endParaRPr lang="ko-KR" altLang="en-US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0962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4</a:t>
            </a:fld>
            <a:endParaRPr lang="ko-KR" altLang="en-US"/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844824"/>
            <a:ext cx="7920000" cy="4646171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266667" cy="4285714"/>
          </a:xfrm>
          <a:prstGeom prst="rect">
            <a:avLst/>
          </a:prstGeom>
        </p:spPr>
      </p:pic>
      <p:sp>
        <p:nvSpPr>
          <p:cNvPr id="19" name="타원 18"/>
          <p:cNvSpPr/>
          <p:nvPr/>
        </p:nvSpPr>
        <p:spPr>
          <a:xfrm>
            <a:off x="1763688" y="3347626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타원 19"/>
          <p:cNvSpPr/>
          <p:nvPr/>
        </p:nvSpPr>
        <p:spPr>
          <a:xfrm>
            <a:off x="1025858" y="2706252"/>
            <a:ext cx="108000" cy="108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/>
          <p:cNvSpPr txBox="1"/>
          <p:nvPr/>
        </p:nvSpPr>
        <p:spPr>
          <a:xfrm>
            <a:off x="1853688" y="3050817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Pohang</a:t>
            </a:r>
            <a:endParaRPr lang="ko-KR" alt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7232" y="2582634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Seoul</a:t>
            </a:r>
            <a:endParaRPr lang="ko-KR" alt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27784" y="4609782"/>
            <a:ext cx="82586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  <a:endParaRPr lang="ko-KR" alt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28384" y="4055784"/>
            <a:ext cx="8515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  <a:endParaRPr lang="ko-KR" alt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68591" y="4240450"/>
            <a:ext cx="8386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</a:t>
            </a:r>
            <a:endParaRPr lang="ko-KR" alt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15269" y="2665846"/>
            <a:ext cx="9412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endParaRPr lang="ko-KR" alt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88019" y="522498"/>
            <a:ext cx="2501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are here</a:t>
            </a:r>
            <a:endParaRPr lang="ko-KR" altLang="en-US" sz="32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54885" y="6052237"/>
            <a:ext cx="65915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endParaRPr lang="ko-KR" altLang="en-US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4237" y="2060848"/>
            <a:ext cx="15598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Asia</a:t>
            </a:r>
            <a:endParaRPr lang="ko-KR" altLang="en-US" sz="240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직선 화살표 연결선 4"/>
          <p:cNvCxnSpPr>
            <a:stCxn id="25" idx="1"/>
          </p:cNvCxnSpPr>
          <p:nvPr/>
        </p:nvCxnSpPr>
        <p:spPr>
          <a:xfrm flipH="1" flipV="1">
            <a:off x="3059832" y="2951966"/>
            <a:ext cx="1508759" cy="14731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6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7"/>
                <a:ea typeface="Arial Unicode MS" panose="020B0604020202020204" pitchFamily="50" charset="-127"/>
                <a:cs typeface="Arial Unicode MS" panose="020B0604020202020204" pitchFamily="50" charset="-127"/>
              </a:rPr>
              <a:t>Younguk Sohn</a:t>
            </a:r>
            <a:endParaRPr lang="ko-KR" altLang="en-US" sz="32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7"/>
              <a:ea typeface="Arial Unicode MS" panose="020B0604020202020204" pitchFamily="50" charset="-127"/>
              <a:cs typeface="Arial Unicode MS" panose="020B0604020202020204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E7512F-03B1-4F08-9361-FB993248262D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944246" y="2132668"/>
            <a:ext cx="5352747" cy="19851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Nuclear power plant for 2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endParaRPr lang="en-US" altLang="ko-K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ko-K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accelerator for 26 years</a:t>
            </a:r>
            <a:endParaRPr lang="en-US" altLang="ko-K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   - Magnet (especially superconducting) design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   - Beamline (synchrotron light)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endParaRPr lang="en-US" altLang="ko-K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    - Superconducting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84898" y="980728"/>
            <a:ext cx="24112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200" dirty="0" smtClean="0"/>
              <a:t>(</a:t>
            </a:r>
            <a:r>
              <a:rPr lang="ko-KR" altLang="en-US" sz="2200" smtClean="0"/>
              <a:t>孫  永旭</a:t>
            </a:r>
            <a:r>
              <a:rPr lang="en-US" altLang="ko-KR" sz="2200" dirty="0" smtClean="0"/>
              <a:t>, </a:t>
            </a:r>
            <a:r>
              <a:rPr lang="ko-KR" altLang="en-US" sz="2200" smtClean="0"/>
              <a:t>손영욱</a:t>
            </a:r>
            <a:r>
              <a:rPr lang="en-US" altLang="ko-KR" sz="2200" dirty="0" smtClean="0"/>
              <a:t>)</a:t>
            </a:r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221875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" y="1390189"/>
            <a:ext cx="9144000" cy="5204079"/>
          </a:xfrm>
          <a:prstGeom prst="rect">
            <a:avLst/>
          </a:prstGeom>
        </p:spPr>
      </p:pic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/>
              <a:t>6</a:t>
            </a:fld>
            <a:endParaRPr lang="ko-KR" altLang="en-US"/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Bird View of PAL Site</a:t>
            </a:r>
            <a:endParaRPr lang="ko-KR" altLang="en-US" sz="3200" b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직선 화살표 연결선 6"/>
          <p:cNvCxnSpPr>
            <a:stCxn id="8" idx="2"/>
          </p:cNvCxnSpPr>
          <p:nvPr/>
        </p:nvCxnSpPr>
        <p:spPr>
          <a:xfrm>
            <a:off x="2375756" y="2142148"/>
            <a:ext cx="900100" cy="18629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36859" y="1772816"/>
            <a:ext cx="2477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PAL-XFEL, 2 km long</a:t>
            </a:r>
            <a:endParaRPr lang="ko-KR" altLang="en-US" b="1">
              <a:solidFill>
                <a:srgbClr val="FF0000"/>
              </a:solidFill>
            </a:endParaRPr>
          </a:p>
        </p:txBody>
      </p:sp>
      <p:cxnSp>
        <p:nvCxnSpPr>
          <p:cNvPr id="12" name="직선 화살표 연결선 11"/>
          <p:cNvCxnSpPr>
            <a:stCxn id="13" idx="2"/>
          </p:cNvCxnSpPr>
          <p:nvPr/>
        </p:nvCxnSpPr>
        <p:spPr>
          <a:xfrm>
            <a:off x="5605293" y="2142148"/>
            <a:ext cx="500118" cy="186291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66414" y="1772816"/>
            <a:ext cx="327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</a:rPr>
              <a:t>PLS-II, 286 m circumference</a:t>
            </a:r>
            <a:endParaRPr lang="ko-KR" altLang="en-US" b="1">
              <a:solidFill>
                <a:srgbClr val="FF0000"/>
              </a:solidFill>
            </a:endParaRP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1789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algn="ctr"/>
            <a:r>
              <a:rPr lang="en-US" altLang="ko-KR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HY견고딕" pitchFamily="18" charset="-127"/>
                <a:cs typeface="Arial" pitchFamily="34" charset="0"/>
              </a:rPr>
              <a:t>PAL-XFEL Parameters</a:t>
            </a:r>
            <a:endParaRPr lang="ko-KR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430CF-5F42-4FDF-AE5D-824C57EADFDD}" type="slidenum">
              <a:rPr lang="en-US" altLang="ko-KR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ko-KR" dirty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-321402" y="8003975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z="1013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-321402" y="8003975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z="1013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TextBox 3"/>
          <p:cNvSpPr txBox="1">
            <a:spLocks noChangeArrowheads="1"/>
          </p:cNvSpPr>
          <p:nvPr/>
        </p:nvSpPr>
        <p:spPr bwMode="auto">
          <a:xfrm>
            <a:off x="395537" y="4067487"/>
            <a:ext cx="3402379" cy="21698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66675" lvl="1"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parameters</a:t>
            </a:r>
          </a:p>
          <a:p>
            <a:pPr marL="66675" lvl="1"/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                  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GeV</a:t>
            </a:r>
          </a:p>
          <a:p>
            <a:pPr marL="66675" lvl="1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b="1" baseline="30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charge       	20-200 </a:t>
            </a:r>
            <a:r>
              <a:rPr lang="en-US" sz="1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675" lvl="1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Slice emittance	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mm </a:t>
            </a:r>
            <a:r>
              <a:rPr lang="en-US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mrad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6675" lvl="1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Repetition rate        	60 Hz</a:t>
            </a:r>
          </a:p>
          <a:p>
            <a:pPr marL="66675" lvl="1"/>
            <a:r>
              <a:rPr lang="en-US" altLang="ko-K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duration 	10 fs – 100 fs</a:t>
            </a:r>
          </a:p>
          <a:p>
            <a:pPr marL="66675" lvl="1"/>
            <a:r>
              <a:rPr lang="en-US" altLang="ko-KR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Peak current 	3 kA</a:t>
            </a:r>
            <a:r>
              <a:rPr lang="ko-KR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6675" lvl="1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SX line switching     	DC (Phase-1)</a:t>
            </a:r>
          </a:p>
          <a:p>
            <a:pPr marL="66675" lvl="1"/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	Kicker (Phase-2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</p:txBody>
      </p:sp>
      <p:graphicFrame>
        <p:nvGraphicFramePr>
          <p:cNvPr id="27" name="표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65372"/>
              </p:ext>
            </p:extLst>
          </p:nvPr>
        </p:nvGraphicFramePr>
        <p:xfrm>
          <a:off x="3851921" y="4108925"/>
          <a:ext cx="4968551" cy="2118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128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57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99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5929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/>
                        <a:t>Undulator</a:t>
                      </a:r>
                      <a:r>
                        <a:rPr lang="en-US" altLang="ko-KR" sz="1400" dirty="0"/>
                        <a:t> Line</a:t>
                      </a:r>
                      <a:endParaRPr lang="ko-KR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HX1</a:t>
                      </a:r>
                      <a:endParaRPr lang="ko-KR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SX1</a:t>
                      </a:r>
                      <a:endParaRPr lang="ko-KR" altLang="en-US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92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Wavelength [nm]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0.1</a:t>
                      </a: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~ 0.6</a:t>
                      </a: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 ~ 4.5</a:t>
                      </a: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929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Beam Energy [GeV]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~ 10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3.15 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Wavelength Tuning [nm]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0.6 ~ 0.1          (energy or gap)</a:t>
                      </a: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4.5 ~ 3 (energy)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 ~ 1 (gap)</a:t>
                      </a: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518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Undulator Type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Planar, out-vac.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Planar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4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Undulator</a:t>
                      </a:r>
                      <a:r>
                        <a:rPr lang="en-US" altLang="ko-KR" sz="14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latinLnBrk="1"/>
                      <a:r>
                        <a:rPr lang="en-US" altLang="ko-KR" sz="14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Period / Gap [mm]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26 / 8.3 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 / 8.3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76" marR="68576" marT="34290" marB="3429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3" name="그룹 12"/>
          <p:cNvGrpSpPr/>
          <p:nvPr/>
        </p:nvGrpSpPr>
        <p:grpSpPr>
          <a:xfrm>
            <a:off x="1179141" y="1484784"/>
            <a:ext cx="7557061" cy="1742771"/>
            <a:chOff x="1179141" y="1614221"/>
            <a:chExt cx="7557061" cy="1742771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9141" y="1884251"/>
              <a:ext cx="6795238" cy="147274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435322" y="1621190"/>
              <a:ext cx="444352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>
                  <a:solidFill>
                    <a:srgbClr val="FF0000"/>
                  </a:solidFill>
                </a:rPr>
                <a:t>30A</a:t>
              </a:r>
            </a:p>
            <a:p>
              <a:r>
                <a:rPr lang="en-US" altLang="ko-KR" sz="1050" dirty="0">
                  <a:solidFill>
                    <a:srgbClr val="FF0000"/>
                  </a:solidFill>
                </a:rPr>
                <a:t>2 </a:t>
              </a:r>
              <a:r>
                <a:rPr lang="en-US" altLang="ko-KR" sz="1050" dirty="0" err="1">
                  <a:solidFill>
                    <a:srgbClr val="FF0000"/>
                  </a:solidFill>
                </a:rPr>
                <a:t>ps</a:t>
              </a:r>
              <a:endParaRPr lang="ko-KR" altLang="en-US" sz="105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93830" y="1614221"/>
              <a:ext cx="54213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>
                  <a:solidFill>
                    <a:srgbClr val="FF0000"/>
                  </a:solidFill>
                </a:rPr>
                <a:t>300A </a:t>
              </a:r>
            </a:p>
            <a:p>
              <a:r>
                <a:rPr lang="en-US" altLang="ko-KR" sz="1050" dirty="0">
                  <a:solidFill>
                    <a:srgbClr val="FF0000"/>
                  </a:solidFill>
                </a:rPr>
                <a:t>200fs</a:t>
              </a:r>
              <a:endParaRPr lang="ko-KR" altLang="en-US" sz="1050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29863" y="1621190"/>
              <a:ext cx="461986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050" dirty="0">
                  <a:solidFill>
                    <a:srgbClr val="FF0000"/>
                  </a:solidFill>
                </a:rPr>
                <a:t>3kA </a:t>
              </a:r>
            </a:p>
            <a:p>
              <a:r>
                <a:rPr lang="en-US" altLang="ko-KR" sz="1050" dirty="0">
                  <a:solidFill>
                    <a:srgbClr val="FF0000"/>
                  </a:solidFill>
                </a:rPr>
                <a:t>22fs</a:t>
              </a:r>
              <a:endParaRPr lang="ko-KR" altLang="en-US" sz="1050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직선 화살표 연결선 4"/>
            <p:cNvCxnSpPr/>
            <p:nvPr/>
          </p:nvCxnSpPr>
          <p:spPr>
            <a:xfrm>
              <a:off x="2003728" y="1837214"/>
              <a:ext cx="33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화살표 연결선 24"/>
            <p:cNvCxnSpPr/>
            <p:nvPr/>
          </p:nvCxnSpPr>
          <p:spPr>
            <a:xfrm>
              <a:off x="2965872" y="1837214"/>
              <a:ext cx="33515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6354198" y="2293651"/>
              <a:ext cx="279244" cy="30008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350" dirty="0"/>
                <a:t>8</a:t>
              </a:r>
              <a:endParaRPr lang="ko-KR" altLang="en-US" sz="135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15567" y="2301492"/>
              <a:ext cx="548548" cy="5078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1350" dirty="0"/>
                <a:t>12</a:t>
              </a:r>
            </a:p>
            <a:p>
              <a:pPr algn="ctr"/>
              <a:r>
                <a:rPr lang="en-US" altLang="ko-KR" sz="1350" dirty="0"/>
                <a:t>Und.</a:t>
              </a:r>
              <a:endParaRPr lang="ko-KR" altLang="en-US" sz="135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28085" y="2579360"/>
              <a:ext cx="681597" cy="30008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sz="1350" dirty="0"/>
                <a:t>7 und.</a:t>
              </a:r>
              <a:endParaRPr lang="ko-KR" altLang="en-US" sz="135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559277" y="1828028"/>
              <a:ext cx="11769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Hard X-ray</a:t>
              </a:r>
              <a:endParaRPr lang="ko-KR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83569" y="2845831"/>
              <a:ext cx="11176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FF0000"/>
                  </a:solidFill>
                </a:rPr>
                <a:t>Soft X-ray</a:t>
              </a:r>
              <a:endParaRPr lang="ko-KR" altLang="en-US" sz="16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" name="직선 연결선 8"/>
          <p:cNvCxnSpPr/>
          <p:nvPr/>
        </p:nvCxnSpPr>
        <p:spPr>
          <a:xfrm>
            <a:off x="1331640" y="3337247"/>
            <a:ext cx="0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/>
          <p:cNvCxnSpPr/>
          <p:nvPr/>
        </p:nvCxnSpPr>
        <p:spPr>
          <a:xfrm>
            <a:off x="7596336" y="3337247"/>
            <a:ext cx="0" cy="432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1331640" y="3553271"/>
            <a:ext cx="6264696" cy="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11960" y="3284984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2130 m</a:t>
            </a:r>
            <a:endParaRPr lang="ko-KR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0100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586260" y="1696159"/>
            <a:ext cx="665814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2002 ~		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Studying and persuading government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Apr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2011    	PAL-XFEL </a:t>
            </a: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project started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ko-KR" dirty="0">
                <a:latin typeface="Arial" panose="020B0604020202020204" pitchFamily="34" charset="0"/>
                <a:cs typeface="Arial" panose="020B0604020202020204" pitchFamily="34" charset="0"/>
              </a:rPr>
              <a:t>Jun. </a:t>
            </a:r>
            <a:r>
              <a:rPr lang="en-US" altLang="ko-KR" dirty="0" smtClean="0">
                <a:latin typeface="Arial" panose="020B0604020202020204" pitchFamily="34" charset="0"/>
                <a:cs typeface="Arial" panose="020B0604020202020204" pitchFamily="34" charset="0"/>
              </a:rPr>
              <a:t>2012   	Ground-breaking</a:t>
            </a:r>
            <a:endParaRPr lang="en-US" altLang="ko-K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2016    	Commissioning </a:t>
            </a: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ko-KR" b="1" dirty="0">
                <a:latin typeface="Arial" panose="020B0604020202020204" pitchFamily="34" charset="0"/>
                <a:cs typeface="Arial" panose="020B0604020202020204" pitchFamily="34" charset="0"/>
              </a:rPr>
              <a:t>Jun.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    	User-service </a:t>
            </a:r>
            <a:r>
              <a:rPr lang="en-US" altLang="ko-KR" b="1" dirty="0" smtClean="0"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endParaRPr lang="en-US" altLang="ko-K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678612" y="4365104"/>
            <a:ext cx="5786776" cy="1763993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u"/>
            </a:pPr>
            <a:r>
              <a:rPr lang="en-US" altLang="ko-K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Jun. 2016 	First SASE lasing at 0.5 nm</a:t>
            </a:r>
          </a:p>
          <a:p>
            <a:pPr algn="l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u"/>
            </a:pPr>
            <a:r>
              <a:rPr lang="en-US" altLang="ko-K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28 Oct. 2016	Lasing at 0.15 nm</a:t>
            </a:r>
          </a:p>
          <a:p>
            <a:pPr algn="l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u"/>
            </a:pPr>
            <a:r>
              <a:rPr lang="en-US" altLang="ko-K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27 Nov. 2016  	Saturation of 0.15 nm</a:t>
            </a:r>
          </a:p>
          <a:p>
            <a:pPr algn="l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u"/>
            </a:pPr>
            <a:r>
              <a:rPr lang="en-US" altLang="ko-KR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Mar. 2017 	Saturation of 0.1 </a:t>
            </a:r>
            <a:r>
              <a:rPr lang="en-US" altLang="ko-KR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nm: Goal</a:t>
            </a:r>
            <a:endParaRPr lang="ko-KR" altLang="en-US" sz="1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73555" y="260648"/>
            <a:ext cx="5396889" cy="644525"/>
          </a:xfrm>
        </p:spPr>
        <p:txBody>
          <a:bodyPr>
            <a:noAutofit/>
          </a:bodyPr>
          <a:lstStyle/>
          <a:p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Milestone 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PAL-XFEL</a:t>
            </a:r>
            <a:endParaRPr lang="ko-KR" alt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56" y="2506134"/>
            <a:ext cx="1437688" cy="1066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1207" y="4975169"/>
            <a:ext cx="60625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>
                <a:solidFill>
                  <a:schemeClr val="bg1"/>
                </a:solidFill>
              </a:rPr>
              <a:t>0.1 nm</a:t>
            </a:r>
            <a:endParaRPr lang="ko-KR" altLang="en-US" sz="1050" dirty="0">
              <a:solidFill>
                <a:schemeClr val="bg1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611560" y="908720"/>
            <a:ext cx="7920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60295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926" y="1639747"/>
            <a:ext cx="6688659" cy="3807088"/>
          </a:xfrm>
          <a:prstGeom prst="rect">
            <a:avLst/>
          </a:prstGeom>
        </p:spPr>
      </p:pic>
      <p:sp>
        <p:nvSpPr>
          <p:cNvPr id="3" name="제목 1"/>
          <p:cNvSpPr txBox="1">
            <a:spLocks/>
          </p:cNvSpPr>
          <p:nvPr/>
        </p:nvSpPr>
        <p:spPr>
          <a:xfrm>
            <a:off x="2310694" y="1136733"/>
            <a:ext cx="4629150" cy="31611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100" b="1" dirty="0">
                <a:latin typeface="Arial" pitchFamily="34" charset="0"/>
                <a:ea typeface="HY견고딕" pitchFamily="18" charset="-127"/>
                <a:cs typeface="Arial" pitchFamily="34" charset="0"/>
              </a:rPr>
              <a:t>Klystron </a:t>
            </a:r>
            <a:r>
              <a:rPr lang="en-US" altLang="ko-KR" sz="2100" b="1" dirty="0" smtClean="0">
                <a:latin typeface="Arial" pitchFamily="34" charset="0"/>
                <a:ea typeface="HY견고딕" pitchFamily="18" charset="-127"/>
                <a:cs typeface="Arial" pitchFamily="34" charset="0"/>
              </a:rPr>
              <a:t>Gallery - </a:t>
            </a:r>
            <a:r>
              <a:rPr lang="en-US" altLang="ko-KR" sz="2100" b="1" dirty="0">
                <a:latin typeface="Arial" pitchFamily="34" charset="0"/>
                <a:ea typeface="HY견고딕" pitchFamily="18" charset="-127"/>
                <a:cs typeface="Arial" pitchFamily="34" charset="0"/>
              </a:rPr>
              <a:t>PAL-XFEL</a:t>
            </a:r>
            <a:endParaRPr lang="ko-KR" altLang="en-US" sz="2100" b="1" dirty="0">
              <a:latin typeface="Arial" panose="020B0604020202020204" pitchFamily="34" charset="0"/>
              <a:ea typeface="HY견고딕" pitchFamily="18" charset="-127"/>
              <a:cs typeface="Arial" panose="020B0604020202020204" pitchFamily="34" charset="0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IPAC2017, COPENHAGEN, DENMARK, 2017 MAY 14-19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BCA0B-16AB-4C34-9839-0B0E3F28938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78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10616</TotalTime>
  <Words>1366</Words>
  <Application>Microsoft Office PowerPoint</Application>
  <PresentationFormat>화면 슬라이드 쇼(4:3)</PresentationFormat>
  <Paragraphs>349</Paragraphs>
  <Slides>38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52" baseType="lpstr">
      <vt:lpstr>Arial Unicode MS</vt:lpstr>
      <vt:lpstr>HY견고딕</vt:lpstr>
      <vt:lpstr>HY헤드라인M</vt:lpstr>
      <vt:lpstr>宋体</vt:lpstr>
      <vt:lpstr>굴림</vt:lpstr>
      <vt:lpstr>굴림체</vt:lpstr>
      <vt:lpstr>돋움체</vt:lpstr>
      <vt:lpstr>맑은 고딕</vt:lpstr>
      <vt:lpstr>맑은 고딕</vt:lpstr>
      <vt:lpstr>Arial</vt:lpstr>
      <vt:lpstr>Symbol</vt:lpstr>
      <vt:lpstr>Times New Roman</vt:lpstr>
      <vt:lpstr>Wingdings</vt:lpstr>
      <vt:lpstr>Office 테마</vt:lpstr>
      <vt:lpstr>PowerPoint 프레젠테이션</vt:lpstr>
      <vt:lpstr>Topics</vt:lpstr>
      <vt:lpstr>What’s PAL ?</vt:lpstr>
      <vt:lpstr>PowerPoint 프레젠테이션</vt:lpstr>
      <vt:lpstr>Younguk Sohn</vt:lpstr>
      <vt:lpstr>Bird View of PAL Site</vt:lpstr>
      <vt:lpstr>PAL-XFEL Parameters</vt:lpstr>
      <vt:lpstr>Milestone  PAL-XFEL</vt:lpstr>
      <vt:lpstr>PowerPoint 프레젠테이션</vt:lpstr>
      <vt:lpstr>PowerPoint 프레젠테이션</vt:lpstr>
      <vt:lpstr>PowerPoint 프레젠테이션</vt:lpstr>
      <vt:lpstr>Storage Ring, PLS-II </vt:lpstr>
      <vt:lpstr>LINAC (3 GeV) as Injector</vt:lpstr>
      <vt:lpstr>PLS-II Storage Ring </vt:lpstr>
      <vt:lpstr>User Statistics  </vt:lpstr>
      <vt:lpstr>PowerPoint 프레젠테이션</vt:lpstr>
      <vt:lpstr>3 SRF Modules @Tunnel</vt:lpstr>
      <vt:lpstr>PowerPoint 프레젠테이션</vt:lpstr>
      <vt:lpstr>PLS-II, SRF 500 MHz Cavities</vt:lpstr>
      <vt:lpstr>Specifications of SRF System </vt:lpstr>
      <vt:lpstr>Superconducting 500 MHz RF Cavities</vt:lpstr>
      <vt:lpstr>Accelerating Voltages @ Bare Cavity</vt:lpstr>
      <vt:lpstr>Q0 Degradation, VT vs HT (SAT)</vt:lpstr>
      <vt:lpstr>PowerPoint 프레젠테이션</vt:lpstr>
      <vt:lpstr>Window Conditioning &amp; Test</vt:lpstr>
      <vt:lpstr>Site Acceptance Test (SAT) @PLS-II</vt:lpstr>
      <vt:lpstr>Site Acceptance Test</vt:lpstr>
      <vt:lpstr>Cooling with Liquid He</vt:lpstr>
      <vt:lpstr>Conditioning Window &amp; Cavity</vt:lpstr>
      <vt:lpstr>Management, Cavity &amp; Window Vacuum</vt:lpstr>
      <vt:lpstr>Partial Warmup &amp; Cooldown  Mass-Spectrometer (RGA)</vt:lpstr>
      <vt:lpstr>Partial Warmup &amp; Cooldown </vt:lpstr>
      <vt:lpstr>3rd Harmonic Cavity for PLS</vt:lpstr>
      <vt:lpstr>Prototype 3rd Harmonic SRF Cavity for PLS</vt:lpstr>
      <vt:lpstr>R&amp;D for ILC SRF</vt:lpstr>
      <vt:lpstr>Fabrication of 9-cell Cavity - PAL #1 and 2</vt:lpstr>
      <vt:lpstr>Results of Vertical Test for 9-cell Cavity</vt:lpstr>
      <vt:lpstr>Tack !  감사합니다 ! (Gam-Sa hap-ni-da !)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younguk</dc:creator>
  <cp:lastModifiedBy>Younguk Sohn</cp:lastModifiedBy>
  <cp:revision>237</cp:revision>
  <cp:lastPrinted>2017-09-10T20:56:06Z</cp:lastPrinted>
  <dcterms:created xsi:type="dcterms:W3CDTF">2012-01-09T12:46:21Z</dcterms:created>
  <dcterms:modified xsi:type="dcterms:W3CDTF">2017-09-10T20:58:06Z</dcterms:modified>
</cp:coreProperties>
</file>