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256" r:id="rId3"/>
    <p:sldId id="257" r:id="rId4"/>
    <p:sldId id="258" r:id="rId5"/>
    <p:sldId id="263" r:id="rId6"/>
    <p:sldId id="259" r:id="rId7"/>
    <p:sldId id="260" r:id="rId8"/>
    <p:sldId id="264" r:id="rId9"/>
    <p:sldId id="261" r:id="rId10"/>
    <p:sldId id="262" r:id="rId11"/>
    <p:sldId id="271" r:id="rId12"/>
    <p:sldId id="276" r:id="rId13"/>
    <p:sldId id="277" r:id="rId14"/>
    <p:sldId id="278" r:id="rId15"/>
    <p:sldId id="279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2017-09-22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C61F-FEF3-476C-9B19-12A57115829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6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22th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es-ES" dirty="0" smtClean="0">
                <a:latin typeface="Bookman Old Style" pitchFamily="18" charset="0"/>
              </a:rPr>
              <a:t>Sep.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79214"/>
              </p:ext>
            </p:extLst>
          </p:nvPr>
        </p:nvGraphicFramePr>
        <p:xfrm>
          <a:off x="457200" y="1371600"/>
          <a:ext cx="8229600" cy="271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554748"/>
                <a:gridCol w="762000"/>
                <a:gridCol w="25146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up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Pressure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pressure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r>
                        <a:rPr lang="zh-CN" alt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4 K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T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warm up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300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05503"/>
              </p:ext>
            </p:extLst>
          </p:nvPr>
        </p:nvGraphicFramePr>
        <p:xfrm>
          <a:off x="609240" y="1219200"/>
          <a:ext cx="7924800" cy="535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94"/>
                <a:gridCol w="808653"/>
                <a:gridCol w="2830285"/>
                <a:gridCol w="797768"/>
                <a:gridCol w="1143000"/>
              </a:tblGrid>
              <a:tr h="3677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52480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5764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loop and cabling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componets which adaopts to 704 MHz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6801">
                <a:tc rowSpan="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instrumentation check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Softwer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interlock switch, RF switch and RF station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sv-SE" dirty="0" smtClean="0"/>
                        <a:t>2-3  weeks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680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generater driven system, interlock system, coupler vacuum, RF station, conditioning software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469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VNA,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816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parameter measurement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0,5 day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88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0,5 day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4"/>
          <p:cNvPicPr/>
          <p:nvPr/>
        </p:nvPicPr>
        <p:blipFill>
          <a:blip r:embed="rId2"/>
          <a:stretch/>
        </p:blipFill>
        <p:spPr>
          <a:xfrm>
            <a:off x="0" y="0"/>
            <a:ext cx="9143280" cy="1066800"/>
          </a:xfrm>
          <a:prstGeom prst="rect">
            <a:avLst/>
          </a:prstGeom>
          <a:ln>
            <a:noFill/>
          </a:ln>
        </p:spPr>
      </p:pic>
      <p:pic>
        <p:nvPicPr>
          <p:cNvPr id="7" name="Picture 13"/>
          <p:cNvPicPr/>
          <p:nvPr/>
        </p:nvPicPr>
        <p:blipFill>
          <a:blip r:embed="rId3"/>
          <a:stretch/>
        </p:blipFill>
        <p:spPr>
          <a:xfrm>
            <a:off x="6705600" y="74520"/>
            <a:ext cx="2258400" cy="99228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802038" y="528507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schedule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26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20696"/>
              </p:ext>
            </p:extLst>
          </p:nvPr>
        </p:nvGraphicFramePr>
        <p:xfrm>
          <a:off x="457200" y="685800"/>
          <a:ext cx="8229600" cy="466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838200"/>
                <a:gridCol w="2286000"/>
                <a:gridCol w="1981200"/>
              </a:tblGrid>
              <a:tr h="3706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                     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9137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2559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dirty="0" smtClean="0"/>
                        <a:t>Frequency</a:t>
                      </a:r>
                      <a:r>
                        <a:rPr lang="sv-SE" sz="1600" baseline="0" dirty="0" smtClean="0"/>
                        <a:t> shift vs. T</a:t>
                      </a:r>
                      <a:endParaRPr lang="sv-SE" sz="16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  <a:b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32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Nitrogen</a:t>
                      </a: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cool down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32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4 K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64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heat loads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During weekend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64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dirty="0" smtClean="0">
                          <a:effectLst/>
                        </a:rPr>
                        <a:t>Cavity level profile</a:t>
                      </a:r>
                    </a:p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 </a:t>
                      </a:r>
                    </a:p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(below 30%)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0451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dirty="0" smtClean="0"/>
                        <a:t>Frequency</a:t>
                      </a:r>
                      <a:r>
                        <a:rPr lang="sv-SE" sz="1600" baseline="0" dirty="0" smtClean="0"/>
                        <a:t> shift vs. Pressure</a:t>
                      </a:r>
                      <a:endParaRPr lang="sv-SE" sz="16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days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64466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2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3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49570"/>
              </p:ext>
            </p:extLst>
          </p:nvPr>
        </p:nvGraphicFramePr>
        <p:xfrm>
          <a:off x="609600" y="533400"/>
          <a:ext cx="7772399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995"/>
                <a:gridCol w="793102"/>
                <a:gridCol w="2775856"/>
                <a:gridCol w="951723"/>
                <a:gridCol w="951723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97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preparing of Interlock system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  software,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days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1745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 Coupler Cold conditioning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conditioning software,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869"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Dressed cavity packet cold conditioning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52793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Loaded Q and </a:t>
                      </a:r>
                      <a:r>
                        <a:rPr lang="en-US" sz="1600" dirty="0" err="1" smtClean="0"/>
                        <a:t>Qe</a:t>
                      </a:r>
                      <a:endParaRPr lang="sv-S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power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59653"/>
              </p:ext>
            </p:extLst>
          </p:nvPr>
        </p:nvGraphicFramePr>
        <p:xfrm>
          <a:off x="228600" y="319210"/>
          <a:ext cx="8458201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936"/>
                <a:gridCol w="863082"/>
                <a:gridCol w="3020785"/>
                <a:gridCol w="1035699"/>
                <a:gridCol w="1035699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00513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 of CV105 in heat load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 of different FPC cooling temperatures in heat load 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Helium gas flowmeter,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513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800" dirty="0" smtClean="0"/>
                        <a:t>Dynamic heat load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Dynamic Lorentz force detuning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 smtClean="0"/>
                        <a:t>(with and without</a:t>
                      </a:r>
                      <a:r>
                        <a:rPr lang="en-US" sz="1800" baseline="0" dirty="0" smtClean="0"/>
                        <a:t> tuner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contacted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RF </a:t>
                      </a:r>
                    </a:p>
                    <a:p>
                      <a:r>
                        <a:rPr lang="sv-SE" dirty="0" smtClean="0"/>
                        <a:t>CRYO</a:t>
                      </a:r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weeks</a:t>
                      </a:r>
                    </a:p>
                    <a:p>
                      <a:pPr marL="0" algn="l" defTabSz="914400" rtl="0" eaLnBrk="1" fontAlgn="b" latinLnBrk="0" hangingPunct="1"/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/>
                        <a:t>Dynamic Lorentz force detuning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dirty="0" smtClean="0"/>
                        <a:t>(with and without tuner contacted)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 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64533"/>
              </p:ext>
            </p:extLst>
          </p:nvPr>
        </p:nvGraphicFramePr>
        <p:xfrm>
          <a:off x="685800" y="914400"/>
          <a:ext cx="7619999" cy="481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724"/>
                <a:gridCol w="772703"/>
                <a:gridCol w="2559850"/>
                <a:gridCol w="1071861"/>
                <a:gridCol w="1071861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595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Stabilization of the cavity field with LLRF using only RF compensation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v-S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923095">
                <a:tc gridSpan="5">
                  <a:txBody>
                    <a:bodyPr/>
                    <a:lstStyle/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Use Lund system to produce input pulse  </a:t>
                      </a:r>
                      <a:endParaRPr lang="en-US" sz="1200" dirty="0" smtClean="0"/>
                    </a:p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Ramp up power level from low power to 120KW</a:t>
                      </a:r>
                      <a:endParaRPr lang="en-US" sz="1200" dirty="0" smtClean="0"/>
                    </a:p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Stay at </a:t>
                      </a:r>
                      <a:r>
                        <a:rPr lang="en-US" sz="120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nomial</a:t>
                      </a: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gradient for a certain time to confirm the stabilization of the cavity field</a:t>
                      </a:r>
                      <a:endParaRPr 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871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Tuning range of the slow step tuner </a:t>
                      </a:r>
                      <a:endParaRPr lang="sv-SE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dirty="0" smtClean="0"/>
                        <a:t>Low</a:t>
                      </a:r>
                    </a:p>
                    <a:p>
                      <a:r>
                        <a:rPr lang="sv-SE" dirty="0" smtClean="0"/>
                        <a:t>power</a:t>
                      </a:r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days?</a:t>
                      </a:r>
                    </a:p>
                    <a:p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dirty="0" smtClean="0"/>
                        <a:t>Tuner related testing</a:t>
                      </a:r>
                      <a:endParaRPr lang="sv-S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university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4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453681F-C482-4EE6-9988-AF44274018F6}" type="slidenum">
              <a:rPr lang="sv-SE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fld>
            <a:endParaRPr/>
          </a:p>
        </p:txBody>
      </p:sp>
      <p:graphicFrame>
        <p:nvGraphicFramePr>
          <p:cNvPr id="250" name="Table 3"/>
          <p:cNvGraphicFramePr/>
          <p:nvPr>
            <p:extLst>
              <p:ext uri="{D42A27DB-BD31-4B8C-83A1-F6EECF244321}">
                <p14:modId xmlns:p14="http://schemas.microsoft.com/office/powerpoint/2010/main" val="1454476631"/>
              </p:ext>
            </p:extLst>
          </p:nvPr>
        </p:nvGraphicFramePr>
        <p:xfrm>
          <a:off x="457200" y="1371600"/>
          <a:ext cx="7848360" cy="2773080"/>
        </p:xfrm>
        <a:graphic>
          <a:graphicData uri="http://schemas.openxmlformats.org/drawingml/2006/table">
            <a:tbl>
              <a:tblPr/>
              <a:tblGrid>
                <a:gridCol w="2298240"/>
                <a:gridCol w="730080"/>
                <a:gridCol w="2409840"/>
                <a:gridCol w="2410200"/>
              </a:tblGrid>
              <a:tr h="370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Time</a:t>
                      </a:r>
                      <a:r>
                        <a:rPr lang="sv-S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schedule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49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Process or check item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Team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Loop and special device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time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6772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Frequency shift vs. Pressure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RF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VNA　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Warm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up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4 K</a:t>
                      </a:r>
                      <a:endParaRPr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CRYO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dirty="0" smtClean="0"/>
                        <a:t>1 hour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Frequency shift vs. T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RF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VNA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Warm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up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300 K</a:t>
                      </a:r>
                      <a:endParaRPr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CRYO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</a:rPr>
                        <a:t>5 days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093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åbå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7906" y="15240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Central </a:t>
            </a:r>
            <a:r>
              <a:rPr lang="en-US" dirty="0"/>
              <a:t>cavity frequency and spectrum of higher-order modes (HOM)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Loaded Q (basically measurement of the 3 dB bandwidth)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Q0 (calorimetric measurement)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Max gradient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Tuning range of the slow step tuner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Stabilization of the cavity field with LLRF using only RF compensation - +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Dynamic Lorentz force detuning (change in the cavity frequency during the RF pulse) - </a:t>
            </a:r>
            <a:r>
              <a:rPr lang="en-US" dirty="0" smtClean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Compensation for the dynamic Lorentz force detuning with the fast piezo tuner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Stabilization of the cavity field with LLRF using both RF and piezo tuner compensation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Onset and level of field emission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Sensitivity to helium pressure fluctuations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Multip</a:t>
            </a:r>
            <a:r>
              <a:rPr lang="sv-SE" altLang="zh-CN" dirty="0" smtClean="0"/>
              <a:t>a</a:t>
            </a:r>
            <a:r>
              <a:rPr lang="en-US" dirty="0" err="1" smtClean="0"/>
              <a:t>cting</a:t>
            </a:r>
            <a:r>
              <a:rPr lang="en-US" dirty="0" smtClean="0"/>
              <a:t>  +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Cryo related test both at 4 K and 2 K </a:t>
            </a:r>
            <a:r>
              <a:rPr lang="en-US" dirty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Overall test of electronics. - </a:t>
            </a:r>
            <a:r>
              <a:rPr lang="en-US" dirty="0" smtClean="0"/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8904" y="727497"/>
            <a:ext cx="408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list of tests in some order of priority 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33170" y="1981200"/>
            <a:ext cx="685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VNA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4187" y="2590800"/>
            <a:ext cx="8112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SGD</a:t>
            </a:r>
          </a:p>
          <a:p>
            <a:r>
              <a:rPr lang="sv-SE" sz="1200" b="1" dirty="0" smtClean="0"/>
              <a:t>signal</a:t>
            </a:r>
          </a:p>
          <a:p>
            <a:r>
              <a:rPr lang="sv-SE" sz="1200" b="1" dirty="0" smtClean="0"/>
              <a:t>generator driven</a:t>
            </a:r>
            <a:endParaRPr lang="sv-SE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8153400" y="3733800"/>
            <a:ext cx="6207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SEL</a:t>
            </a:r>
            <a:endParaRPr lang="sv-SE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70451" y="4191674"/>
            <a:ext cx="914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b="1" dirty="0"/>
              <a:t>Lund system</a:t>
            </a:r>
            <a:endParaRPr lang="sv-SE" b="1" dirty="0"/>
          </a:p>
        </p:txBody>
      </p:sp>
      <p:sp>
        <p:nvSpPr>
          <p:cNvPr id="13" name="Rectangle 12"/>
          <p:cNvSpPr/>
          <p:nvPr/>
        </p:nvSpPr>
        <p:spPr>
          <a:xfrm>
            <a:off x="8001001" y="5029200"/>
            <a:ext cx="1053300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sv-SE" altLang="zh-CN" sz="1600" b="1" dirty="0" smtClean="0"/>
              <a:t>Lund university</a:t>
            </a:r>
            <a:endParaRPr lang="sv-SE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33170" y="1524000"/>
            <a:ext cx="7822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CRYO</a:t>
            </a:r>
            <a:endParaRPr lang="sv-SE" b="1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10622"/>
              </p:ext>
            </p:extLst>
          </p:nvPr>
        </p:nvGraphicFramePr>
        <p:xfrm>
          <a:off x="279647" y="465259"/>
          <a:ext cx="7568953" cy="581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1295400"/>
                <a:gridCol w="3149354"/>
                <a:gridCol w="1066800"/>
              </a:tblGrid>
              <a:tr h="448505">
                <a:tc>
                  <a:txBody>
                    <a:bodyPr/>
                    <a:lstStyle/>
                    <a:p>
                      <a:r>
                        <a:rPr lang="sv-SE" dirty="0" smtClean="0"/>
                        <a:t>Warm 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Cool</a:t>
                      </a:r>
                      <a:r>
                        <a:rPr lang="sv-SE" baseline="0" dirty="0" smtClean="0"/>
                        <a:t> down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Cold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Warm up</a:t>
                      </a:r>
                      <a:endParaRPr lang="sv-SE" dirty="0"/>
                    </a:p>
                  </a:txBody>
                  <a:tcPr/>
                </a:tc>
              </a:tr>
              <a:tr h="422564">
                <a:tc rowSpan="3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cavity frequency and spectrum of HOM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err="1" smtClean="0"/>
                        <a:t>Qe</a:t>
                      </a:r>
                      <a:r>
                        <a:rPr lang="en-US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cold conditioning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/>
                </a:tc>
              </a:tr>
              <a:tr h="36701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Cavity conditioning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66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Loaded Q and </a:t>
                      </a:r>
                      <a:r>
                        <a:rPr lang="en-US" sz="1400" dirty="0" err="1" smtClean="0"/>
                        <a:t>Qe</a:t>
                      </a:r>
                      <a:endParaRPr lang="sv-SE" sz="1400" dirty="0" smtClean="0"/>
                    </a:p>
                  </a:txBody>
                  <a:tcPr>
                    <a:solidFill>
                      <a:srgbClr val="C1D0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warm conditioning</a:t>
                      </a:r>
                      <a:endParaRPr lang="sv-SE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29294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 level profile: 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 load on the 2K pumps</a:t>
                      </a:r>
                      <a:endParaRPr lang="sv-SE" sz="1400" baseline="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987068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400" dirty="0" smtClean="0"/>
                        <a:t>Dynamic heat load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 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93430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Stabilization of the cavity field with LLRF using only RF compensation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</a:t>
                      </a:r>
                      <a:r>
                        <a:rPr lang="en-US" sz="1400" dirty="0" smtClean="0"/>
                        <a:t>detuning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Tuning </a:t>
                      </a:r>
                      <a:r>
                        <a:rPr lang="en-US" sz="1400" dirty="0" smtClean="0"/>
                        <a:t>range of the slow step tuner 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962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sz="1400" dirty="0" smtClean="0"/>
                        <a:t>Tuner related testing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3700"/>
              </p:ext>
            </p:extLst>
          </p:nvPr>
        </p:nvGraphicFramePr>
        <p:xfrm>
          <a:off x="457200" y="457200"/>
          <a:ext cx="8229601" cy="550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loop and cabling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SEL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 rowSpan="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instrumentation check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instruments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 software debuging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opper cavity, SEL, FPGA, interlock switch, RF switch and RF station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generater driven system, interlock system, coupler vacuum, RF station, conditioning software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VNA,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parameter measurement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Simply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estimate the coupling factor and Qe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54462"/>
              </p:ext>
            </p:extLst>
          </p:nvPr>
        </p:nvGraphicFramePr>
        <p:xfrm>
          <a:off x="457200" y="457200"/>
          <a:ext cx="8229601" cy="3820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preparing of Interlock system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related parameters in the software and vacuum interlock thredshold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21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Coupler warm conditioning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1.1 MW?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 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an optimal procedure for RF conditioning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20181"/>
              </p:ext>
            </p:extLst>
          </p:nvPr>
        </p:nvGraphicFramePr>
        <p:xfrm>
          <a:off x="381000" y="228600"/>
          <a:ext cx="8229600" cy="602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859548"/>
                <a:gridCol w="914400"/>
                <a:gridCol w="20574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Cool </a:t>
                      </a:r>
                      <a:r>
                        <a:rPr lang="sv-SE" dirty="0" smtClean="0"/>
                        <a:t>down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4501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4 K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effectLst/>
                        </a:rPr>
                        <a:t>Cavity level profile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 (below 30%)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Pressure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pressure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2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heat loads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limit: apply heat power until the level and/or the pressure in the cavity shows instabilities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 (theoretically at 90W)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40129"/>
              </p:ext>
            </p:extLst>
          </p:nvPr>
        </p:nvGraphicFramePr>
        <p:xfrm>
          <a:off x="228600" y="304800"/>
          <a:ext cx="8458201" cy="5963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183"/>
                <a:gridCol w="1722967"/>
                <a:gridCol w="783167"/>
                <a:gridCol w="2741083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</a:t>
                      </a:r>
                      <a:r>
                        <a:rPr lang="sv-SE" dirty="0" smtClean="0"/>
                        <a:t>test detail (I)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 Coupler Cold conditioning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with detuned cavity or with a frequency outside the cavity bandwidth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1.1 MW?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3.5ms?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640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Dressed cavity packet cold conditioning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and cavity at resonant frequency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232KW?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3.5ms?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 </a:t>
                      </a: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669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Loaded Q and </a:t>
                      </a:r>
                      <a:r>
                        <a:rPr lang="en-US" sz="1600" dirty="0" err="1" smtClean="0"/>
                        <a:t>Qe</a:t>
                      </a:r>
                      <a:endParaRPr lang="sv-S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 and high</a:t>
                      </a:r>
                      <a:r>
                        <a:rPr lang="en-US" sz="1400" baseline="0" dirty="0" smtClean="0"/>
                        <a:t> order mode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Loaded Q and -3dB bandwidth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power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22213"/>
              </p:ext>
            </p:extLst>
          </p:nvPr>
        </p:nvGraphicFramePr>
        <p:xfrm>
          <a:off x="304799" y="446845"/>
          <a:ext cx="8458201" cy="595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05000"/>
                <a:gridCol w="762000"/>
                <a:gridCol w="2565400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</a:t>
                      </a:r>
                      <a:r>
                        <a:rPr lang="sv-SE" dirty="0" smtClean="0"/>
                        <a:t>test detail (II)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66604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800" dirty="0" smtClean="0"/>
                        <a:t>Dynamic heat load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Runing pulse SEL from low power with 3.5ms, 14Hz forward pulse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average Q0 value as a function of average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Checking the radiation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forward power until reaching the nominal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 dynamic heat load at different power level 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I/Q meadth to check the frequency shit during the pulse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RF </a:t>
                      </a:r>
                    </a:p>
                    <a:p>
                      <a:r>
                        <a:rPr lang="sv-SE" dirty="0" smtClean="0"/>
                        <a:t>CRYO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Helium gas flowmeter,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generator step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pulse input ?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FPGA to check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frequency shit during the pulse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 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4482"/>
              </p:ext>
            </p:extLst>
          </p:nvPr>
        </p:nvGraphicFramePr>
        <p:xfrm>
          <a:off x="457200" y="422668"/>
          <a:ext cx="8305800" cy="506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788583"/>
                <a:gridCol w="769055"/>
                <a:gridCol w="2547762"/>
                <a:gridCol w="1066800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</a:t>
                      </a:r>
                      <a:r>
                        <a:rPr lang="sv-SE" dirty="0" smtClean="0"/>
                        <a:t>test detail (III)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Stabilization of the cavity field with LLRF using only RF compensation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produce input pulse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 up power level from low power to 232KW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at nomial gradient for a certain time to confirm the stabilization of the cavity field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Tuning range of the slow step tuner 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lund system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IPNO software ?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dirty="0" smtClean="0"/>
                        <a:t>Low</a:t>
                      </a:r>
                    </a:p>
                    <a:p>
                      <a:r>
                        <a:rPr lang="sv-SE" dirty="0" smtClean="0"/>
                        <a:t>power</a:t>
                      </a:r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dirty="0" smtClean="0"/>
                        <a:t>Tuner related testing</a:t>
                      </a:r>
                      <a:endParaRPr lang="sv-S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that lund university are interested ?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university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1585</Words>
  <Application>Microsoft Office PowerPoint</Application>
  <PresentationFormat>On-screen Show (4:3)</PresentationFormat>
  <Paragraphs>487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Test plan of  ESS HB elliptical cavity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144</cp:revision>
  <dcterms:created xsi:type="dcterms:W3CDTF">2006-08-16T00:00:00Z</dcterms:created>
  <dcterms:modified xsi:type="dcterms:W3CDTF">2017-09-22T13:20:40Z</dcterms:modified>
</cp:coreProperties>
</file>