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3" r:id="rId4"/>
    <p:sldId id="256" r:id="rId5"/>
    <p:sldId id="258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DBE481EB-6989-41D7-90A8-78A348B14F52}">
          <p14:sldIdLst>
            <p14:sldId id="262"/>
            <p14:sldId id="260"/>
            <p14:sldId id="263"/>
            <p14:sldId id="256"/>
            <p14:sldId id="258"/>
          </p14:sldIdLst>
        </p14:section>
        <p14:section name="제목 없는 구역" id="{BAE4E55B-BF8B-46AF-B3D1-0CD1CF82B058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8" y="53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77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8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95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32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29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14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08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82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39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69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2E12-A053-4455-BE40-F4327948511C}" type="datetimeFigureOut">
              <a:rPr lang="ko-KR" altLang="en-US" smtClean="0"/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D6111-84D9-4EDE-8DE3-2FFE67C26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636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540471"/>
            <a:ext cx="9144000" cy="2387600"/>
          </a:xfrm>
        </p:spPr>
        <p:txBody>
          <a:bodyPr anchor="ctr"/>
          <a:lstStyle/>
          <a:p>
            <a:r>
              <a:rPr lang="en-US" altLang="ko-K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Quench </a:t>
            </a:r>
            <a:r>
              <a:rPr lang="en-US" altLang="ko-K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ko-K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rotection</a:t>
            </a:r>
            <a:endParaRPr lang="ko-KR" altLang="en-US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020146"/>
            <a:ext cx="9144000" cy="1655762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Younguk Sohn</a:t>
            </a:r>
            <a:endParaRPr lang="ko-KR" altLang="en-US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5556" y="6209607"/>
            <a:ext cx="652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FREIA, Meeting for H-</a:t>
            </a:r>
            <a:r>
              <a:rPr lang="el-GR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Elliptical cavity test, October 3, 2017</a:t>
            </a:r>
            <a:endParaRPr lang="ko-KR" alt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38200" y="201841"/>
            <a:ext cx="10515600" cy="659342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Beam</a:t>
            </a:r>
            <a:r>
              <a:rPr lang="ko-KR" altLang="en-US" sz="3200" smtClean="0"/>
              <a:t> </a:t>
            </a:r>
            <a:r>
              <a:rPr lang="en-US" altLang="ko-KR" sz="3200" dirty="0" smtClean="0"/>
              <a:t>Dump by Quench 2013/12/01/19:17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00" y="960935"/>
            <a:ext cx="7200000" cy="461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2708" y="5788026"/>
            <a:ext cx="11088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Reflected</a:t>
            </a:r>
            <a:r>
              <a:rPr lang="ko-KR" altLang="en-US" smtClean="0"/>
              <a:t> </a:t>
            </a:r>
            <a:r>
              <a:rPr lang="en-US" altLang="ko-KR" dirty="0" smtClean="0"/>
              <a:t>power (</a:t>
            </a:r>
            <a:r>
              <a:rPr lang="en-US" altLang="ko-KR" dirty="0" err="1" smtClean="0"/>
              <a:t>Pref</a:t>
            </a:r>
            <a:r>
              <a:rPr lang="en-US" altLang="ko-KR" dirty="0" smtClean="0"/>
              <a:t>)</a:t>
            </a:r>
            <a:r>
              <a:rPr lang="ko-KR" altLang="en-US"/>
              <a:t> </a:t>
            </a:r>
            <a:r>
              <a:rPr lang="en-US" altLang="ko-KR" dirty="0" smtClean="0"/>
              <a:t>decreased,</a:t>
            </a:r>
            <a:r>
              <a:rPr lang="ko-KR" altLang="en-US" smtClean="0"/>
              <a:t> </a:t>
            </a:r>
            <a:r>
              <a:rPr lang="en-US" altLang="ko-KR" dirty="0" smtClean="0"/>
              <a:t>forward power (</a:t>
            </a:r>
            <a:r>
              <a:rPr lang="en-US" altLang="ko-KR" dirty="0" err="1" smtClean="0"/>
              <a:t>Pfor</a:t>
            </a:r>
            <a:r>
              <a:rPr lang="en-US" altLang="ko-KR" dirty="0" smtClean="0"/>
              <a:t>)</a:t>
            </a:r>
            <a:r>
              <a:rPr lang="ko-KR" altLang="en-US"/>
              <a:t> </a:t>
            </a:r>
            <a:r>
              <a:rPr lang="en-US" altLang="ko-KR" dirty="0" smtClean="0"/>
              <a:t>increased slightly, but accelerating voltage (</a:t>
            </a:r>
            <a:r>
              <a:rPr lang="en-US" altLang="ko-KR" dirty="0" err="1" smtClean="0"/>
              <a:t>Vacc</a:t>
            </a:r>
            <a:r>
              <a:rPr lang="en-US" altLang="ko-KR" dirty="0" smtClean="0"/>
              <a:t>) decreased. Then it was typical</a:t>
            </a:r>
            <a:r>
              <a:rPr lang="ko-KR" altLang="en-US" smtClean="0"/>
              <a:t> </a:t>
            </a:r>
            <a:r>
              <a:rPr lang="en-US" altLang="ko-KR" dirty="0" smtClean="0"/>
              <a:t>quench !!</a:t>
            </a:r>
            <a:endParaRPr lang="ko-KR" altLang="en-US" dirty="0"/>
          </a:p>
        </p:txBody>
      </p:sp>
      <p:cxnSp>
        <p:nvCxnSpPr>
          <p:cNvPr id="5" name="직선 화살표 연결선 4"/>
          <p:cNvCxnSpPr>
            <a:stCxn id="7" idx="1"/>
          </p:cNvCxnSpPr>
          <p:nvPr/>
        </p:nvCxnSpPr>
        <p:spPr>
          <a:xfrm flipH="1">
            <a:off x="5784486" y="2456658"/>
            <a:ext cx="901452" cy="251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85938" y="2295075"/>
            <a:ext cx="1216487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err="1" smtClean="0">
                <a:solidFill>
                  <a:srgbClr val="0070C0"/>
                </a:solidFill>
              </a:rPr>
              <a:t>P_tran</a:t>
            </a:r>
            <a:r>
              <a:rPr lang="en-US" altLang="ko-KR" sz="1500" dirty="0" smtClean="0">
                <a:solidFill>
                  <a:srgbClr val="0070C0"/>
                </a:solidFill>
              </a:rPr>
              <a:t>: </a:t>
            </a:r>
            <a:r>
              <a:rPr lang="en-US" altLang="ko-KR" sz="1500" dirty="0" err="1" smtClean="0">
                <a:solidFill>
                  <a:srgbClr val="0070C0"/>
                </a:solidFill>
              </a:rPr>
              <a:t>Vacc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  <p:cxnSp>
        <p:nvCxnSpPr>
          <p:cNvPr id="8" name="직선 화살표 연결선 7"/>
          <p:cNvCxnSpPr>
            <a:stCxn id="9" idx="1"/>
          </p:cNvCxnSpPr>
          <p:nvPr/>
        </p:nvCxnSpPr>
        <p:spPr>
          <a:xfrm flipH="1" flipV="1">
            <a:off x="6041292" y="2022069"/>
            <a:ext cx="648558" cy="39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89850" y="1900396"/>
            <a:ext cx="619080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err="1" smtClean="0">
                <a:solidFill>
                  <a:srgbClr val="0070C0"/>
                </a:solidFill>
              </a:rPr>
              <a:t>P_for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  <p:cxnSp>
        <p:nvCxnSpPr>
          <p:cNvPr id="11" name="직선 화살표 연결선 10"/>
          <p:cNvCxnSpPr>
            <a:stCxn id="12" idx="1"/>
          </p:cNvCxnSpPr>
          <p:nvPr/>
        </p:nvCxnSpPr>
        <p:spPr>
          <a:xfrm flipH="1">
            <a:off x="6041292" y="1573527"/>
            <a:ext cx="660285" cy="135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01577" y="1411944"/>
            <a:ext cx="1348959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smtClean="0">
                <a:solidFill>
                  <a:srgbClr val="0070C0"/>
                </a:solidFill>
              </a:rPr>
              <a:t>Beam current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  <p:cxnSp>
        <p:nvCxnSpPr>
          <p:cNvPr id="14" name="직선 화살표 연결선 13"/>
          <p:cNvCxnSpPr>
            <a:stCxn id="15" idx="1"/>
          </p:cNvCxnSpPr>
          <p:nvPr/>
        </p:nvCxnSpPr>
        <p:spPr>
          <a:xfrm flipH="1">
            <a:off x="4697047" y="2945119"/>
            <a:ext cx="1992802" cy="1168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89849" y="2783536"/>
            <a:ext cx="603563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err="1" smtClean="0">
                <a:solidFill>
                  <a:srgbClr val="0070C0"/>
                </a:solidFill>
              </a:rPr>
              <a:t>P_ref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3500" dirty="0" smtClean="0">
                <a:solidFill>
                  <a:srgbClr val="002060"/>
                </a:solidFill>
              </a:rPr>
              <a:t>Stored Energy in 500 MHz Cavity , PLS-II</a:t>
            </a:r>
            <a:endParaRPr lang="ko-KR" altLang="en-US" sz="3500">
              <a:solidFill>
                <a:srgbClr val="00206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807" y="1892683"/>
            <a:ext cx="9360000" cy="4768595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6000749" y="3559628"/>
            <a:ext cx="1102179" cy="2898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03713" y="3559628"/>
            <a:ext cx="1178380" cy="2898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50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38200" y="241301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Beam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Dump 2013/12/01/19:17</a:t>
            </a:r>
            <a:endParaRPr lang="ko-KR" altLang="en-US" sz="32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494" y="1064550"/>
            <a:ext cx="8640000" cy="4860000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 flipH="1">
            <a:off x="8609100" y="3804244"/>
            <a:ext cx="208326" cy="161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17426" y="3642662"/>
            <a:ext cx="2016321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err="1" smtClean="0">
                <a:solidFill>
                  <a:srgbClr val="0070C0"/>
                </a:solidFill>
              </a:rPr>
              <a:t>LHe</a:t>
            </a:r>
            <a:r>
              <a:rPr lang="en-US" altLang="ko-KR" sz="1500" dirty="0" smtClean="0">
                <a:solidFill>
                  <a:srgbClr val="0070C0"/>
                </a:solidFill>
              </a:rPr>
              <a:t> evaporation rate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7675038" y="2771469"/>
            <a:ext cx="455976" cy="18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31014" y="2591215"/>
            <a:ext cx="2050369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smtClean="0">
                <a:solidFill>
                  <a:srgbClr val="0070C0"/>
                </a:solidFill>
              </a:rPr>
              <a:t>Pressure @He vessel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8618625" y="5061544"/>
            <a:ext cx="208326" cy="161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26951" y="4899962"/>
            <a:ext cx="2240165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smtClean="0">
                <a:solidFill>
                  <a:srgbClr val="0070C0"/>
                </a:solidFill>
              </a:rPr>
              <a:t>Cavity vacuum pressure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0052" y="2597069"/>
            <a:ext cx="6250494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Quench is happened, then</a:t>
            </a:r>
          </a:p>
          <a:p>
            <a:pPr>
              <a:spcBef>
                <a:spcPts val="600"/>
              </a:spcBef>
            </a:pP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All RF power is reflected to load and transferred to beam</a:t>
            </a:r>
          </a:p>
          <a:p>
            <a:pPr>
              <a:spcBef>
                <a:spcPts val="600"/>
              </a:spcBef>
            </a:pPr>
            <a:r>
              <a:rPr lang="en-US" altLang="ko-K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stored energy in cavity is dumped to normal zone</a:t>
            </a:r>
          </a:p>
          <a:p>
            <a:pPr>
              <a:spcBef>
                <a:spcPts val="600"/>
              </a:spcBef>
            </a:pPr>
            <a:r>
              <a:rPr lang="en-US" altLang="ko-K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(~ ten </a:t>
            </a:r>
            <a:r>
              <a:rPr lang="en-US" altLang="ko-K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ules)</a:t>
            </a:r>
          </a:p>
          <a:p>
            <a:pPr>
              <a:spcBef>
                <a:spcPts val="600"/>
              </a:spcBef>
            </a:pPr>
            <a:r>
              <a:rPr lang="en-US" altLang="ko-K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Cavity temperature increases</a:t>
            </a:r>
          </a:p>
          <a:p>
            <a:pPr>
              <a:spcBef>
                <a:spcPts val="600"/>
              </a:spcBef>
            </a:pPr>
            <a:r>
              <a:rPr lang="en-US" altLang="ko-K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ko-K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LHe</a:t>
            </a: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evaporation rate increases</a:t>
            </a:r>
          </a:p>
          <a:p>
            <a:pPr>
              <a:spcBef>
                <a:spcPts val="600"/>
              </a:spcBef>
            </a:pPr>
            <a:r>
              <a:rPr lang="en-US" altLang="ko-K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And cavity vacuum become bad</a:t>
            </a:r>
            <a:endParaRPr lang="ko-KR" alt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92222" y="1820901"/>
            <a:ext cx="1348959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smtClean="0">
                <a:solidFill>
                  <a:srgbClr val="0070C0"/>
                </a:solidFill>
              </a:rPr>
              <a:t>Beam current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48947" y="203201"/>
            <a:ext cx="10515600" cy="539749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Beam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Dump 2013/12/01/19:17</a:t>
            </a:r>
            <a:endParaRPr lang="ko-KR" altLang="en-US" sz="32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000" y="933451"/>
            <a:ext cx="8640000" cy="4860000"/>
          </a:xfrm>
          <a:prstGeom prst="rect">
            <a:avLst/>
          </a:prstGeom>
        </p:spPr>
      </p:pic>
      <p:cxnSp>
        <p:nvCxnSpPr>
          <p:cNvPr id="9" name="직선 화살표 연결선 8"/>
          <p:cNvCxnSpPr>
            <a:stCxn id="10" idx="1"/>
          </p:cNvCxnSpPr>
          <p:nvPr/>
        </p:nvCxnSpPr>
        <p:spPr>
          <a:xfrm flipH="1">
            <a:off x="6001974" y="3817836"/>
            <a:ext cx="455976" cy="18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57950" y="3656253"/>
            <a:ext cx="2728567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smtClean="0">
                <a:solidFill>
                  <a:srgbClr val="0070C0"/>
                </a:solidFill>
              </a:rPr>
              <a:t>Temperature @cavity bottom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7890" y="4551602"/>
            <a:ext cx="2377510" cy="3231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1500" dirty="0" smtClean="0">
                <a:solidFill>
                  <a:srgbClr val="0070C0"/>
                </a:solidFill>
              </a:rPr>
              <a:t>Temperature @cavity top</a:t>
            </a:r>
            <a:endParaRPr lang="ko-KR" altLang="en-US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38200" y="99119"/>
            <a:ext cx="10515600" cy="671094"/>
          </a:xfrm>
        </p:spPr>
        <p:txBody>
          <a:bodyPr>
            <a:normAutofit/>
          </a:bodyPr>
          <a:lstStyle/>
          <a:p>
            <a:pPr algn="ctr"/>
            <a:r>
              <a:rPr lang="en-US" altLang="ko-KR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Algorism of Quench Protection</a:t>
            </a:r>
            <a:endParaRPr lang="ko-KR" altLang="en-US" sz="35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00" y="953099"/>
            <a:ext cx="7920000" cy="29435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48493" y="1048203"/>
            <a:ext cx="2300630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LLRF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Run mode (beam): 1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Processing mode: 0</a:t>
            </a: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Forward power limit</a:t>
            </a:r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2261063" y="3516284"/>
            <a:ext cx="2477192" cy="5804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2724" y="3588803"/>
            <a:ext cx="86798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Processing mode : </a:t>
            </a:r>
          </a:p>
          <a:p>
            <a:pPr marL="702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reflected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reflected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(%) *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r>
              <a:rPr lang="en-US" altLang="ko-K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  (if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P_reflected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decreases)</a:t>
            </a:r>
          </a:p>
          <a:p>
            <a:pPr marL="702000">
              <a:spcBef>
                <a:spcPts val="600"/>
              </a:spcBef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where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reflected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(%) is set value, the higher the faster response.</a:t>
            </a:r>
            <a:endParaRPr lang="ko-KR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3803" y="4935066"/>
            <a:ext cx="598997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Run mode (Beam operation): </a:t>
            </a:r>
          </a:p>
          <a:p>
            <a:pPr marL="702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prove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prove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(%) *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US" altLang="ko-K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 (If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Vacc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decreases)</a:t>
            </a:r>
            <a:endParaRPr lang="en-US" altLang="ko-KR" sz="20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2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reflected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ko-KR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reflected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(%) * </a:t>
            </a:r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r>
              <a:rPr lang="en-US" altLang="ko-KR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84160" y="4937836"/>
            <a:ext cx="334899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Forward power limit</a:t>
            </a:r>
          </a:p>
          <a:p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- 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r>
              <a:rPr lang="en-US" altLang="ko-KR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endParaRPr lang="en-US" altLang="ko-KR" sz="20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where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set value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5969" y="6151734"/>
            <a:ext cx="552798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Quench trigger time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is dependent on quench intensity, fastest time is &lt; 3</a:t>
            </a:r>
            <a:r>
              <a:rPr lang="el-GR" altLang="ko-KR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9433" y="6363155"/>
            <a:ext cx="424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※ 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ko-KR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direct signal from power meter</a:t>
            </a:r>
            <a:endParaRPr lang="ko-KR" alt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255</Words>
  <Application>Microsoft Office PowerPoint</Application>
  <PresentationFormat>와이드스크린</PresentationFormat>
  <Paragraphs>41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Wingdings</vt:lpstr>
      <vt:lpstr>Office 테마</vt:lpstr>
      <vt:lpstr>Quench Protection</vt:lpstr>
      <vt:lpstr>Beam Dump by Quench 2013/12/01/19:17</vt:lpstr>
      <vt:lpstr>Stored Energy in 500 MHz Cavity , PLS-II</vt:lpstr>
      <vt:lpstr>Beam Dump 2013/12/01/19:17</vt:lpstr>
      <vt:lpstr>Beam Dump 2013/12/01/19:17</vt:lpstr>
      <vt:lpstr>Algorism of Quench Protection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Dump 2013/12/01/19:17</dc:title>
  <dc:creator>Younguk Sohn</dc:creator>
  <cp:lastModifiedBy>Younguk Sohn</cp:lastModifiedBy>
  <cp:revision>19</cp:revision>
  <dcterms:created xsi:type="dcterms:W3CDTF">2013-12-03T10:48:28Z</dcterms:created>
  <dcterms:modified xsi:type="dcterms:W3CDTF">2017-10-03T11:44:57Z</dcterms:modified>
</cp:coreProperties>
</file>