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0" r:id="rId2"/>
    <p:sldId id="256" r:id="rId3"/>
    <p:sldId id="257" r:id="rId4"/>
    <p:sldId id="258" r:id="rId5"/>
    <p:sldId id="263" r:id="rId6"/>
    <p:sldId id="259" r:id="rId7"/>
    <p:sldId id="260" r:id="rId8"/>
    <p:sldId id="264" r:id="rId9"/>
    <p:sldId id="261" r:id="rId10"/>
    <p:sldId id="262" r:id="rId11"/>
    <p:sldId id="301" r:id="rId12"/>
    <p:sldId id="305" r:id="rId13"/>
    <p:sldId id="303" r:id="rId14"/>
    <p:sldId id="302" r:id="rId15"/>
    <p:sldId id="30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io Santiago Kern" initials="RS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0E5"/>
    <a:srgbClr val="B9D1ED"/>
    <a:srgbClr val="C7D5F1"/>
    <a:srgbClr val="AF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C40D5-9336-46AD-B6A6-5B51AAC40602}" type="datetimeFigureOut">
              <a:rPr lang="sv-SE" smtClean="0"/>
              <a:t>2017-10-03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C61F-FEF3-476C-9B19-12A5711582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1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C61F-FEF3-476C-9B19-12A57115829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76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0"/>
            <a:ext cx="7086600" cy="914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990600"/>
            <a:ext cx="3810000" cy="5334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810000" cy="5334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2438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ct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" y="6400800"/>
            <a:ext cx="8305800" cy="457200"/>
          </a:xfrm>
          <a:prstGeom prst="rect">
            <a:avLst/>
          </a:prstGeom>
        </p:spPr>
        <p:txBody>
          <a:bodyPr/>
          <a:lstStyle>
            <a:lvl1pPr fontAlgn="ctr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CN"/>
              <a:t>Stefan Simrock, Zheqiao Geng    4th LC School, Huairou, Beijing, China, 2009    LLRF &amp; HPRF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78F14-930B-4782-9BC0-12856EA7CF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615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10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44725"/>
            <a:ext cx="7772400" cy="2592387"/>
          </a:xfrm>
        </p:spPr>
        <p:txBody>
          <a:bodyPr anchor="ctr" anchorCtr="1">
            <a:normAutofit/>
          </a:bodyPr>
          <a:lstStyle/>
          <a:p>
            <a:r>
              <a:rPr lang="en-US" altLang="zh-CN" b="1" dirty="0" smtClean="0">
                <a:latin typeface="Cambria" panose="02040503050406030204" pitchFamily="18" charset="0"/>
              </a:rPr>
              <a:t>Test plan of </a:t>
            </a:r>
            <a:br>
              <a:rPr lang="en-US" altLang="zh-CN" b="1" dirty="0" smtClean="0">
                <a:latin typeface="Cambria" panose="02040503050406030204" pitchFamily="18" charset="0"/>
              </a:rPr>
            </a:br>
            <a:r>
              <a:rPr lang="en-US" altLang="zh-CN" b="1" dirty="0" smtClean="0">
                <a:latin typeface="Cambria" panose="02040503050406030204" pitchFamily="18" charset="0"/>
              </a:rPr>
              <a:t>ESS HB elliptical cavity </a:t>
            </a:r>
            <a:r>
              <a:rPr lang="sv-SE" altLang="en-US" dirty="0"/>
              <a:t/>
            </a:r>
            <a:br>
              <a:rPr lang="sv-SE" altLang="en-US" dirty="0"/>
            </a:br>
            <a:endParaRPr lang="en-US" altLang="sv-SE" dirty="0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42975" y="4221163"/>
            <a:ext cx="7329488" cy="194468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Han Li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Bookman Old Style" pitchFamily="18" charset="0"/>
              </a:rPr>
              <a:t>On behalf of</a:t>
            </a:r>
            <a:r>
              <a:rPr lang="es-ES" dirty="0">
                <a:latin typeface="Bookman Old Style" pitchFamily="18" charset="0"/>
              </a:rPr>
              <a:t> FREIA </a:t>
            </a:r>
            <a:r>
              <a:rPr lang="es-ES" dirty="0" err="1">
                <a:latin typeface="Bookman Old Style" pitchFamily="18" charset="0"/>
              </a:rPr>
              <a:t>team</a:t>
            </a:r>
            <a:endParaRPr lang="es-ES" dirty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FREIA </a:t>
            </a:r>
            <a:r>
              <a:rPr lang="es-ES" dirty="0" err="1">
                <a:latin typeface="Bookman Old Style" pitchFamily="18" charset="0"/>
              </a:rPr>
              <a:t>Laboratory</a:t>
            </a:r>
            <a:r>
              <a:rPr lang="es-ES" dirty="0">
                <a:latin typeface="Bookman Old Style" pitchFamily="18" charset="0"/>
              </a:rPr>
              <a:t>, Uppsala </a:t>
            </a:r>
            <a:r>
              <a:rPr lang="es-ES" dirty="0" err="1">
                <a:latin typeface="Bookman Old Style" pitchFamily="18" charset="0"/>
              </a:rPr>
              <a:t>University</a:t>
            </a:r>
            <a:endParaRPr lang="es-ES" dirty="0">
              <a:latin typeface="Bookman Old Style" pitchFamily="18" charset="0"/>
            </a:endParaRPr>
          </a:p>
          <a:p>
            <a:endParaRPr lang="es-ES" dirty="0">
              <a:latin typeface="Bookman Old Style" pitchFamily="18" charset="0"/>
            </a:endParaRPr>
          </a:p>
          <a:p>
            <a:r>
              <a:rPr lang="es-ES" dirty="0" smtClean="0">
                <a:latin typeface="Bookman Old Style" pitchFamily="18" charset="0"/>
              </a:rPr>
              <a:t>3rd </a:t>
            </a:r>
            <a:r>
              <a:rPr lang="es-ES" dirty="0">
                <a:latin typeface="Bookman Old Style" pitchFamily="18" charset="0"/>
              </a:rPr>
              <a:t>of </a:t>
            </a:r>
            <a:r>
              <a:rPr lang="es-ES" dirty="0" smtClean="0">
                <a:latin typeface="Bookman Old Style" pitchFamily="18" charset="0"/>
              </a:rPr>
              <a:t>Oct. </a:t>
            </a:r>
            <a:r>
              <a:rPr lang="es-ES" dirty="0">
                <a:latin typeface="Bookman Old Style" pitchFamily="18" charset="0"/>
              </a:rPr>
              <a:t>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CED8-91C0-4A93-8005-4EB16E316D7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0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7"/>
    </mc:Choice>
    <mc:Fallback xmlns="">
      <p:transition spd="slow" advTm="108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79214"/>
              </p:ext>
            </p:extLst>
          </p:nvPr>
        </p:nvGraphicFramePr>
        <p:xfrm>
          <a:off x="457200" y="1371600"/>
          <a:ext cx="8229600" cy="271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252"/>
                <a:gridCol w="2554748"/>
                <a:gridCol w="762000"/>
                <a:gridCol w="2514600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Warm up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</a:tr>
              <a:tr h="422563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vs. Pressure</a:t>
                      </a:r>
                      <a:endParaRPr lang="sv-SE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due to pressure</a:t>
                      </a:r>
                      <a:endParaRPr lang="en-US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r>
                        <a:rPr lang="zh-CN" alt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 up to 4 K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vs. T</a:t>
                      </a:r>
                      <a:endParaRPr lang="sv-SE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800" dirty="0" smtClean="0"/>
                        <a:t>Frequency</a:t>
                      </a:r>
                      <a:r>
                        <a:rPr lang="sv-SE" sz="1800" baseline="0" dirty="0" smtClean="0"/>
                        <a:t> shift due to warm up</a:t>
                      </a:r>
                      <a:endParaRPr lang="en-US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 up to 300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dirty="0" smtClean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9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29000" y="533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/>
              <a:t>Current progress</a:t>
            </a:r>
            <a:endParaRPr lang="sv-S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1100" y="1419619"/>
            <a:ext cx="678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704 MHz SEL&gt;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Hardware:  </a:t>
            </a:r>
          </a:p>
          <a:p>
            <a:r>
              <a:rPr lang="sv-SE" dirty="0" smtClean="0"/>
              <a:t>SEL box is under design and will be finished at the end of Oct.</a:t>
            </a:r>
          </a:p>
          <a:p>
            <a:r>
              <a:rPr lang="sv-SE" i="1" dirty="0" smtClean="0"/>
              <a:t>---key people: Tord, Tor and Han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Software:</a:t>
            </a:r>
          </a:p>
          <a:p>
            <a:r>
              <a:rPr lang="sv-SE" dirty="0" smtClean="0"/>
              <a:t>SEL Labview interface will be modified next week</a:t>
            </a:r>
          </a:p>
          <a:p>
            <a:r>
              <a:rPr lang="sv-SE" i="1" dirty="0"/>
              <a:t>---key people: </a:t>
            </a:r>
            <a:r>
              <a:rPr lang="sv-SE" i="1" dirty="0" smtClean="0"/>
              <a:t>Han and Tor</a:t>
            </a:r>
          </a:p>
          <a:p>
            <a:endParaRPr lang="sv-SE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Temperature sensors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Temperature sensors location of interested.</a:t>
            </a:r>
          </a:p>
          <a:p>
            <a:r>
              <a:rPr lang="sv-SE" dirty="0"/>
              <a:t>---key people: Rocio, </a:t>
            </a:r>
            <a:r>
              <a:rPr lang="sv-SE" dirty="0" smtClean="0"/>
              <a:t>Magnus, Younguk </a:t>
            </a:r>
            <a:r>
              <a:rPr lang="sv-SE" dirty="0"/>
              <a:t>and </a:t>
            </a:r>
            <a:r>
              <a:rPr lang="sv-SE" dirty="0" smtClean="0"/>
              <a:t>Han</a:t>
            </a:r>
          </a:p>
          <a:p>
            <a:endParaRPr lang="sv-SE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/>
              <a:t>Four wire heater for power calibration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Wiers </a:t>
            </a:r>
            <a:r>
              <a:rPr lang="sv-SE" dirty="0"/>
              <a:t>extending of hearter;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One current meter is need to connect in the </a:t>
            </a:r>
            <a:r>
              <a:rPr lang="sv-SE" dirty="0" smtClean="0"/>
              <a:t>loop.</a:t>
            </a:r>
            <a:endParaRPr lang="sv-SE" dirty="0"/>
          </a:p>
          <a:p>
            <a:r>
              <a:rPr lang="sv-SE" dirty="0"/>
              <a:t>---key people: </a:t>
            </a:r>
            <a:r>
              <a:rPr lang="sv-SE" dirty="0" smtClean="0"/>
              <a:t>Rocio</a:t>
            </a:r>
            <a:endParaRPr lang="sv-SE" dirty="0"/>
          </a:p>
        </p:txBody>
      </p:sp>
      <p:pic>
        <p:nvPicPr>
          <p:cNvPr id="6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10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\\pol-fs01.user.uu.se\p-s$\rocsa673\My Documents\FREIA\05_Cavities\High Beta ESS086-P01 by Zanon\20170926_Cavity to table outside HNOSS\P1030435_Modi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2" t="45617" r="22271" b="22185"/>
          <a:stretch/>
        </p:blipFill>
        <p:spPr bwMode="auto">
          <a:xfrm>
            <a:off x="215516" y="1269249"/>
            <a:ext cx="3771216" cy="259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pol-fs01.user.uu.se\p-s$\rocsa673\My Documents\FREIA\05_Cavities\High Beta ESS086-P01 by Zanon\20170926_Cavity to table outside HNOSS\P1030424_Modif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9" t="9203" r="14847"/>
          <a:stretch/>
        </p:blipFill>
        <p:spPr bwMode="auto">
          <a:xfrm rot="16200000">
            <a:off x="3715483" y="1513210"/>
            <a:ext cx="5796644" cy="43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152636"/>
            <a:ext cx="6444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FPC </a:t>
            </a:r>
            <a:r>
              <a:rPr lang="sv-SE" sz="2800" b="1" dirty="0" err="1" smtClean="0"/>
              <a:t>temperature</a:t>
            </a:r>
            <a:r>
              <a:rPr lang="sv-SE" sz="2800" b="1" dirty="0" smtClean="0"/>
              <a:t> sensors positions</a:t>
            </a:r>
            <a:endParaRPr lang="sv-SE" sz="2800" b="1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7038274" y="2474894"/>
            <a:ext cx="72008" cy="1800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9" name="Group 8"/>
          <p:cNvGrpSpPr/>
          <p:nvPr/>
        </p:nvGrpSpPr>
        <p:grpSpPr>
          <a:xfrm>
            <a:off x="4716016" y="2060848"/>
            <a:ext cx="4608512" cy="3384376"/>
            <a:chOff x="4716016" y="2060848"/>
            <a:chExt cx="4608512" cy="3384376"/>
          </a:xfrm>
        </p:grpSpPr>
        <p:sp>
          <p:nvSpPr>
            <p:cNvPr id="5" name="Rectangle 4"/>
            <p:cNvSpPr/>
            <p:nvPr/>
          </p:nvSpPr>
          <p:spPr>
            <a:xfrm>
              <a:off x="5112060" y="4653136"/>
              <a:ext cx="72008" cy="1800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904148" y="3032956"/>
              <a:ext cx="72008" cy="1800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72200" y="3789040"/>
              <a:ext cx="72008" cy="1800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40252" y="3789040"/>
              <a:ext cx="72008" cy="18002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ctangle 14"/>
            <p:cNvSpPr/>
            <p:nvPr/>
          </p:nvSpPr>
          <p:spPr>
            <a:xfrm rot="16200000">
              <a:off x="6354198" y="2726922"/>
              <a:ext cx="72008" cy="1800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88024" y="3248980"/>
              <a:ext cx="2412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err="1" smtClean="0"/>
                <a:t>Inlet</a:t>
              </a:r>
              <a:r>
                <a:rPr lang="sv-SE" b="1" dirty="0" smtClean="0"/>
                <a:t> </a:t>
              </a:r>
              <a:r>
                <a:rPr lang="sv-SE" b="1" dirty="0" err="1" smtClean="0"/>
                <a:t>ScHe</a:t>
              </a:r>
              <a:r>
                <a:rPr lang="sv-SE" b="1" dirty="0"/>
                <a:t> </a:t>
              </a:r>
              <a:r>
                <a:rPr lang="sv-SE" b="1" dirty="0" smtClean="0"/>
                <a:t>(TT303)</a:t>
              </a:r>
              <a:endParaRPr lang="sv-SE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24028" y="5075892"/>
              <a:ext cx="212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/>
                <a:t>Outlet </a:t>
              </a:r>
              <a:r>
                <a:rPr lang="sv-SE" b="1" dirty="0" err="1" smtClean="0"/>
                <a:t>ScHe</a:t>
              </a:r>
              <a:r>
                <a:rPr lang="sv-SE" b="1" dirty="0"/>
                <a:t> </a:t>
              </a:r>
              <a:r>
                <a:rPr lang="sv-SE" b="1" dirty="0" smtClean="0"/>
                <a:t>(TT305)</a:t>
              </a:r>
              <a:endParaRPr lang="sv-SE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48264" y="3717032"/>
              <a:ext cx="1836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/>
                <a:t>Pt100 (TT147)</a:t>
              </a:r>
              <a:endParaRPr lang="sv-SE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20172" y="4041068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>
                  <a:solidFill>
                    <a:srgbClr val="FF0000"/>
                  </a:solidFill>
                </a:rPr>
                <a:t>FPC </a:t>
              </a:r>
              <a:r>
                <a:rPr lang="sv-SE" b="1" dirty="0" err="1" smtClean="0">
                  <a:solidFill>
                    <a:srgbClr val="FF0000"/>
                  </a:solidFill>
                </a:rPr>
                <a:t>Midsection</a:t>
              </a:r>
              <a:endParaRPr lang="sv-SE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16016" y="2384884"/>
              <a:ext cx="2484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err="1" smtClean="0">
                  <a:solidFill>
                    <a:srgbClr val="FF0000"/>
                  </a:solidFill>
                </a:rPr>
                <a:t>Cavity</a:t>
              </a:r>
              <a:r>
                <a:rPr lang="sv-SE" b="1" dirty="0" smtClean="0">
                  <a:solidFill>
                    <a:srgbClr val="FF0000"/>
                  </a:solidFill>
                </a:rPr>
                <a:t>-FPC interface </a:t>
              </a:r>
              <a:endParaRPr lang="sv-SE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88224" y="2060848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err="1" smtClean="0">
                  <a:solidFill>
                    <a:srgbClr val="FF0000"/>
                  </a:solidFill>
                </a:rPr>
                <a:t>Cavity-Antenna</a:t>
              </a:r>
              <a:r>
                <a:rPr lang="sv-SE" b="1" dirty="0" smtClean="0">
                  <a:solidFill>
                    <a:srgbClr val="FF0000"/>
                  </a:solidFill>
                </a:rPr>
                <a:t> interface</a:t>
              </a:r>
              <a:endParaRPr lang="sv-SE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16200000">
              <a:off x="8514438" y="3338990"/>
              <a:ext cx="72008" cy="1800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88324" y="3032956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err="1" smtClean="0"/>
                <a:t>Cooling</a:t>
              </a:r>
              <a:r>
                <a:rPr lang="sv-SE" b="1" dirty="0" smtClean="0"/>
                <a:t> (TT104)</a:t>
              </a:r>
              <a:endParaRPr lang="sv-SE" b="1" dirty="0"/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6597842" y="3779422"/>
              <a:ext cx="224408" cy="171636"/>
            </a:xfrm>
            <a:prstGeom prst="rect">
              <a:avLst/>
            </a:prstGeom>
            <a:pattFill prst="pct70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3508" y="3887760"/>
            <a:ext cx="5652628" cy="2745596"/>
            <a:chOff x="143508" y="3599728"/>
            <a:chExt cx="5652628" cy="2745596"/>
          </a:xfrm>
        </p:grpSpPr>
        <p:pic>
          <p:nvPicPr>
            <p:cNvPr id="1031" name="Picture 7" descr="\\pol-fs01.user.uu.se\p-s$\rocsa673\My Documents\FREIA\05_Cavities\High Beta ESS086-P01 by Zanon\20170926_Cavity to table outside HNOSS\P1030425_Modif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508" y="3861048"/>
              <a:ext cx="3741256" cy="2484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2627784" y="3609020"/>
              <a:ext cx="2412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/>
                <a:t>TT125</a:t>
              </a:r>
              <a:endParaRPr lang="sv-SE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83868" y="3599728"/>
              <a:ext cx="2412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/>
                <a:t>TT117</a:t>
              </a:r>
              <a:endParaRPr lang="sv-SE" b="1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195736" y="4365104"/>
              <a:ext cx="3276364" cy="801380"/>
              <a:chOff x="2195736" y="4365104"/>
              <a:chExt cx="3276364" cy="801380"/>
            </a:xfrm>
          </p:grpSpPr>
          <p:sp>
            <p:nvSpPr>
              <p:cNvPr id="27" name="Rectangle 26"/>
              <p:cNvSpPr/>
              <p:nvPr/>
            </p:nvSpPr>
            <p:spPr>
              <a:xfrm rot="16200000">
                <a:off x="2897814" y="4455114"/>
                <a:ext cx="72008" cy="18002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439380" y="4869160"/>
                <a:ext cx="224408" cy="171636"/>
              </a:xfrm>
              <a:prstGeom prst="rect">
                <a:avLst/>
              </a:prstGeom>
              <a:pattFill prst="pct70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16200000">
                <a:off x="2249742" y="4923166"/>
                <a:ext cx="72008" cy="18002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059832" y="4365104"/>
                <a:ext cx="2412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b="1" dirty="0" smtClean="0"/>
                  <a:t>TT115</a:t>
                </a:r>
                <a:endParaRPr lang="sv-SE" b="1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627784" y="4797152"/>
                <a:ext cx="2412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b="1" dirty="0" smtClean="0"/>
                  <a:t>EH103A (TT143A)</a:t>
                </a:r>
                <a:endParaRPr lang="sv-SE" b="1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27584" y="3969060"/>
              <a:ext cx="2412268" cy="513348"/>
              <a:chOff x="827584" y="3969060"/>
              <a:chExt cx="2412268" cy="513348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411760" y="3969060"/>
                <a:ext cx="224408" cy="171636"/>
              </a:xfrm>
              <a:prstGeom prst="rect">
                <a:avLst/>
              </a:prstGeom>
              <a:pattFill prst="pct70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ctangle 35"/>
              <p:cNvSpPr/>
              <p:nvPr/>
            </p:nvSpPr>
            <p:spPr>
              <a:xfrm rot="16200000">
                <a:off x="2249742" y="3951058"/>
                <a:ext cx="72008" cy="18002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827584" y="4113076"/>
                <a:ext cx="2412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b="1" dirty="0" smtClean="0"/>
                  <a:t>EH103C (TT143C)</a:t>
                </a:r>
                <a:endParaRPr lang="sv-SE" b="1" dirty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51520" y="422084"/>
            <a:ext cx="3168352" cy="738664"/>
            <a:chOff x="251520" y="422084"/>
            <a:chExt cx="3168352" cy="738664"/>
          </a:xfrm>
        </p:grpSpPr>
        <p:sp>
          <p:nvSpPr>
            <p:cNvPr id="23" name="Rectangle 22"/>
            <p:cNvSpPr/>
            <p:nvPr/>
          </p:nvSpPr>
          <p:spPr>
            <a:xfrm rot="16200000">
              <a:off x="305526" y="494674"/>
              <a:ext cx="72008" cy="1800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305526" y="692696"/>
              <a:ext cx="72008" cy="18002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225134" y="935106"/>
              <a:ext cx="224408" cy="171636"/>
            </a:xfrm>
            <a:prstGeom prst="rect">
              <a:avLst/>
            </a:prstGeom>
            <a:pattFill prst="pct70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1540" y="422084"/>
              <a:ext cx="29883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 err="1" smtClean="0"/>
                <a:t>Cernox</a:t>
              </a:r>
              <a:endParaRPr lang="sv-SE" sz="1400" b="1" dirty="0" smtClean="0"/>
            </a:p>
            <a:p>
              <a:r>
                <a:rPr lang="sv-SE" sz="1400" b="1" dirty="0" smtClean="0"/>
                <a:t>Pt 100</a:t>
              </a:r>
            </a:p>
            <a:p>
              <a:r>
                <a:rPr lang="sv-SE" sz="1400" b="1" dirty="0" err="1" smtClean="0"/>
                <a:t>Minco</a:t>
              </a:r>
              <a:r>
                <a:rPr lang="sv-SE" sz="1400" b="1" dirty="0" smtClean="0"/>
                <a:t> </a:t>
              </a:r>
              <a:r>
                <a:rPr lang="sv-SE" sz="1400" b="1" dirty="0" err="1" smtClean="0"/>
                <a:t>Heater</a:t>
              </a:r>
              <a:r>
                <a:rPr lang="sv-SE" sz="1400" b="1" dirty="0" smtClean="0"/>
                <a:t> (</a:t>
              </a:r>
              <a:r>
                <a:rPr lang="sv-SE" sz="1400" b="1" dirty="0" err="1" smtClean="0"/>
                <a:t>thin</a:t>
              </a:r>
              <a:r>
                <a:rPr lang="sv-SE" sz="1400" b="1" dirty="0" smtClean="0"/>
                <a:t> film)</a:t>
              </a:r>
              <a:endParaRPr lang="sv-SE" sz="1400" b="1" dirty="0"/>
            </a:p>
          </p:txBody>
        </p:sp>
      </p:grpSp>
      <p:sp>
        <p:nvSpPr>
          <p:cNvPr id="28" name="Rectangle 27"/>
          <p:cNvSpPr/>
          <p:nvPr/>
        </p:nvSpPr>
        <p:spPr>
          <a:xfrm rot="16200000">
            <a:off x="2825806" y="4203086"/>
            <a:ext cx="72008" cy="1800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ctangle 38"/>
          <p:cNvSpPr/>
          <p:nvPr/>
        </p:nvSpPr>
        <p:spPr>
          <a:xfrm rot="16200000">
            <a:off x="3509882" y="4167082"/>
            <a:ext cx="72008" cy="1800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739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2600" y="182880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704 MHz </a:t>
            </a:r>
            <a:r>
              <a:rPr lang="sv-SE" dirty="0" smtClean="0"/>
              <a:t>Conditioning system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Hardware:  </a:t>
            </a:r>
            <a:r>
              <a:rPr lang="sv-SE" dirty="0" smtClean="0"/>
              <a:t>Validation of Interlocks </a:t>
            </a:r>
            <a:endParaRPr lang="sv-SE" dirty="0"/>
          </a:p>
          <a:p>
            <a:r>
              <a:rPr lang="sv-SE" i="1" dirty="0"/>
              <a:t>---key people: </a:t>
            </a:r>
            <a:r>
              <a:rPr lang="sv-SE" i="1" dirty="0" smtClean="0"/>
              <a:t>Konrad and Kjell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i="1" dirty="0" smtClean="0"/>
              <a:t>Power limitation and interlock</a:t>
            </a:r>
          </a:p>
          <a:p>
            <a:r>
              <a:rPr lang="sv-SE" i="1" dirty="0" smtClean="0"/>
              <a:t>---</a:t>
            </a:r>
            <a:r>
              <a:rPr lang="sv-SE" i="1" dirty="0"/>
              <a:t>key people: </a:t>
            </a:r>
            <a:r>
              <a:rPr lang="sv-SE" i="1" dirty="0" smtClean="0"/>
              <a:t>Magnus, Konrad and Han</a:t>
            </a:r>
            <a:endParaRPr lang="sv-SE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Software: SEL </a:t>
            </a:r>
            <a:r>
              <a:rPr lang="sv-SE" dirty="0"/>
              <a:t>Labview interface will be modified next week</a:t>
            </a:r>
          </a:p>
          <a:p>
            <a:r>
              <a:rPr lang="sv-SE" i="1" dirty="0"/>
              <a:t>---key people: Han and Tor</a:t>
            </a:r>
          </a:p>
          <a:p>
            <a:endParaRPr lang="sv-SE" dirty="0" smtClean="0"/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Pressure gauge </a:t>
            </a:r>
            <a:r>
              <a:rPr lang="sv-SE" dirty="0" smtClean="0"/>
              <a:t>test</a:t>
            </a:r>
            <a:endParaRPr lang="sv-SE" dirty="0"/>
          </a:p>
          <a:p>
            <a:r>
              <a:rPr lang="sv-SE" dirty="0"/>
              <a:t>Find out the reason of the step-wise reading and how ti improve it?</a:t>
            </a:r>
          </a:p>
          <a:p>
            <a:r>
              <a:rPr lang="sv-SE" dirty="0"/>
              <a:t>---key people: Rocio, Konrad and Han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71956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To do list</a:t>
            </a:r>
          </a:p>
        </p:txBody>
      </p:sp>
      <p:pic>
        <p:nvPicPr>
          <p:cNvPr id="5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14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81400" y="646918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questions</a:t>
            </a:r>
            <a:endParaRPr lang="sv-SE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29174" y="32004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altLang="zh-CN" dirty="0" smtClean="0"/>
              <a:t>Do we need to consider quench or not ? </a:t>
            </a:r>
            <a:r>
              <a:rPr lang="sv-SE" dirty="0" smtClean="0"/>
              <a:t>Which signal should we use for Quech detection? </a:t>
            </a:r>
            <a:r>
              <a:rPr lang="sv-SE" dirty="0"/>
              <a:t>W</a:t>
            </a:r>
            <a:r>
              <a:rPr lang="sv-SE" dirty="0" smtClean="0"/>
              <a:t>hat is the way to hook up this signal into interlock system? </a:t>
            </a:r>
            <a:endParaRPr lang="sv-SE" dirty="0"/>
          </a:p>
        </p:txBody>
      </p:sp>
      <p:pic>
        <p:nvPicPr>
          <p:cNvPr id="11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778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780" y="0"/>
            <a:ext cx="7086600" cy="914400"/>
          </a:xfrm>
        </p:spPr>
        <p:txBody>
          <a:bodyPr>
            <a:normAutofit/>
          </a:bodyPr>
          <a:lstStyle/>
          <a:p>
            <a:r>
              <a:rPr lang="sv-SE" sz="2800" b="1" dirty="0"/>
              <a:t>Parameter for </a:t>
            </a:r>
            <a:r>
              <a:rPr lang="sv-SE" sz="2800" b="1" dirty="0" smtClean="0"/>
              <a:t>HB elliptical </a:t>
            </a:r>
            <a:r>
              <a:rPr lang="sv-SE" sz="2800" b="1" dirty="0"/>
              <a:t>cavity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78F14-930B-4782-9BC0-12856EA7CF7A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8" name="TextBox 7"/>
          <p:cNvSpPr txBox="1"/>
          <p:nvPr/>
        </p:nvSpPr>
        <p:spPr>
          <a:xfrm>
            <a:off x="971600" y="137677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 main parameter of ESS high Beta elliptical cavity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55676" y="2636912"/>
                <a:ext cx="1122102" cy="5142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i="1">
                            <a:latin typeface="Cambria Math"/>
                          </a:rPr>
                          <m:t>𝑅</m:t>
                        </m:r>
                      </m:num>
                      <m:den>
                        <m:r>
                          <a:rPr lang="sv-SE" i="1">
                            <a:latin typeface="Cambria Math"/>
                          </a:rPr>
                          <m:t>𝑄</m:t>
                        </m:r>
                        <m:r>
                          <a:rPr lang="sv-SE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sv-SE" dirty="0" smtClean="0"/>
                  <a:t> = 435 </a:t>
                </a:r>
                <a:r>
                  <a:rPr lang="el-GR" dirty="0" smtClean="0"/>
                  <a:t>Ω</a:t>
                </a:r>
                <a:endParaRPr lang="sv-SE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676" y="2636912"/>
                <a:ext cx="1122102" cy="514243"/>
              </a:xfrm>
              <a:prstGeom prst="rect">
                <a:avLst/>
              </a:prstGeom>
              <a:blipFill rotWithShape="1">
                <a:blip r:embed="rId2"/>
                <a:stretch>
                  <a:fillRect r="-3804" b="-476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75492" y="1927607"/>
                <a:ext cx="3047886" cy="391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sv-SE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sv-SE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sv-SE" i="1">
                            <a:latin typeface="Cambria Math"/>
                          </a:rPr>
                          <m:t>𝑎𝑐𝑐</m:t>
                        </m:r>
                      </m:sub>
                    </m:sSub>
                    <m:r>
                      <a:rPr lang="sv-SE" b="0" i="1" smtClean="0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b>
                        <m:r>
                          <a:rPr lang="sv-SE" i="1">
                            <a:latin typeface="Cambria Math"/>
                            <a:ea typeface="Cambria Math"/>
                          </a:rPr>
                          <m:t>𝑒𝑓𝑓</m:t>
                        </m:r>
                      </m:sub>
                    </m:sSub>
                    <m:r>
                      <a:rPr lang="sv-SE" b="0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sv-SE" b="0" i="1" smtClean="0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r>
                  <a:rPr lang="sv-SE" dirty="0" smtClean="0"/>
                  <a:t>,751 MV</a:t>
                </a:r>
                <a:endParaRPr lang="sv-SE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492" y="1927607"/>
                <a:ext cx="3047886" cy="391582"/>
              </a:xfrm>
              <a:prstGeom prst="rect">
                <a:avLst/>
              </a:prstGeom>
              <a:blipFill rotWithShape="1">
                <a:blip r:embed="rId6"/>
                <a:stretch>
                  <a:fillRect t="-6250" r="-1000" b="-2031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12060" y="1921510"/>
                <a:ext cx="1413785" cy="391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b>
                        <m:r>
                          <a:rPr lang="sv-SE" i="1">
                            <a:latin typeface="Cambria Math"/>
                            <a:ea typeface="Cambria Math"/>
                          </a:rPr>
                          <m:t>𝑒𝑓𝑓</m:t>
                        </m:r>
                        <m:r>
                          <a:rPr lang="sv-SE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sv-SE" dirty="0" smtClean="0"/>
                  <a:t>=0,92 m</a:t>
                </a:r>
                <a:endParaRPr lang="sv-SE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60" y="1921510"/>
                <a:ext cx="1413785" cy="391582"/>
              </a:xfrm>
              <a:prstGeom prst="rect">
                <a:avLst/>
              </a:prstGeom>
              <a:blipFill rotWithShape="1">
                <a:blip r:embed="rId7"/>
                <a:stretch>
                  <a:fillRect t="-6250" r="-2586" b="-2031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836047" y="2636912"/>
                <a:ext cx="11147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sv-SE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  <m:r>
                          <a:rPr lang="sv-SE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sv-SE" dirty="0" smtClean="0"/>
                  <a:t>=7,6e5</a:t>
                </a:r>
                <a:endParaRPr lang="sv-SE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047" y="2636912"/>
                <a:ext cx="1114729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546" t="-8333" r="-3825" b="-2666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664803" y="3320988"/>
                <a:ext cx="27379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b>
                          <m:r>
                            <a:rPr lang="sv-SE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sv-SE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sv-SE" b="0" i="1" smtClean="0">
                          <a:latin typeface="Cambria Math"/>
                        </a:rPr>
                        <m:t>704,42 </m:t>
                      </m:r>
                      <m:r>
                        <a:rPr lang="sv-SE" b="0" i="1" smtClean="0">
                          <a:latin typeface="Cambria Math"/>
                        </a:rPr>
                        <m:t>𝑀𝐻𝑧</m:t>
                      </m:r>
                      <m:r>
                        <a:rPr lang="sv-SE" b="0" i="1" smtClean="0">
                          <a:latin typeface="Cambria Math"/>
                        </a:rPr>
                        <m:t> </m:t>
                      </m:r>
                      <m:r>
                        <a:rPr lang="sv-SE" b="0" i="1" smtClean="0">
                          <a:latin typeface="Cambria Math"/>
                        </a:rPr>
                        <m:t>𝑎𝑡</m:t>
                      </m:r>
                      <m:r>
                        <a:rPr lang="sv-SE" b="0" i="1" smtClean="0">
                          <a:latin typeface="Cambria Math"/>
                        </a:rPr>
                        <m:t> 2 </m:t>
                      </m:r>
                      <m:r>
                        <a:rPr lang="sv-SE" b="0" i="1" smtClean="0">
                          <a:latin typeface="Cambria Math"/>
                        </a:rPr>
                        <m:t>𝐾</m:t>
                      </m:r>
                      <m:r>
                        <a:rPr lang="sv-SE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803" y="3320988"/>
                <a:ext cx="273799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64297" y="3810000"/>
                <a:ext cx="3962400" cy="83824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v-SE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sv-SE" i="1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sv-SE" i="1">
                              <a:latin typeface="Cambria Math"/>
                              <a:ea typeface="Cambria Math"/>
                            </a:rPr>
                            <m:t>_</m:t>
                          </m:r>
                          <m:r>
                            <a:rPr lang="sv-SE" i="1">
                              <a:latin typeface="Cambria Math"/>
                              <a:ea typeface="Cambria Math"/>
                            </a:rPr>
                            <m:t>𝑚𝑎𝑥</m:t>
                          </m:r>
                        </m:sub>
                      </m:sSub>
                      <m:r>
                        <a:rPr lang="sv-SE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v-SE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sv-S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sv-SE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sv-SE" i="1">
                                      <a:latin typeface="Cambria Math"/>
                                    </a:rPr>
                                    <m:t>𝑎𝑐𝑐</m:t>
                                  </m:r>
                                  <m:r>
                                    <a:rPr lang="sv-SE" i="1">
                                      <a:latin typeface="Cambria Math"/>
                                    </a:rPr>
                                    <m:t>_</m:t>
                                  </m:r>
                                  <m:r>
                                    <a:rPr lang="sv-SE" i="1">
                                      <a:latin typeface="Cambria Math"/>
                                    </a:rPr>
                                    <m:t>𝑝𝑒𝑎𝑘</m:t>
                                  </m:r>
                                  <m:r>
                                    <a:rPr lang="sv-SE" i="1">
                                      <a:latin typeface="Cambria Math"/>
                                    </a:rPr>
                                    <m:t>_</m:t>
                                  </m:r>
                                  <m:r>
                                    <a:rPr lang="sv-SE" i="1">
                                      <a:latin typeface="Cambria Math"/>
                                    </a:rPr>
                                    <m:t>𝑃𝑓</m:t>
                                  </m:r>
                                </m:sub>
                              </m:sSub>
                              <m:r>
                                <a:rPr lang="sv-SE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sv-SE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v-SE" i="1">
                                      <a:latin typeface="Cambria Math"/>
                                      <a:ea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sv-SE" i="1">
                                      <a:latin typeface="Cambria Math"/>
                                      <a:ea typeface="Cambria Math"/>
                                    </a:rPr>
                                    <m:t>𝑒𝑓𝑓</m:t>
                                  </m:r>
                                </m:sub>
                              </m:sSub>
                              <m:r>
                                <a:rPr lang="sv-SE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sv-SE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v-SE" i="1">
                              <a:latin typeface="Cambria Math"/>
                              <a:ea typeface="Cambria Math"/>
                            </a:rPr>
                            <m:t>4×</m:t>
                          </m:r>
                          <m:f>
                            <m:fPr>
                              <m:type m:val="skw"/>
                              <m:ctrlPr>
                                <a:rPr lang="sv-SE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v-SE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sv-SE" i="1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den>
                          </m:f>
                          <m:r>
                            <a:rPr lang="sv-SE" i="1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sv-SE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sv-SE" i="1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297" y="3810000"/>
                <a:ext cx="3962400" cy="83824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4600" y="4855638"/>
            <a:ext cx="401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231 kW at 19.9 MV/m</a:t>
            </a:r>
          </a:p>
          <a:p>
            <a:pPr algn="ctr"/>
            <a:r>
              <a:rPr lang="sv-SE" dirty="0" smtClean="0"/>
              <a:t>189 kW at 18 MV/m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714999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 smtClean="0"/>
              <a:t>Q0 for SC cavity: </a:t>
            </a:r>
            <a:r>
              <a:rPr lang="sv-SE" dirty="0" smtClean="0">
                <a:latin typeface="Cambria Math"/>
                <a:ea typeface="Cambria Math"/>
              </a:rPr>
              <a:t>⪸</a:t>
            </a:r>
            <a:r>
              <a:rPr lang="sv-SE" dirty="0" smtClean="0"/>
              <a:t> 10e9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sv-SE" dirty="0"/>
              <a:t>Q0 for </a:t>
            </a:r>
            <a:r>
              <a:rPr lang="sv-SE" dirty="0" smtClean="0"/>
              <a:t>NC </a:t>
            </a:r>
            <a:r>
              <a:rPr lang="sv-SE" dirty="0"/>
              <a:t>cavity</a:t>
            </a:r>
            <a:r>
              <a:rPr lang="sv-SE" dirty="0" smtClean="0"/>
              <a:t>: ≈ 10e4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64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gråbå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FREIA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7906" y="1524000"/>
            <a:ext cx="7696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Central </a:t>
            </a:r>
            <a:r>
              <a:rPr lang="en-US" dirty="0"/>
              <a:t>cavity frequency and spectrum of higher-order modes (HOM)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Loaded Q (basically measurement of the 3 dB bandwidth) 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Q0 (calorimetric measurement)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Max gradient 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Tuning range of the slow step tuner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Stabilization of the cavity field with LLRF using only RF compensation - +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Dynamic Lorentz force detuning (change in the cavity frequency during the RF pulse) - </a:t>
            </a:r>
            <a:r>
              <a:rPr lang="en-US" dirty="0" smtClean="0"/>
              <a:t>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Compensation for the dynamic Lorentz force detuning with the fast piezo tuner </a:t>
            </a:r>
            <a:r>
              <a:rPr lang="en-US" dirty="0">
                <a:solidFill>
                  <a:srgbClr val="FF0000"/>
                </a:solidFill>
              </a:rPr>
              <a:t>-</a:t>
            </a:r>
            <a:endParaRPr lang="sv-SE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Stabilization of the cavity field with LLRF using both RF and piezo tuner compensation </a:t>
            </a:r>
            <a:r>
              <a:rPr lang="en-US" dirty="0">
                <a:solidFill>
                  <a:srgbClr val="FF0000"/>
                </a:solidFill>
              </a:rPr>
              <a:t>-</a:t>
            </a:r>
            <a:endParaRPr lang="sv-SE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Onset and level of field emission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Sensitivity to helium pressure fluctuations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Multip</a:t>
            </a:r>
            <a:r>
              <a:rPr lang="sv-SE" altLang="zh-CN" dirty="0" smtClean="0"/>
              <a:t>a</a:t>
            </a:r>
            <a:r>
              <a:rPr lang="en-US" dirty="0" err="1" smtClean="0"/>
              <a:t>cting</a:t>
            </a:r>
            <a:r>
              <a:rPr lang="en-US" dirty="0" smtClean="0"/>
              <a:t>  +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dirty="0" smtClean="0"/>
              <a:t>Cryo related test both at 4 K and 2 K </a:t>
            </a:r>
            <a:r>
              <a:rPr lang="en-US" dirty="0"/>
              <a:t>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Overall test of electronics. - </a:t>
            </a:r>
            <a:r>
              <a:rPr lang="en-US" dirty="0" smtClean="0"/>
              <a:t>+</a:t>
            </a:r>
          </a:p>
        </p:txBody>
      </p:sp>
      <p:sp>
        <p:nvSpPr>
          <p:cNvPr id="7" name="Rectangle 6"/>
          <p:cNvSpPr/>
          <p:nvPr/>
        </p:nvSpPr>
        <p:spPr>
          <a:xfrm>
            <a:off x="1738904" y="727497"/>
            <a:ext cx="408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list of tests in some order of priority 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33170" y="1981200"/>
            <a:ext cx="685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VNA</a:t>
            </a:r>
          </a:p>
        </p:txBody>
      </p:sp>
      <p:sp>
        <p:nvSpPr>
          <p:cNvPr id="8" name="Rectangle 7"/>
          <p:cNvSpPr/>
          <p:nvPr/>
        </p:nvSpPr>
        <p:spPr>
          <a:xfrm>
            <a:off x="8104187" y="2590800"/>
            <a:ext cx="8112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b="1" dirty="0" smtClean="0"/>
              <a:t>SGD</a:t>
            </a:r>
          </a:p>
          <a:p>
            <a:r>
              <a:rPr lang="sv-SE" sz="1200" b="1" dirty="0" smtClean="0"/>
              <a:t>signal</a:t>
            </a:r>
          </a:p>
          <a:p>
            <a:r>
              <a:rPr lang="sv-SE" sz="1200" b="1" dirty="0" smtClean="0"/>
              <a:t>generator driven</a:t>
            </a:r>
            <a:endParaRPr lang="sv-SE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8153400" y="3733800"/>
            <a:ext cx="62071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b="1" dirty="0" smtClean="0"/>
              <a:t>SEL</a:t>
            </a:r>
            <a:endParaRPr lang="sv-SE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70451" y="4191674"/>
            <a:ext cx="9144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altLang="zh-CN" b="1" dirty="0"/>
              <a:t>Lund system</a:t>
            </a:r>
            <a:endParaRPr lang="sv-SE" b="1" dirty="0"/>
          </a:p>
        </p:txBody>
      </p:sp>
      <p:sp>
        <p:nvSpPr>
          <p:cNvPr id="13" name="Rectangle 12"/>
          <p:cNvSpPr/>
          <p:nvPr/>
        </p:nvSpPr>
        <p:spPr>
          <a:xfrm>
            <a:off x="8001001" y="5029200"/>
            <a:ext cx="1053300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sv-SE" altLang="zh-CN" sz="1600" b="1" dirty="0" smtClean="0"/>
              <a:t>Lund university</a:t>
            </a:r>
            <a:endParaRPr lang="sv-SE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133170" y="1524000"/>
            <a:ext cx="78223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CRYO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310622"/>
              </p:ext>
            </p:extLst>
          </p:nvPr>
        </p:nvGraphicFramePr>
        <p:xfrm>
          <a:off x="279647" y="465259"/>
          <a:ext cx="7568953" cy="581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1295400"/>
                <a:gridCol w="3149354"/>
                <a:gridCol w="1066800"/>
              </a:tblGrid>
              <a:tr h="448505">
                <a:tc>
                  <a:txBody>
                    <a:bodyPr/>
                    <a:lstStyle/>
                    <a:p>
                      <a:r>
                        <a:rPr lang="sv-SE" dirty="0" smtClean="0"/>
                        <a:t>Warm test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Cool</a:t>
                      </a:r>
                      <a:r>
                        <a:rPr lang="sv-SE" baseline="0" dirty="0" smtClean="0"/>
                        <a:t> down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Cold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Warm up</a:t>
                      </a:r>
                      <a:endParaRPr lang="sv-SE" dirty="0"/>
                    </a:p>
                  </a:txBody>
                  <a:tcPr/>
                </a:tc>
              </a:tr>
              <a:tr h="422564">
                <a:tc rowSpan="3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Central cavity frequency and spectrum of HOM</a:t>
                      </a:r>
                      <a:endParaRPr lang="sv-SE" sz="14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err="1" smtClean="0"/>
                        <a:t>Qe</a:t>
                      </a:r>
                      <a:r>
                        <a:rPr lang="en-US" sz="1400" dirty="0" smtClean="0"/>
                        <a:t> </a:t>
                      </a:r>
                      <a:endParaRPr lang="sv-SE" sz="1400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cool down</a:t>
                      </a:r>
                      <a:endParaRPr lang="en-US" sz="1400" dirty="0" smtClean="0"/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Coupler</a:t>
                      </a:r>
                      <a:r>
                        <a:rPr lang="sv-SE" sz="1400" baseline="0" dirty="0" smtClean="0"/>
                        <a:t> cold conditioning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T</a:t>
                      </a:r>
                      <a:endParaRPr lang="sv-SE" sz="1400" dirty="0" smtClean="0"/>
                    </a:p>
                  </a:txBody>
                  <a:tcPr/>
                </a:tc>
              </a:tr>
              <a:tr h="36701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Cavity conditioning</a:t>
                      </a:r>
                      <a:endParaRPr lang="sv-SE" sz="14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666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Central frequency and HOM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Loaded Q and </a:t>
                      </a:r>
                      <a:r>
                        <a:rPr lang="en-US" sz="1400" dirty="0" err="1" smtClean="0"/>
                        <a:t>Qe</a:t>
                      </a:r>
                      <a:endParaRPr lang="sv-SE" sz="1400" dirty="0" smtClean="0"/>
                    </a:p>
                  </a:txBody>
                  <a:tcPr>
                    <a:solidFill>
                      <a:srgbClr val="C1D0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sz="1400" dirty="0" smtClean="0"/>
                        <a:t>Coupler</a:t>
                      </a:r>
                      <a:r>
                        <a:rPr lang="sv-SE" sz="1400" baseline="0" dirty="0" smtClean="0"/>
                        <a:t> warm conditioning</a:t>
                      </a:r>
                      <a:endParaRPr lang="sv-SE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endParaRPr lang="sv-SE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29294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 level profile: let the </a:t>
                      </a:r>
                      <a:r>
                        <a:rPr lang="en-US" sz="1400" dirty="0" err="1" smtClean="0">
                          <a:effectLst/>
                        </a:rPr>
                        <a:t>LHe</a:t>
                      </a:r>
                      <a:r>
                        <a:rPr lang="en-US" sz="1400" dirty="0" smtClean="0">
                          <a:effectLst/>
                        </a:rPr>
                        <a:t> evaporate to low levels 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CV105 in heat load  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Cavity's power limit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different FPC cooling temperatures in heat load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Max load on the 2K pumps</a:t>
                      </a:r>
                      <a:endParaRPr lang="sv-SE" sz="1400" baseline="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987068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Q0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400" dirty="0" smtClean="0"/>
                        <a:t>Dynamic heat load</a:t>
                      </a:r>
                      <a:endParaRPr lang="sv-SE" sz="14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Max gradient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Dynamic Lorentz force detuning 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093430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Stabilization of the cavity field with LLRF using only RF compensation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Dynamic Lorentz force detuning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Tuning range of the slow step tuner </a:t>
                      </a:r>
                      <a:endParaRPr lang="sv-SE" sz="1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962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zh-CN" sz="1400" dirty="0" smtClean="0"/>
                        <a:t>Tuner related testing</a:t>
                      </a:r>
                      <a:endParaRPr lang="sv-SE" sz="1400" dirty="0" smtClean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3700"/>
              </p:ext>
            </p:extLst>
          </p:nvPr>
        </p:nvGraphicFramePr>
        <p:xfrm>
          <a:off x="457200" y="457200"/>
          <a:ext cx="8229601" cy="550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676400"/>
                <a:gridCol w="762000"/>
                <a:gridCol w="2667000"/>
                <a:gridCol w="9144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Warm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 loop and cabling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 SEL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 rowSpan="3"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instrumentation check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validation of instruments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SEL,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FPGA software debuging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opper cavity, SEL, FPGA, interlock switch, RF switch and RF station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669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Signal generater driven system, interlock system, coupler vacuum, RF station, conditioning software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669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VNA: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VNA,</a:t>
                      </a:r>
                    </a:p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parameter measurement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400" dirty="0" smtClean="0"/>
                        <a:t>entral cavity frequency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Qe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Simply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estimate the coupling factor and Qe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1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198297"/>
              </p:ext>
            </p:extLst>
          </p:nvPr>
        </p:nvGraphicFramePr>
        <p:xfrm>
          <a:off x="457200" y="457200"/>
          <a:ext cx="8229601" cy="4033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676400"/>
                <a:gridCol w="762000"/>
                <a:gridCol w="2667000"/>
                <a:gridCol w="9144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Warm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042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preparing of Interlock system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Validation of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related parameters in the software and vacuum interlock thredshold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21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Coupler warm conditioning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Ramp up forward power to 1.1 MW during filling time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pulse width to 3.5ms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an optimal procedure for RF conditioning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FREIA software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20181"/>
              </p:ext>
            </p:extLst>
          </p:nvPr>
        </p:nvGraphicFramePr>
        <p:xfrm>
          <a:off x="381000" y="228600"/>
          <a:ext cx="8229600" cy="602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252"/>
                <a:gridCol w="2859548"/>
                <a:gridCol w="914400"/>
                <a:gridCol w="2057400"/>
              </a:tblGrid>
              <a:tr h="448505">
                <a:tc gridSpan="4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Cool down test detail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</a:tr>
              <a:tr h="422563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4501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T</a:t>
                      </a:r>
                      <a:endParaRPr lang="sv-SE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cool down</a:t>
                      </a:r>
                      <a:endParaRPr lang="en-US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4 K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buFont typeface="Arial" panose="020B0604020202020204" pitchFamily="34" charset="0"/>
                        <a:buNone/>
                      </a:pP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>
                          <a:effectLst/>
                        </a:rPr>
                        <a:t>Cavity level profile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let the </a:t>
                      </a:r>
                      <a:r>
                        <a:rPr lang="en-US" sz="1400" dirty="0" err="1" smtClean="0">
                          <a:effectLst/>
                        </a:rPr>
                        <a:t>LHe</a:t>
                      </a:r>
                      <a:r>
                        <a:rPr lang="en-US" sz="1400" dirty="0" smtClean="0">
                          <a:effectLst/>
                        </a:rPr>
                        <a:t> evaporate to low levels (below 30%)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Pressure</a:t>
                      </a:r>
                      <a:endParaRPr lang="sv-SE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pressure</a:t>
                      </a:r>
                      <a:endParaRPr lang="en-US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VNA,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auto checking software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Cool down to 2 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sv-SE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Static heat loads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CV105 in heat load 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Cavity's power limit: apply heat power until the level and/or the pressure in the cavity shows instabilities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different FPC cooling temperatures in heat load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Max. 2K pumps capacity at 2K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Max. 2K pumps capacity at 2K (theoretically at 90W)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1D0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1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99062"/>
              </p:ext>
            </p:extLst>
          </p:nvPr>
        </p:nvGraphicFramePr>
        <p:xfrm>
          <a:off x="228600" y="304800"/>
          <a:ext cx="8458201" cy="639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183"/>
                <a:gridCol w="1722967"/>
                <a:gridCol w="783167"/>
                <a:gridCol w="2741083"/>
                <a:gridCol w="9398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Cold test detail (I)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256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/>
                        <a:t> Coupler Cold conditioning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coupler with detuned cavity or with a frequency outside the cavity bandwidth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Ramp up forward power to 1MW during filling time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Increase pulse width to 3.6ms</a:t>
                      </a:r>
                      <a:endParaRPr lang="sv-S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SGD: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station,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FREIA software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640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600" baseline="0" dirty="0" smtClean="0"/>
                        <a:t>Dressed cavity packet cold conditioning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Conditioning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coupler and cavity at resonant frequency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Ramp up forward power to 232KW or less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Increase pulse width to 3.5ms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pPr marL="0" algn="l" defTabSz="914400" rtl="0" eaLnBrk="1" fontAlgn="b" latinLnBrk="0" hangingPunct="1"/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  <a:endParaRPr lang="sv-S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</a:t>
                      </a:r>
                    </a:p>
                    <a:p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669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Central frequency and HOM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600" dirty="0" smtClean="0"/>
                        <a:t>Loaded Q and </a:t>
                      </a:r>
                      <a:r>
                        <a:rPr lang="en-US" sz="1600" dirty="0" err="1" smtClean="0"/>
                        <a:t>Qe</a:t>
                      </a:r>
                      <a:endParaRPr lang="sv-SE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400" dirty="0" smtClean="0"/>
                        <a:t>entral cavity frequency  and high</a:t>
                      </a:r>
                      <a:r>
                        <a:rPr lang="en-US" sz="1400" baseline="0" dirty="0" smtClean="0"/>
                        <a:t> order mode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Loaded Q and -3dB bandwidth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power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1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40103"/>
              </p:ext>
            </p:extLst>
          </p:nvPr>
        </p:nvGraphicFramePr>
        <p:xfrm>
          <a:off x="304799" y="446845"/>
          <a:ext cx="8458201" cy="5953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905000"/>
                <a:gridCol w="762000"/>
                <a:gridCol w="2565400"/>
                <a:gridCol w="939801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Cold test detail (II)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666045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Q0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800" dirty="0" smtClean="0"/>
                        <a:t>Dynamic heat load</a:t>
                      </a:r>
                      <a:endParaRPr lang="sv-SE" sz="18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800" dirty="0" smtClean="0"/>
                        <a:t>Max gradient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Dynamic Lorentz force detuning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Runing pulse SEL from low power with 3.5ms, 14Hz forward pulse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 average Q0 value as a function of average gradient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Checking the radiation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forward power until reaching the nominal gradient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 dynamic heat load at different power level </a:t>
                      </a:r>
                    </a:p>
                    <a:p>
                      <a:pPr marL="28575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I/Q meadth to check the frequency shit during the pulse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RF </a:t>
                      </a:r>
                    </a:p>
                    <a:p>
                      <a:r>
                        <a:rPr lang="sv-SE" dirty="0" smtClean="0"/>
                        <a:t>CRYO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FPGA,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Interlock system,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switch,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Helium gas flowmeter,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600" dirty="0" smtClean="0"/>
                        <a:t>Dynamic Lorentz force detuning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Use Lund system to generator step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pulse input 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FPGA to check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frequency shit during the pulse</a:t>
                      </a:r>
                      <a:endParaRPr lang="sv-SE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 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FPGA,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5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24482"/>
              </p:ext>
            </p:extLst>
          </p:nvPr>
        </p:nvGraphicFramePr>
        <p:xfrm>
          <a:off x="457200" y="422668"/>
          <a:ext cx="8305800" cy="5063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788583"/>
                <a:gridCol w="769055"/>
                <a:gridCol w="2547762"/>
                <a:gridCol w="1066800"/>
              </a:tblGrid>
              <a:tr h="448505">
                <a:tc gridSpan="5"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Cold test detail (III)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</a:tr>
              <a:tr h="3134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Process or check item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Work Description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Loop and</a:t>
                      </a:r>
                      <a:r>
                        <a:rPr lang="sv-S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special device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Stabilization of the cavity field with LLRF using only RF compensation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Lund system to produce input pulse 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 up power level from low power to 232KW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Stay at nomial gradient for a certain time to confirm the stabilization of the cavity field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 station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 safty system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800" dirty="0" smtClean="0"/>
                        <a:t>Tuning range of the slow step tuner </a:t>
                      </a:r>
                      <a:endParaRPr lang="sv-SE" sz="18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endParaRPr lang="sv-SE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</a:t>
                      </a:r>
                      <a:r>
                        <a:rPr lang="sv-S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tuning control by lund system </a:t>
                      </a:r>
                    </a:p>
                    <a:p>
                      <a:pPr marL="285750" marR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Slow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tuning control by IPNO software ?</a:t>
                      </a:r>
                      <a:endParaRPr lang="sv-SE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system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acquisition system,</a:t>
                      </a:r>
                    </a:p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sv-SE" dirty="0" smtClean="0"/>
                        <a:t>Low</a:t>
                      </a:r>
                    </a:p>
                    <a:p>
                      <a:r>
                        <a:rPr lang="sv-SE" dirty="0" smtClean="0"/>
                        <a:t>power</a:t>
                      </a:r>
                      <a:endParaRPr lang="sv-SE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426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zh-CN" dirty="0" smtClean="0"/>
                        <a:t>Tuner related testing</a:t>
                      </a:r>
                      <a:endParaRPr lang="sv-S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r>
                        <a:rPr lang="sv-SE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that lund university are interested ?</a:t>
                      </a:r>
                      <a:endParaRPr lang="sv-S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CTRL</a:t>
                      </a:r>
                    </a:p>
                    <a:p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 university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8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1340</Words>
  <Application>Microsoft Office PowerPoint</Application>
  <PresentationFormat>On-screen Show (4:3)</PresentationFormat>
  <Paragraphs>347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宋体</vt:lpstr>
      <vt:lpstr>Arial</vt:lpstr>
      <vt:lpstr>Bookman Old Style</vt:lpstr>
      <vt:lpstr>Calibri</vt:lpstr>
      <vt:lpstr>Cambria</vt:lpstr>
      <vt:lpstr>Cambria Math</vt:lpstr>
      <vt:lpstr>Wingdings</vt:lpstr>
      <vt:lpstr>Office Theme</vt:lpstr>
      <vt:lpstr>Test plan of  ESS HB elliptical cavity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Parameter for HB elliptical cavity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high power test at the FREIA Laboratory</dc:title>
  <dc:creator>Han Li</dc:creator>
  <cp:lastModifiedBy>Roger Ruber</cp:lastModifiedBy>
  <cp:revision>160</cp:revision>
  <dcterms:created xsi:type="dcterms:W3CDTF">2006-08-16T00:00:00Z</dcterms:created>
  <dcterms:modified xsi:type="dcterms:W3CDTF">2017-10-03T11:59:11Z</dcterms:modified>
</cp:coreProperties>
</file>