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7" r:id="rId4"/>
    <p:sldId id="323" r:id="rId5"/>
    <p:sldId id="324" r:id="rId6"/>
    <p:sldId id="325" r:id="rId7"/>
    <p:sldId id="326" r:id="rId8"/>
    <p:sldId id="328" r:id="rId9"/>
    <p:sldId id="336" r:id="rId10"/>
    <p:sldId id="337" r:id="rId11"/>
    <p:sldId id="332" r:id="rId12"/>
    <p:sldId id="333" r:id="rId13"/>
    <p:sldId id="334" r:id="rId14"/>
    <p:sldId id="329" r:id="rId15"/>
    <p:sldId id="339" r:id="rId16"/>
    <p:sldId id="340" r:id="rId17"/>
    <p:sldId id="341" r:id="rId18"/>
    <p:sldId id="342" r:id="rId19"/>
    <p:sldId id="345" r:id="rId20"/>
    <p:sldId id="344" r:id="rId21"/>
    <p:sldId id="346" r:id="rId22"/>
    <p:sldId id="347" r:id="rId23"/>
    <p:sldId id="338" r:id="rId24"/>
    <p:sldId id="304" r:id="rId25"/>
    <p:sldId id="303" r:id="rId26"/>
    <p:sldId id="257" r:id="rId27"/>
    <p:sldId id="258" r:id="rId28"/>
    <p:sldId id="266" r:id="rId29"/>
    <p:sldId id="272" r:id="rId30"/>
    <p:sldId id="273" r:id="rId31"/>
    <p:sldId id="283" r:id="rId32"/>
    <p:sldId id="305" r:id="rId33"/>
    <p:sldId id="306" r:id="rId34"/>
    <p:sldId id="285" r:id="rId35"/>
    <p:sldId id="286" r:id="rId36"/>
    <p:sldId id="287" r:id="rId37"/>
    <p:sldId id="288" r:id="rId38"/>
    <p:sldId id="290" r:id="rId39"/>
    <p:sldId id="299" r:id="rId40"/>
    <p:sldId id="291" r:id="rId41"/>
    <p:sldId id="292" r:id="rId42"/>
    <p:sldId id="293" r:id="rId43"/>
    <p:sldId id="349" r:id="rId44"/>
    <p:sldId id="348" r:id="rId45"/>
    <p:sldId id="294" r:id="rId46"/>
    <p:sldId id="295" r:id="rId47"/>
    <p:sldId id="296" r:id="rId48"/>
    <p:sldId id="297" r:id="rId49"/>
    <p:sldId id="298" r:id="rId50"/>
    <p:sldId id="300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6" y="77"/>
      </p:cViewPr>
      <p:guideLst>
        <p:guide orient="horz" pos="220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4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9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52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64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5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62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93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14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1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9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1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6A9-9B7C-489E-AD1E-AB8D6D72F055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038D-73D5-40C3-B9C8-C0088B924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4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ftp/arxiv/papers/1112/1112.2176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077686"/>
            <a:ext cx="9144000" cy="2432277"/>
          </a:xfrm>
        </p:spPr>
        <p:txBody>
          <a:bodyPr anchor="ctr">
            <a:normAutofit/>
          </a:bodyPr>
          <a:lstStyle/>
          <a:p>
            <a:r>
              <a:rPr lang="en-US" altLang="ko-KR" sz="4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Against Cavity Limits</a:t>
            </a:r>
            <a:endParaRPr lang="ko-KR" altLang="en-US" sz="45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2973387"/>
            <a:ext cx="9144000" cy="578076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Younguk Sohn</a:t>
            </a:r>
            <a:endParaRPr lang="ko-KR" altLang="en-US" sz="22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521279" y="5787343"/>
            <a:ext cx="9144000" cy="5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FREIA Seminar, 2 November, 2017</a:t>
            </a:r>
            <a:endParaRPr lang="ko-KR" altLang="en-US" sz="20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8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Cooldown </a:t>
            </a:r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Rate – </a:t>
            </a:r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XFEL @DESY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1871889"/>
            <a:ext cx="5400000" cy="31201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43" y="1750689"/>
            <a:ext cx="5400000" cy="3120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3266" y="5064392"/>
            <a:ext cx="4261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Plot: Temporal temp. gradient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10 </a:t>
            </a:r>
            <a:r>
              <a:rPr lang="en-US" altLang="ko-KR" sz="22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mK</a:t>
            </a:r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/s = 36 K/</a:t>
            </a:r>
            <a:r>
              <a:rPr lang="en-US" altLang="ko-KR" sz="22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hr</a:t>
            </a:r>
            <a:endParaRPr lang="ko-KR" altLang="en-US" sz="22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379" y="5064391"/>
            <a:ext cx="5407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Plot: Local temp. gradient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10 </a:t>
            </a:r>
            <a:r>
              <a:rPr lang="en-US" altLang="ko-KR" sz="22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mK</a:t>
            </a:r>
            <a:r>
              <a:rPr lang="en-US" altLang="ko-KR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/mm = 10 K/across cavity (~1 m)</a:t>
            </a:r>
            <a:endParaRPr lang="ko-KR" altLang="en-US" sz="22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929" y="6188532"/>
            <a:ext cx="7329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1" dirty="0" smtClean="0">
                <a:latin typeface="Century Gothic" panose="020B0502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※ In case of PLS-II,  &lt;60 K/</a:t>
            </a:r>
            <a:r>
              <a:rPr lang="en-US" altLang="ko-KR" sz="2200" i="1" dirty="0" err="1" smtClean="0">
                <a:latin typeface="Century Gothic" panose="020B0502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hr</a:t>
            </a:r>
            <a:r>
              <a:rPr lang="en-US" altLang="ko-KR" sz="2200" i="1" dirty="0" smtClean="0">
                <a:latin typeface="Century Gothic" panose="020B0502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an</a:t>
            </a:r>
            <a:r>
              <a:rPr lang="en-US" altLang="ko-KR" sz="22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 &lt; 60 K/across cavity</a:t>
            </a:r>
            <a:endParaRPr lang="ko-KR" altLang="en-US" sz="22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6266" y="136865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~18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en-US" altLang="ko-K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ko-KR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28899" y="2228849"/>
            <a:ext cx="334735" cy="1053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9" idx="2"/>
            <a:endCxn id="5" idx="7"/>
          </p:cNvCxnSpPr>
          <p:nvPr/>
        </p:nvCxnSpPr>
        <p:spPr>
          <a:xfrm flipH="1">
            <a:off x="2914613" y="1737989"/>
            <a:ext cx="413209" cy="6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7475763" y="2257575"/>
            <a:ext cx="334735" cy="1053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Cooldown </a:t>
            </a:r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Rate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49089" y="1820636"/>
            <a:ext cx="10515600" cy="4727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point of Q0 improvement (Cornell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Uni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Fermilab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</a:t>
            </a:r>
            <a:r>
              <a:rPr lang="en-US" altLang="ko-K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nitrogen doped cavities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the faster cool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own rate (&gt; few K/min), the better Q0 from study </a:t>
            </a:r>
            <a:endParaRPr lang="en-US" altLang="ko-KR" sz="2200" dirty="0" smtClean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larger local temperature gradient, the higher Q0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Q0 effectiveness of local temp. gradient is bigger than that of cooling rate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Local temp. gradient would give less chance to trap magnetic flux near critical temp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(</a:t>
            </a:r>
            <a:r>
              <a:rPr lang="en-US" altLang="ko-KR" sz="1800" i="1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Dan </a:t>
            </a:r>
            <a:r>
              <a:rPr lang="en-US" altLang="ko-KR" sz="1800" i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Gonnella</a:t>
            </a:r>
            <a:r>
              <a:rPr lang="en-US" altLang="ko-KR" sz="1800" i="1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Proceedings of LINAC2014, Geneva, </a:t>
            </a:r>
            <a:r>
              <a:rPr lang="en-US" altLang="ko-KR" sz="1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Switzerland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point of mechanical safety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mechanical failures such as vacuum leakage (indium gasket) in NSLS-II, DLS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errite tile (HOM removal) detached in Cornell Uni.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Cooldown Speed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9" y="2133147"/>
            <a:ext cx="6030220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759" y="602058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N2 </a:t>
            </a:r>
            <a:r>
              <a:rPr lang="en-US" altLang="ko-KR" dirty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doped </a:t>
            </a:r>
            <a:r>
              <a:rPr lang="en-US" altLang="ko-KR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9-cell cavity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for LCLS-II</a:t>
            </a:r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20" y="2211032"/>
            <a:ext cx="4425772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9076" y="6020582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Fine grain, EP single-cell cavity</a:t>
            </a:r>
            <a:endParaRPr lang="ko-KR" altLang="en-US">
              <a:solidFill>
                <a:srgbClr val="0000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638" y="1459827"/>
            <a:ext cx="367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Fast: 50 min 300-4.2 K, 5.3 K/min</a:t>
            </a:r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4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Cooldown Speed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38200" y="1951263"/>
            <a:ext cx="10515600" cy="4033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Conclusion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</a:t>
            </a:r>
            <a:r>
              <a:rPr lang="en-US" altLang="ko-K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nitrogen doped cavities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the faster cool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own is helpful also with 9-cell LCLS-II 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</a:t>
            </a:r>
            <a:r>
              <a:rPr lang="en-US" altLang="ko-KR" sz="1800" i="1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(Alexander </a:t>
            </a:r>
            <a:r>
              <a:rPr lang="en-US" altLang="ko-KR" sz="1800" i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Romanenko</a:t>
            </a:r>
            <a:r>
              <a:rPr lang="en-US" altLang="ko-KR" sz="1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SRF 2015)</a:t>
            </a:r>
            <a:endParaRPr lang="en-US" altLang="ko-KR" sz="1800" i="1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Effects both of from 300 K and 20 K looks nearly same.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Cavities from usual preparation (no Nitrogen doped), less sensitive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Recommendation: normal cooling speed until ~20 K, then fast cooldown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Don’t worry H-disease with normal cooling speed around 110 ~ 60 K</a:t>
            </a:r>
            <a:endParaRPr lang="en-US" altLang="ko-KR" sz="2200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4958" y="5856905"/>
            <a:ext cx="948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Probable mechanism</a:t>
            </a:r>
            <a:r>
              <a:rPr lang="en-US" altLang="ko-KR" i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A. </a:t>
            </a:r>
            <a:r>
              <a:rPr lang="en-US" altLang="ko-KR" i="1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Romanenko</a:t>
            </a:r>
            <a:r>
              <a:rPr lang="en-US" altLang="ko-KR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et al, Journal </a:t>
            </a:r>
            <a:r>
              <a:rPr lang="en-US" altLang="ko-KR" i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Applied Physics 115, 184903 (2014) </a:t>
            </a:r>
            <a:endParaRPr lang="ko-KR" altLang="en-US" i="1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9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46366" y="992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3. Acceptance Criteria</a:t>
            </a:r>
            <a:endParaRPr lang="ko-KR" altLang="en-US" sz="4000"/>
          </a:p>
        </p:txBody>
      </p:sp>
      <p:sp>
        <p:nvSpPr>
          <p:cNvPr id="2" name="TextBox 1"/>
          <p:cNvSpPr txBox="1"/>
          <p:nvPr/>
        </p:nvSpPr>
        <p:spPr>
          <a:xfrm>
            <a:off x="2637064" y="2522764"/>
            <a:ext cx="841738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200" dirty="0" smtClean="0">
                <a:latin typeface="Century Gothic" panose="020B0502020202020204" pitchFamily="34" charset="0"/>
              </a:rPr>
              <a:t>A lots of specification must be qualified during; </a:t>
            </a:r>
          </a:p>
          <a:p>
            <a:pPr marL="285750" indent="540000">
              <a:spcAft>
                <a:spcPts val="600"/>
              </a:spcAft>
              <a:buFontTx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Material preparation: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defect free</a:t>
            </a:r>
          </a:p>
          <a:p>
            <a:pPr marL="285750" indent="540000">
              <a:spcAft>
                <a:spcPts val="600"/>
              </a:spcAft>
              <a:buFontTx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Cavity fabrication: dimension, frequency</a:t>
            </a:r>
          </a:p>
          <a:p>
            <a:pPr marL="285750" indent="540000">
              <a:spcAft>
                <a:spcPts val="600"/>
              </a:spcAft>
              <a:buFontTx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Surface preparation: field flatness (85~90 % cell to cell)</a:t>
            </a:r>
          </a:p>
          <a:p>
            <a:pPr marL="285750" indent="540000">
              <a:spcAft>
                <a:spcPts val="600"/>
              </a:spcAft>
              <a:buFontTx/>
              <a:buChar char="-"/>
            </a:pPr>
            <a:r>
              <a:rPr lang="en-US" altLang="ko-K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Vertical test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: </a:t>
            </a:r>
            <a:r>
              <a:rPr lang="en-US" altLang="ko-KR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Eacc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Q0</a:t>
            </a: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frequency, 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radiation (MP, FE)</a:t>
            </a:r>
          </a:p>
          <a:p>
            <a:pPr marL="285750" indent="540000">
              <a:spcAft>
                <a:spcPts val="600"/>
              </a:spcAft>
              <a:buFontTx/>
              <a:buChar char="-"/>
            </a:pP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Mo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d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ule test (FAT &amp; SAT): 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leak rate &lt;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1E-10 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mbar l/s, </a:t>
            </a:r>
            <a:r>
              <a:rPr lang="en-US" altLang="ko-KR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Eacc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Q0</a:t>
            </a: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frequency, HOM frequency, </a:t>
            </a:r>
            <a:r>
              <a:rPr lang="en-US" altLang="ko-K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Qexternal</a:t>
            </a: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radiation (MP, FE)</a:t>
            </a:r>
            <a:endParaRPr lang="en-US" altLang="ko-KR" sz="2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Experience in XFEL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38200" y="1714496"/>
            <a:ext cx="10515600" cy="5004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Vertical test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831 cavities in vertical test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816 cavities in 102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cryomodules</a:t>
            </a:r>
            <a:endParaRPr lang="en-US" altLang="ko-KR" sz="2200" dirty="0" smtClean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 cavities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used in studies of facility and procedure</a:t>
            </a:r>
            <a:endParaRPr lang="en-US" altLang="ko-KR" sz="2200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Maximum achievement gradient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max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Maximum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acc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, recor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ded 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dependent on the cause like quench,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MP, FE and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administrative power limit</a:t>
            </a:r>
            <a:endParaRPr lang="en-US" altLang="ko-KR" sz="2200" dirty="0" smtClean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 gradient</a:t>
            </a:r>
            <a:r>
              <a:rPr lang="en-US" altLang="ko-K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200" b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="1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</a:t>
            </a:r>
            <a:r>
              <a:rPr lang="en-US" altLang="ko-K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</a:t>
            </a:r>
            <a:endParaRPr lang="en-US" altLang="ko-KR" sz="2200" b="1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Quench limit (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quench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– 1 MV/m)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Q0 limit, Q0 </a:t>
            </a:r>
            <a:r>
              <a:rPr lang="en-US" altLang="ko-KR" sz="22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sz="2200" baseline="300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X-ray limit (fiel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 emission threshold, &lt; 10 </a:t>
            </a:r>
            <a:r>
              <a:rPr lang="el-GR" altLang="ko-KR" sz="2200" dirty="0" smtClean="0">
                <a:latin typeface="Century Gothic" panose="020B0502020202020204" pitchFamily="34" charset="0"/>
                <a:ea typeface="맑은 고딕" panose="020B0503020000020004" pitchFamily="50" charset="-127"/>
                <a:cs typeface="Arial Unicode MS" panose="020B0604020202020204" pitchFamily="50" charset="-127"/>
              </a:rPr>
              <a:t>μ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맑은 고딕" panose="020B0503020000020004" pitchFamily="50" charset="-127"/>
                <a:cs typeface="Arial Unicode MS" panose="020B0604020202020204" pitchFamily="50" charset="-127"/>
              </a:rPr>
              <a:t>Sv</a:t>
            </a:r>
            <a:r>
              <a:rPr lang="en-US" altLang="ko-KR" sz="2200" dirty="0" smtClean="0">
                <a:latin typeface="Century Gothic" panose="020B0502020202020204" pitchFamily="34" charset="0"/>
                <a:ea typeface="맑은 고딕" panose="020B0503020000020004" pitchFamily="50" charset="-127"/>
                <a:cs typeface="Arial Unicode MS" panose="020B0604020202020204" pitchFamily="50" charset="-127"/>
              </a:rPr>
              <a:t>/min) in beam axis</a:t>
            </a:r>
            <a:endParaRPr lang="en-US" altLang="ko-KR" sz="2200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1822" y="1249136"/>
            <a:ext cx="776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Data: D</a:t>
            </a:r>
            <a:r>
              <a:rPr lang="en-US" altLang="ko-KR" dirty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en-US" altLang="ko-KR" dirty="0" err="1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Reschke</a:t>
            </a:r>
            <a:r>
              <a:rPr lang="en-US" altLang="ko-KR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et al</a:t>
            </a:r>
            <a:r>
              <a:rPr lang="en-US" altLang="ko-KR" dirty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., PHYS. REV. ACCEL. BEAMS 20, 042004 (2017)</a:t>
            </a:r>
            <a:endParaRPr lang="ko-KR" altLang="en-US">
              <a:solidFill>
                <a:srgbClr val="0000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1435" y="5626083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Century Gothic" panose="020B0502020202020204" pitchFamily="34" charset="0"/>
                <a:ea typeface="맑은 고딕" panose="020B0503020000020004" pitchFamily="50" charset="-127"/>
              </a:rPr>
              <a:t>※ </a:t>
            </a:r>
            <a:r>
              <a:rPr lang="en-US" altLang="ko-KR" sz="2000" i="1" dirty="0" smtClean="0">
                <a:latin typeface="Century Gothic" panose="020B0502020202020204" pitchFamily="34" charset="0"/>
              </a:rPr>
              <a:t>CEBAF upgrade &lt; 167 </a:t>
            </a:r>
            <a:r>
              <a:rPr lang="el-GR" altLang="ko-KR" sz="2000" i="1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μ</a:t>
            </a:r>
            <a:r>
              <a:rPr lang="en-US" altLang="ko-KR" sz="2000" i="1" dirty="0" err="1">
                <a:latin typeface="Century Gothic" panose="020B0502020202020204" pitchFamily="34" charset="0"/>
                <a:cs typeface="Arial Unicode MS" panose="020B0604020202020204" pitchFamily="50" charset="-127"/>
              </a:rPr>
              <a:t>Sv</a:t>
            </a:r>
            <a:r>
              <a:rPr lang="en-US" altLang="ko-KR" sz="2000" i="1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/min</a:t>
            </a:r>
            <a:endParaRPr lang="ko-KR" altLang="en-US" sz="2000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Experience in XFEL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38200" y="1600199"/>
            <a:ext cx="10515600" cy="4661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 gradient (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for VT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solidFill>
                  <a:srgbClr val="0000FF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2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26 MV/m (at beginning)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 ~10% higher than nominal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acc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23.6 MV/m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solidFill>
                  <a:srgbClr val="0000FF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20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MV/m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(after 270 VTs)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 because expectation of higher average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Eacc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than 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23.6 MV/m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If </a:t>
            </a:r>
            <a:r>
              <a:rPr lang="en-US" altLang="ko-K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&lt;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20 MV/m, rejected to re-treatment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Statistics of vertical test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Total 1340 VTs with 831 cavities, </a:t>
            </a:r>
            <a:r>
              <a:rPr lang="en-US" altLang="ko-KR" sz="2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→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1.48 times VT each cavity, average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28% of cavities with more than 2 times VT as passe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 incoming inspection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Average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max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31.4 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MV/m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(</a:t>
            </a:r>
            <a:r>
              <a:rPr lang="en-US" altLang="ko-KR" sz="22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rms</a:t>
            </a:r>
            <a:r>
              <a:rPr lang="en-US" altLang="ko-KR" sz="2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dev 6.8 MV/m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Average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27.7 MV/m (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Q0 </a:t>
            </a:r>
            <a:r>
              <a:rPr lang="en-US" altLang="ko-KR" sz="22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2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sz="2200" baseline="300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rms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dev</a:t>
            </a:r>
            <a:r>
              <a:rPr lang="en-US" altLang="ko-KR" sz="22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7.2 MV/m)</a:t>
            </a:r>
            <a:endParaRPr lang="en-US" altLang="ko-KR" sz="2200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200" dirty="0">
              <a:solidFill>
                <a:prstClr val="black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85" y="3198438"/>
            <a:ext cx="6295201" cy="23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81" y="1625769"/>
            <a:ext cx="4160408" cy="324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/>
          <a:lstStyle/>
          <a:p>
            <a:pPr algn="ctr"/>
            <a:r>
              <a:rPr lang="en-US" altLang="ko-KR" sz="3500" dirty="0">
                <a:solidFill>
                  <a:srgbClr val="4472C4">
                    <a:lumMod val="50000"/>
                  </a:srgb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Experience in XFEL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68" y="1633933"/>
            <a:ext cx="5040000" cy="227101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9867" y="4073465"/>
            <a:ext cx="5306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Cavities in categorized with limiting phenomena during VT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732" y="5947753"/>
            <a:ext cx="1031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2000" i="1" dirty="0" smtClean="0"/>
              <a:t>10</a:t>
            </a:r>
            <a:r>
              <a:rPr lang="en-US" altLang="ko-KR" sz="2000" i="1" dirty="0"/>
              <a:t>% of cavities were rejected to send to re-treatment, before </a:t>
            </a:r>
            <a:r>
              <a:rPr lang="en-US" altLang="ko-KR" sz="2000" i="1" dirty="0" smtClean="0"/>
              <a:t>VT, remaining </a:t>
            </a:r>
            <a:r>
              <a:rPr lang="en-US" altLang="ko-KR" sz="2000" i="1" dirty="0"/>
              <a:t>90% are as “received cavity</a:t>
            </a:r>
            <a:r>
              <a:rPr lang="en-US" altLang="ko-KR" sz="2000" i="1" dirty="0" smtClean="0"/>
              <a:t>”</a:t>
            </a:r>
            <a:endParaRPr lang="ko-KR" altLang="en-US" sz="2000" i="1"/>
          </a:p>
        </p:txBody>
      </p:sp>
      <p:sp>
        <p:nvSpPr>
          <p:cNvPr id="8" name="TextBox 7"/>
          <p:cNvSpPr txBox="1"/>
          <p:nvPr/>
        </p:nvSpPr>
        <p:spPr>
          <a:xfrm>
            <a:off x="1837747" y="1951481"/>
            <a:ext cx="12442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igh Q-slop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383" y="3034958"/>
            <a:ext cx="9172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quench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1497" y="3340660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FF0000"/>
                </a:solidFill>
                <a:latin typeface="Century Gothic" panose="020B0502020202020204" pitchFamily="34" charset="0"/>
              </a:rPr>
              <a:t>Field </a:t>
            </a:r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emission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235" y="2607855"/>
            <a:ext cx="11432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Q0 with FE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7601" y="4979955"/>
            <a:ext cx="400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Eacc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istribution</a:t>
            </a:r>
          </a:p>
        </p:txBody>
      </p:sp>
      <p:cxnSp>
        <p:nvCxnSpPr>
          <p:cNvPr id="15" name="직선 연결선 14"/>
          <p:cNvCxnSpPr/>
          <p:nvPr/>
        </p:nvCxnSpPr>
        <p:spPr>
          <a:xfrm flipH="1" flipV="1">
            <a:off x="8613322" y="2607855"/>
            <a:ext cx="0" cy="18503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7976507" y="3533020"/>
            <a:ext cx="63681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783" y="3579662"/>
            <a:ext cx="13051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ko-KR" sz="15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rejected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H="1" flipV="1">
            <a:off x="9181933" y="2607855"/>
            <a:ext cx="0" cy="18503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8724875" y="2769437"/>
            <a:ext cx="4680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80999" y="239371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US" altLang="ko-KR" sz="15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</a:t>
            </a:r>
            <a:r>
              <a:rPr lang="en-US" altLang="ko-KR" sz="15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rejected</a:t>
            </a:r>
            <a:endParaRPr lang="ko-KR" altLang="en-US" sz="15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8969826" y="1412422"/>
            <a:ext cx="0" cy="3024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81492" y="1233788"/>
            <a:ext cx="1497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Nominal </a:t>
            </a:r>
            <a:r>
              <a:rPr lang="en-US" altLang="ko-KR" sz="1500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Eacc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8981492" y="1556953"/>
            <a:ext cx="211383" cy="4677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Vertical Test Summary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1888627"/>
            <a:ext cx="7920000" cy="2476364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12789" y="3385035"/>
            <a:ext cx="267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Condition with</a:t>
            </a:r>
          </a:p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Q0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0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10</a:t>
            </a:r>
            <a:r>
              <a:rPr lang="en-US" altLang="ko-KR" sz="2000" baseline="300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endParaRPr lang="en-US" altLang="ko-KR" sz="20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58" y="4685244"/>
            <a:ext cx="979714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the acceptance vertical test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No curing process such as high power pulse conditioning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against MP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field emission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But re-treatment and retest were done.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6961" y="1426546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err="1" smtClean="0">
                <a:latin typeface="Century Gothic" panose="020B0502020202020204" pitchFamily="34" charset="0"/>
              </a:rPr>
              <a:t>E</a:t>
            </a:r>
            <a:r>
              <a:rPr lang="en-US" altLang="ko-KR" sz="2200" b="1" baseline="-25000" dirty="0" err="1" smtClean="0">
                <a:latin typeface="Century Gothic" panose="020B0502020202020204" pitchFamily="34" charset="0"/>
              </a:rPr>
              <a:t>usable</a:t>
            </a:r>
            <a:endParaRPr lang="ko-KR" altLang="en-US" sz="2200" b="1">
              <a:latin typeface="Century Gothic" panose="020B0502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6000" y="3398072"/>
            <a:ext cx="7639767" cy="678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8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FXFEL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Summary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6961" y="1442402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err="1" smtClean="0">
                <a:latin typeface="Century Gothic" panose="020B0502020202020204" pitchFamily="34" charset="0"/>
              </a:rPr>
              <a:t>E</a:t>
            </a:r>
            <a:r>
              <a:rPr lang="en-US" altLang="ko-KR" sz="2200" b="1" baseline="-25000" dirty="0" err="1" smtClean="0">
                <a:latin typeface="Century Gothic" panose="020B0502020202020204" pitchFamily="34" charset="0"/>
              </a:rPr>
              <a:t>usable</a:t>
            </a:r>
            <a:endParaRPr lang="ko-KR" altLang="en-US" sz="2200" b="1">
              <a:latin typeface="Century Gothic" panose="020B0502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2039548"/>
            <a:ext cx="8280000" cy="2284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2715" y="4490788"/>
            <a:ext cx="5641521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Criteria for VT an</a:t>
            </a:r>
            <a:r>
              <a:rPr lang="en-US" altLang="ko-KR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 module test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sz="2200" baseline="-250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usable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≥ 20 MV/m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altLang="ko-KR" sz="24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Q0 </a:t>
            </a:r>
            <a:r>
              <a:rPr lang="en-US" altLang="ko-KR" sz="2400" dirty="0">
                <a:solidFill>
                  <a:prstClr val="black"/>
                </a:solidFill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400" dirty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sz="2400" baseline="300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altLang="ko-K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Xray</a:t>
            </a:r>
            <a:r>
              <a:rPr lang="en-US" altLang="ko-K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(FE)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&lt;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 </a:t>
            </a:r>
            <a:r>
              <a:rPr lang="el-GR" altLang="ko-KR" sz="2200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μ</a:t>
            </a:r>
            <a:r>
              <a:rPr lang="en-US" altLang="ko-KR" sz="2200" dirty="0" err="1">
                <a:latin typeface="Century Gothic" panose="020B0502020202020204" pitchFamily="34" charset="0"/>
                <a:cs typeface="Arial Unicode MS" panose="020B0604020202020204" pitchFamily="50" charset="-127"/>
              </a:rPr>
              <a:t>Sv</a:t>
            </a:r>
            <a:r>
              <a:rPr lang="en-US" altLang="ko-KR" sz="2200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/min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73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Topics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ko-KR" sz="3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Work process of cavity, design to beam commissioning in an accelerator – page 3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ko-KR" sz="3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</a:t>
            </a:r>
            <a:r>
              <a:rPr lang="en-US" altLang="ko-KR" sz="3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cooling rate – page 8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ko-KR" sz="30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criteria, cavity and </a:t>
            </a:r>
            <a:r>
              <a:rPr lang="en-US" altLang="ko-KR" sz="30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</a:t>
            </a:r>
            <a:r>
              <a:rPr lang="en-US" altLang="ko-KR" sz="3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– page 14</a:t>
            </a:r>
            <a:endParaRPr lang="en-US" altLang="ko-KR" sz="30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ko-KR" sz="3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Happenings during vertical test, module test, beam operation and coupler conditioning – page 23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ko-KR" sz="3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Main </a:t>
            </a:r>
            <a:r>
              <a:rPr lang="en-US" altLang="ko-KR" sz="30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Power Coupler </a:t>
            </a:r>
            <a:r>
              <a:rPr lang="en-US" altLang="ko-KR" sz="3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Problem – page 45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81042"/>
              </p:ext>
            </p:extLst>
          </p:nvPr>
        </p:nvGraphicFramePr>
        <p:xfrm>
          <a:off x="1526705" y="1568491"/>
          <a:ext cx="9149443" cy="498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279"/>
                <a:gridCol w="2130878"/>
                <a:gridCol w="2041072"/>
                <a:gridCol w="193221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-β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β</a:t>
                      </a:r>
                      <a:endParaRPr lang="en-US" altLang="ko-K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modules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cavity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elliptical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elliptical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Cavities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module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 / cells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[MHz]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Geom. </a:t>
                      </a:r>
                      <a:r>
                        <a:rPr lang="en-US" dirty="0" smtClean="0">
                          <a:latin typeface="Arial" panose="020B0604020202020204" pitchFamily="34" charset="0"/>
                          <a:ea typeface="Symbol" charset="2"/>
                          <a:cs typeface="Arial" panose="020B0604020202020204" pitchFamily="34" charset="0"/>
                        </a:rPr>
                        <a:t>b 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l-GR" baseline="0" dirty="0" smtClean="0"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/m]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[MV/m]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88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nominal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x </a:t>
                      </a:r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</a:t>
                      </a:r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</a:t>
                      </a:r>
                      <a:r>
                        <a:rPr lang="en-US" altLang="ko-KR" sz="18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Acceptance from vertical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test, 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MV/m]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~10</a:t>
                      </a:r>
                      <a:endParaRPr lang="en-US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Q0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1.3 x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 </a:t>
                      </a:r>
                      <a:endParaRPr lang="en-US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~18.4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Q0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4.3 x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 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~21.89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Q0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4.3</a:t>
                      </a:r>
                      <a:r>
                        <a:rPr lang="en-US" altLang="ko-KR" sz="18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altLang="ko-KR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800" baseline="30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9 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Acceptance from module</a:t>
                      </a:r>
                      <a:r>
                        <a:rPr lang="en-US" altLang="ko-KR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[MV/m]</a:t>
                      </a:r>
                      <a:endParaRPr lang="en-US" altLang="ko-KR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4472C4">
                    <a:lumMod val="50000"/>
                  </a:srgb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</a:t>
            </a:r>
            <a:r>
              <a:rPr lang="en-US" altLang="ko-KR" sz="3500" dirty="0" smtClean="0">
                <a:solidFill>
                  <a:srgbClr val="4472C4">
                    <a:lumMod val="50000"/>
                  </a:srgb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ESS Preliminary (?)</a:t>
            </a:r>
            <a:endParaRPr lang="en-US" sz="35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76148" y="5227177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±10% </a:t>
            </a:r>
            <a:r>
              <a:rPr lang="en-US" altLang="ko-KR" dirty="0" err="1" smtClean="0"/>
              <a:t>E</a:t>
            </a:r>
            <a:r>
              <a:rPr lang="en-US" altLang="ko-KR" baseline="-25000" dirty="0" err="1" smtClean="0"/>
              <a:t>nominal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>
                <a:latin typeface="맑은 고딕" panose="020B0503020000020004" pitchFamily="50" charset="-127"/>
              </a:rPr>
              <a:t>+15% </a:t>
            </a:r>
            <a:r>
              <a:rPr lang="en-US" altLang="ko-KR" dirty="0" smtClean="0"/>
              <a:t>heat loss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4472C4">
                    <a:lumMod val="50000"/>
                  </a:srgb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ESS Preliminary (?)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0487"/>
            <a:ext cx="10515600" cy="4356476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ESS criteria looks easy apparently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based on those of XFEL, CEBAF Upgrade and LCLS-II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But, it seems more hard compared to others, because</a:t>
            </a:r>
          </a:p>
          <a:p>
            <a:pPr marL="590400">
              <a:buFont typeface="Arial Unicode MS" panose="020B0604020202020204" pitchFamily="50" charset="-127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Primary surface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polishing of </a:t>
            </a:r>
            <a:r>
              <a:rPr lang="en-US" altLang="ko-KR" sz="2200" b="1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XFEL </a:t>
            </a: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CEBAF were “</a:t>
            </a:r>
            <a:r>
              <a:rPr lang="en-US" altLang="ko-KR" sz="2200" b="1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Electropolishing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” of which roughness would be ≤ ~10 </a:t>
            </a:r>
            <a:r>
              <a:rPr lang="el-GR" altLang="ko-KR" sz="2200" dirty="0" smtClean="0">
                <a:latin typeface="Century Gothic" panose="020B0502020202020204" pitchFamily="34" charset="0"/>
                <a:cs typeface="Arial Unicode MS" panose="020B0604020202020204" pitchFamily="50" charset="-127"/>
              </a:rPr>
              <a:t>μ</a:t>
            </a:r>
            <a:r>
              <a:rPr lang="en-US" altLang="ko-KR" sz="2200" dirty="0" smtClean="0">
                <a:latin typeface="Century Gothic" panose="020B0502020202020204" pitchFamily="34" charset="0"/>
                <a:cs typeface="Arial Unicode MS" panose="020B0604020202020204" pitchFamily="50" charset="-127"/>
              </a:rPr>
              <a:t>m an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 suitable for high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Eacc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(</a:t>
            </a:r>
            <a:r>
              <a:rPr lang="en-US" altLang="ko-KR" sz="2200" dirty="0">
                <a:latin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20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MV/m) &amp; Q0 cavity</a:t>
            </a:r>
          </a:p>
          <a:p>
            <a:pPr marL="590400">
              <a:buFont typeface="Arial Unicode MS" panose="020B0604020202020204" pitchFamily="50" charset="-127"/>
              <a:buChar char="-"/>
            </a:pP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ESS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polishing recipe is “</a:t>
            </a: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Buffer chemical polishing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”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which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roughness would be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≥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~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 </a:t>
            </a:r>
            <a:r>
              <a:rPr lang="el-GR" altLang="ko-KR" sz="2200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μ</a:t>
            </a:r>
            <a:r>
              <a:rPr lang="en-US" altLang="ko-KR" sz="2200" dirty="0">
                <a:latin typeface="Century Gothic" panose="020B0502020202020204" pitchFamily="34" charset="0"/>
                <a:cs typeface="Arial Unicode MS" panose="020B0604020202020204" pitchFamily="50" charset="-127"/>
              </a:rPr>
              <a:t>m an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 suitable for ≤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20 MV/m cavity</a:t>
            </a:r>
          </a:p>
          <a:p>
            <a:pPr marL="590400">
              <a:buFont typeface="Arial Unicode MS" panose="020B0604020202020204" pitchFamily="50" charset="-127"/>
              <a:buChar char="-"/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Eacc,18-20 MV/m would be marginal between BCP and EP !</a:t>
            </a:r>
            <a:endParaRPr lang="en-US" altLang="ko-KR" sz="2200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4472C4">
                    <a:lumMod val="50000"/>
                  </a:srgb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Acceptance Criteria – ESS Preliminary (?)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1642246"/>
            <a:ext cx="5040000" cy="37163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0" y="1552807"/>
            <a:ext cx="3240000" cy="24462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0" y="4194786"/>
            <a:ext cx="3240000" cy="243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9134" y="5535385"/>
            <a:ext cx="523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entury Gothic" panose="020B0502020202020204" pitchFamily="34" charset="0"/>
              </a:rPr>
              <a:t>C. Xu, C. E. Reece and M. J. Kelley, "Simulation of non-linear SRF losses derived from characteristic </a:t>
            </a:r>
            <a:r>
              <a:rPr lang="en-US" altLang="ko-KR" sz="1400" dirty="0" err="1">
                <a:latin typeface="Century Gothic" panose="020B0502020202020204" pitchFamily="34" charset="0"/>
              </a:rPr>
              <a:t>Nb</a:t>
            </a:r>
            <a:r>
              <a:rPr lang="en-US" altLang="ko-KR" sz="1400" dirty="0">
                <a:latin typeface="Century Gothic" panose="020B0502020202020204" pitchFamily="34" charset="0"/>
              </a:rPr>
              <a:t> topography: comparison of etched and </a:t>
            </a:r>
            <a:r>
              <a:rPr lang="en-US" altLang="ko-KR" sz="1400" dirty="0" err="1">
                <a:latin typeface="Century Gothic" panose="020B0502020202020204" pitchFamily="34" charset="0"/>
              </a:rPr>
              <a:t>electropolished</a:t>
            </a:r>
            <a:r>
              <a:rPr lang="en-US" altLang="ko-KR" sz="1400" dirty="0">
                <a:latin typeface="Century Gothic" panose="020B0502020202020204" pitchFamily="34" charset="0"/>
              </a:rPr>
              <a:t> surfaces," </a:t>
            </a:r>
            <a:r>
              <a:rPr lang="en-US" altLang="ko-KR" sz="1400" i="1" dirty="0">
                <a:latin typeface="Century Gothic" panose="020B0502020202020204" pitchFamily="34" charset="0"/>
              </a:rPr>
              <a:t>http://arxiv.org/abs/1406.7276, </a:t>
            </a:r>
            <a:r>
              <a:rPr lang="en-US" altLang="ko-KR" sz="1400" dirty="0">
                <a:latin typeface="Century Gothic" panose="020B0502020202020204" pitchFamily="34" charset="0"/>
              </a:rPr>
              <a:t>2014. </a:t>
            </a:r>
            <a:endParaRPr lang="ko-KR" altLang="en-US" sz="140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486" y="419478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</a:t>
            </a:r>
            <a:r>
              <a:rPr lang="en-US" altLang="ko-KR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</a:t>
            </a:r>
            <a:endParaRPr lang="ko-KR" altLang="en-US" b="1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9486" y="155280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BCP</a:t>
            </a:r>
            <a:endParaRPr lang="ko-KR" altLang="en-US" b="1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21107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4. Limitation</a:t>
            </a:r>
            <a: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</a:t>
            </a:r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vertical test, module test, beam operation and coupler conditioning</a:t>
            </a:r>
            <a:b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5315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Limitations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Cavity &amp; Module Test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32169" y="1939925"/>
            <a:ext cx="8338457" cy="4351338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quenching –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by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poor polishing, defect</a:t>
            </a:r>
          </a:p>
          <a:p>
            <a:r>
              <a:rPr lang="en-US" altLang="ko-KR" sz="2200" dirty="0" err="1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(MP) in coupler and cavity,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resonant phenomena, produce multiple collisions   </a:t>
            </a:r>
          </a:p>
          <a:p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Field </a:t>
            </a:r>
            <a:r>
              <a:rPr lang="en-US" altLang="ko-KR" sz="2200" dirty="0" err="1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emissioning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(FE)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coupler and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</a:t>
            </a:r>
          </a:p>
          <a:p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High fiel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Q-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disease, by hydrogen</a:t>
            </a:r>
          </a:p>
          <a:p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Immature quenching and/or Q-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disease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Vacuum leakage (rate &gt;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1e-10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mbar l/m)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Tuner sticking – reliability of passive unengaging system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Tuner limitation for moving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른쪽 중괄호 5"/>
          <p:cNvSpPr/>
          <p:nvPr/>
        </p:nvSpPr>
        <p:spPr>
          <a:xfrm>
            <a:off x="8392886" y="2073729"/>
            <a:ext cx="1110343" cy="22043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560379" y="2991241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entury Gothic" panose="020B0502020202020204" pitchFamily="34" charset="0"/>
              </a:rPr>
              <a:t>Thermal break</a:t>
            </a:r>
            <a:r>
              <a:rPr lang="en-US" altLang="ko-KR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down</a:t>
            </a:r>
            <a:endParaRPr lang="ko-KR" altLang="en-US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Limitations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Cavity &amp; Module Test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contamination during pump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connection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pumping &amp; purging</a:t>
            </a:r>
          </a:p>
          <a:p>
            <a:pPr marL="0" indent="0">
              <a:buNone/>
            </a:pP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 → automatic P&amp;P system, using in-vacuum particle counter and RGA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Operation error from LLRF &amp; control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system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system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tuning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power calibration, with real power</a:t>
            </a:r>
          </a:p>
          <a:p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nintended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overpower during conditioning of coupler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cavity at 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transient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periods </a:t>
            </a:r>
          </a:p>
          <a:p>
            <a:pPr marL="0" indent="0">
              <a:buNone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→ set “forward power limit” from interlock system</a:t>
            </a:r>
            <a:endParaRPr lang="en-US" altLang="ko-KR" sz="2200" dirty="0">
              <a:solidFill>
                <a:srgbClr val="0000FF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Vacuum spike with unknown cause</a:t>
            </a:r>
          </a:p>
          <a:p>
            <a:pPr marL="0" indent="0">
              <a:buNone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→ diagnostic system (maybe oscilloscope - monitoring signals such as forward &amp; reflect powers, RF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pickup from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coupler,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&amp; coupler vacuums)</a:t>
            </a:r>
            <a:endParaRPr lang="en-US" altLang="ko-KR" sz="2200" dirty="0">
              <a:solidFill>
                <a:srgbClr val="0000FF"/>
              </a:solidFill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35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(MP)</a:t>
            </a:r>
            <a:endParaRPr lang="ko-KR" altLang="en-US" sz="35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0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latin typeface="Century Gothic" panose="020B0502020202020204" pitchFamily="34" charset="0"/>
              </a:rPr>
              <a:t>MP is a resonant electron discharge, produced by the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synchronization of emitted electrons with the RF fields and by the electron multiplication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 at the impact point with the surface of the structure. </a:t>
            </a:r>
            <a:r>
              <a:rPr lang="en-US" altLang="ko-KR" sz="2200" dirty="0">
                <a:latin typeface="Century Gothic" panose="020B0502020202020204" pitchFamily="34" charset="0"/>
              </a:rPr>
              <a:t>Then often plaguing radiofrequency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structures. 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</a:rPr>
              <a:t>The discharge is mainly encountered in RF accelerating structures where the combination of RF fields and clean surfaces of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high secondary yield metals like copper, </a:t>
            </a:r>
            <a:r>
              <a:rPr lang="en-US" altLang="ko-KR" sz="2200" b="1" dirty="0" err="1" smtClean="0">
                <a:latin typeface="Century Gothic" panose="020B0502020202020204" pitchFamily="34" charset="0"/>
              </a:rPr>
              <a:t>aluminium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, or niobium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will enhance the electron multiplication of the electrons at each impact.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</a:rPr>
              <a:t>Encountered at the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interface between vacuum and dielectrics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such as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RF windows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in waveguides or ceramic </a:t>
            </a:r>
            <a:r>
              <a:rPr lang="en-US" altLang="ko-KR" sz="2200" b="1" dirty="0" smtClean="0">
                <a:latin typeface="Century Gothic" panose="020B0502020202020204" pitchFamily="34" charset="0"/>
              </a:rPr>
              <a:t>feed-through in power devices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such as RF couplers for accelerating cavities or broadcasting power tubes and devices. </a:t>
            </a:r>
            <a:endParaRPr lang="ko-KR" altLang="en-US" sz="220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687" y="5710344"/>
            <a:ext cx="6170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Reference: R</a:t>
            </a:r>
            <a:r>
              <a:rPr lang="en-US" altLang="ko-KR" dirty="0">
                <a:solidFill>
                  <a:schemeClr val="accent5"/>
                </a:solidFill>
                <a:latin typeface="Century Gothic" panose="020B0502020202020204" pitchFamily="34" charset="0"/>
              </a:rPr>
              <a:t>. </a:t>
            </a:r>
            <a:r>
              <a:rPr lang="en-US" altLang="ko-KR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Parodi</a:t>
            </a:r>
            <a:r>
              <a:rPr lang="en-US" altLang="ko-KR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, INFN-Genova</a:t>
            </a:r>
            <a:r>
              <a:rPr lang="en-US" altLang="ko-KR" dirty="0">
                <a:solidFill>
                  <a:schemeClr val="accent5"/>
                </a:solidFill>
                <a:latin typeface="Century Gothic" panose="020B0502020202020204" pitchFamily="34" charset="0"/>
              </a:rPr>
              <a:t>, Genoa, </a:t>
            </a:r>
            <a:r>
              <a:rPr lang="en-US" altLang="ko-KR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Italy</a:t>
            </a:r>
          </a:p>
          <a:p>
            <a:r>
              <a:rPr lang="en-US" altLang="ko-KR" dirty="0">
                <a:solidFill>
                  <a:schemeClr val="accent5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altLang="ko-KR" dirty="0" smtClean="0">
                <a:solidFill>
                  <a:schemeClr val="accent5"/>
                </a:solidFill>
                <a:latin typeface="Century Gothic" panose="020B0502020202020204" pitchFamily="34" charset="0"/>
                <a:hlinkClick r:id="rId2"/>
              </a:rPr>
              <a:t>arxiv.org/ftp/arxiv/papers/1112/1112.2176.pdf</a:t>
            </a:r>
            <a:r>
              <a:rPr lang="en-US" altLang="ko-KR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endParaRPr lang="ko-KR" altLang="en-US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err="1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To have </a:t>
            </a:r>
            <a:r>
              <a:rPr lang="en-US" altLang="ko-KR" sz="2200" dirty="0" err="1" smtClean="0">
                <a:latin typeface="Century Gothic" panose="020B0502020202020204" pitchFamily="34" charset="0"/>
              </a:rPr>
              <a:t>multipacting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 you need the occurrence of two conditions: 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electron synchronization with the RF fields 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electron multiplication via secondary electron re-emission.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Both conditions need to be met by the electron clouds trapped in the RF fields, to produce a real MP barrier.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MP electrons 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bsorb RF energy  </a:t>
            </a:r>
            <a:r>
              <a:rPr lang="en-US" altLang="ko-KR" sz="2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low Q0</a:t>
            </a:r>
            <a:endParaRPr lang="en-US" altLang="ko-KR" sz="22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Produce x-ray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Can be evolved to thermal breakdown </a:t>
            </a:r>
            <a:r>
              <a:rPr lang="en-US" altLang="ko-KR" sz="2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→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quench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1676" y="359229"/>
            <a:ext cx="10515600" cy="889907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</a:rPr>
              <a:t>How to </a:t>
            </a:r>
            <a:r>
              <a:rPr lang="en-US" altLang="ko-KR" sz="3500" dirty="0" smtClean="0">
                <a:solidFill>
                  <a:srgbClr val="002060"/>
                </a:solidFill>
              </a:rPr>
              <a:t>Avoid MP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3785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There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are </a:t>
            </a:r>
            <a:r>
              <a:rPr lang="en-US" altLang="ko-KR" sz="2200" dirty="0">
                <a:latin typeface="Century Gothic" panose="020B0502020202020204" pitchFamily="34" charset="0"/>
              </a:rPr>
              <a:t>two ways to avoid or reduce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the possibility </a:t>
            </a:r>
            <a:r>
              <a:rPr lang="en-US" altLang="ko-KR" sz="2200" dirty="0">
                <a:latin typeface="Century Gothic" panose="020B0502020202020204" pitchFamily="34" charset="0"/>
              </a:rPr>
              <a:t>of MP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:</a:t>
            </a:r>
            <a:endParaRPr lang="en-US" altLang="ko-KR" sz="2200" dirty="0">
              <a:latin typeface="Century Gothic" panose="020B0502020202020204" pitchFamily="34" charset="0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reduce </a:t>
            </a:r>
            <a:r>
              <a:rPr lang="en-US" altLang="ko-KR" sz="2200" dirty="0">
                <a:latin typeface="Century Gothic" panose="020B0502020202020204" pitchFamily="34" charset="0"/>
              </a:rPr>
              <a:t>electron multiplication (by material selection)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</a:rPr>
              <a:t>avoid spatial focusing of electrons in critical regions to break time focusing and RF (by geometric design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)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200" dirty="0">
              <a:latin typeface="Century Gothic" panose="020B0502020202020204" pitchFamily="34" charset="0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To </a:t>
            </a:r>
            <a:r>
              <a:rPr lang="en-US" altLang="ko-KR" sz="2200" dirty="0">
                <a:latin typeface="Century Gothic" panose="020B0502020202020204" pitchFamily="34" charset="0"/>
              </a:rPr>
              <a:t>kill the electron multiplication using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materials with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secondary emission coefficient lower than </a:t>
            </a: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one.</a:t>
            </a:r>
            <a:r>
              <a:rPr lang="en-US" altLang="ko-KR" sz="2200" dirty="0">
                <a:latin typeface="Century Gothic" panose="020B0502020202020204" pitchFamily="34" charset="0"/>
              </a:rPr>
              <a:t>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Exponential decrease of reemitted electrons, unable to self-sustain. Unfortunately.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Field Emission (FE)</a:t>
            </a:r>
            <a:endParaRPr lang="ko-KR" altLang="en-US" sz="35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04306"/>
            <a:ext cx="10515600" cy="48087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Electrons in local points of cavity surface absorbs RF power </a:t>
            </a:r>
            <a:r>
              <a:rPr lang="en-US" altLang="ko-KR" sz="2200" dirty="0">
                <a:latin typeface="Century Gothic" panose="020B0502020202020204" pitchFamily="34" charset="0"/>
              </a:rPr>
              <a:t>by surface-electric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field, then electrons escape to cavity space. FE </a:t>
            </a:r>
            <a:r>
              <a:rPr lang="en-US" altLang="ko-KR" sz="2200" dirty="0">
                <a:latin typeface="Century Gothic" panose="020B0502020202020204" pitchFamily="34" charset="0"/>
              </a:rPr>
              <a:t>scales exponentially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with the </a:t>
            </a:r>
            <a:r>
              <a:rPr lang="en-US" altLang="ko-KR" sz="2200" dirty="0">
                <a:latin typeface="Century Gothic" panose="020B0502020202020204" pitchFamily="34" charset="0"/>
              </a:rPr>
              <a:t>electric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field </a:t>
            </a:r>
            <a:r>
              <a:rPr lang="en-US" altLang="ko-KR" sz="2200" dirty="0">
                <a:latin typeface="Century Gothic" panose="020B0502020202020204" pitchFamily="34" charset="0"/>
              </a:rPr>
              <a:t>and is capable of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consuming inordinate amounts </a:t>
            </a:r>
            <a:r>
              <a:rPr lang="en-US" altLang="ko-KR" sz="2200" dirty="0">
                <a:latin typeface="Century Gothic" panose="020B0502020202020204" pitchFamily="34" charset="0"/>
              </a:rPr>
              <a:t>of power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is characterized by an exponential drop of the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Q0 versus </a:t>
            </a:r>
            <a:r>
              <a:rPr lang="en-US" altLang="ko-KR" sz="2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Eacc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curve and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rays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production.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>
                <a:latin typeface="Century Gothic" panose="020B0502020202020204" pitchFamily="34" charset="0"/>
              </a:rPr>
              <a:t>The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escaped electrons impact </a:t>
            </a:r>
            <a:r>
              <a:rPr lang="en-US" altLang="ko-KR" sz="2200" dirty="0">
                <a:latin typeface="Century Gothic" panose="020B0502020202020204" pitchFamily="34" charset="0"/>
              </a:rPr>
              <a:t>the cavity walls, producing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heat and </a:t>
            </a:r>
            <a:r>
              <a:rPr lang="en-US" altLang="ko-KR" sz="2200" dirty="0">
                <a:latin typeface="Century Gothic" panose="020B0502020202020204" pitchFamily="34" charset="0"/>
              </a:rPr>
              <a:t>bremsstrahlung x rays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. The </a:t>
            </a:r>
            <a:r>
              <a:rPr lang="en-US" altLang="ko-KR" sz="2200" dirty="0">
                <a:latin typeface="Century Gothic" panose="020B0502020202020204" pitchFamily="34" charset="0"/>
              </a:rPr>
              <a:t>heating can be so severe that a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quench results</a:t>
            </a:r>
            <a:r>
              <a:rPr lang="en-US" altLang="ko-KR" sz="22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Detected with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electron-pickup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probe </a:t>
            </a:r>
            <a:r>
              <a:rPr lang="en-US" altLang="ko-KR" sz="2200" dirty="0">
                <a:latin typeface="Century Gothic" panose="020B0502020202020204" pitchFamily="34" charset="0"/>
              </a:rPr>
              <a:t>in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the cavity </a:t>
            </a:r>
            <a:r>
              <a:rPr lang="en-US" altLang="ko-KR" sz="2200" dirty="0">
                <a:latin typeface="Century Gothic" panose="020B0502020202020204" pitchFamily="34" charset="0"/>
              </a:rPr>
              <a:t>and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an x-ray detector </a:t>
            </a:r>
            <a:r>
              <a:rPr lang="en-US" altLang="ko-KR" sz="2200" dirty="0">
                <a:latin typeface="Century Gothic" panose="020B0502020202020204" pitchFamily="34" charset="0"/>
              </a:rPr>
              <a:t>outside the cryostat (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for bremsstrahlung </a:t>
            </a:r>
            <a:r>
              <a:rPr lang="en-US" altLang="ko-KR" sz="2200" dirty="0">
                <a:latin typeface="Century Gothic" panose="020B0502020202020204" pitchFamily="34" charset="0"/>
              </a:rPr>
              <a:t>x rays). Both are useful for detecting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the onset </a:t>
            </a:r>
            <a:r>
              <a:rPr lang="en-US" altLang="ko-KR" sz="2200" dirty="0">
                <a:latin typeface="Century Gothic" panose="020B0502020202020204" pitchFamily="34" charset="0"/>
              </a:rPr>
              <a:t>of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FE </a:t>
            </a:r>
            <a:r>
              <a:rPr lang="en-US" altLang="ko-KR" sz="2200" dirty="0">
                <a:latin typeface="Century Gothic" panose="020B0502020202020204" pitchFamily="34" charset="0"/>
              </a:rPr>
              <a:t>and to measure the emitter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strength</a:t>
            </a:r>
            <a:endParaRPr lang="ko-KR" altLang="en-US" sz="2200">
              <a:latin typeface="Century Gothic" panose="020B0502020202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2110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1. Work </a:t>
            </a:r>
            <a: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of Cavity for Accelerator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18974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Field Emission</a:t>
            </a:r>
            <a:endParaRPr lang="ko-KR" altLang="en-US" sz="35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04306"/>
            <a:ext cx="10515600" cy="4808765"/>
          </a:xfrm>
        </p:spPr>
        <p:txBody>
          <a:bodyPr>
            <a:no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Geometric field enhancement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contributes FE. Sharp tip of metal would give field enhancement, but round tip would mitigate field enhancement. </a:t>
            </a:r>
          </a:p>
          <a:p>
            <a:endParaRPr lang="en-US" altLang="ko-KR" sz="22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Field </a:t>
            </a:r>
            <a:r>
              <a:rPr lang="en-US" altLang="ko-KR" sz="2200" dirty="0">
                <a:latin typeface="Century Gothic" panose="020B0502020202020204" pitchFamily="34" charset="0"/>
              </a:rPr>
              <a:t>enhancement is due to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a combination </a:t>
            </a:r>
            <a:r>
              <a:rPr lang="en-US" altLang="ko-KR" sz="2200" dirty="0">
                <a:latin typeface="Century Gothic" panose="020B0502020202020204" pitchFamily="34" charset="0"/>
              </a:rPr>
              <a:t>of geometric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field enhancement </a:t>
            </a:r>
            <a:r>
              <a:rPr lang="en-US" altLang="ko-KR" sz="2200" dirty="0">
                <a:latin typeface="Century Gothic" panose="020B0502020202020204" pitchFamily="34" charset="0"/>
              </a:rPr>
              <a:t>and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effects involving </a:t>
            </a:r>
            <a:r>
              <a:rPr lang="en-US" altLang="ko-KR" sz="2200" dirty="0">
                <a:latin typeface="Century Gothic" panose="020B0502020202020204" pitchFamily="34" charset="0"/>
              </a:rPr>
              <a:t>adsorbates or the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interface (something foreign particles - contamination).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ko-KR" sz="2200" dirty="0" smtClean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 can be developed to arcing and/or quenching, basically with radiation</a:t>
            </a:r>
            <a:endParaRPr lang="ko-KR" altLang="en-US" sz="22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7184" y="365126"/>
            <a:ext cx="10515600" cy="932996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Avoiding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Mitigating FE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>
                <a:latin typeface="Century Gothic" panose="020B0502020202020204" pitchFamily="34" charset="0"/>
              </a:rPr>
              <a:t>T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he most </a:t>
            </a:r>
            <a:r>
              <a:rPr lang="en-US" altLang="ko-KR" sz="2200" dirty="0">
                <a:latin typeface="Century Gothic" panose="020B0502020202020204" pitchFamily="34" charset="0"/>
              </a:rPr>
              <a:t>of the field emitters are either foreign particles or protrusions on the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surface such </a:t>
            </a:r>
            <a:r>
              <a:rPr lang="en-US" altLang="ko-KR" sz="2200" dirty="0">
                <a:latin typeface="Century Gothic" panose="020B0502020202020204" pitchFamily="34" charset="0"/>
              </a:rPr>
              <a:t>as scratches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. 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Careful surface polishing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en-US" altLang="ko-KR" sz="2200" dirty="0">
                <a:latin typeface="Century Gothic" panose="020B0502020202020204" pitchFamily="34" charset="0"/>
              </a:rPr>
              <a:t>Cleanliness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ko-KR" sz="2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High </a:t>
            </a:r>
            <a:r>
              <a:rPr lang="en-US" altLang="ko-KR" sz="2200" dirty="0">
                <a:latin typeface="Century Gothic" panose="020B0502020202020204" pitchFamily="34" charset="0"/>
              </a:rPr>
              <a:t>power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processing: when </a:t>
            </a:r>
            <a:r>
              <a:rPr lang="en-US" altLang="ko-KR" sz="2200" dirty="0">
                <a:latin typeface="Century Gothic" panose="020B0502020202020204" pitchFamily="34" charset="0"/>
              </a:rPr>
              <a:t>the field emitter particle is heated up by a short pulse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with very </a:t>
            </a:r>
            <a:r>
              <a:rPr lang="en-US" altLang="ko-KR" sz="2200" dirty="0">
                <a:latin typeface="Century Gothic" panose="020B0502020202020204" pitchFamily="34" charset="0"/>
              </a:rPr>
              <a:t>high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RF power </a:t>
            </a:r>
            <a:r>
              <a:rPr lang="en-US" altLang="ko-KR" sz="2200" dirty="0">
                <a:latin typeface="Century Gothic" panose="020B0502020202020204" pitchFamily="34" charset="0"/>
              </a:rPr>
              <a:t>to the temperature of evaporation. </a:t>
            </a:r>
            <a:endParaRPr lang="en-US" altLang="ko-KR" sz="2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ko-KR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He processing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ko-KR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Plasma processing (SNS)</a:t>
            </a:r>
            <a:endParaRPr lang="ko-KR" altLang="en-US" sz="2200">
              <a:latin typeface="Century Gothic" panose="020B0502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Quench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04306"/>
            <a:ext cx="10515600" cy="48087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Due to 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superconducting nature of niobium, when the maximum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bearable field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reached with a certain reason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sudden increase of the surface resistance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consumes all </a:t>
            </a:r>
            <a:r>
              <a:rPr lang="en-US" altLang="ko-KR" sz="2200" b="1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b="1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rf</a:t>
            </a:r>
            <a:r>
              <a:rPr lang="en-US" altLang="ko-KR" sz="2200" b="1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energy stored in the cavity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causing the so-called quench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All </a:t>
            </a:r>
            <a:r>
              <a:rPr lang="en-US" altLang="ko-KR" sz="2200" b="1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RF </a:t>
            </a: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forward is reflected to outside of cavity !!</a:t>
            </a:r>
            <a:endParaRPr lang="en-US" altLang="ko-KR" sz="2200" b="1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84000" indent="-3240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fundamental limitation introduced by the overcoming of the field of first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penetration - field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at which vortexes can penetrate the superconductor, </a:t>
            </a:r>
          </a:p>
          <a:p>
            <a:pPr marL="684000" indent="-3240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non-fundamental, by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presence of limiting factors such as defects at the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rf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surface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or associated to phenomena such as </a:t>
            </a:r>
            <a:r>
              <a:rPr lang="en-US" altLang="ko-KR" sz="2200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or field emission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Initiated at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small area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due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 heating up above 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critical temperature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(Tc), or due to the local field of first penetration being exceeded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Quench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738994"/>
            <a:ext cx="10515600" cy="48087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At initiating quench, 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84000" indent="-3240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reflected power ⇓ with constant forward power, without beam </a:t>
            </a:r>
            <a:endParaRPr lang="en-US" altLang="ko-KR" sz="2200" b="1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84000" indent="-3240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reflected power ⇓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constant (or slight higher) forward power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and/or the transmitted power ⇓ ,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beam </a:t>
            </a:r>
            <a:endParaRPr lang="en-US" altLang="ko-KR" sz="2200" b="1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84000" indent="-3240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At both cases, local heating and vacuum spike are happened !! (&lt; 30 K from PLS-II experience)</a:t>
            </a:r>
          </a:p>
          <a:p>
            <a:pPr marL="36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 → Some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power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would be consumed from somewhere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(from experience) ~30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msec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quench from initiation to RF switch off, superconductivity recovered after 2-3 seconds (in point of temperature)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Recovery time: He pressure ~80 sec, cavity vacuum ~ 90 sec</a:t>
            </a:r>
          </a:p>
          <a:p>
            <a:pPr>
              <a:spcBef>
                <a:spcPts val="18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Intensity of 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pressure spike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dependent on quench time, </a:t>
            </a:r>
            <a:r>
              <a:rPr lang="en-US" altLang="ko-KR" sz="2200" b="1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especially how fast RF switch off !!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(High Power) </a:t>
            </a:r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Processing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Despite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all precautions, some particulate contamination is unavoidable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is pulsed with high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power. In some cases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continuous wave (</a:t>
            </a:r>
            <a:r>
              <a:rPr lang="en-US" altLang="ko-KR" sz="2200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cw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), low-power operation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plasma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produced by a discharge during the explosion of the emitter, removes surface adsorbates, thereby creating a ”dark" area of reduced secondary-electron-emission coefficient. 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It’s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not from Joule heating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pulse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properties are dependent on each cavity or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coupler. In some case power up to 1MW with 1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msec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pulse length.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326571"/>
            <a:ext cx="10515600" cy="95522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Processing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1648237"/>
            <a:ext cx="7920000" cy="2990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001" y="5282296"/>
            <a:ext cx="79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Exploded emitter in a 5.8-GHz \mushroom" cavity. (a)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Low-magnification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picture, (b)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magnified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view of the framed region (J.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Knobloch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220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6007" y="4808766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(a)</a:t>
            </a:r>
            <a:endParaRPr lang="ko-KR" altLang="en-US" sz="2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3545" y="4806048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(b)</a:t>
            </a:r>
            <a:endParaRPr lang="ko-KR" altLang="en-US" sz="2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968" y="1740814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“Starbursts”</a:t>
            </a:r>
            <a:endParaRPr lang="ko-KR" altLang="en-US" sz="2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4" name="직선 화살표 연결선 13"/>
          <p:cNvCxnSpPr>
            <a:stCxn id="12" idx="2"/>
          </p:cNvCxnSpPr>
          <p:nvPr/>
        </p:nvCxnSpPr>
        <p:spPr>
          <a:xfrm>
            <a:off x="1305484" y="2171701"/>
            <a:ext cx="2335787" cy="1347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Processing – </a:t>
            </a:r>
            <a:r>
              <a:rPr lang="en-US" altLang="ko-KR" sz="3500" dirty="0" err="1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JLab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processing is similar to RF processing, except supplying pure He.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admission of small amounts of He to 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cavity,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while applying </a:t>
            </a:r>
            <a:r>
              <a:rPr lang="en-US" altLang="ko-KR" sz="2200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rf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power, can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precipitate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extinction of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emitters.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erosion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blunting of FE tips by sputtering, 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alteration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the surface composition by ion implantation, 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desorption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adsorbates by impacting ions. 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have implemented mainly with CEBAF cavities in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JLab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Processing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benefit from the reduction of FE would be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reduction in the rate of window arcing: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the cavity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causes electrostatic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charging of the cold RF window which,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turn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causes periodic arcing. 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arcing rate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directly related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 the magnitude of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reduction in the dynamic heat load for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given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cavity. 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Reduction in the level of radiation, which mitigates the damaging neighboring components and then allows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cryomodules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to operate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at higher gradients.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Processing - Station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umping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cart located in the tunnel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adjacent to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to safely introduce and monitor gas He into the cavity vacuum of cold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marL="590400">
              <a:lnSpc>
                <a:spcPct val="11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99.9999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% pure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He,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0.003 </a:t>
            </a:r>
            <a:r>
              <a:rPr lang="en-US" altLang="ko-KR" sz="2200" dirty="0" err="1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μm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filter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variable leak metering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valve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marL="590400">
              <a:lnSpc>
                <a:spcPct val="11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residual gas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analyzer (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RGA)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for measuring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partial pressure of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and 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full range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vacuum </a:t>
            </a: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gauge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marL="590400">
              <a:lnSpc>
                <a:spcPct val="11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</a:t>
            </a:r>
            <a:r>
              <a:rPr lang="en-US" altLang="ko-KR" sz="2200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turbo pump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for pumping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out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at the end of 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Control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and data acquisition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station in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service building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590400">
              <a:lnSpc>
                <a:spcPct val="11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PC running Windows and </a:t>
            </a:r>
            <a:r>
              <a:rPr lang="en-US" altLang="ko-KR" sz="2200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Labview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communicates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a Field Control Chassis (FCC), power meters, a frequency counter, and the accelerator control system (EPICS).</a:t>
            </a:r>
          </a:p>
          <a:p>
            <a:pPr marL="590400">
              <a:lnSpc>
                <a:spcPct val="11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Radiation monitoring (detection), connected with data acquisition, then can be monitored via EPICS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Pumping Cart for SAT at Test Stand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ko-KR" b="1" dirty="0" smtClean="0">
                <a:latin typeface="Century Gothic" panose="020B0502020202020204" pitchFamily="34" charset="0"/>
              </a:rPr>
              <a:t>Additional Recommended Devices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Rare gas analyzer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N2 (He) venting system, with leakage control valve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In-vacuum particle counter (information from KEK)</a:t>
            </a:r>
            <a:endParaRPr lang="ko-KR" altLang="en-US">
              <a:latin typeface="Century Gothic" panose="020B0502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Work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</a:t>
            </a:r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for Accelerator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052464" y="1505386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Design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30" y="1386633"/>
            <a:ext cx="33313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Beam dynamics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RF simulation by computer codes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RF specification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52464" y="2646055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Design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695" y="2646055"/>
            <a:ext cx="5721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&amp; specification of each material, element and part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52464" y="3771735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0694" y="3771735"/>
            <a:ext cx="31053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Cavity &amp; beam tube, He vessel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SUS, …)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inspection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52464" y="4897415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 Fabrication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9969" y="4802426"/>
            <a:ext cx="4059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Machining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(light) Chemical cleaning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dimension and frequency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Tuning each half-cell and whole cells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Inspection, (and if necessary grinding)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He vessel (after cavity tuning)</a:t>
            </a:r>
          </a:p>
        </p:txBody>
      </p:sp>
      <p:cxnSp>
        <p:nvCxnSpPr>
          <p:cNvPr id="17" name="직선 화살표 연결선 16"/>
          <p:cNvCxnSpPr>
            <a:stCxn id="7" idx="2"/>
            <a:endCxn id="9" idx="0"/>
          </p:cNvCxnSpPr>
          <p:nvPr/>
        </p:nvCxnSpPr>
        <p:spPr>
          <a:xfrm>
            <a:off x="2492464" y="2045386"/>
            <a:ext cx="0" cy="60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492464" y="3186055"/>
            <a:ext cx="0" cy="60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492464" y="4311735"/>
            <a:ext cx="0" cy="60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493881" y="5437415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71869" y="1624429"/>
            <a:ext cx="35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Proper design to avoid </a:t>
            </a:r>
            <a:r>
              <a:rPr lang="en-US" altLang="ko-KR" sz="1500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multipacting</a:t>
            </a:r>
            <a:endParaRPr lang="en-US" altLang="ko-KR" sz="1500" dirty="0" smtClean="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cavity and coupler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1869" y="3112506"/>
            <a:ext cx="3376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Less chance of vacuum leakage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Interface between other materials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1868" y="3848499"/>
            <a:ext cx="3241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Defect from material (</a:t>
            </a:r>
            <a:r>
              <a:rPr lang="en-US" altLang="ko-KR" sz="1500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Nb</a:t>
            </a:r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ceramic and coating) 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352133" y="1997609"/>
            <a:ext cx="527709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545097" y="2760733"/>
            <a:ext cx="505267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1080179" y="2758600"/>
            <a:ext cx="530915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334554" y="4189547"/>
            <a:ext cx="530915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882460" y="4187414"/>
            <a:ext cx="530915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1440907" y="4198357"/>
            <a:ext cx="479618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58104" y="5538419"/>
            <a:ext cx="530915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84280" y="4754494"/>
            <a:ext cx="3241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Less dimensional deviation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incursion of foreign materials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Uniformity between cells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</a:t>
            </a:r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- </a:t>
            </a:r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Procedure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8659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Measuring and analyzing field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emission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characteristics. Data from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Radiation monitors and RF power system while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ramping up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cavity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gradient until a fault condition, such as a quench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was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reached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introduction into cavity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vacuum.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partial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pressure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~mid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x 10</a:t>
            </a:r>
            <a:r>
              <a:rPr lang="en-US" altLang="ko-KR" sz="2200" baseline="300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-5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torr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range.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reaching a stable target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pressure, take as long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8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hours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Very slow filling ! (maybe vacuum pump off ?)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After a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pressure stabilization,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can begin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Gradient establishment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up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 a target gradient for processing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Processing stopping until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no further improvements 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radiation.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After processing completed, a partial warm up of </a:t>
            </a:r>
            <a:r>
              <a:rPr lang="en-US" altLang="ko-KR" sz="2200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cryomodule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cavity vacuum open to turbo pump. This was done to remove He.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temperatures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reaches 30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– 40 K. The temperature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cycle takes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approximately 24 hours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Measuring radiation in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order to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confirm improvement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747" y="1298159"/>
            <a:ext cx="1144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JLab</a:t>
            </a:r>
            <a:r>
              <a:rPr lang="en-US" altLang="ko-KR" sz="1400" dirty="0" smtClean="0"/>
              <a:t> recipe, </a:t>
            </a:r>
            <a:r>
              <a:rPr lang="en-US" altLang="ko-KR" sz="1400" dirty="0"/>
              <a:t>M. Drury†, F. Humphry Jr., L. King, M. </a:t>
            </a:r>
            <a:r>
              <a:rPr lang="en-US" altLang="ko-KR" sz="1400" dirty="0" err="1"/>
              <a:t>McCaughan</a:t>
            </a:r>
            <a:r>
              <a:rPr lang="en-US" altLang="ko-KR" sz="1400" dirty="0"/>
              <a:t>, A. </a:t>
            </a:r>
            <a:r>
              <a:rPr lang="en-US" altLang="ko-KR" sz="1400" dirty="0" err="1" smtClean="0"/>
              <a:t>Solopova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Proceedings of NA-PAC2016, Chicago, IL, </a:t>
            </a:r>
            <a:r>
              <a:rPr lang="en-US" altLang="ko-KR" sz="1400" dirty="0" smtClean="0"/>
              <a:t>USA)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6332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</a:t>
            </a:r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</a:t>
            </a:r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– Happening and Result</a:t>
            </a:r>
            <a:endParaRPr lang="ko-KR" altLang="en-US" sz="350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He processing is possible with leakage free cavity !!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Several events out of 314 cavities led to cessation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processing. A quench by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dramatic increase 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 and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 new, much lower, maximum gradient.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These were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most likely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creation of a new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  site in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Until now, cause is unknown even with analysis 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Improvements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 onset gradient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FE magnitude and, most importantly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resulting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improvement in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energy reach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the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accelerator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They are happy with He Processing !!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747" y="1298159"/>
            <a:ext cx="1144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JLab</a:t>
            </a:r>
            <a:r>
              <a:rPr lang="en-US" altLang="ko-KR" sz="1400" dirty="0" smtClean="0"/>
              <a:t> recipe, </a:t>
            </a:r>
            <a:r>
              <a:rPr lang="en-US" altLang="ko-KR" sz="1400" dirty="0"/>
              <a:t>M. Drury†, F. Humphry Jr., L. King, M. </a:t>
            </a:r>
            <a:r>
              <a:rPr lang="en-US" altLang="ko-KR" sz="1400" dirty="0" err="1"/>
              <a:t>McCaughan</a:t>
            </a:r>
            <a:r>
              <a:rPr lang="en-US" altLang="ko-KR" sz="1400" dirty="0"/>
              <a:t>, A. </a:t>
            </a:r>
            <a:r>
              <a:rPr lang="en-US" altLang="ko-KR" sz="1400" dirty="0" err="1" smtClean="0"/>
              <a:t>Solopova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Proceedings of NA-PAC2016, Chicago, IL, </a:t>
            </a:r>
            <a:r>
              <a:rPr lang="en-US" altLang="ko-KR" sz="1400" dirty="0" smtClean="0"/>
              <a:t>USA)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1167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034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Helium </a:t>
            </a:r>
            <a:r>
              <a:rPr lang="en-US" altLang="ko-KR" sz="36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Processing - </a:t>
            </a:r>
            <a:r>
              <a:rPr lang="en-US" altLang="ko-KR" sz="36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Result</a:t>
            </a:r>
            <a:endParaRPr lang="ko-KR" altLang="en-US" sz="3500">
              <a:solidFill>
                <a:srgbClr val="00206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747" y="1298159"/>
            <a:ext cx="1144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JLab</a:t>
            </a:r>
            <a:r>
              <a:rPr lang="en-US" altLang="ko-KR" sz="1400" dirty="0" smtClean="0"/>
              <a:t> recipe, </a:t>
            </a:r>
            <a:r>
              <a:rPr lang="en-US" altLang="ko-KR" sz="1400" dirty="0"/>
              <a:t>M. Drury†, F. Humphry Jr., L. King, M. </a:t>
            </a:r>
            <a:r>
              <a:rPr lang="en-US" altLang="ko-KR" sz="1400" dirty="0" err="1"/>
              <a:t>McCaughan</a:t>
            </a:r>
            <a:r>
              <a:rPr lang="en-US" altLang="ko-KR" sz="1400" dirty="0"/>
              <a:t>, A. </a:t>
            </a:r>
            <a:r>
              <a:rPr lang="en-US" altLang="ko-KR" sz="1400" dirty="0" err="1" smtClean="0"/>
              <a:t>Solopova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Proceedings of NA-PAC2016, Chicago, IL, </a:t>
            </a:r>
            <a:r>
              <a:rPr lang="en-US" altLang="ko-KR" sz="1400" dirty="0" smtClean="0"/>
              <a:t>USA)</a:t>
            </a:r>
            <a:endParaRPr lang="ko-KR" altLang="en-US" sz="140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2" y="2283624"/>
            <a:ext cx="5040000" cy="36556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327" y="2283623"/>
            <a:ext cx="5040000" cy="3655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3036" y="6101352"/>
            <a:ext cx="3070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FE onset improvement</a:t>
            </a:r>
            <a:endParaRPr lang="ko-KR" altLang="en-US" sz="2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5578" y="6101350"/>
            <a:ext cx="2618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Radiation reduction</a:t>
            </a:r>
            <a:endParaRPr lang="ko-KR" altLang="en-US" sz="2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3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2616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Effect of Thermal Cycle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66381" y="5098822"/>
            <a:ext cx="10515600" cy="1634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The Q0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increased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by ∼50% after thermally cycling to low temperatures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</a:rPr>
              <a:t>Both </a:t>
            </a:r>
            <a:r>
              <a:rPr lang="en-US" altLang="ko-KR" sz="2200" dirty="0">
                <a:latin typeface="Century Gothic" panose="020B0502020202020204" pitchFamily="34" charset="0"/>
              </a:rPr>
              <a:t>spatial and temporal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gradients across </a:t>
            </a:r>
            <a:r>
              <a:rPr lang="en-US" altLang="ko-KR" sz="2200" dirty="0">
                <a:latin typeface="Century Gothic" panose="020B0502020202020204" pitchFamily="34" charset="0"/>
              </a:rPr>
              <a:t>cavity, reducing flux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pinning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altLang="ko-KR" sz="2200" dirty="0">
                <a:latin typeface="Century Gothic" panose="020B0502020202020204" pitchFamily="34" charset="0"/>
              </a:rPr>
              <a:t>The most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benefit after </a:t>
            </a:r>
            <a:r>
              <a:rPr lang="en-US" altLang="ko-KR" sz="2200" dirty="0">
                <a:latin typeface="Century Gothic" panose="020B0502020202020204" pitchFamily="34" charset="0"/>
              </a:rPr>
              <a:t>the first 15 K thermal cycle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No Q0 degradation between VT an HT (both cases with weak power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916627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9" y="1533163"/>
            <a:ext cx="3770258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410" y="4119777"/>
            <a:ext cx="808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(for Cornell ERL 1.3 GH 9-cell cavity)</a:t>
            </a:r>
          </a:p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Usual preparation </a:t>
            </a:r>
            <a:r>
              <a:rPr lang="en-US" altLang="ko-KR" sz="1400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(BCP – high T Heat treatment – BCP – HPR</a:t>
            </a:r>
            <a:r>
              <a:rPr lang="en-US" altLang="ko-KR" sz="1400" i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400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– baking – VT)</a:t>
            </a:r>
            <a:endParaRPr lang="en-US" altLang="ko-KR" sz="1400" i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Assembled with He jacket and </a:t>
            </a: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axial RF coupler, 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lang="en-US" altLang="ko-KR" sz="14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Qext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= 9 × 10</a:t>
            </a:r>
            <a:r>
              <a:rPr lang="en-US" altLang="ko-KR" sz="14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14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⇒ Horizontal test - Slow cooldown 300 to 1.8 K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07" y="1558797"/>
            <a:ext cx="3743925" cy="2484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594" y="1553301"/>
            <a:ext cx="3770258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6652" y="1016717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axial RF coupler, (</a:t>
            </a:r>
            <a:r>
              <a:rPr lang="en-US" altLang="ko-KR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Qe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9 × 10</a:t>
            </a:r>
            <a:r>
              <a:rPr lang="en-US" altLang="ko-KR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Q0 using two ports</a:t>
            </a:r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0169" y="1037979"/>
            <a:ext cx="2956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coupler, (</a:t>
            </a:r>
            <a:r>
              <a:rPr lang="en-US" altLang="ko-KR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Qe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4.6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×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10</a:t>
            </a:r>
            <a:r>
              <a:rPr lang="en-US" altLang="ko-KR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7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algn="ctr"/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Q0 Cryogenic heat loa</a:t>
            </a:r>
            <a:r>
              <a:rPr lang="en-US" altLang="ko-KR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</a:t>
            </a:r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2479" y="4340642"/>
            <a:ext cx="370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N. </a:t>
            </a:r>
            <a:r>
              <a:rPr lang="en-US" altLang="ko-KR" sz="1400" dirty="0" smtClean="0"/>
              <a:t>Valles (Cornell), Proceedings </a:t>
            </a:r>
            <a:r>
              <a:rPr lang="en-US" altLang="ko-KR" sz="1400" dirty="0"/>
              <a:t>of SRF2013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3382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2110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5. Main Power Coupler Problem</a:t>
            </a:r>
            <a: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41244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Power Coupler Failures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54679" y="1597025"/>
            <a:ext cx="9775564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dirty="0">
                <a:latin typeface="Century Gothic" panose="020B0502020202020204" pitchFamily="34" charset="0"/>
              </a:rPr>
              <a:t>Typical coupler failures &amp; performance degradation</a:t>
            </a:r>
            <a:r>
              <a:rPr lang="en-US" altLang="ko-KR" dirty="0" smtClean="0"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ko-KR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Cracked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windows due to mechanical stresses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Cracked </a:t>
            </a:r>
            <a:r>
              <a:rPr lang="en-US" altLang="ko-KR" dirty="0">
                <a:latin typeface="Century Gothic" panose="020B0502020202020204" pitchFamily="34" charset="0"/>
              </a:rPr>
              <a:t>windows due to thermal </a:t>
            </a:r>
            <a:r>
              <a:rPr lang="en-US" altLang="ko-KR" dirty="0" smtClean="0">
                <a:latin typeface="Century Gothic" panose="020B0502020202020204" pitchFamily="34" charset="0"/>
              </a:rPr>
              <a:t>stresses – cooling/warmup speed</a:t>
            </a:r>
            <a:endParaRPr lang="en-US" altLang="ko-KR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Punctured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windows due to electron activities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Leaking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brazes and welds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Leaking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flanges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Burned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bellows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Cracked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bellows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Increased heating – well-prepare conditioning procedure</a:t>
            </a:r>
            <a:endParaRPr lang="en-US" altLang="ko-KR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Increased </a:t>
            </a:r>
            <a:r>
              <a:rPr lang="en-US" altLang="ko-KR" dirty="0">
                <a:latin typeface="Century Gothic" panose="020B0502020202020204" pitchFamily="34" charset="0"/>
              </a:rPr>
              <a:t>arcing – well-prepare conditioning procedure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dirty="0" smtClean="0">
                <a:latin typeface="Century Gothic" panose="020B0502020202020204" pitchFamily="34" charset="0"/>
              </a:rPr>
              <a:t>Re-activation </a:t>
            </a:r>
            <a:r>
              <a:rPr lang="en-US" altLang="ko-KR" dirty="0">
                <a:latin typeface="Century Gothic" panose="020B0502020202020204" pitchFamily="34" charset="0"/>
              </a:rPr>
              <a:t>of MP barriers – well-prepare conditioning procedure</a:t>
            </a:r>
            <a:endParaRPr lang="ko-KR" altLang="en-US">
              <a:latin typeface="Century Gothic" panose="020B0502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Power Coupler Failures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30186" y="1825624"/>
            <a:ext cx="8387443" cy="47547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Causes </a:t>
            </a:r>
            <a:r>
              <a:rPr lang="en-US" altLang="ko-KR" sz="2200" dirty="0">
                <a:latin typeface="Century Gothic" panose="020B0502020202020204" pitchFamily="34" charset="0"/>
              </a:rPr>
              <a:t>of failures &amp; performance degradation:</a:t>
            </a:r>
            <a:endParaRPr lang="en-US" altLang="ko-KR" sz="22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ko-KR" sz="22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Beam-induced higher-order modes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Transient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effects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Harmonics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from RF source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Gas </a:t>
            </a:r>
            <a:r>
              <a:rPr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condensation on cold </a:t>
            </a: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surfaces – Rare gas analyzer ?</a:t>
            </a:r>
            <a:endParaRPr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Sputtering </a:t>
            </a:r>
            <a:r>
              <a:rPr lang="en-US" altLang="ko-K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due to intense MP or arcing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Insufficient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thermal margin in design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Inadequate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mechanical design margin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Inadequate </a:t>
            </a:r>
            <a:r>
              <a:rPr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vacuum </a:t>
            </a: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pumping – additional pumping ?</a:t>
            </a:r>
            <a:endParaRPr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Poor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quality control during fabrication</a:t>
            </a:r>
          </a:p>
          <a:p>
            <a:pPr>
              <a:spcBef>
                <a:spcPts val="600"/>
              </a:spcBef>
            </a:pPr>
            <a:r>
              <a:rPr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Window metallization</a:t>
            </a:r>
            <a:endParaRPr lang="ko-KR" altLang="en-US" sz="22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RF Power Coupler Failures – Experiences @SNS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200" dirty="0" err="1" smtClean="0">
                <a:latin typeface="Century Gothic" panose="020B0502020202020204" pitchFamily="34" charset="0"/>
              </a:rPr>
              <a:t>Multipacting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: As </a:t>
            </a:r>
            <a:r>
              <a:rPr lang="en-US" altLang="ko-KR" sz="2200" dirty="0">
                <a:latin typeface="Century Gothic" panose="020B0502020202020204" pitchFamily="34" charset="0"/>
              </a:rPr>
              <a:t>the beam power is increased, the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MP </a:t>
            </a:r>
            <a:r>
              <a:rPr lang="en-US" altLang="ko-KR" sz="2200" dirty="0">
                <a:latin typeface="Century Gothic" panose="020B0502020202020204" pitchFamily="34" charset="0"/>
              </a:rPr>
              <a:t>purely in the FPC in several cavities is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observed. DC </a:t>
            </a:r>
            <a:r>
              <a:rPr lang="en-US" altLang="ko-KR" sz="2200" dirty="0">
                <a:latin typeface="Century Gothic" panose="020B0502020202020204" pitchFamily="34" charset="0"/>
              </a:rPr>
              <a:t>biasing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helps </a:t>
            </a:r>
            <a:r>
              <a:rPr lang="en-US" altLang="ko-KR" sz="2200" dirty="0">
                <a:latin typeface="Century Gothic" panose="020B0502020202020204" pitchFamily="34" charset="0"/>
              </a:rPr>
              <a:t>to suppress MPs</a:t>
            </a:r>
          </a:p>
          <a:p>
            <a:r>
              <a:rPr lang="en-US" altLang="ko-KR" sz="2200" dirty="0" smtClean="0">
                <a:latin typeface="Century Gothic" panose="020B0502020202020204" pitchFamily="34" charset="0"/>
              </a:rPr>
              <a:t>Coupler </a:t>
            </a:r>
            <a:r>
              <a:rPr lang="en-US" altLang="ko-KR" sz="2200" dirty="0">
                <a:latin typeface="Century Gothic" panose="020B0502020202020204" pitchFamily="34" charset="0"/>
              </a:rPr>
              <a:t>outer conductor cooling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circuit</a:t>
            </a:r>
            <a:endParaRPr lang="en-US" altLang="ko-KR" sz="2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</a:rPr>
              <a:t>Difficult </a:t>
            </a:r>
            <a:r>
              <a:rPr lang="en-US" altLang="ko-KR" sz="2200" dirty="0">
                <a:latin typeface="Century Gothic" panose="020B0502020202020204" pitchFamily="34" charset="0"/>
              </a:rPr>
              <a:t>adjustment of helium flow under changing average power</a:t>
            </a:r>
            <a:endParaRPr lang="en-US" altLang="ko-KR" sz="2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90400" lvl="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>
                <a:latin typeface="Century Gothic" panose="020B0502020202020204" pitchFamily="34" charset="0"/>
              </a:rPr>
              <a:t>Cross-interactions between cavities in a </a:t>
            </a:r>
            <a:r>
              <a:rPr lang="en-US" altLang="ko-KR" sz="2200" dirty="0" err="1">
                <a:latin typeface="Century Gothic" panose="020B0502020202020204" pitchFamily="34" charset="0"/>
              </a:rPr>
              <a:t>cryomodule</a:t>
            </a:r>
            <a:endParaRPr lang="en-US" altLang="ko-KR" sz="2200" dirty="0">
              <a:latin typeface="Century Gothic" panose="020B0502020202020204" pitchFamily="34" charset="0"/>
            </a:endParaRPr>
          </a:p>
          <a:p>
            <a:r>
              <a:rPr lang="en-US" altLang="ko-KR" sz="2200" dirty="0">
                <a:latin typeface="Century Gothic" panose="020B0502020202020204" pitchFamily="34" charset="0"/>
              </a:rPr>
              <a:t>Cold cathode gauge (interlock to protect coupler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window): sleeping </a:t>
            </a:r>
            <a:r>
              <a:rPr lang="en-US" altLang="ko-KR" sz="2200" dirty="0">
                <a:latin typeface="Century Gothic" panose="020B0502020202020204" pitchFamily="34" charset="0"/>
              </a:rPr>
              <a:t>and wake-up with erratic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signals, then moving </a:t>
            </a:r>
            <a:r>
              <a:rPr lang="en-US" altLang="ko-KR" sz="2200" dirty="0">
                <a:latin typeface="Century Gothic" panose="020B0502020202020204" pitchFamily="34" charset="0"/>
              </a:rPr>
              <a:t>towards interlocking on electron probe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signals</a:t>
            </a:r>
          </a:p>
          <a:p>
            <a:r>
              <a:rPr lang="en-US" altLang="ko-KR" sz="2200" dirty="0">
                <a:latin typeface="Century Gothic" panose="020B0502020202020204" pitchFamily="34" charset="0"/>
              </a:rPr>
              <a:t>Cavity-coupler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interaction: Electron </a:t>
            </a:r>
            <a:r>
              <a:rPr lang="en-US" altLang="ko-KR" sz="2200" dirty="0">
                <a:latin typeface="Century Gothic" panose="020B0502020202020204" pitchFamily="34" charset="0"/>
              </a:rPr>
              <a:t>current at the full traveling </a:t>
            </a:r>
            <a:r>
              <a:rPr lang="en-US" altLang="ko-KR" sz="2200" dirty="0" smtClean="0">
                <a:latin typeface="Century Gothic" panose="020B0502020202020204" pitchFamily="34" charset="0"/>
              </a:rPr>
              <a:t>wave, then radiation spikes. It causes MP. </a:t>
            </a:r>
            <a:endParaRPr lang="ko-KR" altLang="en-US" sz="22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450" y="6176963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Belomestnykh</a:t>
            </a:r>
            <a:r>
              <a:rPr lang="en-US" altLang="ko-KR" dirty="0" smtClean="0"/>
              <a:t>, SRF 2013, Paris</a:t>
            </a: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err="1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(MP) </a:t>
            </a:r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Couplers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0781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Nearly most part of couplers have experienced electron MP, especially in coaxial couplers.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Geometrical environment, easily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 generate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MP. standing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, traveling and mixed wave pattern can exist depending upon the load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conditions.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Complex MP in a coupler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Most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cases require extensive “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conditioning”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MP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always occurs close to the electric field maximum and close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 zero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magnetic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field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Different Trajectories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MP electrons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SW and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TW: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stationary in SW, traveling with wave 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TW.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MP may appear in entire line in TW, only at discreet points in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SW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MP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power bands occur at 4 times higher power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levels than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SW case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       P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(TW) =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~4 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 (SW)</a:t>
            </a:r>
            <a:endParaRPr lang="ko-KR" altLang="en-US" sz="220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err="1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(MP) </a:t>
            </a:r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Couplers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49089" y="1820636"/>
            <a:ext cx="10515600" cy="4727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design phase, </a:t>
            </a:r>
            <a:r>
              <a:rPr lang="en-US" altLang="ko-KR" sz="2200" b="1" dirty="0" err="1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Multipacting</a:t>
            </a:r>
            <a:r>
              <a:rPr lang="en-US" altLang="ko-KR" sz="2200" dirty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mitigation must be considered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Geometrical configuration</a:t>
            </a: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Lower secondary emission coefficient material, maybe coating on ceramic surface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Ti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or </a:t>
            </a:r>
            <a:r>
              <a:rPr lang="en-US" altLang="ko-KR" sz="2200" dirty="0" err="1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TiN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5904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Bias electric field and/or magnetic field</a:t>
            </a:r>
            <a:endParaRPr lang="ko-KR" altLang="en-US" sz="220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Work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</a:t>
            </a:r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for Accelerator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053489" y="2672295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Preparation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9969" y="1545318"/>
            <a:ext cx="511422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polishing (~200 um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±</a:t>
            </a:r>
            <a:r>
              <a:rPr lang="el-GR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α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BCP or EP)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inside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Heat treatment (high temperature)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Tuning (for field flatness and frequency)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High pressure water rinsing (HPR)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Massage polishing (~20 um </a:t>
            </a:r>
            <a:r>
              <a:rPr lang="en-US" altLang="ko-KR" sz="15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±</a:t>
            </a:r>
            <a:r>
              <a:rPr lang="el-GR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β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BCP or EP)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Primary (final) HPR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Assembling accessary (HOM, pickup antenna, flange)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Heat treatment (low temperature, baking)</a:t>
            </a: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53489" y="5173124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Test</a:t>
            </a:r>
            <a:endParaRPr lang="ko-KR" alt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736" y="4585547"/>
            <a:ext cx="64924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Cable calibration an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measuring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at warm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Cool down (4K) and measuring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vs Q0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BCS resistance (4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→2K cooling) by RF power supplying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Cable calibration and measuring RF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including HOMs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altLang="ko-KR" sz="1500" dirty="0" err="1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Q0 at 2K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  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0509" y="1990028"/>
            <a:ext cx="2423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He jacket assembly</a:t>
            </a:r>
            <a:endParaRPr lang="ko-KR" altLang="en-US" sz="1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꺾인 연결선 19"/>
          <p:cNvCxnSpPr/>
          <p:nvPr/>
        </p:nvCxnSpPr>
        <p:spPr>
          <a:xfrm flipV="1">
            <a:off x="8629357" y="2346445"/>
            <a:ext cx="1800000" cy="28758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/>
          <p:nvPr/>
        </p:nvCxnSpPr>
        <p:spPr>
          <a:xfrm>
            <a:off x="8621040" y="2923349"/>
            <a:ext cx="1800000" cy="287588"/>
          </a:xfrm>
          <a:prstGeom prst="bentConnector2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60966" y="3163780"/>
            <a:ext cx="23134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He jacket assembly</a:t>
            </a:r>
            <a:endParaRPr lang="ko-KR" altLang="en-US" sz="1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2493489" y="3203985"/>
            <a:ext cx="0" cy="19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493489" y="2274033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왼쪽 중괄호 26"/>
          <p:cNvSpPr/>
          <p:nvPr/>
        </p:nvSpPr>
        <p:spPr>
          <a:xfrm>
            <a:off x="4165004" y="4599540"/>
            <a:ext cx="499731" cy="1706733"/>
          </a:xfrm>
          <a:prstGeom prst="leftBrace">
            <a:avLst>
              <a:gd name="adj1" fmla="val 128380"/>
              <a:gd name="adj2" fmla="val 50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 중괄호 27"/>
          <p:cNvSpPr/>
          <p:nvPr/>
        </p:nvSpPr>
        <p:spPr>
          <a:xfrm>
            <a:off x="4184403" y="1618047"/>
            <a:ext cx="472025" cy="2588193"/>
          </a:xfrm>
          <a:prstGeom prst="leftBrace">
            <a:avLst>
              <a:gd name="adj1" fmla="val 128380"/>
              <a:gd name="adj2" fmla="val 513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2493881" y="5703425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4140" y="3399222"/>
            <a:ext cx="3241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Most careful process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Less contamination chance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Well-defined recipe, facility and operators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568757" y="1428989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132991" y="1426856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0702093" y="1429643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1267339" y="1429643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40" y="5926269"/>
            <a:ext cx="3241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cavity R&amp;D  or</a:t>
            </a:r>
          </a:p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acceptance test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267339" y="1827501"/>
            <a:ext cx="530915" cy="3886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Coupler Conditioning – Recommendation @FREIA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98073" y="1820636"/>
            <a:ext cx="10515600" cy="4727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During the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warm conditioning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of coupler, the cavity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contamination from outgassing from coupler is afraid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. So an additional pumping port would be considered.</a:t>
            </a:r>
            <a:endParaRPr lang="en-US" altLang="ko-KR" sz="2200" dirty="0" smtClean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With cavity &amp; coupler package, conditioning with travelling wave (cavity &amp; coupler) first, then standing </a:t>
            </a: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wave</a:t>
            </a:r>
            <a:endParaRPr lang="en-US" altLang="ko-KR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If the tuner is available,  frequency swapping would touch more wide area in coupler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Swapping pulse repetition rate, 1, 2,4,8,10 and to 14 Hz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ko-KR" sz="2200" dirty="0" smtClean="0">
                <a:latin typeface="Century Gothic" panose="020B0502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In case the coupler conditioning at cold temperature seems not satisfied, the thermal cycle up to 40 K is recommended.</a:t>
            </a:r>
            <a:endParaRPr lang="ko-KR" altLang="en-US" sz="2200" dirty="0">
              <a:latin typeface="Century Gothic" panose="020B0502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4135" y="6008914"/>
            <a:ext cx="9717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TAK</a:t>
            </a:r>
            <a:endParaRPr lang="ko-KR" altLang="en-US" sz="350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Work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</a:t>
            </a:r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for Accelerator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69969" y="1297610"/>
            <a:ext cx="73100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Coupler preparation (with warm conditioning)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Tuner preparation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Cavity string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shield, magnetic shield, cryogenic parts, vacuum parts, sensors, MLI,…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4909" y="2727351"/>
            <a:ext cx="7160274" cy="11310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ea"/>
              <a:buAutoNum type="circleNumDbPlain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Leak check (cavity vacuum, insulation vacuum)</a:t>
            </a:r>
            <a:endParaRPr lang="en-US" altLang="ko-K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Cable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calibration and measuring RF parameters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Coupler conditioning </a:t>
            </a:r>
          </a:p>
          <a:p>
            <a:pPr marL="342900" indent="-342900">
              <a:spcAft>
                <a:spcPts val="300"/>
              </a:spcAft>
              <a:buFont typeface="+mj-ea"/>
              <a:buAutoNum type="circleNumDbPlain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test of tuner, cryogenic control system and interlock system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49741" y="4540306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Test 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FAT, SAT</a:t>
            </a:r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49741" y="1669149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Cryomdule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793" y="2752290"/>
            <a:ext cx="1457450" cy="3231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warm temp</a:t>
            </a:r>
            <a:endParaRPr lang="ko-KR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908" y="4057393"/>
            <a:ext cx="7160274" cy="27469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down (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4K then 2K)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frequency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Leak check </a:t>
            </a: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tests of tuner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, cryogenic control system and interlock system</a:t>
            </a: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Coupler conditioning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&amp; cavity conditioning (measuring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Cable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calibration and measuring RF parameters including HOMs at 2K</a:t>
            </a: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 dynamic heat loss (Q0) with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Tuner test</a:t>
            </a:r>
            <a:endParaRPr lang="en-US" altLang="ko-KR" sz="1500" dirty="0"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sensitivity against pressure change</a:t>
            </a: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stability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(4 hours ?)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+mj-ea"/>
              <a:buAutoNum type="circleNumDbPlain" startAt="5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Warm up  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81797" y="4082332"/>
            <a:ext cx="1348446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col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temp</a:t>
            </a:r>
            <a:endParaRPr lang="ko-KR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2489741" y="2209147"/>
            <a:ext cx="0" cy="23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492464" y="5079525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왼쪽 중괄호 25"/>
          <p:cNvSpPr/>
          <p:nvPr/>
        </p:nvSpPr>
        <p:spPr>
          <a:xfrm>
            <a:off x="4165004" y="2752290"/>
            <a:ext cx="499731" cy="4052009"/>
          </a:xfrm>
          <a:prstGeom prst="leftBrace">
            <a:avLst>
              <a:gd name="adj1" fmla="val 128380"/>
              <a:gd name="adj2" fmla="val 50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중괄호 26"/>
          <p:cNvSpPr/>
          <p:nvPr/>
        </p:nvSpPr>
        <p:spPr>
          <a:xfrm>
            <a:off x="4184403" y="1401916"/>
            <a:ext cx="472025" cy="1033713"/>
          </a:xfrm>
          <a:prstGeom prst="leftBrace">
            <a:avLst>
              <a:gd name="adj1" fmla="val 128380"/>
              <a:gd name="adj2" fmla="val 513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4379" y="5473671"/>
            <a:ext cx="405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f0,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Q0 (dynamic heat loss), static heat loss,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Qexternal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HOM frequency, tuner characteristics, pressure sensitivity, (onset of FE), filling time, max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2493489" y="1268194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02608" y="1693450"/>
            <a:ext cx="3241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 chance of cavity &amp; coupler contamination</a:t>
            </a:r>
            <a:endParaRPr lang="ko-KR" altLang="en-US" sz="150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263" y="2248225"/>
            <a:ext cx="367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i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※ </a:t>
            </a:r>
            <a:r>
              <a:rPr lang="en-US" altLang="ko-K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FAT is usually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ko-K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points of </a:t>
            </a:r>
            <a:r>
              <a:rPr lang="en-US" altLang="ko-KR" sz="15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imension, vacuum, cryogenics and tuner function.</a:t>
            </a:r>
            <a:endParaRPr lang="ko-KR" altLang="en-US" sz="1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568757" y="1371841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0132991" y="1369708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702093" y="1372495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1267339" y="1372495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Work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Process </a:t>
            </a:r>
            <a:r>
              <a:rPr lang="en-US" altLang="ko-KR" sz="35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</a:t>
            </a:r>
            <a:r>
              <a:rPr lang="en-US" altLang="ko-KR" sz="35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Cavity for Accelerator</a:t>
            </a:r>
            <a:endParaRPr lang="ko-KR" altLang="en-US" sz="350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36718" y="3181364"/>
            <a:ext cx="76451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Same procedure as module test, without beam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operateablity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of whole system, without beam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of pickup signal to </a:t>
            </a:r>
            <a:r>
              <a:rPr lang="en-US" altLang="ko-KR" sz="15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RF power characteristics (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of each cavity, with beam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Phase tuning between cavities and also between modules, with beam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Recovering time after faults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36863" y="1863147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 an Accelerator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36863" y="3613629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w/o and W/ beam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36863" y="5389050"/>
            <a:ext cx="288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6718" y="1411502"/>
            <a:ext cx="498085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On-site Movement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Connection, vacuum part, utility, RF &amp; control part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Connection, cryogenic part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for connection and for right beam position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Leak check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2485176" y="2385703"/>
            <a:ext cx="0" cy="1227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2485176" y="4153629"/>
            <a:ext cx="0" cy="1227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485176" y="1476016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9568757" y="1428989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132991" y="1426856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702093" y="1429643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267339" y="1429643"/>
            <a:ext cx="540000" cy="36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endParaRPr lang="ko-KR" altLang="ko-KR" sz="1050" kern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2110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2. Cavity Cooling Rate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7025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11"/>
          </a:xfrm>
        </p:spPr>
        <p:txBody>
          <a:bodyPr>
            <a:normAutofit/>
          </a:bodyPr>
          <a:lstStyle/>
          <a:p>
            <a:pPr algn="ctr"/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Cooldown </a:t>
            </a:r>
            <a:r>
              <a:rPr lang="en-US" altLang="ko-KR" sz="3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Rate – </a:t>
            </a:r>
            <a:r>
              <a:rPr lang="en-US" altLang="ko-KR" sz="3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XFEL @DESY</a:t>
            </a:r>
            <a:endParaRPr lang="ko-KR" altLang="en-US" sz="3500">
              <a:solidFill>
                <a:schemeClr val="accent5">
                  <a:lumMod val="5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0243" y="1249136"/>
            <a:ext cx="1152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74" y="1390486"/>
            <a:ext cx="7659284" cy="50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1642" y="2131070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300 K 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→ 100 K</a:t>
            </a:r>
          </a:p>
          <a:p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12 hours, ~18 K/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hr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3970" y="390354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4-5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hours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at 10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3531" y="4043086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 → 4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~1.25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hours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~76 K/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~ 18K/min at 9.2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14013" y="5101549"/>
            <a:ext cx="14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 →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~ 30 </a:t>
            </a:r>
            <a:r>
              <a:rPr lang="en-US" altLang="ko-KR" dirty="0" err="1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mK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/min</a:t>
            </a:r>
          </a:p>
        </p:txBody>
      </p:sp>
      <p:cxnSp>
        <p:nvCxnSpPr>
          <p:cNvPr id="10" name="직선 화살표 연결선 9"/>
          <p:cNvCxnSpPr>
            <a:stCxn id="8" idx="1"/>
          </p:cNvCxnSpPr>
          <p:nvPr/>
        </p:nvCxnSpPr>
        <p:spPr>
          <a:xfrm flipH="1">
            <a:off x="8482693" y="4504751"/>
            <a:ext cx="330838" cy="4616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9" idx="1"/>
          </p:cNvCxnSpPr>
          <p:nvPr/>
        </p:nvCxnSpPr>
        <p:spPr>
          <a:xfrm flipH="1">
            <a:off x="9135834" y="5424715"/>
            <a:ext cx="378179" cy="45829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6237" y="4966416"/>
            <a:ext cx="35253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local temp. gradient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~ 40 K between both cavity ends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0138" y="6518507"/>
            <a:ext cx="5197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da</a:t>
            </a:r>
            <a:r>
              <a:rPr lang="en-US" altLang="ko-KR" sz="1500" i="1" dirty="0" smtClean="0">
                <a:latin typeface="Century Gothic" panose="020B0502020202020204" pitchFamily="34" charset="0"/>
              </a:rPr>
              <a:t>ta: arXiv:1609.06503v4 </a:t>
            </a:r>
            <a:r>
              <a:rPr lang="en-US" altLang="ko-KR" sz="1500" i="1" dirty="0">
                <a:latin typeface="Century Gothic" panose="020B0502020202020204" pitchFamily="34" charset="0"/>
              </a:rPr>
              <a:t>[</a:t>
            </a:r>
            <a:r>
              <a:rPr lang="en-US" altLang="ko-KR" sz="1500" i="1" dirty="0" err="1">
                <a:latin typeface="Century Gothic" panose="020B0502020202020204" pitchFamily="34" charset="0"/>
              </a:rPr>
              <a:t>physics.acc-ph</a:t>
            </a:r>
            <a:r>
              <a:rPr lang="en-US" altLang="ko-KR" sz="1500" i="1" dirty="0">
                <a:latin typeface="Century Gothic" panose="020B0502020202020204" pitchFamily="34" charset="0"/>
              </a:rPr>
              <a:t>] 13 Sep 2017</a:t>
            </a:r>
            <a:endParaRPr lang="ko-KR" altLang="en-US" sz="1500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4174</Words>
  <Application>Microsoft Office PowerPoint</Application>
  <PresentationFormat>와이드스크린</PresentationFormat>
  <Paragraphs>488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7" baseType="lpstr">
      <vt:lpstr>Arial Unicode MS</vt:lpstr>
      <vt:lpstr>맑은 고딕</vt:lpstr>
      <vt:lpstr>Arial</vt:lpstr>
      <vt:lpstr>Century Gothic</vt:lpstr>
      <vt:lpstr>Symbol</vt:lpstr>
      <vt:lpstr>Wingdings</vt:lpstr>
      <vt:lpstr>Office 테마</vt:lpstr>
      <vt:lpstr>Processing Against Cavity Limits</vt:lpstr>
      <vt:lpstr>Topics</vt:lpstr>
      <vt:lpstr>1. Work Process of Cavity for Accelerator</vt:lpstr>
      <vt:lpstr>Work Process of Cavity for Accelerator</vt:lpstr>
      <vt:lpstr>Work Process of Cavity for Accelerator</vt:lpstr>
      <vt:lpstr>Work Process of Cavity for Accelerator</vt:lpstr>
      <vt:lpstr>Work Process of Cavity for Accelerator</vt:lpstr>
      <vt:lpstr>2. Cavity Cooling Rate</vt:lpstr>
      <vt:lpstr>Cooldown Rate – XFEL @DESY</vt:lpstr>
      <vt:lpstr>Cooldown Rate – XFEL @DESY</vt:lpstr>
      <vt:lpstr>Cooldown Rate</vt:lpstr>
      <vt:lpstr>Cooldown Speed</vt:lpstr>
      <vt:lpstr>Cooldown Speed</vt:lpstr>
      <vt:lpstr>3. Acceptance Criteria</vt:lpstr>
      <vt:lpstr>Acceptance Criteria – Experience in XFEL</vt:lpstr>
      <vt:lpstr>Acceptance Criteria – Experience in XFEL</vt:lpstr>
      <vt:lpstr>Acceptance Criteria – Experience in XFEL</vt:lpstr>
      <vt:lpstr>Vertical Test Summary</vt:lpstr>
      <vt:lpstr>FXFEL Summary</vt:lpstr>
      <vt:lpstr>Acceptance Criteria – ESS Preliminary (?)</vt:lpstr>
      <vt:lpstr>Acceptance Criteria – ESS Preliminary (?)</vt:lpstr>
      <vt:lpstr>Acceptance Criteria – ESS Preliminary (?)</vt:lpstr>
      <vt:lpstr>4. Limitations during vertical test, module test, beam operation and coupler conditioning </vt:lpstr>
      <vt:lpstr>Limitations during Cavity &amp; Module Test</vt:lpstr>
      <vt:lpstr>Limitations during Cavity &amp; Module Test</vt:lpstr>
      <vt:lpstr>Multipacting (MP)</vt:lpstr>
      <vt:lpstr>Multipacting</vt:lpstr>
      <vt:lpstr>How to Avoid MP</vt:lpstr>
      <vt:lpstr>Field Emission (FE)</vt:lpstr>
      <vt:lpstr>Field Emission</vt:lpstr>
      <vt:lpstr>Avoiding and Mitigating FE</vt:lpstr>
      <vt:lpstr>Quench</vt:lpstr>
      <vt:lpstr>Quench</vt:lpstr>
      <vt:lpstr>(High Power) RF Processing</vt:lpstr>
      <vt:lpstr>RF Processing</vt:lpstr>
      <vt:lpstr>Helium Processing – JLab.</vt:lpstr>
      <vt:lpstr>Helium Processing</vt:lpstr>
      <vt:lpstr>Helium Processing - Station</vt:lpstr>
      <vt:lpstr>Pumping Cart for SAT at Test Stand</vt:lpstr>
      <vt:lpstr>Helium Processing - Procedure</vt:lpstr>
      <vt:lpstr>Helium Processing – Happening and Result</vt:lpstr>
      <vt:lpstr>Helium Processing - Result</vt:lpstr>
      <vt:lpstr>Effect of Thermal Cycle</vt:lpstr>
      <vt:lpstr>5. Main Power Coupler Problem </vt:lpstr>
      <vt:lpstr>RF Power Coupler Failures</vt:lpstr>
      <vt:lpstr>RF Power Coupler Failures</vt:lpstr>
      <vt:lpstr>RF Power Coupler Failures – Experiences @SNS</vt:lpstr>
      <vt:lpstr>Multipacting (MP) in Couplers</vt:lpstr>
      <vt:lpstr>Multipacting (MP) in Couplers</vt:lpstr>
      <vt:lpstr>Coupler Conditioning – Recommendation @FREIA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Against</dc:title>
  <dc:creator>Younguk Sohn</dc:creator>
  <cp:lastModifiedBy>Younguk Sohn</cp:lastModifiedBy>
  <cp:revision>315</cp:revision>
  <dcterms:created xsi:type="dcterms:W3CDTF">2017-09-29T14:04:08Z</dcterms:created>
  <dcterms:modified xsi:type="dcterms:W3CDTF">2017-11-02T13:28:17Z</dcterms:modified>
</cp:coreProperties>
</file>