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0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2" r:id="rId10"/>
    <p:sldId id="271" r:id="rId11"/>
    <p:sldId id="276" r:id="rId12"/>
    <p:sldId id="277" r:id="rId13"/>
    <p:sldId id="278" r:id="rId14"/>
    <p:sldId id="279" r:id="rId15"/>
    <p:sldId id="299" r:id="rId16"/>
    <p:sldId id="304" r:id="rId17"/>
    <p:sldId id="301" r:id="rId18"/>
    <p:sldId id="302" r:id="rId19"/>
    <p:sldId id="303" r:id="rId20"/>
    <p:sldId id="30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cio Santiago Kern" initials="RSK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0E5"/>
    <a:srgbClr val="B9D1ED"/>
    <a:srgbClr val="C7D5F1"/>
    <a:srgbClr val="AF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C40D5-9336-46AD-B6A6-5B51AAC40602}" type="datetimeFigureOut">
              <a:rPr lang="sv-SE" smtClean="0"/>
              <a:t>2017-10-16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C61F-FEF3-476C-9B19-12A5711582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1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44725"/>
            <a:ext cx="7772400" cy="2592387"/>
          </a:xfrm>
        </p:spPr>
        <p:txBody>
          <a:bodyPr anchor="ctr" anchorCtr="1">
            <a:normAutofit/>
          </a:bodyPr>
          <a:lstStyle/>
          <a:p>
            <a:r>
              <a:rPr lang="en-US" altLang="zh-CN" b="1" dirty="0" smtClean="0">
                <a:latin typeface="Cambria" panose="02040503050406030204" pitchFamily="18" charset="0"/>
              </a:rPr>
              <a:t>Test plan of </a:t>
            </a:r>
            <a:br>
              <a:rPr lang="en-US" altLang="zh-CN" b="1" dirty="0" smtClean="0">
                <a:latin typeface="Cambria" panose="02040503050406030204" pitchFamily="18" charset="0"/>
              </a:rPr>
            </a:br>
            <a:r>
              <a:rPr lang="en-US" altLang="zh-CN" b="1" dirty="0" smtClean="0">
                <a:latin typeface="Cambria" panose="02040503050406030204" pitchFamily="18" charset="0"/>
              </a:rPr>
              <a:t>ESS HB elliptical cavity </a:t>
            </a:r>
            <a:r>
              <a:rPr lang="sv-SE" altLang="en-US" dirty="0"/>
              <a:t/>
            </a:r>
            <a:br>
              <a:rPr lang="sv-SE" altLang="en-US" dirty="0"/>
            </a:br>
            <a:endParaRPr lang="en-US" altLang="sv-SE" dirty="0"/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42975" y="4221163"/>
            <a:ext cx="7329488" cy="194468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Han Li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Bookman Old Style" pitchFamily="18" charset="0"/>
              </a:rPr>
              <a:t>On behalf of</a:t>
            </a:r>
            <a:r>
              <a:rPr lang="es-ES" dirty="0">
                <a:latin typeface="Bookman Old Style" pitchFamily="18" charset="0"/>
              </a:rPr>
              <a:t> FREIA </a:t>
            </a:r>
            <a:r>
              <a:rPr lang="es-ES" dirty="0" err="1">
                <a:latin typeface="Bookman Old Style" pitchFamily="18" charset="0"/>
              </a:rPr>
              <a:t>team</a:t>
            </a:r>
            <a:endParaRPr lang="es-ES" dirty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FREIA </a:t>
            </a:r>
            <a:r>
              <a:rPr lang="es-ES" dirty="0" err="1">
                <a:latin typeface="Bookman Old Style" pitchFamily="18" charset="0"/>
              </a:rPr>
              <a:t>Laboratory</a:t>
            </a:r>
            <a:r>
              <a:rPr lang="es-ES" dirty="0">
                <a:latin typeface="Bookman Old Style" pitchFamily="18" charset="0"/>
              </a:rPr>
              <a:t>, Uppsala </a:t>
            </a:r>
            <a:r>
              <a:rPr lang="es-ES" dirty="0" err="1">
                <a:latin typeface="Bookman Old Style" pitchFamily="18" charset="0"/>
              </a:rPr>
              <a:t>University</a:t>
            </a:r>
            <a:endParaRPr lang="es-ES" dirty="0">
              <a:latin typeface="Bookman Old Style" pitchFamily="18" charset="0"/>
            </a:endParaRPr>
          </a:p>
          <a:p>
            <a:endParaRPr lang="es-ES" dirty="0">
              <a:latin typeface="Bookman Old Style" pitchFamily="18" charset="0"/>
            </a:endParaRPr>
          </a:p>
          <a:p>
            <a:r>
              <a:rPr lang="es-ES" dirty="0" smtClean="0">
                <a:latin typeface="Bookman Old Style" pitchFamily="18" charset="0"/>
              </a:rPr>
              <a:t>17th </a:t>
            </a:r>
            <a:r>
              <a:rPr lang="es-ES" dirty="0">
                <a:latin typeface="Bookman Old Style" pitchFamily="18" charset="0"/>
              </a:rPr>
              <a:t>of </a:t>
            </a:r>
            <a:r>
              <a:rPr lang="es-ES" dirty="0" smtClean="0">
                <a:latin typeface="Bookman Old Style" pitchFamily="18" charset="0"/>
              </a:rPr>
              <a:t>Oct. </a:t>
            </a:r>
            <a:r>
              <a:rPr lang="es-ES" dirty="0">
                <a:latin typeface="Bookman Old Style" pitchFamily="18" charset="0"/>
              </a:rPr>
              <a:t>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CED8-91C0-4A93-8005-4EB16E316D7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0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7"/>
    </mc:Choice>
    <mc:Fallback xmlns="">
      <p:transition spd="slow" advTm="1080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98684"/>
              </p:ext>
            </p:extLst>
          </p:nvPr>
        </p:nvGraphicFramePr>
        <p:xfrm>
          <a:off x="609240" y="1046054"/>
          <a:ext cx="7924800" cy="5735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094"/>
                <a:gridCol w="808653"/>
                <a:gridCol w="2830285"/>
                <a:gridCol w="797768"/>
                <a:gridCol w="1143000"/>
              </a:tblGrid>
              <a:tr h="1593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 schedule</a:t>
                      </a:r>
                      <a:endParaRPr lang="sv-SE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</a:tr>
              <a:tr h="25075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57641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 loop and cabling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 componets which adaopts to 704 MHz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week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91306">
                <a:tc rowSpan="4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instrumentation check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Softwer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FPGA, interlock switch, RF switch and RF station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sv-SE" dirty="0" smtClean="0"/>
                        <a:t>2-3  weeks</a:t>
                      </a:r>
                      <a:endParaRPr lang="sv-S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144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Signal generater driven system, interlock system, coupler vacuum, RF station, conditioning software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VNA:</a:t>
                      </a:r>
                    </a:p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VNA,</a:t>
                      </a:r>
                    </a:p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 auto checking software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234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CRYO: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Install a temperature sensor in </a:t>
                      </a: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flowmeter</a:t>
                      </a:r>
                      <a:endParaRPr lang="sv-S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95066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 parameter measurement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0,5 day</a:t>
                      </a:r>
                      <a:endParaRPr lang="sv-S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2701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Qe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0,5 day</a:t>
                      </a:r>
                      <a:endParaRPr lang="sv-S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14"/>
          <p:cNvPicPr/>
          <p:nvPr/>
        </p:nvPicPr>
        <p:blipFill>
          <a:blip r:embed="rId2"/>
          <a:stretch/>
        </p:blipFill>
        <p:spPr>
          <a:xfrm>
            <a:off x="0" y="0"/>
            <a:ext cx="9143280" cy="1066800"/>
          </a:xfrm>
          <a:prstGeom prst="rect">
            <a:avLst/>
          </a:prstGeom>
          <a:ln>
            <a:noFill/>
          </a:ln>
        </p:spPr>
      </p:pic>
      <p:pic>
        <p:nvPicPr>
          <p:cNvPr id="7" name="Picture 13"/>
          <p:cNvPicPr/>
          <p:nvPr/>
        </p:nvPicPr>
        <p:blipFill>
          <a:blip r:embed="rId3"/>
          <a:stretch/>
        </p:blipFill>
        <p:spPr>
          <a:xfrm>
            <a:off x="6705600" y="74520"/>
            <a:ext cx="2258400" cy="992280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3802038" y="528507"/>
            <a:ext cx="1539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Time schedule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26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429098"/>
              </p:ext>
            </p:extLst>
          </p:nvPr>
        </p:nvGraphicFramePr>
        <p:xfrm>
          <a:off x="457200" y="685800"/>
          <a:ext cx="8229600" cy="5852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838200"/>
                <a:gridCol w="2286000"/>
                <a:gridCol w="1981200"/>
              </a:tblGrid>
              <a:tr h="370624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                      Time schedule</a:t>
                      </a:r>
                      <a:endParaRPr lang="sv-SE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</a:tr>
              <a:tr h="391376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Coupler warm conditioning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With source frequency of 704.42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FREIA conditioning software,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week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2559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dirty="0" smtClean="0"/>
                        <a:t>Frequency</a:t>
                      </a:r>
                      <a:r>
                        <a:rPr lang="sv-SE" sz="1600" baseline="0" dirty="0" smtClean="0"/>
                        <a:t> shift vs. T</a:t>
                      </a:r>
                      <a:endParaRPr lang="sv-SE" sz="16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VNA,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 auto checking software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week ( along with cooldown)</a:t>
                      </a:r>
                      <a:b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32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Nitrogen</a:t>
                      </a:r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cool down</a:t>
                      </a:r>
                      <a:endParaRPr lang="sv-S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1day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32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Cool down to 4 K</a:t>
                      </a:r>
                      <a:endParaRPr lang="sv-S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  <a:endParaRPr lang="sv-S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 day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3640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Static heat loads</a:t>
                      </a:r>
                      <a:endParaRPr lang="sv-S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During weekend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3640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600" dirty="0" smtClean="0">
                          <a:effectLst/>
                        </a:rPr>
                        <a:t>Cavity level profile</a:t>
                      </a:r>
                    </a:p>
                    <a:p>
                      <a:pPr marL="0" indent="0" algn="ctr" fontAlgn="b">
                        <a:buFont typeface="Wingdings" panose="05000000000000000000" pitchFamily="2" charset="2"/>
                        <a:buNone/>
                      </a:pPr>
                      <a:r>
                        <a:rPr lang="en-US" sz="1400" dirty="0" smtClean="0">
                          <a:effectLst/>
                        </a:rPr>
                        <a:t>let the </a:t>
                      </a:r>
                      <a:r>
                        <a:rPr lang="en-US" sz="1400" dirty="0" err="1" smtClean="0">
                          <a:effectLst/>
                        </a:rPr>
                        <a:t>LHe</a:t>
                      </a:r>
                      <a:r>
                        <a:rPr lang="en-US" sz="1400" dirty="0" smtClean="0">
                          <a:effectLst/>
                        </a:rPr>
                        <a:t> evaporate to low levels </a:t>
                      </a:r>
                    </a:p>
                    <a:p>
                      <a:pPr marL="0" indent="0" algn="ctr" fontAlgn="b">
                        <a:buFont typeface="Wingdings" panose="05000000000000000000" pitchFamily="2" charset="2"/>
                        <a:buNone/>
                      </a:pPr>
                      <a:r>
                        <a:rPr lang="en-US" sz="1400" dirty="0" smtClean="0">
                          <a:effectLst/>
                        </a:rPr>
                        <a:t>(below 30%)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 day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0451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dirty="0" smtClean="0"/>
                        <a:t>Frequency</a:t>
                      </a:r>
                      <a:r>
                        <a:rPr lang="sv-SE" sz="1600" baseline="0" dirty="0" smtClean="0"/>
                        <a:t> shift vs. Pressure</a:t>
                      </a:r>
                      <a:endParaRPr lang="sv-SE" sz="16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VNA,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 auto checking software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days</a:t>
                      </a: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</a:tr>
              <a:tr h="264466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Cool down to 2 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alt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days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3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616107"/>
              </p:ext>
            </p:extLst>
          </p:nvPr>
        </p:nvGraphicFramePr>
        <p:xfrm>
          <a:off x="609600" y="533400"/>
          <a:ext cx="7772399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995"/>
                <a:gridCol w="793102"/>
                <a:gridCol w="2775856"/>
                <a:gridCol w="951723"/>
                <a:gridCol w="951723"/>
              </a:tblGrid>
              <a:tr h="44850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 schedule</a:t>
                      </a:r>
                      <a:endParaRPr lang="sv-SE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800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0973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preparing of Interlock system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Conditioning  software,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days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41255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Dressed cavity packet </a:t>
                      </a: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conditioning</a:t>
                      </a:r>
                      <a:endParaRPr lang="sv-SE" sz="1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sv-SE" sz="16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FPGA,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week</a:t>
                      </a:r>
                    </a:p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24135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Coupler Cold conditioning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 source frequency of 704.42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FREIA conditioning software,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  <a:p>
                      <a:endParaRPr lang="sv-SE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days</a:t>
                      </a:r>
                    </a:p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/>
                        <a:t>Central frequency and HOM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/>
                        <a:t>Loaded Q and </a:t>
                      </a:r>
                      <a:r>
                        <a:rPr lang="en-US" sz="1600" dirty="0" err="1" smtClean="0"/>
                        <a:t>Qe</a:t>
                      </a:r>
                      <a:endParaRPr lang="sv-SE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power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 day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0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359653"/>
              </p:ext>
            </p:extLst>
          </p:nvPr>
        </p:nvGraphicFramePr>
        <p:xfrm>
          <a:off x="228600" y="319210"/>
          <a:ext cx="8458201" cy="598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2936"/>
                <a:gridCol w="863082"/>
                <a:gridCol w="3020785"/>
                <a:gridCol w="1035699"/>
                <a:gridCol w="1035699"/>
              </a:tblGrid>
              <a:tr h="44850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 schedule</a:t>
                      </a:r>
                      <a:endParaRPr lang="sv-SE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800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005135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 of CV105 in heat load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Cavity's power limit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 of different FPC cooling temperatures in heat load 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sv-SE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FPGA,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Helium gas flowmeter,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05135"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smtClean="0"/>
                        <a:t>Q0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zh-CN" sz="1800" dirty="0" smtClean="0"/>
                        <a:t>Dynamic heat load</a:t>
                      </a:r>
                      <a:endParaRPr lang="sv-SE" sz="1800" dirty="0" smtClean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smtClean="0"/>
                        <a:t>Max gradient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dirty="0" smtClean="0"/>
                        <a:t>Dynamic Lorentz force detuning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dirty="0" smtClean="0"/>
                        <a:t>(with and without</a:t>
                      </a:r>
                      <a:r>
                        <a:rPr lang="en-US" sz="1800" baseline="0" dirty="0" smtClean="0"/>
                        <a:t> tuner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contacted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RF </a:t>
                      </a:r>
                    </a:p>
                    <a:p>
                      <a:r>
                        <a:rPr lang="sv-SE" dirty="0" smtClean="0"/>
                        <a:t>CRYO</a:t>
                      </a:r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weeks</a:t>
                      </a:r>
                    </a:p>
                    <a:p>
                      <a:pPr marL="0" algn="l" defTabSz="914400" rtl="0" eaLnBrk="1" fontAlgn="b" latinLnBrk="0" hangingPunct="1"/>
                      <a:endParaRPr lang="sv-SE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 smtClean="0"/>
                        <a:t>Dynamic Lorentz force detuning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600" dirty="0" smtClean="0"/>
                        <a:t>(with and without tuner contacted)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system 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FPGA,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day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5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831111"/>
              </p:ext>
            </p:extLst>
          </p:nvPr>
        </p:nvGraphicFramePr>
        <p:xfrm>
          <a:off x="685800" y="914400"/>
          <a:ext cx="7619999" cy="4819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724"/>
                <a:gridCol w="772703"/>
                <a:gridCol w="2559850"/>
                <a:gridCol w="1071861"/>
                <a:gridCol w="1071861"/>
              </a:tblGrid>
              <a:tr h="44850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 schedule</a:t>
                      </a:r>
                      <a:endParaRPr lang="sv-SE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800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35958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Stabilization of the cavity field with LLRF using only RF compensation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system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sv-SE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923095">
                <a:tc gridSpan="5">
                  <a:txBody>
                    <a:bodyPr/>
                    <a:lstStyle/>
                    <a:p>
                      <a:pPr marL="285840" indent="-28476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20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Use Lund system to produce input pulse  </a:t>
                      </a:r>
                      <a:endParaRPr lang="en-US" sz="1200" dirty="0" smtClean="0"/>
                    </a:p>
                    <a:p>
                      <a:pPr marL="285840" indent="-28476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20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Ramp up power level from low power to 120KW</a:t>
                      </a:r>
                      <a:endParaRPr lang="en-US" sz="1200" dirty="0" smtClean="0"/>
                    </a:p>
                    <a:p>
                      <a:pPr marL="285840" indent="-28476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20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Stay at </a:t>
                      </a:r>
                      <a:r>
                        <a:rPr lang="en-US" sz="120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nomial</a:t>
                      </a:r>
                      <a:r>
                        <a:rPr lang="en-US" sz="120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+mn-lt"/>
                        </a:rPr>
                        <a:t> gradient for a certain time to confirm the stabilization of the cavity field</a:t>
                      </a:r>
                      <a:endParaRPr lang="en-US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8871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dirty="0" smtClean="0"/>
                        <a:t>Tuning range of the slow step tuner </a:t>
                      </a:r>
                      <a:endParaRPr lang="sv-SE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system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sv-SE" dirty="0" smtClean="0"/>
                        <a:t>Low</a:t>
                      </a:r>
                    </a:p>
                    <a:p>
                      <a:r>
                        <a:rPr lang="sv-SE" dirty="0" smtClean="0"/>
                        <a:t>power</a:t>
                      </a:r>
                      <a:endParaRPr lang="sv-SE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 days?</a:t>
                      </a:r>
                    </a:p>
                    <a:p>
                      <a:endParaRPr lang="sv-SE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426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altLang="zh-CN" dirty="0" smtClean="0"/>
                        <a:t>Tuner related testing</a:t>
                      </a:r>
                      <a:endParaRPr lang="sv-S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university</a:t>
                      </a:r>
                      <a:endParaRPr lang="sv-S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4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2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7453681F-C482-4EE6-9988-AF44274018F6}" type="slidenum">
              <a:rPr lang="sv-SE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</a:t>
            </a:fld>
            <a:endParaRPr/>
          </a:p>
        </p:txBody>
      </p:sp>
      <p:graphicFrame>
        <p:nvGraphicFramePr>
          <p:cNvPr id="250" name="Table 3"/>
          <p:cNvGraphicFramePr/>
          <p:nvPr>
            <p:extLst>
              <p:ext uri="{D42A27DB-BD31-4B8C-83A1-F6EECF244321}">
                <p14:modId xmlns:p14="http://schemas.microsoft.com/office/powerpoint/2010/main" val="1454476631"/>
              </p:ext>
            </p:extLst>
          </p:nvPr>
        </p:nvGraphicFramePr>
        <p:xfrm>
          <a:off x="457200" y="1371600"/>
          <a:ext cx="7848360" cy="2773080"/>
        </p:xfrm>
        <a:graphic>
          <a:graphicData uri="http://schemas.openxmlformats.org/drawingml/2006/table">
            <a:tbl>
              <a:tblPr/>
              <a:tblGrid>
                <a:gridCol w="2298240"/>
                <a:gridCol w="730080"/>
                <a:gridCol w="2409840"/>
                <a:gridCol w="2410200"/>
              </a:tblGrid>
              <a:tr h="3708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800" b="1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Time</a:t>
                      </a:r>
                      <a:r>
                        <a:rPr lang="sv-SE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sv-SE" sz="1800" b="1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schedule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649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Process or check item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Team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Loop and special device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time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567720">
                <a:tc>
                  <a:txBody>
                    <a:bodyPr/>
                    <a:lstStyle/>
                    <a:p>
                      <a:pPr marL="285840" indent="-285120">
                        <a:lnSpc>
                          <a:spcPct val="100000"/>
                        </a:lnSpc>
                        <a:buFont typeface="Wingdings" charset="2"/>
                        <a:buChar char=""/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Frequency shift vs. Pressure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RF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VNA　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?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marL="285840" indent="-285120">
                        <a:lnSpc>
                          <a:spcPct val="100000"/>
                        </a:lnSpc>
                        <a:buFont typeface="Wingdings" charset="2"/>
                        <a:buChar char=""/>
                      </a:pPr>
                      <a:r>
                        <a:rPr lang="sv-SE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Warm</a:t>
                      </a:r>
                      <a:r>
                        <a:rPr lang="sv-SE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sv-SE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up</a:t>
                      </a:r>
                      <a:r>
                        <a:rPr lang="sv-SE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sv-SE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to</a:t>
                      </a:r>
                      <a:r>
                        <a:rPr lang="sv-SE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4 K</a:t>
                      </a:r>
                      <a:endParaRPr dirty="0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CRYO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dirty="0" smtClean="0"/>
                        <a:t>1 hour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marL="285840" indent="-285120">
                        <a:lnSpc>
                          <a:spcPct val="100000"/>
                        </a:lnSpc>
                        <a:buFont typeface="Wingdings" charset="2"/>
                        <a:buChar char=""/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Frequency shift vs. T</a:t>
                      </a:r>
                      <a:endParaRPr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RF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VNA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?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 marL="285840" indent="-285120">
                        <a:lnSpc>
                          <a:spcPct val="100000"/>
                        </a:lnSpc>
                        <a:buFont typeface="Wingdings" charset="2"/>
                        <a:buChar char=""/>
                      </a:pPr>
                      <a:r>
                        <a:rPr lang="sv-SE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Warm</a:t>
                      </a:r>
                      <a:r>
                        <a:rPr lang="sv-SE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sv-SE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up</a:t>
                      </a:r>
                      <a:r>
                        <a:rPr lang="sv-SE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sv-SE" sz="180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to</a:t>
                      </a:r>
                      <a:r>
                        <a:rPr lang="sv-SE" sz="180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300 K</a:t>
                      </a:r>
                      <a:endParaRPr dirty="0"/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CRYO</a:t>
                      </a:r>
                      <a:endParaRPr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800" strike="noStrike" spc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</a:rPr>
                        <a:t>5 days</a:t>
                      </a:r>
                      <a:endParaRPr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093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884015"/>
              </p:ext>
            </p:extLst>
          </p:nvPr>
        </p:nvGraphicFramePr>
        <p:xfrm>
          <a:off x="1066800" y="310515"/>
          <a:ext cx="7467600" cy="62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898"/>
                <a:gridCol w="2504963"/>
                <a:gridCol w="2762739"/>
              </a:tblGrid>
              <a:tr h="562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v-SE" sz="1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Dressed cavity packet conditioning first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FF00"/>
                          </a:solidFill>
                        </a:rPr>
                        <a:t>(on-resonance)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Coupler Cold conditioning first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FF00"/>
                          </a:solidFill>
                        </a:rPr>
                        <a:t>(off-resonance)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124355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 advantage</a:t>
                      </a:r>
                      <a:endParaRPr lang="sv-SE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sv-SE" sz="1400" dirty="0" smtClean="0"/>
                        <a:t>With an activated surface, lower</a:t>
                      </a:r>
                      <a:r>
                        <a:rPr lang="sv-SE" sz="1400" baseline="0" dirty="0" smtClean="0"/>
                        <a:t> risk of contamination in the cavity during the conditioning from low field to nominal Eacc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endParaRPr lang="sv-SE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easier mechanical operation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sv-SE" sz="1400" dirty="0" smtClean="0"/>
                        <a:t>Power</a:t>
                      </a:r>
                      <a:r>
                        <a:rPr lang="sv-SE" sz="1400" baseline="0" dirty="0" smtClean="0"/>
                        <a:t> regulation automaticlly by softerware</a:t>
                      </a:r>
                      <a:endParaRPr lang="sv-SE" sz="1400" dirty="0"/>
                    </a:p>
                  </a:txBody>
                  <a:tcPr anchor="ctr"/>
                </a:tc>
              </a:tr>
              <a:tr h="15385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baseline="0" dirty="0" smtClean="0"/>
                        <a:t>disadvantage</a:t>
                      </a:r>
                      <a:endParaRPr lang="sv-SE" sz="14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Complex mechanical operation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More human intervention during conitioning like changing power level an</a:t>
                      </a:r>
                      <a:r>
                        <a:rPr lang="sv-SE" altLang="ko-K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pulse length, if possible changing interlock set values</a:t>
                      </a:r>
                      <a:endParaRPr lang="sv-SE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b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a high risk of cavity contamination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185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Loop and special device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v-SE" sz="14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FPGA,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endParaRPr lang="sv-SE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Signer generator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Conditioning software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  <a:p>
                      <a:pPr marL="0" indent="0" algn="l" defTabSz="914400" rtl="0" eaLnBrk="1" fontAlgn="b" latinLnBrk="0" hangingPunct="1">
                        <a:buFont typeface="Wingdings" panose="05000000000000000000" pitchFamily="2" charset="2"/>
                        <a:buNone/>
                      </a:pP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703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29000" y="533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Current progress</a:t>
            </a:r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1100" y="1419619"/>
            <a:ext cx="6781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704 MHz SEL&gt;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Hardware:  </a:t>
            </a:r>
          </a:p>
          <a:p>
            <a:r>
              <a:rPr lang="sv-SE" dirty="0" smtClean="0"/>
              <a:t>SEL box is under design and will be finished at the end of Oct.</a:t>
            </a:r>
          </a:p>
          <a:p>
            <a:r>
              <a:rPr lang="sv-SE" i="1" dirty="0" smtClean="0"/>
              <a:t>---key people: Tord, Tor and Han </a:t>
            </a:r>
            <a:endParaRPr lang="sv-SE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Validation of Interlocks </a:t>
            </a:r>
          </a:p>
          <a:p>
            <a:r>
              <a:rPr lang="sv-SE" i="1" dirty="0"/>
              <a:t>---key people: Konrad and </a:t>
            </a:r>
            <a:r>
              <a:rPr lang="sv-SE" i="1" dirty="0" smtClean="0"/>
              <a:t>Kjell</a:t>
            </a:r>
            <a:endParaRPr lang="sv-SE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Software:</a:t>
            </a:r>
          </a:p>
          <a:p>
            <a:r>
              <a:rPr lang="sv-SE" dirty="0" smtClean="0"/>
              <a:t>SEL Labview interface will be modified next week</a:t>
            </a:r>
          </a:p>
          <a:p>
            <a:r>
              <a:rPr lang="sv-SE" i="1" dirty="0"/>
              <a:t>---key people: </a:t>
            </a:r>
            <a:r>
              <a:rPr lang="sv-SE" i="1" dirty="0" smtClean="0"/>
              <a:t>Han and Tor</a:t>
            </a:r>
          </a:p>
          <a:p>
            <a:endParaRPr lang="sv-SE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Temperature sensors attached the cavity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Temperature sensors location of interested.</a:t>
            </a:r>
          </a:p>
          <a:p>
            <a:r>
              <a:rPr lang="sv-SE" dirty="0"/>
              <a:t>---key people: Rocio, </a:t>
            </a:r>
            <a:r>
              <a:rPr lang="sv-SE" dirty="0" smtClean="0"/>
              <a:t>Magnus, Younguk </a:t>
            </a:r>
            <a:r>
              <a:rPr lang="sv-SE" dirty="0"/>
              <a:t>and </a:t>
            </a:r>
            <a:r>
              <a:rPr lang="sv-SE" dirty="0" smtClean="0"/>
              <a:t>Han</a:t>
            </a:r>
          </a:p>
          <a:p>
            <a:endParaRPr lang="sv-SE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/>
              <a:t>Four wire heater for power calibration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Wiers </a:t>
            </a:r>
            <a:r>
              <a:rPr lang="sv-SE" dirty="0"/>
              <a:t>extending of hearter;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One current meter is need to connect in the </a:t>
            </a:r>
            <a:r>
              <a:rPr lang="sv-SE" dirty="0" smtClean="0"/>
              <a:t>loop.</a:t>
            </a:r>
            <a:endParaRPr lang="sv-SE" dirty="0"/>
          </a:p>
          <a:p>
            <a:r>
              <a:rPr lang="sv-SE" dirty="0"/>
              <a:t>---key people: </a:t>
            </a:r>
            <a:r>
              <a:rPr lang="sv-SE" dirty="0" smtClean="0"/>
              <a:t>Rocio</a:t>
            </a:r>
            <a:endParaRPr lang="sv-SE" dirty="0"/>
          </a:p>
        </p:txBody>
      </p:sp>
      <p:pic>
        <p:nvPicPr>
          <p:cNvPr id="6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788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19400" y="533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Current progress (cnt.)</a:t>
            </a:r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1100" y="1676400"/>
            <a:ext cx="6781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Quench detection&gt;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Simulation: </a:t>
            </a:r>
          </a:p>
          <a:p>
            <a:r>
              <a:rPr lang="sv-SE" dirty="0" smtClean="0"/>
              <a:t>cavity quench profile simulation </a:t>
            </a:r>
          </a:p>
          <a:p>
            <a:r>
              <a:rPr lang="sv-SE" dirty="0" smtClean="0"/>
              <a:t>Quech detection analog loop simulation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Hardware:  component order and board solder</a:t>
            </a:r>
          </a:p>
          <a:p>
            <a:r>
              <a:rPr lang="sv-SE" i="1" dirty="0"/>
              <a:t>---key people: </a:t>
            </a:r>
            <a:r>
              <a:rPr lang="sv-SE" i="1" dirty="0" smtClean="0"/>
              <a:t>Magnus, Tord Peterson and Han</a:t>
            </a:r>
          </a:p>
          <a:p>
            <a:endParaRPr lang="sv-SE" i="1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/>
              <a:t>704 MHz Conditioning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Hardware:  Validation of Interlocks </a:t>
            </a:r>
          </a:p>
          <a:p>
            <a:r>
              <a:rPr lang="sv-SE" i="1" dirty="0"/>
              <a:t>---key people: Konrad and </a:t>
            </a:r>
            <a:r>
              <a:rPr lang="sv-SE" i="1" dirty="0" smtClean="0"/>
              <a:t>Kjell</a:t>
            </a:r>
            <a:endParaRPr lang="sv-SE" i="1" dirty="0"/>
          </a:p>
          <a:p>
            <a:endParaRPr lang="sv-SE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Coupler conditioning factor&gt;</a:t>
            </a:r>
          </a:p>
          <a:p>
            <a:r>
              <a:rPr lang="sv-SE" dirty="0" smtClean="0"/>
              <a:t> </a:t>
            </a:r>
          </a:p>
        </p:txBody>
      </p:sp>
      <p:pic>
        <p:nvPicPr>
          <p:cNvPr id="6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63164"/>
              </p:ext>
            </p:extLst>
          </p:nvPr>
        </p:nvGraphicFramePr>
        <p:xfrm>
          <a:off x="1133562" y="5105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FPC</a:t>
                      </a:r>
                      <a:r>
                        <a:rPr lang="sv-SE" baseline="0" dirty="0" smtClean="0"/>
                        <a:t> conditioning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Source frequncy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cavity frequency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Warm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704.42MHz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&lt;704.0947MHz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Cold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704.42MHz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704.0947MHz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129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43000" y="1404938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704 MHz </a:t>
            </a:r>
            <a:r>
              <a:rPr lang="sv-SE" dirty="0" smtClean="0"/>
              <a:t>Conditioning system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i="1" dirty="0" smtClean="0"/>
              <a:t>Power </a:t>
            </a:r>
            <a:r>
              <a:rPr lang="sv-SE" i="1" dirty="0" smtClean="0"/>
              <a:t>limitation and interlock</a:t>
            </a:r>
          </a:p>
          <a:p>
            <a:r>
              <a:rPr lang="sv-SE" i="1" dirty="0" smtClean="0"/>
              <a:t>---</a:t>
            </a:r>
            <a:r>
              <a:rPr lang="sv-SE" i="1" dirty="0"/>
              <a:t>key people: </a:t>
            </a:r>
            <a:r>
              <a:rPr lang="sv-SE" i="1" dirty="0" smtClean="0"/>
              <a:t>Magnus, Konrad and Han</a:t>
            </a:r>
            <a:endParaRPr lang="sv-SE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Software: SEL </a:t>
            </a:r>
            <a:r>
              <a:rPr lang="sv-SE" dirty="0"/>
              <a:t>Labview interface will be </a:t>
            </a:r>
            <a:r>
              <a:rPr lang="sv-SE" dirty="0" smtClean="0"/>
              <a:t>modified</a:t>
            </a:r>
            <a:endParaRPr lang="sv-SE" dirty="0"/>
          </a:p>
          <a:p>
            <a:r>
              <a:rPr lang="sv-SE" i="1" dirty="0"/>
              <a:t>---key people: Han and Tor</a:t>
            </a:r>
          </a:p>
          <a:p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Pressure gauge </a:t>
            </a:r>
            <a:r>
              <a:rPr lang="sv-SE" dirty="0" smtClean="0"/>
              <a:t>test</a:t>
            </a:r>
            <a:endParaRPr lang="sv-SE" dirty="0"/>
          </a:p>
          <a:p>
            <a:r>
              <a:rPr lang="sv-SE" dirty="0"/>
              <a:t>Find out the reason of the step-wise reading and how </a:t>
            </a:r>
            <a:r>
              <a:rPr lang="sv-SE" dirty="0" smtClean="0"/>
              <a:t>to </a:t>
            </a:r>
            <a:r>
              <a:rPr lang="sv-SE" dirty="0"/>
              <a:t>improve it?</a:t>
            </a:r>
          </a:p>
          <a:p>
            <a:r>
              <a:rPr lang="sv-SE" dirty="0"/>
              <a:t>---key people: Rocio, Konrad and </a:t>
            </a:r>
            <a:r>
              <a:rPr lang="sv-SE" dirty="0" smtClean="0"/>
              <a:t>Han</a:t>
            </a:r>
          </a:p>
          <a:p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Temperature sensor installation in the </a:t>
            </a:r>
            <a:r>
              <a:rPr lang="sv-SE" dirty="0" smtClean="0"/>
              <a:t>flowmeter </a:t>
            </a:r>
            <a:r>
              <a:rPr lang="zh-CN" altLang="sv-SE" dirty="0" smtClean="0">
                <a:solidFill>
                  <a:srgbClr val="FF0000"/>
                </a:solidFill>
              </a:rPr>
              <a:t>（？）</a:t>
            </a:r>
            <a:endParaRPr lang="sv-SE" dirty="0" smtClean="0">
              <a:solidFill>
                <a:srgbClr val="FF0000"/>
              </a:solidFill>
            </a:endParaRPr>
          </a:p>
          <a:p>
            <a:r>
              <a:rPr lang="sv-SE" dirty="0"/>
              <a:t>---key people: </a:t>
            </a:r>
            <a:r>
              <a:rPr lang="sv-SE" dirty="0" smtClean="0"/>
              <a:t>Lars and Rocio</a:t>
            </a:r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71956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To do list</a:t>
            </a:r>
          </a:p>
        </p:txBody>
      </p:sp>
      <p:pic>
        <p:nvPicPr>
          <p:cNvPr id="5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73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133170" y="1981200"/>
            <a:ext cx="6858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VNA</a:t>
            </a:r>
          </a:p>
        </p:txBody>
      </p:sp>
      <p:sp>
        <p:nvSpPr>
          <p:cNvPr id="8" name="Rectangle 7"/>
          <p:cNvSpPr/>
          <p:nvPr/>
        </p:nvSpPr>
        <p:spPr>
          <a:xfrm>
            <a:off x="8104187" y="2590800"/>
            <a:ext cx="81121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b="1" dirty="0" smtClean="0"/>
              <a:t>SGD</a:t>
            </a:r>
          </a:p>
          <a:p>
            <a:r>
              <a:rPr lang="sv-SE" sz="1200" b="1" dirty="0" smtClean="0"/>
              <a:t>signal</a:t>
            </a:r>
          </a:p>
          <a:p>
            <a:r>
              <a:rPr lang="sv-SE" sz="1200" b="1" dirty="0" smtClean="0"/>
              <a:t>generator driven</a:t>
            </a:r>
            <a:endParaRPr lang="sv-SE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8153400" y="3733800"/>
            <a:ext cx="62071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sv-SE" b="1" dirty="0" smtClean="0"/>
              <a:t>SEL</a:t>
            </a:r>
            <a:endParaRPr lang="sv-SE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070451" y="4191674"/>
            <a:ext cx="91440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altLang="zh-CN" b="1" dirty="0"/>
              <a:t>Lund system</a:t>
            </a:r>
            <a:endParaRPr lang="sv-SE" b="1" dirty="0"/>
          </a:p>
        </p:txBody>
      </p:sp>
      <p:sp>
        <p:nvSpPr>
          <p:cNvPr id="13" name="Rectangle 12"/>
          <p:cNvSpPr/>
          <p:nvPr/>
        </p:nvSpPr>
        <p:spPr>
          <a:xfrm>
            <a:off x="8001001" y="5029200"/>
            <a:ext cx="1053300" cy="5847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r>
              <a:rPr lang="sv-SE" altLang="zh-CN" sz="1600" b="1" dirty="0" smtClean="0"/>
              <a:t>Lund university</a:t>
            </a:r>
            <a:endParaRPr lang="sv-SE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133170" y="1524000"/>
            <a:ext cx="78223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b="1" dirty="0" smtClean="0"/>
              <a:t>CRYO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310622"/>
              </p:ext>
            </p:extLst>
          </p:nvPr>
        </p:nvGraphicFramePr>
        <p:xfrm>
          <a:off x="279647" y="465259"/>
          <a:ext cx="7568953" cy="581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1295400"/>
                <a:gridCol w="3149354"/>
                <a:gridCol w="1066800"/>
              </a:tblGrid>
              <a:tr h="448505">
                <a:tc>
                  <a:txBody>
                    <a:bodyPr/>
                    <a:lstStyle/>
                    <a:p>
                      <a:r>
                        <a:rPr lang="sv-SE" dirty="0" smtClean="0"/>
                        <a:t>Warm test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Cool</a:t>
                      </a:r>
                      <a:r>
                        <a:rPr lang="sv-SE" baseline="0" dirty="0" smtClean="0"/>
                        <a:t> down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Cold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Warm up</a:t>
                      </a:r>
                      <a:endParaRPr lang="sv-SE" dirty="0"/>
                    </a:p>
                  </a:txBody>
                  <a:tcPr/>
                </a:tc>
              </a:tr>
              <a:tr h="422564">
                <a:tc rowSpan="3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Central cavity frequency and spectrum of HOM</a:t>
                      </a:r>
                      <a:endParaRPr lang="sv-SE" sz="1400" dirty="0" smtClean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err="1" smtClean="0"/>
                        <a:t>Qe</a:t>
                      </a:r>
                      <a:r>
                        <a:rPr lang="en-US" sz="1400" dirty="0" smtClean="0"/>
                        <a:t> </a:t>
                      </a:r>
                      <a:endParaRPr lang="sv-SE" sz="1400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due to cool down</a:t>
                      </a:r>
                      <a:endParaRPr lang="en-US" sz="1400" dirty="0" smtClean="0"/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dirty="0" smtClean="0"/>
                        <a:t>Coupler</a:t>
                      </a:r>
                      <a:r>
                        <a:rPr lang="sv-SE" sz="1400" baseline="0" dirty="0" smtClean="0"/>
                        <a:t> cold conditioning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vs. T</a:t>
                      </a:r>
                      <a:endParaRPr lang="sv-SE" sz="1400" dirty="0" smtClean="0"/>
                    </a:p>
                  </a:txBody>
                  <a:tcPr/>
                </a:tc>
              </a:tr>
              <a:tr h="367017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baseline="0" dirty="0" smtClean="0"/>
                        <a:t>Cavity conditioning</a:t>
                      </a:r>
                      <a:endParaRPr lang="sv-SE" sz="14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6666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Central frequency and HOM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Loaded Q and </a:t>
                      </a:r>
                      <a:r>
                        <a:rPr lang="en-US" sz="1400" dirty="0" err="1" smtClean="0"/>
                        <a:t>Qe</a:t>
                      </a:r>
                      <a:endParaRPr lang="sv-SE" sz="1400" dirty="0" smtClean="0"/>
                    </a:p>
                  </a:txBody>
                  <a:tcPr>
                    <a:solidFill>
                      <a:srgbClr val="C1D0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0">
                <a:tc rowSpan="5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sz="1400" dirty="0" smtClean="0"/>
                        <a:t>Coupler</a:t>
                      </a:r>
                      <a:r>
                        <a:rPr lang="sv-SE" sz="1400" baseline="0" dirty="0" smtClean="0"/>
                        <a:t> warm conditioning</a:t>
                      </a:r>
                      <a:endParaRPr lang="sv-SE" sz="14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endParaRPr lang="sv-SE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292941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Cavity level profile: let the </a:t>
                      </a:r>
                      <a:r>
                        <a:rPr lang="en-US" sz="1400" dirty="0" err="1" smtClean="0">
                          <a:effectLst/>
                        </a:rPr>
                        <a:t>LHe</a:t>
                      </a:r>
                      <a:r>
                        <a:rPr lang="en-US" sz="1400" dirty="0" smtClean="0">
                          <a:effectLst/>
                        </a:rPr>
                        <a:t> evaporate to low levels 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Effect of CV105 in heat load  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Cavity's power limit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Effect of different FPC cooling temperatures in heat load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Max load on the 2K pumps</a:t>
                      </a:r>
                      <a:endParaRPr lang="sv-SE" sz="1400" baseline="0" dirty="0" smtClean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987068"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Q0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zh-CN" sz="1400" dirty="0" smtClean="0"/>
                        <a:t>Dynamic heat load</a:t>
                      </a:r>
                      <a:endParaRPr lang="sv-SE" sz="1400" dirty="0" smtClean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Max gradient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/>
                        <a:t>Dynamic Lorentz force detuning 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093430"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/>
                        <a:t>Stabilization of the cavity field with LLRF using only RF compensation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/>
                        <a:t>Dynamic Lorentz force detuning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dirty="0" smtClean="0"/>
                        <a:t>Tuning range of the slow step tuner </a:t>
                      </a:r>
                      <a:endParaRPr lang="sv-SE" sz="1400" dirty="0" smtClean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9628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altLang="zh-CN" sz="1400" dirty="0" smtClean="0"/>
                        <a:t>Tuner related testing</a:t>
                      </a:r>
                      <a:endParaRPr lang="sv-SE" sz="1400" dirty="0" smtClean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114800" y="5334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zh-CN" dirty="0" smtClean="0"/>
              <a:t>question</a:t>
            </a:r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716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1, CEA colleague would like to start the conditioning from slow frequency ,such as 1 Hz. Is it OK for the klystro ,Lund system and SEL?</a:t>
            </a:r>
          </a:p>
          <a:p>
            <a:endParaRPr lang="sv-SE" dirty="0"/>
          </a:p>
          <a:p>
            <a:r>
              <a:rPr lang="sv-SE" dirty="0" smtClean="0"/>
              <a:t>2, Radiation will consider as an acceptance criteria. Could we have a table or other method to convert the radiation we have to the one at beam line direction?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34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03160"/>
              </p:ext>
            </p:extLst>
          </p:nvPr>
        </p:nvGraphicFramePr>
        <p:xfrm>
          <a:off x="457200" y="457200"/>
          <a:ext cx="8229601" cy="629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676400"/>
                <a:gridCol w="762000"/>
                <a:gridCol w="2667000"/>
                <a:gridCol w="914401"/>
              </a:tblGrid>
              <a:tr h="448505">
                <a:tc gridSpan="5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Warm test detail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Description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22563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 loop and cabling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 SEL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 rowSpan="4"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instrumentation check</a:t>
                      </a: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validation of instruments</a:t>
                      </a:r>
                      <a:endParaRPr lang="sv-SE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SEL,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FPGA software debuging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r>
                        <a:rPr lang="sv-S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opper cavity, SEL, FPGA, interlock switch, RF switch and RF station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669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Signal generater driven system, interlock system, coupler vacuum, RF station, conditioning software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VNA:</a:t>
                      </a:r>
                    </a:p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VNA,</a:t>
                      </a:r>
                    </a:p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 auto checking software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CRYO: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Install a temperature sensor in </a:t>
                      </a: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flowmeter</a:t>
                      </a:r>
                      <a:endParaRPr lang="sv-SE" sz="14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 parameter measurement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1400" dirty="0" smtClean="0"/>
                        <a:t>entral cavity frequency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Qe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Simply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estimate the coupling factor and Qe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14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8248"/>
              </p:ext>
            </p:extLst>
          </p:nvPr>
        </p:nvGraphicFramePr>
        <p:xfrm>
          <a:off x="457200" y="457200"/>
          <a:ext cx="8229601" cy="3820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676400"/>
                <a:gridCol w="762000"/>
                <a:gridCol w="2667000"/>
                <a:gridCol w="914401"/>
              </a:tblGrid>
              <a:tr h="448505">
                <a:tc gridSpan="5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Warm test detail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Description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0426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preparing of Interlock system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Validation of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related parameters in the software and vacuum interlock thredshold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software,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4216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Coupler warm conditioning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Ramp up forward power to 1 MW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Increase pulse width to 3.5ms 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 an optimal procedure for RF conditioning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SGD: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FREIA software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1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20181"/>
              </p:ext>
            </p:extLst>
          </p:nvPr>
        </p:nvGraphicFramePr>
        <p:xfrm>
          <a:off x="381000" y="228600"/>
          <a:ext cx="8229600" cy="6028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252"/>
                <a:gridCol w="2859548"/>
                <a:gridCol w="914400"/>
                <a:gridCol w="2057400"/>
              </a:tblGrid>
              <a:tr h="448505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Cool down test detail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</a:tr>
              <a:tr h="422563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Description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045015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vs. T</a:t>
                      </a:r>
                      <a:endParaRPr lang="sv-SE" sz="14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due to cool down</a:t>
                      </a:r>
                      <a:endParaRPr lang="en-US" sz="14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VNA,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 auto checking software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2563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Cool down to 4 K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Arial" panose="020B0604020202020204" pitchFamily="34" charset="0"/>
                        <a:buNone/>
                      </a:pP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</a:tr>
              <a:tr h="422563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 smtClean="0">
                          <a:effectLst/>
                        </a:rPr>
                        <a:t>Cavity level profile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let the </a:t>
                      </a:r>
                      <a:r>
                        <a:rPr lang="en-US" sz="1400" dirty="0" err="1" smtClean="0">
                          <a:effectLst/>
                        </a:rPr>
                        <a:t>LHe</a:t>
                      </a:r>
                      <a:r>
                        <a:rPr lang="en-US" sz="1400" dirty="0" smtClean="0">
                          <a:effectLst/>
                        </a:rPr>
                        <a:t> evaporate to low levels (below 30%)</a:t>
                      </a:r>
                      <a:endParaRPr lang="sv-SE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vs. Pressure</a:t>
                      </a:r>
                      <a:endParaRPr lang="sv-SE" sz="14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dirty="0" smtClean="0"/>
                        <a:t>Frequency</a:t>
                      </a:r>
                      <a:r>
                        <a:rPr lang="sv-SE" sz="1400" baseline="0" dirty="0" smtClean="0"/>
                        <a:t> shift due to pressure</a:t>
                      </a:r>
                      <a:endParaRPr lang="en-US" sz="14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VNA,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 auto checking software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Cool down to 2 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v-SE" alt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Static heat loads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Effect of CV105 in heat load 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Cavity's power limit: apply heat power until the level and/or the pressure in the cavity shows instabilities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Effect of different FPC cooling temperatures in heat load</a:t>
                      </a:r>
                      <a:endParaRPr lang="sv-SE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Max. 2K pumps capacity at 2K</a:t>
                      </a:r>
                      <a:endParaRPr lang="sv-SE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Max. 2K pumps capacity at 2K (theoretically at 90W)</a:t>
                      </a:r>
                      <a:endParaRPr lang="sv-SE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D0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1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02213"/>
              </p:ext>
            </p:extLst>
          </p:nvPr>
        </p:nvGraphicFramePr>
        <p:xfrm>
          <a:off x="228600" y="304800"/>
          <a:ext cx="8458201" cy="596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183"/>
                <a:gridCol w="1722967"/>
                <a:gridCol w="783167"/>
                <a:gridCol w="2741083"/>
                <a:gridCol w="939801"/>
              </a:tblGrid>
              <a:tr h="448505">
                <a:tc gridSpan="5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Cold test detail (I)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Description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3495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Dressed cavity packet cold conditioning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Conditioning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coupler and cavity at resonant frequency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Ramp up forward power to 232KW Increase pulse width to 3.5ms</a:t>
                      </a:r>
                      <a:endParaRPr lang="sv-SE" sz="14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FPGA,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2976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600" baseline="0" dirty="0" smtClean="0"/>
                        <a:t> </a:t>
                      </a:r>
                      <a:r>
                        <a:rPr lang="sv-SE" sz="1600" baseline="0" dirty="0" smtClean="0">
                          <a:solidFill>
                            <a:srgbClr val="FF0000"/>
                          </a:solidFill>
                        </a:rPr>
                        <a:t>Coupler Cold conditioning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Conditioning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coupler with detuned cavity or with a frequency outside the cavity bandwidth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Ramp up forward power to 1 MW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Increase pulse width to 3.5ms</a:t>
                      </a:r>
                      <a:endParaRPr lang="sv-S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SGD: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station,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FREIA software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</a:t>
                      </a:r>
                    </a:p>
                    <a:p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/>
                        <a:t>Central frequency and HOM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/>
                        <a:t>Loaded Q and </a:t>
                      </a:r>
                      <a:r>
                        <a:rPr lang="en-US" sz="1600" dirty="0" err="1" smtClean="0"/>
                        <a:t>Qe</a:t>
                      </a:r>
                      <a:endParaRPr lang="sv-SE" sz="16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sz="1400" dirty="0" smtClean="0"/>
                        <a:t>entral cavity frequency  and high</a:t>
                      </a:r>
                      <a:r>
                        <a:rPr lang="en-US" sz="1400" baseline="0" dirty="0" smtClean="0"/>
                        <a:t> order mode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Loaded Q and -3dB bandwidth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Qe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power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1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92619"/>
              </p:ext>
            </p:extLst>
          </p:nvPr>
        </p:nvGraphicFramePr>
        <p:xfrm>
          <a:off x="304799" y="446845"/>
          <a:ext cx="8458201" cy="5953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905000"/>
                <a:gridCol w="762000"/>
                <a:gridCol w="2565400"/>
                <a:gridCol w="939801"/>
              </a:tblGrid>
              <a:tr h="448505">
                <a:tc gridSpan="5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Cold test detail (II)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Description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666045">
                <a:tc>
                  <a:txBody>
                    <a:bodyPr/>
                    <a:lstStyle/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smtClean="0"/>
                        <a:t>Q0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sv-SE" altLang="zh-CN" sz="1800" dirty="0" smtClean="0"/>
                        <a:t>Dynamic heat load</a:t>
                      </a:r>
                      <a:endParaRPr lang="sv-SE" sz="1800" dirty="0" smtClean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1800" dirty="0" smtClean="0"/>
                        <a:t>Max gradient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dirty="0" smtClean="0"/>
                        <a:t>Dynamic Lorentz force detuning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Runing pulse SEL from low power with 3.5ms, 14Hz forward pulse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 average Q0 value as a function of average gradient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Checking the radiation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forward power until reaching the nominal gradient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 dynamic heat load at different power level </a:t>
                      </a:r>
                    </a:p>
                    <a:p>
                      <a:pPr marL="285750" indent="-285750" algn="l" defTabSz="914400" rtl="0" eaLnBrk="1" fontAlgn="b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I/Q meadth to check the frequency shit during the pulse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RF </a:t>
                      </a:r>
                    </a:p>
                    <a:p>
                      <a:r>
                        <a:rPr lang="sv-SE" dirty="0" smtClean="0"/>
                        <a:t>CRYO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FPGA,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Interlock system, 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switch,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Helium gas flowmeter,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 smtClean="0"/>
                        <a:t>Dynamic Lorentz force detuning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Use Lund system to generator step</a:t>
                      </a: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pulse input </a:t>
                      </a:r>
                      <a:endParaRPr lang="sv-SE" sz="14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FPGA to check 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frequency shit during the pulse</a:t>
                      </a:r>
                      <a:endParaRPr lang="sv-SE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system 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FPGA,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5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57957"/>
              </p:ext>
            </p:extLst>
          </p:nvPr>
        </p:nvGraphicFramePr>
        <p:xfrm>
          <a:off x="457200" y="422668"/>
          <a:ext cx="8305800" cy="5063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788583"/>
                <a:gridCol w="769055"/>
                <a:gridCol w="2547762"/>
                <a:gridCol w="1066800"/>
              </a:tblGrid>
              <a:tr h="448505">
                <a:tc gridSpan="5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Cold test detail (III)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</a:tr>
              <a:tr h="31349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Description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Stabilization of the cavity field with LLRF using only RF compensation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Lund system to produce input pulse 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 up power level from low power to 232KW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Stay at nomial gradient for a certain time to confirm the stabilization of the cavity field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system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 station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safty system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800" dirty="0" smtClean="0"/>
                        <a:t>Tuning range of the slow step tuner </a:t>
                      </a:r>
                      <a:endParaRPr lang="sv-SE" sz="1800" dirty="0" smtClean="0"/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endParaRPr lang="sv-SE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Slow</a:t>
                      </a:r>
                      <a:r>
                        <a:rPr lang="sv-SE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tuning control by lund system </a:t>
                      </a: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Slow</a:t>
                      </a: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tuning control by </a:t>
                      </a:r>
                      <a:r>
                        <a:rPr lang="sv-SE" altLang="zh-CN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old Lund system</a:t>
                      </a:r>
                      <a:endParaRPr lang="sv-SE" sz="14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system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acquisition system,</a:t>
                      </a:r>
                    </a:p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sv-SE" dirty="0" smtClean="0"/>
                        <a:t>Low</a:t>
                      </a:r>
                    </a:p>
                    <a:p>
                      <a:r>
                        <a:rPr lang="sv-SE" dirty="0" smtClean="0"/>
                        <a:t>power</a:t>
                      </a:r>
                      <a:endParaRPr lang="sv-SE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426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altLang="zh-CN" dirty="0" smtClean="0"/>
                        <a:t>Tuner related testing</a:t>
                      </a:r>
                      <a:endParaRPr lang="sv-S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400" kern="1200" baseline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lund </a:t>
                      </a:r>
                      <a:r>
                        <a:rPr lang="sv-SE" sz="14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university are </a:t>
                      </a:r>
                      <a:r>
                        <a:rPr lang="sv-SE" sz="1400" kern="1200" baseline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interested and will come</a:t>
                      </a:r>
                      <a:endParaRPr lang="sv-SE" sz="14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CTRL</a:t>
                      </a:r>
                    </a:p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Lund university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8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879214"/>
              </p:ext>
            </p:extLst>
          </p:nvPr>
        </p:nvGraphicFramePr>
        <p:xfrm>
          <a:off x="457200" y="1371600"/>
          <a:ext cx="8229600" cy="2718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252"/>
                <a:gridCol w="2554748"/>
                <a:gridCol w="762000"/>
                <a:gridCol w="2514600"/>
              </a:tblGrid>
              <a:tr h="448505">
                <a:tc gridSpan="4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Warm up test detail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dirty="0" smtClean="0"/>
                    </a:p>
                  </a:txBody>
                  <a:tcPr/>
                </a:tc>
              </a:tr>
              <a:tr h="422563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Process or check item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Work Description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Loop and</a:t>
                      </a:r>
                      <a:r>
                        <a:rPr lang="sv-S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special device</a:t>
                      </a:r>
                      <a:endParaRPr lang="sv-SE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800" dirty="0" smtClean="0"/>
                        <a:t>Frequency</a:t>
                      </a:r>
                      <a:r>
                        <a:rPr lang="sv-SE" sz="1800" baseline="0" dirty="0" smtClean="0"/>
                        <a:t> shift vs. Pressure</a:t>
                      </a:r>
                      <a:endParaRPr lang="sv-SE" sz="18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800" dirty="0" smtClean="0"/>
                        <a:t>Frequency</a:t>
                      </a:r>
                      <a:r>
                        <a:rPr lang="sv-SE" sz="1800" baseline="0" dirty="0" smtClean="0"/>
                        <a:t> shift due to pressure</a:t>
                      </a:r>
                      <a:endParaRPr lang="en-US" sz="18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  <a:r>
                        <a:rPr lang="zh-CN" alt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lang="sv-SE" alt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anose="05000000000000000000" pitchFamily="2" charset="2"/>
                        <a:buChar char="ü"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 up to 4 K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l" defTabSz="914400" rtl="0" eaLnBrk="1" fontAlgn="b" latinLnBrk="0" hangingPunct="1">
                        <a:buFont typeface="Arial" panose="020B0604020202020204" pitchFamily="34" charset="0"/>
                        <a:buNone/>
                      </a:pP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800" dirty="0" smtClean="0"/>
                        <a:t>Frequency</a:t>
                      </a:r>
                      <a:r>
                        <a:rPr lang="sv-SE" sz="1800" baseline="0" dirty="0" smtClean="0"/>
                        <a:t> shift vs. T</a:t>
                      </a:r>
                      <a:endParaRPr lang="sv-SE" sz="18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800" dirty="0" smtClean="0"/>
                        <a:t>Frequency</a:t>
                      </a:r>
                      <a:r>
                        <a:rPr lang="sv-SE" sz="1800" baseline="0" dirty="0" smtClean="0"/>
                        <a:t> shift due to warm up</a:t>
                      </a:r>
                      <a:endParaRPr lang="en-US" sz="18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 up to 300 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altLang="zh-C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9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11981</TotalTime>
  <Words>1934</Words>
  <Application>Microsoft Office PowerPoint</Application>
  <PresentationFormat>On-screen Show (4:3)</PresentationFormat>
  <Paragraphs>576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Test plan of  ESS HB elliptical cavity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high power test at the FREIA Laboratory</dc:title>
  <dc:creator>Han Li</dc:creator>
  <cp:lastModifiedBy>Han Li</cp:lastModifiedBy>
  <cp:revision>165</cp:revision>
  <dcterms:created xsi:type="dcterms:W3CDTF">2006-08-16T00:00:00Z</dcterms:created>
  <dcterms:modified xsi:type="dcterms:W3CDTF">2017-10-17T09:01:34Z</dcterms:modified>
</cp:coreProperties>
</file>