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0" r:id="rId2"/>
    <p:sldId id="304" r:id="rId3"/>
    <p:sldId id="301" r:id="rId4"/>
    <p:sldId id="302" r:id="rId5"/>
    <p:sldId id="306" r:id="rId6"/>
    <p:sldId id="303" r:id="rId7"/>
    <p:sldId id="30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cio Santiago Kern" initials="RSK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D0E5"/>
    <a:srgbClr val="B9D1ED"/>
    <a:srgbClr val="C7D5F1"/>
    <a:srgbClr val="AFC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C40D5-9336-46AD-B6A6-5B51AAC40602}" type="datetimeFigureOut">
              <a:rPr lang="sv-SE" smtClean="0"/>
              <a:t>2017-10-24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C61F-FEF3-476C-9B19-12A5711582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017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844725"/>
            <a:ext cx="7772400" cy="2592387"/>
          </a:xfrm>
        </p:spPr>
        <p:txBody>
          <a:bodyPr anchor="ctr" anchorCtr="1">
            <a:normAutofit/>
          </a:bodyPr>
          <a:lstStyle/>
          <a:p>
            <a:r>
              <a:rPr lang="en-US" altLang="zh-CN" b="1" dirty="0" smtClean="0">
                <a:latin typeface="Cambria" panose="02040503050406030204" pitchFamily="18" charset="0"/>
              </a:rPr>
              <a:t>Test plan of </a:t>
            </a:r>
            <a:br>
              <a:rPr lang="en-US" altLang="zh-CN" b="1" dirty="0" smtClean="0">
                <a:latin typeface="Cambria" panose="02040503050406030204" pitchFamily="18" charset="0"/>
              </a:rPr>
            </a:br>
            <a:r>
              <a:rPr lang="en-US" altLang="zh-CN" b="1" dirty="0" smtClean="0">
                <a:latin typeface="Cambria" panose="02040503050406030204" pitchFamily="18" charset="0"/>
              </a:rPr>
              <a:t>ESS HB elliptical cavity </a:t>
            </a:r>
            <a:r>
              <a:rPr lang="sv-SE" altLang="en-US" dirty="0"/>
              <a:t/>
            </a:r>
            <a:br>
              <a:rPr lang="sv-SE" altLang="en-US" dirty="0"/>
            </a:br>
            <a:endParaRPr lang="en-US" altLang="sv-SE" dirty="0"/>
          </a:p>
        </p:txBody>
      </p:sp>
      <p:sp>
        <p:nvSpPr>
          <p:cNvPr id="4102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942975" y="4221163"/>
            <a:ext cx="7329488" cy="194468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es-ES" dirty="0">
                <a:latin typeface="Bookman Old Style" pitchFamily="18" charset="0"/>
              </a:rPr>
              <a:t>Han Li</a:t>
            </a:r>
          </a:p>
          <a:p>
            <a:pPr>
              <a:lnSpc>
                <a:spcPct val="150000"/>
              </a:lnSpc>
            </a:pPr>
            <a:r>
              <a:rPr lang="sv-SE" dirty="0">
                <a:latin typeface="Bookman Old Style" pitchFamily="18" charset="0"/>
              </a:rPr>
              <a:t>On behalf of</a:t>
            </a:r>
            <a:r>
              <a:rPr lang="es-ES" dirty="0">
                <a:latin typeface="Bookman Old Style" pitchFamily="18" charset="0"/>
              </a:rPr>
              <a:t> FREIA </a:t>
            </a:r>
            <a:r>
              <a:rPr lang="es-ES" dirty="0" err="1">
                <a:latin typeface="Bookman Old Style" pitchFamily="18" charset="0"/>
              </a:rPr>
              <a:t>team</a:t>
            </a:r>
            <a:endParaRPr lang="es-ES" dirty="0"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r>
              <a:rPr lang="es-ES" dirty="0">
                <a:latin typeface="Bookman Old Style" pitchFamily="18" charset="0"/>
              </a:rPr>
              <a:t>FREIA </a:t>
            </a:r>
            <a:r>
              <a:rPr lang="es-ES" dirty="0" err="1">
                <a:latin typeface="Bookman Old Style" pitchFamily="18" charset="0"/>
              </a:rPr>
              <a:t>Laboratory</a:t>
            </a:r>
            <a:r>
              <a:rPr lang="es-ES" dirty="0">
                <a:latin typeface="Bookman Old Style" pitchFamily="18" charset="0"/>
              </a:rPr>
              <a:t>, Uppsala </a:t>
            </a:r>
            <a:r>
              <a:rPr lang="es-ES" dirty="0" err="1">
                <a:latin typeface="Bookman Old Style" pitchFamily="18" charset="0"/>
              </a:rPr>
              <a:t>University</a:t>
            </a:r>
            <a:endParaRPr lang="es-ES" dirty="0">
              <a:latin typeface="Bookman Old Style" pitchFamily="18" charset="0"/>
            </a:endParaRPr>
          </a:p>
          <a:p>
            <a:endParaRPr lang="es-ES" dirty="0">
              <a:latin typeface="Bookman Old Style" pitchFamily="18" charset="0"/>
            </a:endParaRPr>
          </a:p>
          <a:p>
            <a:r>
              <a:rPr lang="es-ES" dirty="0" smtClean="0">
                <a:latin typeface="Bookman Old Style" pitchFamily="18" charset="0"/>
              </a:rPr>
              <a:t>24th </a:t>
            </a:r>
            <a:r>
              <a:rPr lang="es-ES" dirty="0">
                <a:latin typeface="Bookman Old Style" pitchFamily="18" charset="0"/>
              </a:rPr>
              <a:t>of </a:t>
            </a:r>
            <a:r>
              <a:rPr lang="es-ES" dirty="0" smtClean="0">
                <a:latin typeface="Bookman Old Style" pitchFamily="18" charset="0"/>
              </a:rPr>
              <a:t>Oct. </a:t>
            </a:r>
            <a:r>
              <a:rPr lang="es-ES" dirty="0">
                <a:latin typeface="Bookman Old Style" pitchFamily="18" charset="0"/>
              </a:rPr>
              <a:t>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CED8-91C0-4A93-8005-4EB16E316D7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01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07"/>
    </mc:Choice>
    <mc:Fallback xmlns="">
      <p:transition spd="slow" advTm="1080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508875"/>
              </p:ext>
            </p:extLst>
          </p:nvPr>
        </p:nvGraphicFramePr>
        <p:xfrm>
          <a:off x="1066800" y="310515"/>
          <a:ext cx="7467600" cy="623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9898"/>
                <a:gridCol w="2504963"/>
                <a:gridCol w="2762739"/>
              </a:tblGrid>
              <a:tr h="562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sv-SE" sz="1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600" baseline="0" dirty="0" smtClean="0">
                          <a:solidFill>
                            <a:srgbClr val="FF0000"/>
                          </a:solidFill>
                        </a:rPr>
                        <a:t>Dressed cavity packet conditioning first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600" baseline="0" dirty="0" smtClean="0">
                          <a:solidFill>
                            <a:srgbClr val="FFFF00"/>
                          </a:solidFill>
                        </a:rPr>
                        <a:t>(on-resonance)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600" baseline="0" dirty="0" smtClean="0">
                          <a:solidFill>
                            <a:srgbClr val="FF0000"/>
                          </a:solidFill>
                        </a:rPr>
                        <a:t>Coupler Cold conditioning first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600" baseline="0" dirty="0" smtClean="0">
                          <a:solidFill>
                            <a:srgbClr val="FFFF00"/>
                          </a:solidFill>
                        </a:rPr>
                        <a:t>(off-resonance)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1124355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 advantage</a:t>
                      </a:r>
                      <a:endParaRPr lang="sv-SE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sv-SE" sz="1400" dirty="0" smtClean="0"/>
                        <a:t>With an activated surface, lower</a:t>
                      </a:r>
                      <a:r>
                        <a:rPr lang="sv-SE" sz="1400" baseline="0" dirty="0" smtClean="0"/>
                        <a:t> risk of contamination in the cavity during the conditioning from low field to nominal Eacc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endParaRPr lang="sv-SE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baseline="0" dirty="0" smtClean="0"/>
                        <a:t>easier mechanical operation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sv-SE" sz="1400" dirty="0" smtClean="0"/>
                        <a:t>Power</a:t>
                      </a:r>
                      <a:r>
                        <a:rPr lang="sv-SE" sz="1400" baseline="0" dirty="0" smtClean="0"/>
                        <a:t> regulation automaticlly by softerware</a:t>
                      </a:r>
                      <a:endParaRPr lang="sv-SE" sz="1400" dirty="0"/>
                    </a:p>
                  </a:txBody>
                  <a:tcPr anchor="ctr"/>
                </a:tc>
              </a:tr>
              <a:tr h="15385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400" baseline="0" dirty="0" smtClean="0"/>
                        <a:t>disadvantage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baseline="0" dirty="0" smtClean="0"/>
                        <a:t>Complex mechanical operation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More human intervention during conitioning like changing power level an</a:t>
                      </a:r>
                      <a:r>
                        <a:rPr lang="sv-SE" altLang="ko-K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pulse length, if possible changing interlock set values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Have a high risk of cavity contamination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185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Loop and special device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sv-SE" sz="1400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Lund or SEL</a:t>
                      </a:r>
                      <a:endParaRPr lang="sv-SE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>
                        <a:buFont typeface="Wingdings" panose="05000000000000000000" pitchFamily="2" charset="2"/>
                        <a:buNone/>
                      </a:pPr>
                      <a:endParaRPr lang="sv-SE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b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SGD:</a:t>
                      </a:r>
                    </a:p>
                    <a:p>
                      <a:pPr marL="0" indent="0" algn="l" defTabSz="914400" rtl="0" eaLnBrk="1" fontAlgn="b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Signer generator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Conditioning software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interlock system,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switch,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  <a:p>
                      <a:pPr marL="0" indent="0" algn="l" defTabSz="914400" rtl="0" eaLnBrk="1" fontAlgn="b" latinLnBrk="0" hangingPunct="1">
                        <a:buFont typeface="Wingdings" panose="05000000000000000000" pitchFamily="2" charset="2"/>
                        <a:buNone/>
                      </a:pP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70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429000" y="533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smtClean="0"/>
              <a:t>Current progress</a:t>
            </a:r>
            <a:endParaRPr lang="sv-S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81100" y="1419619"/>
            <a:ext cx="6781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704 MHz SEL&gt;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Hardware:  </a:t>
            </a:r>
          </a:p>
          <a:p>
            <a:r>
              <a:rPr lang="sv-SE" dirty="0" smtClean="0"/>
              <a:t>SEL box is under design and will be finished at the </a:t>
            </a:r>
            <a:r>
              <a:rPr lang="sv-SE" dirty="0" smtClean="0"/>
              <a:t>begining of Nov</a:t>
            </a:r>
            <a:r>
              <a:rPr lang="sv-SE" dirty="0" smtClean="0"/>
              <a:t>.</a:t>
            </a:r>
            <a:endParaRPr lang="sv-SE" dirty="0" smtClean="0"/>
          </a:p>
          <a:p>
            <a:r>
              <a:rPr lang="sv-SE" i="1" dirty="0" smtClean="0"/>
              <a:t>---key people: </a:t>
            </a:r>
            <a:r>
              <a:rPr lang="sv-SE" i="1" dirty="0" smtClean="0"/>
              <a:t>Tord peterson, </a:t>
            </a:r>
            <a:r>
              <a:rPr lang="sv-SE" i="1" dirty="0" smtClean="0"/>
              <a:t>Tor and Han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Validation of Interlocks </a:t>
            </a:r>
          </a:p>
          <a:p>
            <a:r>
              <a:rPr lang="sv-SE" i="1" dirty="0"/>
              <a:t>---key people: Konrad and </a:t>
            </a:r>
            <a:r>
              <a:rPr lang="sv-SE" i="1" dirty="0" smtClean="0"/>
              <a:t>Kjell</a:t>
            </a:r>
          </a:p>
          <a:p>
            <a:endParaRPr lang="sv-SE" dirty="0" smtClean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Temperature sensors attached the cavity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Temperature sensors location of interested.</a:t>
            </a:r>
          </a:p>
          <a:p>
            <a:r>
              <a:rPr lang="sv-SE" dirty="0"/>
              <a:t>---key people: Rocio, </a:t>
            </a:r>
            <a:r>
              <a:rPr lang="sv-SE" dirty="0" smtClean="0"/>
              <a:t>Magnus, Younguk </a:t>
            </a:r>
            <a:r>
              <a:rPr lang="sv-SE" dirty="0"/>
              <a:t>and </a:t>
            </a:r>
            <a:r>
              <a:rPr lang="sv-SE" dirty="0" smtClean="0"/>
              <a:t>Han</a:t>
            </a:r>
          </a:p>
          <a:p>
            <a:endParaRPr lang="sv-SE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dirty="0"/>
              <a:t>Four wire heater for power calibration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Wiers </a:t>
            </a:r>
            <a:r>
              <a:rPr lang="sv-SE" dirty="0"/>
              <a:t>extending of hearter;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One current meter is need to connect in the </a:t>
            </a:r>
            <a:r>
              <a:rPr lang="sv-SE" dirty="0" smtClean="0"/>
              <a:t>loop.</a:t>
            </a:r>
            <a:endParaRPr lang="sv-SE" dirty="0"/>
          </a:p>
          <a:p>
            <a:r>
              <a:rPr lang="sv-SE" dirty="0"/>
              <a:t>---key people: </a:t>
            </a:r>
            <a:r>
              <a:rPr lang="sv-SE" dirty="0" smtClean="0"/>
              <a:t>Rocio</a:t>
            </a:r>
            <a:endParaRPr lang="sv-SE" dirty="0"/>
          </a:p>
        </p:txBody>
      </p:sp>
      <p:pic>
        <p:nvPicPr>
          <p:cNvPr id="6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878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819400" y="5334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smtClean="0"/>
              <a:t>Current progress (cnt.)</a:t>
            </a:r>
            <a:endParaRPr lang="sv-S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81100" y="1676400"/>
            <a:ext cx="6781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Quench detection&gt;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Simulation: </a:t>
            </a:r>
          </a:p>
          <a:p>
            <a:r>
              <a:rPr lang="sv-SE" dirty="0" smtClean="0"/>
              <a:t>cavity quench profile simulation </a:t>
            </a:r>
          </a:p>
          <a:p>
            <a:r>
              <a:rPr lang="sv-SE" dirty="0" smtClean="0"/>
              <a:t>Quech detection analog loop simulation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Hardware:  </a:t>
            </a:r>
            <a:r>
              <a:rPr lang="sv-SE" dirty="0" smtClean="0"/>
              <a:t>prototype od quench detector</a:t>
            </a:r>
            <a:endParaRPr lang="sv-SE" dirty="0" smtClean="0"/>
          </a:p>
          <a:p>
            <a:r>
              <a:rPr lang="sv-SE" i="1" dirty="0"/>
              <a:t>---key people: </a:t>
            </a:r>
            <a:r>
              <a:rPr lang="sv-SE" i="1" dirty="0" smtClean="0"/>
              <a:t>Magnus and </a:t>
            </a:r>
            <a:r>
              <a:rPr lang="sv-SE" i="1" dirty="0" smtClean="0"/>
              <a:t>Han</a:t>
            </a:r>
          </a:p>
          <a:p>
            <a:endParaRPr lang="sv-SE" i="1" dirty="0"/>
          </a:p>
          <a:p>
            <a:endParaRPr lang="sv-SE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Coupler conditioning factor&gt;</a:t>
            </a:r>
          </a:p>
          <a:p>
            <a:r>
              <a:rPr lang="sv-SE" dirty="0" smtClean="0"/>
              <a:t> </a:t>
            </a:r>
          </a:p>
        </p:txBody>
      </p:sp>
      <p:pic>
        <p:nvPicPr>
          <p:cNvPr id="6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946116"/>
              </p:ext>
            </p:extLst>
          </p:nvPr>
        </p:nvGraphicFramePr>
        <p:xfrm>
          <a:off x="1066800" y="43434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FPC</a:t>
                      </a:r>
                      <a:r>
                        <a:rPr lang="sv-SE" baseline="0" dirty="0" smtClean="0"/>
                        <a:t> conditioning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Source frequncy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 cavity frequency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Warm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704.42MHz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&lt;704.0947MHz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Cold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704.42MHz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704.0947MHz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12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819400" y="5334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smtClean="0"/>
              <a:t>Current progress (cnt.)</a:t>
            </a:r>
            <a:endParaRPr lang="sv-S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69142" y="4419600"/>
            <a:ext cx="678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i="1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704 MHz Conditioning system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Soft</a:t>
            </a:r>
            <a:r>
              <a:rPr lang="sv-SE" dirty="0" smtClean="0"/>
              <a:t>ware: </a:t>
            </a:r>
          </a:p>
          <a:p>
            <a:pPr lvl="1"/>
            <a:r>
              <a:rPr lang="sv-SE" dirty="0" smtClean="0"/>
              <a:t>Modify the parameter in conditioning program</a:t>
            </a:r>
          </a:p>
          <a:p>
            <a:pPr lvl="1"/>
            <a:r>
              <a:rPr lang="sv-SE" dirty="0" smtClean="0"/>
              <a:t>Manage to control the pulse shape, amplitude and pulse length</a:t>
            </a:r>
          </a:p>
          <a:p>
            <a:r>
              <a:rPr lang="sv-SE" i="1" dirty="0" smtClean="0"/>
              <a:t>---key people: Konrad and Han</a:t>
            </a:r>
          </a:p>
          <a:p>
            <a:endParaRPr lang="sv-SE" dirty="0" smtClean="0"/>
          </a:p>
          <a:p>
            <a:r>
              <a:rPr lang="sv-SE" dirty="0" smtClean="0"/>
              <a:t> </a:t>
            </a:r>
            <a:endParaRPr lang="sv-SE" dirty="0" smtClean="0"/>
          </a:p>
        </p:txBody>
      </p:sp>
      <p:pic>
        <p:nvPicPr>
          <p:cNvPr id="6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990600" y="1752600"/>
            <a:ext cx="59082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v-SE" dirty="0"/>
              <a:t>Pressure gauge test</a:t>
            </a:r>
          </a:p>
          <a:p>
            <a:r>
              <a:rPr lang="sv-SE" dirty="0" smtClean="0"/>
              <a:t>Get rid of the </a:t>
            </a:r>
            <a:r>
              <a:rPr lang="sv-SE" dirty="0"/>
              <a:t>step-wise reading </a:t>
            </a:r>
            <a:r>
              <a:rPr lang="sv-SE" dirty="0" smtClean="0"/>
              <a:t>from pressure gauge. </a:t>
            </a:r>
            <a:r>
              <a:rPr lang="sv-SE" dirty="0" smtClean="0">
                <a:solidFill>
                  <a:srgbClr val="FF0000"/>
                </a:solidFill>
              </a:rPr>
              <a:t>(The resolution between two reading?) </a:t>
            </a:r>
            <a:endParaRPr lang="sv-SE" dirty="0">
              <a:solidFill>
                <a:srgbClr val="FF0000"/>
              </a:solidFill>
            </a:endParaRPr>
          </a:p>
          <a:p>
            <a:r>
              <a:rPr lang="sv-SE" dirty="0"/>
              <a:t>---key people: Rocio, </a:t>
            </a:r>
            <a:r>
              <a:rPr lang="sv-SE" dirty="0" smtClean="0"/>
              <a:t>Konrad</a:t>
            </a:r>
          </a:p>
          <a:p>
            <a:endParaRPr lang="sv-SE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Flowmeter reading</a:t>
            </a:r>
            <a:endParaRPr lang="sv-SE" dirty="0"/>
          </a:p>
          <a:p>
            <a:r>
              <a:rPr lang="sv-SE" dirty="0" smtClean="0"/>
              <a:t>Improve the reading of the absolute flow. A smoothing is added in the system.</a:t>
            </a:r>
            <a:endParaRPr lang="sv-SE" dirty="0">
              <a:solidFill>
                <a:srgbClr val="FF0000"/>
              </a:solidFill>
            </a:endParaRPr>
          </a:p>
          <a:p>
            <a:r>
              <a:rPr lang="sv-SE" dirty="0"/>
              <a:t>---key people: </a:t>
            </a:r>
            <a:r>
              <a:rPr lang="sv-SE" dirty="0" smtClean="0"/>
              <a:t>Konrad and Rocio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3946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29018" y="1828800"/>
            <a:ext cx="685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704 MHz </a:t>
            </a:r>
            <a:r>
              <a:rPr lang="sv-SE" dirty="0" smtClean="0"/>
              <a:t>Conditioning system</a:t>
            </a: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i="1" dirty="0" smtClean="0"/>
              <a:t>Power limitation and interlock</a:t>
            </a:r>
          </a:p>
          <a:p>
            <a:r>
              <a:rPr lang="sv-SE" i="1" dirty="0" smtClean="0"/>
              <a:t>---</a:t>
            </a:r>
            <a:r>
              <a:rPr lang="sv-SE" i="1" dirty="0"/>
              <a:t>key people: </a:t>
            </a:r>
            <a:r>
              <a:rPr lang="sv-SE" i="1" dirty="0" smtClean="0"/>
              <a:t>Magnus, Konrad and </a:t>
            </a:r>
            <a:r>
              <a:rPr lang="sv-SE" i="1" dirty="0" smtClean="0"/>
              <a:t>Han</a:t>
            </a: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SEL Labview interface will be modified </a:t>
            </a:r>
            <a:endParaRPr lang="sv-SE" dirty="0" smtClean="0"/>
          </a:p>
          <a:p>
            <a:r>
              <a:rPr lang="sv-SE" i="1" dirty="0" smtClean="0"/>
              <a:t>---</a:t>
            </a:r>
            <a:r>
              <a:rPr lang="sv-SE" i="1" dirty="0"/>
              <a:t>key people: Han and </a:t>
            </a:r>
            <a:r>
              <a:rPr lang="sv-SE" i="1" dirty="0" smtClean="0"/>
              <a:t>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i="1" dirty="0" smtClean="0"/>
              <a:t>SEL auto conditioning programme </a:t>
            </a:r>
          </a:p>
          <a:p>
            <a:r>
              <a:rPr lang="sv-SE" i="1" dirty="0"/>
              <a:t>---key people: Han and Tor</a:t>
            </a:r>
          </a:p>
          <a:p>
            <a:endParaRPr lang="sv-SE" i="1" dirty="0" smtClean="0"/>
          </a:p>
          <a:p>
            <a:endParaRPr lang="sv-SE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i="1" dirty="0" smtClean="0"/>
              <a:t>Two pressure sensor in the tank for crosscheck of the Helium pressure</a:t>
            </a:r>
          </a:p>
          <a:p>
            <a:r>
              <a:rPr lang="sv-SE" dirty="0"/>
              <a:t>---key people: </a:t>
            </a:r>
            <a:r>
              <a:rPr lang="sv-SE" dirty="0" smtClean="0"/>
              <a:t>Lars and Rocio</a:t>
            </a:r>
            <a:endParaRPr lang="sv-SE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71956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To do list</a:t>
            </a:r>
          </a:p>
        </p:txBody>
      </p:sp>
      <p:pic>
        <p:nvPicPr>
          <p:cNvPr id="5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9733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114800" y="5334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zh-CN" dirty="0" smtClean="0"/>
              <a:t>question</a:t>
            </a:r>
            <a:endParaRPr lang="sv-SE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3716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1, CEA colleague would like to start the conditioning from slow frequency ,such as 1 Hz. Is it OK for the klystro ,Lund system and SEL?</a:t>
            </a:r>
          </a:p>
          <a:p>
            <a:endParaRPr lang="sv-SE" dirty="0" smtClean="0"/>
          </a:p>
          <a:p>
            <a:r>
              <a:rPr lang="sv-SE" i="1" dirty="0"/>
              <a:t>Change the repetition rate in the Lund system </a:t>
            </a:r>
            <a:r>
              <a:rPr lang="sv-SE" i="1" dirty="0" smtClean="0"/>
              <a:t>?</a:t>
            </a:r>
          </a:p>
          <a:p>
            <a:endParaRPr lang="sv-SE" i="1" dirty="0" smtClean="0"/>
          </a:p>
          <a:p>
            <a:r>
              <a:rPr lang="sv-SE" i="1" dirty="0" smtClean="0"/>
              <a:t>For the SEL, could we use FPGA to control the </a:t>
            </a:r>
            <a:r>
              <a:rPr lang="sv-SE" i="1" dirty="0"/>
              <a:t>repetition rate </a:t>
            </a:r>
            <a:r>
              <a:rPr lang="sv-SE" i="1" dirty="0" smtClean="0"/>
              <a:t>, and pulse length?(Pulse amplitude could be control by the gain factor)</a:t>
            </a:r>
            <a:endParaRPr lang="sv-SE" i="1" dirty="0"/>
          </a:p>
          <a:p>
            <a:endParaRPr lang="sv-SE" dirty="0" smtClean="0"/>
          </a:p>
          <a:p>
            <a:endParaRPr lang="sv-SE" dirty="0"/>
          </a:p>
          <a:p>
            <a:r>
              <a:rPr lang="sv-SE" dirty="0" smtClean="0"/>
              <a:t>2, After the conditioning, should we warm up the cavity package to 40 K?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345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12009</TotalTime>
  <Words>512</Words>
  <Application>Microsoft Office PowerPoint</Application>
  <PresentationFormat>On-screen Show (4:3)</PresentationFormat>
  <Paragraphs>109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Test plan of  ESS HB elliptical cavity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of high power test at the FREIA Laboratory</dc:title>
  <dc:creator>Han Li</dc:creator>
  <cp:lastModifiedBy>Han Li</cp:lastModifiedBy>
  <cp:revision>174</cp:revision>
  <dcterms:created xsi:type="dcterms:W3CDTF">2006-08-16T00:00:00Z</dcterms:created>
  <dcterms:modified xsi:type="dcterms:W3CDTF">2017-10-24T07:49:55Z</dcterms:modified>
</cp:coreProperties>
</file>