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0" r:id="rId3"/>
    <p:sldId id="294" r:id="rId4"/>
    <p:sldId id="308" r:id="rId5"/>
    <p:sldId id="274" r:id="rId6"/>
    <p:sldId id="303" r:id="rId7"/>
    <p:sldId id="30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jard" initials="pb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4" d="100"/>
          <a:sy n="64" d="100"/>
        </p:scale>
        <p:origin x="67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E323-D1A1-4948-80C3-174F3AF98CB4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C6E92-C05B-48A1-944F-2DD95A2F32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07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F92A6-6427-45D0-9DE8-1618A34055AD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9A139-63E0-4622-AD2D-8594CBCC168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095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59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106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4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593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A139-63E0-4622-AD2D-8594CBCC168B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03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56F43006-22BA-4B65-9153-CA4D1108557C}" type="slidenum">
              <a:rPr lang="fr-FR" smtClean="0"/>
              <a:pPr/>
              <a:t>‹N°›</a:t>
            </a:fld>
            <a:endParaRPr lang="fr-FR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2540-9D6F-4A30-A888-2EE61B5A02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err="1" smtClean="0"/>
              <a:t>Teleconference</a:t>
            </a:r>
            <a:r>
              <a:rPr lang="fr-FR" dirty="0" smtClean="0"/>
              <a:t> ACS – FREIA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31st </a:t>
            </a:r>
            <a:r>
              <a:rPr lang="fr-FR" dirty="0" err="1" smtClean="0"/>
              <a:t>October</a:t>
            </a:r>
            <a:r>
              <a:rPr lang="fr-FR" dirty="0" smtClean="0"/>
              <a:t>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6400800" cy="3456384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Agenda: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Manufacturing follow-up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Control and command follow-up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Planning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Commissioning test organization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60" y="5661248"/>
            <a:ext cx="4063492" cy="812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Manufacturing follow-up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sz="2400" dirty="0"/>
              <a:t>Cryostat</a:t>
            </a:r>
          </a:p>
          <a:p>
            <a:pPr lvl="1"/>
            <a:r>
              <a:rPr lang="en-US" sz="2000" dirty="0"/>
              <a:t>Dewar piping completed with insulation (W43)</a:t>
            </a:r>
          </a:p>
          <a:p>
            <a:pPr lvl="1"/>
            <a:r>
              <a:rPr lang="en-US" sz="2000" dirty="0"/>
              <a:t>Thermal shield : cooling pipes validated (He leak test and thermal shock), welding ongoing (W?)</a:t>
            </a:r>
          </a:p>
          <a:p>
            <a:pPr lvl="1"/>
            <a:r>
              <a:rPr lang="en-US" sz="2000" dirty="0"/>
              <a:t>Instrumentation and wiring ongoing (started W43)</a:t>
            </a:r>
          </a:p>
          <a:p>
            <a:pPr lvl="2" algn="just"/>
            <a:r>
              <a:rPr lang="en-US" sz="1600" dirty="0" err="1"/>
              <a:t>Technergie</a:t>
            </a:r>
            <a:r>
              <a:rPr lang="en-US" sz="1600" dirty="0"/>
              <a:t> visit planned Tuesday to install the junction box (W44)</a:t>
            </a:r>
          </a:p>
          <a:p>
            <a:pPr lvl="1"/>
            <a:endParaRPr lang="en-US" sz="2000" dirty="0"/>
          </a:p>
          <a:p>
            <a:r>
              <a:rPr lang="en-US" sz="2400" dirty="0"/>
              <a:t>Magnet insert</a:t>
            </a:r>
          </a:p>
          <a:p>
            <a:pPr lvl="1"/>
            <a:r>
              <a:rPr lang="en-US" sz="2000" dirty="0"/>
              <a:t>Manufacturing drawings </a:t>
            </a:r>
            <a:r>
              <a:rPr lang="en-US" sz="2000" dirty="0" smtClean="0"/>
              <a:t>reviewed (26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October)</a:t>
            </a:r>
            <a:endParaRPr lang="en-US" sz="2000" dirty="0"/>
          </a:p>
          <a:p>
            <a:pPr lvl="1"/>
            <a:r>
              <a:rPr lang="en-US" sz="2000" dirty="0"/>
              <a:t>Top lid (starting part) is under plasma cutting </a:t>
            </a:r>
          </a:p>
          <a:p>
            <a:pPr lvl="2" algn="just"/>
            <a:r>
              <a:rPr lang="en-US" sz="1600" dirty="0"/>
              <a:t>Issue to keep the tolerances after delivery to the subcontractor so send for water jet cutting instead </a:t>
            </a:r>
            <a:endParaRPr lang="en-US" sz="1600" dirty="0"/>
          </a:p>
          <a:p>
            <a:pPr lvl="1"/>
            <a:r>
              <a:rPr lang="en-US" sz="2000" dirty="0"/>
              <a:t>Current lead equipment (flowmeters, heaters, sensors) to be defined by ACS</a:t>
            </a:r>
          </a:p>
          <a:p>
            <a:pPr lvl="2" algn="just"/>
            <a:r>
              <a:rPr lang="en-US" sz="1600" dirty="0"/>
              <a:t>Need date on the pressure drop for the current lead cooling</a:t>
            </a:r>
          </a:p>
          <a:p>
            <a:pPr lvl="1"/>
            <a:r>
              <a:rPr lang="en-US" sz="2000" dirty="0"/>
              <a:t>Heat exchanger HX683 welding design presented and validated by CD and </a:t>
            </a:r>
            <a:r>
              <a:rPr lang="en-US" sz="2000" dirty="0" smtClean="0"/>
              <a:t>ACS</a:t>
            </a:r>
          </a:p>
          <a:p>
            <a:pPr lvl="1"/>
            <a:r>
              <a:rPr lang="en-US" sz="2000" dirty="0" smtClean="0"/>
              <a:t>Manufacturing start in W44</a:t>
            </a:r>
            <a:endParaRPr lang="en-US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8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Manufacturing follow-up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Liquid insert</a:t>
            </a:r>
          </a:p>
          <a:p>
            <a:pPr lvl="1"/>
            <a:r>
              <a:rPr lang="en-US" sz="2000" dirty="0"/>
              <a:t>Waiting for final </a:t>
            </a:r>
            <a:r>
              <a:rPr lang="en-US" sz="2000" dirty="0" smtClean="0"/>
              <a:t>cabling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/>
              <a:t>Insertion inside the cryostat in W44</a:t>
            </a:r>
          </a:p>
          <a:p>
            <a:pPr algn="just"/>
            <a:r>
              <a:rPr lang="en-US" sz="2400" dirty="0" smtClean="0"/>
              <a:t>Valve </a:t>
            </a:r>
            <a:r>
              <a:rPr lang="en-US" sz="2400" dirty="0" smtClean="0"/>
              <a:t>box</a:t>
            </a:r>
          </a:p>
          <a:p>
            <a:pPr lvl="1" algn="just"/>
            <a:r>
              <a:rPr lang="en-US" sz="2000" dirty="0" smtClean="0"/>
              <a:t>Piping </a:t>
            </a:r>
            <a:r>
              <a:rPr lang="en-US" sz="2000" dirty="0" smtClean="0"/>
              <a:t>done, test ongoing to find and repair any leak before closure (W44)</a:t>
            </a:r>
            <a:endParaRPr lang="en-US" sz="2000" dirty="0" smtClean="0"/>
          </a:p>
          <a:p>
            <a:pPr lvl="2" algn="just"/>
            <a:r>
              <a:rPr lang="en-US" sz="1600" dirty="0"/>
              <a:t>Leak found on the top thermal screen repaired but not confirmed</a:t>
            </a:r>
          </a:p>
          <a:p>
            <a:pPr lvl="1" algn="just"/>
            <a:r>
              <a:rPr lang="en-US" sz="2000" dirty="0" smtClean="0"/>
              <a:t>Heaters </a:t>
            </a:r>
            <a:r>
              <a:rPr lang="en-US" sz="2000" dirty="0" smtClean="0"/>
              <a:t>and thermometers set on the thermal shield, 4k pot and heat exchanger</a:t>
            </a:r>
          </a:p>
          <a:p>
            <a:pPr lvl="1" algn="just"/>
            <a:r>
              <a:rPr lang="en-US" sz="2000" dirty="0" err="1" smtClean="0"/>
              <a:t>Cernox</a:t>
            </a:r>
            <a:r>
              <a:rPr lang="en-US" sz="2000" dirty="0" smtClean="0"/>
              <a:t> installation </a:t>
            </a:r>
            <a:r>
              <a:rPr lang="en-US" sz="2000" dirty="0" smtClean="0"/>
              <a:t>ongoing</a:t>
            </a:r>
            <a:endParaRPr lang="en-US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9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Manufacturing follow-up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Transfer </a:t>
            </a:r>
            <a:r>
              <a:rPr lang="en-US" sz="2400" dirty="0" smtClean="0"/>
              <a:t>lines</a:t>
            </a:r>
          </a:p>
          <a:p>
            <a:pPr lvl="1" algn="just"/>
            <a:r>
              <a:rPr lang="en-US" sz="2000" dirty="0" smtClean="0"/>
              <a:t>Manufacturing of the single line and multiline under way</a:t>
            </a:r>
          </a:p>
          <a:p>
            <a:pPr lvl="1" algn="just"/>
            <a:endParaRPr lang="en-US" sz="2000" dirty="0" smtClean="0"/>
          </a:p>
          <a:p>
            <a:pPr algn="just"/>
            <a:r>
              <a:rPr lang="en-US" sz="2400" dirty="0" smtClean="0"/>
              <a:t>Simulator box</a:t>
            </a:r>
          </a:p>
          <a:p>
            <a:pPr lvl="1" algn="just"/>
            <a:r>
              <a:rPr lang="en-US" sz="2000" dirty="0" smtClean="0"/>
              <a:t>Manufacturing drawings reviewed, translation to be checked before sending</a:t>
            </a:r>
          </a:p>
          <a:p>
            <a:pPr lvl="1" algn="just"/>
            <a:r>
              <a:rPr lang="en-US" sz="2000" dirty="0" smtClean="0"/>
              <a:t>Manufacturing started W43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1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Control and </a:t>
            </a:r>
            <a:r>
              <a:rPr lang="fr-FR" sz="4000" dirty="0" smtClean="0"/>
              <a:t>Command </a:t>
            </a:r>
            <a:r>
              <a:rPr lang="fr-FR" sz="4000" dirty="0" err="1" smtClean="0"/>
              <a:t>follow</a:t>
            </a:r>
            <a:r>
              <a:rPr lang="fr-FR" sz="4000" dirty="0" smtClean="0"/>
              <a:t>-up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Control system design</a:t>
            </a:r>
            <a:endParaRPr lang="en-US" sz="2400" dirty="0"/>
          </a:p>
          <a:p>
            <a:pPr lvl="1"/>
            <a:r>
              <a:rPr lang="en-US" sz="2000" dirty="0" smtClean="0"/>
              <a:t>Programming done, waiting for test with GERSEMI systems</a:t>
            </a:r>
          </a:p>
          <a:p>
            <a:r>
              <a:rPr lang="en-US" sz="2400" dirty="0" smtClean="0"/>
              <a:t>Control system procurement</a:t>
            </a:r>
          </a:p>
          <a:p>
            <a:pPr lvl="1"/>
            <a:r>
              <a:rPr lang="en-US" sz="2000" dirty="0" smtClean="0"/>
              <a:t>Junction boxes done</a:t>
            </a:r>
          </a:p>
          <a:p>
            <a:pPr lvl="2"/>
            <a:r>
              <a:rPr lang="en-US" sz="1600" dirty="0" smtClean="0"/>
              <a:t>Missing connectors BURNDY male 19 pins, to be send by UU</a:t>
            </a:r>
          </a:p>
          <a:p>
            <a:pPr lvl="1"/>
            <a:r>
              <a:rPr lang="en-US" sz="2000" dirty="0" smtClean="0"/>
              <a:t>Electrical cabinet delivered at </a:t>
            </a:r>
            <a:r>
              <a:rPr lang="en-US" sz="2000" dirty="0" smtClean="0"/>
              <a:t>CD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Cabling of the VB to the cabinet in W44</a:t>
            </a:r>
          </a:p>
          <a:p>
            <a:r>
              <a:rPr lang="en-US" sz="2400" dirty="0" smtClean="0"/>
              <a:t>Cabling of the VC to the cabinet in W45</a:t>
            </a:r>
          </a:p>
          <a:p>
            <a:pPr lvl="1"/>
            <a:r>
              <a:rPr lang="en-US" sz="2000" dirty="0" smtClean="0"/>
              <a:t>Cables cut after installation on dummy trays, reproducing the laboratory FREIA infrastructure</a:t>
            </a:r>
            <a:endParaRPr lang="en-US" sz="2000" dirty="0" smtClean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Planning: GERSEMI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818515"/>
              </p:ext>
            </p:extLst>
          </p:nvPr>
        </p:nvGraphicFramePr>
        <p:xfrm>
          <a:off x="457197" y="1412776"/>
          <a:ext cx="8239831" cy="4080576"/>
        </p:xfrm>
        <a:graphic>
          <a:graphicData uri="http://schemas.openxmlformats.org/drawingml/2006/table">
            <a:tbl>
              <a:tblPr/>
              <a:tblGrid>
                <a:gridCol w="3348787"/>
                <a:gridCol w="162694"/>
                <a:gridCol w="162694"/>
                <a:gridCol w="162694"/>
                <a:gridCol w="162694"/>
                <a:gridCol w="172918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  <a:gridCol w="162694"/>
              </a:tblGrid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junction box manufacturing 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VB electrical wiring,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closure and test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insert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wiring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electrical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wiring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test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imulator manufacturing and test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Simulator electrical wiring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agnet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insert manufacturing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agnet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insert wiring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cabinet delivery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wiring of control cabinet &amp; test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ontrol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cabinet &amp; automaton test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Factory acceptance test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VC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Factory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acceptance test with simulator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ontrol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cabinet &amp; automaton test with magnet insert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Shipping of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vertical cryostat and liquid insert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Shipping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the valve box and simulator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nstallation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project onsite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ryogenic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tests with simulator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installation of project without simulator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cceptance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tests with liquid insert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cceptance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tests with magnet insert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4" marR="7084" marT="70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Connecteur droit 10"/>
          <p:cNvCxnSpPr>
            <a:endCxn id="8" idx="2"/>
          </p:cNvCxnSpPr>
          <p:nvPr/>
        </p:nvCxnSpPr>
        <p:spPr>
          <a:xfrm>
            <a:off x="4561555" y="1891519"/>
            <a:ext cx="15557" cy="360183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0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Commissioning </a:t>
            </a:r>
            <a:r>
              <a:rPr lang="en-US" dirty="0" smtClean="0"/>
              <a:t>test organization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tests</a:t>
            </a:r>
          </a:p>
          <a:p>
            <a:pPr lvl="1"/>
            <a:r>
              <a:rPr lang="en-US" dirty="0" smtClean="0"/>
              <a:t>Final assembly tests:</a:t>
            </a:r>
          </a:p>
          <a:p>
            <a:pPr lvl="2"/>
            <a:r>
              <a:rPr lang="en-US" dirty="0" smtClean="0"/>
              <a:t>Leak tests pipes and valves</a:t>
            </a:r>
            <a:endParaRPr lang="en-US" dirty="0" smtClean="0"/>
          </a:p>
          <a:p>
            <a:r>
              <a:rPr lang="en-US" dirty="0" smtClean="0"/>
              <a:t>Commissioning </a:t>
            </a:r>
            <a:r>
              <a:rPr lang="en-US" dirty="0" smtClean="0"/>
              <a:t>tests</a:t>
            </a:r>
          </a:p>
          <a:p>
            <a:pPr lvl="1"/>
            <a:r>
              <a:rPr lang="en-US" sz="2400" dirty="0" smtClean="0"/>
              <a:t>Week </a:t>
            </a:r>
            <a:r>
              <a:rPr lang="en-US" sz="2400" dirty="0"/>
              <a:t>47-48: wiring check VC and liquid insert</a:t>
            </a:r>
          </a:p>
          <a:p>
            <a:pPr lvl="1"/>
            <a:r>
              <a:rPr lang="en-US" sz="2400" dirty="0"/>
              <a:t>Week 49: sequence tests with automaton and VC (22,23,25)</a:t>
            </a:r>
          </a:p>
          <a:p>
            <a:pPr lvl="1"/>
            <a:r>
              <a:rPr lang="en-US" sz="2400" dirty="0"/>
              <a:t>Week 50-51: sequence tests with automaton and simulator (1,3,5,8,9,10,12,14,21,23)</a:t>
            </a:r>
          </a:p>
          <a:p>
            <a:pPr lvl="1"/>
            <a:endParaRPr lang="en-US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31/10/2017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Teleconf ACS - FREIA 31st October 2017                                                                         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" y="22699"/>
            <a:ext cx="2989946" cy="597989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2540-9D6F-4A30-A888-2EE61B5A02DE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1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7973</TotalTime>
  <Words>559</Words>
  <Application>Microsoft Office PowerPoint</Application>
  <PresentationFormat>Affichage à l'écran (4:3)</PresentationFormat>
  <Paragraphs>574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Teleconference ACS – FREIA 31st October 2017</vt:lpstr>
      <vt:lpstr>Manufacturing follow-up</vt:lpstr>
      <vt:lpstr>Manufacturing follow-up</vt:lpstr>
      <vt:lpstr>Manufacturing follow-up</vt:lpstr>
      <vt:lpstr>Control and Command follow-up</vt:lpstr>
      <vt:lpstr>Planning: GERSEMI</vt:lpstr>
      <vt:lpstr>Commissioning test organization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thermeau</dc:creator>
  <cp:lastModifiedBy>Florian DIEUDEGARD</cp:lastModifiedBy>
  <cp:revision>243</cp:revision>
  <dcterms:created xsi:type="dcterms:W3CDTF">2017-03-13T06:50:06Z</dcterms:created>
  <dcterms:modified xsi:type="dcterms:W3CDTF">2017-10-31T09:06:34Z</dcterms:modified>
</cp:coreProperties>
</file>