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00" r:id="rId2"/>
    <p:sldId id="302" r:id="rId3"/>
    <p:sldId id="303" r:id="rId4"/>
    <p:sldId id="304" r:id="rId5"/>
    <p:sldId id="305" r:id="rId6"/>
    <p:sldId id="256" r:id="rId7"/>
    <p:sldId id="257" r:id="rId8"/>
    <p:sldId id="301" r:id="rId9"/>
    <p:sldId id="306" r:id="rId10"/>
    <p:sldId id="30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cio Santiago Kern" initials="RSK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D0E5"/>
    <a:srgbClr val="B9D1ED"/>
    <a:srgbClr val="C7D5F1"/>
    <a:srgbClr val="AFCA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C40D5-9336-46AD-B6A6-5B51AAC40602}" type="datetimeFigureOut">
              <a:rPr lang="sv-SE" smtClean="0"/>
              <a:t>2017-11-08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DC61F-FEF3-476C-9B19-12A5711582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0179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C61F-FEF3-476C-9B19-12A57115829F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8760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4" descr="gråbå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3" descr="FREIA_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74613"/>
            <a:ext cx="2592388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6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844725"/>
            <a:ext cx="7772400" cy="2592387"/>
          </a:xfrm>
        </p:spPr>
        <p:txBody>
          <a:bodyPr anchor="ctr" anchorCtr="1">
            <a:normAutofit/>
          </a:bodyPr>
          <a:lstStyle/>
          <a:p>
            <a:r>
              <a:rPr lang="en-US" altLang="zh-CN" b="1" dirty="0" smtClean="0">
                <a:latin typeface="Cambria" panose="02040503050406030204" pitchFamily="18" charset="0"/>
              </a:rPr>
              <a:t>Test plan of </a:t>
            </a:r>
            <a:br>
              <a:rPr lang="en-US" altLang="zh-CN" b="1" dirty="0" smtClean="0">
                <a:latin typeface="Cambria" panose="02040503050406030204" pitchFamily="18" charset="0"/>
              </a:rPr>
            </a:br>
            <a:r>
              <a:rPr lang="en-US" altLang="zh-CN" b="1" dirty="0" smtClean="0">
                <a:latin typeface="Cambria" panose="02040503050406030204" pitchFamily="18" charset="0"/>
              </a:rPr>
              <a:t>ESS HB elliptical cavity </a:t>
            </a:r>
            <a:r>
              <a:rPr lang="sv-SE" altLang="en-US" dirty="0"/>
              <a:t/>
            </a:r>
            <a:br>
              <a:rPr lang="sv-SE" altLang="en-US" dirty="0"/>
            </a:br>
            <a:endParaRPr lang="en-US" altLang="sv-SE" dirty="0"/>
          </a:p>
        </p:txBody>
      </p:sp>
      <p:sp>
        <p:nvSpPr>
          <p:cNvPr id="4102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942975" y="4221163"/>
            <a:ext cx="7329488" cy="1944687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</a:pPr>
            <a:r>
              <a:rPr lang="es-ES" dirty="0">
                <a:latin typeface="Bookman Old Style" pitchFamily="18" charset="0"/>
              </a:rPr>
              <a:t>Han Li</a:t>
            </a:r>
          </a:p>
          <a:p>
            <a:pPr>
              <a:lnSpc>
                <a:spcPct val="150000"/>
              </a:lnSpc>
            </a:pPr>
            <a:r>
              <a:rPr lang="sv-SE" dirty="0">
                <a:latin typeface="Bookman Old Style" pitchFamily="18" charset="0"/>
              </a:rPr>
              <a:t>On behalf of</a:t>
            </a:r>
            <a:r>
              <a:rPr lang="es-ES" dirty="0">
                <a:latin typeface="Bookman Old Style" pitchFamily="18" charset="0"/>
              </a:rPr>
              <a:t> FREIA </a:t>
            </a:r>
            <a:r>
              <a:rPr lang="es-ES" dirty="0" err="1">
                <a:latin typeface="Bookman Old Style" pitchFamily="18" charset="0"/>
              </a:rPr>
              <a:t>team</a:t>
            </a:r>
            <a:endParaRPr lang="es-ES" dirty="0">
              <a:latin typeface="Bookman Old Style" pitchFamily="18" charset="0"/>
            </a:endParaRPr>
          </a:p>
          <a:p>
            <a:pPr>
              <a:lnSpc>
                <a:spcPct val="150000"/>
              </a:lnSpc>
            </a:pPr>
            <a:r>
              <a:rPr lang="es-ES" dirty="0">
                <a:latin typeface="Bookman Old Style" pitchFamily="18" charset="0"/>
              </a:rPr>
              <a:t>FREIA </a:t>
            </a:r>
            <a:r>
              <a:rPr lang="es-ES" dirty="0" err="1">
                <a:latin typeface="Bookman Old Style" pitchFamily="18" charset="0"/>
              </a:rPr>
              <a:t>Laboratory</a:t>
            </a:r>
            <a:r>
              <a:rPr lang="es-ES" dirty="0">
                <a:latin typeface="Bookman Old Style" pitchFamily="18" charset="0"/>
              </a:rPr>
              <a:t>, Uppsala </a:t>
            </a:r>
            <a:r>
              <a:rPr lang="es-ES" dirty="0" err="1">
                <a:latin typeface="Bookman Old Style" pitchFamily="18" charset="0"/>
              </a:rPr>
              <a:t>University</a:t>
            </a:r>
            <a:endParaRPr lang="es-ES" dirty="0">
              <a:latin typeface="Bookman Old Style" pitchFamily="18" charset="0"/>
            </a:endParaRPr>
          </a:p>
          <a:p>
            <a:endParaRPr lang="es-ES" dirty="0">
              <a:latin typeface="Bookman Old Style" pitchFamily="18" charset="0"/>
            </a:endParaRPr>
          </a:p>
          <a:p>
            <a:r>
              <a:rPr lang="es-ES" dirty="0" smtClean="0">
                <a:latin typeface="Bookman Old Style" pitchFamily="18" charset="0"/>
              </a:rPr>
              <a:t>31th </a:t>
            </a:r>
            <a:r>
              <a:rPr lang="es-ES" dirty="0">
                <a:latin typeface="Bookman Old Style" pitchFamily="18" charset="0"/>
              </a:rPr>
              <a:t>of </a:t>
            </a:r>
            <a:r>
              <a:rPr lang="sv-SE" altLang="zh-CN" dirty="0" smtClean="0">
                <a:latin typeface="Bookman Old Style" pitchFamily="18" charset="0"/>
              </a:rPr>
              <a:t>Oct</a:t>
            </a:r>
            <a:r>
              <a:rPr lang="es-ES" dirty="0" smtClean="0">
                <a:latin typeface="Bookman Old Style" pitchFamily="18" charset="0"/>
              </a:rPr>
              <a:t>. </a:t>
            </a:r>
            <a:r>
              <a:rPr lang="es-ES" dirty="0">
                <a:latin typeface="Bookman Old Style" pitchFamily="18" charset="0"/>
              </a:rPr>
              <a:t>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CED8-91C0-4A93-8005-4EB16E316D7E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101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07"/>
    </mc:Choice>
    <mc:Fallback xmlns="">
      <p:transition spd="slow" advTm="10807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15240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Any other interest? </a:t>
            </a:r>
          </a:p>
        </p:txBody>
      </p:sp>
    </p:spTree>
    <p:extLst>
      <p:ext uri="{BB962C8B-B14F-4D97-AF65-F5344CB8AC3E}">
        <p14:creationId xmlns:p14="http://schemas.microsoft.com/office/powerpoint/2010/main" val="2831880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4" descr="gråbå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07432"/>
            <a:ext cx="6477000" cy="715962"/>
          </a:xfrm>
        </p:spPr>
        <p:txBody>
          <a:bodyPr>
            <a:normAutofit/>
          </a:bodyPr>
          <a:lstStyle/>
          <a:p>
            <a:r>
              <a:rPr lang="sv-SE" sz="3200" dirty="0" smtClean="0"/>
              <a:t>FREIA </a:t>
            </a:r>
            <a:r>
              <a:rPr lang="en-US" sz="3200" dirty="0" smtClean="0"/>
              <a:t>Laboratory - infrastructure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C7BCB-8C25-46FA-B42D-20EEA19CAD5F}" type="slidenum">
              <a:rPr lang="sv-SE" altLang="sv-SE" smtClean="0"/>
              <a:pPr>
                <a:defRPr/>
              </a:pPr>
              <a:t>2</a:t>
            </a:fld>
            <a:endParaRPr lang="sv-SE" altLang="sv-SE"/>
          </a:p>
        </p:txBody>
      </p:sp>
      <p:sp>
        <p:nvSpPr>
          <p:cNvPr id="6" name="TextBox 5"/>
          <p:cNvSpPr txBox="1"/>
          <p:nvPr/>
        </p:nvSpPr>
        <p:spPr>
          <a:xfrm>
            <a:off x="468685" y="1531707"/>
            <a:ext cx="611953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LHe</a:t>
            </a:r>
            <a:r>
              <a:rPr lang="en-US" dirty="0" smtClean="0"/>
              <a:t> </a:t>
            </a:r>
            <a:r>
              <a:rPr lang="en-US" dirty="0" err="1" smtClean="0"/>
              <a:t>cryo</a:t>
            </a:r>
            <a:r>
              <a:rPr lang="en-US" dirty="0" smtClean="0"/>
              <a:t>-plant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bunker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Two 352 MHz 400 kW RF amplifiers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RF switchboard, transfer lines, circulators, loads, etc.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Horizontal cryostat (HNOSS</a:t>
            </a:r>
            <a:r>
              <a:rPr lang="en-US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Deionized cooling water system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</a:t>
            </a:r>
            <a:r>
              <a:rPr lang="en-US" dirty="0" smtClean="0"/>
              <a:t>adiation monitoring system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Oxygen deficiency detectors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RF leakage detectors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Weather station </a:t>
            </a:r>
            <a:r>
              <a:rPr lang="en-US" sz="2000" dirty="0" smtClean="0"/>
              <a:t>(temperature, humidity, pressure in the hall)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8" name="Picture 7" descr="\\cern.ch\dfs\Users\r\ruber\Documents\FREIA\Documentation\Illustrations\Hall\freia-hall-layout-2014031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1632" y="2713140"/>
            <a:ext cx="3312368" cy="2485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3" descr="FREIA_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74612"/>
            <a:ext cx="2342244" cy="114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331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4" descr="gråbå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Prepare at FREIA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66556" y="1969532"/>
            <a:ext cx="7239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1.RF source: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Modulator : reach full power, full pulse length and 14 Hz repetition rate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RF circulator: </a:t>
            </a:r>
            <a:r>
              <a:rPr lang="sv-SE" dirty="0" smtClean="0"/>
              <a:t>will be tested with the klystron</a:t>
            </a:r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RF directional coupler: coupling factor (60dB) Directivity(40 and 30 dB)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RF distribution:  need doornob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Klystron:will be shipped to FREIA early 2018</a:t>
            </a:r>
            <a:endParaRPr lang="sv-SE" dirty="0" smtClean="0"/>
          </a:p>
          <a:p>
            <a:endParaRPr lang="sv-SE" dirty="0"/>
          </a:p>
          <a:p>
            <a:r>
              <a:rPr lang="sv-SE" dirty="0" smtClean="0"/>
              <a:t>2. Cryogenic: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Cooling capacity: 140W at 4K and 90W at 1,8 K </a:t>
            </a:r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LN</a:t>
            </a:r>
            <a:r>
              <a:rPr lang="sv-SE" baseline="-25000" dirty="0" smtClean="0"/>
              <a:t>2</a:t>
            </a:r>
            <a:r>
              <a:rPr lang="sv-SE" dirty="0" smtClean="0"/>
              <a:t> </a:t>
            </a:r>
            <a:r>
              <a:rPr lang="sv-SE" dirty="0" smtClean="0"/>
              <a:t>cooldown: around 21.5 hrs at last run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LHe cooldown: 4.48K/min at last run </a:t>
            </a:r>
            <a:r>
              <a:rPr lang="sv-SE" dirty="0" smtClean="0">
                <a:solidFill>
                  <a:srgbClr val="FF0000"/>
                </a:solidFill>
              </a:rPr>
              <a:t>(?)</a:t>
            </a:r>
            <a:endParaRPr lang="sv-SE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System static heat load(without cavity and related piping): 1W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Pressure sensor: two pressure sensors to cross-check at 2 K tank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Temperature </a:t>
            </a:r>
            <a:r>
              <a:rPr lang="sv-SE" dirty="0" smtClean="0"/>
              <a:t>sensors location: </a:t>
            </a:r>
            <a:r>
              <a:rPr lang="sv-SE" dirty="0" smtClean="0">
                <a:solidFill>
                  <a:srgbClr val="FF0000"/>
                </a:solidFill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Heater location on the flange:</a:t>
            </a:r>
            <a:r>
              <a:rPr lang="sv-SE" dirty="0" smtClean="0">
                <a:solidFill>
                  <a:srgbClr val="FF0000"/>
                </a:solidFill>
              </a:rPr>
              <a:t>?</a:t>
            </a:r>
            <a:endParaRPr lang="sv-SE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Filling rate:</a:t>
            </a:r>
            <a:r>
              <a:rPr lang="sv-SE" dirty="0" smtClean="0">
                <a:solidFill>
                  <a:srgbClr val="FF0000"/>
                </a:solidFill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Temperature gradient </a:t>
            </a:r>
            <a:r>
              <a:rPr lang="sv-SE" dirty="0" smtClean="0"/>
              <a:t>tracing:</a:t>
            </a:r>
            <a:r>
              <a:rPr lang="sv-SE" dirty="0" smtClean="0">
                <a:solidFill>
                  <a:srgbClr val="FF0000"/>
                </a:solidFill>
              </a:rPr>
              <a:t>?</a:t>
            </a:r>
            <a:endParaRPr lang="sv-SE" dirty="0" smtClean="0">
              <a:solidFill>
                <a:srgbClr val="FF0000"/>
              </a:solidFill>
            </a:endParaRPr>
          </a:p>
          <a:p>
            <a:endParaRPr lang="sv-SE" dirty="0"/>
          </a:p>
        </p:txBody>
      </p:sp>
      <p:pic>
        <p:nvPicPr>
          <p:cNvPr id="7" name="Picture 13" descr="FREIA_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74612"/>
            <a:ext cx="2342244" cy="114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5800" y="1600200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altLang="zh-CN" dirty="0" smtClean="0">
                <a:solidFill>
                  <a:srgbClr val="FF0000"/>
                </a:solidFill>
              </a:rPr>
              <a:t>Question mark means need to check with CEA colleague</a:t>
            </a:r>
            <a:endParaRPr lang="sv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56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" y="457200"/>
            <a:ext cx="8153400" cy="5553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3. LLRF</a:t>
            </a:r>
            <a:r>
              <a:rPr lang="sv-SE" dirty="0" smtClean="0"/>
              <a:t>:</a:t>
            </a: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subsystems connected to EPICS</a:t>
            </a:r>
          </a:p>
          <a:p>
            <a:pPr lvl="1"/>
            <a:r>
              <a:rPr lang="en-US" dirty="0"/>
              <a:t>PLC for slow control </a:t>
            </a:r>
            <a:r>
              <a:rPr lang="en-US" sz="1600" dirty="0"/>
              <a:t>(water, vacuum, interlocks, radiation protection)</a:t>
            </a:r>
            <a:endParaRPr lang="en-US" dirty="0"/>
          </a:p>
          <a:p>
            <a:pPr lvl="1"/>
            <a:r>
              <a:rPr lang="en-US" dirty="0"/>
              <a:t>µTCA LLRF and timing (LU)</a:t>
            </a:r>
          </a:p>
          <a:p>
            <a:pPr lvl="1"/>
            <a:r>
              <a:rPr lang="en-US" dirty="0" err="1"/>
              <a:t>cRIO</a:t>
            </a:r>
            <a:r>
              <a:rPr lang="en-US" dirty="0"/>
              <a:t> for fast interlocks (programmed in LabVIEW)</a:t>
            </a:r>
          </a:p>
          <a:p>
            <a:pPr marL="176213" lvl="1" indent="-176213">
              <a:spcBef>
                <a:spcPct val="35000"/>
              </a:spcBef>
              <a:buFontTx/>
              <a:buChar char="•"/>
            </a:pPr>
            <a:r>
              <a:rPr lang="en-US" dirty="0"/>
              <a:t>Almost all data archived using archive appliance (and CS-Studio archiver as backup)</a:t>
            </a:r>
          </a:p>
          <a:p>
            <a:pPr marL="176213" lvl="1" indent="-176213">
              <a:spcBef>
                <a:spcPct val="35000"/>
              </a:spcBef>
              <a:buFontTx/>
              <a:buChar char="•"/>
            </a:pPr>
            <a:r>
              <a:rPr lang="en-US" dirty="0"/>
              <a:t>CS-Studio BEAST alarm server</a:t>
            </a:r>
          </a:p>
          <a:p>
            <a:pPr marL="176213" lvl="1" indent="-176213">
              <a:spcBef>
                <a:spcPct val="35000"/>
              </a:spcBef>
              <a:buFontTx/>
              <a:buChar char="•"/>
            </a:pPr>
            <a:r>
              <a:rPr lang="en-US" dirty="0"/>
              <a:t>CS-Studio BOY as a primary user </a:t>
            </a:r>
            <a:r>
              <a:rPr lang="en-US" dirty="0" smtClean="0"/>
              <a:t>interface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Lund LLRF system: </a:t>
            </a:r>
            <a:endParaRPr lang="sv-SE" dirty="0" smtClean="0"/>
          </a:p>
          <a:p>
            <a:pPr lvl="1"/>
            <a:r>
              <a:rPr lang="sv-SE" dirty="0" smtClean="0"/>
              <a:t>Different </a:t>
            </a:r>
            <a:r>
              <a:rPr lang="sv-SE" dirty="0"/>
              <a:t>runing </a:t>
            </a:r>
            <a:r>
              <a:rPr lang="sv-SE" dirty="0" smtClean="0"/>
              <a:t>modes have </a:t>
            </a:r>
            <a:r>
              <a:rPr lang="sv-SE" dirty="0"/>
              <a:t>been tested</a:t>
            </a:r>
          </a:p>
          <a:p>
            <a:pPr lvl="1"/>
            <a:r>
              <a:rPr lang="sv-SE" dirty="0"/>
              <a:t>D</a:t>
            </a:r>
            <a:r>
              <a:rPr lang="sv-SE" dirty="0" smtClean="0"/>
              <a:t>ifferent </a:t>
            </a:r>
            <a:r>
              <a:rPr lang="sv-SE" dirty="0"/>
              <a:t>rising </a:t>
            </a:r>
            <a:r>
              <a:rPr lang="sv-SE" dirty="0" smtClean="0"/>
              <a:t>time (within 300us) </a:t>
            </a:r>
            <a:r>
              <a:rPr lang="sv-SE" dirty="0"/>
              <a:t>and </a:t>
            </a:r>
            <a:r>
              <a:rPr lang="sv-SE" dirty="0" smtClean="0"/>
              <a:t>pulse length is available</a:t>
            </a:r>
          </a:p>
          <a:p>
            <a:pPr lvl="1"/>
            <a:r>
              <a:rPr lang="sv-SE" dirty="0"/>
              <a:t>D</a:t>
            </a:r>
            <a:r>
              <a:rPr lang="sv-SE" dirty="0" smtClean="0"/>
              <a:t>ifferent repetition rate is available</a:t>
            </a:r>
          </a:p>
          <a:p>
            <a:pPr lvl="1"/>
            <a:r>
              <a:rPr lang="sv-SE" dirty="0"/>
              <a:t>T</a:t>
            </a:r>
            <a:r>
              <a:rPr lang="sv-SE" dirty="0" smtClean="0"/>
              <a:t>uner feedback system is not available currently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SEL:</a:t>
            </a:r>
          </a:p>
          <a:p>
            <a:r>
              <a:rPr lang="sv-SE" dirty="0" smtClean="0"/>
              <a:t>         </a:t>
            </a:r>
            <a:r>
              <a:rPr lang="en-GB" dirty="0" smtClean="0"/>
              <a:t>A </a:t>
            </a:r>
            <a:r>
              <a:rPr lang="en-GB" dirty="0"/>
              <a:t>pulse mode test at high power </a:t>
            </a:r>
            <a:r>
              <a:rPr lang="en-GB" dirty="0" smtClean="0"/>
              <a:t>level has been tested at last run</a:t>
            </a:r>
          </a:p>
          <a:p>
            <a:r>
              <a:rPr lang="en-GB" dirty="0" smtClean="0"/>
              <a:t>         Developed </a:t>
            </a:r>
            <a:r>
              <a:rPr lang="en-GB" dirty="0"/>
              <a:t>digital phase shifter and </a:t>
            </a:r>
            <a:r>
              <a:rPr lang="en-GB" dirty="0" smtClean="0"/>
              <a:t>gain-controller</a:t>
            </a:r>
            <a:endParaRPr lang="sv-SE" dirty="0" smtClean="0"/>
          </a:p>
          <a:p>
            <a:pPr lvl="1"/>
            <a:r>
              <a:rPr lang="sv-SE" dirty="0" smtClean="0"/>
              <a:t>Base on LabView: connect </a:t>
            </a:r>
            <a:r>
              <a:rPr lang="en-US" kern="0" dirty="0" smtClean="0"/>
              <a:t>most </a:t>
            </a:r>
            <a:r>
              <a:rPr lang="en-US" kern="0" dirty="0"/>
              <a:t>of the laboratory instruments </a:t>
            </a:r>
            <a:r>
              <a:rPr lang="en-US" sz="1200" dirty="0"/>
              <a:t>(oscilloscopes, signal generators, spectrum analyzers, power meters, vector network analyzer)</a:t>
            </a:r>
          </a:p>
          <a:p>
            <a:pPr lvl="1"/>
            <a:r>
              <a:rPr lang="en-US" kern="0" dirty="0"/>
              <a:t>NI PXIe fast data acquisition </a:t>
            </a:r>
            <a:r>
              <a:rPr lang="en-US" sz="1200" dirty="0"/>
              <a:t>(10 channels, 250 </a:t>
            </a:r>
            <a:r>
              <a:rPr lang="en-US" sz="1200" dirty="0" err="1"/>
              <a:t>Ms</a:t>
            </a:r>
            <a:r>
              <a:rPr lang="en-US" sz="1200" dirty="0"/>
              <a:t>/s, input bandwidth 800 </a:t>
            </a:r>
            <a:r>
              <a:rPr lang="en-US" sz="1200" dirty="0" err="1"/>
              <a:t>Mhz</a:t>
            </a:r>
            <a:r>
              <a:rPr lang="en-US" sz="1200" dirty="0"/>
              <a:t>, Self Exited Loop</a:t>
            </a:r>
            <a:r>
              <a:rPr lang="en-US" sz="1200" dirty="0" smtClean="0"/>
              <a:t>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4681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9600" y="990600"/>
            <a:ext cx="7772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 smtClean="0"/>
              <a:t>4.Interlocks</a:t>
            </a:r>
            <a:endParaRPr lang="en-US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Arc detectors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err="1"/>
              <a:t>Multipacting</a:t>
            </a:r>
            <a:r>
              <a:rPr lang="en-US" dirty="0"/>
              <a:t> detectors </a:t>
            </a:r>
            <a:r>
              <a:rPr lang="en-US" sz="1600" dirty="0"/>
              <a:t>(</a:t>
            </a:r>
            <a:r>
              <a:rPr lang="en-US" sz="1600" dirty="0" smtClean="0"/>
              <a:t>threshold)</a:t>
            </a:r>
            <a:endParaRPr lang="en-US" sz="16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Vacuum levels </a:t>
            </a:r>
            <a:r>
              <a:rPr lang="en-US" sz="1600" dirty="0"/>
              <a:t>(threshold/ADC)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Radiation </a:t>
            </a:r>
            <a:r>
              <a:rPr lang="en-US" dirty="0" smtClean="0"/>
              <a:t>monitors ( more monitors or test from ESS)</a:t>
            </a:r>
            <a:endParaRPr lang="en-US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Quench </a:t>
            </a:r>
            <a:r>
              <a:rPr lang="en-US" dirty="0" smtClean="0"/>
              <a:t>detector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r>
              <a:rPr lang="en-US" dirty="0" smtClean="0"/>
              <a:t>5.Software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 smtClean="0"/>
              <a:t>Developed </a:t>
            </a:r>
            <a:r>
              <a:rPr lang="sv-SE" altLang="zh-CN" dirty="0" smtClean="0"/>
              <a:t>an coupler auto conditioning </a:t>
            </a:r>
            <a:r>
              <a:rPr lang="sv-SE" altLang="zh-CN" dirty="0"/>
              <a:t>system in LabView</a:t>
            </a:r>
            <a:r>
              <a:rPr lang="sv-SE" altLang="zh-CN" dirty="0" smtClean="0"/>
              <a:t>.</a:t>
            </a:r>
          </a:p>
          <a:p>
            <a:pPr lvl="2"/>
            <a:r>
              <a:rPr lang="sv-SE" dirty="0"/>
              <a:t> </a:t>
            </a:r>
            <a:r>
              <a:rPr lang="sv-SE" dirty="0" smtClean="0"/>
              <a:t> </a:t>
            </a:r>
            <a:r>
              <a:rPr lang="en-US" dirty="0" smtClean="0"/>
              <a:t> ( different pulse length, power level, </a:t>
            </a:r>
            <a:r>
              <a:rPr lang="en-US" dirty="0" smtClean="0">
                <a:solidFill>
                  <a:srgbClr val="FF0000"/>
                </a:solidFill>
              </a:rPr>
              <a:t>repetition rate are available)  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 smtClean="0"/>
              <a:t>Developed </a:t>
            </a:r>
            <a:r>
              <a:rPr lang="sv-SE" altLang="zh-CN" dirty="0"/>
              <a:t>SEL control  and data acquisition system in LabView</a:t>
            </a:r>
            <a:r>
              <a:rPr lang="sv-SE" altLang="zh-CN" dirty="0" smtClean="0"/>
              <a:t>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/>
              <a:t>Developed </a:t>
            </a:r>
            <a:r>
              <a:rPr lang="sv-SE" dirty="0" smtClean="0"/>
              <a:t>frequency tracing</a:t>
            </a:r>
            <a:r>
              <a:rPr lang="sv-SE" altLang="zh-CN" dirty="0" smtClean="0"/>
              <a:t> </a:t>
            </a:r>
            <a:r>
              <a:rPr lang="sv-SE" altLang="zh-CN" dirty="0"/>
              <a:t>and data acquisition system in LabView</a:t>
            </a:r>
            <a:r>
              <a:rPr lang="sv-SE" altLang="zh-CN" dirty="0" smtClean="0"/>
              <a:t>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/>
              <a:t>Developed </a:t>
            </a:r>
            <a:r>
              <a:rPr lang="sv-SE" dirty="0" smtClean="0"/>
              <a:t>dynamic Lorentz force detuning </a:t>
            </a:r>
            <a:r>
              <a:rPr lang="sv-SE" altLang="zh-CN" dirty="0" smtClean="0"/>
              <a:t>in </a:t>
            </a:r>
            <a:r>
              <a:rPr lang="sv-SE" altLang="zh-CN" dirty="0"/>
              <a:t>LabView</a:t>
            </a:r>
            <a:r>
              <a:rPr lang="sv-SE" altLang="zh-CN" dirty="0" smtClean="0"/>
              <a:t>.</a:t>
            </a:r>
            <a:endParaRPr lang="sv-SE" altLang="zh-CN" dirty="0"/>
          </a:p>
          <a:p>
            <a:pPr lvl="1"/>
            <a:endParaRPr lang="sv-SE" altLang="zh-CN" dirty="0" smtClean="0"/>
          </a:p>
          <a:p>
            <a:pPr lvl="1"/>
            <a:r>
              <a:rPr lang="sv-SE" dirty="0"/>
              <a:t> </a:t>
            </a:r>
            <a:r>
              <a:rPr lang="sv-SE" dirty="0" smtClean="0"/>
              <a:t> </a:t>
            </a:r>
            <a:endParaRPr lang="sv-SE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9141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gråbår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3" descr="FREIA_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74613"/>
            <a:ext cx="2592388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577906" y="1524000"/>
            <a:ext cx="7696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dirty="0" smtClean="0"/>
              <a:t>Central </a:t>
            </a:r>
            <a:r>
              <a:rPr lang="en-US" dirty="0"/>
              <a:t>cavity frequency </a:t>
            </a:r>
            <a:r>
              <a:rPr lang="sv-SE" dirty="0" smtClean="0"/>
              <a:t>(warm and cold)</a:t>
            </a:r>
            <a:r>
              <a:rPr lang="en-US" dirty="0" smtClean="0"/>
              <a:t>+</a:t>
            </a:r>
            <a:endParaRPr lang="sv-SE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Loaded Q (basically measurement of the 3 dB bandwidth)  +</a:t>
            </a:r>
            <a:endParaRPr lang="sv-SE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Q0 (calorimetric measurement) +</a:t>
            </a:r>
            <a:endParaRPr lang="sv-SE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Max gradient  +</a:t>
            </a:r>
            <a:endParaRPr lang="sv-SE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Tuning range of the slow step tuner +</a:t>
            </a:r>
            <a:endParaRPr lang="sv-SE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Dynamic </a:t>
            </a:r>
            <a:r>
              <a:rPr lang="en-US" dirty="0"/>
              <a:t>Lorentz force detuning </a:t>
            </a:r>
            <a:r>
              <a:rPr lang="en-US" dirty="0" smtClean="0"/>
              <a:t>+</a:t>
            </a:r>
            <a:endParaRPr lang="sv-SE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Compensation for the dynamic Lorentz force detuning with the fast piezo tuner </a:t>
            </a:r>
            <a:r>
              <a:rPr lang="en-US" dirty="0">
                <a:solidFill>
                  <a:srgbClr val="FF0000"/>
                </a:solidFill>
              </a:rPr>
              <a:t>-</a:t>
            </a:r>
            <a:endParaRPr lang="sv-SE" dirty="0">
              <a:solidFill>
                <a:srgbClr val="FF0000"/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Stabilization of the cavity field with LLRF using both RF and piezo tuner compensation </a:t>
            </a:r>
            <a:r>
              <a:rPr lang="en-US" dirty="0">
                <a:solidFill>
                  <a:srgbClr val="FF0000"/>
                </a:solidFill>
              </a:rPr>
              <a:t>-</a:t>
            </a:r>
            <a:endParaRPr lang="sv-SE" dirty="0">
              <a:solidFill>
                <a:srgbClr val="FF0000"/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Onset and level of field emission +</a:t>
            </a:r>
            <a:endParaRPr lang="sv-SE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Sensitivity to helium pressure fluctuations +</a:t>
            </a:r>
            <a:endParaRPr lang="sv-SE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 err="1" smtClean="0"/>
              <a:t>Multip</a:t>
            </a:r>
            <a:r>
              <a:rPr lang="sv-SE" altLang="zh-CN" dirty="0" smtClean="0"/>
              <a:t>a</a:t>
            </a:r>
            <a:r>
              <a:rPr lang="en-US" dirty="0" err="1" smtClean="0"/>
              <a:t>cting</a:t>
            </a:r>
            <a:r>
              <a:rPr lang="en-US" dirty="0" smtClean="0"/>
              <a:t>  +</a:t>
            </a:r>
          </a:p>
          <a:p>
            <a:pPr marL="342900" lvl="0" indent="-342900">
              <a:buFont typeface="+mj-lt"/>
              <a:buAutoNum type="arabicPeriod"/>
            </a:pPr>
            <a:r>
              <a:rPr lang="sv-SE" dirty="0" smtClean="0"/>
              <a:t>Cryo related test both at 4 K and 2 K </a:t>
            </a:r>
            <a:r>
              <a:rPr lang="en-US" dirty="0"/>
              <a:t>+</a:t>
            </a:r>
            <a:endParaRPr lang="sv-SE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Overall test of electronics. - </a:t>
            </a:r>
            <a:r>
              <a:rPr lang="en-US" dirty="0" smtClean="0"/>
              <a:t>+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Stabilization of the cavity field with LLRF using only RF compensation - </a:t>
            </a:r>
            <a:r>
              <a:rPr lang="en-US" dirty="0" smtClean="0"/>
              <a:t>+</a:t>
            </a:r>
            <a:endParaRPr lang="sv-SE" dirty="0"/>
          </a:p>
        </p:txBody>
      </p:sp>
      <p:sp>
        <p:nvSpPr>
          <p:cNvPr id="7" name="Rectangle 6"/>
          <p:cNvSpPr/>
          <p:nvPr/>
        </p:nvSpPr>
        <p:spPr>
          <a:xfrm>
            <a:off x="1738904" y="727497"/>
            <a:ext cx="4082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The list of tests in some order of priority </a:t>
            </a:r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63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133170" y="1981200"/>
            <a:ext cx="6858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b="1" dirty="0" smtClean="0"/>
              <a:t>VNA</a:t>
            </a:r>
          </a:p>
        </p:txBody>
      </p:sp>
      <p:sp>
        <p:nvSpPr>
          <p:cNvPr id="8" name="Rectangle 7"/>
          <p:cNvSpPr/>
          <p:nvPr/>
        </p:nvSpPr>
        <p:spPr>
          <a:xfrm>
            <a:off x="8104187" y="2590800"/>
            <a:ext cx="811213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sv-SE" b="1" dirty="0" smtClean="0"/>
              <a:t>SGD</a:t>
            </a:r>
          </a:p>
          <a:p>
            <a:r>
              <a:rPr lang="sv-SE" sz="1200" b="1" dirty="0" smtClean="0"/>
              <a:t>signal</a:t>
            </a:r>
          </a:p>
          <a:p>
            <a:r>
              <a:rPr lang="sv-SE" sz="1200" b="1" dirty="0" smtClean="0"/>
              <a:t>generator driven</a:t>
            </a:r>
            <a:endParaRPr lang="sv-SE" sz="1200" b="1" dirty="0"/>
          </a:p>
        </p:txBody>
      </p:sp>
      <p:sp>
        <p:nvSpPr>
          <p:cNvPr id="9" name="Rectangle 8"/>
          <p:cNvSpPr/>
          <p:nvPr/>
        </p:nvSpPr>
        <p:spPr>
          <a:xfrm>
            <a:off x="8153400" y="3733800"/>
            <a:ext cx="620713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sv-SE" b="1" dirty="0" smtClean="0"/>
              <a:t>SEL</a:t>
            </a:r>
            <a:endParaRPr lang="sv-SE" b="1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8070451" y="4191674"/>
            <a:ext cx="914400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altLang="zh-CN" b="1" dirty="0"/>
              <a:t>Lund system</a:t>
            </a:r>
            <a:endParaRPr lang="sv-SE" b="1" dirty="0"/>
          </a:p>
        </p:txBody>
      </p:sp>
      <p:sp>
        <p:nvSpPr>
          <p:cNvPr id="13" name="Rectangle 12"/>
          <p:cNvSpPr/>
          <p:nvPr/>
        </p:nvSpPr>
        <p:spPr>
          <a:xfrm>
            <a:off x="8001001" y="5029200"/>
            <a:ext cx="1053300" cy="5847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>
            <a:spAutoFit/>
          </a:bodyPr>
          <a:lstStyle/>
          <a:p>
            <a:r>
              <a:rPr lang="sv-SE" altLang="zh-CN" sz="1600" b="1" dirty="0" smtClean="0"/>
              <a:t>Lund university</a:t>
            </a:r>
            <a:endParaRPr lang="sv-SE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8133170" y="1524000"/>
            <a:ext cx="782230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b="1" dirty="0" smtClean="0"/>
              <a:t>CRYO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970241"/>
              </p:ext>
            </p:extLst>
          </p:nvPr>
        </p:nvGraphicFramePr>
        <p:xfrm>
          <a:off x="279647" y="465259"/>
          <a:ext cx="7568953" cy="5817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3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493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48505">
                <a:tc>
                  <a:txBody>
                    <a:bodyPr/>
                    <a:lstStyle/>
                    <a:p>
                      <a:r>
                        <a:rPr lang="sv-SE" dirty="0" smtClean="0"/>
                        <a:t>Warm test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Cool</a:t>
                      </a:r>
                      <a:r>
                        <a:rPr lang="sv-SE" baseline="0" dirty="0" smtClean="0"/>
                        <a:t> down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Cold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Warm up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2564">
                <a:tc rowSpan="3">
                  <a:txBody>
                    <a:bodyPr/>
                    <a:lstStyle/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 smtClean="0"/>
                        <a:t>Central cavity frequency and spectrum of HOM</a:t>
                      </a:r>
                      <a:endParaRPr lang="sv-SE" sz="1400" dirty="0" smtClean="0"/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 err="1" smtClean="0"/>
                        <a:t>Qe</a:t>
                      </a:r>
                      <a:r>
                        <a:rPr lang="en-US" sz="1400" dirty="0" smtClean="0"/>
                        <a:t> </a:t>
                      </a:r>
                      <a:endParaRPr lang="sv-SE" sz="1400" dirty="0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Frequency</a:t>
                      </a:r>
                      <a:r>
                        <a:rPr lang="sv-SE" sz="1400" baseline="0" dirty="0" smtClean="0"/>
                        <a:t> shift due to cool down</a:t>
                      </a:r>
                      <a:endParaRPr lang="en-US" sz="1400" dirty="0" smtClean="0"/>
                    </a:p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sz="1400" dirty="0" smtClean="0"/>
                        <a:t>Coupler</a:t>
                      </a:r>
                      <a:r>
                        <a:rPr lang="sv-SE" sz="1400" baseline="0" dirty="0" smtClean="0"/>
                        <a:t> cold conditioning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Frequency</a:t>
                      </a:r>
                      <a:r>
                        <a:rPr lang="sv-SE" sz="1400" baseline="0" dirty="0" smtClean="0"/>
                        <a:t> shift vs. T</a:t>
                      </a:r>
                      <a:endParaRPr lang="sv-SE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7017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sz="1400" baseline="0" dirty="0" smtClean="0"/>
                        <a:t>Cavity conditioning</a:t>
                      </a:r>
                      <a:endParaRPr lang="sv-SE" sz="1400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6666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 smtClean="0"/>
                        <a:t>Central frequency</a:t>
                      </a: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 smtClean="0"/>
                        <a:t>Loaded Q and </a:t>
                      </a:r>
                      <a:r>
                        <a:rPr lang="en-US" sz="1400" dirty="0" err="1" smtClean="0"/>
                        <a:t>Qe</a:t>
                      </a:r>
                      <a:endParaRPr lang="sv-SE" sz="1400" dirty="0" smtClean="0"/>
                    </a:p>
                  </a:txBody>
                  <a:tcPr>
                    <a:solidFill>
                      <a:srgbClr val="C1D0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sv-SE" sz="1400" dirty="0" smtClean="0"/>
                        <a:t>Coupler</a:t>
                      </a:r>
                      <a:r>
                        <a:rPr lang="sv-SE" sz="1400" baseline="0" dirty="0" smtClean="0"/>
                        <a:t> warm conditioning</a:t>
                      </a:r>
                      <a:endParaRPr lang="sv-SE" sz="1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endParaRPr lang="sv-SE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2941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Cavity level profile: let the </a:t>
                      </a:r>
                      <a:r>
                        <a:rPr lang="en-US" sz="1400" dirty="0" err="1" smtClean="0">
                          <a:effectLst/>
                        </a:rPr>
                        <a:t>LHe</a:t>
                      </a:r>
                      <a:r>
                        <a:rPr lang="en-US" sz="1400" dirty="0" smtClean="0">
                          <a:effectLst/>
                        </a:rPr>
                        <a:t> evaporate to low levels 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Effect of CV105 in heat load  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Cavity's power limit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Effect of different FPC cooling temperatures in heat load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Max load on the 2K pumps</a:t>
                      </a:r>
                      <a:endParaRPr lang="sv-SE" sz="1400" baseline="0" dirty="0" smtClean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87068"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 smtClean="0"/>
                        <a:t>Q0</a:t>
                      </a: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sv-SE" altLang="zh-CN" sz="1400" dirty="0" smtClean="0"/>
                        <a:t>Dynamic heat load</a:t>
                      </a:r>
                      <a:endParaRPr lang="sv-SE" sz="1400" dirty="0" smtClean="0"/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 smtClean="0"/>
                        <a:t>Max gradient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400" dirty="0" smtClean="0"/>
                        <a:t>Dynamic Lorentz force detuning 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093430"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 smtClean="0"/>
                        <a:t>Stabilization of the cavity field with LLRF using only RF compensation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400" dirty="0" smtClean="0"/>
                        <a:t>Dynamic Lorentz force detuning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400" dirty="0" smtClean="0"/>
                        <a:t>Tuning range of the slow step tuner </a:t>
                      </a:r>
                      <a:endParaRPr lang="sv-SE" sz="1400" dirty="0" smtClean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628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altLang="zh-CN" sz="1400" dirty="0" smtClean="0"/>
                        <a:t>Tuner related testing</a:t>
                      </a:r>
                      <a:endParaRPr lang="sv-SE" sz="1400" dirty="0" smtClean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04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 descr="gråbå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1524000"/>
            <a:ext cx="7924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1.What is the frequency tracking range for tuner test at warm ? Full range or just tuner function validation? Limitation for testing slow motor </a:t>
            </a:r>
            <a:r>
              <a:rPr lang="sv-SE" dirty="0" smtClean="0"/>
              <a:t>(max tuning range, tuninng sensitivity,ratio between tuner and cavity, </a:t>
            </a:r>
            <a:r>
              <a:rPr lang="sv-SE" dirty="0" smtClean="0"/>
              <a:t>speed, maximum time, </a:t>
            </a:r>
            <a:r>
              <a:rPr lang="sv-SE" dirty="0" smtClean="0"/>
              <a:t>temperature, runing current </a:t>
            </a:r>
            <a:r>
              <a:rPr lang="sv-SE" dirty="0" smtClean="0"/>
              <a:t>.... )</a:t>
            </a:r>
          </a:p>
          <a:p>
            <a:r>
              <a:rPr lang="sv-SE" dirty="0" smtClean="0"/>
              <a:t>2. Coupler conditioning parameter? If the pulse repetition rate start from 1Hz is manditory</a:t>
            </a:r>
            <a:r>
              <a:rPr lang="sv-SE" dirty="0" smtClean="0"/>
              <a:t>? (we now can chang system repetition rate from 1,2 3.5,7 and 14 Hz)</a:t>
            </a:r>
            <a:endParaRPr lang="sv-SE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438400" y="675205"/>
            <a:ext cx="2895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Questions to be discussed</a:t>
            </a:r>
            <a:endParaRPr lang="sv-SE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554375"/>
              </p:ext>
            </p:extLst>
          </p:nvPr>
        </p:nvGraphicFramePr>
        <p:xfrm>
          <a:off x="1828800" y="3581400"/>
          <a:ext cx="4495800" cy="26478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13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244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15482"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100" b="1" kern="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Parameter</a:t>
                      </a:r>
                      <a:endParaRPr lang="sv-SE" sz="1100" b="1" kern="8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100" b="1" kern="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value</a:t>
                      </a:r>
                      <a:endParaRPr lang="sv-SE" sz="1100" b="1" kern="8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068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100" b="1" kern="8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Loop </a:t>
                      </a:r>
                      <a:r>
                        <a:rPr lang="en-GB" sz="1100" b="1" kern="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 time (s)</a:t>
                      </a:r>
                      <a:endParaRPr lang="sv-SE" sz="1100" b="1" kern="8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000" b="0" kern="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sv-SE" sz="1000" b="0" kern="8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0683"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100" b="1" kern="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Pulse repeat rate (Hz)</a:t>
                      </a:r>
                      <a:endParaRPr lang="sv-SE" sz="1100" b="1" kern="8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000" b="0" kern="8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14?</a:t>
                      </a:r>
                      <a:endParaRPr lang="sv-SE" sz="1000" b="0" kern="8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6785"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100" b="1" kern="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Vacuum upper limit (mbar)</a:t>
                      </a:r>
                      <a:endParaRPr lang="sv-SE" sz="1100" b="1" kern="8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000" b="0" kern="8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1e-6 ?</a:t>
                      </a:r>
                      <a:endParaRPr lang="sv-SE" sz="1000" b="0" kern="8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0683"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100" b="1" kern="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Vacuum lower limit (mbar)</a:t>
                      </a:r>
                      <a:endParaRPr lang="sv-SE" sz="1100" b="1" kern="8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000" b="0" kern="8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5e-7 ?</a:t>
                      </a:r>
                      <a:endParaRPr lang="sv-SE" sz="1000" b="0" kern="8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0683"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100" b="1" kern="8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RF </a:t>
                      </a:r>
                      <a:r>
                        <a:rPr lang="en-GB" sz="1100" b="1" kern="8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upper </a:t>
                      </a:r>
                      <a:r>
                        <a:rPr lang="en-GB" sz="1100" b="1" kern="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 </a:t>
                      </a:r>
                      <a:r>
                        <a:rPr lang="en-GB" sz="1100" b="1" kern="8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(KW)</a:t>
                      </a:r>
                      <a:endParaRPr lang="sv-SE" sz="1100" b="1" kern="8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sv-SE" sz="1000" b="0" kern="8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1000 ?</a:t>
                      </a:r>
                      <a:endParaRPr lang="sv-SE" sz="1000" b="0" kern="8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0683"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100" b="1" kern="8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RF </a:t>
                      </a:r>
                      <a:r>
                        <a:rPr lang="en-GB" sz="1100" b="1" kern="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lower limit </a:t>
                      </a:r>
                      <a:r>
                        <a:rPr lang="en-GB" sz="1100" b="1" kern="8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(KW)</a:t>
                      </a:r>
                      <a:endParaRPr lang="sv-SE" sz="1100" b="1" kern="8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sv-SE" sz="1000" b="0" kern="8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0,1 ?</a:t>
                      </a:r>
                      <a:endParaRPr lang="sv-SE" sz="1000" b="0" kern="8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20683"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100" b="1" kern="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Initial pulse length (µs)</a:t>
                      </a:r>
                      <a:endParaRPr lang="sv-SE" sz="1100" b="1" kern="8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000" b="0" kern="8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 ?</a:t>
                      </a:r>
                      <a:endParaRPr lang="sv-SE" sz="1000" b="0" kern="8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881520"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100" b="1" kern="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pulse length step</a:t>
                      </a:r>
                      <a:endParaRPr lang="sv-SE" sz="1100" b="1" kern="8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000" b="0" kern="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 µs, 50 µs, </a:t>
                      </a:r>
                      <a:endParaRPr lang="sv-SE" sz="1000" b="0" kern="8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118745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000" b="0" kern="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100µs, 200 µs, </a:t>
                      </a:r>
                      <a:endParaRPr lang="sv-SE" sz="1000" b="0" kern="8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11874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kern="8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 </a:t>
                      </a:r>
                      <a:r>
                        <a:rPr lang="en-GB" sz="1000" b="0" kern="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µs, </a:t>
                      </a:r>
                      <a:r>
                        <a:rPr lang="en-GB" sz="1000" b="0" kern="8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lang="en-GB" sz="1000" b="0" kern="8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GB" sz="1000" b="0" kern="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1.5 </a:t>
                      </a:r>
                      <a:r>
                        <a:rPr lang="en-GB" sz="1000" b="0" kern="8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GB" sz="1000" b="0" kern="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endParaRPr lang="en-GB" sz="1000" b="0" kern="8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11874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kern="8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en-GB" sz="1000" b="0" kern="8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GB" sz="1000" b="0" kern="8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2.5 </a:t>
                      </a:r>
                      <a:r>
                        <a:rPr lang="en-GB" sz="1000" b="0" kern="8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GB" sz="1000" b="0" kern="8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2.86 </a:t>
                      </a:r>
                      <a:r>
                        <a:rPr lang="en-GB" sz="1000" b="0" kern="8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endParaRPr lang="sv-SE" sz="1000" b="0" kern="8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422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762000"/>
            <a:ext cx="74676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3. The sequence of RF Conditioning: </a:t>
            </a:r>
          </a:p>
          <a:p>
            <a:r>
              <a:rPr lang="sv-SE" dirty="0" smtClean="0"/>
              <a:t>FPC warm conditioning     cavity package cold conditioning (on resonance)</a:t>
            </a:r>
          </a:p>
          <a:p>
            <a:r>
              <a:rPr lang="sv-SE" dirty="0" smtClean="0"/>
              <a:t>Coupler cold conditioning (off resonance)</a:t>
            </a:r>
            <a:endParaRPr lang="sv-SE" dirty="0"/>
          </a:p>
          <a:p>
            <a:endParaRPr lang="sv-SE" dirty="0" smtClean="0"/>
          </a:p>
          <a:p>
            <a:r>
              <a:rPr lang="sv-SE" dirty="0" smtClean="0"/>
              <a:t>4. Different system for </a:t>
            </a:r>
            <a:r>
              <a:rPr lang="sv-SE" dirty="0"/>
              <a:t>cavity package cold </a:t>
            </a:r>
            <a:r>
              <a:rPr lang="sv-SE" dirty="0" smtClean="0"/>
              <a:t>conditioning?There will be a drop at field with Lund system.  There could be a flattop with SEL.</a:t>
            </a:r>
          </a:p>
          <a:p>
            <a:r>
              <a:rPr lang="sv-SE" dirty="0" smtClean="0"/>
              <a:t> </a:t>
            </a:r>
          </a:p>
          <a:p>
            <a:r>
              <a:rPr lang="sv-SE" dirty="0" smtClean="0"/>
              <a:t>5. The maximun transmitted power during the </a:t>
            </a:r>
            <a:r>
              <a:rPr lang="sv-SE" dirty="0"/>
              <a:t>FPC warm conditioning </a:t>
            </a:r>
            <a:r>
              <a:rPr lang="sv-SE" dirty="0" smtClean="0"/>
              <a:t>and coupler </a:t>
            </a:r>
            <a:r>
              <a:rPr lang="sv-SE" dirty="0"/>
              <a:t>cold conditioning (off resonance</a:t>
            </a:r>
            <a:r>
              <a:rPr lang="sv-SE" dirty="0" smtClean="0"/>
              <a:t>)?</a:t>
            </a:r>
          </a:p>
          <a:p>
            <a:endParaRPr lang="sv-SE" dirty="0"/>
          </a:p>
          <a:p>
            <a:r>
              <a:rPr lang="sv-SE" dirty="0" smtClean="0"/>
              <a:t>6.Use 14 </a:t>
            </a:r>
            <a:r>
              <a:rPr lang="sv-SE" dirty="0"/>
              <a:t>Hz repetition rate </a:t>
            </a:r>
            <a:r>
              <a:rPr lang="sv-SE" dirty="0" smtClean="0"/>
              <a:t>pulse mode @ 3.5 ms duration and up to 250 kW for the Q0 factor and dynamic heat load measurement.</a:t>
            </a:r>
          </a:p>
          <a:p>
            <a:r>
              <a:rPr lang="sv-SE" dirty="0"/>
              <a:t> </a:t>
            </a:r>
            <a:r>
              <a:rPr lang="sv-SE" dirty="0" smtClean="0"/>
              <a:t>  If the klrstron and handle full power, 3.5 ms duration at lower repetition rate, then we can measure filling time and dynamic lorentz detuning.</a:t>
            </a:r>
          </a:p>
          <a:p>
            <a:r>
              <a:rPr lang="sv-SE" dirty="0"/>
              <a:t> </a:t>
            </a:r>
            <a:r>
              <a:rPr lang="sv-SE" dirty="0" smtClean="0"/>
              <a:t>  If the klystron can handle low power but much longer pulse length in oder to test the mechanical mode of cavity package?</a:t>
            </a:r>
          </a:p>
          <a:p>
            <a:endParaRPr lang="sv-SE" dirty="0"/>
          </a:p>
          <a:p>
            <a:r>
              <a:rPr lang="sv-SE" dirty="0" smtClean="0"/>
              <a:t>7. Should we go to the maximun Eacc ? Quench? Or set a gradiant limit?</a:t>
            </a:r>
          </a:p>
          <a:p>
            <a:endParaRPr lang="sv-SE" dirty="0"/>
          </a:p>
          <a:p>
            <a:r>
              <a:rPr lang="sv-SE" dirty="0" smtClean="0"/>
              <a:t>8. Any cooldown rate limitation</a:t>
            </a:r>
            <a:r>
              <a:rPr lang="sv-SE" dirty="0"/>
              <a:t>? Temperature sensors </a:t>
            </a:r>
            <a:r>
              <a:rPr lang="sv-SE" dirty="0" smtClean="0"/>
              <a:t>location?Heater </a:t>
            </a:r>
            <a:r>
              <a:rPr lang="sv-SE" dirty="0"/>
              <a:t>location on the </a:t>
            </a:r>
            <a:r>
              <a:rPr lang="sv-SE" dirty="0" smtClean="0"/>
              <a:t>flange?Filling rate?Temperature </a:t>
            </a:r>
            <a:r>
              <a:rPr lang="sv-SE" dirty="0"/>
              <a:t>gradient </a:t>
            </a:r>
            <a:r>
              <a:rPr lang="sv-SE" dirty="0" smtClean="0"/>
              <a:t>tracing?</a:t>
            </a:r>
            <a:endParaRPr lang="sv-SE" dirty="0"/>
          </a:p>
          <a:p>
            <a:endParaRPr lang="sv-SE" dirty="0" smtClean="0"/>
          </a:p>
        </p:txBody>
      </p:sp>
      <p:sp>
        <p:nvSpPr>
          <p:cNvPr id="8" name="Right Arrow 7"/>
          <p:cNvSpPr/>
          <p:nvPr/>
        </p:nvSpPr>
        <p:spPr>
          <a:xfrm>
            <a:off x="2971800" y="1219200"/>
            <a:ext cx="1524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ight Arrow 8"/>
          <p:cNvSpPr/>
          <p:nvPr/>
        </p:nvSpPr>
        <p:spPr>
          <a:xfrm>
            <a:off x="7620000" y="1232133"/>
            <a:ext cx="1524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16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12248</TotalTime>
  <Words>1062</Words>
  <Application>Microsoft Office PowerPoint</Application>
  <PresentationFormat>On-screen Show (4:3)</PresentationFormat>
  <Paragraphs>169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Test plan of  ESS HB elliptical cavity  </vt:lpstr>
      <vt:lpstr>FREIA Laboratory - infrastructure</vt:lpstr>
      <vt:lpstr>Prepare at FREIA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 of high power test at the FREIA Laboratory</dc:title>
  <dc:creator>Han Li</dc:creator>
  <cp:lastModifiedBy>Han Li</cp:lastModifiedBy>
  <cp:revision>171</cp:revision>
  <dcterms:created xsi:type="dcterms:W3CDTF">2006-08-16T00:00:00Z</dcterms:created>
  <dcterms:modified xsi:type="dcterms:W3CDTF">2017-11-08T11:41:13Z</dcterms:modified>
</cp:coreProperties>
</file>