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6" r:id="rId3"/>
    <p:sldId id="357" r:id="rId4"/>
    <p:sldId id="358" r:id="rId5"/>
    <p:sldId id="360" r:id="rId6"/>
    <p:sldId id="361" r:id="rId7"/>
    <p:sldId id="344" r:id="rId8"/>
    <p:sldId id="345" r:id="rId9"/>
    <p:sldId id="371" r:id="rId10"/>
    <p:sldId id="374" r:id="rId11"/>
    <p:sldId id="373" r:id="rId12"/>
    <p:sldId id="372" r:id="rId13"/>
    <p:sldId id="369" r:id="rId14"/>
    <p:sldId id="363" r:id="rId15"/>
    <p:sldId id="367" r:id="rId16"/>
    <p:sldId id="370" r:id="rId17"/>
    <p:sldId id="368" r:id="rId18"/>
    <p:sldId id="365" r:id="rId19"/>
    <p:sldId id="3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1" autoAdjust="0"/>
    <p:restoredTop sz="94660"/>
  </p:normalViewPr>
  <p:slideViewPr>
    <p:cSldViewPr>
      <p:cViewPr>
        <p:scale>
          <a:sx n="80" d="100"/>
          <a:sy n="80" d="100"/>
        </p:scale>
        <p:origin x="-18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1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rafico%20in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afico%20in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/>
            </a:pPr>
            <a:r>
              <a:rPr lang="en-US" sz="1300"/>
              <a:t>How do you value the importance of the T.I. for the general scientific and technological progress in Europe?</a:t>
            </a:r>
            <a:endParaRPr lang="it-IT" sz="130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5840368912219298"/>
          <c:w val="1"/>
          <c:h val="0.53635425780110801"/>
        </c:manualLayout>
      </c:layout>
      <c:pie3DChart>
        <c:varyColors val="1"/>
        <c:ser>
          <c:idx val="0"/>
          <c:order val="0"/>
          <c:explosion val="2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'General part'!$A$3:$A$6</c:f>
              <c:strCache>
                <c:ptCount val="4"/>
                <c:pt idx="0">
                  <c:v>large</c:v>
                </c:pt>
                <c:pt idx="1">
                  <c:v>significant</c:v>
                </c:pt>
                <c:pt idx="2">
                  <c:v>limited</c:v>
                </c:pt>
                <c:pt idx="3">
                  <c:v>negligible</c:v>
                </c:pt>
              </c:strCache>
            </c:strRef>
          </c:cat>
          <c:val>
            <c:numRef>
              <c:f>'General part'!$B$3:$B$6</c:f>
              <c:numCache>
                <c:formatCode>0%</c:formatCode>
                <c:ptCount val="4"/>
                <c:pt idx="0">
                  <c:v>0.52380952380952395</c:v>
                </c:pt>
                <c:pt idx="1">
                  <c:v>0.476190476190476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CF-44C4-9BE8-D7B0D8E6A1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 algn="r">
            <a:defRPr/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333333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="1" i="0" u="none" strike="noStrike" baseline="0">
                <a:effectLst/>
              </a:rPr>
              <a:t>What impact do you think the collaboration with the TI can have for your company w.r.t. to Industrialization?</a:t>
            </a:r>
            <a:r>
              <a:rPr lang="en-US" sz="1200" b="1" i="0" u="none" strike="noStrike" baseline="0"/>
              <a:t> </a:t>
            </a:r>
            <a:endParaRPr lang="it-IT" sz="120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207425714121E-3"/>
          <c:y val="0.41760956516475201"/>
          <c:w val="0.98783996702149002"/>
          <c:h val="0.57956683316329305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'[Grafico in Microsoft Office Word]General part'!$A$11:$A$14</c:f>
              <c:strCache>
                <c:ptCount val="4"/>
                <c:pt idx="0">
                  <c:v>large </c:v>
                </c:pt>
                <c:pt idx="1">
                  <c:v>significant</c:v>
                </c:pt>
                <c:pt idx="2">
                  <c:v>marginal</c:v>
                </c:pt>
                <c:pt idx="3">
                  <c:v>none</c:v>
                </c:pt>
              </c:strCache>
            </c:strRef>
          </c:cat>
          <c:val>
            <c:numRef>
              <c:f>'[Grafico in Microsoft Office Word]General part'!$B$11:$B$14</c:f>
              <c:numCache>
                <c:formatCode>0%</c:formatCode>
                <c:ptCount val="4"/>
                <c:pt idx="0">
                  <c:v>0.19047619047618999</c:v>
                </c:pt>
                <c:pt idx="1">
                  <c:v>0.66666666666666696</c:v>
                </c:pt>
                <c:pt idx="2">
                  <c:v>0.14285714285714299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EB-46F7-8045-D182E4D8FE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spPr>
    <a:ln>
      <a:solidFill>
        <a:srgbClr val="333333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What impact do you think the collaboration with the TI can have for your company w.r.t. to Innovation ?</a:t>
            </a:r>
            <a:endParaRPr lang="en-US" sz="12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 sz="120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5899457158884199"/>
          <c:w val="1"/>
          <c:h val="0.49287658303925702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'[Grafico in Microsoft Office Word]General part'!$A$18:$A$21</c:f>
              <c:strCache>
                <c:ptCount val="4"/>
                <c:pt idx="0">
                  <c:v>large </c:v>
                </c:pt>
                <c:pt idx="1">
                  <c:v>significant</c:v>
                </c:pt>
                <c:pt idx="2">
                  <c:v>marginal</c:v>
                </c:pt>
                <c:pt idx="3">
                  <c:v>none</c:v>
                </c:pt>
              </c:strCache>
            </c:strRef>
          </c:cat>
          <c:val>
            <c:numRef>
              <c:f>'[Grafico in Microsoft Office Word]General part'!$B$18:$B$21</c:f>
              <c:numCache>
                <c:formatCode>0%</c:formatCode>
                <c:ptCount val="4"/>
                <c:pt idx="0">
                  <c:v>0.3</c:v>
                </c:pt>
                <c:pt idx="1">
                  <c:v>0.5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5-4F2D-8A5D-A3BE0E9B318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05"/>
          <c:y val="0.34451564266867701"/>
          <c:w val="0.9"/>
          <c:h val="7.3888719055236807E-2"/>
        </c:manualLayout>
      </c:layout>
      <c:overlay val="0"/>
    </c:legend>
    <c:plotVisOnly val="1"/>
    <c:dispBlanksAs val="gap"/>
    <c:showDLblsOverMax val="0"/>
  </c:chart>
  <c:spPr>
    <a:ln>
      <a:solidFill>
        <a:srgbClr val="333333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B3FDD-DEC5-4E82-9D22-A09D3BA12346}" type="datetimeFigureOut">
              <a:rPr lang="fr-FR" smtClean="0"/>
              <a:t>21/02/2018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E0B45-0F18-4C4E-B941-8AC0B97A22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2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5543-4E90-4FF3-8B50-CB69712CCF2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C9518-8B69-4B4A-A03E-B3A4229251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25/10/2017, Strasbourg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LCWS 2017 Industry Forum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5299" y="44222"/>
            <a:ext cx="7283450" cy="4810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49313" y="6345592"/>
            <a:ext cx="1741486" cy="365125"/>
          </a:xfrm>
        </p:spPr>
        <p:txBody>
          <a:bodyPr/>
          <a:lstStyle/>
          <a:p>
            <a:r>
              <a:rPr lang="fr-FR" dirty="0" smtClean="0"/>
              <a:t>25/10/2017, Strasbourg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45592"/>
            <a:ext cx="2895600" cy="365125"/>
          </a:xfrm>
        </p:spPr>
        <p:txBody>
          <a:bodyPr/>
          <a:lstStyle/>
          <a:p>
            <a:r>
              <a:rPr lang="en-US" dirty="0" smtClean="0"/>
              <a:t>LCWS 2017 Industry Forum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53200" y="6345592"/>
            <a:ext cx="2133600" cy="365125"/>
          </a:xfrm>
        </p:spPr>
        <p:txBody>
          <a:bodyPr/>
          <a:lstStyle/>
          <a:p>
            <a:fld id="{0F953CB8-DBD3-4A3C-9D87-8FE85FADDD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LCWS 2017 Industry Forum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 smtClean="0"/>
              <a:t>25/10/2017, Strasbourg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5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dirty="0" smtClean="0"/>
              <a:t>CHANDA, Madrid | </a:t>
            </a:r>
            <a:r>
              <a:rPr lang="es-ES" dirty="0" err="1" smtClean="0"/>
              <a:t>February</a:t>
            </a:r>
            <a:r>
              <a:rPr lang="es-ES" dirty="0" smtClean="0"/>
              <a:t> 6, 2015</a:t>
            </a:r>
          </a:p>
        </p:txBody>
      </p:sp>
    </p:spTree>
    <p:extLst>
      <p:ext uri="{BB962C8B-B14F-4D97-AF65-F5344CB8AC3E}">
        <p14:creationId xmlns:p14="http://schemas.microsoft.com/office/powerpoint/2010/main" val="345807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49313" y="6356350"/>
            <a:ext cx="1741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25/10/2017, Strasbourg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LCWS 2017 Industry Forum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53CB8-DBD3-4A3C-9D87-8FE85FADDDAF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849313" y="614363"/>
            <a:ext cx="8074025" cy="0"/>
          </a:xfrm>
          <a:prstGeom prst="line">
            <a:avLst/>
          </a:prstGeom>
          <a:noFill/>
          <a:ln w="19050" cap="flat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6"/>
            <a:ext cx="1475656" cy="8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682411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u-amici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u-amici.e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eu-amici.eu/industry_involvement/tendering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0232" y="980728"/>
            <a:ext cx="7742208" cy="28839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AMICI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WP1 – Management, coordination and dissemination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296144"/>
          </a:xfrm>
        </p:spPr>
        <p:txBody>
          <a:bodyPr>
            <a:noAutofit/>
          </a:bodyPr>
          <a:lstStyle/>
          <a:p>
            <a:r>
              <a:rPr lang="fr-FR" sz="2400" dirty="0" smtClean="0"/>
              <a:t>Sylvie Leray, </a:t>
            </a:r>
            <a:r>
              <a:rPr lang="fr-FR" sz="2400" dirty="0" err="1" smtClean="0"/>
              <a:t>deputy</a:t>
            </a:r>
            <a:r>
              <a:rPr lang="fr-FR" sz="2400" dirty="0" err="1"/>
              <a:t>-</a:t>
            </a:r>
            <a:r>
              <a:rPr lang="fr-FR" sz="2400" dirty="0" err="1" smtClean="0"/>
              <a:t>coordinator</a:t>
            </a:r>
            <a:endParaRPr lang="fr-FR" sz="2400" dirty="0" smtClean="0"/>
          </a:p>
          <a:p>
            <a:r>
              <a:rPr lang="fr-FR" sz="2400" dirty="0" smtClean="0"/>
              <a:t>CEA/</a:t>
            </a:r>
            <a:r>
              <a:rPr lang="fr-FR" sz="2400" dirty="0" err="1" smtClean="0"/>
              <a:t>Irfu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36" y="0"/>
            <a:ext cx="3931502" cy="58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56" y="5859162"/>
            <a:ext cx="965456" cy="7852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59162"/>
            <a:ext cx="1120062" cy="7138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50" y="5699102"/>
            <a:ext cx="945298" cy="9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0"/>
            <a:ext cx="7581528" cy="576064"/>
          </a:xfrm>
        </p:spPr>
        <p:txBody>
          <a:bodyPr/>
          <a:lstStyle/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Accelerator-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Co-Innovation Workshop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>
          <a:xfrm>
            <a:off x="132010" y="908720"/>
            <a:ext cx="8760469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https://indico.cern.ch/event/682411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/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92 participants of which 1/3 from industry, 8 from EC.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Presentations from scientific institutions of TIARA, ARIES, AMICI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Presentations by EC of the existing instruments related to co-innovation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Views from companies on the existing schemes of co-innovation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B2B meetings</a:t>
            </a:r>
          </a:p>
          <a:p>
            <a:pPr marL="342900" lvl="1" indent="-342900">
              <a:spcBef>
                <a:spcPts val="0"/>
              </a:spcBef>
              <a:spcAft>
                <a:spcPts val="4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Panel discussion:</a:t>
            </a:r>
          </a:p>
          <a:p>
            <a:pPr marL="857250" lvl="2" indent="-4572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prevents industry from participating in R&amp;D with the academic world?</a:t>
            </a:r>
          </a:p>
          <a:p>
            <a:pPr marL="857250" lvl="2" indent="-4572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present instruments and schemes sufficient for doing R&amp;D in collaboration between academia and industry?</a:t>
            </a:r>
          </a:p>
          <a:p>
            <a:pPr marL="857250" lvl="2" indent="-457200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structures and instruments do we need to improve co-innovation in our community?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0"/>
            <a:ext cx="7581528" cy="576064"/>
          </a:xfrm>
        </p:spPr>
        <p:txBody>
          <a:bodyPr/>
          <a:lstStyle/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Accelerator-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Co-Innovation Workshop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123728" y="6335566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>
          <a:xfrm>
            <a:off x="179512" y="692696"/>
            <a:ext cx="8760469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Issues related to what we do in AMICI: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Importance of defining a clear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echnological roadmap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Subsidiarity between academic laboratories and industry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Intellectual property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Gaps in the demand / sustainability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4" y="2861050"/>
            <a:ext cx="6258437" cy="33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743739" y="2499824"/>
            <a:ext cx="138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A. </a:t>
            </a:r>
            <a:r>
              <a:rPr lang="fr-FR" b="1" dirty="0" err="1" smtClean="0">
                <a:solidFill>
                  <a:srgbClr val="0070C0"/>
                </a:solidFill>
              </a:rPr>
              <a:t>Pellecchia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0"/>
            <a:ext cx="7581528" cy="576064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WP1.3: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Administrative and financial project management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39552" y="1196752"/>
            <a:ext cx="8496944" cy="4968552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PCT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handles the relations with EC and be responsible for the accounting and distribution of the budget;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prepares of </a:t>
            </a:r>
            <a:r>
              <a:rPr lang="en-US" sz="2400" b="1" dirty="0">
                <a:solidFill>
                  <a:srgbClr val="0070C0"/>
                </a:solidFill>
              </a:rPr>
              <a:t>the Consortium Agreement, Grant Agreement,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periodic progress and financial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reporting to EC; 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 First reporting after 18 months (June 2018)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organizes 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meetings of the Steering Committee, General Assembly and Advisory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9699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5040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WP1.4 Communication and outreach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07504" y="764704"/>
            <a:ext cx="8964488" cy="49685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website for internal and external communication: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38900" lvl="3" indent="-34290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nternal website providing access to an internal project document base, information about meetings and any event related to the project, dedicated tool to follow up milestones and deliverables. </a:t>
            </a:r>
          </a:p>
          <a:p>
            <a:pPr marL="738900" lvl="3" indent="-34290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 ensuring the dissemination of the progress results, information for the all actors working in the domain of accelerators and magnets, communication to public at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large.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Dissemination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relevant European and the Worldwide scientific communities as well as to the general public in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 through participation 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 conferences, workshops, colloquia or dedicated seminars.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2" y="6128320"/>
            <a:ext cx="6524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5040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WP1.4 Communication and outreach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4968552"/>
          </a:xfrm>
        </p:spPr>
        <p:txBody>
          <a:bodyPr>
            <a:noAutofit/>
          </a:bodyPr>
          <a:lstStyle/>
          <a:p>
            <a:pPr marL="720000" lvl="3" indent="-324000">
              <a:lnSpc>
                <a:spcPct val="100000"/>
              </a:lnSpc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website providing access to an internal project document base: </a:t>
            </a:r>
            <a:r>
              <a:rPr lang="en-US" sz="2400" b="1" dirty="0" smtClean="0">
                <a:solidFill>
                  <a:srgbClr val="0070C0"/>
                </a:solidFill>
              </a:rPr>
              <a:t>WP documents, Deliverables, Milestones, Minutes of meetings, communication documents, …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1" y="2132856"/>
            <a:ext cx="8224438" cy="41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67" y="836712"/>
            <a:ext cx="652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1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5040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WP1.4 Communication and outreach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373043" y="692696"/>
            <a:ext cx="8496944" cy="4968552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website for internal and external communication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://eu-amici.eu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/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0" y="1556792"/>
            <a:ext cx="8865458" cy="472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013" y="957346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5040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WP1.4 Communication and outreach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373043" y="692696"/>
            <a:ext cx="8496944" cy="4968552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website for internal and external communication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://eu-amici.eu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/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7" y="1618124"/>
            <a:ext cx="886089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86" y="1015364"/>
            <a:ext cx="6524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5661248"/>
            <a:ext cx="75096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Calls for tender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eu-amici.eu/industry_involvement/tendering</a:t>
            </a:r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9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344816" cy="50405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WP1.4 Communication and outreach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0" y="764704"/>
            <a:ext cx="5475501" cy="751438"/>
          </a:xfrm>
        </p:spPr>
        <p:txBody>
          <a:bodyPr>
            <a:noAutofit/>
          </a:bodyPr>
          <a:lstStyle/>
          <a:p>
            <a:pPr marL="360000"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Dissemination through participation to conferences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workshops, colloquia or dedicated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seminars: flyer, posters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5"/>
            <a:ext cx="493009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180554"/>
            <a:ext cx="125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AMICI flyer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26" y="1268760"/>
            <a:ext cx="3922373" cy="53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614890" y="89792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Poster for BSBF: </a:t>
            </a:r>
            <a:r>
              <a:rPr lang="fr-FR" b="1" dirty="0" err="1" smtClean="0">
                <a:solidFill>
                  <a:srgbClr val="0070C0"/>
                </a:solidFill>
              </a:rPr>
              <a:t>Italian</a:t>
            </a:r>
            <a:r>
              <a:rPr lang="fr-FR" b="1" dirty="0" smtClean="0">
                <a:solidFill>
                  <a:srgbClr val="0070C0"/>
                </a:solidFill>
              </a:rPr>
              <a:t> ILO </a:t>
            </a:r>
            <a:r>
              <a:rPr lang="fr-FR" b="1" dirty="0" err="1" smtClean="0">
                <a:solidFill>
                  <a:srgbClr val="0070C0"/>
                </a:solidFill>
              </a:rPr>
              <a:t>booth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 </a:t>
            </a: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Deliverables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79512" y="764704"/>
            <a:ext cx="8821358" cy="5184576"/>
          </a:xfrm>
        </p:spPr>
        <p:txBody>
          <a:bodyPr>
            <a:noAutofit/>
          </a:bodyPr>
          <a:lstStyle/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rgbClr val="00B050"/>
                </a:solidFill>
              </a:rPr>
              <a:t>D1.1: Minutes of the Kick-off Meeting (CEA) M2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rgbClr val="00B050"/>
                </a:solidFill>
              </a:rPr>
              <a:t>D1.2: Definition of the participation of industry (INFN) M4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rgbClr val="00B050"/>
                </a:solidFill>
              </a:rPr>
              <a:t>D1.3: Public website with searchable databases and communication tools (IFJ PAN) M11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rgbClr val="00B050"/>
                </a:solidFill>
              </a:rPr>
              <a:t>D1.4: Minutes from the 1</a:t>
            </a:r>
            <a:r>
              <a:rPr lang="en-US" sz="2200" b="1" baseline="30000" dirty="0">
                <a:solidFill>
                  <a:srgbClr val="00B050"/>
                </a:solidFill>
              </a:rPr>
              <a:t>st</a:t>
            </a:r>
            <a:r>
              <a:rPr lang="en-US" sz="2200" b="1" dirty="0">
                <a:solidFill>
                  <a:srgbClr val="00B050"/>
                </a:solidFill>
              </a:rPr>
              <a:t> annual and GA meetings (CEA) M12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rgbClr val="C00000"/>
                </a:solidFill>
              </a:rPr>
              <a:t>D1.5: Progress and financial 1</a:t>
            </a:r>
            <a:r>
              <a:rPr lang="en-US" sz="2200" b="1" baseline="30000" dirty="0">
                <a:solidFill>
                  <a:srgbClr val="C00000"/>
                </a:solidFill>
              </a:rPr>
              <a:t>st</a:t>
            </a:r>
            <a:r>
              <a:rPr lang="en-US" sz="2200" b="1" dirty="0">
                <a:solidFill>
                  <a:srgbClr val="C00000"/>
                </a:solidFill>
              </a:rPr>
              <a:t> reports (CEA) M18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D1.6: European Forum on accelerators and SC magnets Technological Infrastructures (INFN) M24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D1.7: Report on dissemination and data management (IFJ PAN) M30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D1.8: Minutes from the 2</a:t>
            </a:r>
            <a:r>
              <a:rPr lang="en-US" sz="2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annual and GA meetings (CEA) M24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D1.9: Minutes from the 3</a:t>
            </a:r>
            <a:r>
              <a:rPr lang="en-US" sz="2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annual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(final) and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 meetings (CEA) M30</a:t>
            </a:r>
          </a:p>
          <a:p>
            <a:pPr marL="576000"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D1.10: Progress and financial 2</a:t>
            </a:r>
            <a:r>
              <a:rPr lang="en-US" sz="2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reports (CEA)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M30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9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 </a:t>
            </a: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Milestones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4896544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</a:rPr>
              <a:t>MS1: Installation of the Advisory Group (CEA) M1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</a:rPr>
              <a:t>MS2: Website software ready (IFJ PAN) M2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</a:rPr>
              <a:t>MS3: Industry days and consultation of industry representatives completed (INFN) M3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</a:rPr>
              <a:t>MS4: Implementation of deliverable database and tools for the follow up of the milestones progress (IFJ PAN) M5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C00000"/>
                </a:solidFill>
              </a:rPr>
              <a:t>MS5: 1</a:t>
            </a:r>
            <a:r>
              <a:rPr lang="en-US" sz="2400" b="1" baseline="30000" dirty="0">
                <a:solidFill>
                  <a:srgbClr val="C00000"/>
                </a:solidFill>
              </a:rPr>
              <a:t>st</a:t>
            </a:r>
            <a:r>
              <a:rPr lang="en-US" sz="2400" b="1" dirty="0">
                <a:solidFill>
                  <a:srgbClr val="C00000"/>
                </a:solidFill>
              </a:rPr>
              <a:t> GA and Annual project meetings (CEA) M11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MS6: 2</a:t>
            </a:r>
            <a:r>
              <a:rPr lang="en-US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GA and Annual project meetings (CEA) M23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MS7: 3</a:t>
            </a:r>
            <a:r>
              <a:rPr lang="en-US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GA and Annual project meetings (CEA)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M29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2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851104" cy="504056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 Objectives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4968552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verall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of the project in order to ensure the achievement of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project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 and the coordination of the work done in the different WPs. Specific objectives are:</a:t>
            </a:r>
          </a:p>
          <a:p>
            <a:pPr marL="720000" lvl="3" indent="-324000">
              <a:lnSpc>
                <a:spcPct val="100000"/>
              </a:lnSpc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EC including progress and financial reporting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720000" lvl="3" indent="-324000">
              <a:lnSpc>
                <a:spcPct val="100000"/>
              </a:lnSpc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information between the partners and with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industry,</a:t>
            </a:r>
          </a:p>
          <a:p>
            <a:pPr marL="720000" lvl="3" indent="-324000">
              <a:lnSpc>
                <a:spcPct val="100000"/>
              </a:lnSpc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dissemination of the project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</a:p>
          <a:p>
            <a:pPr marL="720000" lvl="3" indent="-324000">
              <a:lnSpc>
                <a:spcPct val="10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outreach activities.</a:t>
            </a:r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Since one of the goals of the project is to establish strong relations with industry, one of the first tasks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consisted in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defining </a:t>
            </a:r>
            <a:r>
              <a:rPr lang="en-US" sz="2400" b="1" dirty="0">
                <a:solidFill>
                  <a:schemeClr val="tx2"/>
                </a:solidFill>
              </a:rPr>
              <a:t>how industry, from large enterprises to SMEs, will be associated to the project and their role in the </a:t>
            </a:r>
            <a:r>
              <a:rPr lang="en-US" sz="2400" b="1" dirty="0" smtClean="0">
                <a:solidFill>
                  <a:schemeClr val="tx2"/>
                </a:solidFill>
              </a:rPr>
              <a:t>different WPs</a:t>
            </a:r>
            <a:r>
              <a:rPr lang="en-US" sz="2400" b="1" dirty="0" smtClean="0"/>
              <a:t>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2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33456" cy="43204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 </a:t>
            </a:r>
            <a:r>
              <a:rPr lang="fr-FR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tasks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320480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WP1.1: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management (CEA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WP1.2: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 of the participation of industry (INFN, CEA, IFJ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PAN) 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 1.3: Administrative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financial project management (CEA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WP1.4: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and outreach activities (IFJ PAN, CEA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8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149480" cy="43204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WP1.1: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management 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544616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project management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ensured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Project Coordination Team (PCT) under the supervision of the Steering Committee, composed of the PCT and WP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leaders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>
                <a:solidFill>
                  <a:srgbClr val="0070C0"/>
                </a:solidFill>
              </a:rPr>
              <a:t>Advisory Group </a:t>
            </a:r>
            <a:r>
              <a:rPr lang="en-US" sz="2400" b="1" dirty="0" smtClean="0">
                <a:solidFill>
                  <a:srgbClr val="0070C0"/>
                </a:solidFill>
              </a:rPr>
              <a:t>has been installed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is consulted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periodically 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general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 of the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</a:t>
            </a:r>
            <a:r>
              <a:rPr lang="en-US" sz="2400" b="1" dirty="0" err="1" smtClean="0">
                <a:solidFill>
                  <a:srgbClr val="0070C0"/>
                </a:solidFill>
              </a:rPr>
              <a:t>KoM</a:t>
            </a:r>
            <a:r>
              <a:rPr lang="en-US" sz="2400" b="1" dirty="0" smtClean="0">
                <a:solidFill>
                  <a:srgbClr val="0070C0"/>
                </a:solidFill>
              </a:rPr>
              <a:t>, annual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PCT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in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charge of the dissemination of the results of the project to the whole community of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 and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 magnets, to industry with the help of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ILOs,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to national and European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stakeholders: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Content of the website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Participation to conferences, workshops and information meetings: LCSW 2017</a:t>
            </a:r>
            <a:r>
              <a:rPr lang="en-US" sz="2000" b="1" dirty="0">
                <a:solidFill>
                  <a:srgbClr val="0070C0"/>
                </a:solidFill>
              </a:rPr>
              <a:t> Industry </a:t>
            </a:r>
            <a:r>
              <a:rPr lang="en-US" sz="2000" b="1" dirty="0" smtClean="0">
                <a:solidFill>
                  <a:srgbClr val="0070C0"/>
                </a:solidFill>
              </a:rPr>
              <a:t>Forum (Strasbourg), co-innovation workshop (February 2018, Brussels), BSBF 2018 (February 2018, Copenhagen)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9699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93203" y="116632"/>
            <a:ext cx="8229600" cy="56207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of information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84976" cy="486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46595" y="217565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C00000"/>
                </a:solidFill>
              </a:rPr>
              <a:t>Actually</a:t>
            </a:r>
            <a:r>
              <a:rPr lang="fr-FR" sz="1600" b="1" dirty="0" smtClean="0">
                <a:solidFill>
                  <a:srgbClr val="C00000"/>
                </a:solidFill>
              </a:rPr>
              <a:t>, 10 </a:t>
            </a:r>
            <a:r>
              <a:rPr lang="fr-FR" sz="1600" b="1" dirty="0" err="1" smtClean="0">
                <a:solidFill>
                  <a:srgbClr val="C00000"/>
                </a:solidFill>
              </a:rPr>
              <a:t>since</a:t>
            </a:r>
            <a:r>
              <a:rPr lang="fr-FR" sz="1600" b="1" dirty="0" smtClean="0">
                <a:solidFill>
                  <a:srgbClr val="C00000"/>
                </a:solidFill>
              </a:rPr>
              <a:t> the </a:t>
            </a:r>
            <a:r>
              <a:rPr lang="fr-FR" sz="1600" b="1" dirty="0" err="1" smtClean="0">
                <a:solidFill>
                  <a:srgbClr val="C00000"/>
                </a:solidFill>
              </a:rPr>
              <a:t>beginning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96996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0"/>
            <a:ext cx="7581528" cy="576064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WP1.2: Organization of the participation of industry 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79512" y="908720"/>
            <a:ext cx="8496944" cy="4608512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framework for industry participation will be defined in collaboration with ILO's/TT offices and industries they are in consultations with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“Partner and Industry Days for Scientific Technological Infrastructures” will be organized to present and discuss the proposal of the activities and the underlying collaboration framework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availability of enterprises to participate in the activities will be collected and, wherever necessary, the representative ones on a geographical, topical or other basis identified.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67955"/>
            <a:ext cx="11223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7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 of the ‘Industry Days’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D3131D5-EA52-4DB5-A6D0-8E43B0A6BB93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8" name="Grafico 1"/>
          <p:cNvGraphicFramePr/>
          <p:nvPr>
            <p:extLst>
              <p:ext uri="{D42A27DB-BD31-4B8C-83A1-F6EECF244321}">
                <p14:modId xmlns:p14="http://schemas.microsoft.com/office/powerpoint/2010/main" val="319387404"/>
              </p:ext>
            </p:extLst>
          </p:nvPr>
        </p:nvGraphicFramePr>
        <p:xfrm>
          <a:off x="290372" y="2864522"/>
          <a:ext cx="2672715" cy="348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7"/>
          <p:cNvGraphicFramePr/>
          <p:nvPr>
            <p:extLst>
              <p:ext uri="{D42A27DB-BD31-4B8C-83A1-F6EECF244321}">
                <p14:modId xmlns:p14="http://schemas.microsoft.com/office/powerpoint/2010/main" val="2004012015"/>
              </p:ext>
            </p:extLst>
          </p:nvPr>
        </p:nvGraphicFramePr>
        <p:xfrm>
          <a:off x="3124200" y="2864522"/>
          <a:ext cx="2682151" cy="348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6"/>
          <p:cNvGraphicFramePr/>
          <p:nvPr>
            <p:extLst>
              <p:ext uri="{D42A27DB-BD31-4B8C-83A1-F6EECF244321}">
                <p14:modId xmlns:p14="http://schemas.microsoft.com/office/powerpoint/2010/main" val="1999715478"/>
              </p:ext>
            </p:extLst>
          </p:nvPr>
        </p:nvGraphicFramePr>
        <p:xfrm>
          <a:off x="6019800" y="2864523"/>
          <a:ext cx="2512640" cy="348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9168" y="759475"/>
            <a:ext cx="85792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Participation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83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one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ILO (Spain/F4E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Participation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33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29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Spanish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Danish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 Participation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20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Spanish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ILO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6145213"/>
            <a:ext cx="11271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3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Achievements of the ‘Industry Days’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D3131D5-EA52-4DB5-A6D0-8E43B0A6BB93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169171" y="1556792"/>
            <a:ext cx="37326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 Participation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Spain ILO</a:t>
            </a:r>
          </a:p>
          <a:p>
            <a:pPr>
              <a:spcAft>
                <a:spcPts val="1200"/>
              </a:spcAft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Leaders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been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informed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have been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invited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Since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4, 2017.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205" y="671300"/>
            <a:ext cx="4896544" cy="56742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89198"/>
            <a:ext cx="11271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0"/>
            <a:ext cx="7581528" cy="576064"/>
          </a:xfrm>
        </p:spPr>
        <p:txBody>
          <a:bodyPr/>
          <a:lstStyle/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Accelerator-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Co-Innovation Workshop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381328"/>
            <a:ext cx="5939824" cy="365125"/>
          </a:xfrm>
        </p:spPr>
        <p:txBody>
          <a:bodyPr/>
          <a:lstStyle/>
          <a:p>
            <a:r>
              <a:rPr lang="en-US" dirty="0" smtClean="0"/>
              <a:t>AMICI 1</a:t>
            </a:r>
            <a:r>
              <a:rPr lang="en-US" baseline="30000" dirty="0" smtClean="0"/>
              <a:t>st</a:t>
            </a:r>
            <a:r>
              <a:rPr lang="en-US" dirty="0" smtClean="0"/>
              <a:t> Annual Meeting, Uppsala| February 21, 2018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1" y="1700808"/>
            <a:ext cx="3346440" cy="4733868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79512" y="620688"/>
            <a:ext cx="8496944" cy="1152128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Organisers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TIARA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 of European Research Institutions,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ARIES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Integrating Activity for particle accelerator R&amp;D,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AMICI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Coordination and Support Action for accelerator and magnet technological infrastructures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>
          <a:xfrm>
            <a:off x="107504" y="1775826"/>
            <a:ext cx="5546157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Objective: Find tools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strategies to enhance industry-academia cooperation in the particle accelerator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by: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fostering discussion on most effective ways to develop co-innovation with industry in Europe.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identifying sustainable structures, possible funding schemes and financing mechanisms.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contributing to the definition of new EC instruments to boost co-innovation.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providing a communication platform to all relevant stakeholders: policy makers, academia, industry and scientific management.</a:t>
            </a:r>
          </a:p>
        </p:txBody>
      </p:sp>
    </p:spTree>
    <p:extLst>
      <p:ext uri="{BB962C8B-B14F-4D97-AF65-F5344CB8AC3E}">
        <p14:creationId xmlns:p14="http://schemas.microsoft.com/office/powerpoint/2010/main" val="1227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1516</Words>
  <Application>Microsoft Office PowerPoint</Application>
  <PresentationFormat>Affichage à l'écran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 AMICI  WP1 – Management, coordination and dissemination </vt:lpstr>
      <vt:lpstr>WP1 Objectives</vt:lpstr>
      <vt:lpstr>WP1 tasks</vt:lpstr>
      <vt:lpstr>WP1.1: Project management </vt:lpstr>
      <vt:lpstr>Exchange of information</vt:lpstr>
      <vt:lpstr>WP1.2: Organization of the participation of industry </vt:lpstr>
      <vt:lpstr>Achievements of the ‘Industry Days’</vt:lpstr>
      <vt:lpstr>Achievements of the ‘Industry Days’</vt:lpstr>
      <vt:lpstr>Accelerator-Industry Co-Innovation Workshop</vt:lpstr>
      <vt:lpstr>Accelerator-Industry Co-Innovation Workshop</vt:lpstr>
      <vt:lpstr>Accelerator-Industry Co-Innovation Workshop</vt:lpstr>
      <vt:lpstr>WP1.3: Administrative and financial project management</vt:lpstr>
      <vt:lpstr>WP1.4 Communication and outreach activities</vt:lpstr>
      <vt:lpstr>WP1.4 Communication and outreach activities</vt:lpstr>
      <vt:lpstr>WP1.4 Communication and outreach activities</vt:lpstr>
      <vt:lpstr>WP1.4 Communication and outreach activities</vt:lpstr>
      <vt:lpstr>WP1.4 Communication and outreach activities</vt:lpstr>
      <vt:lpstr>WP1 Deliverables</vt:lpstr>
      <vt:lpstr>WP1 Milestones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Cluster of Technological Infrastructure for Accelerators and Large Magnets</dc:title>
  <dc:creator>NAPOLY Olivier</dc:creator>
  <cp:lastModifiedBy>LERAY Sylvie</cp:lastModifiedBy>
  <cp:revision>246</cp:revision>
  <dcterms:created xsi:type="dcterms:W3CDTF">2015-11-17T04:48:30Z</dcterms:created>
  <dcterms:modified xsi:type="dcterms:W3CDTF">2018-02-21T08:18:26Z</dcterms:modified>
</cp:coreProperties>
</file>