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331" r:id="rId2"/>
    <p:sldId id="298" r:id="rId3"/>
    <p:sldId id="299" r:id="rId4"/>
    <p:sldId id="300" r:id="rId5"/>
    <p:sldId id="320" r:id="rId6"/>
    <p:sldId id="315" r:id="rId7"/>
    <p:sldId id="316" r:id="rId8"/>
    <p:sldId id="317" r:id="rId9"/>
    <p:sldId id="318" r:id="rId10"/>
    <p:sldId id="319" r:id="rId11"/>
    <p:sldId id="321" r:id="rId12"/>
    <p:sldId id="309" r:id="rId13"/>
    <p:sldId id="303" r:id="rId14"/>
    <p:sldId id="333" r:id="rId15"/>
    <p:sldId id="323" r:id="rId16"/>
    <p:sldId id="324" r:id="rId17"/>
    <p:sldId id="325" r:id="rId18"/>
    <p:sldId id="326" r:id="rId19"/>
    <p:sldId id="328" r:id="rId20"/>
    <p:sldId id="307" r:id="rId21"/>
    <p:sldId id="329" r:id="rId22"/>
    <p:sldId id="330" r:id="rId23"/>
    <p:sldId id="308" r:id="rId24"/>
    <p:sldId id="332" r:id="rId25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E92611"/>
    <a:srgbClr val="000000"/>
    <a:srgbClr val="2A7286"/>
    <a:srgbClr val="B8CD89"/>
    <a:srgbClr val="EDE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12"/>
  </p:normalViewPr>
  <p:slideViewPr>
    <p:cSldViewPr>
      <p:cViewPr varScale="1">
        <p:scale>
          <a:sx n="86" d="100"/>
          <a:sy n="86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95543-4E90-4FF3-8B50-CB69712CCF2B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C9518-8B69-4B4A-A03E-B3A422925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91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Commnet</a:t>
            </a:r>
            <a:r>
              <a:rPr lang="pl-PL" baseline="0" dirty="0" smtClean="0"/>
              <a:t> on </a:t>
            </a:r>
            <a:r>
              <a:rPr lang="pl-PL" baseline="0" dirty="0" err="1" smtClean="0"/>
              <a:t>graph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elements</a:t>
            </a:r>
            <a:r>
              <a:rPr lang="pl-PL" dirty="0" smtClean="0"/>
              <a:t>:</a:t>
            </a:r>
            <a:r>
              <a:rPr lang="pl-PL" baseline="0" dirty="0" smtClean="0"/>
              <a:t> </a:t>
            </a:r>
            <a:r>
              <a:rPr lang="pl-PL" dirty="0" smtClean="0"/>
              <a:t>EU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gov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can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contact</a:t>
            </a:r>
            <a:r>
              <a:rPr lang="pl-PL" baseline="0" dirty="0" smtClean="0"/>
              <a:t> with </a:t>
            </a:r>
            <a:r>
              <a:rPr lang="pl-PL" baseline="0" dirty="0" err="1" smtClean="0"/>
              <a:t>both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TIs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Coordination</a:t>
            </a:r>
            <a:r>
              <a:rPr lang="pl-PL" baseline="0" dirty="0" smtClean="0"/>
              <a:t> team (</a:t>
            </a:r>
            <a:r>
              <a:rPr lang="pl-PL" baseline="0" dirty="0" err="1" smtClean="0"/>
              <a:t>black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arrows</a:t>
            </a:r>
            <a:r>
              <a:rPr lang="pl-PL" baseline="0" dirty="0" smtClean="0"/>
              <a:t>). </a:t>
            </a:r>
            <a:r>
              <a:rPr lang="pl-PL" baseline="0" dirty="0" err="1" smtClean="0"/>
              <a:t>Coor</a:t>
            </a:r>
            <a:r>
              <a:rPr lang="pl-PL" baseline="0" dirty="0" smtClean="0"/>
              <a:t>. team </a:t>
            </a:r>
            <a:r>
              <a:rPr lang="pl-PL" baseline="0" dirty="0" err="1" smtClean="0"/>
              <a:t>can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act</a:t>
            </a:r>
            <a:r>
              <a:rPr lang="pl-PL" baseline="0" dirty="0" smtClean="0"/>
              <a:t> as </a:t>
            </a:r>
            <a:r>
              <a:rPr lang="pl-PL" baseline="0" dirty="0" err="1" smtClean="0"/>
              <a:t>an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inteface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or</a:t>
            </a:r>
            <a:r>
              <a:rPr lang="pl-PL" baseline="0" dirty="0" smtClean="0"/>
              <a:t> a </a:t>
            </a:r>
            <a:r>
              <a:rPr lang="pl-PL" baseline="0" dirty="0" err="1" smtClean="0"/>
              <a:t>support</a:t>
            </a:r>
            <a:r>
              <a:rPr lang="pl-PL" baseline="0" dirty="0" smtClean="0"/>
              <a:t> (</a:t>
            </a:r>
            <a:r>
              <a:rPr lang="pl-PL" baseline="0" dirty="0" err="1" smtClean="0"/>
              <a:t>two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black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arrows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joined</a:t>
            </a:r>
            <a:r>
              <a:rPr lang="pl-PL" baseline="0" dirty="0" smtClean="0"/>
              <a:t>). Non EU Ind. </a:t>
            </a:r>
            <a:r>
              <a:rPr lang="pl-PL" baseline="0" dirty="0" err="1" smtClean="0"/>
              <a:t>can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join</a:t>
            </a:r>
            <a:r>
              <a:rPr lang="pl-PL" baseline="0" dirty="0" smtClean="0"/>
              <a:t> 2nd </a:t>
            </a:r>
            <a:r>
              <a:rPr lang="pl-PL" baseline="0" dirty="0" err="1" smtClean="0"/>
              <a:t>circle</a:t>
            </a:r>
            <a:r>
              <a:rPr lang="pl-PL" baseline="0" dirty="0" smtClean="0"/>
              <a:t> (</a:t>
            </a:r>
            <a:r>
              <a:rPr lang="pl-PL" baseline="0" dirty="0" err="1" smtClean="0"/>
              <a:t>yellow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arrow</a:t>
            </a:r>
            <a:r>
              <a:rPr lang="pl-PL" baseline="0" dirty="0" smtClean="0"/>
              <a:t>) and </a:t>
            </a:r>
            <a:r>
              <a:rPr lang="pl-PL" baseline="0" dirty="0" err="1" smtClean="0"/>
              <a:t>contact</a:t>
            </a:r>
            <a:r>
              <a:rPr lang="pl-PL" baseline="0" dirty="0" smtClean="0"/>
              <a:t> with </a:t>
            </a:r>
            <a:r>
              <a:rPr lang="pl-PL" baseline="0" dirty="0" err="1" smtClean="0"/>
              <a:t>coordinated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structure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TIs</a:t>
            </a:r>
            <a:r>
              <a:rPr lang="pl-PL" baseline="0" dirty="0" smtClean="0"/>
              <a:t> (</a:t>
            </a:r>
            <a:r>
              <a:rPr lang="pl-PL" baseline="0" dirty="0" err="1" smtClean="0"/>
              <a:t>black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arrow</a:t>
            </a:r>
            <a:r>
              <a:rPr lang="pl-PL" baseline="0" dirty="0" smtClean="0"/>
              <a:t>). </a:t>
            </a:r>
            <a:r>
              <a:rPr lang="pl-PL" baseline="0" dirty="0" err="1" smtClean="0"/>
              <a:t>Other</a:t>
            </a:r>
            <a:r>
              <a:rPr lang="pl-PL" baseline="0" dirty="0" smtClean="0"/>
              <a:t> networks </a:t>
            </a:r>
            <a:r>
              <a:rPr lang="pl-PL" baseline="0" dirty="0" err="1" smtClean="0"/>
              <a:t>are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superimposing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partially</a:t>
            </a:r>
            <a:r>
              <a:rPr lang="pl-PL" baseline="0" dirty="0" smtClean="0"/>
              <a:t> with AMICI (</a:t>
            </a:r>
            <a:r>
              <a:rPr lang="pl-PL" baseline="0" dirty="0" err="1" smtClean="0"/>
              <a:t>purple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box</a:t>
            </a:r>
            <a:r>
              <a:rPr lang="pl-PL" baseline="0" dirty="0" smtClean="0"/>
              <a:t>). </a:t>
            </a:r>
            <a:r>
              <a:rPr lang="pl-PL" baseline="0" dirty="0" err="1" smtClean="0"/>
              <a:t>TFs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can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join</a:t>
            </a:r>
            <a:r>
              <a:rPr lang="pl-PL" baseline="0" dirty="0" smtClean="0"/>
              <a:t> AMICI 2 (</a:t>
            </a:r>
            <a:r>
              <a:rPr lang="pl-PL" baseline="0" dirty="0" err="1" smtClean="0"/>
              <a:t>blue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arrow</a:t>
            </a:r>
            <a:r>
              <a:rPr lang="pl-PL" baseline="0" dirty="0" smtClean="0"/>
              <a:t>). EU </a:t>
            </a:r>
            <a:r>
              <a:rPr lang="pl-PL" baseline="0" dirty="0" err="1" smtClean="0"/>
              <a:t>TIs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members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Coor</a:t>
            </a:r>
            <a:r>
              <a:rPr lang="pl-PL" baseline="0" dirty="0" smtClean="0"/>
              <a:t>. team (</a:t>
            </a:r>
            <a:r>
              <a:rPr lang="pl-PL" baseline="0" dirty="0" err="1" smtClean="0"/>
              <a:t>pink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arrow</a:t>
            </a:r>
            <a:r>
              <a:rPr lang="pl-PL" baseline="0" dirty="0" smtClean="0"/>
              <a:t>). </a:t>
            </a:r>
            <a:r>
              <a:rPr lang="pl-PL" baseline="0" dirty="0" err="1" smtClean="0"/>
              <a:t>All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entities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inside</a:t>
            </a:r>
            <a:r>
              <a:rPr lang="pl-PL" baseline="0" dirty="0" smtClean="0"/>
              <a:t> the network </a:t>
            </a:r>
            <a:r>
              <a:rPr lang="pl-PL" baseline="0" dirty="0" err="1" smtClean="0"/>
              <a:t>can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contact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all</a:t>
            </a:r>
            <a:r>
              <a:rPr lang="pl-PL" baseline="0" dirty="0" smtClean="0"/>
              <a:t> AMICI 2 </a:t>
            </a:r>
            <a:r>
              <a:rPr lang="pl-PL" baseline="0" dirty="0" err="1" smtClean="0"/>
              <a:t>entities</a:t>
            </a:r>
            <a:r>
              <a:rPr lang="pl-PL" baseline="0" dirty="0" smtClean="0"/>
              <a:t> (</a:t>
            </a:r>
            <a:r>
              <a:rPr lang="pl-PL" baseline="0" dirty="0" err="1" smtClean="0"/>
              <a:t>black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arrows</a:t>
            </a:r>
            <a:r>
              <a:rPr lang="pl-PL" baseline="0" dirty="0" smtClean="0"/>
              <a:t>). 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9B3B2-113A-4C6E-82D9-F2F950CF47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39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19/01/2018</a:t>
            </a:r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AMICI Steering Committee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53CB8-DBD3-4A3C-9D87-8FE85FADD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8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7283450" cy="4810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19/01/2018</a:t>
            </a:r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AMICI Steering Committee</a:t>
            </a:r>
            <a:endParaRPr lang="en-US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53CB8-DBD3-4A3C-9D87-8FE85FADD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80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AMICI Steering Committee</a:t>
            </a:r>
            <a:endParaRPr lang="en-US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19/01/2018</a:t>
            </a:r>
            <a:endParaRPr lang="en-US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F953CB8-DBD3-4A3C-9D87-8FE85FADD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25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B8AC-AF4C-4988-AA39-E749F16960F4}" type="datetimeFigureOut">
              <a:rPr lang="de-DE" smtClean="0"/>
              <a:t>21.02.2018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AEC5-CFD2-4924-9908-3B209603699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936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49313" y="6356350"/>
            <a:ext cx="1741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19/01/2018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AMICI Steering Committee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53CB8-DBD3-4A3C-9D87-8FE85FADDDA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Line 3"/>
          <p:cNvSpPr>
            <a:spLocks noChangeShapeType="1"/>
          </p:cNvSpPr>
          <p:nvPr userDrawn="1"/>
        </p:nvSpPr>
        <p:spPr bwMode="auto">
          <a:xfrm>
            <a:off x="849313" y="614363"/>
            <a:ext cx="8074025" cy="0"/>
          </a:xfrm>
          <a:prstGeom prst="line">
            <a:avLst/>
          </a:prstGeom>
          <a:noFill/>
          <a:ln w="19050" cap="flat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10" name="Image 9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" y="5565"/>
            <a:ext cx="1681892" cy="97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1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513" y="2130425"/>
            <a:ext cx="5472608" cy="1470025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AMICI </a:t>
            </a:r>
            <a:br>
              <a:rPr lang="de-DE" dirty="0" smtClean="0"/>
            </a:br>
            <a:r>
              <a:rPr lang="de-DE" dirty="0" smtClean="0"/>
              <a:t>Work Package 3 </a:t>
            </a:r>
            <a:br>
              <a:rPr lang="de-DE" dirty="0" smtClean="0"/>
            </a:br>
            <a:r>
              <a:rPr lang="de-DE" dirty="0" smtClean="0"/>
              <a:t>„</a:t>
            </a:r>
            <a:r>
              <a:rPr lang="de-DE" dirty="0" err="1" smtClean="0"/>
              <a:t>Cooperation</a:t>
            </a:r>
            <a:r>
              <a:rPr lang="de-DE" dirty="0" smtClean="0"/>
              <a:t>“</a:t>
            </a:r>
            <a:endParaRPr lang="de-DE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4496544" cy="1752600"/>
          </a:xfrm>
        </p:spPr>
        <p:txBody>
          <a:bodyPr/>
          <a:lstStyle/>
          <a:p>
            <a:r>
              <a:rPr lang="de-DE" dirty="0" smtClean="0"/>
              <a:t>Hans Weise </a:t>
            </a:r>
            <a:r>
              <a:rPr lang="de-DE" b="1" dirty="0" smtClean="0"/>
              <a:t>et al.</a:t>
            </a:r>
          </a:p>
          <a:p>
            <a:r>
              <a:rPr lang="de-DE" sz="2000" b="1" dirty="0" smtClean="0"/>
              <a:t>AMICI First Annual Meeting</a:t>
            </a:r>
            <a:endParaRPr lang="de-DE" sz="2000" b="1" dirty="0"/>
          </a:p>
        </p:txBody>
      </p:sp>
      <p:pic>
        <p:nvPicPr>
          <p:cNvPr id="6" name="Image 101"/>
          <p:cNvPicPr>
            <a:picLocks noChangeAspect="1"/>
          </p:cNvPicPr>
          <p:nvPr/>
        </p:nvPicPr>
        <p:blipFill rotWithShape="1">
          <a:blip r:embed="rId2"/>
          <a:srcRect t="16368" b="13817"/>
          <a:stretch/>
        </p:blipFill>
        <p:spPr>
          <a:xfrm>
            <a:off x="8049819" y="74931"/>
            <a:ext cx="986677" cy="83378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51655"/>
            <a:ext cx="3252565" cy="579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573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98072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PROPOSAL OF ELIGIBILITY </a:t>
            </a:r>
            <a:r>
              <a:rPr lang="en-US" sz="4000" dirty="0" smtClean="0"/>
              <a:t>CRITERIA</a:t>
            </a:r>
            <a:r>
              <a:rPr lang="en-US" dirty="0"/>
              <a:t/>
            </a:r>
            <a:br>
              <a:rPr lang="en-US" dirty="0"/>
            </a:b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AEC5-CFD2-4924-9908-3B2096036998}" type="slidenum">
              <a:rPr lang="de-DE" smtClean="0"/>
              <a:t>10</a:t>
            </a:fld>
            <a:endParaRPr lang="de-DE"/>
          </a:p>
        </p:txBody>
      </p:sp>
      <p:pic>
        <p:nvPicPr>
          <p:cNvPr id="15" name="Image 101"/>
          <p:cNvPicPr>
            <a:picLocks noChangeAspect="1"/>
          </p:cNvPicPr>
          <p:nvPr/>
        </p:nvPicPr>
        <p:blipFill rotWithShape="1">
          <a:blip r:embed="rId2"/>
          <a:srcRect t="16368" b="13817"/>
          <a:stretch/>
        </p:blipFill>
        <p:spPr>
          <a:xfrm>
            <a:off x="8049819" y="74931"/>
            <a:ext cx="986677" cy="833789"/>
          </a:xfrm>
          <a:prstGeom prst="rect">
            <a:avLst/>
          </a:prstGeom>
        </p:spPr>
      </p:pic>
      <p:graphicFrame>
        <p:nvGraphicFramePr>
          <p:cNvPr id="7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494267"/>
              </p:ext>
            </p:extLst>
          </p:nvPr>
        </p:nvGraphicFramePr>
        <p:xfrm>
          <a:off x="467544" y="1988840"/>
          <a:ext cx="8201847" cy="1645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6953"/>
                <a:gridCol w="391475"/>
                <a:gridCol w="3633419"/>
              </a:tblGrid>
              <a:tr h="48153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Capability of the new Member to reinforce the </a:t>
                      </a:r>
                      <a:r>
                        <a:rPr lang="en-US" sz="1800" b="1" u="none" strike="noStrike" dirty="0">
                          <a:effectLst/>
                        </a:rPr>
                        <a:t>technical spread </a:t>
                      </a:r>
                      <a:r>
                        <a:rPr lang="en-US" sz="1800" u="none" strike="noStrike" dirty="0">
                          <a:effectLst/>
                        </a:rPr>
                        <a:t>and the </a:t>
                      </a:r>
                      <a:r>
                        <a:rPr lang="en-US" sz="1800" b="1" u="none" strike="noStrike" dirty="0">
                          <a:effectLst/>
                        </a:rPr>
                        <a:t>expertise of the existing Technology Infrastructure </a:t>
                      </a:r>
                      <a:r>
                        <a:rPr lang="en-US" sz="1800" u="none" strike="noStrike" dirty="0">
                          <a:effectLst/>
                        </a:rPr>
                        <a:t>and hence contribute to more efficient sharing of efforts at the European level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000" marR="144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1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Complementarity of the Technological Facility within the TI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00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1" u="none" strike="noStrike" dirty="0" smtClean="0">
                          <a:effectLst/>
                        </a:rPr>
                        <a:t>Strength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</a:rPr>
                        <a:t>of personnel and technical platforms in some critical areas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ZoneTexte 4"/>
          <p:cNvSpPr txBox="1"/>
          <p:nvPr/>
        </p:nvSpPr>
        <p:spPr>
          <a:xfrm>
            <a:off x="467544" y="3957912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 panose="05050102010706020507" pitchFamily="18" charset="2"/>
              <a:buChar char="Þ"/>
            </a:pPr>
            <a:r>
              <a:rPr lang="fr-FR" sz="2800" dirty="0" smtClean="0">
                <a:solidFill>
                  <a:srgbClr val="39628F"/>
                </a:solidFill>
              </a:rPr>
              <a:t>Self-</a:t>
            </a:r>
            <a:r>
              <a:rPr lang="fr-FR" sz="2800" dirty="0" err="1" smtClean="0">
                <a:solidFill>
                  <a:srgbClr val="39628F"/>
                </a:solidFill>
              </a:rPr>
              <a:t>assessment</a:t>
            </a:r>
            <a:endParaRPr lang="fr-FR" sz="2800" dirty="0">
              <a:solidFill>
                <a:srgbClr val="39628F"/>
              </a:solidFill>
            </a:endParaRPr>
          </a:p>
          <a:p>
            <a:pPr marL="457200" indent="-457200">
              <a:buFont typeface="Symbol" panose="05050102010706020507" pitchFamily="18" charset="2"/>
              <a:buChar char="Þ"/>
            </a:pPr>
            <a:endParaRPr lang="fr-FR" sz="2800" dirty="0" smtClean="0"/>
          </a:p>
          <a:p>
            <a:r>
              <a:rPr lang="fr-FR" sz="2000" dirty="0" err="1" smtClean="0"/>
              <a:t>Current</a:t>
            </a:r>
            <a:r>
              <a:rPr lang="fr-FR" sz="2000" dirty="0" smtClean="0"/>
              <a:t> AMICI </a:t>
            </a:r>
            <a:r>
              <a:rPr lang="fr-FR" sz="2000" dirty="0" err="1" smtClean="0"/>
              <a:t>partners</a:t>
            </a:r>
            <a:r>
              <a:rPr lang="fr-FR" sz="2000" dirty="0" smtClean="0"/>
              <a:t> </a:t>
            </a:r>
            <a:r>
              <a:rPr lang="fr-FR" sz="2000" dirty="0" err="1" smtClean="0"/>
              <a:t>were</a:t>
            </a:r>
            <a:r>
              <a:rPr lang="fr-FR" sz="2000" dirty="0" smtClean="0"/>
              <a:t> </a:t>
            </a:r>
            <a:r>
              <a:rPr lang="fr-FR" sz="2000" dirty="0" err="1" smtClean="0"/>
              <a:t>invited</a:t>
            </a:r>
            <a:r>
              <a:rPr lang="fr-FR" sz="2000" dirty="0" smtClean="0"/>
              <a:t> to </a:t>
            </a:r>
            <a:r>
              <a:rPr lang="fr-FR" sz="2000" dirty="0" err="1" smtClean="0"/>
              <a:t>address</a:t>
            </a:r>
            <a:r>
              <a:rPr lang="fr-FR" sz="2000" dirty="0" smtClean="0"/>
              <a:t> the </a:t>
            </a:r>
            <a:r>
              <a:rPr lang="fr-FR" sz="2000" dirty="0" err="1" smtClean="0"/>
              <a:t>eligibility</a:t>
            </a:r>
            <a:r>
              <a:rPr lang="fr-FR" sz="2000" dirty="0" smtClean="0"/>
              <a:t> </a:t>
            </a:r>
            <a:r>
              <a:rPr lang="fr-FR" sz="2000" dirty="0" err="1" smtClean="0"/>
              <a:t>criteria</a:t>
            </a:r>
            <a:r>
              <a:rPr lang="fr-FR" sz="2000" dirty="0" smtClean="0"/>
              <a:t> and </a:t>
            </a:r>
            <a:r>
              <a:rPr lang="fr-FR" sz="2000" dirty="0" err="1" smtClean="0"/>
              <a:t>identify</a:t>
            </a:r>
            <a:r>
              <a:rPr lang="fr-FR" sz="2000" dirty="0" smtClean="0"/>
              <a:t> possible </a:t>
            </a:r>
            <a:r>
              <a:rPr lang="fr-FR" sz="2000" dirty="0" err="1" smtClean="0"/>
              <a:t>problems</a:t>
            </a:r>
            <a:r>
              <a:rPr lang="fr-FR" sz="2000" dirty="0" smtClean="0"/>
              <a:t>.</a:t>
            </a:r>
          </a:p>
          <a:p>
            <a:r>
              <a:rPr lang="fr-FR" sz="2000" i="1" dirty="0" smtClean="0"/>
              <a:t>AMICI workshop discussion – </a:t>
            </a:r>
            <a:r>
              <a:rPr lang="fr-FR" sz="2000" i="1" dirty="0" err="1" smtClean="0"/>
              <a:t>Feb</a:t>
            </a:r>
            <a:r>
              <a:rPr lang="fr-FR" sz="2000" i="1" dirty="0" smtClean="0"/>
              <a:t> 20th</a:t>
            </a:r>
            <a:endParaRPr lang="fr-FR" sz="2000" i="1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849313" y="6356350"/>
            <a:ext cx="1741486" cy="365125"/>
          </a:xfrm>
        </p:spPr>
        <p:txBody>
          <a:bodyPr/>
          <a:lstStyle/>
          <a:p>
            <a:r>
              <a:rPr lang="de-DE" dirty="0" smtClean="0"/>
              <a:t>21.02.2018</a:t>
            </a:r>
          </a:p>
        </p:txBody>
      </p:sp>
    </p:spTree>
    <p:extLst>
      <p:ext uri="{BB962C8B-B14F-4D97-AF65-F5344CB8AC3E}">
        <p14:creationId xmlns:p14="http://schemas.microsoft.com/office/powerpoint/2010/main" val="1898553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AEC5-CFD2-4924-9908-3B2096036998}" type="slidenum">
              <a:rPr lang="de-DE" smtClean="0"/>
              <a:t>11</a:t>
            </a:fld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1" t="35077" r="12853" b="16500"/>
          <a:stretch/>
        </p:blipFill>
        <p:spPr bwMode="auto">
          <a:xfrm>
            <a:off x="323528" y="1628800"/>
            <a:ext cx="8568952" cy="3101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Image 101"/>
          <p:cNvPicPr>
            <a:picLocks noChangeAspect="1"/>
          </p:cNvPicPr>
          <p:nvPr/>
        </p:nvPicPr>
        <p:blipFill rotWithShape="1">
          <a:blip r:embed="rId3"/>
          <a:srcRect t="16368" b="13817"/>
          <a:stretch/>
        </p:blipFill>
        <p:spPr>
          <a:xfrm>
            <a:off x="8049819" y="74931"/>
            <a:ext cx="986677" cy="83378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7504" y="98072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Notes related to Draft v2</a:t>
            </a:r>
            <a:r>
              <a:rPr lang="en-US" dirty="0"/>
              <a:t/>
            </a:r>
            <a:br>
              <a:rPr lang="en-US" dirty="0"/>
            </a:br>
            <a:endParaRPr lang="de-DE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849313" y="6356350"/>
            <a:ext cx="1741486" cy="365125"/>
          </a:xfrm>
        </p:spPr>
        <p:txBody>
          <a:bodyPr/>
          <a:lstStyle/>
          <a:p>
            <a:r>
              <a:rPr lang="de-DE" dirty="0" smtClean="0"/>
              <a:t>21.02.2018</a:t>
            </a:r>
          </a:p>
        </p:txBody>
      </p:sp>
    </p:spTree>
    <p:extLst>
      <p:ext uri="{BB962C8B-B14F-4D97-AF65-F5344CB8AC3E}">
        <p14:creationId xmlns:p14="http://schemas.microsoft.com/office/powerpoint/2010/main" val="79663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AEC5-CFD2-4924-9908-3B2096036998}" type="slidenum">
              <a:rPr lang="de-DE" smtClean="0"/>
              <a:t>12</a:t>
            </a:fld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4" t="14548" r="28291" b="18701"/>
          <a:stretch/>
        </p:blipFill>
        <p:spPr bwMode="auto">
          <a:xfrm>
            <a:off x="827584" y="1167565"/>
            <a:ext cx="7344816" cy="528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01"/>
          <p:cNvPicPr>
            <a:picLocks noChangeAspect="1"/>
          </p:cNvPicPr>
          <p:nvPr/>
        </p:nvPicPr>
        <p:blipFill rotWithShape="1">
          <a:blip r:embed="rId3"/>
          <a:srcRect t="16368" b="13817"/>
          <a:stretch/>
        </p:blipFill>
        <p:spPr>
          <a:xfrm>
            <a:off x="8049819" y="74931"/>
            <a:ext cx="986677" cy="83378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CEA Self Assessment</a:t>
            </a:r>
            <a:r>
              <a:rPr lang="en-US" dirty="0"/>
              <a:t/>
            </a:r>
            <a:br>
              <a:rPr lang="en-US" dirty="0"/>
            </a:br>
            <a:endParaRPr lang="de-DE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849313" y="6356350"/>
            <a:ext cx="1741486" cy="365125"/>
          </a:xfrm>
        </p:spPr>
        <p:txBody>
          <a:bodyPr/>
          <a:lstStyle/>
          <a:p>
            <a:r>
              <a:rPr lang="de-DE" dirty="0" smtClean="0"/>
              <a:t>21.02.2018</a:t>
            </a:r>
          </a:p>
        </p:txBody>
      </p:sp>
    </p:spTree>
    <p:extLst>
      <p:ext uri="{BB962C8B-B14F-4D97-AF65-F5344CB8AC3E}">
        <p14:creationId xmlns:p14="http://schemas.microsoft.com/office/powerpoint/2010/main" val="3977670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557808"/>
            <a:ext cx="9073008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WP3.2: Networking and coordination model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(</a:t>
            </a:r>
            <a:r>
              <a:rPr lang="en-US" sz="2200" b="1" dirty="0" smtClean="0"/>
              <a:t>IFJ PAN</a:t>
            </a:r>
            <a:r>
              <a:rPr lang="en-US" sz="2200" dirty="0" smtClean="0"/>
              <a:t>, CEA, DESY)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628800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Organizations have a </a:t>
            </a:r>
            <a:r>
              <a:rPr lang="en-US" b="1" u="sng" dirty="0" smtClean="0"/>
              <a:t>networking relationship</a:t>
            </a:r>
            <a:r>
              <a:rPr lang="en-US" b="1" dirty="0" smtClean="0"/>
              <a:t> </a:t>
            </a:r>
            <a:r>
              <a:rPr lang="en-US" dirty="0" smtClean="0"/>
              <a:t>when they </a:t>
            </a:r>
            <a:r>
              <a:rPr lang="en-US" b="1" dirty="0" smtClean="0"/>
              <a:t>exchange information </a:t>
            </a:r>
            <a:r>
              <a:rPr lang="en-US" dirty="0" smtClean="0"/>
              <a:t>in order to help each individual organization </a:t>
            </a:r>
            <a:r>
              <a:rPr lang="en-US" b="1" dirty="0" smtClean="0"/>
              <a:t>do a better job</a:t>
            </a:r>
            <a:r>
              <a:rPr lang="en-US" dirty="0" smtClean="0"/>
              <a:t>. Already the least amount of commitment and time from organizations can in itself have significant and positive results.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Organizations have a </a:t>
            </a:r>
            <a:r>
              <a:rPr lang="en-US" b="1" u="sng" dirty="0" smtClean="0"/>
              <a:t>coordinating relationship</a:t>
            </a:r>
            <a:r>
              <a:rPr lang="en-US" b="1" dirty="0" smtClean="0"/>
              <a:t> </a:t>
            </a:r>
            <a:r>
              <a:rPr lang="en-US" dirty="0" smtClean="0"/>
              <a:t>when they </a:t>
            </a:r>
            <a:r>
              <a:rPr lang="en-US" b="1" dirty="0" smtClean="0"/>
              <a:t>modify</a:t>
            </a:r>
            <a:r>
              <a:rPr lang="en-US" dirty="0" smtClean="0"/>
              <a:t> their </a:t>
            </a:r>
            <a:r>
              <a:rPr lang="en-US" b="1" dirty="0" smtClean="0"/>
              <a:t>activities</a:t>
            </a:r>
            <a:r>
              <a:rPr lang="en-US" dirty="0" smtClean="0"/>
              <a:t> so that together, they provide better services to their constituents. Coordination helps fill in the gaps and also helps prevent service duplication. A coordinating relationship requires more organizational involvement, time, and trust than a networking relationship.</a:t>
            </a:r>
          </a:p>
          <a:p>
            <a:endParaRPr lang="en-US" dirty="0" smtClean="0"/>
          </a:p>
          <a:p>
            <a:r>
              <a:rPr lang="en-US" dirty="0" smtClean="0"/>
              <a:t>All AMICI core group members are </a:t>
            </a:r>
            <a:r>
              <a:rPr lang="en-US" b="1" dirty="0" smtClean="0"/>
              <a:t>integrated in collaborative efforts</a:t>
            </a:r>
            <a:r>
              <a:rPr lang="en-US" dirty="0" smtClean="0"/>
              <a:t>, either project related or as a consequence of long-term R&amp;D programs. </a:t>
            </a:r>
          </a:p>
          <a:p>
            <a:endParaRPr lang="en-US" dirty="0"/>
          </a:p>
          <a:p>
            <a:r>
              <a:rPr lang="en-US" dirty="0" smtClean="0"/>
              <a:t>Thus </a:t>
            </a:r>
            <a:r>
              <a:rPr lang="en-US" b="1" dirty="0" smtClean="0"/>
              <a:t>a networking relationship exists but</a:t>
            </a:r>
            <a:r>
              <a:rPr lang="en-US" dirty="0" smtClean="0"/>
              <a:t> </a:t>
            </a:r>
            <a:r>
              <a:rPr lang="en-US" b="1" dirty="0" smtClean="0"/>
              <a:t>AMICI will promote a more systematic analysis of how to improve the actual situation. </a:t>
            </a:r>
          </a:p>
        </p:txBody>
      </p:sp>
      <p:pic>
        <p:nvPicPr>
          <p:cNvPr id="4" name="Image 101"/>
          <p:cNvPicPr>
            <a:picLocks noChangeAspect="1"/>
          </p:cNvPicPr>
          <p:nvPr/>
        </p:nvPicPr>
        <p:blipFill rotWithShape="1">
          <a:blip r:embed="rId2"/>
          <a:srcRect t="16368" b="13817"/>
          <a:stretch/>
        </p:blipFill>
        <p:spPr>
          <a:xfrm>
            <a:off x="8049819" y="74931"/>
            <a:ext cx="986677" cy="833789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80AAEC5-CFD2-4924-9908-3B2096036998}" type="slidenum">
              <a:rPr lang="de-DE" smtClean="0"/>
              <a:t>13</a:t>
            </a:fld>
            <a:endParaRPr lang="de-DE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849313" y="6356350"/>
            <a:ext cx="1741486" cy="365125"/>
          </a:xfrm>
        </p:spPr>
        <p:txBody>
          <a:bodyPr/>
          <a:lstStyle/>
          <a:p>
            <a:r>
              <a:rPr lang="de-DE" dirty="0" smtClean="0"/>
              <a:t>21.02.2018</a:t>
            </a:r>
          </a:p>
        </p:txBody>
      </p:sp>
    </p:spTree>
    <p:extLst>
      <p:ext uri="{BB962C8B-B14F-4D97-AF65-F5344CB8AC3E}">
        <p14:creationId xmlns:p14="http://schemas.microsoft.com/office/powerpoint/2010/main" val="183268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8928992" cy="64807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Coordination and Communication</a:t>
            </a:r>
            <a:r>
              <a:rPr lang="en-US" dirty="0"/>
              <a:t/>
            </a:r>
            <a:br>
              <a:rPr lang="en-US" dirty="0"/>
            </a:br>
            <a:endParaRPr lang="de-DE" dirty="0"/>
          </a:p>
        </p:txBody>
      </p:sp>
      <p:grpSp>
        <p:nvGrpSpPr>
          <p:cNvPr id="72" name="Grupa 71"/>
          <p:cNvGrpSpPr/>
          <p:nvPr/>
        </p:nvGrpSpPr>
        <p:grpSpPr>
          <a:xfrm>
            <a:off x="107504" y="1053239"/>
            <a:ext cx="8856984" cy="5544113"/>
            <a:chOff x="-934968" y="0"/>
            <a:chExt cx="7720919" cy="4832982"/>
          </a:xfrm>
        </p:grpSpPr>
        <p:grpSp>
          <p:nvGrpSpPr>
            <p:cNvPr id="73" name="Grupa 72"/>
            <p:cNvGrpSpPr/>
            <p:nvPr/>
          </p:nvGrpSpPr>
          <p:grpSpPr>
            <a:xfrm>
              <a:off x="-934968" y="0"/>
              <a:ext cx="7720919" cy="4832982"/>
              <a:chOff x="-934968" y="0"/>
              <a:chExt cx="7720919" cy="4832982"/>
            </a:xfrm>
          </p:grpSpPr>
          <p:grpSp>
            <p:nvGrpSpPr>
              <p:cNvPr id="75" name="Grupa 74"/>
              <p:cNvGrpSpPr/>
              <p:nvPr/>
            </p:nvGrpSpPr>
            <p:grpSpPr>
              <a:xfrm>
                <a:off x="-934968" y="0"/>
                <a:ext cx="7720919" cy="4832982"/>
                <a:chOff x="-934968" y="0"/>
                <a:chExt cx="7720919" cy="4832982"/>
              </a:xfrm>
            </p:grpSpPr>
            <p:grpSp>
              <p:nvGrpSpPr>
                <p:cNvPr id="78" name="Grupa 77"/>
                <p:cNvGrpSpPr/>
                <p:nvPr/>
              </p:nvGrpSpPr>
              <p:grpSpPr>
                <a:xfrm>
                  <a:off x="-934968" y="0"/>
                  <a:ext cx="7720919" cy="4832982"/>
                  <a:chOff x="-934968" y="0"/>
                  <a:chExt cx="7720919" cy="4832982"/>
                </a:xfrm>
              </p:grpSpPr>
              <p:grpSp>
                <p:nvGrpSpPr>
                  <p:cNvPr id="80" name="Grupa 79"/>
                  <p:cNvGrpSpPr/>
                  <p:nvPr/>
                </p:nvGrpSpPr>
                <p:grpSpPr>
                  <a:xfrm>
                    <a:off x="-934968" y="0"/>
                    <a:ext cx="7720919" cy="4832982"/>
                    <a:chOff x="-934968" y="0"/>
                    <a:chExt cx="7720919" cy="4832982"/>
                  </a:xfrm>
                </p:grpSpPr>
                <p:grpSp>
                  <p:nvGrpSpPr>
                    <p:cNvPr id="82" name="Grupa 81"/>
                    <p:cNvGrpSpPr/>
                    <p:nvPr/>
                  </p:nvGrpSpPr>
                  <p:grpSpPr>
                    <a:xfrm>
                      <a:off x="-934968" y="0"/>
                      <a:ext cx="7720919" cy="4832982"/>
                      <a:chOff x="-934968" y="0"/>
                      <a:chExt cx="7720919" cy="4832982"/>
                    </a:xfrm>
                  </p:grpSpPr>
                  <p:grpSp>
                    <p:nvGrpSpPr>
                      <p:cNvPr id="84" name="Grupa 83"/>
                      <p:cNvGrpSpPr/>
                      <p:nvPr/>
                    </p:nvGrpSpPr>
                    <p:grpSpPr>
                      <a:xfrm>
                        <a:off x="-934968" y="0"/>
                        <a:ext cx="7720919" cy="4832982"/>
                        <a:chOff x="-934968" y="0"/>
                        <a:chExt cx="7720919" cy="4833255"/>
                      </a:xfrm>
                    </p:grpSpPr>
                    <p:grpSp>
                      <p:nvGrpSpPr>
                        <p:cNvPr id="86" name="Grupa 85"/>
                        <p:cNvGrpSpPr/>
                        <p:nvPr/>
                      </p:nvGrpSpPr>
                      <p:grpSpPr>
                        <a:xfrm>
                          <a:off x="-934968" y="0"/>
                          <a:ext cx="7720919" cy="4833255"/>
                          <a:chOff x="-934968" y="0"/>
                          <a:chExt cx="7720919" cy="4837157"/>
                        </a:xfrm>
                      </p:grpSpPr>
                      <p:sp>
                        <p:nvSpPr>
                          <p:cNvPr id="88" name="Pole tekstowe 21"/>
                          <p:cNvSpPr txBox="1"/>
                          <p:nvPr/>
                        </p:nvSpPr>
                        <p:spPr>
                          <a:xfrm>
                            <a:off x="-934968" y="4369822"/>
                            <a:ext cx="7720919" cy="467335"/>
                          </a:xfrm>
                          <a:prstGeom prst="rect">
                            <a:avLst/>
                          </a:prstGeom>
                          <a:solidFill>
                            <a:prstClr val="white"/>
                          </a:solidFill>
                          <a:ln>
                            <a:noFill/>
                          </a:ln>
                          <a:effectLst/>
                        </p:spPr>
                        <p:txBody>
                          <a:bodyPr rot="0" spcFirstLastPara="0" vert="horz" wrap="square" lIns="0" tIns="0" rIns="0" bIns="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>
                              <a:spcAft>
                                <a:spcPts val="1000"/>
                              </a:spcAft>
                            </a:pPr>
                            <a:r>
                              <a:rPr lang="en-GB" sz="1600" b="1" i="0" dirty="0">
                                <a:solidFill>
                                  <a:srgbClr val="000000"/>
                                </a:solidFill>
                                <a:effectLst/>
                                <a:latin typeface="Times New Roman"/>
                                <a:ea typeface="Calibri"/>
                                <a:cs typeface="Times New Roman"/>
                              </a:rPr>
                              <a:t>Figure 2: Graph representing the model of coordination and the channels of communication (black arrows). </a:t>
                            </a:r>
                            <a:r>
                              <a:rPr lang="en-GB" sz="1600" b="1" i="1" dirty="0">
                                <a:solidFill>
                                  <a:srgbClr val="0070C0"/>
                                </a:solidFill>
                                <a:effectLst/>
                                <a:latin typeface="Times New Roman"/>
                                <a:ea typeface="Calibri"/>
                                <a:cs typeface="Times New Roman"/>
                              </a:rPr>
                              <a:t>Blue</a:t>
                            </a:r>
                            <a:r>
                              <a:rPr lang="en-GB" sz="1600" b="1" i="0" dirty="0">
                                <a:solidFill>
                                  <a:srgbClr val="000000"/>
                                </a:solidFill>
                                <a:effectLst/>
                                <a:latin typeface="Times New Roman"/>
                                <a:ea typeface="Calibri"/>
                                <a:cs typeface="Times New Roman"/>
                              </a:rPr>
                              <a:t> area - coordinated EU TIs (</a:t>
                            </a:r>
                            <a:r>
                              <a:rPr lang="en-GB" sz="1600" b="1" i="1" dirty="0">
                                <a:solidFill>
                                  <a:srgbClr val="000000"/>
                                </a:solidFill>
                                <a:effectLst/>
                                <a:latin typeface="Times New Roman"/>
                                <a:ea typeface="Calibri"/>
                                <a:cs typeface="Times New Roman"/>
                              </a:rPr>
                              <a:t>AMICI 2</a:t>
                            </a:r>
                            <a:r>
                              <a:rPr lang="en-GB" sz="1600" b="1" i="0" dirty="0">
                                <a:solidFill>
                                  <a:srgbClr val="000000"/>
                                </a:solidFill>
                                <a:effectLst/>
                                <a:latin typeface="Times New Roman"/>
                                <a:ea typeface="Calibri"/>
                                <a:cs typeface="Times New Roman"/>
                              </a:rPr>
                              <a:t>), </a:t>
                            </a:r>
                            <a:r>
                              <a:rPr lang="en-GB" sz="1600" b="1" i="1" dirty="0">
                                <a:solidFill>
                                  <a:srgbClr val="E36C0A"/>
                                </a:solidFill>
                                <a:effectLst/>
                                <a:latin typeface="Times New Roman"/>
                                <a:ea typeface="Calibri"/>
                                <a:cs typeface="Times New Roman"/>
                              </a:rPr>
                              <a:t>orange</a:t>
                            </a:r>
                            <a:r>
                              <a:rPr lang="en-GB" sz="1600" b="1" i="0" dirty="0">
                                <a:solidFill>
                                  <a:srgbClr val="000000"/>
                                </a:solidFill>
                                <a:effectLst/>
                                <a:latin typeface="Times New Roman"/>
                                <a:ea typeface="Calibri"/>
                                <a:cs typeface="Times New Roman"/>
                              </a:rPr>
                              <a:t> area - members of the network (</a:t>
                            </a:r>
                            <a:r>
                              <a:rPr lang="en-GB" sz="1600" b="1" i="1" dirty="0">
                                <a:solidFill>
                                  <a:srgbClr val="000000"/>
                                </a:solidFill>
                                <a:effectLst/>
                                <a:latin typeface="Times New Roman"/>
                                <a:ea typeface="Calibri"/>
                                <a:cs typeface="Times New Roman"/>
                              </a:rPr>
                              <a:t>2</a:t>
                            </a:r>
                            <a:r>
                              <a:rPr lang="en-GB" sz="1600" b="1" i="1" baseline="30000" dirty="0">
                                <a:solidFill>
                                  <a:srgbClr val="000000"/>
                                </a:solidFill>
                                <a:effectLst/>
                                <a:latin typeface="Times New Roman"/>
                                <a:ea typeface="Calibri"/>
                                <a:cs typeface="Times New Roman"/>
                              </a:rPr>
                              <a:t>nd</a:t>
                            </a:r>
                            <a:r>
                              <a:rPr lang="en-GB" sz="1600" b="1" i="1" dirty="0">
                                <a:solidFill>
                                  <a:srgbClr val="000000"/>
                                </a:solidFill>
                                <a:effectLst/>
                                <a:latin typeface="Times New Roman"/>
                                <a:ea typeface="Calibri"/>
                                <a:cs typeface="Times New Roman"/>
                              </a:rPr>
                              <a:t> circle</a:t>
                            </a:r>
                            <a:r>
                              <a:rPr lang="en-GB" sz="1600" b="1" i="0" dirty="0">
                                <a:solidFill>
                                  <a:srgbClr val="000000"/>
                                </a:solidFill>
                                <a:effectLst/>
                                <a:latin typeface="Times New Roman"/>
                                <a:ea typeface="Calibri"/>
                                <a:cs typeface="Times New Roman"/>
                              </a:rPr>
                              <a:t>), </a:t>
                            </a:r>
                            <a:r>
                              <a:rPr lang="en-GB" sz="1600" b="1" i="1" dirty="0">
                                <a:solidFill>
                                  <a:srgbClr val="7030A0"/>
                                </a:solidFill>
                                <a:effectLst/>
                                <a:latin typeface="Times New Roman"/>
                                <a:ea typeface="Calibri"/>
                                <a:cs typeface="Times New Roman"/>
                              </a:rPr>
                              <a:t>purple</a:t>
                            </a:r>
                            <a:r>
                              <a:rPr lang="en-GB" sz="1600" b="1" i="0" dirty="0">
                                <a:solidFill>
                                  <a:srgbClr val="000000"/>
                                </a:solidFill>
                                <a:effectLst/>
                                <a:latin typeface="Times New Roman"/>
                                <a:ea typeface="Calibri"/>
                                <a:cs typeface="Times New Roman"/>
                              </a:rPr>
                              <a:t> area – other networks. Pink, yellow and blue arrows represent possible transfers.</a:t>
                            </a:r>
                            <a:endParaRPr lang="en-GB" sz="1600" i="1" dirty="0">
                              <a:solidFill>
                                <a:srgbClr val="1F497D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endParaRPr>
                          </a:p>
                        </p:txBody>
                      </p:sp>
                      <p:grpSp>
                        <p:nvGrpSpPr>
                          <p:cNvPr id="89" name="Grupa 88"/>
                          <p:cNvGrpSpPr/>
                          <p:nvPr/>
                        </p:nvGrpSpPr>
                        <p:grpSpPr>
                          <a:xfrm>
                            <a:off x="71252" y="0"/>
                            <a:ext cx="5759450" cy="4322445"/>
                            <a:chOff x="0" y="0"/>
                            <a:chExt cx="5759450" cy="4322445"/>
                          </a:xfrm>
                        </p:grpSpPr>
                        <p:grpSp>
                          <p:nvGrpSpPr>
                            <p:cNvPr id="90" name="Grupa 89"/>
                            <p:cNvGrpSpPr/>
                            <p:nvPr/>
                          </p:nvGrpSpPr>
                          <p:grpSpPr>
                            <a:xfrm>
                              <a:off x="0" y="0"/>
                              <a:ext cx="5759450" cy="4322445"/>
                              <a:chOff x="0" y="0"/>
                              <a:chExt cx="5760000" cy="4320000"/>
                            </a:xfrm>
                          </p:grpSpPr>
                          <p:grpSp>
                            <p:nvGrpSpPr>
                              <p:cNvPr id="92" name="Grupa 91"/>
                              <p:cNvGrpSpPr/>
                              <p:nvPr/>
                            </p:nvGrpSpPr>
                            <p:grpSpPr>
                              <a:xfrm>
                                <a:off x="0" y="0"/>
                                <a:ext cx="5760000" cy="4320000"/>
                                <a:chOff x="0" y="0"/>
                                <a:chExt cx="5760000" cy="4320000"/>
                              </a:xfrm>
                            </p:grpSpPr>
                            <p:sp>
                              <p:nvSpPr>
                                <p:cNvPr id="107" name="Schemat blokowy: proces alternatywny 106"/>
                                <p:cNvSpPr/>
                                <p:nvPr/>
                              </p:nvSpPr>
                              <p:spPr>
                                <a:xfrm>
                                  <a:off x="0" y="0"/>
                                  <a:ext cx="5760000" cy="4320000"/>
                                </a:xfrm>
                                <a:prstGeom prst="flowChartAlternateProcess">
                                  <a:avLst/>
                                </a:prstGeom>
                              </p:spPr>
                              <p:style>
                                <a:lnRef idx="3">
                                  <a:schemeClr val="lt1"/>
                                </a:lnRef>
                                <a:fillRef idx="1">
                                  <a:schemeClr val="accent3"/>
                                </a:fillRef>
                                <a:effectRef idx="1">
                                  <a:schemeClr val="accent3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endParaRPr lang="en-GB"/>
                                </a:p>
                              </p:txBody>
                            </p:sp>
                            <p:grpSp>
                              <p:nvGrpSpPr>
                                <p:cNvPr id="108" name="Grupa 107"/>
                                <p:cNvGrpSpPr/>
                                <p:nvPr/>
                              </p:nvGrpSpPr>
                              <p:grpSpPr>
                                <a:xfrm>
                                  <a:off x="1472541" y="261256"/>
                                  <a:ext cx="4063365" cy="3846830"/>
                                  <a:chOff x="0" y="-1"/>
                                  <a:chExt cx="4063365" cy="3846830"/>
                                </a:xfrm>
                              </p:grpSpPr>
                              <p:sp>
                                <p:nvSpPr>
                                  <p:cNvPr id="112" name="Schemat blokowy: proces alternatywny 111"/>
                                  <p:cNvSpPr/>
                                  <p:nvPr/>
                                </p:nvSpPr>
                                <p:spPr>
                                  <a:xfrm>
                                    <a:off x="0" y="-1"/>
                                    <a:ext cx="4063365" cy="3846830"/>
                                  </a:xfrm>
                                  <a:prstGeom prst="flowChartAlternateProcess">
                                    <a:avLst/>
                                  </a:prstGeom>
                                </p:spPr>
                                <p:style>
                                  <a:lnRef idx="3">
                                    <a:schemeClr val="lt1"/>
                                  </a:lnRef>
                                  <a:fillRef idx="1">
                                    <a:schemeClr val="accent6"/>
                                  </a:fillRef>
                                  <a:effectRef idx="1">
                                    <a:schemeClr val="accent6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GB"/>
                                  </a:p>
                                </p:txBody>
                              </p:sp>
                              <p:sp>
                                <p:nvSpPr>
                                  <p:cNvPr id="113" name="Pole tekstowe 2"/>
                                  <p:cNvSpPr txBox="1"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1270638" y="0"/>
                                    <a:ext cx="1473340" cy="254847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9525">
                                    <a:noFill/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 rot="0" vert="horz" wrap="square" lIns="91440" tIns="45720" rIns="91440" bIns="45720" anchor="t" anchorCtr="0">
                                    <a:spAutoFit/>
                                  </a:bodyPr>
                                  <a:lstStyle/>
                                  <a:p>
                                    <a:pPr>
                                      <a:lnSpc>
                                        <a:spcPct val="115000"/>
                                      </a:lnSpc>
                                      <a:spcAft>
                                        <a:spcPts val="1000"/>
                                      </a:spcAft>
                                    </a:pPr>
                                    <a:r>
                                      <a:rPr lang="en-GB" sz="1200" b="1" dirty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libri"/>
                                        <a:ea typeface="Times New Roman"/>
                                        <a:cs typeface="Times New Roman"/>
                                      </a:rPr>
                                      <a:t>NETWORK - 2</a:t>
                                    </a:r>
                                    <a:r>
                                      <a:rPr lang="en-GB" sz="1200" b="1" baseline="30000" dirty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libri"/>
                                        <a:ea typeface="Times New Roman"/>
                                        <a:cs typeface="Times New Roman"/>
                                      </a:rPr>
                                      <a:t>nd</a:t>
                                    </a:r>
                                    <a:r>
                                      <a:rPr lang="en-GB" sz="1200" b="1" dirty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libri"/>
                                        <a:ea typeface="Times New Roman"/>
                                        <a:cs typeface="Times New Roman"/>
                                      </a:rPr>
                                      <a:t> circle</a:t>
                                    </a:r>
                                    <a:endParaRPr lang="en-GB" sz="1200" dirty="0">
                                      <a:effectLst/>
                                      <a:latin typeface="Calibri"/>
                                      <a:ea typeface="Times New Roman"/>
                                      <a:cs typeface="Times New Roman"/>
                                    </a:endParaRPr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109" name="Grupa 108"/>
                                <p:cNvGrpSpPr/>
                                <p:nvPr/>
                              </p:nvGrpSpPr>
                              <p:grpSpPr>
                                <a:xfrm>
                                  <a:off x="1721922" y="486888"/>
                                  <a:ext cx="3609975" cy="2137631"/>
                                  <a:chOff x="0" y="0"/>
                                  <a:chExt cx="3609975" cy="2137631"/>
                                </a:xfrm>
                              </p:grpSpPr>
                              <p:sp>
                                <p:nvSpPr>
                                  <p:cNvPr id="110" name="Schemat blokowy: proces alternatywny 109"/>
                                  <p:cNvSpPr/>
                                  <p:nvPr/>
                                </p:nvSpPr>
                                <p:spPr>
                                  <a:xfrm>
                                    <a:off x="0" y="23751"/>
                                    <a:ext cx="3609975" cy="2113880"/>
                                  </a:xfrm>
                                  <a:prstGeom prst="flowChartAlternateProcess">
                                    <a:avLst/>
                                  </a:prstGeom>
                                </p:spPr>
                                <p:style>
                                  <a:lnRef idx="3">
                                    <a:schemeClr val="lt1"/>
                                  </a:lnRef>
                                  <a:fillRef idx="1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GB"/>
                                  </a:p>
                                </p:txBody>
                              </p:sp>
                              <p:sp>
                                <p:nvSpPr>
                                  <p:cNvPr id="111" name="Pole tekstowe 2"/>
                                  <p:cNvSpPr txBox="1"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878755" y="0"/>
                                    <a:ext cx="1983929" cy="254847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9525">
                                    <a:noFill/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 rot="0" vert="horz" wrap="square" lIns="91440" tIns="45720" rIns="91440" bIns="45720" anchor="t" anchorCtr="0">
                                    <a:spAutoFit/>
                                  </a:bodyPr>
                                  <a:lstStyle/>
                                  <a:p>
                                    <a:pPr>
                                      <a:lnSpc>
                                        <a:spcPct val="115000"/>
                                      </a:lnSpc>
                                      <a:spcAft>
                                        <a:spcPts val="1000"/>
                                      </a:spcAft>
                                    </a:pPr>
                                    <a:r>
                                      <a:rPr lang="pl-PL" sz="1200" b="1" dirty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libri"/>
                                        <a:ea typeface="Times New Roman"/>
                                        <a:cs typeface="Times New Roman"/>
                                      </a:rPr>
                                      <a:t>COORDINATION  - AMICI 2</a:t>
                                    </a:r>
                                    <a:endParaRPr lang="en-GB" sz="1200" dirty="0">
                                      <a:effectLst/>
                                      <a:latin typeface="Calibri"/>
                                      <a:ea typeface="Times New Roman"/>
                                      <a:cs typeface="Times New Roman"/>
                                    </a:endParaRPr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93" name="Grupa 92"/>
                              <p:cNvGrpSpPr/>
                              <p:nvPr/>
                            </p:nvGrpSpPr>
                            <p:grpSpPr>
                              <a:xfrm>
                                <a:off x="213756" y="880177"/>
                                <a:ext cx="5082262" cy="3124992"/>
                                <a:chOff x="0" y="215159"/>
                                <a:chExt cx="5082262" cy="3124992"/>
                              </a:xfrm>
                            </p:grpSpPr>
                            <p:sp>
                              <p:nvSpPr>
                                <p:cNvPr id="94" name="Pole tekstowe 2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791832" y="499323"/>
                                  <a:ext cx="1080103" cy="720214"/>
                                </a:xfrm>
                                <a:prstGeom prst="roundRect">
                                  <a:avLst/>
                                </a:prstGeom>
                                <a:ln>
                                  <a:headEnd/>
                                  <a:tailEnd/>
                                </a:ln>
                              </p:spPr>
                              <p:style>
                                <a:lnRef idx="2">
                                  <a:schemeClr val="dk1"/>
                                </a:lnRef>
                                <a:fillRef idx="1">
                                  <a:schemeClr val="lt1"/>
                                </a:fillRef>
                                <a:effectRef idx="0">
                                  <a:schemeClr val="dk1"/>
                                </a:effectRef>
                                <a:fontRef idx="minor">
                                  <a:schemeClr val="dk1"/>
                                </a:fontRef>
                              </p:style>
                              <p:txBody>
                                <a:bodyPr rot="0" vert="horz" wrap="square" lIns="91440" tIns="45720" rIns="91440" bIns="45720" anchor="t" anchorCtr="0">
                                  <a:noAutofit/>
                                </a:bodyPr>
                                <a:lstStyle/>
                                <a:p>
                                  <a:pPr algn="ctr">
                                    <a:lnSpc>
                                      <a:spcPct val="115000"/>
                                    </a:lnSpc>
                                    <a:spcAft>
                                      <a:spcPts val="1000"/>
                                    </a:spcAft>
                                  </a:pPr>
                                  <a:r>
                                    <a:rPr lang="en-GB" sz="2000" b="1" dirty="0" err="1">
                                      <a:effectLst/>
                                      <a:ea typeface="Times New Roman"/>
                                      <a:cs typeface="Times New Roman"/>
                                    </a:rPr>
                                    <a:t>Coor</a:t>
                                  </a:r>
                                  <a:r>
                                    <a:rPr lang="en-GB" sz="2000" b="1" dirty="0">
                                      <a:effectLst/>
                                      <a:ea typeface="Times New Roman"/>
                                      <a:cs typeface="Times New Roman"/>
                                    </a:rPr>
                                    <a:t>. team</a:t>
                                  </a:r>
                                  <a:endParaRPr lang="en-GB" sz="1400" dirty="0">
                                    <a:effectLst/>
                                    <a:ea typeface="Times New Roman"/>
                                    <a:cs typeface="Times New Roman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95" name="Pole tekstowe 2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969836" y="2882545"/>
                                  <a:ext cx="1079500" cy="359410"/>
                                </a:xfrm>
                                <a:prstGeom prst="roundRect">
                                  <a:avLst/>
                                </a:prstGeom>
                                <a:ln>
                                  <a:headEnd/>
                                  <a:tailEnd/>
                                </a:ln>
                              </p:spPr>
                              <p:style>
                                <a:lnRef idx="2">
                                  <a:schemeClr val="dk1"/>
                                </a:lnRef>
                                <a:fillRef idx="1">
                                  <a:schemeClr val="lt1"/>
                                </a:fillRef>
                                <a:effectRef idx="0">
                                  <a:schemeClr val="dk1"/>
                                </a:effectRef>
                                <a:fontRef idx="minor">
                                  <a:schemeClr val="dk1"/>
                                </a:fontRef>
                              </p:style>
                              <p:txBody>
                                <a:bodyPr rot="0" vert="horz" wrap="square" lIns="91440" tIns="45720" rIns="91440" bIns="45720" anchor="t" anchorCtr="0">
                                  <a:noAutofit/>
                                </a:bodyPr>
                                <a:lstStyle/>
                                <a:p>
                                  <a:pPr algn="ctr">
                                    <a:lnSpc>
                                      <a:spcPct val="115000"/>
                                    </a:lnSpc>
                                    <a:spcAft>
                                      <a:spcPts val="1000"/>
                                    </a:spcAft>
                                  </a:pPr>
                                  <a:r>
                                    <a:rPr lang="en-GB" sz="1400" dirty="0">
                                      <a:effectLst/>
                                      <a:ea typeface="Times New Roman"/>
                                      <a:cs typeface="Times New Roman"/>
                                    </a:rPr>
                                    <a:t>Industry</a:t>
                                  </a:r>
                                  <a:endParaRPr lang="en-GB" sz="1100" dirty="0">
                                    <a:effectLst/>
                                    <a:ea typeface="Times New Roman"/>
                                    <a:cs typeface="Times New Roman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96" name="Pole tekstowe 84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501911" y="503524"/>
                                  <a:ext cx="1440137" cy="720000"/>
                                </a:xfrm>
                                <a:prstGeom prst="roundRect">
                                  <a:avLst/>
                                </a:prstGeom>
                                <a:ln>
                                  <a:headEnd/>
                                  <a:tailEnd/>
                                </a:ln>
                              </p:spPr>
                              <p:style>
                                <a:lnRef idx="2">
                                  <a:schemeClr val="dk1"/>
                                </a:lnRef>
                                <a:fillRef idx="1">
                                  <a:schemeClr val="lt1"/>
                                </a:fillRef>
                                <a:effectRef idx="0">
                                  <a:schemeClr val="dk1"/>
                                </a:effectRef>
                                <a:fontRef idx="minor">
                                  <a:schemeClr val="dk1"/>
                                </a:fontRef>
                              </p:style>
                              <p:txBody>
                                <a:bodyPr rot="0" vert="horz" wrap="square" lIns="91440" tIns="45720" rIns="91440" bIns="45720" anchor="t" anchorCtr="0">
                                  <a:noAutofit/>
                                </a:bodyPr>
                                <a:lstStyle/>
                                <a:p>
                                  <a:pPr algn="ctr">
                                    <a:lnSpc>
                                      <a:spcPct val="115000"/>
                                    </a:lnSpc>
                                    <a:spcAft>
                                      <a:spcPts val="1000"/>
                                    </a:spcAft>
                                  </a:pPr>
                                  <a:r>
                                    <a:rPr lang="en-GB" sz="3600" b="1">
                                      <a:effectLst/>
                                      <a:ea typeface="Times New Roman"/>
                                      <a:cs typeface="Times New Roman"/>
                                    </a:rPr>
                                    <a:t>EU TIs</a:t>
                                  </a:r>
                                  <a:endParaRPr lang="en-GB" sz="1100">
                                    <a:effectLst/>
                                    <a:ea typeface="Times New Roman"/>
                                    <a:cs typeface="Times New Roman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97" name="Pole tekstowe 2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661817" y="2235712"/>
                                  <a:ext cx="1079500" cy="359410"/>
                                </a:xfrm>
                                <a:prstGeom prst="roundRect">
                                  <a:avLst/>
                                </a:prstGeom>
                                <a:ln>
                                  <a:headEnd/>
                                  <a:tailEnd/>
                                </a:ln>
                              </p:spPr>
                              <p:style>
                                <a:lnRef idx="2">
                                  <a:schemeClr val="dk1"/>
                                </a:lnRef>
                                <a:fillRef idx="1">
                                  <a:schemeClr val="lt1"/>
                                </a:fillRef>
                                <a:effectRef idx="0">
                                  <a:schemeClr val="dk1"/>
                                </a:effectRef>
                                <a:fontRef idx="minor">
                                  <a:schemeClr val="dk1"/>
                                </a:fontRef>
                              </p:style>
                              <p:txBody>
                                <a:bodyPr rot="0" vert="horz" wrap="square" lIns="91440" tIns="45720" rIns="91440" bIns="45720" anchor="t" anchorCtr="0">
                                  <a:noAutofit/>
                                </a:bodyPr>
                                <a:lstStyle/>
                                <a:p>
                                  <a:pPr algn="ctr">
                                    <a:lnSpc>
                                      <a:spcPct val="115000"/>
                                    </a:lnSpc>
                                    <a:spcAft>
                                      <a:spcPts val="1000"/>
                                    </a:spcAft>
                                  </a:pPr>
                                  <a:r>
                                    <a:rPr lang="en-GB" sz="1400" dirty="0">
                                      <a:effectLst/>
                                      <a:ea typeface="Times New Roman"/>
                                      <a:cs typeface="Times New Roman"/>
                                    </a:rPr>
                                    <a:t>RIs</a:t>
                                  </a:r>
                                  <a:endParaRPr lang="en-GB" sz="1100" dirty="0">
                                    <a:effectLst/>
                                    <a:ea typeface="Times New Roman"/>
                                    <a:cs typeface="Times New Roman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98" name="Pole tekstowe 2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0" y="215159"/>
                                  <a:ext cx="1079500" cy="359410"/>
                                </a:xfrm>
                                <a:prstGeom prst="roundRect">
                                  <a:avLst/>
                                </a:prstGeom>
                                <a:ln>
                                  <a:headEnd/>
                                  <a:tailEnd/>
                                </a:ln>
                              </p:spPr>
                              <p:style>
                                <a:lnRef idx="2">
                                  <a:schemeClr val="dk1"/>
                                </a:lnRef>
                                <a:fillRef idx="1">
                                  <a:schemeClr val="lt1"/>
                                </a:fillRef>
                                <a:effectRef idx="0">
                                  <a:schemeClr val="dk1"/>
                                </a:effectRef>
                                <a:fontRef idx="minor">
                                  <a:schemeClr val="dk1"/>
                                </a:fontRef>
                              </p:style>
                              <p:txBody>
                                <a:bodyPr rot="0" vert="horz" wrap="square" lIns="91440" tIns="45720" rIns="91440" bIns="45720" anchor="t" anchorCtr="0">
                                  <a:noAutofit/>
                                </a:bodyPr>
                                <a:lstStyle/>
                                <a:p>
                                  <a:pPr algn="ctr">
                                    <a:lnSpc>
                                      <a:spcPct val="115000"/>
                                    </a:lnSpc>
                                    <a:spcAft>
                                      <a:spcPts val="1000"/>
                                    </a:spcAft>
                                  </a:pPr>
                                  <a:r>
                                    <a:rPr lang="en-GB" sz="1400" dirty="0">
                                      <a:effectLst/>
                                      <a:ea typeface="Times New Roman"/>
                                      <a:cs typeface="Times New Roman"/>
                                    </a:rPr>
                                    <a:t>EU and gov</a:t>
                                  </a:r>
                                  <a:r>
                                    <a:rPr lang="en-GB" sz="1100" dirty="0">
                                      <a:effectLst/>
                                      <a:ea typeface="Times New Roman"/>
                                      <a:cs typeface="Times New Roman"/>
                                    </a:rPr>
                                    <a:t>.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99" name="Pole tekstowe 2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155" y="1011629"/>
                                  <a:ext cx="1079500" cy="359410"/>
                                </a:xfrm>
                                <a:prstGeom prst="roundRect">
                                  <a:avLst/>
                                </a:prstGeom>
                                <a:ln>
                                  <a:headEnd/>
                                  <a:tailEnd/>
                                </a:ln>
                              </p:spPr>
                              <p:style>
                                <a:lnRef idx="2">
                                  <a:schemeClr val="dk1"/>
                                </a:lnRef>
                                <a:fillRef idx="1">
                                  <a:schemeClr val="lt1"/>
                                </a:fillRef>
                                <a:effectRef idx="0">
                                  <a:schemeClr val="dk1"/>
                                </a:effectRef>
                                <a:fontRef idx="minor">
                                  <a:schemeClr val="dk1"/>
                                </a:fontRef>
                              </p:style>
                              <p:txBody>
                                <a:bodyPr rot="0" vert="horz" wrap="square" lIns="91440" tIns="45720" rIns="91440" bIns="45720" anchor="t" anchorCtr="0">
                                  <a:noAutofit/>
                                </a:bodyPr>
                                <a:lstStyle/>
                                <a:p>
                                  <a:pPr algn="ctr">
                                    <a:lnSpc>
                                      <a:spcPct val="115000"/>
                                    </a:lnSpc>
                                    <a:spcAft>
                                      <a:spcPts val="1000"/>
                                    </a:spcAft>
                                  </a:pPr>
                                  <a:r>
                                    <a:rPr lang="pl-PL" sz="1400" dirty="0" err="1">
                                      <a:effectLst/>
                                      <a:ea typeface="Times New Roman"/>
                                      <a:cs typeface="Times New Roman"/>
                                    </a:rPr>
                                    <a:t>Society</a:t>
                                  </a:r>
                                  <a:endParaRPr lang="en-GB" sz="1100" dirty="0">
                                    <a:effectLst/>
                                    <a:ea typeface="Times New Roman"/>
                                    <a:cs typeface="Times New Roman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0" name="Pole tekstowe 88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002762" y="2246861"/>
                                  <a:ext cx="1079500" cy="359410"/>
                                </a:xfrm>
                                <a:prstGeom prst="roundRect">
                                  <a:avLst/>
                                </a:prstGeom>
                                <a:ln>
                                  <a:headEnd/>
                                  <a:tailEnd/>
                                </a:ln>
                              </p:spPr>
                              <p:style>
                                <a:lnRef idx="2">
                                  <a:schemeClr val="dk1"/>
                                </a:lnRef>
                                <a:fillRef idx="1">
                                  <a:schemeClr val="lt1"/>
                                </a:fillRef>
                                <a:effectRef idx="0">
                                  <a:schemeClr val="dk1"/>
                                </a:effectRef>
                                <a:fontRef idx="minor">
                                  <a:schemeClr val="dk1"/>
                                </a:fontRef>
                              </p:style>
                              <p:txBody>
                                <a:bodyPr rot="0" vert="horz" wrap="square" lIns="91440" tIns="45720" rIns="91440" bIns="45720" anchor="t" anchorCtr="0">
                                  <a:noAutofit/>
                                </a:bodyPr>
                                <a:lstStyle/>
                                <a:p>
                                  <a:pPr algn="ctr">
                                    <a:lnSpc>
                                      <a:spcPct val="115000"/>
                                    </a:lnSpc>
                                    <a:spcAft>
                                      <a:spcPts val="1000"/>
                                    </a:spcAft>
                                  </a:pPr>
                                  <a:r>
                                    <a:rPr lang="en-GB" sz="1400" dirty="0">
                                      <a:effectLst/>
                                      <a:ea typeface="Times New Roman"/>
                                      <a:cs typeface="Times New Roman"/>
                                    </a:rPr>
                                    <a:t>TFs</a:t>
                                  </a:r>
                                  <a:endParaRPr lang="en-GB" sz="1100" dirty="0">
                                    <a:effectLst/>
                                    <a:ea typeface="Times New Roman"/>
                                    <a:cs typeface="Times New Roman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1" name="Pole tekstowe 2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674269" y="2770102"/>
                                  <a:ext cx="1079500" cy="570049"/>
                                </a:xfrm>
                                <a:prstGeom prst="roundRect">
                                  <a:avLst/>
                                </a:prstGeom>
                                <a:ln>
                                  <a:headEnd/>
                                  <a:tailEnd/>
                                </a:ln>
                              </p:spPr>
                              <p:style>
                                <a:lnRef idx="3">
                                  <a:schemeClr val="lt1"/>
                                </a:lnRef>
                                <a:fillRef idx="1">
                                  <a:schemeClr val="accent4"/>
                                </a:fillRef>
                                <a:effectRef idx="1">
                                  <a:schemeClr val="accent4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ot="0" vert="horz" wrap="square" lIns="91440" tIns="45720" rIns="91440" bIns="45720" anchor="t" anchorCtr="0">
                                  <a:noAutofit/>
                                </a:bodyPr>
                                <a:lstStyle/>
                                <a:p>
                                  <a:pPr algn="ctr">
                                    <a:lnSpc>
                                      <a:spcPct val="115000"/>
                                    </a:lnSpc>
                                    <a:spcAft>
                                      <a:spcPts val="1000"/>
                                    </a:spcAft>
                                  </a:pPr>
                                  <a:r>
                                    <a:rPr lang="pl-PL" sz="1400" b="1" dirty="0">
                                      <a:effectLst/>
                                      <a:ea typeface="Times New Roman"/>
                                      <a:cs typeface="Times New Roman"/>
                                    </a:rPr>
                                    <a:t>OTHER NETWORKS</a:t>
                                  </a:r>
                                  <a:endParaRPr lang="en-GB" sz="1400" dirty="0">
                                    <a:effectLst/>
                                    <a:ea typeface="Times New Roman"/>
                                    <a:cs typeface="Times New Roman"/>
                                  </a:endParaRPr>
                                </a:p>
                              </p:txBody>
                            </p:sp>
                            <p:cxnSp>
                              <p:nvCxnSpPr>
                                <p:cNvPr id="102" name="Łącznik łamany 101"/>
                                <p:cNvCxnSpPr>
                                  <a:stCxn id="96" idx="0"/>
                                </p:cNvCxnSpPr>
                                <p:nvPr/>
                              </p:nvCxnSpPr>
                              <p:spPr>
                                <a:xfrm rot="16200000" flipV="1">
                                  <a:off x="2553102" y="-1165355"/>
                                  <a:ext cx="192967" cy="3144789"/>
                                </a:xfrm>
                                <a:prstGeom prst="bentConnector2">
                                  <a:avLst/>
                                </a:prstGeom>
                                <a:ln>
                                  <a:headEnd type="arrow"/>
                                  <a:tailEnd type="arrow"/>
                                </a:ln>
                              </p:spPr>
                              <p:style>
                                <a:lnRef idx="2">
                                  <a:schemeClr val="dk1"/>
                                </a:lnRef>
                                <a:fillRef idx="0">
                                  <a:schemeClr val="dk1"/>
                                </a:fillRef>
                                <a:effectRef idx="1">
                                  <a:schemeClr val="dk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03" name="Łącznik łamany 91"/>
                                <p:cNvCxnSpPr>
                                  <a:endCxn id="99" idx="3"/>
                                </p:cNvCxnSpPr>
                                <p:nvPr/>
                              </p:nvCxnSpPr>
                              <p:spPr>
                                <a:xfrm flipH="1">
                                  <a:off x="1080655" y="1191335"/>
                                  <a:ext cx="648062" cy="0"/>
                                </a:xfrm>
                                <a:prstGeom prst="straightConnector1">
                                  <a:avLst/>
                                </a:prstGeom>
                                <a:ln>
                                  <a:headEnd type="arrow"/>
                                  <a:tailEnd type="arrow"/>
                                </a:ln>
                              </p:spPr>
                              <p:style>
                                <a:lnRef idx="2">
                                  <a:schemeClr val="dk1"/>
                                </a:lnRef>
                                <a:fillRef idx="0">
                                  <a:schemeClr val="dk1"/>
                                </a:fillRef>
                                <a:effectRef idx="1">
                                  <a:schemeClr val="dk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04" name="Łącznik prosty ze strzałką 103"/>
                                <p:cNvCxnSpPr>
                                  <a:stCxn id="96" idx="1"/>
                                  <a:endCxn id="94" idx="3"/>
                                </p:cNvCxnSpPr>
                                <p:nvPr/>
                              </p:nvCxnSpPr>
                              <p:spPr>
                                <a:xfrm flipH="1" flipV="1">
                                  <a:off x="2871935" y="859430"/>
                                  <a:ext cx="629976" cy="4094"/>
                                </a:xfrm>
                                <a:prstGeom prst="straightConnector1">
                                  <a:avLst/>
                                </a:prstGeom>
                                <a:ln>
                                  <a:headEnd type="arrow" w="med" len="med"/>
                                  <a:tailEnd type="arrow" w="med" len="med"/>
                                </a:ln>
                              </p:spPr>
                              <p:style>
                                <a:lnRef idx="2">
                                  <a:schemeClr val="dk1"/>
                                </a:lnRef>
                                <a:fillRef idx="0">
                                  <a:schemeClr val="dk1"/>
                                </a:fillRef>
                                <a:effectRef idx="1">
                                  <a:schemeClr val="dk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05" name="Łącznik łamany 104"/>
                                <p:cNvCxnSpPr/>
                                <p:nvPr/>
                              </p:nvCxnSpPr>
                              <p:spPr>
                                <a:xfrm rot="16200000" flipH="1">
                                  <a:off x="3261095" y="2081601"/>
                                  <a:ext cx="1163176" cy="471970"/>
                                </a:xfrm>
                                <a:prstGeom prst="bentConnector3">
                                  <a:avLst>
                                    <a:gd name="adj1" fmla="val 81946"/>
                                  </a:avLst>
                                </a:prstGeom>
                                <a:ln>
                                  <a:headEnd type="arrow"/>
                                  <a:tailEnd type="arrow"/>
                                </a:ln>
                              </p:spPr>
                              <p:style>
                                <a:lnRef idx="2">
                                  <a:schemeClr val="dk1"/>
                                </a:lnRef>
                                <a:fillRef idx="0">
                                  <a:schemeClr val="dk1"/>
                                </a:fillRef>
                                <a:effectRef idx="1">
                                  <a:schemeClr val="dk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06" name="Łącznik łamany 105"/>
                                <p:cNvCxnSpPr/>
                                <p:nvPr/>
                              </p:nvCxnSpPr>
                              <p:spPr>
                                <a:xfrm rot="5400000">
                                  <a:off x="2217711" y="2038183"/>
                                  <a:ext cx="1133812" cy="529440"/>
                                </a:xfrm>
                                <a:prstGeom prst="bentConnector3">
                                  <a:avLst>
                                    <a:gd name="adj1" fmla="val 84454"/>
                                  </a:avLst>
                                </a:prstGeom>
                                <a:ln>
                                  <a:headEnd type="arrow"/>
                                  <a:tailEnd type="arrow"/>
                                </a:ln>
                              </p:spPr>
                              <p:style>
                                <a:lnRef idx="2">
                                  <a:schemeClr val="dk1"/>
                                </a:lnRef>
                                <a:fillRef idx="0">
                                  <a:schemeClr val="dk1"/>
                                </a:fillRef>
                                <a:effectRef idx="1">
                                  <a:schemeClr val="dk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</p:grpSp>
                        <p:cxnSp>
                          <p:nvCxnSpPr>
                            <p:cNvPr id="91" name="Łącznik prosty ze strzałką 90"/>
                            <p:cNvCxnSpPr/>
                            <p:nvPr/>
                          </p:nvCxnSpPr>
                          <p:spPr>
                            <a:xfrm flipV="1">
                              <a:off x="5210738" y="2287973"/>
                              <a:ext cx="0" cy="708236"/>
                            </a:xfrm>
                            <a:prstGeom prst="straightConnector1">
                              <a:avLst/>
                            </a:prstGeom>
                            <a:ln>
                              <a:headEnd type="oval" w="med" len="med"/>
                              <a:tailEnd type="triangle" w="med" len="med"/>
                            </a:ln>
                          </p:spPr>
                          <p:style>
                            <a:lnRef idx="3">
                              <a:schemeClr val="accent5"/>
                            </a:lnRef>
                            <a:fillRef idx="0">
                              <a:schemeClr val="accent5"/>
                            </a:fillRef>
                            <a:effectRef idx="2">
                              <a:schemeClr val="accent5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  <p:cxnSp>
                      <p:nvCxnSpPr>
                        <p:cNvPr id="87" name="Łącznik prosty ze strzałką 86"/>
                        <p:cNvCxnSpPr/>
                        <p:nvPr/>
                      </p:nvCxnSpPr>
                      <p:spPr>
                        <a:xfrm flipH="1">
                          <a:off x="3003684" y="1280646"/>
                          <a:ext cx="887656" cy="0"/>
                        </a:xfrm>
                        <a:prstGeom prst="straightConnector1">
                          <a:avLst/>
                        </a:prstGeom>
                        <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headEnd type="oval" w="med" len="med"/>
                          <a:tailEnd type="triangle" w="med" len="med"/>
                        </a:ln>
                      </p:spPr>
                      <p:style>
                        <a:lnRef idx="3">
                          <a:schemeClr val="accent2"/>
                        </a:lnRef>
                        <a:fillRef idx="0">
                          <a:schemeClr val="accent2"/>
                        </a:fillRef>
                        <a:effectRef idx="2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85" name="Łącznik łamany 84"/>
                      <p:cNvCxnSpPr>
                        <a:endCxn id="94" idx="1"/>
                      </p:cNvCxnSpPr>
                      <p:nvPr/>
                    </p:nvCxnSpPr>
                    <p:spPr>
                      <a:xfrm>
                        <a:off x="1362075" y="1115193"/>
                        <a:ext cx="714574" cy="408802"/>
                      </a:xfrm>
                      <a:prstGeom prst="bentConnector3">
                        <a:avLst>
                          <a:gd name="adj1" fmla="val 76659"/>
                        </a:avLst>
                      </a:prstGeom>
                      <a:ln>
                        <a:headEnd type="arrow"/>
                        <a:tailEnd type="arrow"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3" name="Łącznik łamany 82"/>
                    <p:cNvCxnSpPr/>
                    <p:nvPr/>
                  </p:nvCxnSpPr>
                  <p:spPr>
                    <a:xfrm flipV="1">
                      <a:off x="1364776" y="2129051"/>
                      <a:ext cx="648000" cy="590550"/>
                    </a:xfrm>
                    <a:prstGeom prst="bentConnector3">
                      <a:avLst/>
                    </a:prstGeom>
                    <a:ln>
                      <a:headEnd type="arrow"/>
                      <a:tailEnd type="arrow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1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6603" y="2538483"/>
                    <a:ext cx="1078865" cy="358775"/>
                  </a:xfrm>
                  <a:prstGeom prst="roundRect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GB" sz="1400" dirty="0">
                        <a:effectLst/>
                        <a:ea typeface="Times New Roman"/>
                        <a:cs typeface="Times New Roman"/>
                      </a:rPr>
                      <a:t>Non EU Ind.</a:t>
                    </a:r>
                  </a:p>
                </p:txBody>
              </p:sp>
            </p:grpSp>
            <p:cxnSp>
              <p:nvCxnSpPr>
                <p:cNvPr id="79" name="Łącznik prosty ze strzałką 78"/>
                <p:cNvCxnSpPr/>
                <p:nvPr/>
              </p:nvCxnSpPr>
              <p:spPr>
                <a:xfrm>
                  <a:off x="1282890" y="2811439"/>
                  <a:ext cx="507365" cy="0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headEnd type="oval" w="med" len="med"/>
                  <a:tailEnd type="triangle" w="med" len="med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6" name="Łącznik prosty ze strzałką 75"/>
              <p:cNvCxnSpPr/>
              <p:nvPr/>
            </p:nvCxnSpPr>
            <p:spPr>
              <a:xfrm flipV="1">
                <a:off x="2470245" y="2402006"/>
                <a:ext cx="0" cy="49911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Łącznik prosty ze strzałką 76"/>
              <p:cNvCxnSpPr/>
              <p:nvPr/>
            </p:nvCxnSpPr>
            <p:spPr>
              <a:xfrm flipV="1">
                <a:off x="4831308" y="2402006"/>
                <a:ext cx="0" cy="49911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4" name="Pole tekstowe 2"/>
            <p:cNvSpPr txBox="1">
              <a:spLocks noChangeArrowheads="1"/>
            </p:cNvSpPr>
            <p:nvPr/>
          </p:nvSpPr>
          <p:spPr bwMode="auto">
            <a:xfrm>
              <a:off x="3807725" y="3548418"/>
              <a:ext cx="1078865" cy="358775"/>
            </a:xfrm>
            <a:prstGeom prst="round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l-PL" sz="1400" dirty="0" err="1">
                  <a:effectLst/>
                  <a:ea typeface="Times New Roman"/>
                  <a:cs typeface="Times New Roman"/>
                </a:rPr>
                <a:t>Universities</a:t>
              </a:r>
              <a:endParaRPr lang="en-GB" sz="1100" dirty="0">
                <a:effectLst/>
                <a:ea typeface="Times New Roman"/>
                <a:cs typeface="Times New Roman"/>
              </a:endParaRPr>
            </a:p>
          </p:txBody>
        </p:sp>
      </p:grpSp>
      <p:pic>
        <p:nvPicPr>
          <p:cNvPr id="39" name="Image 101"/>
          <p:cNvPicPr>
            <a:picLocks noChangeAspect="1"/>
          </p:cNvPicPr>
          <p:nvPr/>
        </p:nvPicPr>
        <p:blipFill rotWithShape="1">
          <a:blip r:embed="rId3"/>
          <a:srcRect t="16368" b="13817"/>
          <a:stretch/>
        </p:blipFill>
        <p:spPr>
          <a:xfrm>
            <a:off x="8049819" y="74931"/>
            <a:ext cx="986677" cy="83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79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AEC5-CFD2-4924-9908-3B2096036998}" type="slidenum">
              <a:rPr lang="de-DE" smtClean="0"/>
              <a:t>15</a:t>
            </a:fld>
            <a:endParaRPr lang="de-DE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8928992" cy="64807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Milestone Report MS3.2</a:t>
            </a:r>
            <a:r>
              <a:rPr lang="en-US" dirty="0"/>
              <a:t/>
            </a:r>
            <a:br>
              <a:rPr lang="en-US" dirty="0"/>
            </a:b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t="17613" r="12764" b="16246"/>
          <a:stretch/>
        </p:blipFill>
        <p:spPr bwMode="auto">
          <a:xfrm>
            <a:off x="179513" y="1950735"/>
            <a:ext cx="8784976" cy="43398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9" name="Image 101"/>
          <p:cNvPicPr>
            <a:picLocks noChangeAspect="1"/>
          </p:cNvPicPr>
          <p:nvPr/>
        </p:nvPicPr>
        <p:blipFill rotWithShape="1">
          <a:blip r:embed="rId3"/>
          <a:srcRect t="16368" b="13817"/>
          <a:stretch/>
        </p:blipFill>
        <p:spPr>
          <a:xfrm>
            <a:off x="8049819" y="74931"/>
            <a:ext cx="986677" cy="833789"/>
          </a:xfrm>
          <a:prstGeom prst="rect">
            <a:avLst/>
          </a:prstGeom>
        </p:spPr>
      </p:pic>
      <p:sp>
        <p:nvSpPr>
          <p:cNvPr id="40" name="Date Placeholder 2"/>
          <p:cNvSpPr>
            <a:spLocks noGrp="1"/>
          </p:cNvSpPr>
          <p:nvPr>
            <p:ph type="dt" sz="half" idx="10"/>
          </p:nvPr>
        </p:nvSpPr>
        <p:spPr>
          <a:xfrm>
            <a:off x="849313" y="6356350"/>
            <a:ext cx="1741486" cy="365125"/>
          </a:xfrm>
        </p:spPr>
        <p:txBody>
          <a:bodyPr/>
          <a:lstStyle/>
          <a:p>
            <a:r>
              <a:rPr lang="de-DE" dirty="0" smtClean="0"/>
              <a:t>21.02.2018</a:t>
            </a:r>
          </a:p>
        </p:txBody>
      </p:sp>
    </p:spTree>
    <p:extLst>
      <p:ext uri="{BB962C8B-B14F-4D97-AF65-F5344CB8AC3E}">
        <p14:creationId xmlns:p14="http://schemas.microsoft.com/office/powerpoint/2010/main" val="2661686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AEC5-CFD2-4924-9908-3B2096036998}" type="slidenum">
              <a:rPr lang="de-DE" smtClean="0"/>
              <a:t>16</a:t>
            </a:fld>
            <a:endParaRPr lang="de-DE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8928992" cy="64807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Discussion &amp; Restructuring of MS3.2</a:t>
            </a:r>
            <a:r>
              <a:rPr lang="en-US" dirty="0"/>
              <a:t/>
            </a:r>
            <a:br>
              <a:rPr lang="en-US" dirty="0"/>
            </a:b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3" t="17626" r="37547" b="10455"/>
          <a:stretch/>
        </p:blipFill>
        <p:spPr bwMode="auto">
          <a:xfrm>
            <a:off x="395536" y="1196752"/>
            <a:ext cx="3281095" cy="518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7" t="18143" r="37638" b="10703"/>
          <a:stretch/>
        </p:blipFill>
        <p:spPr bwMode="auto">
          <a:xfrm>
            <a:off x="2411760" y="1340768"/>
            <a:ext cx="3323887" cy="5307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8" t="17470" r="37132" b="10309"/>
          <a:stretch/>
        </p:blipFill>
        <p:spPr bwMode="auto">
          <a:xfrm>
            <a:off x="5006575" y="1196752"/>
            <a:ext cx="3432983" cy="53290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Image 101"/>
          <p:cNvPicPr>
            <a:picLocks noChangeAspect="1"/>
          </p:cNvPicPr>
          <p:nvPr/>
        </p:nvPicPr>
        <p:blipFill rotWithShape="1">
          <a:blip r:embed="rId5"/>
          <a:srcRect t="16368" b="13817"/>
          <a:stretch/>
        </p:blipFill>
        <p:spPr>
          <a:xfrm>
            <a:off x="8049819" y="74931"/>
            <a:ext cx="986677" cy="833789"/>
          </a:xfrm>
          <a:prstGeom prst="rect">
            <a:avLst/>
          </a:prstGeom>
        </p:spPr>
      </p:pic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849313" y="6356350"/>
            <a:ext cx="1741486" cy="365125"/>
          </a:xfrm>
        </p:spPr>
        <p:txBody>
          <a:bodyPr/>
          <a:lstStyle/>
          <a:p>
            <a:r>
              <a:rPr lang="de-DE" dirty="0" smtClean="0"/>
              <a:t>21.02.2018</a:t>
            </a:r>
          </a:p>
        </p:txBody>
      </p:sp>
    </p:spTree>
    <p:extLst>
      <p:ext uri="{BB962C8B-B14F-4D97-AF65-F5344CB8AC3E}">
        <p14:creationId xmlns:p14="http://schemas.microsoft.com/office/powerpoint/2010/main" val="1544829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AEC5-CFD2-4924-9908-3B2096036998}" type="slidenum">
              <a:rPr lang="de-DE" smtClean="0"/>
              <a:t>17</a:t>
            </a:fld>
            <a:endParaRPr lang="de-DE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8928992" cy="64807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Discussion &amp; Restructuring of MS3.2</a:t>
            </a:r>
            <a:r>
              <a:rPr lang="en-US" dirty="0"/>
              <a:t/>
            </a:r>
            <a:br>
              <a:rPr lang="en-US" dirty="0"/>
            </a:br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1628800"/>
            <a:ext cx="82809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AMICI Goals</a:t>
            </a:r>
            <a:r>
              <a:rPr lang="en-US" dirty="0" smtClean="0"/>
              <a:t> (see eligibility document)</a:t>
            </a:r>
          </a:p>
          <a:p>
            <a:pPr lvl="1"/>
            <a:r>
              <a:rPr lang="en-US" i="1" dirty="0"/>
              <a:t>To face the long lead time needed for the construction of the future very large Research Infrastructures, and the unavoidable gaps between projects, the core </a:t>
            </a:r>
            <a:r>
              <a:rPr lang="en-US" b="1" i="1" dirty="0"/>
              <a:t>AMICI </a:t>
            </a:r>
            <a:r>
              <a:rPr lang="en-US" i="1" dirty="0"/>
              <a:t>group </a:t>
            </a:r>
            <a:r>
              <a:rPr lang="en-US" b="1" i="1" dirty="0"/>
              <a:t>believes that the existence of the Technology Infrastructure must be secured</a:t>
            </a:r>
            <a:r>
              <a:rPr lang="en-US" i="1" dirty="0"/>
              <a:t> and its future capacity reinforced by </a:t>
            </a:r>
            <a:r>
              <a:rPr lang="en-US" b="1" i="1" dirty="0"/>
              <a:t>providing</a:t>
            </a:r>
            <a:r>
              <a:rPr lang="en-US" i="1" dirty="0"/>
              <a:t> it with </a:t>
            </a:r>
            <a:r>
              <a:rPr lang="en-US" b="1" i="1" dirty="0"/>
              <a:t>an organic constitution allowing, at some level, for organized relationships, dynamical planning and strategy coordination.</a:t>
            </a:r>
            <a:r>
              <a:rPr lang="en-US" i="1" dirty="0"/>
              <a:t> A stronger organization will also make it possible to diversify further its activity towards innovation by fostering and hosting industrial </a:t>
            </a:r>
            <a:r>
              <a:rPr lang="en-US" i="1" dirty="0" smtClean="0"/>
              <a:t>developments.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More specific goals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Take </a:t>
            </a:r>
            <a:r>
              <a:rPr lang="en-US" dirty="0"/>
              <a:t>items from </a:t>
            </a:r>
            <a:r>
              <a:rPr lang="en-US" dirty="0" smtClean="0"/>
              <a:t>draft document; add others?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Relationship </a:t>
            </a:r>
            <a:r>
              <a:rPr lang="en-US" dirty="0"/>
              <a:t>with industry</a:t>
            </a:r>
          </a:p>
          <a:p>
            <a:r>
              <a:rPr lang="en-US" dirty="0"/>
              <a:t>	</a:t>
            </a:r>
            <a:r>
              <a:rPr lang="en-US" dirty="0" smtClean="0"/>
              <a:t>Establish </a:t>
            </a:r>
            <a:r>
              <a:rPr lang="en-US" dirty="0"/>
              <a:t>discussion forums in selected technical areas to prepare for project </a:t>
            </a:r>
            <a:r>
              <a:rPr lang="en-US" dirty="0" smtClean="0"/>
              <a:t>	needs</a:t>
            </a:r>
            <a:r>
              <a:rPr lang="en-US" dirty="0"/>
              <a:t>; </a:t>
            </a:r>
            <a:r>
              <a:rPr lang="en-US" dirty="0" smtClean="0"/>
              <a:t>discuss </a:t>
            </a:r>
            <a:r>
              <a:rPr lang="en-US" dirty="0"/>
              <a:t>with EU funding for such circles; direct funding to industry </a:t>
            </a:r>
            <a:r>
              <a:rPr lang="en-US" dirty="0" smtClean="0"/>
              <a:t>	consortia </a:t>
            </a:r>
            <a:r>
              <a:rPr lang="en-US" dirty="0"/>
              <a:t>with labs ‚only‘ being associated partners but with knowledge </a:t>
            </a:r>
            <a:r>
              <a:rPr lang="en-US" dirty="0" smtClean="0"/>
              <a:t>	about </a:t>
            </a:r>
            <a:r>
              <a:rPr lang="en-US" dirty="0"/>
              <a:t>project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</p:txBody>
      </p:sp>
      <p:pic>
        <p:nvPicPr>
          <p:cNvPr id="9" name="Image 101"/>
          <p:cNvPicPr>
            <a:picLocks noChangeAspect="1"/>
          </p:cNvPicPr>
          <p:nvPr/>
        </p:nvPicPr>
        <p:blipFill rotWithShape="1">
          <a:blip r:embed="rId2"/>
          <a:srcRect t="16368" b="13817"/>
          <a:stretch/>
        </p:blipFill>
        <p:spPr>
          <a:xfrm>
            <a:off x="8049819" y="74931"/>
            <a:ext cx="986677" cy="833789"/>
          </a:xfrm>
          <a:prstGeom prst="rect">
            <a:avLst/>
          </a:prstGeom>
        </p:spPr>
      </p:pic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849313" y="6356350"/>
            <a:ext cx="1741486" cy="365125"/>
          </a:xfrm>
        </p:spPr>
        <p:txBody>
          <a:bodyPr/>
          <a:lstStyle/>
          <a:p>
            <a:r>
              <a:rPr lang="de-DE" dirty="0" smtClean="0"/>
              <a:t>21.02.2018</a:t>
            </a:r>
          </a:p>
        </p:txBody>
      </p:sp>
    </p:spTree>
    <p:extLst>
      <p:ext uri="{BB962C8B-B14F-4D97-AF65-F5344CB8AC3E}">
        <p14:creationId xmlns:p14="http://schemas.microsoft.com/office/powerpoint/2010/main" val="1510282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AEC5-CFD2-4924-9908-3B2096036998}" type="slidenum">
              <a:rPr lang="de-DE" smtClean="0"/>
              <a:t>18</a:t>
            </a:fld>
            <a:endParaRPr lang="de-DE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8928992" cy="64807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Discussion &amp; Restructuring of MS3.2</a:t>
            </a:r>
            <a:r>
              <a:rPr lang="en-US" dirty="0"/>
              <a:t/>
            </a:r>
            <a:br>
              <a:rPr lang="en-US" dirty="0"/>
            </a:br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1628800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Coordination structure &amp; Coordination team’s function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Final </a:t>
            </a:r>
            <a:r>
              <a:rPr lang="en-US" dirty="0"/>
              <a:t>structure </a:t>
            </a:r>
            <a:r>
              <a:rPr lang="en-US" dirty="0" smtClean="0"/>
              <a:t>only at </a:t>
            </a:r>
            <a:r>
              <a:rPr lang="en-US" dirty="0"/>
              <a:t>the end of the AMICI project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We now/today </a:t>
            </a:r>
            <a:r>
              <a:rPr lang="en-US" dirty="0"/>
              <a:t>define the coordination team’s function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includes all representatives from AMCI </a:t>
            </a:r>
            <a:r>
              <a:rPr lang="en-US" dirty="0" smtClean="0"/>
              <a:t>members;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an </a:t>
            </a:r>
            <a:r>
              <a:rPr lang="en-US" dirty="0"/>
              <a:t>efficient executive body needs to be discussed / </a:t>
            </a:r>
            <a:r>
              <a:rPr lang="en-US" dirty="0" smtClean="0"/>
              <a:t>defined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dedicated </a:t>
            </a:r>
            <a:r>
              <a:rPr lang="en-US" dirty="0"/>
              <a:t>sub-groups / advisory bodies to be established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interfaces between the assembly of labs and industry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interfaces to large research projects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interfaces (to which extent?) to funding </a:t>
            </a:r>
            <a:r>
              <a:rPr lang="en-US" dirty="0" smtClean="0"/>
              <a:t>bodies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well-defined Technology Roadmap requires infrastructures to be co-funded by EU; AMICI shall coordinate the further development of the respective infrastructures and the fostering of knowledge (education)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</p:txBody>
      </p:sp>
      <p:pic>
        <p:nvPicPr>
          <p:cNvPr id="6" name="Image 101"/>
          <p:cNvPicPr>
            <a:picLocks noChangeAspect="1"/>
          </p:cNvPicPr>
          <p:nvPr/>
        </p:nvPicPr>
        <p:blipFill rotWithShape="1">
          <a:blip r:embed="rId2"/>
          <a:srcRect t="16368" b="13817"/>
          <a:stretch/>
        </p:blipFill>
        <p:spPr>
          <a:xfrm>
            <a:off x="8049819" y="74931"/>
            <a:ext cx="986677" cy="833789"/>
          </a:xfrm>
          <a:prstGeom prst="rect">
            <a:avLst/>
          </a:prstGeom>
        </p:spPr>
      </p:pic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849313" y="6356350"/>
            <a:ext cx="1741486" cy="365125"/>
          </a:xfrm>
        </p:spPr>
        <p:txBody>
          <a:bodyPr/>
          <a:lstStyle/>
          <a:p>
            <a:r>
              <a:rPr lang="de-DE" dirty="0" smtClean="0"/>
              <a:t>21.02.2018</a:t>
            </a:r>
          </a:p>
        </p:txBody>
      </p:sp>
    </p:spTree>
    <p:extLst>
      <p:ext uri="{BB962C8B-B14F-4D97-AF65-F5344CB8AC3E}">
        <p14:creationId xmlns:p14="http://schemas.microsoft.com/office/powerpoint/2010/main" val="3672859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AEC5-CFD2-4924-9908-3B2096036998}" type="slidenum">
              <a:rPr lang="de-DE" smtClean="0"/>
              <a:t>19</a:t>
            </a:fld>
            <a:endParaRPr lang="de-DE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8928992" cy="64807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Discussion &amp; Restructuring of MS3.2</a:t>
            </a:r>
            <a:r>
              <a:rPr lang="en-US" dirty="0"/>
              <a:t/>
            </a:r>
            <a:br>
              <a:rPr lang="en-US" dirty="0"/>
            </a:br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1628800"/>
            <a:ext cx="82809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Tasks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Identify </a:t>
            </a:r>
            <a:r>
              <a:rPr lang="en-US" dirty="0"/>
              <a:t>common needs </a:t>
            </a:r>
            <a:r>
              <a:rPr lang="en-US" dirty="0" err="1"/>
              <a:t>wrt</a:t>
            </a:r>
            <a:r>
              <a:rPr lang="en-US" dirty="0"/>
              <a:t> accelerator technology; develop and update regularly Technology Roadmap (cryogenics, solid state amplifier, high field </a:t>
            </a:r>
            <a:r>
              <a:rPr lang="en-US" dirty="0" err="1"/>
              <a:t>sc</a:t>
            </a:r>
            <a:r>
              <a:rPr lang="en-US" dirty="0"/>
              <a:t> magnets, SRF related technologies, others…. tbc)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Discuss </a:t>
            </a:r>
            <a:r>
              <a:rPr lang="en-US" dirty="0"/>
              <a:t>need for coordination in selected, well identified fields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Promote </a:t>
            </a:r>
            <a:r>
              <a:rPr lang="en-US" dirty="0"/>
              <a:t>sustainability of important TFs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Support </a:t>
            </a:r>
            <a:r>
              <a:rPr lang="en-US" dirty="0"/>
              <a:t>healthy environment in TFs i.e. support R&amp;D and education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Support </a:t>
            </a:r>
            <a:r>
              <a:rPr lang="en-US" dirty="0"/>
              <a:t>links between TFs and industry e.g. help to find lab partners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Support </a:t>
            </a:r>
            <a:r>
              <a:rPr lang="en-US" dirty="0"/>
              <a:t>both sides in establishing service contracts by using ‘standardized and ‘harmonized’ contracts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Analyze non-successful attempts and help finding solutions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Offer </a:t>
            </a:r>
            <a:r>
              <a:rPr lang="en-US" dirty="0"/>
              <a:t>advice to projects, companies during project </a:t>
            </a:r>
            <a:r>
              <a:rPr lang="en-US" dirty="0" smtClean="0"/>
              <a:t>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the already existing paragraphs from draft, but slightly re-ordered and prioritized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</p:txBody>
      </p:sp>
      <p:pic>
        <p:nvPicPr>
          <p:cNvPr id="6" name="Image 101"/>
          <p:cNvPicPr>
            <a:picLocks noChangeAspect="1"/>
          </p:cNvPicPr>
          <p:nvPr/>
        </p:nvPicPr>
        <p:blipFill rotWithShape="1">
          <a:blip r:embed="rId2"/>
          <a:srcRect t="16368" b="13817"/>
          <a:stretch/>
        </p:blipFill>
        <p:spPr>
          <a:xfrm>
            <a:off x="8049819" y="74931"/>
            <a:ext cx="986677" cy="833789"/>
          </a:xfrm>
          <a:prstGeom prst="rect">
            <a:avLst/>
          </a:prstGeom>
        </p:spPr>
      </p:pic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849313" y="6356350"/>
            <a:ext cx="1741486" cy="365125"/>
          </a:xfrm>
        </p:spPr>
        <p:txBody>
          <a:bodyPr/>
          <a:lstStyle/>
          <a:p>
            <a:r>
              <a:rPr lang="de-DE" dirty="0" smtClean="0"/>
              <a:t>21.02.2018</a:t>
            </a:r>
          </a:p>
        </p:txBody>
      </p:sp>
    </p:spTree>
    <p:extLst>
      <p:ext uri="{BB962C8B-B14F-4D97-AF65-F5344CB8AC3E}">
        <p14:creationId xmlns:p14="http://schemas.microsoft.com/office/powerpoint/2010/main" val="398750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err="1" smtClean="0"/>
              <a:t>Reminder</a:t>
            </a:r>
            <a:r>
              <a:rPr lang="de-DE" sz="3600" dirty="0" smtClean="0"/>
              <a:t>: AMICI WP3 </a:t>
            </a:r>
            <a:r>
              <a:rPr lang="de-DE" sz="3600" dirty="0" err="1" smtClean="0"/>
              <a:t>Objectives</a:t>
            </a:r>
            <a:endParaRPr lang="de-DE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628800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overall goal </a:t>
            </a:r>
            <a:r>
              <a:rPr lang="en-US" dirty="0" smtClean="0"/>
              <a:t>of this Work Package is to 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define the </a:t>
            </a:r>
            <a:r>
              <a:rPr lang="en-US" b="1" i="1" dirty="0" smtClean="0"/>
              <a:t>conditions of the coordination of Technology Infrastructures (TI) </a:t>
            </a:r>
            <a:r>
              <a:rPr lang="en-US" i="1" dirty="0" smtClean="0"/>
              <a:t>in the area of accelerators and superconducting magnets</a:t>
            </a:r>
          </a:p>
          <a:p>
            <a:endParaRPr lang="en-US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order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to </a:t>
            </a:r>
            <a:r>
              <a:rPr lang="en-US" b="1" i="1" dirty="0" smtClean="0"/>
              <a:t>harmonize their operation </a:t>
            </a:r>
            <a:r>
              <a:rPr lang="en-US" i="1" dirty="0" smtClean="0"/>
              <a:t>and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increase their efficiency</a:t>
            </a:r>
            <a:r>
              <a:rPr lang="en-US" i="1" dirty="0" smtClean="0"/>
              <a:t>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to </a:t>
            </a:r>
            <a:r>
              <a:rPr lang="en-US" b="1" i="1" dirty="0" smtClean="0"/>
              <a:t>adapt to the development </a:t>
            </a:r>
            <a:r>
              <a:rPr lang="en-US" i="1" dirty="0" smtClean="0"/>
              <a:t>of present and future European Research Infrastructures and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establish a co-innovation platform with industry</a:t>
            </a:r>
            <a:r>
              <a:rPr lang="en-US" i="1" dirty="0" smtClean="0"/>
              <a:t>.</a:t>
            </a:r>
          </a:p>
          <a:p>
            <a:pPr lvl="1"/>
            <a:endParaRPr lang="en-US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Eligibility criteria for the participation and networking of TIs will be investigated in detail, in order to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finally propose an appropriate coordination model</a:t>
            </a:r>
            <a:r>
              <a:rPr lang="en-US" dirty="0" smtClean="0"/>
              <a:t>.</a:t>
            </a:r>
          </a:p>
        </p:txBody>
      </p:sp>
      <p:pic>
        <p:nvPicPr>
          <p:cNvPr id="4" name="Image 101"/>
          <p:cNvPicPr>
            <a:picLocks noChangeAspect="1"/>
          </p:cNvPicPr>
          <p:nvPr/>
        </p:nvPicPr>
        <p:blipFill rotWithShape="1">
          <a:blip r:embed="rId2"/>
          <a:srcRect t="16368" b="13817"/>
          <a:stretch/>
        </p:blipFill>
        <p:spPr>
          <a:xfrm>
            <a:off x="8049819" y="74931"/>
            <a:ext cx="986677" cy="833789"/>
          </a:xfrm>
          <a:prstGeom prst="rect">
            <a:avLst/>
          </a:prstGeom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849313" y="6356350"/>
            <a:ext cx="1741486" cy="365125"/>
          </a:xfrm>
        </p:spPr>
        <p:txBody>
          <a:bodyPr/>
          <a:lstStyle/>
          <a:p>
            <a:r>
              <a:rPr lang="de-DE" dirty="0" smtClean="0"/>
              <a:t>21.02.2018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80AAEC5-CFD2-4924-9908-3B209603699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94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532960"/>
            <a:ext cx="8280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Task WP3.3 will study the path from successful cooperation to collaboration. </a:t>
            </a:r>
          </a:p>
          <a:p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Existing bi- or multilateral agreements </a:t>
            </a:r>
            <a:r>
              <a:rPr lang="en-US" dirty="0" smtClean="0"/>
              <a:t>between AMICI members and with other partners </a:t>
            </a:r>
            <a:r>
              <a:rPr lang="en-US" i="1" dirty="0" smtClean="0"/>
              <a:t>will be studied in detail</a:t>
            </a:r>
            <a:r>
              <a:rPr lang="en-US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Results of an investigation </a:t>
            </a:r>
            <a:r>
              <a:rPr lang="en-US" i="1" dirty="0" smtClean="0"/>
              <a:t>how to harmonize such agreements </a:t>
            </a:r>
            <a:r>
              <a:rPr lang="en-US" dirty="0" smtClean="0"/>
              <a:t>within the core group of large Technical Infrastructures will be reported after 18 months.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Based on this improved collaboration of the core group the path from cooperation to collaboration i.e. </a:t>
            </a:r>
            <a:r>
              <a:rPr lang="en-US" i="1" dirty="0" smtClean="0"/>
              <a:t>exchange of expertise </a:t>
            </a:r>
            <a:r>
              <a:rPr lang="en-US" dirty="0" smtClean="0"/>
              <a:t>in the frame of common projects organized within AMICI </a:t>
            </a:r>
            <a:r>
              <a:rPr lang="en-US" i="1" dirty="0" smtClean="0"/>
              <a:t>will be investigated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definition of dedicated programs </a:t>
            </a:r>
            <a:r>
              <a:rPr lang="en-US" dirty="0" smtClean="0"/>
              <a:t>for either common TI developments and/or improvements, or training programs possibly including industrial partners will be done.</a:t>
            </a:r>
            <a:endParaRPr lang="de-DE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WP3.3: From cooperation to collaboration: elaboration of a collaboration agreement model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200" dirty="0" smtClean="0"/>
              <a:t>(</a:t>
            </a:r>
            <a:r>
              <a:rPr lang="en-US" sz="2200" b="1" dirty="0" smtClean="0"/>
              <a:t>DESY</a:t>
            </a:r>
            <a:r>
              <a:rPr lang="en-US" sz="2200" dirty="0" smtClean="0"/>
              <a:t>, CEA, INFN, CNRS, STFC)</a:t>
            </a:r>
          </a:p>
        </p:txBody>
      </p:sp>
      <p:pic>
        <p:nvPicPr>
          <p:cNvPr id="4" name="Image 101"/>
          <p:cNvPicPr>
            <a:picLocks noChangeAspect="1"/>
          </p:cNvPicPr>
          <p:nvPr/>
        </p:nvPicPr>
        <p:blipFill rotWithShape="1">
          <a:blip r:embed="rId2"/>
          <a:srcRect t="16368" b="13817"/>
          <a:stretch/>
        </p:blipFill>
        <p:spPr>
          <a:xfrm>
            <a:off x="8049819" y="74931"/>
            <a:ext cx="986677" cy="833789"/>
          </a:xfrm>
          <a:prstGeom prst="rect">
            <a:avLst/>
          </a:prstGeom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80AAEC5-CFD2-4924-9908-3B2096036998}" type="slidenum">
              <a:rPr lang="de-DE" smtClean="0"/>
              <a:t>20</a:t>
            </a:fld>
            <a:endParaRPr lang="de-DE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849313" y="6356350"/>
            <a:ext cx="1741486" cy="365125"/>
          </a:xfrm>
        </p:spPr>
        <p:txBody>
          <a:bodyPr/>
          <a:lstStyle/>
          <a:p>
            <a:r>
              <a:rPr lang="de-DE" dirty="0" smtClean="0"/>
              <a:t>21.02.2018</a:t>
            </a:r>
          </a:p>
        </p:txBody>
      </p:sp>
    </p:spTree>
    <p:extLst>
      <p:ext uri="{BB962C8B-B14F-4D97-AF65-F5344CB8AC3E}">
        <p14:creationId xmlns:p14="http://schemas.microsoft.com/office/powerpoint/2010/main" val="235678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err="1" smtClean="0"/>
              <a:t>Comparison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</a:t>
            </a:r>
            <a:r>
              <a:rPr lang="de-DE" sz="3600" dirty="0" err="1" smtClean="0"/>
              <a:t>Contracts</a:t>
            </a:r>
            <a:endParaRPr lang="de-DE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AEC5-CFD2-4924-9908-3B2096036998}" type="slidenum">
              <a:rPr lang="de-DE" smtClean="0"/>
              <a:t>21</a:t>
            </a:fld>
            <a:endParaRPr lang="de-D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4" y="1268760"/>
            <a:ext cx="6480000" cy="364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6480000" cy="364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44824"/>
            <a:ext cx="6480000" cy="364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Image 101"/>
          <p:cNvPicPr>
            <a:picLocks noChangeAspect="1"/>
          </p:cNvPicPr>
          <p:nvPr/>
        </p:nvPicPr>
        <p:blipFill rotWithShape="1">
          <a:blip r:embed="rId5"/>
          <a:srcRect t="16368" b="13817"/>
          <a:stretch/>
        </p:blipFill>
        <p:spPr>
          <a:xfrm>
            <a:off x="8049819" y="74931"/>
            <a:ext cx="986677" cy="833789"/>
          </a:xfrm>
          <a:prstGeom prst="rect">
            <a:avLst/>
          </a:prstGeom>
        </p:spPr>
      </p:pic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849313" y="6356350"/>
            <a:ext cx="1741486" cy="365125"/>
          </a:xfrm>
        </p:spPr>
        <p:txBody>
          <a:bodyPr/>
          <a:lstStyle/>
          <a:p>
            <a:r>
              <a:rPr lang="de-DE" dirty="0" smtClean="0"/>
              <a:t>21.02.2018</a:t>
            </a:r>
          </a:p>
        </p:txBody>
      </p:sp>
    </p:spTree>
    <p:extLst>
      <p:ext uri="{BB962C8B-B14F-4D97-AF65-F5344CB8AC3E}">
        <p14:creationId xmlns:p14="http://schemas.microsoft.com/office/powerpoint/2010/main" val="1433789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Milestone MS3.3 in </a:t>
            </a:r>
            <a:r>
              <a:rPr lang="de-DE" sz="3600" dirty="0" err="1" smtClean="0"/>
              <a:t>Reach</a:t>
            </a:r>
            <a:endParaRPr lang="de-DE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AEC5-CFD2-4924-9908-3B2096036998}" type="slidenum">
              <a:rPr lang="de-DE" smtClean="0"/>
              <a:t>22</a:t>
            </a:fld>
            <a:endParaRPr lang="de-D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21" y="1340768"/>
            <a:ext cx="8704967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01"/>
          <p:cNvPicPr>
            <a:picLocks noChangeAspect="1"/>
          </p:cNvPicPr>
          <p:nvPr/>
        </p:nvPicPr>
        <p:blipFill rotWithShape="1">
          <a:blip r:embed="rId3"/>
          <a:srcRect t="16368" b="13817"/>
          <a:stretch/>
        </p:blipFill>
        <p:spPr>
          <a:xfrm>
            <a:off x="8049819" y="74931"/>
            <a:ext cx="986677" cy="833789"/>
          </a:xfrm>
          <a:prstGeom prst="rect">
            <a:avLst/>
          </a:prstGeom>
        </p:spPr>
      </p:pic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849313" y="6356350"/>
            <a:ext cx="1741486" cy="365125"/>
          </a:xfrm>
        </p:spPr>
        <p:txBody>
          <a:bodyPr/>
          <a:lstStyle/>
          <a:p>
            <a:r>
              <a:rPr lang="de-DE" dirty="0" smtClean="0"/>
              <a:t>21.02.2018</a:t>
            </a:r>
          </a:p>
        </p:txBody>
      </p:sp>
    </p:spTree>
    <p:extLst>
      <p:ext uri="{BB962C8B-B14F-4D97-AF65-F5344CB8AC3E}">
        <p14:creationId xmlns:p14="http://schemas.microsoft.com/office/powerpoint/2010/main" val="3383470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Deliverables and Milestones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628800"/>
            <a:ext cx="849694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Deliverables</a:t>
            </a:r>
          </a:p>
          <a:p>
            <a:r>
              <a:rPr lang="en-US" sz="2000" dirty="0" smtClean="0"/>
              <a:t>D3.1: Report defining the eligibility criteria for accessing to the core group of large TIs (M18).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D3.2: Report on the networking and coordination model (M30)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D3.3: Report about the proposed model of collaboration agreement (M30).</a:t>
            </a:r>
          </a:p>
          <a:p>
            <a:endParaRPr lang="en-US" sz="2000" dirty="0"/>
          </a:p>
          <a:p>
            <a:r>
              <a:rPr lang="en-US" sz="2000" b="1" dirty="0" smtClean="0"/>
              <a:t>Milestones</a:t>
            </a:r>
          </a:p>
          <a:p>
            <a:r>
              <a:rPr lang="en-US" sz="2000" dirty="0" smtClean="0"/>
              <a:t>M3.1: First version of the report on eligibility criteria (M9)</a:t>
            </a:r>
          </a:p>
          <a:p>
            <a:r>
              <a:rPr lang="en-US" sz="2000" dirty="0" smtClean="0"/>
              <a:t>M3.2: First version of the report on Networking and Coordination Model (M12)</a:t>
            </a:r>
          </a:p>
          <a:p>
            <a:r>
              <a:rPr lang="en-US" sz="2000" dirty="0" smtClean="0"/>
              <a:t>M3.3: Collection and analysis of existing bi- or multilateral agreements between AMICI members and with other partners (M18)</a:t>
            </a:r>
          </a:p>
          <a:p>
            <a:endParaRPr lang="en-US" sz="2000" dirty="0"/>
          </a:p>
        </p:txBody>
      </p:sp>
      <p:pic>
        <p:nvPicPr>
          <p:cNvPr id="4" name="Image 101"/>
          <p:cNvPicPr>
            <a:picLocks noChangeAspect="1"/>
          </p:cNvPicPr>
          <p:nvPr/>
        </p:nvPicPr>
        <p:blipFill rotWithShape="1">
          <a:blip r:embed="rId2"/>
          <a:srcRect t="16368" b="13817"/>
          <a:stretch/>
        </p:blipFill>
        <p:spPr>
          <a:xfrm>
            <a:off x="8049819" y="74931"/>
            <a:ext cx="986677" cy="83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3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21.02.2018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AEC5-CFD2-4924-9908-3B2096036998}" type="slidenum">
              <a:rPr lang="de-DE" smtClean="0"/>
              <a:t>24</a:t>
            </a:fld>
            <a:endParaRPr lang="de-DE"/>
          </a:p>
        </p:txBody>
      </p:sp>
      <p:pic>
        <p:nvPicPr>
          <p:cNvPr id="9218" name="Picture 2" descr="C:\Users\Weise\Desktop\IMAG01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44416"/>
            <a:ext cx="8666261" cy="485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Thank You</a:t>
            </a:r>
          </a:p>
        </p:txBody>
      </p:sp>
      <p:pic>
        <p:nvPicPr>
          <p:cNvPr id="9" name="Image 101"/>
          <p:cNvPicPr>
            <a:picLocks noChangeAspect="1"/>
          </p:cNvPicPr>
          <p:nvPr/>
        </p:nvPicPr>
        <p:blipFill rotWithShape="1">
          <a:blip r:embed="rId3"/>
          <a:srcRect t="16368" b="13817"/>
          <a:stretch/>
        </p:blipFill>
        <p:spPr>
          <a:xfrm>
            <a:off x="8049819" y="74931"/>
            <a:ext cx="986677" cy="83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35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AMICI WP3 </a:t>
            </a:r>
            <a:r>
              <a:rPr lang="de-DE" sz="3600" dirty="0" err="1" smtClean="0"/>
              <a:t>Objectives</a:t>
            </a:r>
            <a:r>
              <a:rPr lang="de-DE" sz="3600" dirty="0" smtClean="0"/>
              <a:t> (</a:t>
            </a:r>
            <a:r>
              <a:rPr lang="de-DE" sz="3600" dirty="0" err="1" smtClean="0"/>
              <a:t>cont</a:t>
            </a:r>
            <a:r>
              <a:rPr lang="de-DE" sz="3600" dirty="0" smtClean="0"/>
              <a:t>.)</a:t>
            </a:r>
            <a:endParaRPr lang="de-DE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628800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is anticipated that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cooperation between existing major and active TIs can be used for the </a:t>
            </a:r>
            <a:r>
              <a:rPr lang="en-US" b="1" i="1" dirty="0" smtClean="0"/>
              <a:t>formation of a core group</a:t>
            </a:r>
            <a:r>
              <a:rPr lang="en-US" i="1" dirty="0" smtClean="0"/>
              <a:t>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with the incorporation of </a:t>
            </a:r>
            <a:r>
              <a:rPr lang="en-US" b="1" i="1" dirty="0" smtClean="0"/>
              <a:t>flexible links to smaller TIs </a:t>
            </a:r>
            <a:r>
              <a:rPr lang="en-US" i="1" dirty="0" smtClean="0"/>
              <a:t>as being an essential mechanism for improving innovation and support to smaller research </a:t>
            </a:r>
            <a:r>
              <a:rPr lang="en-US" i="1" dirty="0" err="1" smtClean="0"/>
              <a:t>centres</a:t>
            </a:r>
            <a:r>
              <a:rPr lang="en-US" i="1" dirty="0" smtClean="0"/>
              <a:t> and also universities.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Possible </a:t>
            </a:r>
            <a:r>
              <a:rPr lang="en-US" b="1" dirty="0" smtClean="0"/>
              <a:t>links to industrial partners </a:t>
            </a:r>
            <a:r>
              <a:rPr lang="en-US" dirty="0" smtClean="0"/>
              <a:t>will also be identified with the aim to fostering innovation and competitiveness.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TIs can </a:t>
            </a:r>
            <a:r>
              <a:rPr lang="en-US" b="1" dirty="0" smtClean="0"/>
              <a:t>foster innovation potential through cooperation</a:t>
            </a:r>
            <a:r>
              <a:rPr lang="en-US" dirty="0" smtClean="0"/>
              <a:t>, but also by </a:t>
            </a:r>
            <a:r>
              <a:rPr lang="en-US" b="1" dirty="0" smtClean="0"/>
              <a:t>initiating collaboration</a:t>
            </a:r>
            <a:r>
              <a:rPr lang="en-US" dirty="0" smtClean="0"/>
              <a:t> to achieve shared objectives.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targeted network can support </a:t>
            </a:r>
            <a:r>
              <a:rPr lang="en-US" b="1" dirty="0" smtClean="0"/>
              <a:t>temporary exchange of highly qualified personnel</a:t>
            </a:r>
            <a:r>
              <a:rPr lang="en-US" dirty="0" smtClean="0"/>
              <a:t>; as innovative expert teams should have access to dedicated TIs for education and training purposes. 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b="1" dirty="0" smtClean="0"/>
              <a:t>elaboration of a consortium agreement </a:t>
            </a:r>
            <a:r>
              <a:rPr lang="en-US" dirty="0" smtClean="0"/>
              <a:t>reflecting the goals of the overall Cooperation program will be sought.</a:t>
            </a:r>
            <a:endParaRPr lang="de-DE" dirty="0"/>
          </a:p>
        </p:txBody>
      </p:sp>
      <p:pic>
        <p:nvPicPr>
          <p:cNvPr id="4" name="Image 101"/>
          <p:cNvPicPr>
            <a:picLocks noChangeAspect="1"/>
          </p:cNvPicPr>
          <p:nvPr/>
        </p:nvPicPr>
        <p:blipFill rotWithShape="1">
          <a:blip r:embed="rId2"/>
          <a:srcRect t="16368" b="13817"/>
          <a:stretch/>
        </p:blipFill>
        <p:spPr>
          <a:xfrm>
            <a:off x="8049819" y="74931"/>
            <a:ext cx="986677" cy="833789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80AAEC5-CFD2-4924-9908-3B2096036998}" type="slidenum">
              <a:rPr lang="de-DE" smtClean="0"/>
              <a:t>3</a:t>
            </a:fld>
            <a:endParaRPr lang="de-DE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849313" y="6356350"/>
            <a:ext cx="1741486" cy="365125"/>
          </a:xfrm>
        </p:spPr>
        <p:txBody>
          <a:bodyPr/>
          <a:lstStyle/>
          <a:p>
            <a:r>
              <a:rPr lang="de-DE" dirty="0" smtClean="0"/>
              <a:t>21.02.2018</a:t>
            </a:r>
          </a:p>
        </p:txBody>
      </p:sp>
    </p:spTree>
    <p:extLst>
      <p:ext uri="{BB962C8B-B14F-4D97-AF65-F5344CB8AC3E}">
        <p14:creationId xmlns:p14="http://schemas.microsoft.com/office/powerpoint/2010/main" val="225580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WP3.1: Definition of eligibility criteria</a:t>
            </a:r>
            <a:br>
              <a:rPr lang="en-US" sz="3600" dirty="0" smtClean="0"/>
            </a:br>
            <a:r>
              <a:rPr lang="en-US" sz="2200" dirty="0" smtClean="0"/>
              <a:t>(</a:t>
            </a:r>
            <a:r>
              <a:rPr lang="en-US" sz="2200" b="1" dirty="0" smtClean="0"/>
              <a:t>CEA</a:t>
            </a:r>
            <a:r>
              <a:rPr lang="en-US" sz="2200" dirty="0" smtClean="0"/>
              <a:t>, DESY, INFN, CNRS)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606" y="1628799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Task WP3.1, under the lead of CEA Saclay, will investigate, identify and appropriately summarize the eligibility criteria for the envisaged network.</a:t>
            </a:r>
          </a:p>
          <a:p>
            <a:endParaRPr lang="en-US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This task will elaborate and define the conditions of eligibility for an </a:t>
            </a:r>
            <a:r>
              <a:rPr lang="en-US" b="1" dirty="0" smtClean="0"/>
              <a:t>accelerator or </a:t>
            </a:r>
            <a:r>
              <a:rPr lang="en-US" b="1" dirty="0" err="1" smtClean="0"/>
              <a:t>sc</a:t>
            </a:r>
            <a:r>
              <a:rPr lang="en-US" b="1" dirty="0" smtClean="0"/>
              <a:t> magnet European infrastructure</a:t>
            </a:r>
            <a:r>
              <a:rPr lang="en-US" dirty="0" smtClean="0"/>
              <a:t> to be eligible in the core group of large European Technological Infrastructures. 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selection will be based on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technical spread, accessibility, innovation and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industrial opportunity criteria 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to avoid clustering a too large number accelerator and magnet based facilities </a:t>
            </a:r>
          </a:p>
          <a:p>
            <a:r>
              <a:rPr lang="en-US" dirty="0" smtClean="0"/>
              <a:t>    to allow for strong integration and impact of TI activities.</a:t>
            </a:r>
          </a:p>
          <a:p>
            <a:endParaRPr lang="en-US" dirty="0" smtClean="0"/>
          </a:p>
          <a:p>
            <a:endParaRPr lang="de-DE" dirty="0"/>
          </a:p>
        </p:txBody>
      </p:sp>
      <p:pic>
        <p:nvPicPr>
          <p:cNvPr id="4" name="Image 101"/>
          <p:cNvPicPr>
            <a:picLocks noChangeAspect="1"/>
          </p:cNvPicPr>
          <p:nvPr/>
        </p:nvPicPr>
        <p:blipFill rotWithShape="1">
          <a:blip r:embed="rId2"/>
          <a:srcRect t="16368" b="13817"/>
          <a:stretch/>
        </p:blipFill>
        <p:spPr>
          <a:xfrm>
            <a:off x="8049819" y="74931"/>
            <a:ext cx="986677" cy="833789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80AAEC5-CFD2-4924-9908-3B2096036998}" type="slidenum">
              <a:rPr lang="de-DE" smtClean="0"/>
              <a:t>4</a:t>
            </a:fld>
            <a:endParaRPr lang="de-DE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849313" y="6356350"/>
            <a:ext cx="1741486" cy="365125"/>
          </a:xfrm>
        </p:spPr>
        <p:txBody>
          <a:bodyPr/>
          <a:lstStyle/>
          <a:p>
            <a:r>
              <a:rPr lang="de-DE" dirty="0" smtClean="0"/>
              <a:t>21.02.2018</a:t>
            </a:r>
          </a:p>
        </p:txBody>
      </p:sp>
    </p:spTree>
    <p:extLst>
      <p:ext uri="{BB962C8B-B14F-4D97-AF65-F5344CB8AC3E}">
        <p14:creationId xmlns:p14="http://schemas.microsoft.com/office/powerpoint/2010/main" val="25715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AEC5-CFD2-4924-9908-3B2096036998}" type="slidenum">
              <a:rPr lang="de-DE" smtClean="0"/>
              <a:t>5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9" t="27127" r="13377" b="7848"/>
          <a:stretch/>
        </p:blipFill>
        <p:spPr bwMode="auto">
          <a:xfrm>
            <a:off x="199348" y="1700808"/>
            <a:ext cx="8928992" cy="4380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35496" y="1628800"/>
            <a:ext cx="221241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/>
          <p:cNvSpPr/>
          <p:nvPr/>
        </p:nvSpPr>
        <p:spPr>
          <a:xfrm>
            <a:off x="7982462" y="1628800"/>
            <a:ext cx="110620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Image 101"/>
          <p:cNvPicPr>
            <a:picLocks noChangeAspect="1"/>
          </p:cNvPicPr>
          <p:nvPr/>
        </p:nvPicPr>
        <p:blipFill rotWithShape="1">
          <a:blip r:embed="rId3"/>
          <a:srcRect t="16368" b="13817"/>
          <a:stretch/>
        </p:blipFill>
        <p:spPr>
          <a:xfrm>
            <a:off x="8049819" y="74931"/>
            <a:ext cx="986677" cy="833789"/>
          </a:xfrm>
          <a:prstGeom prst="rect">
            <a:avLst/>
          </a:prstGeom>
        </p:spPr>
      </p:pic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849313" y="6356350"/>
            <a:ext cx="1741486" cy="365125"/>
          </a:xfrm>
        </p:spPr>
        <p:txBody>
          <a:bodyPr/>
          <a:lstStyle/>
          <a:p>
            <a:r>
              <a:rPr lang="de-DE" dirty="0" smtClean="0"/>
              <a:t>21.02.2018</a:t>
            </a:r>
          </a:p>
        </p:txBody>
      </p:sp>
    </p:spTree>
    <p:extLst>
      <p:ext uri="{BB962C8B-B14F-4D97-AF65-F5344CB8AC3E}">
        <p14:creationId xmlns:p14="http://schemas.microsoft.com/office/powerpoint/2010/main" val="622625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98072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OBJ: define a set of eligibility criteria </a:t>
            </a:r>
            <a:r>
              <a:rPr lang="en-US" sz="4000" dirty="0" smtClean="0"/>
              <a:t>               </a:t>
            </a:r>
            <a:r>
              <a:rPr lang="en-US" sz="3100" dirty="0" smtClean="0"/>
              <a:t>for </a:t>
            </a:r>
            <a:r>
              <a:rPr lang="en-US" sz="3100" dirty="0"/>
              <a:t>accessing the core group of Technology Infrastructure</a:t>
            </a:r>
            <a:r>
              <a:rPr lang="en-US" dirty="0"/>
              <a:t/>
            </a:r>
            <a:br>
              <a:rPr lang="en-US" dirty="0"/>
            </a:b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AEC5-CFD2-4924-9908-3B2096036998}" type="slidenum">
              <a:rPr lang="de-DE" smtClean="0"/>
              <a:t>6</a:t>
            </a:fld>
            <a:endParaRPr lang="de-DE"/>
          </a:p>
        </p:txBody>
      </p:sp>
      <p:grpSp>
        <p:nvGrpSpPr>
          <p:cNvPr id="6" name="Groupe 20"/>
          <p:cNvGrpSpPr/>
          <p:nvPr/>
        </p:nvGrpSpPr>
        <p:grpSpPr>
          <a:xfrm>
            <a:off x="2863492" y="2276872"/>
            <a:ext cx="3364691" cy="3796815"/>
            <a:chOff x="4550606" y="2293995"/>
            <a:chExt cx="3864612" cy="3276961"/>
          </a:xfrm>
        </p:grpSpPr>
        <p:sp>
          <p:nvSpPr>
            <p:cNvPr id="7" name="Ellipse 82"/>
            <p:cNvSpPr/>
            <p:nvPr/>
          </p:nvSpPr>
          <p:spPr>
            <a:xfrm>
              <a:off x="4550606" y="2293995"/>
              <a:ext cx="3864612" cy="287850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Ellipse 83"/>
            <p:cNvSpPr/>
            <p:nvPr/>
          </p:nvSpPr>
          <p:spPr>
            <a:xfrm>
              <a:off x="5178292" y="2805522"/>
              <a:ext cx="1536192" cy="1252728"/>
            </a:xfrm>
            <a:prstGeom prst="ellipse">
              <a:avLst/>
            </a:prstGeom>
            <a:solidFill>
              <a:srgbClr val="39628F"/>
            </a:solidFill>
            <a:ln>
              <a:solidFill>
                <a:srgbClr val="396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err="1" smtClean="0"/>
                <a:t>Core</a:t>
              </a:r>
              <a:r>
                <a:rPr lang="fr-FR" b="1" dirty="0" smtClean="0"/>
                <a:t> group</a:t>
              </a:r>
              <a:endParaRPr lang="fr-FR" b="1" dirty="0"/>
            </a:p>
          </p:txBody>
        </p:sp>
        <p:sp>
          <p:nvSpPr>
            <p:cNvPr id="9" name="ZoneTexte 3"/>
            <p:cNvSpPr txBox="1"/>
            <p:nvPr/>
          </p:nvSpPr>
          <p:spPr>
            <a:xfrm>
              <a:off x="5824048" y="4357554"/>
              <a:ext cx="1591364" cy="3187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chemeClr val="bg1">
                      <a:lumMod val="50000"/>
                    </a:schemeClr>
                  </a:solidFill>
                </a:rPr>
                <a:t>Universities</a:t>
              </a:r>
              <a:r>
                <a:rPr lang="fr-FR" dirty="0" smtClean="0">
                  <a:solidFill>
                    <a:schemeClr val="bg1">
                      <a:lumMod val="50000"/>
                    </a:schemeClr>
                  </a:solidFill>
                </a:rPr>
                <a:t>?</a:t>
              </a:r>
              <a:endParaRPr lang="fr-FR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ZoneTexte 84"/>
            <p:cNvSpPr txBox="1"/>
            <p:nvPr/>
          </p:nvSpPr>
          <p:spPr>
            <a:xfrm>
              <a:off x="6800285" y="3399661"/>
              <a:ext cx="1532227" cy="3187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chemeClr val="bg1">
                      <a:lumMod val="50000"/>
                    </a:schemeClr>
                  </a:solidFill>
                </a:rPr>
                <a:t>Companies</a:t>
              </a:r>
              <a:r>
                <a:rPr lang="fr-FR" dirty="0" smtClean="0">
                  <a:solidFill>
                    <a:schemeClr val="bg1">
                      <a:lumMod val="50000"/>
                    </a:schemeClr>
                  </a:solidFill>
                </a:rPr>
                <a:t>?</a:t>
              </a:r>
              <a:endParaRPr lang="fr-FR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ZoneTexte 8"/>
            <p:cNvSpPr txBox="1"/>
            <p:nvPr/>
          </p:nvSpPr>
          <p:spPr>
            <a:xfrm>
              <a:off x="6714484" y="2353489"/>
              <a:ext cx="1171281" cy="31876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r>
                <a:rPr lang="fr-FR" b="1" baseline="30000" dirty="0" smtClean="0">
                  <a:solidFill>
                    <a:schemeClr val="bg1">
                      <a:lumMod val="50000"/>
                    </a:schemeClr>
                  </a:solidFill>
                </a:rPr>
                <a:t>nd</a:t>
              </a:r>
              <a:r>
                <a:rPr lang="fr-FR" b="1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b="1" dirty="0" err="1" smtClean="0">
                  <a:solidFill>
                    <a:schemeClr val="bg1">
                      <a:lumMod val="50000"/>
                    </a:schemeClr>
                  </a:solidFill>
                </a:rPr>
                <a:t>circle</a:t>
              </a:r>
              <a:endParaRPr lang="fr-FR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Étoile à 4 branches 85"/>
            <p:cNvSpPr/>
            <p:nvPr/>
          </p:nvSpPr>
          <p:spPr>
            <a:xfrm rot="8165190" flipV="1">
              <a:off x="7557336" y="3301136"/>
              <a:ext cx="57752" cy="54790"/>
            </a:xfrm>
            <a:prstGeom prst="star4">
              <a:avLst>
                <a:gd name="adj" fmla="val 0"/>
              </a:avLst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Étoile à 4 branches 87"/>
            <p:cNvSpPr/>
            <p:nvPr/>
          </p:nvSpPr>
          <p:spPr>
            <a:xfrm rot="8165190" flipV="1">
              <a:off x="6685608" y="4285640"/>
              <a:ext cx="57752" cy="54790"/>
            </a:xfrm>
            <a:prstGeom prst="star4">
              <a:avLst>
                <a:gd name="adj" fmla="val 0"/>
              </a:avLst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4599342" y="5172501"/>
              <a:ext cx="3650461" cy="398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i="1" dirty="0" smtClean="0"/>
                <a:t>Future body « AMICI 2 »</a:t>
              </a:r>
              <a:endParaRPr lang="fr-FR" sz="2400" i="1" dirty="0"/>
            </a:p>
          </p:txBody>
        </p:sp>
      </p:grpSp>
      <p:pic>
        <p:nvPicPr>
          <p:cNvPr id="15" name="Image 101"/>
          <p:cNvPicPr>
            <a:picLocks noChangeAspect="1"/>
          </p:cNvPicPr>
          <p:nvPr/>
        </p:nvPicPr>
        <p:blipFill rotWithShape="1">
          <a:blip r:embed="rId2"/>
          <a:srcRect t="16368" b="13817"/>
          <a:stretch/>
        </p:blipFill>
        <p:spPr>
          <a:xfrm>
            <a:off x="8049819" y="74931"/>
            <a:ext cx="986677" cy="833789"/>
          </a:xfrm>
          <a:prstGeom prst="rect">
            <a:avLst/>
          </a:prstGeom>
        </p:spPr>
      </p:pic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849313" y="6356350"/>
            <a:ext cx="1741486" cy="365125"/>
          </a:xfrm>
        </p:spPr>
        <p:txBody>
          <a:bodyPr/>
          <a:lstStyle/>
          <a:p>
            <a:r>
              <a:rPr lang="de-DE" dirty="0" smtClean="0"/>
              <a:t>21.02.2018</a:t>
            </a:r>
          </a:p>
        </p:txBody>
      </p:sp>
    </p:spTree>
    <p:extLst>
      <p:ext uri="{BB962C8B-B14F-4D97-AF65-F5344CB8AC3E}">
        <p14:creationId xmlns:p14="http://schemas.microsoft.com/office/powerpoint/2010/main" val="157962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" t="45662" r="702" b="1656"/>
          <a:stretch/>
        </p:blipFill>
        <p:spPr bwMode="auto">
          <a:xfrm>
            <a:off x="0" y="3555380"/>
            <a:ext cx="9144000" cy="289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98072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WORK </a:t>
            </a:r>
            <a:r>
              <a:rPr lang="en-US" sz="4000" dirty="0" smtClean="0"/>
              <a:t>PLAN</a:t>
            </a:r>
            <a:r>
              <a:rPr lang="en-US" dirty="0"/>
              <a:t/>
            </a:r>
            <a:br>
              <a:rPr lang="en-US" dirty="0"/>
            </a:b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AEC5-CFD2-4924-9908-3B2096036998}" type="slidenum">
              <a:rPr lang="de-DE" smtClean="0"/>
              <a:t>7</a:t>
            </a:fld>
            <a:endParaRPr lang="de-DE"/>
          </a:p>
        </p:txBody>
      </p:sp>
      <p:pic>
        <p:nvPicPr>
          <p:cNvPr id="15" name="Image 101"/>
          <p:cNvPicPr>
            <a:picLocks noChangeAspect="1"/>
          </p:cNvPicPr>
          <p:nvPr/>
        </p:nvPicPr>
        <p:blipFill rotWithShape="1">
          <a:blip r:embed="rId3"/>
          <a:srcRect t="16368" b="13817"/>
          <a:stretch/>
        </p:blipFill>
        <p:spPr>
          <a:xfrm>
            <a:off x="8049819" y="74931"/>
            <a:ext cx="986677" cy="833789"/>
          </a:xfrm>
          <a:prstGeom prst="rect">
            <a:avLst/>
          </a:prstGeom>
        </p:spPr>
      </p:pic>
      <p:grpSp>
        <p:nvGrpSpPr>
          <p:cNvPr id="16" name="Groupe 63"/>
          <p:cNvGrpSpPr/>
          <p:nvPr/>
        </p:nvGrpSpPr>
        <p:grpSpPr>
          <a:xfrm>
            <a:off x="0" y="1377432"/>
            <a:ext cx="9036496" cy="2627632"/>
            <a:chOff x="454014" y="1167336"/>
            <a:chExt cx="11342948" cy="2627632"/>
          </a:xfrm>
        </p:grpSpPr>
        <p:grpSp>
          <p:nvGrpSpPr>
            <p:cNvPr id="17" name="Groupe 61"/>
            <p:cNvGrpSpPr/>
            <p:nvPr/>
          </p:nvGrpSpPr>
          <p:grpSpPr>
            <a:xfrm>
              <a:off x="454014" y="1167336"/>
              <a:ext cx="11342948" cy="2627632"/>
              <a:chOff x="454014" y="1167336"/>
              <a:chExt cx="11342948" cy="2627632"/>
            </a:xfrm>
          </p:grpSpPr>
          <p:sp>
            <p:nvSpPr>
              <p:cNvPr id="19" name="Flèche droite 19"/>
              <p:cNvSpPr/>
              <p:nvPr/>
            </p:nvSpPr>
            <p:spPr>
              <a:xfrm>
                <a:off x="841417" y="1167336"/>
                <a:ext cx="10898911" cy="851121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20" name="Groupe 60"/>
              <p:cNvGrpSpPr/>
              <p:nvPr/>
            </p:nvGrpSpPr>
            <p:grpSpPr>
              <a:xfrm>
                <a:off x="454014" y="1352651"/>
                <a:ext cx="11342948" cy="2442317"/>
                <a:chOff x="454014" y="1352651"/>
                <a:chExt cx="11342948" cy="2442317"/>
              </a:xfrm>
            </p:grpSpPr>
            <p:sp>
              <p:nvSpPr>
                <p:cNvPr id="21" name="ZoneTexte 20"/>
                <p:cNvSpPr txBox="1"/>
                <p:nvPr/>
              </p:nvSpPr>
              <p:spPr>
                <a:xfrm>
                  <a:off x="1715871" y="1828938"/>
                  <a:ext cx="2926044" cy="1477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err="1" smtClean="0">
                      <a:solidFill>
                        <a:schemeClr val="tx2"/>
                      </a:solidFill>
                    </a:rPr>
                    <a:t>Census</a:t>
                  </a:r>
                  <a:r>
                    <a:rPr lang="fr-FR" dirty="0" smtClean="0">
                      <a:solidFill>
                        <a:schemeClr val="tx2"/>
                      </a:solidFill>
                    </a:rPr>
                    <a:t> of AMICI</a:t>
                  </a:r>
                </a:p>
                <a:p>
                  <a:r>
                    <a:rPr lang="fr-FR" dirty="0" err="1" smtClean="0">
                      <a:solidFill>
                        <a:schemeClr val="tx2"/>
                      </a:solidFill>
                    </a:rPr>
                    <a:t>TFs</a:t>
                  </a:r>
                  <a:r>
                    <a:rPr lang="fr-FR" dirty="0" smtClean="0">
                      <a:solidFill>
                        <a:schemeClr val="tx2"/>
                      </a:solidFill>
                    </a:rPr>
                    <a:t> and </a:t>
                  </a:r>
                  <a:r>
                    <a:rPr lang="fr-FR" dirty="0" err="1" smtClean="0">
                      <a:solidFill>
                        <a:schemeClr val="tx2"/>
                      </a:solidFill>
                    </a:rPr>
                    <a:t>TPs</a:t>
                  </a:r>
                  <a:r>
                    <a:rPr lang="fr-FR" dirty="0" smtClean="0">
                      <a:solidFill>
                        <a:schemeClr val="tx2"/>
                      </a:solidFill>
                    </a:rPr>
                    <a:t>,</a:t>
                  </a:r>
                </a:p>
                <a:p>
                  <a:r>
                    <a:rPr lang="fr-FR" dirty="0" smtClean="0">
                      <a:solidFill>
                        <a:schemeClr val="tx2"/>
                      </a:solidFill>
                    </a:rPr>
                    <a:t>=&gt; Web-</a:t>
                  </a:r>
                  <a:r>
                    <a:rPr lang="fr-FR" dirty="0" err="1" smtClean="0">
                      <a:solidFill>
                        <a:schemeClr val="tx2"/>
                      </a:solidFill>
                    </a:rPr>
                    <a:t>based</a:t>
                  </a:r>
                  <a:r>
                    <a:rPr lang="fr-FR" dirty="0" smtClean="0">
                      <a:solidFill>
                        <a:schemeClr val="tx2"/>
                      </a:solidFill>
                    </a:rPr>
                    <a:t> </a:t>
                  </a:r>
                  <a:r>
                    <a:rPr lang="fr-FR" dirty="0">
                      <a:solidFill>
                        <a:schemeClr val="tx2"/>
                      </a:solidFill>
                    </a:rPr>
                    <a:t>description http://eu-amici.eu/</a:t>
                  </a:r>
                </a:p>
              </p:txBody>
            </p:sp>
            <p:sp>
              <p:nvSpPr>
                <p:cNvPr id="22" name="ZoneTexte 21"/>
                <p:cNvSpPr txBox="1"/>
                <p:nvPr/>
              </p:nvSpPr>
              <p:spPr>
                <a:xfrm>
                  <a:off x="5807442" y="1855975"/>
                  <a:ext cx="4396931" cy="14773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Brainstorming </a:t>
                  </a:r>
                  <a:r>
                    <a:rPr lang="fr-FR" dirty="0" err="1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activity</a:t>
                  </a:r>
                  <a:r>
                    <a:rPr lang="fr-FR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:</a:t>
                  </a:r>
                </a:p>
                <a:p>
                  <a:pPr marL="285750" indent="-285750">
                    <a:buFontTx/>
                    <a:buChar char="-"/>
                  </a:pPr>
                  <a:r>
                    <a:rPr lang="fr-FR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3 WP3 meetings in </a:t>
                  </a:r>
                  <a:r>
                    <a:rPr lang="fr-FR" dirty="0" err="1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Hamburg</a:t>
                  </a:r>
                  <a:r>
                    <a:rPr lang="fr-FR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 </a:t>
                  </a:r>
                </a:p>
                <a:p>
                  <a:r>
                    <a:rPr lang="fr-FR" dirty="0">
                      <a:solidFill>
                        <a:schemeClr val="bg1">
                          <a:lumMod val="50000"/>
                        </a:schemeClr>
                      </a:solidFill>
                    </a:rPr>
                    <a:t> </a:t>
                  </a:r>
                  <a:r>
                    <a:rPr lang="fr-FR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    (06/2017, 09/2017,  01/2018),</a:t>
                  </a:r>
                </a:p>
                <a:p>
                  <a:r>
                    <a:rPr lang="fr-FR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-    1 SC meeting (01/2018).</a:t>
                  </a:r>
                </a:p>
                <a:p>
                  <a:endParaRPr lang="fr-FR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454014" y="1823679"/>
                  <a:ext cx="130206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dirty="0" smtClean="0"/>
                    <a:t>01/2017</a:t>
                  </a:r>
                  <a:endParaRPr lang="fr-FR" dirty="0"/>
                </a:p>
              </p:txBody>
            </p:sp>
            <p:sp>
              <p:nvSpPr>
                <p:cNvPr id="24" name="ZoneTexte 24"/>
                <p:cNvSpPr txBox="1"/>
                <p:nvPr/>
              </p:nvSpPr>
              <p:spPr>
                <a:xfrm>
                  <a:off x="10197694" y="1857915"/>
                  <a:ext cx="13020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/>
                    <a:t>02/2018</a:t>
                  </a: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849744" y="1382822"/>
                  <a:ext cx="4048597" cy="427081"/>
                </a:xfrm>
                <a:prstGeom prst="rect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917781" y="1375585"/>
                  <a:ext cx="5918406" cy="427081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27" name="Connecteur droit 27"/>
                <p:cNvCxnSpPr/>
                <p:nvPr/>
              </p:nvCxnSpPr>
              <p:spPr>
                <a:xfrm flipH="1">
                  <a:off x="4907148" y="1352651"/>
                  <a:ext cx="9237" cy="54619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eur droit 28"/>
                <p:cNvCxnSpPr/>
                <p:nvPr/>
              </p:nvCxnSpPr>
              <p:spPr>
                <a:xfrm flipH="1">
                  <a:off x="10842201" y="1353840"/>
                  <a:ext cx="9237" cy="54619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Rectangle 28"/>
                <p:cNvSpPr/>
                <p:nvPr/>
              </p:nvSpPr>
              <p:spPr>
                <a:xfrm>
                  <a:off x="4335101" y="1896719"/>
                  <a:ext cx="130206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dirty="0" smtClean="0"/>
                    <a:t>06/2017</a:t>
                  </a:r>
                  <a:endParaRPr lang="fr-FR" dirty="0"/>
                </a:p>
              </p:txBody>
            </p:sp>
            <p:cxnSp>
              <p:nvCxnSpPr>
                <p:cNvPr id="31" name="Connecteur droit 67"/>
                <p:cNvCxnSpPr/>
                <p:nvPr/>
              </p:nvCxnSpPr>
              <p:spPr>
                <a:xfrm>
                  <a:off x="10846819" y="2181624"/>
                  <a:ext cx="1" cy="37243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ZoneTexte 9"/>
                <p:cNvSpPr txBox="1"/>
                <p:nvPr/>
              </p:nvSpPr>
              <p:spPr>
                <a:xfrm>
                  <a:off x="9971706" y="2594639"/>
                  <a:ext cx="1825256" cy="120032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dirty="0" smtClean="0"/>
                    <a:t>PROPOSAL OF ELIGIBILITY CRITERIA</a:t>
                  </a:r>
                  <a:endParaRPr lang="fr-FR" dirty="0"/>
                </a:p>
              </p:txBody>
            </p:sp>
          </p:grpSp>
        </p:grpSp>
        <p:cxnSp>
          <p:nvCxnSpPr>
            <p:cNvPr id="18" name="Connecteur droit 76"/>
            <p:cNvCxnSpPr/>
            <p:nvPr/>
          </p:nvCxnSpPr>
          <p:spPr>
            <a:xfrm flipH="1">
              <a:off x="817358" y="1350524"/>
              <a:ext cx="9237" cy="5461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Date Placeholder 2"/>
          <p:cNvSpPr>
            <a:spLocks noGrp="1"/>
          </p:cNvSpPr>
          <p:nvPr>
            <p:ph type="dt" sz="half" idx="10"/>
          </p:nvPr>
        </p:nvSpPr>
        <p:spPr>
          <a:xfrm>
            <a:off x="849313" y="6356350"/>
            <a:ext cx="1741486" cy="365125"/>
          </a:xfrm>
        </p:spPr>
        <p:txBody>
          <a:bodyPr/>
          <a:lstStyle/>
          <a:p>
            <a:r>
              <a:rPr lang="de-DE" dirty="0" smtClean="0"/>
              <a:t>21.02.2018</a:t>
            </a:r>
          </a:p>
        </p:txBody>
      </p:sp>
    </p:spTree>
    <p:extLst>
      <p:ext uri="{BB962C8B-B14F-4D97-AF65-F5344CB8AC3E}">
        <p14:creationId xmlns:p14="http://schemas.microsoft.com/office/powerpoint/2010/main" val="529827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98072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PROPOSAL OF ELIGIBILITY </a:t>
            </a:r>
            <a:r>
              <a:rPr lang="en-US" sz="4000" dirty="0" smtClean="0"/>
              <a:t>CRITERIA</a:t>
            </a:r>
            <a:r>
              <a:rPr lang="en-US" dirty="0"/>
              <a:t/>
            </a:r>
            <a:br>
              <a:rPr lang="en-US" dirty="0"/>
            </a:b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AEC5-CFD2-4924-9908-3B2096036998}" type="slidenum">
              <a:rPr lang="de-DE" smtClean="0"/>
              <a:t>8</a:t>
            </a:fld>
            <a:endParaRPr lang="de-DE"/>
          </a:p>
        </p:txBody>
      </p:sp>
      <p:pic>
        <p:nvPicPr>
          <p:cNvPr id="15" name="Image 101"/>
          <p:cNvPicPr>
            <a:picLocks noChangeAspect="1"/>
          </p:cNvPicPr>
          <p:nvPr/>
        </p:nvPicPr>
        <p:blipFill rotWithShape="1">
          <a:blip r:embed="rId2"/>
          <a:srcRect t="16368" b="13817"/>
          <a:stretch/>
        </p:blipFill>
        <p:spPr>
          <a:xfrm>
            <a:off x="8049819" y="74931"/>
            <a:ext cx="986677" cy="833789"/>
          </a:xfrm>
          <a:prstGeom prst="rect">
            <a:avLst/>
          </a:prstGeom>
        </p:spPr>
      </p:pic>
      <p:sp>
        <p:nvSpPr>
          <p:cNvPr id="16" name="ZoneTexte 18"/>
          <p:cNvSpPr txBox="1"/>
          <p:nvPr/>
        </p:nvSpPr>
        <p:spPr>
          <a:xfrm>
            <a:off x="282297" y="2471785"/>
            <a:ext cx="86203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 smtClean="0"/>
              <a:t>Capacity</a:t>
            </a:r>
            <a:r>
              <a:rPr lang="fr-FR" b="1" dirty="0" smtClean="0"/>
              <a:t> </a:t>
            </a:r>
            <a:r>
              <a:rPr lang="en-US" b="1" dirty="0" smtClean="0"/>
              <a:t>and </a:t>
            </a:r>
            <a:r>
              <a:rPr lang="en-US" b="1" dirty="0"/>
              <a:t>willingness </a:t>
            </a:r>
            <a:r>
              <a:rPr lang="en-US" dirty="0"/>
              <a:t>of the new Member to integrate itself in an organization of Technological Facilities </a:t>
            </a:r>
            <a:r>
              <a:rPr lang="en-US" dirty="0" smtClean="0"/>
              <a:t>that:</a:t>
            </a:r>
          </a:p>
          <a:p>
            <a:pPr marL="800100" lvl="1" indent="-342900">
              <a:buAutoNum type="arabicParenR"/>
            </a:pPr>
            <a:r>
              <a:rPr lang="en-US" dirty="0" smtClean="0"/>
              <a:t>coordinate </a:t>
            </a:r>
            <a:r>
              <a:rPr lang="en-US" dirty="0"/>
              <a:t>their efforts </a:t>
            </a:r>
            <a:r>
              <a:rPr lang="en-US" dirty="0" smtClean="0"/>
              <a:t>towards </a:t>
            </a:r>
            <a:r>
              <a:rPr lang="en-US" dirty="0"/>
              <a:t>the </a:t>
            </a:r>
            <a:r>
              <a:rPr lang="en-US" b="1" dirty="0"/>
              <a:t>construction of future </a:t>
            </a:r>
            <a:r>
              <a:rPr lang="en-US" b="1" dirty="0" smtClean="0"/>
              <a:t>Research </a:t>
            </a:r>
            <a:r>
              <a:rPr lang="en-US" b="1" dirty="0"/>
              <a:t>I</a:t>
            </a:r>
            <a:r>
              <a:rPr lang="en-US" b="1" dirty="0" smtClean="0"/>
              <a:t>nfrastructures</a:t>
            </a:r>
            <a:r>
              <a:rPr lang="en-US" dirty="0" smtClean="0"/>
              <a:t>,</a:t>
            </a:r>
          </a:p>
          <a:p>
            <a:pPr marL="800100" lvl="1" indent="-342900">
              <a:buAutoNum type="arabicParenR"/>
            </a:pPr>
            <a:r>
              <a:rPr lang="en-US" dirty="0" smtClean="0"/>
              <a:t>are </a:t>
            </a:r>
            <a:r>
              <a:rPr lang="en-US" dirty="0"/>
              <a:t>willing to </a:t>
            </a:r>
            <a:r>
              <a:rPr lang="en-US" b="1" dirty="0"/>
              <a:t>provide access to their </a:t>
            </a:r>
            <a:r>
              <a:rPr lang="en-US" b="1" dirty="0" smtClean="0"/>
              <a:t>Technical Platforms</a:t>
            </a:r>
            <a:r>
              <a:rPr lang="en-US" dirty="0" smtClean="0"/>
              <a:t> to </a:t>
            </a:r>
            <a:r>
              <a:rPr lang="en-US" dirty="0"/>
              <a:t>other partners and to </a:t>
            </a:r>
            <a:r>
              <a:rPr lang="en-US" dirty="0" smtClean="0"/>
              <a:t>industries,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Capability </a:t>
            </a:r>
            <a:r>
              <a:rPr lang="en-US" dirty="0"/>
              <a:t>of the new Member to reinforce </a:t>
            </a:r>
            <a:r>
              <a:rPr lang="en-US" b="1" dirty="0"/>
              <a:t>the technical spread </a:t>
            </a:r>
            <a:r>
              <a:rPr lang="en-US" dirty="0"/>
              <a:t>and the </a:t>
            </a:r>
            <a:r>
              <a:rPr lang="en-US" b="1" dirty="0"/>
              <a:t>expertise of the existing Technology </a:t>
            </a:r>
            <a:r>
              <a:rPr lang="en-US" b="1" dirty="0" smtClean="0"/>
              <a:t>Infrastructure.</a:t>
            </a:r>
            <a:endParaRPr lang="en-US" dirty="0"/>
          </a:p>
        </p:txBody>
      </p:sp>
      <p:sp>
        <p:nvSpPr>
          <p:cNvPr id="17" name="ZoneTexte 19"/>
          <p:cNvSpPr txBox="1"/>
          <p:nvPr/>
        </p:nvSpPr>
        <p:spPr>
          <a:xfrm>
            <a:off x="2987825" y="153122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39628F"/>
                </a:solidFill>
              </a:rPr>
              <a:t>Criteria</a:t>
            </a:r>
            <a:r>
              <a:rPr lang="fr-FR" sz="2800" b="1" dirty="0" smtClean="0">
                <a:solidFill>
                  <a:srgbClr val="39628F"/>
                </a:solidFill>
              </a:rPr>
              <a:t> </a:t>
            </a:r>
            <a:r>
              <a:rPr lang="fr-FR" sz="2800" b="1" dirty="0" err="1" smtClean="0">
                <a:solidFill>
                  <a:srgbClr val="39628F"/>
                </a:solidFill>
              </a:rPr>
              <a:t>based</a:t>
            </a:r>
            <a:r>
              <a:rPr lang="fr-FR" sz="2800" b="1" dirty="0" smtClean="0">
                <a:solidFill>
                  <a:srgbClr val="39628F"/>
                </a:solidFill>
              </a:rPr>
              <a:t> on:</a:t>
            </a:r>
            <a:endParaRPr lang="fr-FR" sz="2800" b="1" dirty="0">
              <a:solidFill>
                <a:srgbClr val="39628F"/>
              </a:solidFill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849313" y="6356350"/>
            <a:ext cx="1741486" cy="365125"/>
          </a:xfrm>
        </p:spPr>
        <p:txBody>
          <a:bodyPr/>
          <a:lstStyle/>
          <a:p>
            <a:r>
              <a:rPr lang="de-DE" dirty="0" smtClean="0"/>
              <a:t>21.02.2018</a:t>
            </a:r>
          </a:p>
        </p:txBody>
      </p:sp>
    </p:spTree>
    <p:extLst>
      <p:ext uri="{BB962C8B-B14F-4D97-AF65-F5344CB8AC3E}">
        <p14:creationId xmlns:p14="http://schemas.microsoft.com/office/powerpoint/2010/main" val="3017418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98072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PROPOSAL OF ELIGIBILITY </a:t>
            </a:r>
            <a:r>
              <a:rPr lang="en-US" sz="4000" dirty="0" smtClean="0"/>
              <a:t>CRITERIA</a:t>
            </a:r>
            <a:r>
              <a:rPr lang="en-US" dirty="0"/>
              <a:t/>
            </a:r>
            <a:br>
              <a:rPr lang="en-US" dirty="0"/>
            </a:b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AEC5-CFD2-4924-9908-3B2096036998}" type="slidenum">
              <a:rPr lang="de-DE" smtClean="0"/>
              <a:t>9</a:t>
            </a:fld>
            <a:endParaRPr lang="de-DE"/>
          </a:p>
        </p:txBody>
      </p:sp>
      <p:pic>
        <p:nvPicPr>
          <p:cNvPr id="15" name="Image 101"/>
          <p:cNvPicPr>
            <a:picLocks noChangeAspect="1"/>
          </p:cNvPicPr>
          <p:nvPr/>
        </p:nvPicPr>
        <p:blipFill rotWithShape="1">
          <a:blip r:embed="rId2"/>
          <a:srcRect t="16368" b="13817"/>
          <a:stretch/>
        </p:blipFill>
        <p:spPr>
          <a:xfrm>
            <a:off x="8049819" y="74931"/>
            <a:ext cx="986677" cy="833789"/>
          </a:xfrm>
          <a:prstGeom prst="rect">
            <a:avLst/>
          </a:prstGeom>
        </p:spPr>
      </p:pic>
      <p:graphicFrame>
        <p:nvGraphicFramePr>
          <p:cNvPr id="8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128292"/>
              </p:ext>
            </p:extLst>
          </p:nvPr>
        </p:nvGraphicFramePr>
        <p:xfrm>
          <a:off x="467545" y="1696156"/>
          <a:ext cx="8280920" cy="4602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399"/>
                <a:gridCol w="632444"/>
                <a:gridCol w="4048077"/>
              </a:tblGrid>
              <a:tr h="351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effectLst/>
                        </a:rPr>
                        <a:t>Type of </a:t>
                      </a:r>
                      <a:r>
                        <a:rPr lang="fr-FR" sz="1800" b="1" u="none" strike="noStrike" dirty="0" err="1">
                          <a:effectLst/>
                        </a:rPr>
                        <a:t>eligibility</a:t>
                      </a:r>
                      <a:r>
                        <a:rPr lang="fr-FR" sz="1800" b="1" u="none" strike="noStrike" dirty="0">
                          <a:effectLst/>
                        </a:rPr>
                        <a:t> </a:t>
                      </a:r>
                      <a:r>
                        <a:rPr lang="fr-FR" sz="1800" b="1" u="none" strike="noStrike" dirty="0" err="1">
                          <a:effectLst/>
                        </a:rPr>
                        <a:t>criterion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effectLst/>
                        </a:rPr>
                        <a:t> # </a:t>
                      </a:r>
                      <a:endParaRPr lang="fr-FR" sz="1800" b="1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Eligibility </a:t>
                      </a:r>
                      <a:r>
                        <a:rPr lang="en-US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criterion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52563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Capacity and willingness </a:t>
                      </a:r>
                      <a:r>
                        <a:rPr lang="en-US" sz="1800" u="none" strike="noStrike" dirty="0">
                          <a:effectLst/>
                        </a:rPr>
                        <a:t>of the new Member to integrate itself in an organization of </a:t>
                      </a:r>
                      <a:endParaRPr lang="en-US" sz="18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Technological </a:t>
                      </a:r>
                      <a:r>
                        <a:rPr lang="en-US" sz="1800" u="none" strike="noStrike" dirty="0">
                          <a:effectLst/>
                        </a:rPr>
                        <a:t>Facilities </a:t>
                      </a:r>
                      <a:r>
                        <a:rPr lang="en-US" sz="1800" u="none" strike="noStrike" dirty="0" smtClean="0">
                          <a:effectLst/>
                        </a:rPr>
                        <a:t>that:</a:t>
                      </a:r>
                    </a:p>
                    <a:p>
                      <a:pPr algn="ctr" fontAlgn="ctr"/>
                      <a:endParaRPr lang="en-US" sz="1800" u="none" strike="noStrike" dirty="0" smtClean="0">
                        <a:effectLst/>
                      </a:endParaRPr>
                    </a:p>
                    <a:p>
                      <a:pPr marL="342900" indent="-342900" algn="l" fontAlgn="ctr">
                        <a:buAutoNum type="arabicParenR"/>
                      </a:pPr>
                      <a:r>
                        <a:rPr lang="en-US" sz="1800" u="none" strike="noStrike" dirty="0" smtClean="0">
                          <a:effectLst/>
                        </a:rPr>
                        <a:t>coordinate </a:t>
                      </a:r>
                      <a:r>
                        <a:rPr lang="en-US" sz="1800" u="none" strike="noStrike" dirty="0">
                          <a:effectLst/>
                        </a:rPr>
                        <a:t>their efforts </a:t>
                      </a:r>
                      <a:r>
                        <a:rPr lang="en-US" sz="1800" u="none" strike="noStrike" dirty="0" smtClean="0">
                          <a:effectLst/>
                        </a:rPr>
                        <a:t>towards </a:t>
                      </a:r>
                      <a:r>
                        <a:rPr lang="en-US" sz="1800" u="none" strike="noStrike" dirty="0">
                          <a:effectLst/>
                        </a:rPr>
                        <a:t>the </a:t>
                      </a:r>
                      <a:r>
                        <a:rPr lang="en-US" sz="1800" b="1" u="none" strike="noStrike" dirty="0">
                          <a:effectLst/>
                        </a:rPr>
                        <a:t>construction of future research infrastructures</a:t>
                      </a:r>
                      <a:r>
                        <a:rPr lang="en-US" sz="1800" u="none" strike="noStrike" dirty="0">
                          <a:effectLst/>
                        </a:rPr>
                        <a:t>, </a:t>
                      </a:r>
                      <a:endParaRPr lang="en-US" sz="1800" u="none" strike="noStrike" dirty="0" smtClean="0">
                        <a:effectLst/>
                      </a:endParaRPr>
                    </a:p>
                    <a:p>
                      <a:pPr marL="342900" indent="-342900" algn="l" fontAlgn="ctr">
                        <a:buAutoNum type="arabicParenR"/>
                      </a:pPr>
                      <a:r>
                        <a:rPr lang="en-US" sz="1800" u="none" strike="noStrike" dirty="0" smtClean="0">
                          <a:effectLst/>
                        </a:rPr>
                        <a:t>are </a:t>
                      </a:r>
                      <a:r>
                        <a:rPr lang="en-US" sz="1800" u="none" strike="noStrike" dirty="0">
                          <a:effectLst/>
                        </a:rPr>
                        <a:t>willing to </a:t>
                      </a:r>
                      <a:r>
                        <a:rPr lang="en-US" sz="1800" b="1" u="none" strike="noStrike" dirty="0">
                          <a:effectLst/>
                        </a:rPr>
                        <a:t>provide access to their </a:t>
                      </a:r>
                      <a:r>
                        <a:rPr lang="en-US" sz="1800" b="1" u="none" strike="noStrike" dirty="0" smtClean="0">
                          <a:effectLst/>
                        </a:rPr>
                        <a:t>Technical Platforms</a:t>
                      </a:r>
                      <a:r>
                        <a:rPr lang="en-US" sz="18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to </a:t>
                      </a:r>
                      <a:r>
                        <a:rPr lang="en-US" sz="1800" u="none" strike="noStrike" dirty="0">
                          <a:effectLst/>
                        </a:rPr>
                        <a:t>other partners and to industries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1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TF record and future plans of contributions to the construction of Research Infrastructures, in collaboration with the existing </a:t>
                      </a:r>
                      <a:r>
                        <a:rPr lang="en-US" sz="1800" u="none" strike="noStrike" dirty="0" smtClean="0">
                          <a:effectLst/>
                        </a:rPr>
                        <a:t>TI,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41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2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>
                          <a:effectLst/>
                        </a:rPr>
                        <a:t>TF record and future plans of collaboration with industry,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41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>
                          <a:effectLst/>
                        </a:rPr>
                        <a:t>Accessibility of the Technological Facility to partner and industry collaborators,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41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4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>
                          <a:effectLst/>
                        </a:rPr>
                        <a:t>Operability of the platforms in terms of financial and human resources,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26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5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>
                          <a:effectLst/>
                        </a:rPr>
                        <a:t>Adaptability and versatility of the Technological Facility to evolving technical needs.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849313" y="6356350"/>
            <a:ext cx="1741486" cy="365125"/>
          </a:xfrm>
        </p:spPr>
        <p:txBody>
          <a:bodyPr/>
          <a:lstStyle/>
          <a:p>
            <a:r>
              <a:rPr lang="de-DE" dirty="0" smtClean="0"/>
              <a:t>21.02.2018</a:t>
            </a:r>
          </a:p>
        </p:txBody>
      </p:sp>
    </p:spTree>
    <p:extLst>
      <p:ext uri="{BB962C8B-B14F-4D97-AF65-F5344CB8AC3E}">
        <p14:creationId xmlns:p14="http://schemas.microsoft.com/office/powerpoint/2010/main" val="37622747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1662</Words>
  <Application>Microsoft Office PowerPoint</Application>
  <PresentationFormat>On-screen Show (4:3)</PresentationFormat>
  <Paragraphs>210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Thème Office</vt:lpstr>
      <vt:lpstr>AMICI  Work Package 3  „Cooperation“</vt:lpstr>
      <vt:lpstr>Reminder: AMICI WP3 Objectives</vt:lpstr>
      <vt:lpstr>AMICI WP3 Objectives (cont.)</vt:lpstr>
      <vt:lpstr>WP3.1: Definition of eligibility criteria (CEA, DESY, INFN, CNRS)</vt:lpstr>
      <vt:lpstr>PowerPoint Presentation</vt:lpstr>
      <vt:lpstr>OBJ: define a set of eligibility criteria                for accessing the core group of Technology Infrastructure </vt:lpstr>
      <vt:lpstr>WORK PLAN </vt:lpstr>
      <vt:lpstr>PROPOSAL OF ELIGIBILITY CRITERIA </vt:lpstr>
      <vt:lpstr>PROPOSAL OF ELIGIBILITY CRITERIA </vt:lpstr>
      <vt:lpstr>PROPOSAL OF ELIGIBILITY CRITERIA </vt:lpstr>
      <vt:lpstr>Notes related to Draft v2 </vt:lpstr>
      <vt:lpstr>CEA Self Assessment </vt:lpstr>
      <vt:lpstr>WP3.2: Networking and coordination model (IFJ PAN, CEA, DESY)</vt:lpstr>
      <vt:lpstr>Coordination and Communication </vt:lpstr>
      <vt:lpstr>Milestone Report MS3.2 </vt:lpstr>
      <vt:lpstr>Discussion &amp; Restructuring of MS3.2 </vt:lpstr>
      <vt:lpstr>Discussion &amp; Restructuring of MS3.2 </vt:lpstr>
      <vt:lpstr>Discussion &amp; Restructuring of MS3.2 </vt:lpstr>
      <vt:lpstr>Discussion &amp; Restructuring of MS3.2 </vt:lpstr>
      <vt:lpstr>WP3.3: From cooperation to collaboration: elaboration of a collaboration agreement model (DESY, CEA, INFN, CNRS, STFC)</vt:lpstr>
      <vt:lpstr>Comparison of Contracts</vt:lpstr>
      <vt:lpstr>Milestone MS3.3 in Reach</vt:lpstr>
      <vt:lpstr>Deliverables and Milestones</vt:lpstr>
      <vt:lpstr>Thank You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 A Cluster of Technological Infrastructure for Accelerators and Large Magnets</dc:title>
  <dc:creator>NAPOLY Olivier</dc:creator>
  <cp:lastModifiedBy>Weise</cp:lastModifiedBy>
  <cp:revision>279</cp:revision>
  <cp:lastPrinted>2017-12-11T14:09:42Z</cp:lastPrinted>
  <dcterms:created xsi:type="dcterms:W3CDTF">2015-11-17T04:48:30Z</dcterms:created>
  <dcterms:modified xsi:type="dcterms:W3CDTF">2018-02-21T06:25:13Z</dcterms:modified>
</cp:coreProperties>
</file>