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70" r:id="rId2"/>
    <p:sldId id="300" r:id="rId3"/>
    <p:sldId id="302" r:id="rId4"/>
    <p:sldId id="271" r:id="rId5"/>
    <p:sldId id="301" r:id="rId6"/>
    <p:sldId id="304" r:id="rId7"/>
    <p:sldId id="307" r:id="rId8"/>
    <p:sldId id="308" r:id="rId9"/>
    <p:sldId id="309" r:id="rId10"/>
    <p:sldId id="310" r:id="rId11"/>
    <p:sldId id="303" r:id="rId12"/>
    <p:sldId id="311" r:id="rId13"/>
    <p:sldId id="312" r:id="rId14"/>
    <p:sldId id="313" r:id="rId15"/>
    <p:sldId id="315" r:id="rId16"/>
    <p:sldId id="330" r:id="rId17"/>
    <p:sldId id="305" r:id="rId18"/>
    <p:sldId id="316" r:id="rId19"/>
    <p:sldId id="317" r:id="rId20"/>
    <p:sldId id="318" r:id="rId21"/>
    <p:sldId id="319" r:id="rId22"/>
    <p:sldId id="320" r:id="rId23"/>
    <p:sldId id="321" r:id="rId24"/>
    <p:sldId id="323" r:id="rId25"/>
    <p:sldId id="306" r:id="rId26"/>
    <p:sldId id="324" r:id="rId27"/>
    <p:sldId id="325" r:id="rId28"/>
    <p:sldId id="327" r:id="rId29"/>
    <p:sldId id="326" r:id="rId30"/>
    <p:sldId id="328" r:id="rId31"/>
    <p:sldId id="329" r:id="rId32"/>
    <p:sldId id="332"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varScale="1">
        <p:scale>
          <a:sx n="70" d="100"/>
          <a:sy n="70" d="100"/>
        </p:scale>
        <p:origin x="1664" y="6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868AB2A5-DB94-4C44-B269-D468AA16A069}" type="datetimeFigureOut">
              <a:rPr lang="en-US" smtClean="0"/>
              <a:pPr/>
              <a:t>2/22/2018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6F5CC1D-B6CC-477C-8C1D-8E9CE6B6486D}" type="slidenum">
              <a:rPr lang="en-US" smtClean="0"/>
              <a:pPr/>
              <a:t>‹N°›</a:t>
            </a:fld>
            <a:endParaRPr lang="en-US"/>
          </a:p>
        </p:txBody>
      </p:sp>
    </p:spTree>
    <p:extLst>
      <p:ext uri="{BB962C8B-B14F-4D97-AF65-F5344CB8AC3E}">
        <p14:creationId xmlns:p14="http://schemas.microsoft.com/office/powerpoint/2010/main" val="2858045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a:t>Fare clic per modificare lo stile del titolo</a:t>
            </a:r>
            <a:endParaRPr lang="en-US"/>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a:p>
        </p:txBody>
      </p:sp>
      <p:sp>
        <p:nvSpPr>
          <p:cNvPr id="6" name="Segnaposto numero diapositiva 5"/>
          <p:cNvSpPr>
            <a:spLocks noGrp="1"/>
          </p:cNvSpPr>
          <p:nvPr>
            <p:ph type="sldNum" sz="quarter" idx="12"/>
          </p:nvPr>
        </p:nvSpPr>
        <p:spPr/>
        <p:txBody>
          <a:bodyPr/>
          <a:lstStyle/>
          <a:p>
            <a:fld id="{5E5FF757-BD43-43D5-9745-49BFBE300259}" type="slidenum">
              <a:rPr lang="en-US" smtClean="0"/>
              <a:pPr/>
              <a:t>‹N°›</a:t>
            </a:fld>
            <a:endParaRPr lang="en-US"/>
          </a:p>
        </p:txBody>
      </p:sp>
      <p:sp>
        <p:nvSpPr>
          <p:cNvPr id="9" name="Segnaposto numero diapositiva 5"/>
          <p:cNvSpPr txBox="1">
            <a:spLocks/>
          </p:cNvSpPr>
          <p:nvPr userDrawn="1"/>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5FF757-BD43-43D5-9745-49BFBE300259}" type="slidenum">
              <a:rPr lang="en-US" smtClean="0"/>
              <a:pPr/>
              <a:t>‹N°›</a:t>
            </a:fld>
            <a:endParaRPr lang="en-US" dirty="0"/>
          </a:p>
        </p:txBody>
      </p:sp>
      <p:sp>
        <p:nvSpPr>
          <p:cNvPr id="12" name="Rectangle 11"/>
          <p:cNvSpPr/>
          <p:nvPr userDrawn="1"/>
        </p:nvSpPr>
        <p:spPr>
          <a:xfrm>
            <a:off x="0" y="0"/>
            <a:ext cx="9144000" cy="620688"/>
          </a:xfrm>
          <a:prstGeom prst="rect">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7300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1D8FA4F1-DD90-4AE0-BEF2-0A025E16E957}" type="datetimeFigureOut">
              <a:rPr lang="en-US" smtClean="0"/>
              <a:pPr/>
              <a:t>2/22/2018</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5E5FF757-BD43-43D5-9745-49BFBE300259}" type="slidenum">
              <a:rPr lang="en-US" smtClean="0"/>
              <a:pPr/>
              <a:t>‹N°›</a:t>
            </a:fld>
            <a:endParaRPr lang="en-US"/>
          </a:p>
        </p:txBody>
      </p:sp>
    </p:spTree>
    <p:extLst>
      <p:ext uri="{BB962C8B-B14F-4D97-AF65-F5344CB8AC3E}">
        <p14:creationId xmlns:p14="http://schemas.microsoft.com/office/powerpoint/2010/main" val="1311591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1D8FA4F1-DD90-4AE0-BEF2-0A025E16E957}" type="datetimeFigureOut">
              <a:rPr lang="en-US" smtClean="0"/>
              <a:pPr/>
              <a:t>2/22/2018</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5E5FF757-BD43-43D5-9745-49BFBE300259}" type="slidenum">
              <a:rPr lang="en-US" smtClean="0"/>
              <a:pPr/>
              <a:t>‹N°›</a:t>
            </a:fld>
            <a:endParaRPr lang="en-US"/>
          </a:p>
        </p:txBody>
      </p:sp>
    </p:spTree>
    <p:extLst>
      <p:ext uri="{BB962C8B-B14F-4D97-AF65-F5344CB8AC3E}">
        <p14:creationId xmlns:p14="http://schemas.microsoft.com/office/powerpoint/2010/main" val="2245991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endParaRPr lang="en-US"/>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1D8FA4F1-DD90-4AE0-BEF2-0A025E16E957}" type="datetimeFigureOut">
              <a:rPr lang="en-US" smtClean="0"/>
              <a:pPr/>
              <a:t>2/22/2018</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5E5FF757-BD43-43D5-9745-49BFBE300259}" type="slidenum">
              <a:rPr lang="en-US" smtClean="0"/>
              <a:pPr/>
              <a:t>‹N°›</a:t>
            </a:fld>
            <a:endParaRPr lang="en-US"/>
          </a:p>
        </p:txBody>
      </p:sp>
    </p:spTree>
    <p:extLst>
      <p:ext uri="{BB962C8B-B14F-4D97-AF65-F5344CB8AC3E}">
        <p14:creationId xmlns:p14="http://schemas.microsoft.com/office/powerpoint/2010/main" val="1571373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a:t>Fare clic per modificare lo stile del titolo</a:t>
            </a:r>
            <a:endParaRPr lang="en-US"/>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1D8FA4F1-DD90-4AE0-BEF2-0A025E16E957}" type="datetimeFigureOut">
              <a:rPr lang="en-US" smtClean="0"/>
              <a:pPr/>
              <a:t>2/22/2018</a:t>
            </a:fld>
            <a:endParaRPr lang="en-US"/>
          </a:p>
        </p:txBody>
      </p:sp>
      <p:sp>
        <p:nvSpPr>
          <p:cNvPr id="5" name="Segnaposto piè di pagina 4"/>
          <p:cNvSpPr>
            <a:spLocks noGrp="1"/>
          </p:cNvSpPr>
          <p:nvPr>
            <p:ph type="ftr" sz="quarter" idx="11"/>
          </p:nvPr>
        </p:nvSpPr>
        <p:spPr/>
        <p:txBody>
          <a:bodyPr/>
          <a:lstStyle/>
          <a:p>
            <a:r>
              <a:rPr lang="it-IT" dirty="0" err="1"/>
              <a:t>P.Fabbricatore</a:t>
            </a:r>
            <a:r>
              <a:rPr lang="it-IT" dirty="0"/>
              <a:t> INFN</a:t>
            </a:r>
            <a:endParaRPr lang="en-US" dirty="0"/>
          </a:p>
        </p:txBody>
      </p:sp>
      <p:sp>
        <p:nvSpPr>
          <p:cNvPr id="6" name="Segnaposto numero diapositiva 5"/>
          <p:cNvSpPr>
            <a:spLocks noGrp="1"/>
          </p:cNvSpPr>
          <p:nvPr>
            <p:ph type="sldNum" sz="quarter" idx="12"/>
          </p:nvPr>
        </p:nvSpPr>
        <p:spPr/>
        <p:txBody>
          <a:bodyPr/>
          <a:lstStyle/>
          <a:p>
            <a:fld id="{5E5FF757-BD43-43D5-9745-49BFBE300259}" type="slidenum">
              <a:rPr lang="en-US" smtClean="0"/>
              <a:pPr/>
              <a:t>‹N°›</a:t>
            </a:fld>
            <a:endParaRPr lang="en-US"/>
          </a:p>
        </p:txBody>
      </p:sp>
    </p:spTree>
    <p:extLst>
      <p:ext uri="{BB962C8B-B14F-4D97-AF65-F5344CB8AC3E}">
        <p14:creationId xmlns:p14="http://schemas.microsoft.com/office/powerpoint/2010/main" val="557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endParaRPr lang="en-US"/>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p:cNvSpPr>
            <a:spLocks noGrp="1"/>
          </p:cNvSpPr>
          <p:nvPr>
            <p:ph type="dt" sz="half" idx="10"/>
          </p:nvPr>
        </p:nvSpPr>
        <p:spPr/>
        <p:txBody>
          <a:bodyPr/>
          <a:lstStyle/>
          <a:p>
            <a:fld id="{1D8FA4F1-DD90-4AE0-BEF2-0A025E16E957}" type="datetimeFigureOut">
              <a:rPr lang="en-US" smtClean="0"/>
              <a:pPr/>
              <a:t>2/22/2018</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5E5FF757-BD43-43D5-9745-49BFBE300259}" type="slidenum">
              <a:rPr lang="en-US" smtClean="0"/>
              <a:pPr/>
              <a:t>‹N°›</a:t>
            </a:fld>
            <a:endParaRPr lang="en-US"/>
          </a:p>
        </p:txBody>
      </p:sp>
    </p:spTree>
    <p:extLst>
      <p:ext uri="{BB962C8B-B14F-4D97-AF65-F5344CB8AC3E}">
        <p14:creationId xmlns:p14="http://schemas.microsoft.com/office/powerpoint/2010/main" val="1686584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a:t>Fare clic per modificare lo stile del titolo</a:t>
            </a:r>
            <a:endParaRPr lang="en-US"/>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p:cNvSpPr>
            <a:spLocks noGrp="1"/>
          </p:cNvSpPr>
          <p:nvPr>
            <p:ph type="dt" sz="half" idx="10"/>
          </p:nvPr>
        </p:nvSpPr>
        <p:spPr/>
        <p:txBody>
          <a:bodyPr/>
          <a:lstStyle/>
          <a:p>
            <a:fld id="{1D8FA4F1-DD90-4AE0-BEF2-0A025E16E957}" type="datetimeFigureOut">
              <a:rPr lang="en-US" smtClean="0"/>
              <a:pPr/>
              <a:t>2/22/2018</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5E5FF757-BD43-43D5-9745-49BFBE300259}" type="slidenum">
              <a:rPr lang="en-US" smtClean="0"/>
              <a:pPr/>
              <a:t>‹N°›</a:t>
            </a:fld>
            <a:endParaRPr lang="en-US"/>
          </a:p>
        </p:txBody>
      </p:sp>
    </p:spTree>
    <p:extLst>
      <p:ext uri="{BB962C8B-B14F-4D97-AF65-F5344CB8AC3E}">
        <p14:creationId xmlns:p14="http://schemas.microsoft.com/office/powerpoint/2010/main" val="2860393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1D8FA4F1-DD90-4AE0-BEF2-0A025E16E957}" type="datetimeFigureOut">
              <a:rPr lang="en-US" smtClean="0"/>
              <a:pPr/>
              <a:t>2/22/2018</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5E5FF757-BD43-43D5-9745-49BFBE300259}" type="slidenum">
              <a:rPr lang="en-US" smtClean="0"/>
              <a:pPr/>
              <a:t>‹N°›</a:t>
            </a:fld>
            <a:endParaRPr lang="en-US"/>
          </a:p>
        </p:txBody>
      </p:sp>
    </p:spTree>
    <p:extLst>
      <p:ext uri="{BB962C8B-B14F-4D97-AF65-F5344CB8AC3E}">
        <p14:creationId xmlns:p14="http://schemas.microsoft.com/office/powerpoint/2010/main" val="4096393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5E5FF757-BD43-43D5-9745-49BFBE300259}" type="slidenum">
              <a:rPr lang="en-US" smtClean="0"/>
              <a:pPr/>
              <a:t>‹N°›</a:t>
            </a:fld>
            <a:endParaRPr lang="en-US"/>
          </a:p>
        </p:txBody>
      </p:sp>
      <p:sp>
        <p:nvSpPr>
          <p:cNvPr id="7" name="Segnaposto numero diapositiva 5"/>
          <p:cNvSpPr txBox="1">
            <a:spLocks/>
          </p:cNvSpPr>
          <p:nvPr userDrawn="1"/>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5FF757-BD43-43D5-9745-49BFBE300259}" type="slidenum">
              <a:rPr lang="en-US" smtClean="0"/>
              <a:pPr/>
              <a:t>‹N°›</a:t>
            </a:fld>
            <a:endParaRPr lang="en-US" dirty="0"/>
          </a:p>
        </p:txBody>
      </p:sp>
      <p:pic>
        <p:nvPicPr>
          <p:cNvPr id="1026" name="Picture 2" descr="AMICI"/>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1520" y="113856"/>
            <a:ext cx="1716856" cy="564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605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a:t>Fare clic per modificare lo stile del titolo</a:t>
            </a:r>
            <a:endParaRPr lang="en-US"/>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1D8FA4F1-DD90-4AE0-BEF2-0A025E16E957}" type="datetimeFigureOut">
              <a:rPr lang="en-US" smtClean="0"/>
              <a:pPr/>
              <a:t>2/22/2018</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5E5FF757-BD43-43D5-9745-49BFBE300259}" type="slidenum">
              <a:rPr lang="en-US" smtClean="0"/>
              <a:pPr/>
              <a:t>‹N°›</a:t>
            </a:fld>
            <a:endParaRPr lang="en-US"/>
          </a:p>
        </p:txBody>
      </p:sp>
    </p:spTree>
    <p:extLst>
      <p:ext uri="{BB962C8B-B14F-4D97-AF65-F5344CB8AC3E}">
        <p14:creationId xmlns:p14="http://schemas.microsoft.com/office/powerpoint/2010/main" val="51652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a:t>Fare clic per modificare lo stile del titolo</a:t>
            </a:r>
            <a:endParaRPr lang="en-US"/>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1D8FA4F1-DD90-4AE0-BEF2-0A025E16E957}" type="datetimeFigureOut">
              <a:rPr lang="en-US" smtClean="0"/>
              <a:pPr/>
              <a:t>2/22/2018</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5E5FF757-BD43-43D5-9745-49BFBE300259}" type="slidenum">
              <a:rPr lang="en-US" smtClean="0"/>
              <a:pPr/>
              <a:t>‹N°›</a:t>
            </a:fld>
            <a:endParaRPr lang="en-US"/>
          </a:p>
        </p:txBody>
      </p:sp>
    </p:spTree>
    <p:extLst>
      <p:ext uri="{BB962C8B-B14F-4D97-AF65-F5344CB8AC3E}">
        <p14:creationId xmlns:p14="http://schemas.microsoft.com/office/powerpoint/2010/main" val="11961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17/01/2077</a:t>
            </a: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dirty="0" err="1"/>
              <a:t>P.Fabbricatore</a:t>
            </a:r>
            <a:r>
              <a:rPr lang="it-IT" dirty="0"/>
              <a:t> – INFN </a:t>
            </a:r>
            <a:endParaRPr lang="en-US"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5FF757-BD43-43D5-9745-49BFBE300259}" type="slidenum">
              <a:rPr lang="en-US" smtClean="0"/>
              <a:pPr/>
              <a:t>‹N°›</a:t>
            </a:fld>
            <a:endParaRPr lang="en-US" dirty="0"/>
          </a:p>
        </p:txBody>
      </p:sp>
      <p:sp>
        <p:nvSpPr>
          <p:cNvPr id="8" name="Rectangle 7"/>
          <p:cNvSpPr/>
          <p:nvPr userDrawn="1"/>
        </p:nvSpPr>
        <p:spPr>
          <a:xfrm>
            <a:off x="0" y="0"/>
            <a:ext cx="9144000" cy="692696"/>
          </a:xfrm>
          <a:prstGeom prst="rect">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AMICI"/>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51520" y="113856"/>
            <a:ext cx="1716856" cy="56422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7343845" y="34038"/>
            <a:ext cx="1781944" cy="646331"/>
          </a:xfrm>
          <a:prstGeom prst="rect">
            <a:avLst/>
          </a:prstGeom>
        </p:spPr>
        <p:txBody>
          <a:bodyPr wrap="square">
            <a:spAutoFit/>
          </a:bodyPr>
          <a:lstStyle/>
          <a:p>
            <a:r>
              <a:rPr lang="en-US" dirty="0"/>
              <a:t>Uppsala</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21-22 Feb 2018</a:t>
            </a:r>
          </a:p>
        </p:txBody>
      </p:sp>
      <p:sp>
        <p:nvSpPr>
          <p:cNvPr id="12" name="TextBox 11"/>
          <p:cNvSpPr txBox="1"/>
          <p:nvPr userDrawn="1"/>
        </p:nvSpPr>
        <p:spPr>
          <a:xfrm>
            <a:off x="2339752" y="188640"/>
            <a:ext cx="4896544" cy="369332"/>
          </a:xfrm>
          <a:prstGeom prst="rect">
            <a:avLst/>
          </a:prstGeom>
          <a:noFill/>
        </p:spPr>
        <p:txBody>
          <a:bodyPr wrap="square" rtlCol="0">
            <a:spAutoFit/>
          </a:bodyPr>
          <a:lstStyle/>
          <a:p>
            <a:r>
              <a:rPr lang="en-US" dirty="0"/>
              <a:t>AMICI</a:t>
            </a:r>
            <a:r>
              <a:rPr lang="en-US" baseline="0" dirty="0"/>
              <a:t> 1</a:t>
            </a:r>
            <a:r>
              <a:rPr lang="en-US" baseline="30000" dirty="0"/>
              <a:t>st</a:t>
            </a:r>
            <a:r>
              <a:rPr lang="en-US" baseline="0" dirty="0"/>
              <a:t> ANNUAL MEETING – WP5 Report </a:t>
            </a:r>
            <a:endParaRPr lang="en-US" dirty="0"/>
          </a:p>
        </p:txBody>
      </p:sp>
    </p:spTree>
    <p:extLst>
      <p:ext uri="{BB962C8B-B14F-4D97-AF65-F5344CB8AC3E}">
        <p14:creationId xmlns:p14="http://schemas.microsoft.com/office/powerpoint/2010/main" val="2299693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2.emf"/><Relationship Id="rId5" Type="http://schemas.openxmlformats.org/officeDocument/2006/relationships/package" Target="../embeddings/Feuille_de_calcul_Microsoft_Excel1.xlsx"/><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3"/>
          <p:cNvSpPr txBox="1"/>
          <p:nvPr/>
        </p:nvSpPr>
        <p:spPr>
          <a:xfrm>
            <a:off x="2165317" y="1024609"/>
            <a:ext cx="5472608" cy="1815882"/>
          </a:xfrm>
          <a:prstGeom prst="rect">
            <a:avLst/>
          </a:prstGeom>
          <a:noFill/>
        </p:spPr>
        <p:txBody>
          <a:bodyPr wrap="square" rtlCol="0">
            <a:spAutoFit/>
          </a:bodyPr>
          <a:lstStyle/>
          <a:p>
            <a:r>
              <a:rPr lang="it-IT" sz="2800" b="1" dirty="0"/>
              <a:t>AMICI WP5 INDUSTRIALIZATION</a:t>
            </a:r>
          </a:p>
          <a:p>
            <a:endParaRPr lang="it-IT" sz="2800" b="1" dirty="0"/>
          </a:p>
          <a:p>
            <a:r>
              <a:rPr lang="it-IT" sz="2800" b="1" dirty="0"/>
              <a:t>              Report of activities</a:t>
            </a:r>
          </a:p>
          <a:p>
            <a:endParaRPr lang="en-US" sz="2800" b="1" dirty="0"/>
          </a:p>
        </p:txBody>
      </p:sp>
      <p:pic>
        <p:nvPicPr>
          <p:cNvPr id="10" name="Picture 2"/>
          <p:cNvPicPr>
            <a:picLocks noChangeAspect="1" noChangeArrowheads="1"/>
          </p:cNvPicPr>
          <p:nvPr/>
        </p:nvPicPr>
        <p:blipFill>
          <a:blip r:embed="rId2" cstate="print"/>
          <a:srcRect/>
          <a:stretch>
            <a:fillRect/>
          </a:stretch>
        </p:blipFill>
        <p:spPr bwMode="auto">
          <a:xfrm>
            <a:off x="358380" y="2682470"/>
            <a:ext cx="1333299" cy="878765"/>
          </a:xfrm>
          <a:prstGeom prst="rect">
            <a:avLst/>
          </a:prstGeom>
          <a:noFill/>
          <a:ln w="9525">
            <a:noFill/>
            <a:miter lim="800000"/>
            <a:headEnd/>
            <a:tailEnd/>
          </a:ln>
        </p:spPr>
      </p:pic>
      <p:pic>
        <p:nvPicPr>
          <p:cNvPr id="14" name="Picture 3"/>
          <p:cNvPicPr>
            <a:picLocks noChangeAspect="1" noChangeArrowheads="1"/>
          </p:cNvPicPr>
          <p:nvPr/>
        </p:nvPicPr>
        <p:blipFill>
          <a:blip r:embed="rId3" cstate="print"/>
          <a:srcRect/>
          <a:stretch>
            <a:fillRect/>
          </a:stretch>
        </p:blipFill>
        <p:spPr bwMode="auto">
          <a:xfrm>
            <a:off x="467544" y="4528998"/>
            <a:ext cx="828664" cy="812930"/>
          </a:xfrm>
          <a:prstGeom prst="rect">
            <a:avLst/>
          </a:prstGeom>
          <a:noFill/>
          <a:ln w="9525">
            <a:noFill/>
            <a:miter lim="800000"/>
            <a:headEnd/>
            <a:tailEnd/>
          </a:ln>
        </p:spPr>
      </p:pic>
      <p:pic>
        <p:nvPicPr>
          <p:cNvPr id="15" name="Picture 4"/>
          <p:cNvPicPr>
            <a:picLocks noChangeAspect="1" noChangeArrowheads="1"/>
          </p:cNvPicPr>
          <p:nvPr/>
        </p:nvPicPr>
        <p:blipFill>
          <a:blip r:embed="rId4" cstate="print"/>
          <a:srcRect/>
          <a:stretch>
            <a:fillRect/>
          </a:stretch>
        </p:blipFill>
        <p:spPr bwMode="auto">
          <a:xfrm>
            <a:off x="2627784" y="4532338"/>
            <a:ext cx="1097289" cy="896119"/>
          </a:xfrm>
          <a:prstGeom prst="rect">
            <a:avLst/>
          </a:prstGeom>
          <a:noFill/>
          <a:ln w="9525">
            <a:noFill/>
            <a:miter lim="800000"/>
            <a:headEnd/>
            <a:tailEnd/>
          </a:ln>
        </p:spPr>
      </p:pic>
      <p:pic>
        <p:nvPicPr>
          <p:cNvPr id="16" name="Picture 5"/>
          <p:cNvPicPr>
            <a:picLocks noChangeAspect="1" noChangeArrowheads="1"/>
          </p:cNvPicPr>
          <p:nvPr/>
        </p:nvPicPr>
        <p:blipFill>
          <a:blip r:embed="rId5" cstate="print"/>
          <a:srcRect/>
          <a:stretch>
            <a:fillRect/>
          </a:stretch>
        </p:blipFill>
        <p:spPr bwMode="auto">
          <a:xfrm>
            <a:off x="4458131" y="4547976"/>
            <a:ext cx="886980" cy="930399"/>
          </a:xfrm>
          <a:prstGeom prst="rect">
            <a:avLst/>
          </a:prstGeom>
          <a:noFill/>
          <a:ln w="9525">
            <a:noFill/>
            <a:miter lim="800000"/>
            <a:headEnd/>
            <a:tailEnd/>
          </a:ln>
        </p:spPr>
      </p:pic>
      <p:pic>
        <p:nvPicPr>
          <p:cNvPr id="17" name="Picture 6"/>
          <p:cNvPicPr>
            <a:picLocks noChangeAspect="1" noChangeArrowheads="1"/>
          </p:cNvPicPr>
          <p:nvPr/>
        </p:nvPicPr>
        <p:blipFill>
          <a:blip r:embed="rId6" cstate="print"/>
          <a:srcRect/>
          <a:stretch>
            <a:fillRect/>
          </a:stretch>
        </p:blipFill>
        <p:spPr bwMode="auto">
          <a:xfrm>
            <a:off x="5940152" y="4568911"/>
            <a:ext cx="983203" cy="936104"/>
          </a:xfrm>
          <a:prstGeom prst="rect">
            <a:avLst/>
          </a:prstGeom>
          <a:noFill/>
          <a:ln w="9525">
            <a:noFill/>
            <a:miter lim="800000"/>
            <a:headEnd/>
            <a:tailEnd/>
          </a:ln>
        </p:spPr>
      </p:pic>
      <p:pic>
        <p:nvPicPr>
          <p:cNvPr id="18" name="Picture 7"/>
          <p:cNvPicPr>
            <a:picLocks noChangeAspect="1" noChangeArrowheads="1"/>
          </p:cNvPicPr>
          <p:nvPr/>
        </p:nvPicPr>
        <p:blipFill>
          <a:blip r:embed="rId7" cstate="print"/>
          <a:srcRect/>
          <a:stretch>
            <a:fillRect/>
          </a:stretch>
        </p:blipFill>
        <p:spPr bwMode="auto">
          <a:xfrm>
            <a:off x="7614013" y="4587205"/>
            <a:ext cx="786383" cy="786383"/>
          </a:xfrm>
          <a:prstGeom prst="rect">
            <a:avLst/>
          </a:prstGeom>
          <a:noFill/>
          <a:ln w="9525">
            <a:noFill/>
            <a:miter lim="800000"/>
            <a:headEnd/>
            <a:tailEnd/>
          </a:ln>
        </p:spPr>
      </p:pic>
      <p:pic>
        <p:nvPicPr>
          <p:cNvPr id="19" name="Picture 8"/>
          <p:cNvPicPr>
            <a:picLocks noChangeAspect="1" noChangeArrowheads="1"/>
          </p:cNvPicPr>
          <p:nvPr/>
        </p:nvPicPr>
        <p:blipFill>
          <a:blip r:embed="rId8" cstate="print"/>
          <a:srcRect/>
          <a:stretch>
            <a:fillRect/>
          </a:stretch>
        </p:blipFill>
        <p:spPr bwMode="auto">
          <a:xfrm>
            <a:off x="7164288" y="2722636"/>
            <a:ext cx="1766253" cy="838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0" y="1196752"/>
            <a:ext cx="8892480" cy="5472608"/>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schemeClr val="tx1"/>
                </a:solidFill>
                <a:effectLst/>
                <a:uLnTx/>
                <a:uFillTx/>
                <a:latin typeface="+mn-lt"/>
                <a:ea typeface="+mn-ea"/>
                <a:cs typeface="+mn-cs"/>
              </a:rPr>
              <a:t>How to finance the training</a:t>
            </a:r>
            <a:r>
              <a:rPr kumimoji="0" lang="fr-FR" sz="3200" b="0" i="0" u="none" strike="noStrike" kern="1200" cap="none" spc="0" normalizeH="0" baseline="0" noProof="0" dirty="0">
                <a:ln>
                  <a:noFill/>
                </a:ln>
                <a:solidFill>
                  <a:schemeClr val="tx1"/>
                </a:solidFill>
                <a:effectLst/>
                <a:uLnTx/>
                <a:uFillTx/>
                <a:latin typeface="+mn-lt"/>
                <a:ea typeface="+mn-ea"/>
                <a:cs typeface="+mn-cs"/>
              </a:rPr>
              <a:t> : </a:t>
            </a:r>
            <a:endParaRPr kumimoji="0" lang="fr-FR" sz="20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chemeClr val="tx1"/>
                </a:solidFill>
                <a:effectLst/>
                <a:uLnTx/>
                <a:uFillTx/>
                <a:latin typeface="+mn-lt"/>
                <a:ea typeface="+mn-ea"/>
                <a:cs typeface="+mn-cs"/>
              </a:rPr>
              <a:t>Can a training be given in a country different from the trainee company country be included in the state law financing? </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chemeClr val="tx1"/>
                </a:solidFill>
                <a:effectLst/>
                <a:uLnTx/>
                <a:uFillTx/>
                <a:latin typeface="+mn-lt"/>
                <a:ea typeface="+mn-ea"/>
                <a:cs typeface="+mn-cs"/>
              </a:rPr>
              <a:t>A EC “Framework for state aid for research and development and innovation” ref SWD(2014) 163}-{SWD(2014) 164} exists and needs to be read and thought through.</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schemeClr val="tx1"/>
                </a:solidFill>
                <a:effectLst/>
                <a:uLnTx/>
                <a:uFillTx/>
                <a:latin typeface="+mn-lt"/>
                <a:ea typeface="+mn-ea"/>
                <a:cs typeface="+mn-cs"/>
              </a:rPr>
              <a:t>The </a:t>
            </a:r>
            <a:r>
              <a:rPr kumimoji="0" lang="fr-FR" sz="2400" b="0" i="0" u="none" strike="noStrike" kern="1200" cap="none" spc="0" normalizeH="0" baseline="0" noProof="0" dirty="0" err="1">
                <a:ln>
                  <a:noFill/>
                </a:ln>
                <a:solidFill>
                  <a:schemeClr val="tx1"/>
                </a:solidFill>
                <a:effectLst/>
                <a:uLnTx/>
                <a:uFillTx/>
                <a:latin typeface="+mn-lt"/>
                <a:ea typeface="+mn-ea"/>
                <a:cs typeface="+mn-cs"/>
              </a:rPr>
              <a:t>next</a:t>
            </a:r>
            <a:r>
              <a:rPr kumimoji="0" lang="fr-FR" sz="2400" b="0" i="0" u="none" strike="noStrike" kern="1200" cap="none" spc="0" normalizeH="0" baseline="0" noProof="0" dirty="0">
                <a:ln>
                  <a:noFill/>
                </a:ln>
                <a:solidFill>
                  <a:schemeClr val="tx1"/>
                </a:solidFill>
                <a:effectLst/>
                <a:uLnTx/>
                <a:uFillTx/>
                <a:latin typeface="+mn-lt"/>
                <a:ea typeface="+mn-ea"/>
                <a:cs typeface="+mn-cs"/>
              </a:rPr>
              <a:t> </a:t>
            </a:r>
            <a:r>
              <a:rPr kumimoji="0" lang="fr-FR" sz="2400" b="0" i="0" u="none" strike="noStrike" kern="1200" cap="none" spc="0" normalizeH="0" baseline="0" noProof="0" dirty="0" err="1">
                <a:ln>
                  <a:noFill/>
                </a:ln>
                <a:solidFill>
                  <a:schemeClr val="tx1"/>
                </a:solidFill>
                <a:effectLst/>
                <a:uLnTx/>
                <a:uFillTx/>
                <a:latin typeface="+mn-lt"/>
                <a:ea typeface="+mn-ea"/>
                <a:cs typeface="+mn-cs"/>
              </a:rPr>
              <a:t>steps</a:t>
            </a:r>
            <a:r>
              <a:rPr kumimoji="0" lang="fr-FR" sz="2400" b="0" i="0" u="none" strike="noStrike" kern="1200" cap="none" spc="0" normalizeH="0" baseline="0" noProof="0" dirty="0">
                <a:ln>
                  <a:noFill/>
                </a:ln>
                <a:solidFill>
                  <a:schemeClr val="tx1"/>
                </a:solidFill>
                <a:effectLst/>
                <a:uLnTx/>
                <a:uFillTx/>
                <a:latin typeface="+mn-lt"/>
                <a:ea typeface="+mn-ea"/>
                <a:cs typeface="+mn-cs"/>
              </a:rPr>
              <a:t> :</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chemeClr val="tx1"/>
                </a:solidFill>
                <a:effectLst/>
                <a:uLnTx/>
                <a:uFillTx/>
                <a:latin typeface="+mn-lt"/>
                <a:ea typeface="+mn-ea"/>
                <a:cs typeface="+mn-cs"/>
              </a:rPr>
              <a:t>There is a need of a list of skills that companies should have or should develop in the field of accelerators and magnets. </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chemeClr val="tx1"/>
                </a:solidFill>
                <a:effectLst/>
                <a:uLnTx/>
                <a:uFillTx/>
                <a:latin typeface="+mn-lt"/>
                <a:ea typeface="+mn-ea"/>
                <a:cs typeface="+mn-cs"/>
              </a:rPr>
              <a:t>Survey of training/learning needed by industry</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2200" b="0" i="0" u="none" strike="noStrike" kern="1200" cap="none" spc="0" normalizeH="0" baseline="0" noProof="0" dirty="0" err="1">
                <a:ln>
                  <a:noFill/>
                </a:ln>
                <a:solidFill>
                  <a:schemeClr val="tx1"/>
                </a:solidFill>
                <a:effectLst/>
                <a:uLnTx/>
                <a:uFillTx/>
                <a:latin typeface="+mn-lt"/>
                <a:ea typeface="+mn-ea"/>
                <a:cs typeface="+mn-cs"/>
              </a:rPr>
              <a:t>Could</a:t>
            </a:r>
            <a:r>
              <a:rPr kumimoji="0" lang="fr-FR" sz="2200" b="0" i="0" u="none" strike="noStrike" kern="1200" cap="none" spc="0" normalizeH="0" baseline="0" noProof="0" dirty="0">
                <a:ln>
                  <a:noFill/>
                </a:ln>
                <a:solidFill>
                  <a:schemeClr val="tx1"/>
                </a:solidFill>
                <a:effectLst/>
                <a:uLnTx/>
                <a:uFillTx/>
                <a:latin typeface="+mn-lt"/>
                <a:ea typeface="+mn-ea"/>
                <a:cs typeface="+mn-cs"/>
              </a:rPr>
              <a:t> </a:t>
            </a:r>
            <a:r>
              <a:rPr kumimoji="0" lang="fr-FR" sz="2200" b="0" i="0" u="none" strike="noStrike" kern="1200" cap="none" spc="0" normalizeH="0" baseline="0" noProof="0" dirty="0" err="1">
                <a:ln>
                  <a:noFill/>
                </a:ln>
                <a:solidFill>
                  <a:schemeClr val="tx1"/>
                </a:solidFill>
                <a:effectLst/>
                <a:uLnTx/>
                <a:uFillTx/>
                <a:latin typeface="+mn-lt"/>
                <a:ea typeface="+mn-ea"/>
                <a:cs typeface="+mn-cs"/>
              </a:rPr>
              <a:t>we</a:t>
            </a:r>
            <a:r>
              <a:rPr kumimoji="0" lang="fr-FR" sz="2200" b="0" i="0" u="none" strike="noStrike" kern="1200" cap="none" spc="0" normalizeH="0" baseline="0" noProof="0" dirty="0">
                <a:ln>
                  <a:noFill/>
                </a:ln>
                <a:solidFill>
                  <a:schemeClr val="tx1"/>
                </a:solidFill>
                <a:effectLst/>
                <a:uLnTx/>
                <a:uFillTx/>
                <a:latin typeface="+mn-lt"/>
                <a:ea typeface="+mn-ea"/>
                <a:cs typeface="+mn-cs"/>
              </a:rPr>
              <a:t> </a:t>
            </a:r>
            <a:r>
              <a:rPr kumimoji="0" lang="fr-FR" sz="2200" b="0" i="0" u="none" strike="noStrike" kern="1200" cap="none" spc="0" normalizeH="0" baseline="0" noProof="0" dirty="0" err="1">
                <a:ln>
                  <a:noFill/>
                </a:ln>
                <a:solidFill>
                  <a:schemeClr val="tx1"/>
                </a:solidFill>
                <a:effectLst/>
                <a:uLnTx/>
                <a:uFillTx/>
                <a:latin typeface="+mn-lt"/>
                <a:ea typeface="+mn-ea"/>
                <a:cs typeface="+mn-cs"/>
              </a:rPr>
              <a:t>create</a:t>
            </a:r>
            <a:r>
              <a:rPr kumimoji="0" lang="fr-FR" sz="2200" b="0" i="0" u="none" strike="noStrike" kern="1200" cap="none" spc="0" normalizeH="0" baseline="0" noProof="0" dirty="0">
                <a:ln>
                  <a:noFill/>
                </a:ln>
                <a:solidFill>
                  <a:schemeClr val="tx1"/>
                </a:solidFill>
                <a:effectLst/>
                <a:uLnTx/>
                <a:uFillTx/>
                <a:latin typeface="+mn-lt"/>
                <a:ea typeface="+mn-ea"/>
                <a:cs typeface="+mn-cs"/>
              </a:rPr>
              <a:t> a « </a:t>
            </a:r>
            <a:r>
              <a:rPr kumimoji="0" lang="fr-FR" sz="2200" b="0" i="0" u="none" strike="noStrike" kern="1200" cap="none" spc="0" normalizeH="0" baseline="0" noProof="0" dirty="0" err="1">
                <a:ln>
                  <a:noFill/>
                </a:ln>
                <a:solidFill>
                  <a:schemeClr val="tx1"/>
                </a:solidFill>
                <a:effectLst/>
                <a:uLnTx/>
                <a:uFillTx/>
                <a:latin typeface="+mn-lt"/>
                <a:ea typeface="+mn-ea"/>
                <a:cs typeface="+mn-cs"/>
              </a:rPr>
              <a:t>fund</a:t>
            </a:r>
            <a:r>
              <a:rPr kumimoji="0" lang="fr-FR" sz="2200" b="0" i="0" u="none" strike="noStrike" kern="1200" cap="none" spc="0" normalizeH="0" baseline="0" noProof="0" dirty="0">
                <a:ln>
                  <a:noFill/>
                </a:ln>
                <a:solidFill>
                  <a:schemeClr val="tx1"/>
                </a:solidFill>
                <a:effectLst/>
                <a:uLnTx/>
                <a:uFillTx/>
                <a:latin typeface="+mn-lt"/>
                <a:ea typeface="+mn-ea"/>
                <a:cs typeface="+mn-cs"/>
              </a:rPr>
              <a:t> » </a:t>
            </a:r>
            <a:r>
              <a:rPr kumimoji="0" lang="fr-FR" sz="2200" b="0" i="0" u="none" strike="noStrike" kern="1200" cap="none" spc="0" normalizeH="0" baseline="0" noProof="0" dirty="0" err="1">
                <a:ln>
                  <a:noFill/>
                </a:ln>
                <a:solidFill>
                  <a:schemeClr val="tx1"/>
                </a:solidFill>
                <a:effectLst/>
                <a:uLnTx/>
                <a:uFillTx/>
                <a:latin typeface="+mn-lt"/>
                <a:ea typeface="+mn-ea"/>
                <a:cs typeface="+mn-cs"/>
              </a:rPr>
              <a:t>with</a:t>
            </a:r>
            <a:r>
              <a:rPr kumimoji="0" lang="fr-FR" sz="2200" b="0" i="0" u="none" strike="noStrike" kern="1200" cap="none" spc="0" normalizeH="0" baseline="0" noProof="0" dirty="0">
                <a:ln>
                  <a:noFill/>
                </a:ln>
                <a:solidFill>
                  <a:schemeClr val="tx1"/>
                </a:solidFill>
                <a:effectLst/>
                <a:uLnTx/>
                <a:uFillTx/>
                <a:latin typeface="+mn-lt"/>
                <a:ea typeface="+mn-ea"/>
                <a:cs typeface="+mn-cs"/>
              </a:rPr>
              <a:t> </a:t>
            </a:r>
            <a:r>
              <a:rPr kumimoji="0" lang="fr-FR" sz="2200" b="0" i="0" u="none" strike="noStrike" kern="1200" cap="none" spc="0" normalizeH="0" baseline="0" noProof="0" dirty="0" smtClean="0">
                <a:ln>
                  <a:noFill/>
                </a:ln>
                <a:solidFill>
                  <a:schemeClr val="tx1"/>
                </a:solidFill>
                <a:effectLst/>
                <a:uLnTx/>
                <a:uFillTx/>
                <a:latin typeface="+mn-lt"/>
                <a:ea typeface="+mn-ea"/>
                <a:cs typeface="+mn-cs"/>
              </a:rPr>
              <a:t>the contribution </a:t>
            </a:r>
            <a:r>
              <a:rPr kumimoji="0" lang="fr-FR" sz="2200" b="0" i="0" u="none" strike="noStrike" kern="1200" cap="none" spc="0" normalizeH="0" baseline="0" noProof="0" dirty="0">
                <a:ln>
                  <a:noFill/>
                </a:ln>
                <a:solidFill>
                  <a:schemeClr val="tx1"/>
                </a:solidFill>
                <a:effectLst/>
                <a:uLnTx/>
                <a:uFillTx/>
                <a:latin typeface="+mn-lt"/>
                <a:ea typeface="+mn-ea"/>
                <a:cs typeface="+mn-cs"/>
              </a:rPr>
              <a:t>of </a:t>
            </a:r>
            <a:r>
              <a:rPr kumimoji="0" lang="fr-FR" sz="2200" b="0" i="0" u="none" strike="noStrike" kern="1200" cap="none" spc="0" normalizeH="0" baseline="0" noProof="0" dirty="0" err="1" smtClean="0">
                <a:ln>
                  <a:noFill/>
                </a:ln>
                <a:solidFill>
                  <a:schemeClr val="tx1"/>
                </a:solidFill>
                <a:effectLst/>
                <a:uLnTx/>
                <a:uFillTx/>
                <a:latin typeface="+mn-lt"/>
                <a:ea typeface="+mn-ea"/>
                <a:cs typeface="+mn-cs"/>
              </a:rPr>
              <a:t>interested</a:t>
            </a:r>
            <a:r>
              <a:rPr kumimoji="0" lang="fr-FR" sz="22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2200" b="0" i="0" u="none" strike="noStrike" kern="1200" cap="none" spc="0" normalizeH="0" baseline="0" noProof="0" dirty="0" err="1">
                <a:ln>
                  <a:noFill/>
                </a:ln>
                <a:solidFill>
                  <a:schemeClr val="tx1"/>
                </a:solidFill>
                <a:effectLst/>
                <a:uLnTx/>
                <a:uFillTx/>
                <a:latin typeface="+mn-lt"/>
                <a:ea typeface="+mn-ea"/>
                <a:cs typeface="+mn-cs"/>
              </a:rPr>
              <a:t>companies</a:t>
            </a:r>
            <a:r>
              <a:rPr kumimoji="0" lang="fr-FR" sz="2200" b="0" i="0" u="none" strike="noStrike" kern="1200" cap="none" spc="0" normalizeH="0" baseline="0" noProof="0" dirty="0">
                <a:ln>
                  <a:noFill/>
                </a:ln>
                <a:solidFill>
                  <a:schemeClr val="tx1"/>
                </a:solidFill>
                <a:effectLst/>
                <a:uLnTx/>
                <a:uFillTx/>
                <a:latin typeface="+mn-lt"/>
                <a:ea typeface="+mn-ea"/>
                <a:cs typeface="+mn-cs"/>
              </a:rPr>
              <a:t> and practice the training?</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chemeClr val="tx1"/>
                </a:solidFill>
                <a:effectLst/>
                <a:uLnTx/>
                <a:uFillTx/>
                <a:latin typeface="+mn-lt"/>
                <a:ea typeface="+mn-ea"/>
                <a:cs typeface="+mn-cs"/>
              </a:rPr>
              <a:t>Creating a consortium of infrastructures and companies in order to train/learn when contracts for next accelerators or magnets construction are issued or ….</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Rectangle 2"/>
          <p:cNvSpPr/>
          <p:nvPr/>
        </p:nvSpPr>
        <p:spPr>
          <a:xfrm>
            <a:off x="971600" y="764704"/>
            <a:ext cx="6912768" cy="515526"/>
          </a:xfrm>
          <a:prstGeom prst="rect">
            <a:avLst/>
          </a:prstGeom>
        </p:spPr>
        <p:txBody>
          <a:bodyPr wrap="square">
            <a:spAutoFit/>
          </a:bodyPr>
          <a:lstStyle/>
          <a:p>
            <a:pPr algn="just">
              <a:lnSpc>
                <a:spcPts val="3300"/>
              </a:lnSpc>
            </a:pPr>
            <a:r>
              <a:rPr lang="en-US" sz="2800" b="1" dirty="0"/>
              <a:t>T5.1     Questions and ongoing activities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692696"/>
            <a:ext cx="7776864" cy="490968"/>
          </a:xfrm>
          <a:prstGeom prst="rect">
            <a:avLst/>
          </a:prstGeom>
        </p:spPr>
        <p:txBody>
          <a:bodyPr wrap="square">
            <a:spAutoFit/>
          </a:bodyPr>
          <a:lstStyle/>
          <a:p>
            <a:pPr algn="just">
              <a:lnSpc>
                <a:spcPts val="3300"/>
              </a:lnSpc>
            </a:pPr>
            <a:r>
              <a:rPr lang="en-US" sz="2400" b="1" dirty="0"/>
              <a:t>T5.2    Harmonization- Material and Component References</a:t>
            </a:r>
          </a:p>
        </p:txBody>
      </p:sp>
      <p:sp>
        <p:nvSpPr>
          <p:cNvPr id="5" name="Rectangle 4"/>
          <p:cNvSpPr/>
          <p:nvPr/>
        </p:nvSpPr>
        <p:spPr>
          <a:xfrm>
            <a:off x="-1016" y="1412776"/>
            <a:ext cx="9145016" cy="5193729"/>
          </a:xfrm>
          <a:prstGeom prst="rect">
            <a:avLst/>
          </a:prstGeom>
        </p:spPr>
        <p:txBody>
          <a:bodyPr wrap="square">
            <a:spAutoFit/>
          </a:bodyPr>
          <a:lstStyle/>
          <a:p>
            <a:pPr>
              <a:spcAft>
                <a:spcPts val="300"/>
              </a:spcAft>
            </a:pPr>
            <a:r>
              <a:rPr lang="en-US" sz="2400" b="1" dirty="0">
                <a:solidFill>
                  <a:srgbClr val="0000FF"/>
                </a:solidFill>
                <a:latin typeface="Arial" panose="020B0604020202020204" pitchFamily="34" charset="0"/>
                <a:cs typeface="Arial" panose="020B0604020202020204" pitchFamily="34" charset="0"/>
              </a:rPr>
              <a:t>                         As stated in the AMICI proposal:  </a:t>
            </a:r>
          </a:p>
          <a:p>
            <a:pPr algn="just"/>
            <a:r>
              <a:rPr lang="en-US" sz="2400" b="1" dirty="0">
                <a:latin typeface="Calibri" pitchFamily="34" charset="0"/>
                <a:cs typeface="Calibri" pitchFamily="34" charset="0"/>
              </a:rPr>
              <a:t> </a:t>
            </a:r>
            <a:r>
              <a:rPr lang="en-US" sz="2000" dirty="0">
                <a:latin typeface="Arial" panose="020B0604020202020204" pitchFamily="34" charset="0"/>
                <a:cs typeface="Arial" panose="020B0604020202020204" pitchFamily="34" charset="0"/>
              </a:rPr>
              <a:t>“Establish a </a:t>
            </a:r>
            <a:r>
              <a:rPr lang="en-US" sz="2000" b="1" dirty="0">
                <a:solidFill>
                  <a:srgbClr val="FF0000"/>
                </a:solidFill>
                <a:latin typeface="Arial" panose="020B0604020202020204" pitchFamily="34" charset="0"/>
                <a:cs typeface="Arial" panose="020B0604020202020204" pitchFamily="34" charset="0"/>
              </a:rPr>
              <a:t>common knowledge</a:t>
            </a:r>
            <a:r>
              <a:rPr lang="en-US" sz="2000" dirty="0">
                <a:latin typeface="Arial" panose="020B0604020202020204" pitchFamily="34" charset="0"/>
                <a:cs typeface="Arial" panose="020B0604020202020204" pitchFamily="34" charset="0"/>
              </a:rPr>
              <a:t>, background and use among Technological Infrastructures and related laboratories and industries </a:t>
            </a:r>
            <a:r>
              <a:rPr lang="en-US" sz="2000" b="1" dirty="0">
                <a:latin typeface="Arial" panose="020B0604020202020204" pitchFamily="34" charset="0"/>
                <a:cs typeface="Arial" panose="020B0604020202020204" pitchFamily="34" charset="0"/>
              </a:rPr>
              <a:t>in relation to material and components</a:t>
            </a:r>
            <a:r>
              <a:rPr lang="en-US" sz="2000" dirty="0">
                <a:latin typeface="Arial" panose="020B0604020202020204" pitchFamily="34" charset="0"/>
                <a:cs typeface="Arial" panose="020B0604020202020204" pitchFamily="34" charset="0"/>
              </a:rPr>
              <a:t> involved in </a:t>
            </a:r>
            <a:r>
              <a:rPr lang="en-US" sz="2000" b="1" dirty="0">
                <a:latin typeface="Arial" panose="020B0604020202020204" pitchFamily="34" charset="0"/>
                <a:cs typeface="Arial" panose="020B0604020202020204" pitchFamily="34" charset="0"/>
              </a:rPr>
              <a:t>accelerator</a:t>
            </a:r>
            <a:r>
              <a:rPr lang="en-US" sz="2000" dirty="0">
                <a:latin typeface="Arial" panose="020B0604020202020204" pitchFamily="34" charset="0"/>
                <a:cs typeface="Arial" panose="020B0604020202020204" pitchFamily="34" charset="0"/>
              </a:rPr>
              <a:t> and </a:t>
            </a:r>
            <a:r>
              <a:rPr lang="en-US" sz="2000" b="1" dirty="0">
                <a:solidFill>
                  <a:srgbClr val="FF0000"/>
                </a:solidFill>
                <a:latin typeface="Arial" panose="020B0604020202020204" pitchFamily="34" charset="0"/>
                <a:cs typeface="Arial" panose="020B0604020202020204" pitchFamily="34" charset="0"/>
              </a:rPr>
              <a:t>large superconducting magnets. “</a:t>
            </a:r>
          </a:p>
          <a:p>
            <a:pPr>
              <a:spcAft>
                <a:spcPts val="300"/>
              </a:spcAft>
            </a:pPr>
            <a:r>
              <a:rPr lang="en-US" sz="2400" b="1" dirty="0">
                <a:solidFill>
                  <a:srgbClr val="0000FF"/>
                </a:solidFill>
                <a:latin typeface="Arial" panose="020B0604020202020204" pitchFamily="34" charset="0"/>
                <a:cs typeface="Arial" panose="020B0604020202020204" pitchFamily="34" charset="0"/>
              </a:rPr>
              <a:t>                                 Main idea:</a:t>
            </a:r>
          </a:p>
          <a:p>
            <a:pPr marL="342900" indent="-342900" algn="just">
              <a:buFont typeface="Arial" panose="020B0604020202020204" pitchFamily="34" charset="0"/>
              <a:buChar char="•"/>
            </a:pPr>
            <a:r>
              <a:rPr lang="en-US" dirty="0">
                <a:latin typeface="Arial" panose="020B0604020202020204" pitchFamily="34" charset="0"/>
                <a:cs typeface="Arial" panose="020B0604020202020204" pitchFamily="34" charset="0"/>
              </a:rPr>
              <a:t>Accelerator performances are based not only on accelerator systems design but also on material or component choice and specifications. </a:t>
            </a:r>
          </a:p>
          <a:p>
            <a:pPr marL="342900" indent="-342900" algn="just">
              <a:buFont typeface="Arial" panose="020B0604020202020204" pitchFamily="34" charset="0"/>
              <a:buChar char="•"/>
            </a:pPr>
            <a:r>
              <a:rPr lang="en-US" dirty="0">
                <a:latin typeface="Arial" panose="020B0604020202020204" pitchFamily="34" charset="0"/>
                <a:cs typeface="Arial" panose="020B0604020202020204" pitchFamily="34" charset="0"/>
              </a:rPr>
              <a:t>Data and characteristics of these are not easy to find in papers and knowledge sharing is more commonly done with private communications.</a:t>
            </a:r>
          </a:p>
          <a:p>
            <a:pPr marL="342900" indent="-342900" algn="just">
              <a:buFont typeface="Arial" panose="020B0604020202020204" pitchFamily="34" charset="0"/>
              <a:buChar char="•"/>
            </a:pPr>
            <a:r>
              <a:rPr lang="en-US" dirty="0">
                <a:latin typeface="Arial" panose="020B0604020202020204" pitchFamily="34" charset="0"/>
                <a:cs typeface="Arial" panose="020B0604020202020204" pitchFamily="34" charset="0"/>
              </a:rPr>
              <a:t>Even on raw materials, non-standard use in an accelerator environment (radiation, cold temperature…) add difficulties to find corresponding data.</a:t>
            </a:r>
            <a:endParaRPr lang="en-US" dirty="0"/>
          </a:p>
          <a:p>
            <a:pPr>
              <a:spcAft>
                <a:spcPts val="300"/>
              </a:spcAft>
            </a:pPr>
            <a:r>
              <a:rPr lang="en-US" sz="2400" b="1" dirty="0">
                <a:solidFill>
                  <a:srgbClr val="002060"/>
                </a:solidFill>
                <a:latin typeface="Arial" panose="020B0604020202020204" pitchFamily="34" charset="0"/>
                <a:cs typeface="Arial" panose="020B0604020202020204" pitchFamily="34" charset="0"/>
              </a:rPr>
              <a:t>                          </a:t>
            </a:r>
            <a:r>
              <a:rPr lang="en-US" sz="2400" b="1" dirty="0">
                <a:solidFill>
                  <a:srgbClr val="0000FF"/>
                </a:solidFill>
                <a:latin typeface="Arial" panose="020B0604020202020204" pitchFamily="34" charset="0"/>
                <a:cs typeface="Arial" panose="020B0604020202020204" pitchFamily="34" charset="0"/>
              </a:rPr>
              <a:t>Main outcome:</a:t>
            </a:r>
          </a:p>
          <a:p>
            <a:pPr algn="just"/>
            <a:r>
              <a:rPr lang="en-US" sz="2000" b="1" dirty="0">
                <a:solidFill>
                  <a:srgbClr val="FF0000"/>
                </a:solidFill>
                <a:latin typeface="Arial" panose="020B0604020202020204" pitchFamily="34" charset="0"/>
                <a:cs typeface="Arial" panose="020B0604020202020204" pitchFamily="34" charset="0"/>
              </a:rPr>
              <a:t>Create a reference database </a:t>
            </a:r>
            <a:r>
              <a:rPr lang="en-US" sz="2000" dirty="0">
                <a:latin typeface="Arial" panose="020B0604020202020204" pitchFamily="34" charset="0"/>
                <a:cs typeface="Arial" panose="020B0604020202020204" pitchFamily="34" charset="0"/>
              </a:rPr>
              <a:t>for material/component used in accelerators (accelerating structures, magnets, diagnostics, ancillaries…) and start to fill it with relevant data.</a:t>
            </a:r>
          </a:p>
        </p:txBody>
      </p:sp>
    </p:spTree>
    <p:extLst>
      <p:ext uri="{BB962C8B-B14F-4D97-AF65-F5344CB8AC3E}">
        <p14:creationId xmlns:p14="http://schemas.microsoft.com/office/powerpoint/2010/main" val="35528129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268760"/>
            <a:ext cx="8820472" cy="4893647"/>
          </a:xfrm>
          <a:prstGeom prst="rect">
            <a:avLst/>
          </a:prstGeom>
        </p:spPr>
        <p:txBody>
          <a:bodyPr wrap="square">
            <a:spAutoFit/>
          </a:bodyPr>
          <a:lstStyle/>
          <a:p>
            <a:pPr marL="635000" indent="-457200"/>
            <a:r>
              <a:rPr lang="en-US" sz="2400" b="1" dirty="0">
                <a:solidFill>
                  <a:srgbClr val="0000FF"/>
                </a:solidFill>
                <a:latin typeface="Arial" panose="020B0604020202020204" pitchFamily="34" charset="0"/>
                <a:cs typeface="Arial" panose="020B0604020202020204" pitchFamily="34" charset="0"/>
              </a:rPr>
              <a:t>1. MATERIAL</a:t>
            </a:r>
          </a:p>
          <a:p>
            <a:pPr marL="635000" indent="-457200">
              <a:buAutoNum type="arabicPeriod"/>
            </a:pPr>
            <a:endParaRPr lang="en-US" sz="2400" b="1" dirty="0">
              <a:solidFill>
                <a:srgbClr val="5F2987"/>
              </a:solidFill>
              <a:latin typeface="Arial" panose="020B0604020202020204" pitchFamily="34" charset="0"/>
              <a:cs typeface="Arial" panose="020B0604020202020204" pitchFamily="34" charset="0"/>
            </a:endParaRPr>
          </a:p>
          <a:p>
            <a:pPr marL="177800"/>
            <a:r>
              <a:rPr lang="en-US" sz="2400" b="1" dirty="0">
                <a:solidFill>
                  <a:srgbClr val="002060"/>
                </a:solidFill>
                <a:latin typeface="Arial" panose="020B0604020202020204" pitchFamily="34" charset="0"/>
                <a:cs typeface="Arial" panose="020B0604020202020204" pitchFamily="34" charset="0"/>
              </a:rPr>
              <a:t>Some examples:</a:t>
            </a:r>
            <a:endParaRPr lang="en-US" sz="2400" b="1" dirty="0">
              <a:solidFill>
                <a:srgbClr val="7030A0"/>
              </a:solidFill>
              <a:latin typeface="Arial" panose="020B0604020202020204" pitchFamily="34" charset="0"/>
              <a:cs typeface="Arial" panose="020B0604020202020204" pitchFamily="34" charset="0"/>
            </a:endParaRPr>
          </a:p>
          <a:p>
            <a:pPr marL="457200" indent="-279400">
              <a:buFont typeface="Arial" pitchFamily="34" charset="0"/>
              <a:buChar char="•"/>
            </a:pPr>
            <a:r>
              <a:rPr lang="en-US" sz="2400" b="1" dirty="0">
                <a:solidFill>
                  <a:srgbClr val="FF0000"/>
                </a:solidFill>
                <a:latin typeface="Arial" panose="020B0604020202020204" pitchFamily="34" charset="0"/>
                <a:cs typeface="Arial" panose="020B0604020202020204" pitchFamily="34" charset="0"/>
              </a:rPr>
              <a:t>Raw material, </a:t>
            </a:r>
            <a:r>
              <a:rPr lang="en-US" sz="2400" b="1" dirty="0">
                <a:latin typeface="Arial" panose="020B0604020202020204" pitchFamily="34" charset="0"/>
                <a:cs typeface="Arial" panose="020B0604020202020204" pitchFamily="34" charset="0"/>
              </a:rPr>
              <a:t>as used to fabricate accelerator systems</a:t>
            </a:r>
            <a:endParaRPr lang="en-US" sz="2400" b="1" i="1" dirty="0">
              <a:latin typeface="Arial" panose="020B0604020202020204" pitchFamily="34" charset="0"/>
              <a:cs typeface="Arial" panose="020B0604020202020204" pitchFamily="34" charset="0"/>
            </a:endParaRPr>
          </a:p>
          <a:p>
            <a:pPr marL="914400" lvl="1" indent="-457200">
              <a:buFont typeface="Wingdings" panose="05000000000000000000" pitchFamily="2" charset="2"/>
              <a:buChar char="Ø"/>
            </a:pPr>
            <a:r>
              <a:rPr lang="en-US" sz="2400" i="1" dirty="0">
                <a:latin typeface="Arial" panose="020B0604020202020204" pitchFamily="34" charset="0"/>
                <a:cs typeface="Arial" panose="020B0604020202020204" pitchFamily="34" charset="0"/>
              </a:rPr>
              <a:t>Niobium, Nb3Sn, </a:t>
            </a:r>
            <a:r>
              <a:rPr lang="en-US" sz="2400" i="1" dirty="0" err="1">
                <a:latin typeface="Arial" panose="020B0604020202020204" pitchFamily="34" charset="0"/>
                <a:cs typeface="Arial" panose="020B0604020202020204" pitchFamily="34" charset="0"/>
              </a:rPr>
              <a:t>NbTi</a:t>
            </a:r>
            <a:r>
              <a:rPr lang="en-US" sz="2400" i="1" dirty="0">
                <a:latin typeface="Arial" panose="020B0604020202020204" pitchFamily="34" charset="0"/>
                <a:cs typeface="Arial" panose="020B0604020202020204" pitchFamily="34" charset="0"/>
              </a:rPr>
              <a:t>, Stainless steel, Titanium,…</a:t>
            </a:r>
          </a:p>
          <a:p>
            <a:pPr marL="914400" lvl="1" indent="-457200">
              <a:buFont typeface="Wingdings" panose="05000000000000000000" pitchFamily="2" charset="2"/>
              <a:buChar char="Ø"/>
            </a:pPr>
            <a:r>
              <a:rPr lang="en-US" sz="2400" i="1" dirty="0">
                <a:latin typeface="Arial" panose="020B0604020202020204" pitchFamily="34" charset="0"/>
                <a:cs typeface="Arial" panose="020B0604020202020204" pitchFamily="34" charset="0"/>
              </a:rPr>
              <a:t>Ceramics (power couplers)</a:t>
            </a:r>
          </a:p>
          <a:p>
            <a:pPr marL="914400" lvl="1" indent="-457200">
              <a:buFont typeface="Wingdings" panose="05000000000000000000" pitchFamily="2" charset="2"/>
              <a:buChar char="Ø"/>
            </a:pPr>
            <a:r>
              <a:rPr lang="en-US" sz="2400" i="1" dirty="0">
                <a:latin typeface="Arial" panose="020B0604020202020204" pitchFamily="34" charset="0"/>
                <a:cs typeface="Arial" panose="020B0604020202020204" pitchFamily="34" charset="0"/>
              </a:rPr>
              <a:t>Magnetic material (µmetal ,co-</a:t>
            </a:r>
            <a:r>
              <a:rPr lang="en-US" sz="2400" i="1" dirty="0" err="1">
                <a:latin typeface="Arial" panose="020B0604020202020204" pitchFamily="34" charset="0"/>
                <a:cs typeface="Arial" panose="020B0604020202020204" pitchFamily="34" charset="0"/>
              </a:rPr>
              <a:t>netic</a:t>
            </a:r>
            <a:r>
              <a:rPr lang="en-US" sz="2400" i="1" dirty="0">
                <a:latin typeface="Arial" panose="020B0604020202020204" pitchFamily="34" charset="0"/>
                <a:cs typeface="Arial" panose="020B0604020202020204" pitchFamily="34" charset="0"/>
              </a:rPr>
              <a:t>, …)</a:t>
            </a:r>
          </a:p>
          <a:p>
            <a:pPr marL="914400" lvl="1" indent="-457200">
              <a:buFont typeface="Wingdings" panose="05000000000000000000" pitchFamily="2" charset="2"/>
              <a:buChar char="Ø"/>
            </a:pPr>
            <a:r>
              <a:rPr lang="en-US" sz="2400" i="1" dirty="0">
                <a:latin typeface="Arial" panose="020B0604020202020204" pitchFamily="34" charset="0"/>
                <a:cs typeface="Arial" panose="020B0604020202020204" pitchFamily="34" charset="0"/>
              </a:rPr>
              <a:t>…</a:t>
            </a:r>
            <a:endParaRPr lang="en-US" sz="2400" b="1" i="1" dirty="0">
              <a:solidFill>
                <a:srgbClr val="7030A0"/>
              </a:solidFill>
              <a:latin typeface="Arial" panose="020B0604020202020204" pitchFamily="34" charset="0"/>
              <a:cs typeface="Arial" panose="020B0604020202020204" pitchFamily="34" charset="0"/>
            </a:endParaRPr>
          </a:p>
          <a:p>
            <a:pPr marL="457200" indent="-279400">
              <a:buFont typeface="Arial" pitchFamily="34" charset="0"/>
              <a:buChar char="•"/>
            </a:pPr>
            <a:r>
              <a:rPr lang="en-US" sz="2400" b="1" dirty="0">
                <a:solidFill>
                  <a:srgbClr val="FF0000"/>
                </a:solidFill>
                <a:latin typeface="Arial" panose="020B0604020202020204" pitchFamily="34" charset="0"/>
                <a:cs typeface="Arial" panose="020B0604020202020204" pitchFamily="34" charset="0"/>
              </a:rPr>
              <a:t>Material </a:t>
            </a:r>
            <a:r>
              <a:rPr lang="en-US" sz="2400" b="1" dirty="0">
                <a:latin typeface="Arial" panose="020B0604020202020204" pitchFamily="34" charset="0"/>
                <a:cs typeface="Arial" panose="020B0604020202020204" pitchFamily="34" charset="0"/>
              </a:rPr>
              <a:t>as used during processing/preparation</a:t>
            </a:r>
            <a:endParaRPr lang="en-US" sz="2400" b="1" i="1" dirty="0">
              <a:latin typeface="Arial" panose="020B0604020202020204" pitchFamily="34" charset="0"/>
              <a:cs typeface="Arial" panose="020B0604020202020204" pitchFamily="34" charset="0"/>
            </a:endParaRPr>
          </a:p>
          <a:p>
            <a:pPr marL="914400" lvl="1" indent="-457200">
              <a:buFont typeface="Wingdings" panose="05000000000000000000" pitchFamily="2" charset="2"/>
              <a:buChar char="Ø"/>
            </a:pPr>
            <a:r>
              <a:rPr lang="en-US" sz="2400" i="1" dirty="0">
                <a:latin typeface="Arial" panose="020B0604020202020204" pitchFamily="34" charset="0"/>
                <a:cs typeface="Arial" panose="020B0604020202020204" pitchFamily="34" charset="0"/>
              </a:rPr>
              <a:t>Chemical etching mixture</a:t>
            </a:r>
          </a:p>
          <a:p>
            <a:pPr marL="914400" lvl="1" indent="-457200">
              <a:buFont typeface="Wingdings" panose="05000000000000000000" pitchFamily="2" charset="2"/>
              <a:buChar char="Ø"/>
            </a:pPr>
            <a:r>
              <a:rPr lang="en-US" sz="2400" i="1" dirty="0">
                <a:latin typeface="Arial" panose="020B0604020202020204" pitchFamily="34" charset="0"/>
                <a:cs typeface="Arial" panose="020B0604020202020204" pitchFamily="34" charset="0"/>
              </a:rPr>
              <a:t>Ultra-pure water</a:t>
            </a:r>
          </a:p>
          <a:p>
            <a:pPr marL="914400" lvl="1" indent="-457200">
              <a:buFont typeface="Wingdings" panose="05000000000000000000" pitchFamily="2" charset="2"/>
              <a:buChar char="Ø"/>
            </a:pPr>
            <a:r>
              <a:rPr lang="en-US" sz="2400" i="1" dirty="0">
                <a:latin typeface="Arial" panose="020B0604020202020204" pitchFamily="34" charset="0"/>
                <a:cs typeface="Arial" panose="020B0604020202020204" pitchFamily="34" charset="0"/>
              </a:rPr>
              <a:t>Media for mechanical polishing</a:t>
            </a:r>
          </a:p>
          <a:p>
            <a:pPr marL="914400" lvl="1" indent="-457200">
              <a:buFont typeface="Wingdings" panose="05000000000000000000" pitchFamily="2" charset="2"/>
              <a:buChar char="Ø"/>
            </a:pPr>
            <a:r>
              <a:rPr lang="en-US" sz="2400" i="1" dirty="0">
                <a:latin typeface="Arial" panose="020B0604020202020204" pitchFamily="34" charset="0"/>
                <a:cs typeface="Arial" panose="020B0604020202020204" pitchFamily="34" charset="0"/>
              </a:rPr>
              <a:t>…</a:t>
            </a:r>
            <a:endParaRPr lang="en-US" sz="2400" b="1" i="1" dirty="0">
              <a:solidFill>
                <a:srgbClr val="7030A0"/>
              </a:solidFill>
              <a:latin typeface="Arial" panose="020B0604020202020204" pitchFamily="34" charset="0"/>
              <a:cs typeface="Arial" panose="020B0604020202020204" pitchFamily="34" charset="0"/>
            </a:endParaRPr>
          </a:p>
        </p:txBody>
      </p:sp>
      <p:sp>
        <p:nvSpPr>
          <p:cNvPr id="4" name="Rectangle 3"/>
          <p:cNvSpPr/>
          <p:nvPr/>
        </p:nvSpPr>
        <p:spPr>
          <a:xfrm>
            <a:off x="683568" y="692696"/>
            <a:ext cx="7776864" cy="490968"/>
          </a:xfrm>
          <a:prstGeom prst="rect">
            <a:avLst/>
          </a:prstGeom>
        </p:spPr>
        <p:txBody>
          <a:bodyPr wrap="square">
            <a:spAutoFit/>
          </a:bodyPr>
          <a:lstStyle/>
          <a:p>
            <a:pPr algn="just">
              <a:lnSpc>
                <a:spcPts val="3300"/>
              </a:lnSpc>
            </a:pPr>
            <a:r>
              <a:rPr lang="en-US" sz="2400" b="1" dirty="0"/>
              <a:t>T5.2    What </a:t>
            </a:r>
            <a:r>
              <a:rPr lang="en-US" sz="2400" b="1" dirty="0" err="1"/>
              <a:t>shoud</a:t>
            </a:r>
            <a:r>
              <a:rPr lang="en-US" sz="2400" b="1" dirty="0"/>
              <a:t> be included into the database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692696"/>
            <a:ext cx="7776864" cy="490968"/>
          </a:xfrm>
          <a:prstGeom prst="rect">
            <a:avLst/>
          </a:prstGeom>
        </p:spPr>
        <p:txBody>
          <a:bodyPr wrap="square">
            <a:spAutoFit/>
          </a:bodyPr>
          <a:lstStyle/>
          <a:p>
            <a:pPr algn="just">
              <a:lnSpc>
                <a:spcPts val="3300"/>
              </a:lnSpc>
            </a:pPr>
            <a:r>
              <a:rPr lang="en-US" sz="2400" b="1" dirty="0"/>
              <a:t>T5.2    What </a:t>
            </a:r>
            <a:r>
              <a:rPr lang="en-US" sz="2400" b="1" dirty="0" err="1"/>
              <a:t>shoud</a:t>
            </a:r>
            <a:r>
              <a:rPr lang="en-US" sz="2400" b="1" dirty="0"/>
              <a:t> be included into the database</a:t>
            </a:r>
          </a:p>
        </p:txBody>
      </p:sp>
      <p:sp>
        <p:nvSpPr>
          <p:cNvPr id="3" name="ZoneTexte 2"/>
          <p:cNvSpPr txBox="1"/>
          <p:nvPr/>
        </p:nvSpPr>
        <p:spPr>
          <a:xfrm>
            <a:off x="0" y="1178958"/>
            <a:ext cx="8964487" cy="5570756"/>
          </a:xfrm>
          <a:prstGeom prst="rect">
            <a:avLst/>
          </a:prstGeom>
          <a:noFill/>
          <a:ln>
            <a:solidFill>
              <a:schemeClr val="lt1"/>
            </a:solidFill>
          </a:ln>
        </p:spPr>
        <p:txBody>
          <a:bodyPr wrap="square" rtlCol="0">
            <a:spAutoFit/>
          </a:bodyPr>
          <a:lstStyle/>
          <a:p>
            <a:pPr marL="177800"/>
            <a:r>
              <a:rPr lang="en-US" sz="2400" b="1" dirty="0">
                <a:solidFill>
                  <a:srgbClr val="0000FF"/>
                </a:solidFill>
                <a:latin typeface="Arial" panose="020B0604020202020204" pitchFamily="34" charset="0"/>
                <a:cs typeface="Arial" panose="020B0604020202020204" pitchFamily="34" charset="0"/>
              </a:rPr>
              <a:t>  2. COMPONENT</a:t>
            </a:r>
            <a:endParaRPr lang="en-US" sz="2400" b="1" dirty="0">
              <a:solidFill>
                <a:srgbClr val="5F2987"/>
              </a:solidFill>
              <a:latin typeface="Arial" panose="020B0604020202020204" pitchFamily="34" charset="0"/>
              <a:cs typeface="Arial" panose="020B0604020202020204" pitchFamily="34" charset="0"/>
            </a:endParaRPr>
          </a:p>
          <a:p>
            <a:pPr marL="177800"/>
            <a:r>
              <a:rPr lang="en-US" sz="2400" b="1" dirty="0">
                <a:solidFill>
                  <a:srgbClr val="002060"/>
                </a:solidFill>
                <a:latin typeface="Arial" panose="020B0604020202020204" pitchFamily="34" charset="0"/>
                <a:cs typeface="Arial" panose="020B0604020202020204" pitchFamily="34" charset="0"/>
              </a:rPr>
              <a:t>Some examples:</a:t>
            </a:r>
            <a:endParaRPr lang="en-US" sz="2000" b="1" dirty="0">
              <a:solidFill>
                <a:srgbClr val="7030A0"/>
              </a:solidFill>
              <a:latin typeface="Arial" panose="020B0604020202020204" pitchFamily="34" charset="0"/>
              <a:cs typeface="Arial" panose="020B0604020202020204" pitchFamily="34" charset="0"/>
            </a:endParaRPr>
          </a:p>
          <a:p>
            <a:pPr marL="457200" indent="-279400">
              <a:buFont typeface="Arial" pitchFamily="34" charset="0"/>
              <a:buChar char="•"/>
            </a:pPr>
            <a:r>
              <a:rPr lang="en-US" sz="2400" b="1" dirty="0">
                <a:solidFill>
                  <a:srgbClr val="FF0000"/>
                </a:solidFill>
                <a:latin typeface="Arial" panose="020B0604020202020204" pitchFamily="34" charset="0"/>
                <a:cs typeface="Arial" panose="020B0604020202020204" pitchFamily="34" charset="0"/>
              </a:rPr>
              <a:t>Ancillaries,</a:t>
            </a:r>
            <a:r>
              <a:rPr lang="en-US" sz="2400" b="1" dirty="0">
                <a:solidFill>
                  <a:srgbClr val="7030A0"/>
                </a:solidFill>
                <a:latin typeface="Arial" panose="020B0604020202020204" pitchFamily="34" charset="0"/>
                <a:cs typeface="Arial" panose="020B0604020202020204" pitchFamily="34" charset="0"/>
              </a:rPr>
              <a:t> </a:t>
            </a:r>
            <a:r>
              <a:rPr lang="en-US" sz="2400" b="1" dirty="0">
                <a:solidFill>
                  <a:srgbClr val="FF0000"/>
                </a:solidFill>
                <a:latin typeface="Arial" panose="020B0604020202020204" pitchFamily="34" charset="0"/>
                <a:cs typeface="Arial" panose="020B0604020202020204" pitchFamily="34" charset="0"/>
              </a:rPr>
              <a:t>as used to implement accelerator systems</a:t>
            </a:r>
            <a:endParaRPr lang="en-US" sz="2400" b="1" i="1" dirty="0">
              <a:solidFill>
                <a:srgbClr val="FF0000"/>
              </a:solidFill>
              <a:latin typeface="Arial" panose="020B0604020202020204" pitchFamily="34" charset="0"/>
              <a:cs typeface="Arial" panose="020B0604020202020204" pitchFamily="34" charset="0"/>
            </a:endParaRPr>
          </a:p>
          <a:p>
            <a:pPr marL="914400" lvl="1" indent="-457200">
              <a:buFont typeface="Wingdings" panose="05000000000000000000" pitchFamily="2" charset="2"/>
              <a:buChar char="Ø"/>
            </a:pPr>
            <a:r>
              <a:rPr lang="en-US" sz="2400" i="1" dirty="0">
                <a:latin typeface="Arial" panose="020B0604020202020204" pitchFamily="34" charset="0"/>
                <a:cs typeface="Arial" panose="020B0604020202020204" pitchFamily="34" charset="0"/>
              </a:rPr>
              <a:t>Cables,</a:t>
            </a:r>
          </a:p>
          <a:p>
            <a:pPr marL="914400" lvl="1" indent="-457200">
              <a:buFont typeface="Wingdings" panose="05000000000000000000" pitchFamily="2" charset="2"/>
              <a:buChar char="Ø"/>
            </a:pPr>
            <a:r>
              <a:rPr lang="en-US" sz="2400" i="1" dirty="0">
                <a:latin typeface="Arial" panose="020B0604020202020204" pitchFamily="34" charset="0"/>
                <a:cs typeface="Arial" panose="020B0604020202020204" pitchFamily="34" charset="0"/>
              </a:rPr>
              <a:t>RF </a:t>
            </a:r>
            <a:r>
              <a:rPr lang="en-US" sz="2400" i="1" dirty="0" err="1">
                <a:latin typeface="Arial" panose="020B0604020202020204" pitchFamily="34" charset="0"/>
                <a:cs typeface="Arial" panose="020B0604020202020204" pitchFamily="34" charset="0"/>
              </a:rPr>
              <a:t>feedthrough</a:t>
            </a:r>
            <a:r>
              <a:rPr lang="en-US" sz="2400" i="1" dirty="0">
                <a:latin typeface="Arial" panose="020B0604020202020204" pitchFamily="34" charset="0"/>
                <a:cs typeface="Arial" panose="020B0604020202020204" pitchFamily="34" charset="0"/>
              </a:rPr>
              <a:t>, HV </a:t>
            </a:r>
            <a:r>
              <a:rPr lang="en-US" sz="2400" i="1" dirty="0" err="1">
                <a:latin typeface="Arial" panose="020B0604020202020204" pitchFamily="34" charset="0"/>
                <a:cs typeface="Arial" panose="020B0604020202020204" pitchFamily="34" charset="0"/>
              </a:rPr>
              <a:t>feedthrough</a:t>
            </a:r>
            <a:endParaRPr lang="en-US" sz="2400" i="1" dirty="0">
              <a:latin typeface="Arial" panose="020B0604020202020204" pitchFamily="34" charset="0"/>
              <a:cs typeface="Arial" panose="020B0604020202020204" pitchFamily="34" charset="0"/>
            </a:endParaRPr>
          </a:p>
          <a:p>
            <a:pPr marL="914400" lvl="1" indent="-457200">
              <a:buFont typeface="Wingdings" panose="05000000000000000000" pitchFamily="2" charset="2"/>
              <a:buChar char="Ø"/>
            </a:pPr>
            <a:r>
              <a:rPr lang="en-US" sz="2400" i="1" dirty="0">
                <a:latin typeface="Arial" panose="020B0604020202020204" pitchFamily="34" charset="0"/>
                <a:cs typeface="Arial" panose="020B0604020202020204" pitchFamily="34" charset="0"/>
              </a:rPr>
              <a:t>Screws, bolts</a:t>
            </a:r>
          </a:p>
          <a:p>
            <a:pPr marL="914400" lvl="1" indent="-457200">
              <a:buFont typeface="Wingdings" panose="05000000000000000000" pitchFamily="2" charset="2"/>
              <a:buChar char="Ø"/>
            </a:pPr>
            <a:r>
              <a:rPr lang="en-US" sz="2400" i="1" dirty="0">
                <a:latin typeface="Arial" panose="020B0604020202020204" pitchFamily="34" charset="0"/>
                <a:cs typeface="Arial" panose="020B0604020202020204" pitchFamily="34" charset="0"/>
              </a:rPr>
              <a:t>Gaskets</a:t>
            </a:r>
          </a:p>
          <a:p>
            <a:pPr marL="914400" lvl="1" indent="-457200">
              <a:buFont typeface="Wingdings" panose="05000000000000000000" pitchFamily="2" charset="2"/>
              <a:buChar char="Ø"/>
            </a:pPr>
            <a:r>
              <a:rPr lang="en-US" sz="2400" b="1" i="1" dirty="0">
                <a:latin typeface="Arial" panose="020B0604020202020204" pitchFamily="34" charset="0"/>
                <a:cs typeface="Arial" panose="020B0604020202020204" pitchFamily="34" charset="0"/>
              </a:rPr>
              <a:t>…</a:t>
            </a:r>
            <a:endParaRPr lang="en-US" sz="2400" b="1" i="1" dirty="0">
              <a:solidFill>
                <a:srgbClr val="7030A0"/>
              </a:solidFill>
              <a:latin typeface="Arial" panose="020B0604020202020204" pitchFamily="34" charset="0"/>
              <a:cs typeface="Arial" panose="020B0604020202020204" pitchFamily="34" charset="0"/>
            </a:endParaRPr>
          </a:p>
          <a:p>
            <a:pPr marL="457200" indent="-279400">
              <a:buFont typeface="Arial" pitchFamily="34" charset="0"/>
              <a:buChar char="•"/>
            </a:pPr>
            <a:r>
              <a:rPr lang="en-US" sz="2400" b="1" dirty="0">
                <a:solidFill>
                  <a:srgbClr val="FF0000"/>
                </a:solidFill>
                <a:latin typeface="Arial" panose="020B0604020202020204" pitchFamily="34" charset="0"/>
                <a:cs typeface="Arial" panose="020B0604020202020204" pitchFamily="34" charset="0"/>
              </a:rPr>
              <a:t>Sensors/Instrumentation </a:t>
            </a:r>
            <a:r>
              <a:rPr lang="en-US" sz="2400" b="1" dirty="0">
                <a:solidFill>
                  <a:srgbClr val="7030A0"/>
                </a:solidFill>
                <a:latin typeface="Arial" panose="020B0604020202020204" pitchFamily="34" charset="0"/>
                <a:cs typeface="Arial" panose="020B0604020202020204" pitchFamily="34" charset="0"/>
              </a:rPr>
              <a:t> </a:t>
            </a:r>
            <a:r>
              <a:rPr lang="en-US" sz="2400" b="1" dirty="0">
                <a:solidFill>
                  <a:srgbClr val="FF0000"/>
                </a:solidFill>
                <a:latin typeface="Arial" panose="020B0604020202020204" pitchFamily="34" charset="0"/>
                <a:cs typeface="Arial" panose="020B0604020202020204" pitchFamily="34" charset="0"/>
              </a:rPr>
              <a:t>as used in accelerator environment ?</a:t>
            </a:r>
            <a:r>
              <a:rPr lang="en-US" sz="2400" b="1"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Specially when they are very specific</a:t>
            </a:r>
          </a:p>
          <a:p>
            <a:pPr marL="914400" lvl="1" indent="-457200">
              <a:buFont typeface="Wingdings" panose="05000000000000000000" pitchFamily="2" charset="2"/>
              <a:buChar char="Ø"/>
            </a:pPr>
            <a:r>
              <a:rPr lang="en-US" sz="2400" i="1" dirty="0">
                <a:latin typeface="Arial" panose="020B0604020202020204" pitchFamily="34" charset="0"/>
                <a:cs typeface="Arial" panose="020B0604020202020204" pitchFamily="34" charset="0"/>
              </a:rPr>
              <a:t>Temperature sensors</a:t>
            </a:r>
          </a:p>
          <a:p>
            <a:pPr marL="914400" lvl="1" indent="-457200">
              <a:buFont typeface="Wingdings" panose="05000000000000000000" pitchFamily="2" charset="2"/>
              <a:buChar char="Ø"/>
            </a:pPr>
            <a:r>
              <a:rPr lang="en-US" sz="2400" i="1" dirty="0" smtClean="0">
                <a:latin typeface="Arial" panose="020B0604020202020204" pitchFamily="34" charset="0"/>
                <a:cs typeface="Arial" panose="020B0604020202020204" pitchFamily="34" charset="0"/>
              </a:rPr>
              <a:t>Piezoelectric </a:t>
            </a:r>
            <a:r>
              <a:rPr lang="en-US" sz="2400" i="1" dirty="0">
                <a:latin typeface="Arial" panose="020B0604020202020204" pitchFamily="34" charset="0"/>
                <a:cs typeface="Arial" panose="020B0604020202020204" pitchFamily="34" charset="0"/>
              </a:rPr>
              <a:t>actuators</a:t>
            </a:r>
          </a:p>
          <a:p>
            <a:pPr marL="914400" lvl="1" indent="-457200">
              <a:buFont typeface="Wingdings" panose="05000000000000000000" pitchFamily="2" charset="2"/>
              <a:buChar char="Ø"/>
            </a:pPr>
            <a:r>
              <a:rPr lang="en-US" sz="2400" i="1" dirty="0">
                <a:latin typeface="Arial" panose="020B0604020202020204" pitchFamily="34" charset="0"/>
                <a:cs typeface="Arial" panose="020B0604020202020204" pitchFamily="34" charset="0"/>
              </a:rPr>
              <a:t>Vacuum </a:t>
            </a:r>
            <a:r>
              <a:rPr lang="en-US" sz="2400" i="1" dirty="0" smtClean="0">
                <a:latin typeface="Arial" panose="020B0604020202020204" pitchFamily="34" charset="0"/>
                <a:cs typeface="Arial" panose="020B0604020202020204" pitchFamily="34" charset="0"/>
              </a:rPr>
              <a:t>gages</a:t>
            </a:r>
          </a:p>
          <a:p>
            <a:pPr marL="914400" lvl="1" indent="-457200">
              <a:buFont typeface="Wingdings" panose="05000000000000000000" pitchFamily="2" charset="2"/>
              <a:buChar char="Ø"/>
            </a:pPr>
            <a:r>
              <a:rPr lang="en-US" sz="2400" b="1" i="1" dirty="0" smtClean="0">
                <a:latin typeface="Arial" panose="020B0604020202020204" pitchFamily="34" charset="0"/>
                <a:cs typeface="Arial" panose="020B0604020202020204" pitchFamily="34" charset="0"/>
              </a:rPr>
              <a:t>…</a:t>
            </a:r>
            <a:endParaRPr lang="en-US" sz="2400" b="1" i="1" dirty="0">
              <a:latin typeface="Arial" panose="020B0604020202020204" pitchFamily="34" charset="0"/>
              <a:cs typeface="Arial" panose="020B0604020202020204" pitchFamily="34" charset="0"/>
            </a:endParaRPr>
          </a:p>
          <a:p>
            <a:pPr marL="914400" lvl="1" indent="-457200"/>
            <a:endParaRPr lang="en-US" sz="2000" b="1" i="1" dirty="0">
              <a:solidFill>
                <a:srgbClr val="7030A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251519" y="1327742"/>
            <a:ext cx="8280921" cy="5288878"/>
          </a:xfrm>
          <a:prstGeom prst="rect">
            <a:avLst/>
          </a:prstGeom>
          <a:noFill/>
          <a:ln w="9525">
            <a:noFill/>
            <a:miter lim="800000"/>
            <a:headEnd/>
            <a:tailEnd/>
          </a:ln>
        </p:spPr>
      </p:pic>
      <p:sp>
        <p:nvSpPr>
          <p:cNvPr id="2" name="ZoneTexte 1"/>
          <p:cNvSpPr txBox="1"/>
          <p:nvPr/>
        </p:nvSpPr>
        <p:spPr>
          <a:xfrm>
            <a:off x="107504" y="692696"/>
            <a:ext cx="9145016" cy="538609"/>
          </a:xfrm>
          <a:prstGeom prst="rect">
            <a:avLst/>
          </a:prstGeom>
          <a:solidFill>
            <a:schemeClr val="bg1">
              <a:lumMod val="95000"/>
            </a:schemeClr>
          </a:solidFill>
          <a:ln>
            <a:solidFill>
              <a:schemeClr val="tx1"/>
            </a:solidFill>
          </a:ln>
        </p:spPr>
        <p:txBody>
          <a:bodyPr wrap="square" rtlCol="0">
            <a:spAutoFit/>
          </a:bodyPr>
          <a:lstStyle/>
          <a:p>
            <a:r>
              <a:rPr lang="fr-FR" sz="2900" dirty="0" err="1" smtClean="0">
                <a:solidFill>
                  <a:srgbClr val="002060"/>
                </a:solidFill>
                <a:latin typeface="Arial" panose="020B0604020202020204" pitchFamily="34" charset="0"/>
                <a:cs typeface="Arial" panose="020B0604020202020204" pitchFamily="34" charset="0"/>
              </a:rPr>
              <a:t>Database</a:t>
            </a:r>
            <a:r>
              <a:rPr lang="fr-FR" sz="2900" dirty="0" smtClean="0">
                <a:solidFill>
                  <a:srgbClr val="002060"/>
                </a:solidFill>
                <a:latin typeface="Arial" panose="020B0604020202020204" pitchFamily="34" charset="0"/>
                <a:cs typeface="Arial" panose="020B0604020202020204" pitchFamily="34" charset="0"/>
              </a:rPr>
              <a:t> structure </a:t>
            </a:r>
            <a:r>
              <a:rPr lang="fr-FR" sz="2900" dirty="0" err="1" smtClean="0">
                <a:solidFill>
                  <a:srgbClr val="002060"/>
                </a:solidFill>
                <a:latin typeface="Arial" panose="020B0604020202020204" pitchFamily="34" charset="0"/>
                <a:cs typeface="Arial" panose="020B0604020202020204" pitchFamily="34" charset="0"/>
              </a:rPr>
              <a:t>based</a:t>
            </a:r>
            <a:r>
              <a:rPr lang="fr-FR" sz="2900" dirty="0" smtClean="0">
                <a:solidFill>
                  <a:srgbClr val="002060"/>
                </a:solidFill>
                <a:latin typeface="Arial" panose="020B0604020202020204" pitchFamily="34" charset="0"/>
                <a:cs typeface="Arial" panose="020B0604020202020204" pitchFamily="34" charset="0"/>
              </a:rPr>
              <a:t> on the main parts </a:t>
            </a:r>
            <a:r>
              <a:rPr lang="fr-FR" sz="2900" dirty="0" err="1" smtClean="0">
                <a:solidFill>
                  <a:srgbClr val="002060"/>
                </a:solidFill>
                <a:latin typeface="Arial" panose="020B0604020202020204" pitchFamily="34" charset="0"/>
                <a:cs typeface="Arial" panose="020B0604020202020204" pitchFamily="34" charset="0"/>
              </a:rPr>
              <a:t>functions</a:t>
            </a:r>
            <a:r>
              <a:rPr lang="fr-FR" sz="2900" dirty="0" smtClean="0">
                <a:solidFill>
                  <a:srgbClr val="002060"/>
                </a:solidFill>
                <a:latin typeface="Arial" panose="020B0604020202020204" pitchFamily="34" charset="0"/>
                <a:cs typeface="Arial" panose="020B0604020202020204" pitchFamily="34" charset="0"/>
              </a:rPr>
              <a:t> </a:t>
            </a:r>
            <a:endParaRPr lang="fr-FR" sz="2900" dirty="0">
              <a:solidFill>
                <a:srgbClr val="00206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921" y="1178958"/>
            <a:ext cx="8784976" cy="5634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83568" y="692696"/>
            <a:ext cx="7776864" cy="490968"/>
          </a:xfrm>
          <a:prstGeom prst="rect">
            <a:avLst/>
          </a:prstGeom>
        </p:spPr>
        <p:txBody>
          <a:bodyPr wrap="square">
            <a:spAutoFit/>
          </a:bodyPr>
          <a:lstStyle/>
          <a:p>
            <a:pPr algn="just">
              <a:lnSpc>
                <a:spcPts val="3300"/>
              </a:lnSpc>
            </a:pPr>
            <a:r>
              <a:rPr lang="en-US" sz="2400" b="1" dirty="0"/>
              <a:t>T5.2    Who is working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889" y="1205167"/>
            <a:ext cx="9128015" cy="5593839"/>
          </a:xfrm>
          <a:prstGeom prst="rect">
            <a:avLst/>
          </a:prstGeom>
        </p:spPr>
        <p:txBody>
          <a:bodyPr wrap="square">
            <a:spAutoFit/>
          </a:bodyPr>
          <a:lstStyle/>
          <a:p>
            <a:pPr marL="342900" indent="-342900">
              <a:lnSpc>
                <a:spcPts val="3300"/>
              </a:lnSpc>
              <a:buFont typeface="Wingdings" panose="05000000000000000000" pitchFamily="2" charset="2"/>
              <a:buChar char="q"/>
            </a:pPr>
            <a:r>
              <a:rPr lang="fr-FR" sz="2200" dirty="0" err="1" smtClean="0">
                <a:latin typeface="Arial" pitchFamily="34" charset="0"/>
                <a:cs typeface="Arial" pitchFamily="34" charset="0"/>
              </a:rPr>
              <a:t>Working</a:t>
            </a:r>
            <a:r>
              <a:rPr lang="fr-FR" sz="2200" dirty="0" smtClean="0">
                <a:latin typeface="Arial" pitchFamily="34" charset="0"/>
                <a:cs typeface="Arial" pitchFamily="34" charset="0"/>
              </a:rPr>
              <a:t> group </a:t>
            </a:r>
            <a:r>
              <a:rPr lang="fr-FR" sz="2200" dirty="0" err="1" smtClean="0">
                <a:latin typeface="Arial" pitchFamily="34" charset="0"/>
                <a:cs typeface="Arial" pitchFamily="34" charset="0"/>
              </a:rPr>
              <a:t>created</a:t>
            </a:r>
            <a:r>
              <a:rPr lang="fr-FR" sz="2200" dirty="0" smtClean="0">
                <a:latin typeface="Arial" pitchFamily="34" charset="0"/>
                <a:cs typeface="Arial" pitchFamily="34" charset="0"/>
              </a:rPr>
              <a:t> (W</a:t>
            </a:r>
            <a:r>
              <a:rPr lang="fr-FR" sz="2200" dirty="0">
                <a:latin typeface="Arial" pitchFamily="34" charset="0"/>
                <a:cs typeface="Arial" pitchFamily="34" charset="0"/>
              </a:rPr>
              <a:t>G</a:t>
            </a:r>
            <a:r>
              <a:rPr lang="fr-FR" sz="2200" dirty="0" smtClean="0">
                <a:latin typeface="Arial" pitchFamily="34" charset="0"/>
                <a:cs typeface="Arial" pitchFamily="34" charset="0"/>
              </a:rPr>
              <a:t>) CNRS-CEA WP5.2:  M. </a:t>
            </a:r>
            <a:r>
              <a:rPr lang="fr-FR" sz="2200" dirty="0" err="1" smtClean="0">
                <a:latin typeface="Arial" pitchFamily="34" charset="0"/>
                <a:cs typeface="Arial" pitchFamily="34" charset="0"/>
              </a:rPr>
              <a:t>Fouaidy</a:t>
            </a:r>
            <a:r>
              <a:rPr lang="fr-FR" sz="2200" dirty="0" smtClean="0">
                <a:latin typeface="Arial" pitchFamily="34" charset="0"/>
                <a:cs typeface="Arial" pitchFamily="34" charset="0"/>
              </a:rPr>
              <a:t> (IPNO/CNRS), M. El</a:t>
            </a:r>
            <a:r>
              <a:rPr lang="fr-FR" sz="2200" dirty="0" smtClean="0">
                <a:solidFill>
                  <a:srgbClr val="00B050"/>
                </a:solidFill>
                <a:latin typeface="Arial" pitchFamily="34" charset="0"/>
                <a:cs typeface="Arial" pitchFamily="34" charset="0"/>
              </a:rPr>
              <a:t> </a:t>
            </a:r>
            <a:r>
              <a:rPr lang="fr-FR" sz="2200" dirty="0" err="1" smtClean="0">
                <a:latin typeface="Arial" pitchFamily="34" charset="0"/>
                <a:cs typeface="Arial" pitchFamily="34" charset="0"/>
              </a:rPr>
              <a:t>Khaldi</a:t>
            </a:r>
            <a:r>
              <a:rPr lang="fr-FR" sz="2200" dirty="0" smtClean="0">
                <a:latin typeface="Arial" pitchFamily="34" charset="0"/>
                <a:cs typeface="Arial" pitchFamily="34" charset="0"/>
              </a:rPr>
              <a:t> (LAL/CNRS),  F. Rondeaux (IRFU/CEA)</a:t>
            </a:r>
          </a:p>
          <a:p>
            <a:pPr>
              <a:lnSpc>
                <a:spcPts val="3300"/>
              </a:lnSpc>
            </a:pPr>
            <a:r>
              <a:rPr lang="fr-FR" sz="2200" dirty="0" smtClean="0">
                <a:solidFill>
                  <a:srgbClr val="FF0000"/>
                </a:solidFill>
                <a:latin typeface="Arial" pitchFamily="34" charset="0"/>
                <a:cs typeface="Arial" pitchFamily="34" charset="0"/>
              </a:rPr>
              <a:t>         Participation of </a:t>
            </a:r>
            <a:r>
              <a:rPr lang="fr-FR" sz="2200" dirty="0" err="1" smtClean="0">
                <a:solidFill>
                  <a:srgbClr val="FF0000"/>
                </a:solidFill>
                <a:latin typeface="Arial" pitchFamily="34" charset="0"/>
                <a:cs typeface="Arial" pitchFamily="34" charset="0"/>
              </a:rPr>
              <a:t>Desy</a:t>
            </a:r>
            <a:r>
              <a:rPr lang="fr-FR" sz="2200" dirty="0" smtClean="0">
                <a:solidFill>
                  <a:srgbClr val="FF0000"/>
                </a:solidFill>
                <a:latin typeface="Arial" pitchFamily="34" charset="0"/>
                <a:cs typeface="Arial" pitchFamily="34" charset="0"/>
              </a:rPr>
              <a:t> to WP5.2: experts to </a:t>
            </a:r>
            <a:r>
              <a:rPr lang="fr-FR" sz="2200" dirty="0" err="1" smtClean="0">
                <a:solidFill>
                  <a:srgbClr val="FF0000"/>
                </a:solidFill>
                <a:latin typeface="Arial" pitchFamily="34" charset="0"/>
                <a:cs typeface="Arial" pitchFamily="34" charset="0"/>
              </a:rPr>
              <a:t>be</a:t>
            </a:r>
            <a:r>
              <a:rPr lang="fr-FR" sz="2200" dirty="0" smtClean="0">
                <a:solidFill>
                  <a:srgbClr val="FF0000"/>
                </a:solidFill>
                <a:latin typeface="Arial" pitchFamily="34" charset="0"/>
                <a:cs typeface="Arial" pitchFamily="34" charset="0"/>
              </a:rPr>
              <a:t> </a:t>
            </a:r>
            <a:r>
              <a:rPr lang="fr-FR" sz="2200" dirty="0" err="1" smtClean="0">
                <a:solidFill>
                  <a:srgbClr val="FF0000"/>
                </a:solidFill>
                <a:latin typeface="Arial" pitchFamily="34" charset="0"/>
                <a:cs typeface="Arial" pitchFamily="34" charset="0"/>
              </a:rPr>
              <a:t>contacted</a:t>
            </a:r>
            <a:r>
              <a:rPr lang="fr-FR" sz="2200" dirty="0" smtClean="0">
                <a:solidFill>
                  <a:srgbClr val="FF0000"/>
                </a:solidFill>
                <a:latin typeface="Arial" pitchFamily="34" charset="0"/>
                <a:cs typeface="Arial" pitchFamily="34" charset="0"/>
              </a:rPr>
              <a:t> via Hans Weise </a:t>
            </a:r>
            <a:r>
              <a:rPr lang="fr-FR" sz="2200" dirty="0" err="1" smtClean="0">
                <a:solidFill>
                  <a:srgbClr val="FF0000"/>
                </a:solidFill>
                <a:latin typeface="Arial" pitchFamily="34" charset="0"/>
                <a:cs typeface="Arial" pitchFamily="34" charset="0"/>
              </a:rPr>
              <a:t>when</a:t>
            </a:r>
            <a:r>
              <a:rPr lang="fr-FR" sz="2200" dirty="0" smtClean="0">
                <a:solidFill>
                  <a:srgbClr val="FF0000"/>
                </a:solidFill>
                <a:latin typeface="Arial" pitchFamily="34" charset="0"/>
                <a:cs typeface="Arial" pitchFamily="34" charset="0"/>
              </a:rPr>
              <a:t> </a:t>
            </a:r>
            <a:r>
              <a:rPr lang="fr-FR" sz="2200" dirty="0" err="1" smtClean="0">
                <a:solidFill>
                  <a:srgbClr val="FF0000"/>
                </a:solidFill>
                <a:latin typeface="Arial" pitchFamily="34" charset="0"/>
                <a:cs typeface="Arial" pitchFamily="34" charset="0"/>
              </a:rPr>
              <a:t>needed</a:t>
            </a:r>
            <a:r>
              <a:rPr lang="fr-FR" sz="2200" dirty="0" smtClean="0">
                <a:solidFill>
                  <a:srgbClr val="FF0000"/>
                </a:solidFill>
                <a:latin typeface="Arial" pitchFamily="34" charset="0"/>
                <a:cs typeface="Arial" pitchFamily="34" charset="0"/>
              </a:rPr>
              <a:t>  (</a:t>
            </a:r>
            <a:r>
              <a:rPr lang="fr-FR" sz="2200" dirty="0" err="1" smtClean="0">
                <a:solidFill>
                  <a:srgbClr val="FF0000"/>
                </a:solidFill>
                <a:latin typeface="Arial" pitchFamily="34" charset="0"/>
                <a:cs typeface="Arial" pitchFamily="34" charset="0"/>
              </a:rPr>
              <a:t>example</a:t>
            </a:r>
            <a:r>
              <a:rPr lang="fr-FR" sz="2200" dirty="0" smtClean="0">
                <a:solidFill>
                  <a:srgbClr val="FF0000"/>
                </a:solidFill>
                <a:latin typeface="Arial" pitchFamily="34" charset="0"/>
                <a:cs typeface="Arial" pitchFamily="34" charset="0"/>
              </a:rPr>
              <a:t>: SRF photo-</a:t>
            </a:r>
            <a:r>
              <a:rPr lang="fr-FR" sz="2200" dirty="0" err="1" smtClean="0">
                <a:solidFill>
                  <a:srgbClr val="FF0000"/>
                </a:solidFill>
                <a:latin typeface="Arial" pitchFamily="34" charset="0"/>
                <a:cs typeface="Arial" pitchFamily="34" charset="0"/>
              </a:rPr>
              <a:t>injector</a:t>
            </a:r>
            <a:r>
              <a:rPr lang="fr-FR" sz="2200" dirty="0" smtClean="0">
                <a:solidFill>
                  <a:srgbClr val="FF0000"/>
                </a:solidFill>
                <a:latin typeface="Arial" pitchFamily="34" charset="0"/>
                <a:cs typeface="Arial" pitchFamily="34" charset="0"/>
              </a:rPr>
              <a:t>)</a:t>
            </a:r>
          </a:p>
          <a:p>
            <a:pPr marL="342900" indent="-342900">
              <a:lnSpc>
                <a:spcPts val="3300"/>
              </a:lnSpc>
              <a:buFont typeface="Wingdings" panose="05000000000000000000" pitchFamily="2" charset="2"/>
              <a:buChar char="q"/>
            </a:pPr>
            <a:r>
              <a:rPr lang="fr-FR" sz="2200" dirty="0" smtClean="0">
                <a:latin typeface="Arial" pitchFamily="34" charset="0"/>
                <a:cs typeface="Arial" pitchFamily="34" charset="0"/>
              </a:rPr>
              <a:t>4 WG meetings- Minutes reports</a:t>
            </a:r>
          </a:p>
          <a:p>
            <a:pPr marL="342900" indent="-342900">
              <a:lnSpc>
                <a:spcPts val="3300"/>
              </a:lnSpc>
              <a:buFont typeface="Wingdings" panose="05000000000000000000" pitchFamily="2" charset="2"/>
              <a:buChar char="q"/>
            </a:pPr>
            <a:r>
              <a:rPr lang="fr-FR" sz="2200" dirty="0" smtClean="0">
                <a:latin typeface="Arial" pitchFamily="34" charset="0"/>
                <a:cs typeface="Arial" pitchFamily="34" charset="0"/>
              </a:rPr>
              <a:t>4 </a:t>
            </a:r>
            <a:r>
              <a:rPr lang="fr-FR" sz="2200" dirty="0" err="1" smtClean="0">
                <a:latin typeface="Arial" pitchFamily="34" charset="0"/>
                <a:cs typeface="Arial" pitchFamily="34" charset="0"/>
              </a:rPr>
              <a:t>progress</a:t>
            </a:r>
            <a:r>
              <a:rPr lang="fr-FR" sz="2200" dirty="0" smtClean="0">
                <a:latin typeface="Arial" pitchFamily="34" charset="0"/>
                <a:cs typeface="Arial" pitchFamily="34" charset="0"/>
              </a:rPr>
              <a:t> reports  for AMICI SC </a:t>
            </a:r>
          </a:p>
          <a:p>
            <a:pPr marL="342900" indent="-342900">
              <a:lnSpc>
                <a:spcPts val="3300"/>
              </a:lnSpc>
              <a:buFont typeface="Wingdings" panose="05000000000000000000" pitchFamily="2" charset="2"/>
              <a:buChar char="q"/>
            </a:pPr>
            <a:r>
              <a:rPr lang="fr-FR" sz="2200" dirty="0" smtClean="0">
                <a:latin typeface="Arial" pitchFamily="34" charset="0"/>
                <a:cs typeface="Arial" pitchFamily="34" charset="0"/>
              </a:rPr>
              <a:t>Participation to all meetings (WP 5 and/or AMICI meetings)</a:t>
            </a:r>
          </a:p>
          <a:p>
            <a:pPr marL="342900" indent="-342900">
              <a:lnSpc>
                <a:spcPts val="3300"/>
              </a:lnSpc>
              <a:buFont typeface="Wingdings" panose="05000000000000000000" pitchFamily="2" charset="2"/>
              <a:buChar char="q"/>
            </a:pPr>
            <a:r>
              <a:rPr lang="fr-FR" sz="2200" dirty="0" smtClean="0">
                <a:latin typeface="Arial" pitchFamily="34" charset="0"/>
                <a:cs typeface="Arial" pitchFamily="34" charset="0"/>
              </a:rPr>
              <a:t>Round table Institutes/</a:t>
            </a:r>
            <a:r>
              <a:rPr lang="fr-FR" sz="2200" dirty="0" err="1" smtClean="0">
                <a:latin typeface="Arial" pitchFamily="34" charset="0"/>
                <a:cs typeface="Arial" pitchFamily="34" charset="0"/>
              </a:rPr>
              <a:t>Industry</a:t>
            </a:r>
            <a:r>
              <a:rPr lang="fr-FR" sz="2200" dirty="0" smtClean="0">
                <a:latin typeface="Arial" pitchFamily="34" charset="0"/>
                <a:cs typeface="Arial" pitchFamily="34" charset="0"/>
              </a:rPr>
              <a:t> at AMICI Partner and </a:t>
            </a:r>
            <a:r>
              <a:rPr lang="fr-FR" sz="2200" dirty="0" err="1" smtClean="0">
                <a:latin typeface="Arial" pitchFamily="34" charset="0"/>
                <a:cs typeface="Arial" pitchFamily="34" charset="0"/>
              </a:rPr>
              <a:t>Industry</a:t>
            </a:r>
            <a:r>
              <a:rPr lang="fr-FR" sz="2200" dirty="0" smtClean="0">
                <a:latin typeface="Arial" pitchFamily="34" charset="0"/>
                <a:cs typeface="Arial" pitchFamily="34" charset="0"/>
              </a:rPr>
              <a:t> </a:t>
            </a:r>
            <a:r>
              <a:rPr lang="fr-FR" sz="2200" dirty="0" err="1" smtClean="0">
                <a:latin typeface="Arial" pitchFamily="34" charset="0"/>
                <a:cs typeface="Arial" pitchFamily="34" charset="0"/>
              </a:rPr>
              <a:t>Days</a:t>
            </a:r>
            <a:r>
              <a:rPr lang="fr-FR" sz="2200" dirty="0" smtClean="0">
                <a:latin typeface="Arial" pitchFamily="34" charset="0"/>
                <a:cs typeface="Arial" pitchFamily="34" charset="0"/>
              </a:rPr>
              <a:t> </a:t>
            </a:r>
          </a:p>
          <a:p>
            <a:pPr marL="342900" indent="-342900" fontAlgn="t">
              <a:lnSpc>
                <a:spcPts val="3300"/>
              </a:lnSpc>
              <a:buFont typeface="Wingdings" panose="05000000000000000000" pitchFamily="2" charset="2"/>
              <a:buChar char="q"/>
            </a:pPr>
            <a:r>
              <a:rPr lang="fr-FR" sz="2200" dirty="0" smtClean="0">
                <a:latin typeface="Arial" pitchFamily="34" charset="0"/>
                <a:cs typeface="Arial" pitchFamily="34" charset="0"/>
              </a:rPr>
              <a:t>Mailing </a:t>
            </a:r>
            <a:r>
              <a:rPr lang="fr-FR" sz="2200" dirty="0" err="1" smtClean="0">
                <a:latin typeface="Arial" pitchFamily="34" charset="0"/>
                <a:cs typeface="Arial" pitchFamily="34" charset="0"/>
              </a:rPr>
              <a:t>industry</a:t>
            </a:r>
            <a:r>
              <a:rPr lang="fr-FR" sz="2200" dirty="0" smtClean="0">
                <a:latin typeface="Arial" pitchFamily="34" charset="0"/>
                <a:cs typeface="Arial" pitchFamily="34" charset="0"/>
              </a:rPr>
              <a:t> (4 positive </a:t>
            </a:r>
            <a:r>
              <a:rPr lang="fr-FR" sz="2200" dirty="0" err="1" smtClean="0">
                <a:latin typeface="Arial" pitchFamily="34" charset="0"/>
                <a:cs typeface="Arial" pitchFamily="34" charset="0"/>
              </a:rPr>
              <a:t>reply</a:t>
            </a:r>
            <a:r>
              <a:rPr lang="fr-FR" sz="2200" dirty="0" smtClean="0">
                <a:latin typeface="Arial" pitchFamily="34" charset="0"/>
                <a:cs typeface="Arial" pitchFamily="34" charset="0"/>
              </a:rPr>
              <a:t>) for active participation to WP5.2</a:t>
            </a:r>
            <a:endParaRPr lang="fr-FR" sz="2000" dirty="0">
              <a:latin typeface="Arial"/>
            </a:endParaRPr>
          </a:p>
          <a:p>
            <a:pPr marL="342900" indent="-342900" fontAlgn="t">
              <a:lnSpc>
                <a:spcPts val="3300"/>
              </a:lnSpc>
              <a:buFont typeface="Wingdings" panose="05000000000000000000" pitchFamily="2" charset="2"/>
              <a:buChar char="q"/>
            </a:pPr>
            <a:r>
              <a:rPr lang="en-US" sz="2200" dirty="0" smtClean="0">
                <a:solidFill>
                  <a:srgbClr val="000000"/>
                </a:solidFill>
                <a:latin typeface="Arial"/>
                <a:cs typeface="Arial"/>
              </a:rPr>
              <a:t>Database structure in progress</a:t>
            </a:r>
            <a:endParaRPr lang="fr-FR" sz="2200" dirty="0">
              <a:latin typeface="Arial"/>
            </a:endParaRPr>
          </a:p>
          <a:p>
            <a:pPr marL="342900" indent="-342900" fontAlgn="t">
              <a:lnSpc>
                <a:spcPts val="3300"/>
              </a:lnSpc>
              <a:buFont typeface="Wingdings" panose="05000000000000000000" pitchFamily="2" charset="2"/>
              <a:buChar char="q"/>
            </a:pPr>
            <a:r>
              <a:rPr lang="en-US" sz="2200" dirty="0">
                <a:solidFill>
                  <a:srgbClr val="000000"/>
                </a:solidFill>
                <a:latin typeface="Arial"/>
                <a:cs typeface="Arial"/>
              </a:rPr>
              <a:t>Collecting Material </a:t>
            </a:r>
            <a:r>
              <a:rPr lang="en-US" sz="2200" dirty="0" smtClean="0">
                <a:solidFill>
                  <a:srgbClr val="000000"/>
                </a:solidFill>
                <a:latin typeface="Arial"/>
                <a:cs typeface="Arial"/>
              </a:rPr>
              <a:t>data </a:t>
            </a:r>
            <a:r>
              <a:rPr lang="en-US" sz="2200" dirty="0">
                <a:solidFill>
                  <a:srgbClr val="000000"/>
                </a:solidFill>
                <a:latin typeface="Arial"/>
                <a:cs typeface="Arial"/>
              </a:rPr>
              <a:t>Bibliography </a:t>
            </a:r>
            <a:r>
              <a:rPr lang="en-US" sz="2200" dirty="0" smtClean="0">
                <a:solidFill>
                  <a:srgbClr val="000000"/>
                </a:solidFill>
                <a:latin typeface="Arial"/>
                <a:cs typeface="Arial"/>
              </a:rPr>
              <a:t>&amp; collection </a:t>
            </a:r>
            <a:r>
              <a:rPr lang="en-US" sz="2200" dirty="0">
                <a:solidFill>
                  <a:srgbClr val="000000"/>
                </a:solidFill>
                <a:latin typeface="Arial"/>
                <a:cs typeface="Arial"/>
              </a:rPr>
              <a:t>of </a:t>
            </a:r>
            <a:r>
              <a:rPr lang="en-US" sz="2200" dirty="0" smtClean="0">
                <a:solidFill>
                  <a:srgbClr val="000000"/>
                </a:solidFill>
                <a:latin typeface="Arial"/>
                <a:cs typeface="Arial"/>
              </a:rPr>
              <a:t>papers</a:t>
            </a:r>
          </a:p>
          <a:p>
            <a:pPr marL="342900" indent="-342900" fontAlgn="t">
              <a:lnSpc>
                <a:spcPts val="3300"/>
              </a:lnSpc>
              <a:buFont typeface="Wingdings" panose="05000000000000000000" pitchFamily="2" charset="2"/>
              <a:buChar char="q"/>
            </a:pPr>
            <a:r>
              <a:rPr lang="en-US" sz="2200" dirty="0" smtClean="0">
                <a:solidFill>
                  <a:srgbClr val="000000"/>
                </a:solidFill>
                <a:latin typeface="Arial"/>
                <a:cs typeface="Arial"/>
              </a:rPr>
              <a:t>Meeting with </a:t>
            </a:r>
            <a:r>
              <a:rPr lang="en-US" sz="2200" dirty="0" err="1" smtClean="0">
                <a:solidFill>
                  <a:srgbClr val="000000"/>
                </a:solidFill>
                <a:latin typeface="Arial"/>
                <a:cs typeface="Arial"/>
              </a:rPr>
              <a:t>FuSuMaTech</a:t>
            </a:r>
            <a:r>
              <a:rPr lang="en-US" sz="2200" dirty="0" smtClean="0">
                <a:solidFill>
                  <a:srgbClr val="000000"/>
                </a:solidFill>
                <a:latin typeface="Arial"/>
                <a:cs typeface="Arial"/>
              </a:rPr>
              <a:t> on November 2017: we will share the Work for Superconducting magnets (Avoid double job!)</a:t>
            </a:r>
            <a:endParaRPr lang="fr-FR" sz="2200" dirty="0">
              <a:latin typeface="Arial"/>
            </a:endParaRPr>
          </a:p>
        </p:txBody>
      </p:sp>
      <p:sp>
        <p:nvSpPr>
          <p:cNvPr id="5" name="ZoneTexte 4"/>
          <p:cNvSpPr txBox="1"/>
          <p:nvPr/>
        </p:nvSpPr>
        <p:spPr>
          <a:xfrm>
            <a:off x="2650338" y="620688"/>
            <a:ext cx="3312367" cy="584775"/>
          </a:xfrm>
          <a:prstGeom prst="rect">
            <a:avLst/>
          </a:prstGeom>
          <a:solidFill>
            <a:schemeClr val="bg1">
              <a:lumMod val="95000"/>
            </a:schemeClr>
          </a:solidFill>
          <a:ln>
            <a:solidFill>
              <a:schemeClr val="tx1"/>
            </a:solidFill>
          </a:ln>
        </p:spPr>
        <p:txBody>
          <a:bodyPr wrap="square" rtlCol="0">
            <a:spAutoFit/>
          </a:bodyPr>
          <a:lstStyle/>
          <a:p>
            <a:r>
              <a:rPr lang="fr-FR" sz="3200" dirty="0" err="1" smtClean="0">
                <a:solidFill>
                  <a:srgbClr val="002060"/>
                </a:solidFill>
                <a:latin typeface="Arial" pitchFamily="34" charset="0"/>
                <a:cs typeface="Arial" pitchFamily="34" charset="0"/>
              </a:rPr>
              <a:t>Status</a:t>
            </a:r>
            <a:r>
              <a:rPr lang="fr-FR" sz="3200" dirty="0" smtClean="0">
                <a:solidFill>
                  <a:srgbClr val="002060"/>
                </a:solidFill>
                <a:latin typeface="Arial" pitchFamily="34" charset="0"/>
                <a:cs typeface="Arial" pitchFamily="34" charset="0"/>
              </a:rPr>
              <a:t> of WP5.2 </a:t>
            </a:r>
            <a:endParaRPr lang="fr-FR" sz="3200" dirty="0">
              <a:solidFill>
                <a:srgbClr val="002060"/>
              </a:solidFill>
              <a:latin typeface="Arial" pitchFamily="34" charset="0"/>
              <a:cs typeface="Arial" pitchFamily="34" charset="0"/>
            </a:endParaRPr>
          </a:p>
        </p:txBody>
      </p:sp>
      <p:sp>
        <p:nvSpPr>
          <p:cNvPr id="6" name="Flèche droite 5"/>
          <p:cNvSpPr/>
          <p:nvPr/>
        </p:nvSpPr>
        <p:spPr>
          <a:xfrm>
            <a:off x="179512" y="2176628"/>
            <a:ext cx="504057" cy="272727"/>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228888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836712"/>
            <a:ext cx="7740352" cy="515526"/>
          </a:xfrm>
          <a:prstGeom prst="rect">
            <a:avLst/>
          </a:prstGeom>
        </p:spPr>
        <p:txBody>
          <a:bodyPr wrap="square">
            <a:spAutoFit/>
          </a:bodyPr>
          <a:lstStyle/>
          <a:p>
            <a:pPr algn="just">
              <a:lnSpc>
                <a:spcPts val="3300"/>
              </a:lnSpc>
            </a:pPr>
            <a:r>
              <a:rPr lang="en-US" sz="2400" b="1" dirty="0"/>
              <a:t>T5.3     Harmonization - Cryogenic Safety Procedures</a:t>
            </a:r>
          </a:p>
        </p:txBody>
      </p:sp>
      <p:sp>
        <p:nvSpPr>
          <p:cNvPr id="4" name="Content Placeholder 2"/>
          <p:cNvSpPr txBox="1">
            <a:spLocks/>
          </p:cNvSpPr>
          <p:nvPr/>
        </p:nvSpPr>
        <p:spPr>
          <a:xfrm>
            <a:off x="467544" y="1700808"/>
            <a:ext cx="8136904" cy="4600064"/>
          </a:xfrm>
          <a:prstGeom prst="rect">
            <a:avLst/>
          </a:prstGeom>
        </p:spPr>
        <p:txBody>
          <a:bodyPr/>
          <a:lstStyle/>
          <a:p>
            <a:pPr marL="342900" marR="0" lvl="0" indent="-3429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WP 5.3 members</a:t>
            </a:r>
          </a:p>
          <a:p>
            <a:pPr marL="342900" marR="0" lvl="0" indent="-3429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Motivation and Objectives (recall)</a:t>
            </a:r>
          </a:p>
          <a:p>
            <a:pPr marL="342900" marR="0" lvl="0" indent="-3429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Milestones</a:t>
            </a:r>
          </a:p>
          <a:p>
            <a:pPr marL="342900" marR="0" lvl="0" indent="-3429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altLang="de-DE" sz="3200" b="0" i="0" u="none" strike="noStrike" kern="1200" cap="none" spc="0" normalizeH="0" baseline="0" noProof="0" dirty="0">
                <a:ln>
                  <a:noFill/>
                </a:ln>
                <a:solidFill>
                  <a:schemeClr val="tx1"/>
                </a:solidFill>
                <a:effectLst/>
                <a:uLnTx/>
                <a:uFillTx/>
                <a:latin typeface="+mn-lt"/>
                <a:ea typeface="+mn-ea"/>
                <a:cs typeface="+mn-cs"/>
              </a:rPr>
              <a:t>Status of the European standardization project (</a:t>
            </a:r>
            <a:r>
              <a:rPr kumimoji="0" lang="en-GB" sz="3200" b="0" i="0" u="none" strike="noStrike" kern="1200" cap="none" spc="0" normalizeH="0" baseline="0" noProof="0" dirty="0">
                <a:ln>
                  <a:noFill/>
                </a:ln>
                <a:solidFill>
                  <a:schemeClr val="tx1"/>
                </a:solidFill>
                <a:effectLst/>
                <a:uLnTx/>
                <a:uFillTx/>
                <a:latin typeface="+mn-lt"/>
                <a:ea typeface="+mn-ea"/>
                <a:cs typeface="+mn-cs"/>
              </a:rPr>
              <a:t>CEN/TC 268 WG 6</a:t>
            </a:r>
            <a:r>
              <a:rPr kumimoji="0" lang="en-US" altLang="de-DE" sz="3200" b="0" i="0" u="none" strike="noStrike" kern="1200" cap="none" spc="0" normalizeH="0" baseline="0" noProof="0" dirty="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altLang="de-DE" sz="3200" b="0" i="0" u="none" strike="noStrike" kern="1200" cap="none" spc="0" normalizeH="0" baseline="0" noProof="0" dirty="0">
                <a:ln>
                  <a:noFill/>
                </a:ln>
                <a:solidFill>
                  <a:schemeClr val="tx1"/>
                </a:solidFill>
                <a:effectLst/>
                <a:uLnTx/>
                <a:uFillTx/>
                <a:latin typeface="+mn-lt"/>
                <a:ea typeface="+mn-ea"/>
                <a:cs typeface="+mn-cs"/>
              </a:rPr>
              <a:t>Status of Deliverable D5.3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513" y="680702"/>
            <a:ext cx="8568952" cy="940443"/>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WP 5.3 members</a:t>
            </a:r>
            <a:endParaRPr kumimoji="0" lang="en-GB"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Content Placeholder 2"/>
          <p:cNvSpPr txBox="1">
            <a:spLocks/>
          </p:cNvSpPr>
          <p:nvPr/>
        </p:nvSpPr>
        <p:spPr>
          <a:xfrm>
            <a:off x="179512" y="1772816"/>
            <a:ext cx="10969139" cy="4600064"/>
          </a:xfrm>
          <a:prstGeom prst="rect">
            <a:avLst/>
          </a:prstGeom>
        </p:spPr>
        <p:txBody>
          <a:bodyPr>
            <a:normAutofit fontScale="92500" lnSpcReduction="20000"/>
          </a:bodyPr>
          <a:lstStyle/>
          <a:p>
            <a:pPr marL="342900" marR="0" lvl="0" indent="-3429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sz="3200" b="0" i="0" u="none" strike="noStrike" kern="1200" cap="none" spc="0" normalizeH="0" baseline="0" noProof="0">
                <a:ln>
                  <a:noFill/>
                </a:ln>
                <a:solidFill>
                  <a:schemeClr val="tx1"/>
                </a:solidFill>
                <a:effectLst/>
                <a:uLnTx/>
                <a:uFillTx/>
                <a:latin typeface="+mn-lt"/>
                <a:ea typeface="+mn-ea"/>
                <a:cs typeface="+mn-cs"/>
              </a:rPr>
              <a:t>Steffen Grohmann (KIT) – Task leader</a:t>
            </a:r>
          </a:p>
          <a:p>
            <a:pPr marL="342900" marR="0" lvl="0" indent="-3429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altLang="de-DE" sz="3200" b="0" i="0" u="none" strike="noStrike" kern="1200" cap="none" spc="0" normalizeH="0" baseline="0" noProof="0">
                <a:ln>
                  <a:noFill/>
                </a:ln>
                <a:solidFill>
                  <a:schemeClr val="tx1"/>
                </a:solidFill>
                <a:effectLst/>
                <a:uLnTx/>
                <a:uFillTx/>
                <a:latin typeface="+mn-lt"/>
                <a:ea typeface="+mn-ea"/>
                <a:cs typeface="+mn-cs"/>
              </a:rPr>
              <a:t>Andre Henriques (CERN)</a:t>
            </a:r>
          </a:p>
          <a:p>
            <a:pPr marL="342900" marR="0" lvl="0" indent="-3429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altLang="de-DE" sz="3200" b="0" i="0" u="none" strike="noStrike" kern="1200" cap="none" spc="0" normalizeH="0" baseline="0" noProof="0">
                <a:ln>
                  <a:noFill/>
                </a:ln>
                <a:solidFill>
                  <a:schemeClr val="tx1"/>
                </a:solidFill>
                <a:effectLst/>
                <a:uLnTx/>
                <a:uFillTx/>
                <a:latin typeface="+mn-lt"/>
                <a:ea typeface="+mn-ea"/>
                <a:cs typeface="+mn-cs"/>
              </a:rPr>
              <a:t>Eric Ercolani (CEA)</a:t>
            </a:r>
          </a:p>
          <a:p>
            <a:pPr marL="342900" marR="0" lvl="0" indent="-3429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altLang="de-DE" sz="3200" b="0" i="0" u="none" strike="noStrike" kern="1200" cap="none" spc="0" normalizeH="0" baseline="0" noProof="0">
                <a:ln>
                  <a:noFill/>
                </a:ln>
                <a:solidFill>
                  <a:schemeClr val="tx1"/>
                </a:solidFill>
                <a:effectLst/>
                <a:uLnTx/>
                <a:uFillTx/>
                <a:latin typeface="+mn-lt"/>
                <a:ea typeface="+mn-ea"/>
                <a:cs typeface="+mn-cs"/>
              </a:rPr>
              <a:t>Jean-Marc Poncet (CEA)</a:t>
            </a:r>
          </a:p>
          <a:p>
            <a:pPr marL="342900" marR="0" lvl="0" indent="-3429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altLang="de-DE" sz="3200" b="0" i="0" u="none" strike="noStrike" kern="1200" cap="none" spc="0" normalizeH="0" baseline="0" noProof="0">
                <a:ln>
                  <a:noFill/>
                </a:ln>
                <a:solidFill>
                  <a:schemeClr val="tx1"/>
                </a:solidFill>
                <a:effectLst/>
                <a:uLnTx/>
                <a:uFillTx/>
                <a:latin typeface="+mn-lt"/>
                <a:ea typeface="+mn-ea"/>
                <a:cs typeface="+mn-cs"/>
              </a:rPr>
              <a:t>Roser Vallcorba (CEA)</a:t>
            </a:r>
          </a:p>
          <a:p>
            <a:pPr marL="342900" marR="0" lvl="0" indent="-3429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altLang="de-DE" sz="3200" b="0" i="0" u="none" strike="noStrike" kern="1200" cap="none" spc="0" normalizeH="0" baseline="0" noProof="0">
                <a:ln>
                  <a:noFill/>
                </a:ln>
                <a:solidFill>
                  <a:schemeClr val="tx1"/>
                </a:solidFill>
                <a:effectLst/>
                <a:uLnTx/>
                <a:uFillTx/>
                <a:latin typeface="+mn-lt"/>
                <a:ea typeface="+mn-ea"/>
                <a:cs typeface="+mn-cs"/>
              </a:rPr>
              <a:t>Philippe Bredy (CEA)</a:t>
            </a:r>
          </a:p>
          <a:p>
            <a:pPr marL="342900" marR="0" lvl="0" indent="-3429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altLang="de-DE" sz="3200" b="0" i="0" u="none" strike="noStrike" kern="1200" cap="none" spc="0" normalizeH="0" baseline="0" noProof="0">
                <a:ln>
                  <a:noFill/>
                </a:ln>
                <a:solidFill>
                  <a:schemeClr val="tx1"/>
                </a:solidFill>
                <a:effectLst/>
                <a:uLnTx/>
                <a:uFillTx/>
                <a:latin typeface="+mn-lt"/>
                <a:ea typeface="+mn-ea"/>
                <a:cs typeface="+mn-cs"/>
              </a:rPr>
              <a:t>Christina Weber (KIT)</a:t>
            </a:r>
            <a:endParaRPr kumimoji="0" lang="en-US" altLang="de-DE"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248" y="1556792"/>
            <a:ext cx="1705310" cy="1702473"/>
          </a:xfrm>
          <a:prstGeom prst="rect">
            <a:avLst/>
          </a:prstGeom>
        </p:spPr>
      </p:pic>
      <p:pic>
        <p:nvPicPr>
          <p:cNvPr id="5"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3356992"/>
            <a:ext cx="2839949" cy="1419975"/>
          </a:xfrm>
          <a:prstGeom prst="rect">
            <a:avLst/>
          </a:prstGeom>
        </p:spPr>
      </p:pic>
      <p:pic>
        <p:nvPicPr>
          <p:cNvPr id="6" name="Imag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200" y="4869160"/>
            <a:ext cx="2093824" cy="1702977"/>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2"/>
          <p:cNvSpPr txBox="1">
            <a:spLocks/>
          </p:cNvSpPr>
          <p:nvPr/>
        </p:nvSpPr>
        <p:spPr>
          <a:xfrm>
            <a:off x="251520" y="1340768"/>
            <a:ext cx="8640960" cy="5517233"/>
          </a:xfrm>
          <a:prstGeom prst="rect">
            <a:avLst/>
          </a:prstGeom>
        </p:spPr>
        <p:txBody>
          <a:bodyPr>
            <a:normAutofit fontScale="77500" lnSpcReduction="20000"/>
          </a:bodyPr>
          <a:lstStyle/>
          <a:p>
            <a:pPr marL="342900" marR="0" lvl="0" indent="-342900" algn="just" defTabSz="914400" rtl="0" eaLnBrk="1" fontAlgn="auto" latinLnBrk="0" hangingPunct="1">
              <a:lnSpc>
                <a:spcPts val="2500"/>
              </a:lnSpc>
              <a:spcBef>
                <a:spcPct val="20000"/>
              </a:spcBef>
              <a:spcAft>
                <a:spcPts val="0"/>
              </a:spcAft>
              <a:buClrTx/>
              <a:buSzTx/>
              <a:buFont typeface="Arial" panose="020B0604020202020204" pitchFamily="34" charset="0"/>
              <a:buChar char="•"/>
              <a:tabLst/>
              <a:defRPr/>
            </a:pPr>
            <a:r>
              <a:rPr kumimoji="0" lang="en-GB" sz="3200" b="0" i="1" u="none" strike="noStrike" kern="1200" cap="none" spc="0" normalizeH="0" baseline="0" noProof="0" dirty="0">
                <a:ln>
                  <a:noFill/>
                </a:ln>
                <a:solidFill>
                  <a:schemeClr val="tx1"/>
                </a:solidFill>
                <a:effectLst/>
                <a:uLnTx/>
                <a:uFillTx/>
                <a:latin typeface="+mn-lt"/>
                <a:ea typeface="+mn-ea"/>
                <a:cs typeface="+mn-cs"/>
              </a:rPr>
              <a:t>“Beyond the actual state-of-the art, this task will </a:t>
            </a:r>
            <a:r>
              <a:rPr kumimoji="0" lang="en-GB" sz="3200" b="1" i="1" u="none" strike="noStrike" kern="1200" cap="none" spc="0" normalizeH="0" baseline="0" noProof="0" dirty="0">
                <a:ln>
                  <a:noFill/>
                </a:ln>
                <a:solidFill>
                  <a:schemeClr val="tx1"/>
                </a:solidFill>
                <a:effectLst/>
                <a:uLnTx/>
                <a:uFillTx/>
                <a:latin typeface="+mn-lt"/>
                <a:ea typeface="+mn-ea"/>
                <a:cs typeface="+mn-cs"/>
              </a:rPr>
              <a:t>collect and assess </a:t>
            </a:r>
            <a:r>
              <a:rPr kumimoji="0" lang="en-GB" sz="3200" b="0" i="1" u="none" strike="noStrike" kern="1200" cap="none" spc="0" normalizeH="0" baseline="0" noProof="0" dirty="0">
                <a:ln>
                  <a:noFill/>
                </a:ln>
                <a:solidFill>
                  <a:schemeClr val="tx1"/>
                </a:solidFill>
                <a:effectLst/>
                <a:uLnTx/>
                <a:uFillTx/>
                <a:latin typeface="+mn-lt"/>
                <a:ea typeface="+mn-ea"/>
                <a:cs typeface="+mn-cs"/>
              </a:rPr>
              <a:t>available </a:t>
            </a:r>
            <a:r>
              <a:rPr kumimoji="0" lang="en-GB" sz="3200" b="1" i="1" u="none" strike="noStrike" kern="1200" cap="none" spc="0" normalizeH="0" baseline="0" noProof="0" dirty="0">
                <a:ln>
                  <a:noFill/>
                </a:ln>
                <a:solidFill>
                  <a:schemeClr val="tx1"/>
                </a:solidFill>
                <a:effectLst/>
                <a:uLnTx/>
                <a:uFillTx/>
                <a:latin typeface="+mn-lt"/>
                <a:ea typeface="+mn-ea"/>
                <a:cs typeface="+mn-cs"/>
              </a:rPr>
              <a:t>modelling codes</a:t>
            </a:r>
            <a:r>
              <a:rPr kumimoji="0" lang="en-GB" sz="3200" b="0" i="1" u="none" strike="noStrike" kern="1200" cap="none" spc="0" normalizeH="0" baseline="0" noProof="0" dirty="0">
                <a:ln>
                  <a:noFill/>
                </a:ln>
                <a:solidFill>
                  <a:schemeClr val="tx1"/>
                </a:solidFill>
                <a:effectLst/>
                <a:uLnTx/>
                <a:uFillTx/>
                <a:latin typeface="+mn-lt"/>
                <a:ea typeface="+mn-ea"/>
                <a:cs typeface="+mn-cs"/>
              </a:rPr>
              <a:t>, which are able to consider and analyse the </a:t>
            </a:r>
            <a:r>
              <a:rPr kumimoji="0" lang="en-GB" sz="3200" b="1" i="1" u="none" strike="noStrike" kern="1200" cap="none" spc="0" normalizeH="0" baseline="0" noProof="0" dirty="0">
                <a:ln>
                  <a:noFill/>
                </a:ln>
                <a:solidFill>
                  <a:schemeClr val="tx1"/>
                </a:solidFill>
                <a:effectLst/>
                <a:uLnTx/>
                <a:uFillTx/>
                <a:latin typeface="+mn-lt"/>
                <a:ea typeface="+mn-ea"/>
                <a:cs typeface="+mn-cs"/>
              </a:rPr>
              <a:t>process dynamics</a:t>
            </a:r>
            <a:r>
              <a:rPr kumimoji="0" lang="en-GB" sz="3200" b="0" i="1" u="none" strike="noStrike" kern="1200" cap="none" spc="0" normalizeH="0" baseline="0" noProof="0" dirty="0">
                <a:ln>
                  <a:noFill/>
                </a:ln>
                <a:solidFill>
                  <a:schemeClr val="tx1"/>
                </a:solidFill>
                <a:effectLst/>
                <a:uLnTx/>
                <a:uFillTx/>
                <a:latin typeface="+mn-lt"/>
                <a:ea typeface="+mn-ea"/>
                <a:cs typeface="+mn-cs"/>
              </a:rPr>
              <a:t> of cryogenic incidents. In addition, the task will </a:t>
            </a:r>
            <a:r>
              <a:rPr kumimoji="0" lang="en-GB" sz="3200" b="1" i="1" u="none" strike="noStrike" kern="1200" cap="none" spc="0" normalizeH="0" baseline="0" noProof="0" dirty="0">
                <a:ln>
                  <a:noFill/>
                </a:ln>
                <a:solidFill>
                  <a:schemeClr val="tx1"/>
                </a:solidFill>
                <a:effectLst/>
                <a:uLnTx/>
                <a:uFillTx/>
                <a:latin typeface="+mn-lt"/>
                <a:ea typeface="+mn-ea"/>
                <a:cs typeface="+mn-cs"/>
              </a:rPr>
              <a:t>define the scope of future experiments and model developments </a:t>
            </a:r>
            <a:r>
              <a:rPr kumimoji="0" lang="en-GB" sz="3200" b="0" i="1" u="none" strike="noStrike" kern="1200" cap="none" spc="0" normalizeH="0" baseline="0" noProof="0" dirty="0">
                <a:ln>
                  <a:noFill/>
                </a:ln>
                <a:solidFill>
                  <a:schemeClr val="tx1"/>
                </a:solidFill>
                <a:effectLst/>
                <a:uLnTx/>
                <a:uFillTx/>
                <a:latin typeface="+mn-lt"/>
                <a:ea typeface="+mn-ea"/>
                <a:cs typeface="+mn-cs"/>
              </a:rPr>
              <a:t>required to consolidate and evolve the proposed common methodologies. This concerns specifically the </a:t>
            </a:r>
            <a:r>
              <a:rPr kumimoji="0" lang="en-GB" sz="3200" b="1" i="1" u="none" strike="noStrike" kern="1200" cap="none" spc="0" normalizeH="0" baseline="0" noProof="0" dirty="0">
                <a:ln>
                  <a:noFill/>
                </a:ln>
                <a:solidFill>
                  <a:schemeClr val="tx1"/>
                </a:solidFill>
                <a:effectLst/>
                <a:uLnTx/>
                <a:uFillTx/>
                <a:latin typeface="+mn-lt"/>
                <a:ea typeface="+mn-ea"/>
                <a:cs typeface="+mn-cs"/>
              </a:rPr>
              <a:t>experimental basis</a:t>
            </a:r>
            <a:r>
              <a:rPr kumimoji="0" lang="en-GB" sz="3200" b="0" i="1" u="none" strike="noStrike" kern="1200" cap="none" spc="0" normalizeH="0" baseline="0" noProof="0" dirty="0">
                <a:ln>
                  <a:noFill/>
                </a:ln>
                <a:solidFill>
                  <a:schemeClr val="tx1"/>
                </a:solidFill>
                <a:effectLst/>
                <a:uLnTx/>
                <a:uFillTx/>
                <a:latin typeface="+mn-lt"/>
                <a:ea typeface="+mn-ea"/>
                <a:cs typeface="+mn-cs"/>
              </a:rPr>
              <a:t> required </a:t>
            </a:r>
            <a:r>
              <a:rPr kumimoji="0" lang="en-GB" sz="3200" b="1" i="1" u="none" strike="noStrike" kern="1200" cap="none" spc="0" normalizeH="0" baseline="0" noProof="0" dirty="0">
                <a:ln>
                  <a:noFill/>
                </a:ln>
                <a:solidFill>
                  <a:schemeClr val="tx1"/>
                </a:solidFill>
                <a:effectLst/>
                <a:uLnTx/>
                <a:uFillTx/>
                <a:latin typeface="+mn-lt"/>
                <a:ea typeface="+mn-ea"/>
                <a:cs typeface="+mn-cs"/>
              </a:rPr>
              <a:t>for the implementation of dynamic models </a:t>
            </a:r>
            <a:r>
              <a:rPr kumimoji="0" lang="en-GB" sz="3200" b="0" i="1" u="none" strike="noStrike" kern="1200" cap="none" spc="0" normalizeH="0" baseline="0" noProof="0" dirty="0">
                <a:ln>
                  <a:noFill/>
                </a:ln>
                <a:solidFill>
                  <a:schemeClr val="tx1"/>
                </a:solidFill>
                <a:effectLst/>
                <a:uLnTx/>
                <a:uFillTx/>
                <a:latin typeface="+mn-lt"/>
                <a:ea typeface="+mn-ea"/>
                <a:cs typeface="+mn-cs"/>
              </a:rPr>
              <a:t>in a common standard, as well as performance data of pressure relief devices under cryogenic conditions.”</a:t>
            </a:r>
          </a:p>
          <a:p>
            <a:pPr marL="342900" marR="0" lvl="0" indent="-342900" algn="l" defTabSz="914400" rtl="0" eaLnBrk="1" fontAlgn="auto" latinLnBrk="0" hangingPunct="1">
              <a:lnSpc>
                <a:spcPct val="100000"/>
              </a:lnSpc>
              <a:spcBef>
                <a:spcPts val="240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chemeClr val="tx1"/>
                </a:solidFill>
                <a:effectLst/>
                <a:uLnTx/>
                <a:uFillTx/>
                <a:latin typeface="+mn-lt"/>
                <a:ea typeface="+mn-ea"/>
                <a:cs typeface="+mn-cs"/>
              </a:rPr>
              <a:t>Scope </a:t>
            </a:r>
            <a:r>
              <a:rPr kumimoji="0" lang="en-GB" sz="3200" b="1" i="0" u="none" strike="noStrike" kern="1200" cap="none" spc="0" normalizeH="0" baseline="0" noProof="0" dirty="0">
                <a:ln>
                  <a:noFill/>
                </a:ln>
                <a:solidFill>
                  <a:schemeClr val="tx1"/>
                </a:solidFill>
                <a:effectLst/>
                <a:uLnTx/>
                <a:uFillTx/>
                <a:latin typeface="+mn-lt"/>
                <a:ea typeface="+mn-ea"/>
                <a:cs typeface="+mn-cs"/>
              </a:rPr>
              <a:t>beyond </a:t>
            </a:r>
            <a:r>
              <a:rPr kumimoji="0" lang="en-GB" sz="3200" b="0" i="0" u="none" strike="noStrike" kern="1200" cap="none" spc="0" normalizeH="0" baseline="0" noProof="0" dirty="0">
                <a:ln>
                  <a:noFill/>
                </a:ln>
                <a:solidFill>
                  <a:schemeClr val="tx1"/>
                </a:solidFill>
                <a:effectLst/>
                <a:uLnTx/>
                <a:uFillTx/>
                <a:latin typeface="+mn-lt"/>
                <a:ea typeface="+mn-ea"/>
                <a:cs typeface="+mn-cs"/>
              </a:rPr>
              <a:t>the European standardization project</a:t>
            </a:r>
            <a:r>
              <a:rPr kumimoji="0" lang="en-GB" sz="3200" b="1" i="0" u="none" strike="noStrike" kern="1200" cap="none" spc="0" normalizeH="0" baseline="0" noProof="0" dirty="0">
                <a:ln>
                  <a:noFill/>
                </a:ln>
                <a:solidFill>
                  <a:schemeClr val="tx1"/>
                </a:solidFill>
                <a:effectLst/>
                <a:uLnTx/>
                <a:uFillTx/>
                <a:latin typeface="+mn-lt"/>
                <a:ea typeface="+mn-ea"/>
                <a:cs typeface="+mn-cs"/>
              </a:rPr>
              <a:t> </a:t>
            </a:r>
            <a:r>
              <a:rPr kumimoji="0" lang="en-GB" sz="3200" b="0" i="0" u="none" strike="noStrike" kern="1200" cap="none" spc="0" normalizeH="0" baseline="0" noProof="0" dirty="0">
                <a:ln>
                  <a:noFill/>
                </a:ln>
                <a:solidFill>
                  <a:schemeClr val="tx1"/>
                </a:solidFill>
                <a:effectLst/>
                <a:uLnTx/>
                <a:uFillTx/>
                <a:latin typeface="+mn-lt"/>
                <a:ea typeface="+mn-ea"/>
                <a:cs typeface="+mn-cs"/>
              </a:rPr>
              <a:t>(which will reflect the </a:t>
            </a:r>
            <a:r>
              <a:rPr kumimoji="0" lang="en-GB" sz="3200" b="0" i="1" u="none" strike="noStrike" kern="1200" cap="none" spc="0" normalizeH="0" baseline="0" noProof="0" dirty="0">
                <a:ln>
                  <a:noFill/>
                </a:ln>
                <a:solidFill>
                  <a:schemeClr val="tx1"/>
                </a:solidFill>
                <a:effectLst/>
                <a:uLnTx/>
                <a:uFillTx/>
                <a:latin typeface="+mn-lt"/>
                <a:ea typeface="+mn-ea"/>
                <a:cs typeface="+mn-cs"/>
              </a:rPr>
              <a:t>state-of-the-art</a:t>
            </a:r>
            <a:r>
              <a:rPr kumimoji="0" lang="en-GB" sz="3200" b="0" i="0" u="none" strike="noStrike" kern="1200" cap="none" spc="0" normalizeH="0" baseline="0" noProof="0" dirty="0">
                <a:ln>
                  <a:noFill/>
                </a:ln>
                <a:solidFill>
                  <a:schemeClr val="tx1"/>
                </a:solidFill>
                <a:effectLst/>
                <a:uLnTx/>
                <a:uFillTx/>
                <a:latin typeface="+mn-lt"/>
                <a:ea typeface="+mn-ea"/>
                <a:cs typeface="+mn-cs"/>
              </a:rPr>
              <a:t>)</a:t>
            </a:r>
          </a:p>
          <a:p>
            <a:pPr marL="742950" marR="0" lvl="1"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0" lang="en-GB" sz="3200" b="0" i="0" u="none" strike="noStrike" kern="1200" cap="none" spc="0" normalizeH="0" baseline="0" noProof="0" dirty="0">
                <a:ln>
                  <a:noFill/>
                </a:ln>
                <a:solidFill>
                  <a:schemeClr val="tx1"/>
                </a:solidFill>
                <a:effectLst/>
                <a:uLnTx/>
                <a:uFillTx/>
                <a:latin typeface="+mn-lt"/>
                <a:ea typeface="+mn-ea"/>
                <a:cs typeface="+mn-cs"/>
              </a:rPr>
              <a:t>Definition of the </a:t>
            </a:r>
            <a:r>
              <a:rPr kumimoji="0" lang="en-GB" sz="3200" b="1" i="0" u="none" strike="noStrike" kern="1200" cap="none" spc="0" normalizeH="0" baseline="0" noProof="0" dirty="0">
                <a:ln>
                  <a:noFill/>
                </a:ln>
                <a:solidFill>
                  <a:schemeClr val="tx1"/>
                </a:solidFill>
                <a:effectLst/>
                <a:uLnTx/>
                <a:uFillTx/>
                <a:latin typeface="+mn-lt"/>
                <a:ea typeface="+mn-ea"/>
                <a:cs typeface="+mn-cs"/>
              </a:rPr>
              <a:t>roadmap / pre-conditions</a:t>
            </a:r>
            <a:r>
              <a:rPr kumimoji="0" lang="en-GB" sz="3200" b="0" i="0" u="none" strike="noStrike" kern="1200" cap="none" spc="0" normalizeH="0" baseline="0" noProof="0" dirty="0">
                <a:ln>
                  <a:noFill/>
                </a:ln>
                <a:solidFill>
                  <a:schemeClr val="tx1"/>
                </a:solidFill>
                <a:effectLst/>
                <a:uLnTx/>
                <a:uFillTx/>
                <a:latin typeface="+mn-lt"/>
                <a:ea typeface="+mn-ea"/>
                <a:cs typeface="+mn-cs"/>
              </a:rPr>
              <a:t> for a </a:t>
            </a:r>
            <a:r>
              <a:rPr kumimoji="0" lang="en-GB" sz="3200" b="1" i="0" u="none" strike="noStrike" kern="1200" cap="none" spc="0" normalizeH="0" baseline="0" noProof="0" dirty="0">
                <a:ln>
                  <a:noFill/>
                </a:ln>
                <a:solidFill>
                  <a:schemeClr val="accent3"/>
                </a:solidFill>
                <a:effectLst/>
                <a:uLnTx/>
                <a:uFillTx/>
                <a:latin typeface="+mn-lt"/>
                <a:ea typeface="+mn-ea"/>
                <a:cs typeface="+mn-cs"/>
              </a:rPr>
              <a:t>future upgrade of</a:t>
            </a:r>
            <a:r>
              <a:rPr kumimoji="0" lang="en-GB" sz="3200" b="0" i="0" u="none" strike="noStrike" kern="1200" cap="none" spc="0" normalizeH="0" baseline="0" noProof="0" dirty="0">
                <a:ln>
                  <a:noFill/>
                </a:ln>
                <a:solidFill>
                  <a:schemeClr val="accent3"/>
                </a:solidFill>
                <a:effectLst/>
                <a:uLnTx/>
                <a:uFillTx/>
                <a:latin typeface="+mn-lt"/>
                <a:ea typeface="+mn-ea"/>
                <a:cs typeface="+mn-cs"/>
              </a:rPr>
              <a:t> </a:t>
            </a:r>
            <a:r>
              <a:rPr kumimoji="0" lang="en-GB" sz="3200" b="1" i="0" u="none" strike="noStrike" kern="1200" cap="none" spc="0" normalizeH="0" baseline="0" noProof="0" dirty="0">
                <a:ln>
                  <a:noFill/>
                </a:ln>
                <a:solidFill>
                  <a:schemeClr val="accent3"/>
                </a:solidFill>
                <a:effectLst/>
                <a:uLnTx/>
                <a:uFillTx/>
                <a:latin typeface="+mn-lt"/>
                <a:ea typeface="+mn-ea"/>
                <a:cs typeface="+mn-cs"/>
              </a:rPr>
              <a:t>methodologies</a:t>
            </a:r>
            <a:r>
              <a:rPr kumimoji="0" lang="en-GB" sz="3200" b="0" i="0" u="none" strike="noStrike" kern="1200" cap="none" spc="0" normalizeH="0" baseline="0" noProof="0" dirty="0">
                <a:ln>
                  <a:noFill/>
                </a:ln>
                <a:solidFill>
                  <a:schemeClr val="tx1"/>
                </a:solidFill>
                <a:effectLst/>
                <a:uLnTx/>
                <a:uFillTx/>
                <a:latin typeface="+mn-lt"/>
                <a:ea typeface="+mn-ea"/>
                <a:cs typeface="+mn-cs"/>
              </a:rPr>
              <a:t> in the new European standard on safety of liquid helium cryostats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Rectangle 2"/>
          <p:cNvSpPr/>
          <p:nvPr/>
        </p:nvSpPr>
        <p:spPr>
          <a:xfrm>
            <a:off x="1547664" y="692696"/>
            <a:ext cx="4968552" cy="515526"/>
          </a:xfrm>
          <a:prstGeom prst="rect">
            <a:avLst/>
          </a:prstGeom>
        </p:spPr>
        <p:txBody>
          <a:bodyPr wrap="square">
            <a:spAutoFit/>
          </a:bodyPr>
          <a:lstStyle/>
          <a:p>
            <a:pPr algn="just">
              <a:lnSpc>
                <a:spcPts val="3300"/>
              </a:lnSpc>
            </a:pPr>
            <a:r>
              <a:rPr lang="en-US" sz="2800" b="1" dirty="0"/>
              <a:t>T5.3    General Objectives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916832"/>
            <a:ext cx="8568952" cy="4185761"/>
          </a:xfrm>
          <a:prstGeom prst="rect">
            <a:avLst/>
          </a:prstGeom>
          <a:noFill/>
        </p:spPr>
        <p:txBody>
          <a:bodyPr wrap="square" rtlCol="0">
            <a:spAutoFit/>
          </a:bodyPr>
          <a:lstStyle/>
          <a:p>
            <a:pPr marL="182563" indent="-182563" algn="just">
              <a:buFont typeface="Arial" pitchFamily="34" charset="0"/>
              <a:buChar char="•"/>
            </a:pPr>
            <a:r>
              <a:rPr lang="en-GB" sz="2200" dirty="0"/>
              <a:t>The overall goal of this Work Package is to sensitize and train the industrial companies in the needs, the knowledge (know-how), the techniques, the methods and the quality standards involved in the accelerator and superconducting magnet technologies developed in the Research Institutes. </a:t>
            </a:r>
          </a:p>
          <a:p>
            <a:pPr marL="182563" indent="-182563" algn="just">
              <a:buFont typeface="Arial" pitchFamily="34" charset="0"/>
              <a:buChar char="•"/>
            </a:pPr>
            <a:endParaRPr lang="en-GB" sz="2200" u="sng" dirty="0"/>
          </a:p>
          <a:p>
            <a:pPr marL="182563" indent="-182563" algn="just">
              <a:buFont typeface="Arial" pitchFamily="34" charset="0"/>
              <a:buChar char="•"/>
            </a:pPr>
            <a:r>
              <a:rPr lang="en-GB" sz="2200" u="sng" dirty="0"/>
              <a:t>We should allow the industries to be able to develop and construct, also independently, accelerators (or components of accelerators) and sc magnets for research projects</a:t>
            </a:r>
            <a:r>
              <a:rPr lang="en-GB" sz="2200" dirty="0"/>
              <a:t> (industrialization) and, possibly, </a:t>
            </a:r>
            <a:r>
              <a:rPr lang="en-GB" sz="2200" u="sng" dirty="0"/>
              <a:t>applications beyond RI interests</a:t>
            </a:r>
            <a:r>
              <a:rPr lang="en-GB" sz="2200" dirty="0"/>
              <a:t> (innovation) and to placing European Industries in position to participate in the construction of new Research Infrastructures in Europe and worldwide</a:t>
            </a:r>
            <a:r>
              <a:rPr lang="en-GB" sz="2400" dirty="0"/>
              <a:t>. </a:t>
            </a:r>
            <a:endParaRPr lang="en-US" sz="2400" dirty="0"/>
          </a:p>
        </p:txBody>
      </p:sp>
      <p:sp>
        <p:nvSpPr>
          <p:cNvPr id="3" name="TextBox 2"/>
          <p:cNvSpPr txBox="1"/>
          <p:nvPr/>
        </p:nvSpPr>
        <p:spPr>
          <a:xfrm>
            <a:off x="439771" y="756315"/>
            <a:ext cx="8380701" cy="954107"/>
          </a:xfrm>
          <a:prstGeom prst="rect">
            <a:avLst/>
          </a:prstGeom>
          <a:noFill/>
        </p:spPr>
        <p:txBody>
          <a:bodyPr wrap="square" rtlCol="0">
            <a:spAutoFit/>
          </a:bodyPr>
          <a:lstStyle/>
          <a:p>
            <a:pPr algn="ctr"/>
            <a:r>
              <a:rPr lang="en-US" sz="2800" b="1" dirty="0"/>
              <a:t>Objectives of AMICI  WP5- Industrialization:</a:t>
            </a:r>
            <a:r>
              <a:rPr lang="en-US" sz="2800" dirty="0"/>
              <a:t> </a:t>
            </a:r>
          </a:p>
          <a:p>
            <a:pPr algn="ctr"/>
            <a:r>
              <a:rPr lang="fr-FR" sz="2800" b="1" dirty="0" err="1"/>
              <a:t>Industry</a:t>
            </a:r>
            <a:r>
              <a:rPr lang="fr-FR" sz="2800" b="1" dirty="0"/>
              <a:t> for </a:t>
            </a:r>
            <a:r>
              <a:rPr lang="fr-FR" sz="2800" b="1" dirty="0" err="1"/>
              <a:t>Research’s</a:t>
            </a:r>
            <a:r>
              <a:rPr lang="fr-FR" sz="2800" b="1" dirty="0"/>
              <a:t> </a:t>
            </a:r>
            <a:r>
              <a:rPr lang="fr-FR" sz="2800" b="1" dirty="0" err="1"/>
              <a:t>benefit</a:t>
            </a:r>
            <a:endParaRPr lang="en-US" sz="2800" dirty="0"/>
          </a:p>
        </p:txBody>
      </p:sp>
    </p:spTree>
    <p:extLst>
      <p:ext uri="{BB962C8B-B14F-4D97-AF65-F5344CB8AC3E}">
        <p14:creationId xmlns:p14="http://schemas.microsoft.com/office/powerpoint/2010/main" val="4590720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123728" y="764704"/>
            <a:ext cx="5184576" cy="515526"/>
          </a:xfrm>
          <a:prstGeom prst="rect">
            <a:avLst/>
          </a:prstGeom>
        </p:spPr>
        <p:txBody>
          <a:bodyPr wrap="square">
            <a:spAutoFit/>
          </a:bodyPr>
          <a:lstStyle/>
          <a:p>
            <a:pPr algn="just">
              <a:lnSpc>
                <a:spcPts val="3300"/>
              </a:lnSpc>
            </a:pPr>
            <a:r>
              <a:rPr lang="en-US" sz="2800" b="1" dirty="0"/>
              <a:t>T5.3    Objectives - Cryostats</a:t>
            </a:r>
          </a:p>
        </p:txBody>
      </p:sp>
      <p:pic>
        <p:nvPicPr>
          <p:cNvPr id="16" name="Picture 15" descr="Screen Shot 2015-09-23 at 7.34.55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5157192"/>
            <a:ext cx="1957321" cy="1465626"/>
          </a:xfrm>
          <a:prstGeom prst="rect">
            <a:avLst/>
          </a:prstGeom>
        </p:spPr>
      </p:pic>
      <p:pic>
        <p:nvPicPr>
          <p:cNvPr id="17" name="Picture 16" descr="PR17_08a_full.jpg"/>
          <p:cNvPicPr>
            <a:picLocks noChangeAspect="1"/>
          </p:cNvPicPr>
          <p:nvPr/>
        </p:nvPicPr>
        <p:blipFill>
          <a:blip r:embed="rId3" cstate="print"/>
          <a:srcRect/>
          <a:stretch>
            <a:fillRect/>
          </a:stretch>
        </p:blipFill>
        <p:spPr bwMode="auto">
          <a:xfrm>
            <a:off x="2699792" y="5157192"/>
            <a:ext cx="2268253" cy="1512168"/>
          </a:xfrm>
          <a:prstGeom prst="rect">
            <a:avLst/>
          </a:prstGeom>
          <a:noFill/>
          <a:ln w="9525">
            <a:noFill/>
            <a:miter lim="800000"/>
            <a:headEnd/>
            <a:tailEnd/>
          </a:ln>
        </p:spPr>
      </p:pic>
      <p:pic>
        <p:nvPicPr>
          <p:cNvPr id="18" name="Picture 17"/>
          <p:cNvPicPr>
            <a:picLocks noChangeAspect="1"/>
          </p:cNvPicPr>
          <p:nvPr/>
        </p:nvPicPr>
        <p:blipFill>
          <a:blip r:embed="rId4" cstate="print"/>
          <a:stretch>
            <a:fillRect/>
          </a:stretch>
        </p:blipFill>
        <p:spPr>
          <a:xfrm>
            <a:off x="5157936" y="5157193"/>
            <a:ext cx="3662536" cy="1346468"/>
          </a:xfrm>
          <a:prstGeom prst="rect">
            <a:avLst/>
          </a:prstGeom>
        </p:spPr>
      </p:pic>
      <p:grpSp>
        <p:nvGrpSpPr>
          <p:cNvPr id="7" name="Group 6">
            <a:extLst>
              <a:ext uri="{FF2B5EF4-FFF2-40B4-BE49-F238E27FC236}">
                <a16:creationId xmlns:a16="http://schemas.microsoft.com/office/drawing/2014/main" xmlns="" id="{C9A81A43-401C-6C4C-BCB5-94207A45ED5B}"/>
              </a:ext>
            </a:extLst>
          </p:cNvPr>
          <p:cNvGrpSpPr/>
          <p:nvPr/>
        </p:nvGrpSpPr>
        <p:grpSpPr>
          <a:xfrm>
            <a:off x="179512" y="1196752"/>
            <a:ext cx="8624602" cy="3845024"/>
            <a:chOff x="179512" y="1196752"/>
            <a:chExt cx="8624602" cy="3845024"/>
          </a:xfrm>
        </p:grpSpPr>
        <p:pic>
          <p:nvPicPr>
            <p:cNvPr id="21506" name="Picture 2"/>
            <p:cNvPicPr>
              <a:picLocks noChangeAspect="1" noChangeArrowheads="1"/>
            </p:cNvPicPr>
            <p:nvPr/>
          </p:nvPicPr>
          <p:blipFill>
            <a:blip r:embed="rId5" cstate="print"/>
            <a:srcRect/>
            <a:stretch>
              <a:fillRect/>
            </a:stretch>
          </p:blipFill>
          <p:spPr bwMode="auto">
            <a:xfrm>
              <a:off x="179512" y="1196752"/>
              <a:ext cx="8624602" cy="3845024"/>
            </a:xfrm>
            <a:prstGeom prst="rect">
              <a:avLst/>
            </a:prstGeom>
            <a:noFill/>
            <a:ln w="9525">
              <a:noFill/>
              <a:miter lim="800000"/>
              <a:headEnd/>
              <a:tailEnd/>
            </a:ln>
          </p:spPr>
        </p:pic>
        <p:sp>
          <p:nvSpPr>
            <p:cNvPr id="6" name="Rectangle 5">
              <a:extLst>
                <a:ext uri="{FF2B5EF4-FFF2-40B4-BE49-F238E27FC236}">
                  <a16:creationId xmlns:a16="http://schemas.microsoft.com/office/drawing/2014/main" xmlns="" id="{13A996C7-1624-3A43-8910-EECAB7DCB54B}"/>
                </a:ext>
              </a:extLst>
            </p:cNvPr>
            <p:cNvSpPr/>
            <p:nvPr/>
          </p:nvSpPr>
          <p:spPr>
            <a:xfrm>
              <a:off x="6660232" y="2420888"/>
              <a:ext cx="144016" cy="1788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23728" y="764704"/>
            <a:ext cx="5184576" cy="515526"/>
          </a:xfrm>
          <a:prstGeom prst="rect">
            <a:avLst/>
          </a:prstGeom>
        </p:spPr>
        <p:txBody>
          <a:bodyPr wrap="square">
            <a:spAutoFit/>
          </a:bodyPr>
          <a:lstStyle/>
          <a:p>
            <a:pPr algn="just">
              <a:lnSpc>
                <a:spcPts val="3300"/>
              </a:lnSpc>
            </a:pPr>
            <a:r>
              <a:rPr lang="en-US" sz="2800" b="1" dirty="0"/>
              <a:t>T5.3    Milestones</a:t>
            </a:r>
          </a:p>
        </p:txBody>
      </p:sp>
      <p:grpSp>
        <p:nvGrpSpPr>
          <p:cNvPr id="2" name="Group 1">
            <a:extLst>
              <a:ext uri="{FF2B5EF4-FFF2-40B4-BE49-F238E27FC236}">
                <a16:creationId xmlns:a16="http://schemas.microsoft.com/office/drawing/2014/main" xmlns="" id="{55F282F3-1768-0E48-A172-9D7A5F9DA4B8}"/>
              </a:ext>
            </a:extLst>
          </p:cNvPr>
          <p:cNvGrpSpPr/>
          <p:nvPr/>
        </p:nvGrpSpPr>
        <p:grpSpPr>
          <a:xfrm>
            <a:off x="0" y="1412776"/>
            <a:ext cx="9612560" cy="4392488"/>
            <a:chOff x="0" y="1412776"/>
            <a:chExt cx="9612560" cy="4392488"/>
          </a:xfrm>
        </p:grpSpPr>
        <p:pic>
          <p:nvPicPr>
            <p:cNvPr id="22530" name="Picture 2"/>
            <p:cNvPicPr>
              <a:picLocks noChangeAspect="1" noChangeArrowheads="1"/>
            </p:cNvPicPr>
            <p:nvPr/>
          </p:nvPicPr>
          <p:blipFill>
            <a:blip r:embed="rId2" cstate="print"/>
            <a:srcRect l="2830" r="11294"/>
            <a:stretch>
              <a:fillRect/>
            </a:stretch>
          </p:blipFill>
          <p:spPr bwMode="auto">
            <a:xfrm>
              <a:off x="0" y="1412776"/>
              <a:ext cx="8953918" cy="4392488"/>
            </a:xfrm>
            <a:prstGeom prst="rect">
              <a:avLst/>
            </a:prstGeom>
            <a:noFill/>
            <a:ln w="9525">
              <a:noFill/>
              <a:miter lim="800000"/>
              <a:headEnd/>
              <a:tailEnd/>
            </a:ln>
          </p:spPr>
        </p:pic>
        <p:sp>
          <p:nvSpPr>
            <p:cNvPr id="5" name="Rectangle 4">
              <a:extLst>
                <a:ext uri="{FF2B5EF4-FFF2-40B4-BE49-F238E27FC236}">
                  <a16:creationId xmlns:a16="http://schemas.microsoft.com/office/drawing/2014/main" xmlns="" id="{313BCE1E-4CB9-E14B-A1E7-A941AFDD41E0}"/>
                </a:ext>
              </a:extLst>
            </p:cNvPr>
            <p:cNvSpPr/>
            <p:nvPr/>
          </p:nvSpPr>
          <p:spPr>
            <a:xfrm>
              <a:off x="5076056" y="5085184"/>
              <a:ext cx="4536504" cy="307777"/>
            </a:xfrm>
            <a:prstGeom prst="rect">
              <a:avLst/>
            </a:prstGeom>
          </p:spPr>
          <p:txBody>
            <a:bodyPr wrap="square">
              <a:spAutoFit/>
            </a:bodyPr>
            <a:lstStyle/>
            <a:p>
              <a:r>
                <a:rPr lang="en-US" sz="1350" dirty="0">
                  <a:solidFill>
                    <a:srgbClr val="0055A0"/>
                  </a:solidFill>
                  <a:latin typeface="Arial"/>
                </a:rPr>
                <a:t>“General” scenario to cope with the </a:t>
              </a:r>
              <a:r>
                <a:rPr lang="en-US" sz="1350" i="1" dirty="0">
                  <a:solidFill>
                    <a:srgbClr val="0055A0"/>
                  </a:solidFill>
                  <a:latin typeface="Arial"/>
                </a:rPr>
                <a:t>n</a:t>
              </a:r>
              <a:r>
                <a:rPr lang="en-US" sz="1350" dirty="0">
                  <a:solidFill>
                    <a:srgbClr val="0055A0"/>
                  </a:solidFill>
                  <a:latin typeface="Arial"/>
                </a:rPr>
                <a:t> possible faults </a:t>
              </a:r>
              <a:endParaRPr lang="en-GB" sz="1350" dirty="0">
                <a:solidFill>
                  <a:srgbClr val="0055A0"/>
                </a:solidFill>
                <a:latin typeface="Arial"/>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323528" y="1340768"/>
            <a:ext cx="7594041" cy="3178458"/>
          </a:xfrm>
          <a:prstGeom prst="rect">
            <a:avLst/>
          </a:prstGeom>
          <a:noFill/>
          <a:ln w="9525">
            <a:noFill/>
            <a:miter lim="800000"/>
            <a:headEnd/>
            <a:tailEnd/>
          </a:ln>
        </p:spPr>
      </p:pic>
      <p:sp>
        <p:nvSpPr>
          <p:cNvPr id="5" name="Rectangle 4"/>
          <p:cNvSpPr/>
          <p:nvPr/>
        </p:nvSpPr>
        <p:spPr>
          <a:xfrm>
            <a:off x="1763688" y="692696"/>
            <a:ext cx="5184576" cy="523220"/>
          </a:xfrm>
          <a:prstGeom prst="rect">
            <a:avLst/>
          </a:prstGeom>
        </p:spPr>
        <p:txBody>
          <a:bodyPr wrap="square">
            <a:spAutoFit/>
          </a:bodyPr>
          <a:lstStyle/>
          <a:p>
            <a:r>
              <a:rPr lang="en-US" sz="2800" b="1" dirty="0"/>
              <a:t>T5.3    </a:t>
            </a:r>
            <a:r>
              <a:rPr lang="en-US" altLang="de-DE" sz="2800" dirty="0"/>
              <a:t>Status of </a:t>
            </a:r>
            <a:r>
              <a:rPr lang="en-GB" sz="2800" dirty="0"/>
              <a:t>CEN/TC 268 WG 6</a:t>
            </a:r>
            <a:endParaRPr lang="en-US" sz="2800" dirty="0"/>
          </a:p>
        </p:txBody>
      </p:sp>
      <p:pic>
        <p:nvPicPr>
          <p:cNvPr id="23556" name="Picture 4"/>
          <p:cNvPicPr>
            <a:picLocks noChangeAspect="1" noChangeArrowheads="1"/>
          </p:cNvPicPr>
          <p:nvPr/>
        </p:nvPicPr>
        <p:blipFill>
          <a:blip r:embed="rId3" cstate="print"/>
          <a:srcRect/>
          <a:stretch>
            <a:fillRect/>
          </a:stretch>
        </p:blipFill>
        <p:spPr bwMode="auto">
          <a:xfrm>
            <a:off x="539552" y="4653136"/>
            <a:ext cx="7706802" cy="17281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3688" y="692696"/>
            <a:ext cx="5184576" cy="523220"/>
          </a:xfrm>
          <a:prstGeom prst="rect">
            <a:avLst/>
          </a:prstGeom>
        </p:spPr>
        <p:txBody>
          <a:bodyPr wrap="square">
            <a:spAutoFit/>
          </a:bodyPr>
          <a:lstStyle/>
          <a:p>
            <a:r>
              <a:rPr lang="en-US" sz="2800" b="1" dirty="0"/>
              <a:t>T5.3    </a:t>
            </a:r>
            <a:r>
              <a:rPr lang="en-US" altLang="de-DE" sz="2800" dirty="0"/>
              <a:t>Status of </a:t>
            </a:r>
            <a:r>
              <a:rPr lang="en-GB" sz="2800" dirty="0"/>
              <a:t>CEN/TC 268 WG 6</a:t>
            </a:r>
            <a:endParaRPr lang="en-US" sz="2800" dirty="0"/>
          </a:p>
        </p:txBody>
      </p:sp>
      <p:pic>
        <p:nvPicPr>
          <p:cNvPr id="24578" name="Picture 2"/>
          <p:cNvPicPr>
            <a:picLocks noChangeAspect="1" noChangeArrowheads="1"/>
          </p:cNvPicPr>
          <p:nvPr/>
        </p:nvPicPr>
        <p:blipFill>
          <a:blip r:embed="rId3" cstate="print"/>
          <a:srcRect/>
          <a:stretch>
            <a:fillRect/>
          </a:stretch>
        </p:blipFill>
        <p:spPr bwMode="auto">
          <a:xfrm>
            <a:off x="0" y="1484784"/>
            <a:ext cx="8103130" cy="792088"/>
          </a:xfrm>
          <a:prstGeom prst="rect">
            <a:avLst/>
          </a:prstGeom>
          <a:noFill/>
          <a:ln w="9525">
            <a:noFill/>
            <a:miter lim="800000"/>
            <a:headEnd/>
            <a:tailEnd/>
          </a:ln>
        </p:spPr>
      </p:pic>
      <p:graphicFrame>
        <p:nvGraphicFramePr>
          <p:cNvPr id="24579" name="Object 3"/>
          <p:cNvGraphicFramePr>
            <a:graphicFrameLocks noChangeAspect="1"/>
          </p:cNvGraphicFramePr>
          <p:nvPr/>
        </p:nvGraphicFramePr>
        <p:xfrm>
          <a:off x="251520" y="3068960"/>
          <a:ext cx="5525379" cy="2808312"/>
        </p:xfrm>
        <a:graphic>
          <a:graphicData uri="http://schemas.openxmlformats.org/presentationml/2006/ole">
            <mc:AlternateContent xmlns:mc="http://schemas.openxmlformats.org/markup-compatibility/2006">
              <mc:Choice xmlns:v="urn:schemas-microsoft-com:vml" Requires="v">
                <p:oleObj spid="_x0000_s24614" name="Worksheet" r:id="rId5" imgW="7896257" imgH="4009889" progId="Excel.Sheet.12">
                  <p:embed/>
                </p:oleObj>
              </mc:Choice>
              <mc:Fallback>
                <p:oleObj name="Worksheet" r:id="rId5" imgW="7896257" imgH="4009889" progId="Excel.Sheet.12">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3068960"/>
                        <a:ext cx="5525379" cy="2808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4"/>
          <p:cNvPicPr>
            <a:picLocks noChangeAspect="1"/>
          </p:cNvPicPr>
          <p:nvPr/>
        </p:nvPicPr>
        <p:blipFill>
          <a:blip r:embed="rId7" cstate="print"/>
          <a:stretch>
            <a:fillRect/>
          </a:stretch>
        </p:blipFill>
        <p:spPr>
          <a:xfrm>
            <a:off x="5914623" y="3068960"/>
            <a:ext cx="3229377" cy="29974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5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159198" y="1988840"/>
            <a:ext cx="8984802" cy="4104456"/>
          </a:xfrm>
          <a:prstGeom prst="rect">
            <a:avLst/>
          </a:prstGeom>
          <a:noFill/>
          <a:ln w="9525">
            <a:noFill/>
            <a:miter lim="800000"/>
            <a:headEnd/>
            <a:tailEnd/>
          </a:ln>
        </p:spPr>
      </p:pic>
      <p:sp>
        <p:nvSpPr>
          <p:cNvPr id="3" name="Rectangle 2"/>
          <p:cNvSpPr/>
          <p:nvPr/>
        </p:nvSpPr>
        <p:spPr>
          <a:xfrm>
            <a:off x="1907704" y="836712"/>
            <a:ext cx="5184576" cy="523220"/>
          </a:xfrm>
          <a:prstGeom prst="rect">
            <a:avLst/>
          </a:prstGeom>
        </p:spPr>
        <p:txBody>
          <a:bodyPr wrap="square">
            <a:spAutoFit/>
          </a:bodyPr>
          <a:lstStyle/>
          <a:p>
            <a:r>
              <a:rPr lang="en-US" sz="2800" b="1" dirty="0"/>
              <a:t>T5.3    </a:t>
            </a:r>
            <a:r>
              <a:rPr lang="it-IT" altLang="de-DE" sz="2800" dirty="0"/>
              <a:t>Status of milestones</a:t>
            </a:r>
            <a:endParaRPr lang="en-US"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764704"/>
            <a:ext cx="8712968" cy="914161"/>
          </a:xfrm>
          <a:prstGeom prst="rect">
            <a:avLst/>
          </a:prstGeom>
        </p:spPr>
        <p:txBody>
          <a:bodyPr wrap="square">
            <a:spAutoFit/>
          </a:bodyPr>
          <a:lstStyle/>
          <a:p>
            <a:pPr algn="just">
              <a:lnSpc>
                <a:spcPts val="3300"/>
              </a:lnSpc>
            </a:pPr>
            <a:r>
              <a:rPr lang="en-US" sz="2400" b="1" dirty="0"/>
              <a:t>T5.4	Requirements and conditions for developing 	prototypes  with  the industry </a:t>
            </a:r>
          </a:p>
        </p:txBody>
      </p:sp>
      <p:sp>
        <p:nvSpPr>
          <p:cNvPr id="3" name="CasellaDiTesto 3"/>
          <p:cNvSpPr txBox="1"/>
          <p:nvPr/>
        </p:nvSpPr>
        <p:spPr>
          <a:xfrm>
            <a:off x="251521" y="2235995"/>
            <a:ext cx="8627633" cy="2369880"/>
          </a:xfrm>
          <a:prstGeom prst="rect">
            <a:avLst/>
          </a:prstGeom>
          <a:noFill/>
        </p:spPr>
        <p:txBody>
          <a:bodyPr wrap="square" rtlCol="0">
            <a:spAutoFit/>
          </a:bodyPr>
          <a:lstStyle/>
          <a:p>
            <a:pPr algn="just"/>
            <a:r>
              <a:rPr lang="en-US" sz="2400" dirty="0"/>
              <a:t>The basic idea behind this task is that </a:t>
            </a:r>
            <a:r>
              <a:rPr lang="en-US" sz="2400" b="1" dirty="0"/>
              <a:t>taking a leading role in the construction of </a:t>
            </a:r>
            <a:r>
              <a:rPr lang="en-US" sz="2400" b="1" dirty="0">
                <a:solidFill>
                  <a:srgbClr val="7030A0"/>
                </a:solidFill>
              </a:rPr>
              <a:t>prototypes</a:t>
            </a:r>
            <a:r>
              <a:rPr lang="en-US" sz="2400" b="1" dirty="0"/>
              <a:t> for</a:t>
            </a:r>
            <a:r>
              <a:rPr lang="en-US" sz="2800" b="1" dirty="0"/>
              <a:t> </a:t>
            </a:r>
            <a:r>
              <a:rPr lang="en-US" sz="2400" b="1" dirty="0"/>
              <a:t>the Technological Infrastructures</a:t>
            </a:r>
            <a:r>
              <a:rPr lang="en-US" sz="2400" dirty="0"/>
              <a:t>, can represent </a:t>
            </a:r>
            <a:r>
              <a:rPr lang="en-US" sz="2400" b="1" dirty="0"/>
              <a:t>for industry </a:t>
            </a:r>
            <a:r>
              <a:rPr lang="en-US" sz="2400" dirty="0"/>
              <a:t>a very effective </a:t>
            </a:r>
            <a:r>
              <a:rPr lang="en-US" sz="2400" b="1" dirty="0"/>
              <a:t>way to acquire first-hand </a:t>
            </a:r>
            <a:r>
              <a:rPr lang="en-US" sz="2400" b="1" dirty="0">
                <a:solidFill>
                  <a:srgbClr val="7030A0"/>
                </a:solidFill>
              </a:rPr>
              <a:t>knowledge</a:t>
            </a:r>
            <a:r>
              <a:rPr lang="en-US" sz="2400" b="1" dirty="0"/>
              <a:t> of cutting-edge technologies</a:t>
            </a:r>
            <a:r>
              <a:rPr lang="en-US" sz="2400" dirty="0"/>
              <a:t> and to provide feedback on </a:t>
            </a:r>
            <a:r>
              <a:rPr lang="en-US" sz="2400" b="1" dirty="0"/>
              <a:t>engineering aspects</a:t>
            </a:r>
            <a:r>
              <a:rPr lang="en-US" sz="2400" dirty="0"/>
              <a:t> that are important for the </a:t>
            </a:r>
            <a:r>
              <a:rPr lang="en-US" sz="2400" b="1" dirty="0">
                <a:solidFill>
                  <a:srgbClr val="FF0000"/>
                </a:solidFill>
              </a:rPr>
              <a:t>following industrialization process. </a:t>
            </a:r>
          </a:p>
        </p:txBody>
      </p:sp>
      <p:sp>
        <p:nvSpPr>
          <p:cNvPr id="4" name="CasellaDiTesto 5"/>
          <p:cNvSpPr txBox="1"/>
          <p:nvPr/>
        </p:nvSpPr>
        <p:spPr>
          <a:xfrm>
            <a:off x="251520" y="4725144"/>
            <a:ext cx="8627633" cy="1200329"/>
          </a:xfrm>
          <a:prstGeom prst="rect">
            <a:avLst/>
          </a:prstGeom>
          <a:noFill/>
        </p:spPr>
        <p:txBody>
          <a:bodyPr wrap="square" rtlCol="0">
            <a:spAutoFit/>
          </a:bodyPr>
          <a:lstStyle/>
          <a:p>
            <a:pPr algn="just"/>
            <a:r>
              <a:rPr lang="en-US" sz="2400" dirty="0"/>
              <a:t>Such </a:t>
            </a:r>
            <a:r>
              <a:rPr lang="en-US" sz="2400" b="1" dirty="0"/>
              <a:t>early involvement can foster both the </a:t>
            </a:r>
            <a:r>
              <a:rPr lang="en-US" sz="2400" b="1" dirty="0">
                <a:solidFill>
                  <a:srgbClr val="7030A0"/>
                </a:solidFill>
              </a:rPr>
              <a:t>opportunities for industry </a:t>
            </a:r>
            <a:r>
              <a:rPr lang="en-US" sz="2400" b="1" dirty="0"/>
              <a:t>to promote the </a:t>
            </a:r>
            <a:r>
              <a:rPr lang="en-US" sz="2400" b="1" dirty="0">
                <a:solidFill>
                  <a:srgbClr val="7030A0"/>
                </a:solidFill>
              </a:rPr>
              <a:t>development of new products </a:t>
            </a:r>
            <a:r>
              <a:rPr lang="en-US" sz="2400" b="1" dirty="0"/>
              <a:t>and to test new/alternative solutions for mature technologies.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2"/>
          <p:cNvSpPr txBox="1"/>
          <p:nvPr/>
        </p:nvSpPr>
        <p:spPr>
          <a:xfrm>
            <a:off x="179512" y="1772816"/>
            <a:ext cx="8627633" cy="1246495"/>
          </a:xfrm>
          <a:prstGeom prst="rect">
            <a:avLst/>
          </a:prstGeom>
          <a:noFill/>
        </p:spPr>
        <p:txBody>
          <a:bodyPr wrap="square" rtlCol="0">
            <a:spAutoFit/>
          </a:bodyPr>
          <a:lstStyle/>
          <a:p>
            <a:pPr algn="just"/>
            <a:r>
              <a:rPr lang="en-US" sz="2400" dirty="0"/>
              <a:t>Two scenarios were taken into considerations.</a:t>
            </a:r>
          </a:p>
          <a:p>
            <a:pPr algn="just"/>
            <a:endParaRPr lang="en-US" sz="300" dirty="0"/>
          </a:p>
          <a:p>
            <a:pPr marL="342900" indent="-342900" algn="just">
              <a:buAutoNum type="arabicParenR"/>
            </a:pPr>
            <a:r>
              <a:rPr lang="en-US" sz="2400" dirty="0"/>
              <a:t>The </a:t>
            </a:r>
            <a:r>
              <a:rPr lang="en-US" sz="2400" b="1" dirty="0">
                <a:solidFill>
                  <a:srgbClr val="FF0000"/>
                </a:solidFill>
              </a:rPr>
              <a:t>industry</a:t>
            </a:r>
            <a:r>
              <a:rPr lang="en-US" sz="2400" dirty="0"/>
              <a:t> develops prototypes </a:t>
            </a:r>
            <a:r>
              <a:rPr lang="en-US" sz="2400" b="1" dirty="0">
                <a:solidFill>
                  <a:srgbClr val="FF0000"/>
                </a:solidFill>
              </a:rPr>
              <a:t>in the facilities of the TI </a:t>
            </a:r>
            <a:r>
              <a:rPr lang="en-US" sz="2400" dirty="0"/>
              <a:t>in </a:t>
            </a:r>
            <a:r>
              <a:rPr lang="en-US" sz="2400" b="1" dirty="0"/>
              <a:t>close collaboration </a:t>
            </a:r>
            <a:r>
              <a:rPr lang="en-US" sz="2400" dirty="0"/>
              <a:t>with TI personnel.</a:t>
            </a:r>
          </a:p>
        </p:txBody>
      </p:sp>
      <p:sp>
        <p:nvSpPr>
          <p:cNvPr id="3" name="CasellaDiTesto 5"/>
          <p:cNvSpPr txBox="1"/>
          <p:nvPr/>
        </p:nvSpPr>
        <p:spPr>
          <a:xfrm>
            <a:off x="251519" y="3326147"/>
            <a:ext cx="8627633" cy="1200329"/>
          </a:xfrm>
          <a:prstGeom prst="rect">
            <a:avLst/>
          </a:prstGeom>
          <a:noFill/>
        </p:spPr>
        <p:txBody>
          <a:bodyPr wrap="square" rtlCol="0">
            <a:spAutoFit/>
          </a:bodyPr>
          <a:lstStyle/>
          <a:p>
            <a:pPr marL="457200" indent="-457200" algn="just">
              <a:buFont typeface="+mj-lt"/>
              <a:buAutoNum type="arabicParenR" startAt="2"/>
            </a:pPr>
            <a:r>
              <a:rPr lang="en-US" sz="2400" dirty="0"/>
              <a:t>The </a:t>
            </a:r>
            <a:r>
              <a:rPr lang="en-US" sz="2400" b="1" dirty="0">
                <a:solidFill>
                  <a:srgbClr val="FF0000"/>
                </a:solidFill>
              </a:rPr>
              <a:t>industry</a:t>
            </a:r>
            <a:r>
              <a:rPr lang="en-US" sz="2400" dirty="0"/>
              <a:t> develops prototypes </a:t>
            </a:r>
            <a:r>
              <a:rPr lang="en-US" sz="2400" b="1" dirty="0">
                <a:solidFill>
                  <a:srgbClr val="FF0000"/>
                </a:solidFill>
              </a:rPr>
              <a:t>in their facilities </a:t>
            </a:r>
            <a:r>
              <a:rPr lang="en-US" sz="2400" dirty="0"/>
              <a:t>taking advantage of </a:t>
            </a:r>
            <a:r>
              <a:rPr lang="en-US" sz="2400" b="1" dirty="0"/>
              <a:t>existing tool </a:t>
            </a:r>
            <a:r>
              <a:rPr lang="en-US" sz="2400" dirty="0"/>
              <a:t>or other technical infrastructure </a:t>
            </a:r>
            <a:r>
              <a:rPr lang="en-US" sz="2400" b="1" dirty="0"/>
              <a:t>not available in the TI. </a:t>
            </a:r>
          </a:p>
        </p:txBody>
      </p:sp>
      <p:sp>
        <p:nvSpPr>
          <p:cNvPr id="4" name="CasellaDiTesto 6"/>
          <p:cNvSpPr txBox="1"/>
          <p:nvPr/>
        </p:nvSpPr>
        <p:spPr>
          <a:xfrm>
            <a:off x="251520" y="4869160"/>
            <a:ext cx="8627633" cy="1200329"/>
          </a:xfrm>
          <a:prstGeom prst="rect">
            <a:avLst/>
          </a:prstGeom>
          <a:noFill/>
        </p:spPr>
        <p:txBody>
          <a:bodyPr wrap="square" rtlCol="0">
            <a:spAutoFit/>
          </a:bodyPr>
          <a:lstStyle/>
          <a:p>
            <a:pPr algn="just"/>
            <a:r>
              <a:rPr lang="en-US" sz="2400" b="1" dirty="0"/>
              <a:t>In both scenarios </a:t>
            </a:r>
            <a:r>
              <a:rPr lang="en-US" sz="2400" dirty="0"/>
              <a:t>the prototype development could contribute in </a:t>
            </a:r>
            <a:r>
              <a:rPr lang="en-US" sz="2400" b="1" dirty="0">
                <a:solidFill>
                  <a:srgbClr val="7030A0"/>
                </a:solidFill>
              </a:rPr>
              <a:t>taking active </a:t>
            </a:r>
            <a:r>
              <a:rPr lang="en-US" sz="2400" b="1" dirty="0">
                <a:solidFill>
                  <a:srgbClr val="FF0000"/>
                </a:solidFill>
              </a:rPr>
              <a:t>large tooling or facilities developed for past projects </a:t>
            </a:r>
            <a:r>
              <a:rPr lang="en-US" sz="2400" dirty="0"/>
              <a:t>and marginally or not involved at all after the project conclusion.</a:t>
            </a:r>
          </a:p>
        </p:txBody>
      </p:sp>
      <p:sp>
        <p:nvSpPr>
          <p:cNvPr id="5" name="Rectangle 4"/>
          <p:cNvSpPr/>
          <p:nvPr/>
        </p:nvSpPr>
        <p:spPr>
          <a:xfrm>
            <a:off x="1187624" y="836712"/>
            <a:ext cx="5544616" cy="515526"/>
          </a:xfrm>
          <a:prstGeom prst="rect">
            <a:avLst/>
          </a:prstGeom>
        </p:spPr>
        <p:txBody>
          <a:bodyPr wrap="square">
            <a:spAutoFit/>
          </a:bodyPr>
          <a:lstStyle/>
          <a:p>
            <a:pPr algn="just">
              <a:lnSpc>
                <a:spcPts val="3300"/>
              </a:lnSpc>
            </a:pPr>
            <a:r>
              <a:rPr lang="en-US" sz="2400" b="1" dirty="0"/>
              <a:t>T5.4	Two scenarios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628800"/>
            <a:ext cx="8280920" cy="4708981"/>
          </a:xfrm>
          <a:prstGeom prst="rect">
            <a:avLst/>
          </a:prstGeom>
          <a:noFill/>
        </p:spPr>
        <p:txBody>
          <a:bodyPr wrap="square" rtlCol="0">
            <a:spAutoFit/>
          </a:bodyPr>
          <a:lstStyle/>
          <a:p>
            <a:pPr algn="just">
              <a:buFont typeface="Arial" pitchFamily="34" charset="0"/>
              <a:buChar char="•"/>
            </a:pPr>
            <a:r>
              <a:rPr lang="it-IT" sz="2000" dirty="0"/>
              <a:t> Presently 6 companies are actively working with T5.4:  ASG Superconductors (Italy), ANTEC Magnets,S.L.U. (Spain), Babcock Noell GmbH (Germany), ELYTT ENERGY/NEUREUS TECHNOLOGIES (Spain), Zanon (Italy) , Sigmaphi (France).</a:t>
            </a:r>
          </a:p>
          <a:p>
            <a:pPr algn="just">
              <a:buFont typeface="Arial" pitchFamily="34" charset="0"/>
              <a:buChar char="•"/>
            </a:pPr>
            <a:endParaRPr lang="en-US" sz="2000" dirty="0"/>
          </a:p>
          <a:p>
            <a:pPr algn="just">
              <a:buFont typeface="Arial" pitchFamily="34" charset="0"/>
              <a:buChar char="•"/>
            </a:pPr>
            <a:r>
              <a:rPr lang="en-US" sz="2000" dirty="0"/>
              <a:t> A series of advantages and disadvantages have been envisaged regarding various possibilities for TI-Industry collaboration in prototype developments. The industrial partners are asked to comment the different scenarios by assigning a rank to the entity of the advantage or disadvantage (High, Medium, Low and Negligible) and possibly commenting and adding further pros or cons. </a:t>
            </a:r>
          </a:p>
          <a:p>
            <a:pPr algn="just">
              <a:buFont typeface="Arial" pitchFamily="34" charset="0"/>
              <a:buChar char="•"/>
            </a:pPr>
            <a:r>
              <a:rPr lang="en-US" sz="2000" dirty="0"/>
              <a:t>This questionnaire was considered a practice way for starting the Working Group 5.4 activities. To be noted that the legal frameworks (constituting potential limitations) are not yet part of the discussion. We are trying to preliminary understand how much appealing is the collaboration Industry TI in prototype development </a:t>
            </a:r>
          </a:p>
        </p:txBody>
      </p:sp>
      <p:sp>
        <p:nvSpPr>
          <p:cNvPr id="3" name="Rectangle 2"/>
          <p:cNvSpPr/>
          <p:nvPr/>
        </p:nvSpPr>
        <p:spPr>
          <a:xfrm>
            <a:off x="143000" y="961173"/>
            <a:ext cx="9001000" cy="461665"/>
          </a:xfrm>
          <a:prstGeom prst="rect">
            <a:avLst/>
          </a:prstGeom>
        </p:spPr>
        <p:txBody>
          <a:bodyPr wrap="square">
            <a:spAutoFit/>
          </a:bodyPr>
          <a:lstStyle/>
          <a:p>
            <a:r>
              <a:rPr lang="en-US" sz="2400" b="1" dirty="0"/>
              <a:t>T5.4	- Questionnaire for the companies of the working group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3"/>
          <p:cNvGraphicFramePr>
            <a:graphicFrameLocks noGrp="1"/>
          </p:cNvGraphicFramePr>
          <p:nvPr>
            <p:extLst>
              <p:ext uri="{D42A27DB-BD31-4B8C-83A1-F6EECF244321}">
                <p14:modId xmlns:p14="http://schemas.microsoft.com/office/powerpoint/2010/main" val="2910692053"/>
              </p:ext>
            </p:extLst>
          </p:nvPr>
        </p:nvGraphicFramePr>
        <p:xfrm>
          <a:off x="323528" y="1628800"/>
          <a:ext cx="8453885" cy="4983480"/>
        </p:xfrm>
        <a:graphic>
          <a:graphicData uri="http://schemas.openxmlformats.org/drawingml/2006/table">
            <a:tbl>
              <a:tblPr firstRow="1" bandRow="1">
                <a:tableStyleId>{5C22544A-7EE6-4342-B048-85BDC9FD1C3A}</a:tableStyleId>
              </a:tblPr>
              <a:tblGrid>
                <a:gridCol w="3968150">
                  <a:extLst>
                    <a:ext uri="{9D8B030D-6E8A-4147-A177-3AD203B41FA5}">
                      <a16:colId xmlns:a16="http://schemas.microsoft.com/office/drawing/2014/main" xmlns="" val="2502077751"/>
                    </a:ext>
                  </a:extLst>
                </a:gridCol>
                <a:gridCol w="4485735">
                  <a:extLst>
                    <a:ext uri="{9D8B030D-6E8A-4147-A177-3AD203B41FA5}">
                      <a16:colId xmlns:a16="http://schemas.microsoft.com/office/drawing/2014/main" xmlns="" val="3354611867"/>
                    </a:ext>
                  </a:extLst>
                </a:gridCol>
              </a:tblGrid>
              <a:tr h="370840">
                <a:tc>
                  <a:txBody>
                    <a:bodyPr/>
                    <a:lstStyle/>
                    <a:p>
                      <a:pPr marL="0" indent="0" algn="ctr">
                        <a:buNone/>
                      </a:pPr>
                      <a:r>
                        <a:rPr lang="en-US" sz="1800" b="1" dirty="0">
                          <a:solidFill>
                            <a:srgbClr val="FF0000"/>
                          </a:solidFill>
                        </a:rPr>
                        <a:t>Advantages for Industry</a:t>
                      </a:r>
                    </a:p>
                  </a:txBody>
                  <a:tcP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srgbClr val="FF0000"/>
                          </a:solidFill>
                        </a:rPr>
                        <a:t>Advantages for RI / TI</a:t>
                      </a:r>
                    </a:p>
                  </a:txBody>
                  <a:tcPr>
                    <a:solidFill>
                      <a:schemeClr val="tx2">
                        <a:lumMod val="20000"/>
                        <a:lumOff val="80000"/>
                      </a:schemeClr>
                    </a:solidFill>
                  </a:tcPr>
                </a:tc>
                <a:extLst>
                  <a:ext uri="{0D108BD9-81ED-4DB2-BD59-A6C34878D82A}">
                    <a16:rowId xmlns:a16="http://schemas.microsoft.com/office/drawing/2014/main" xmlns="" val="2461422117"/>
                  </a:ext>
                </a:extLst>
              </a:tr>
              <a:tr h="370840">
                <a:tc>
                  <a:txBody>
                    <a:bodyPr/>
                    <a:lstStyle/>
                    <a:p>
                      <a:pPr marL="0" lvl="0" indent="0">
                        <a:buFont typeface="+mj-lt"/>
                        <a:buNone/>
                      </a:pPr>
                      <a:r>
                        <a:rPr lang="en-US" sz="1600" dirty="0"/>
                        <a:t>Gain more money</a:t>
                      </a:r>
                    </a:p>
                  </a:txBody>
                  <a:tcPr/>
                </a:tc>
                <a:tc>
                  <a:txBody>
                    <a:bodyPr/>
                    <a:lstStyle/>
                    <a:p>
                      <a:pPr marL="0" lvl="0" indent="0" algn="l">
                        <a:buFont typeface="+mj-lt"/>
                        <a:buNone/>
                      </a:pPr>
                      <a:r>
                        <a:rPr lang="en-US" sz="1600" dirty="0"/>
                        <a:t>More qualified manpower</a:t>
                      </a:r>
                    </a:p>
                  </a:txBody>
                  <a:tcPr/>
                </a:tc>
                <a:extLst>
                  <a:ext uri="{0D108BD9-81ED-4DB2-BD59-A6C34878D82A}">
                    <a16:rowId xmlns:a16="http://schemas.microsoft.com/office/drawing/2014/main" xmlns="" val="1865335400"/>
                  </a:ext>
                </a:extLst>
              </a:tr>
              <a:tr h="370840">
                <a:tc>
                  <a:txBody>
                    <a:bodyPr/>
                    <a:lstStyle/>
                    <a:p>
                      <a:pPr marL="0" lvl="0" indent="0">
                        <a:buFont typeface="+mj-lt"/>
                        <a:buNone/>
                      </a:pPr>
                      <a:r>
                        <a:rPr lang="en-US" sz="1600" dirty="0"/>
                        <a:t>Knowledge growing</a:t>
                      </a:r>
                    </a:p>
                  </a:txBody>
                  <a:tcPr/>
                </a:tc>
                <a:tc>
                  <a:txBody>
                    <a:bodyPr/>
                    <a:lstStyle/>
                    <a:p>
                      <a:pPr marL="0" lvl="0" indent="0" algn="l">
                        <a:buFont typeface="+mj-lt"/>
                        <a:buNone/>
                      </a:pPr>
                      <a:r>
                        <a:rPr lang="en-US" sz="1600" dirty="0"/>
                        <a:t>Gain experience from industry </a:t>
                      </a:r>
                    </a:p>
                    <a:p>
                      <a:pPr marL="0" lvl="0" indent="0" algn="l">
                        <a:buFont typeface="+mj-lt"/>
                        <a:buNone/>
                      </a:pPr>
                      <a:r>
                        <a:rPr lang="en-US" sz="1600" dirty="0"/>
                        <a:t>(project management)</a:t>
                      </a:r>
                    </a:p>
                  </a:txBody>
                  <a:tcPr/>
                </a:tc>
                <a:extLst>
                  <a:ext uri="{0D108BD9-81ED-4DB2-BD59-A6C34878D82A}">
                    <a16:rowId xmlns:a16="http://schemas.microsoft.com/office/drawing/2014/main" xmlns="" val="852056143"/>
                  </a:ext>
                </a:extLst>
              </a:tr>
              <a:tr h="370840">
                <a:tc>
                  <a:txBody>
                    <a:bodyPr/>
                    <a:lstStyle/>
                    <a:p>
                      <a:pPr marL="0" lvl="0" indent="0">
                        <a:buFont typeface="+mj-lt"/>
                        <a:buNone/>
                      </a:pPr>
                      <a:r>
                        <a:rPr lang="en-US" sz="1600" dirty="0"/>
                        <a:t>Access to first hand and extremely high quality know how</a:t>
                      </a:r>
                    </a:p>
                  </a:txBody>
                  <a:tcPr/>
                </a:tc>
                <a:tc>
                  <a:txBody>
                    <a:bodyPr/>
                    <a:lstStyle/>
                    <a:p>
                      <a:pPr marL="0" lvl="0" indent="0" algn="l">
                        <a:buFont typeface="+mj-lt"/>
                        <a:buNone/>
                      </a:pPr>
                      <a:r>
                        <a:rPr lang="en-US" sz="1600" dirty="0"/>
                        <a:t>Gain money (?)</a:t>
                      </a:r>
                    </a:p>
                  </a:txBody>
                  <a:tcPr/>
                </a:tc>
                <a:extLst>
                  <a:ext uri="{0D108BD9-81ED-4DB2-BD59-A6C34878D82A}">
                    <a16:rowId xmlns:a16="http://schemas.microsoft.com/office/drawing/2014/main" xmlns="" val="2377500423"/>
                  </a:ext>
                </a:extLst>
              </a:tr>
              <a:tr h="370840">
                <a:tc>
                  <a:txBody>
                    <a:bodyPr/>
                    <a:lstStyle/>
                    <a:p>
                      <a:pPr marL="0" lvl="0" indent="0">
                        <a:buFont typeface="+mj-lt"/>
                        <a:buNone/>
                      </a:pPr>
                      <a:r>
                        <a:rPr lang="en-US" sz="1600" dirty="0"/>
                        <a:t>Access to already available high cost tooling / technologies not available in the industry due to high cost / high risk in buying and doing investment, in particular for </a:t>
                      </a:r>
                      <a:r>
                        <a:rPr lang="it-IT" sz="1600" dirty="0"/>
                        <a:t>small and medium-</a:t>
                      </a:r>
                      <a:r>
                        <a:rPr lang="it-IT" sz="1600" dirty="0" err="1"/>
                        <a:t>sized</a:t>
                      </a:r>
                      <a:r>
                        <a:rPr lang="it-IT" sz="1600" dirty="0"/>
                        <a:t> </a:t>
                      </a:r>
                      <a:r>
                        <a:rPr lang="it-IT" sz="1600" dirty="0" err="1"/>
                        <a:t>enterprises</a:t>
                      </a:r>
                      <a:endParaRPr lang="en-US" sz="1600" dirty="0"/>
                    </a:p>
                  </a:txBody>
                  <a:tcPr/>
                </a:tc>
                <a:tc>
                  <a:txBody>
                    <a:bodyPr/>
                    <a:lstStyle/>
                    <a:p>
                      <a:pPr marL="0" lvl="0" indent="0" algn="l">
                        <a:buFont typeface="+mj-lt"/>
                        <a:buNone/>
                      </a:pPr>
                      <a:r>
                        <a:rPr lang="en-US" sz="1600" dirty="0"/>
                        <a:t>Technological transfer to the industry for </a:t>
                      </a:r>
                    </a:p>
                    <a:p>
                      <a:pPr marL="0" lvl="0" indent="0" algn="l">
                        <a:buFont typeface="+mj-lt"/>
                        <a:buNone/>
                      </a:pPr>
                      <a:r>
                        <a:rPr lang="en-US" sz="1600" dirty="0"/>
                        <a:t>future project</a:t>
                      </a:r>
                      <a:endParaRPr lang="it-IT" sz="1600" dirty="0"/>
                    </a:p>
                  </a:txBody>
                  <a:tcPr/>
                </a:tc>
                <a:extLst>
                  <a:ext uri="{0D108BD9-81ED-4DB2-BD59-A6C34878D82A}">
                    <a16:rowId xmlns:a16="http://schemas.microsoft.com/office/drawing/2014/main" xmlns="" val="1416833404"/>
                  </a:ext>
                </a:extLst>
              </a:tr>
              <a:tr h="370840">
                <a:tc>
                  <a:txBody>
                    <a:bodyPr/>
                    <a:lstStyle/>
                    <a:p>
                      <a:pPr marL="0" lvl="0" indent="0">
                        <a:buFont typeface="+mj-lt"/>
                        <a:buNone/>
                      </a:pPr>
                      <a:r>
                        <a:rPr lang="en-US" sz="1600" dirty="0"/>
                        <a:t>Limited economical  investment / low risk</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dirty="0"/>
                        <a:t>Use / maintain live high cost tooling / plants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dirty="0"/>
                        <a:t>that are not often used or developed for past projects</a:t>
                      </a:r>
                    </a:p>
                  </a:txBody>
                  <a:tcPr/>
                </a:tc>
                <a:extLst>
                  <a:ext uri="{0D108BD9-81ED-4DB2-BD59-A6C34878D82A}">
                    <a16:rowId xmlns:a16="http://schemas.microsoft.com/office/drawing/2014/main" xmlns="" val="157529896"/>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a:t>More updated perception of future possible markets (general and accelerator fields)</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a:t>…</a:t>
                      </a:r>
                    </a:p>
                  </a:txBody>
                  <a:tcPr/>
                </a:tc>
                <a:extLst>
                  <a:ext uri="{0D108BD9-81ED-4DB2-BD59-A6C34878D82A}">
                    <a16:rowId xmlns:a16="http://schemas.microsoft.com/office/drawing/2014/main" xmlns="" val="3362988004"/>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a:t>…</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a:t>…</a:t>
                      </a:r>
                    </a:p>
                  </a:txBody>
                  <a:tcPr/>
                </a:tc>
                <a:extLst>
                  <a:ext uri="{0D108BD9-81ED-4DB2-BD59-A6C34878D82A}">
                    <a16:rowId xmlns:a16="http://schemas.microsoft.com/office/drawing/2014/main" xmlns="" val="1840036540"/>
                  </a:ext>
                </a:extLst>
              </a:tr>
            </a:tbl>
          </a:graphicData>
        </a:graphic>
      </p:graphicFrame>
      <p:sp>
        <p:nvSpPr>
          <p:cNvPr id="3" name="Rectangle 2"/>
          <p:cNvSpPr/>
          <p:nvPr/>
        </p:nvSpPr>
        <p:spPr>
          <a:xfrm>
            <a:off x="143000" y="764704"/>
            <a:ext cx="9001000" cy="1200329"/>
          </a:xfrm>
          <a:prstGeom prst="rect">
            <a:avLst/>
          </a:prstGeom>
        </p:spPr>
        <p:txBody>
          <a:bodyPr wrap="square">
            <a:spAutoFit/>
          </a:bodyPr>
          <a:lstStyle/>
          <a:p>
            <a:r>
              <a:rPr lang="en-US" sz="2400" b="1" dirty="0"/>
              <a:t>T5.4	- Questionnaire  example (in case </a:t>
            </a:r>
            <a:r>
              <a:rPr lang="en-US" sz="2400" b="1" dirty="0" err="1"/>
              <a:t>Industriy</a:t>
            </a:r>
            <a:r>
              <a:rPr lang="en-US" sz="2400" b="1" dirty="0"/>
              <a:t> develops prototypes at the TI / RI)</a:t>
            </a:r>
          </a:p>
          <a:p>
            <a:endParaRPr lang="en-US" sz="24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000" y="961173"/>
            <a:ext cx="9001000" cy="461665"/>
          </a:xfrm>
          <a:prstGeom prst="rect">
            <a:avLst/>
          </a:prstGeom>
        </p:spPr>
        <p:txBody>
          <a:bodyPr wrap="square">
            <a:spAutoFit/>
          </a:bodyPr>
          <a:lstStyle/>
          <a:p>
            <a:r>
              <a:rPr lang="en-US" sz="2400" b="1" dirty="0"/>
              <a:t>T5.4	- Ongoing discussion  </a:t>
            </a:r>
          </a:p>
        </p:txBody>
      </p:sp>
      <p:sp>
        <p:nvSpPr>
          <p:cNvPr id="3" name="TextBox 2"/>
          <p:cNvSpPr txBox="1"/>
          <p:nvPr/>
        </p:nvSpPr>
        <p:spPr>
          <a:xfrm>
            <a:off x="251520" y="1484784"/>
            <a:ext cx="8568952" cy="4893647"/>
          </a:xfrm>
          <a:prstGeom prst="rect">
            <a:avLst/>
          </a:prstGeom>
          <a:noFill/>
        </p:spPr>
        <p:txBody>
          <a:bodyPr wrap="square" rtlCol="0">
            <a:spAutoFit/>
          </a:bodyPr>
          <a:lstStyle/>
          <a:p>
            <a:pPr algn="just"/>
            <a:r>
              <a:rPr lang="en-US" sz="2400" dirty="0"/>
              <a:t>The construction of prototype with industry has been debated in two recent meetings of the T5.4 Working Group in Milano and </a:t>
            </a:r>
            <a:r>
              <a:rPr lang="en-US" sz="2400" dirty="0" err="1"/>
              <a:t>Bruxelles</a:t>
            </a:r>
            <a:r>
              <a:rPr lang="en-US" sz="2400" dirty="0"/>
              <a:t>. Main outcomes:</a:t>
            </a:r>
          </a:p>
          <a:p>
            <a:pPr algn="just"/>
            <a:endParaRPr lang="en-US" sz="2400" dirty="0"/>
          </a:p>
          <a:p>
            <a:pPr marL="457200" indent="-457200" algn="just">
              <a:buFont typeface="+mj-lt"/>
              <a:buAutoNum type="arabicPeriod"/>
            </a:pPr>
            <a:r>
              <a:rPr lang="en-US" sz="2400" dirty="0"/>
              <a:t>For many industries  the cost is not the most relevant parameter. The interest of the industry is to participate since the beginning to the design of a prototype rather than have a restrict role in the manufacturing of the prototype. </a:t>
            </a:r>
          </a:p>
          <a:p>
            <a:pPr marL="457200" indent="-457200" algn="just">
              <a:buFont typeface="+mj-lt"/>
              <a:buAutoNum type="arabicPeriod"/>
            </a:pPr>
            <a:endParaRPr lang="en-US" sz="2400" dirty="0"/>
          </a:p>
          <a:p>
            <a:pPr marL="457200" indent="-457200" algn="just">
              <a:buFont typeface="+mj-lt"/>
              <a:buAutoNum type="arabicPeriod"/>
            </a:pPr>
            <a:r>
              <a:rPr lang="en-US" sz="2400" dirty="0"/>
              <a:t>Industry can invest significant amount of money on R&amp;D if there is large enough potential business. In the field of scientific activities, the ‘’large enough business’’ cannot be linked to the size of the market for one given product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34696" t="38158"/>
          <a:stretch>
            <a:fillRect/>
          </a:stretch>
        </p:blipFill>
        <p:spPr bwMode="auto">
          <a:xfrm>
            <a:off x="1115616" y="1700808"/>
            <a:ext cx="5556739"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Left Arrow 2"/>
          <p:cNvSpPr/>
          <p:nvPr/>
        </p:nvSpPr>
        <p:spPr>
          <a:xfrm>
            <a:off x="5148064" y="2924944"/>
            <a:ext cx="432048"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eft Arrow 3"/>
          <p:cNvSpPr/>
          <p:nvPr/>
        </p:nvSpPr>
        <p:spPr>
          <a:xfrm>
            <a:off x="4644008" y="2420888"/>
            <a:ext cx="432048"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4"/>
          <p:cNvSpPr/>
          <p:nvPr/>
        </p:nvSpPr>
        <p:spPr>
          <a:xfrm>
            <a:off x="5148064" y="3573016"/>
            <a:ext cx="432048"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2843808" y="2492896"/>
            <a:ext cx="432048" cy="432048"/>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2411760" y="3284984"/>
            <a:ext cx="432048" cy="432048"/>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flipH="1">
            <a:off x="6732240" y="4077072"/>
            <a:ext cx="432048" cy="43204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flipH="1">
            <a:off x="6876256" y="3068960"/>
            <a:ext cx="432048" cy="43204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flipH="1">
            <a:off x="6444208" y="2060848"/>
            <a:ext cx="432048" cy="43204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668344" y="1772816"/>
            <a:ext cx="864096" cy="2952328"/>
            <a:chOff x="7956376" y="3284984"/>
            <a:chExt cx="864096" cy="2952328"/>
          </a:xfrm>
        </p:grpSpPr>
        <p:sp>
          <p:nvSpPr>
            <p:cNvPr id="12" name="Rectangle 11"/>
            <p:cNvSpPr/>
            <p:nvPr/>
          </p:nvSpPr>
          <p:spPr>
            <a:xfrm>
              <a:off x="7956376" y="3284984"/>
              <a:ext cx="864096" cy="2952328"/>
            </a:xfrm>
            <a:prstGeom prst="rect">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rot="16200000">
              <a:off x="7492680" y="4324745"/>
              <a:ext cx="1800200" cy="584775"/>
            </a:xfrm>
            <a:prstGeom prst="rect">
              <a:avLst/>
            </a:prstGeom>
            <a:noFill/>
          </p:spPr>
          <p:txBody>
            <a:bodyPr wrap="square" rtlCol="0">
              <a:spAutoFit/>
            </a:bodyPr>
            <a:lstStyle/>
            <a:p>
              <a:r>
                <a:rPr lang="en-US" sz="3200" dirty="0"/>
                <a:t>MARKET</a:t>
              </a:r>
            </a:p>
          </p:txBody>
        </p:sp>
      </p:grpSp>
      <p:sp>
        <p:nvSpPr>
          <p:cNvPr id="14" name="TextBox 13"/>
          <p:cNvSpPr txBox="1"/>
          <p:nvPr/>
        </p:nvSpPr>
        <p:spPr>
          <a:xfrm>
            <a:off x="395536" y="836712"/>
            <a:ext cx="8380701" cy="523220"/>
          </a:xfrm>
          <a:prstGeom prst="rect">
            <a:avLst/>
          </a:prstGeom>
          <a:noFill/>
        </p:spPr>
        <p:txBody>
          <a:bodyPr wrap="square" rtlCol="0">
            <a:spAutoFit/>
          </a:bodyPr>
          <a:lstStyle/>
          <a:p>
            <a:pPr algn="ctr"/>
            <a:r>
              <a:rPr lang="it-IT" sz="2800" b="1" dirty="0"/>
              <a:t>Our reference scheme</a:t>
            </a:r>
            <a:endParaRPr lang="en-US" sz="2800" dirty="0"/>
          </a:p>
        </p:txBody>
      </p:sp>
    </p:spTree>
    <p:extLst>
      <p:ext uri="{BB962C8B-B14F-4D97-AF65-F5344CB8AC3E}">
        <p14:creationId xmlns:p14="http://schemas.microsoft.com/office/powerpoint/2010/main" val="336808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heckerboard(across)">
                                      <p:cBhvr>
                                        <p:cTn id="18" dur="500"/>
                                        <p:tgtEl>
                                          <p:spTgt spid="6"/>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heckerboard(across)">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heckerboard(across)">
                                      <p:cBhvr>
                                        <p:cTn id="26" dur="500"/>
                                        <p:tgtEl>
                                          <p:spTgt spid="10"/>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heckerboard(across)">
                                      <p:cBhvr>
                                        <p:cTn id="29" dur="500"/>
                                        <p:tgtEl>
                                          <p:spTgt spid="9"/>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heckerboard(across)">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strVal val="#ppt_w*0.70"/>
                                          </p:val>
                                        </p:tav>
                                        <p:tav tm="100000">
                                          <p:val>
                                            <p:strVal val="#ppt_w"/>
                                          </p:val>
                                        </p:tav>
                                      </p:tavLst>
                                    </p:anim>
                                    <p:anim calcmode="lin" valueType="num">
                                      <p:cBhvr>
                                        <p:cTn id="38" dur="1000" fill="hold"/>
                                        <p:tgtEl>
                                          <p:spTgt spid="11"/>
                                        </p:tgtEl>
                                        <p:attrNameLst>
                                          <p:attrName>ppt_h</p:attrName>
                                        </p:attrNameLst>
                                      </p:cBhvr>
                                      <p:tavLst>
                                        <p:tav tm="0">
                                          <p:val>
                                            <p:strVal val="#ppt_h"/>
                                          </p:val>
                                        </p:tav>
                                        <p:tav tm="100000">
                                          <p:val>
                                            <p:strVal val="#ppt_h"/>
                                          </p:val>
                                        </p:tav>
                                      </p:tavLst>
                                    </p:anim>
                                    <p:animEffect transition="in" filter="fade">
                                      <p:cBhvr>
                                        <p:cTn id="3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000" y="961173"/>
            <a:ext cx="9001000" cy="461665"/>
          </a:xfrm>
          <a:prstGeom prst="rect">
            <a:avLst/>
          </a:prstGeom>
        </p:spPr>
        <p:txBody>
          <a:bodyPr wrap="square">
            <a:spAutoFit/>
          </a:bodyPr>
          <a:lstStyle/>
          <a:p>
            <a:r>
              <a:rPr lang="en-US" sz="2400" b="1" dirty="0"/>
              <a:t>T5.4	- Ongoing discussion (cont’)  </a:t>
            </a:r>
          </a:p>
        </p:txBody>
      </p:sp>
      <p:sp>
        <p:nvSpPr>
          <p:cNvPr id="3" name="TextBox 2"/>
          <p:cNvSpPr txBox="1"/>
          <p:nvPr/>
        </p:nvSpPr>
        <p:spPr>
          <a:xfrm>
            <a:off x="251520" y="1484784"/>
            <a:ext cx="8568952" cy="5262979"/>
          </a:xfrm>
          <a:prstGeom prst="rect">
            <a:avLst/>
          </a:prstGeom>
          <a:noFill/>
        </p:spPr>
        <p:txBody>
          <a:bodyPr wrap="square" rtlCol="0">
            <a:spAutoFit/>
          </a:bodyPr>
          <a:lstStyle/>
          <a:p>
            <a:pPr marL="457200" indent="-457200" algn="just">
              <a:buAutoNum type="arabicPeriod" startAt="3"/>
            </a:pPr>
            <a:r>
              <a:rPr lang="en-US" sz="2400" dirty="0"/>
              <a:t>In general the industries expressed their preference to develop the prototype in their facilities rather than moving personnel in RI/TI laboratories. The main reason seems to be a better and more synergic use of the personnel with their facility (better allocation of human resources). However if the development requires big investments in equipment and if this equipment is available in the RI/TI laboratories, it would be more convenient to perform the construction of the prototype in the RI/TI</a:t>
            </a:r>
          </a:p>
          <a:p>
            <a:pPr marL="457200" indent="-457200" algn="just">
              <a:buAutoNum type="arabicPeriod" startAt="3"/>
            </a:pPr>
            <a:endParaRPr lang="en-US" sz="2400" dirty="0"/>
          </a:p>
          <a:p>
            <a:pPr marL="457200" indent="-457200" algn="just">
              <a:buAutoNum type="arabicPeriod" startAt="3"/>
            </a:pPr>
            <a:r>
              <a:rPr lang="en-US" sz="2400" dirty="0"/>
              <a:t>Industry should like that a subsidiary principle is introduced: if industry is interested and at the same time has the technical capacity for developing a prototype, this should be pushed and supported; TI/RI should be involved  only if industry is not available or cannot do it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628800"/>
            <a:ext cx="8208912" cy="4524315"/>
          </a:xfrm>
          <a:prstGeom prst="rect">
            <a:avLst/>
          </a:prstGeom>
        </p:spPr>
        <p:txBody>
          <a:bodyPr wrap="square">
            <a:spAutoFit/>
          </a:bodyPr>
          <a:lstStyle/>
          <a:p>
            <a:pPr marL="457200" indent="-457200" algn="just">
              <a:buFont typeface="+mj-lt"/>
              <a:buAutoNum type="arabicPeriod"/>
            </a:pPr>
            <a:r>
              <a:rPr lang="en-US" sz="2400" dirty="0"/>
              <a:t>Legal Framework</a:t>
            </a:r>
          </a:p>
          <a:p>
            <a:pPr marL="457200" indent="-457200" algn="just"/>
            <a:r>
              <a:rPr lang="en-US" sz="2400" dirty="0"/>
              <a:t>	a) The EU PCP (Pre Commercial Procurement) seems a model preferred the industry for developing prototype.</a:t>
            </a:r>
          </a:p>
          <a:p>
            <a:pPr marL="457200" indent="-457200" algn="just"/>
            <a:r>
              <a:rPr lang="en-US" sz="2400" dirty="0"/>
              <a:t>	b) The industry seems to be interested in a model following the USA SBIR</a:t>
            </a:r>
          </a:p>
          <a:p>
            <a:pPr marL="457200" indent="-457200" algn="just"/>
            <a:r>
              <a:rPr lang="en-US" sz="2400" dirty="0"/>
              <a:t>	c)  Partnership for Innovations, EU or Regional project...?</a:t>
            </a:r>
          </a:p>
          <a:p>
            <a:pPr marL="457200" indent="-457200" algn="just"/>
            <a:endParaRPr lang="en-US" sz="2400" dirty="0"/>
          </a:p>
          <a:p>
            <a:pPr marL="457200" indent="-457200" algn="just"/>
            <a:r>
              <a:rPr lang="en-US" sz="2400" dirty="0"/>
              <a:t>2.	Intellectual property handling.</a:t>
            </a:r>
          </a:p>
          <a:p>
            <a:pPr marL="457200" indent="-457200" algn="just"/>
            <a:endParaRPr lang="en-US" sz="2400" dirty="0"/>
          </a:p>
          <a:p>
            <a:pPr algn="just"/>
            <a:r>
              <a:rPr lang="en-US" sz="2400" dirty="0"/>
              <a:t>Next meetings this year for answering these questions and, may be, envisaging temporary industries- Ti consortia for dedicated developments(producing innovations) with EU support.</a:t>
            </a:r>
          </a:p>
        </p:txBody>
      </p:sp>
      <p:sp>
        <p:nvSpPr>
          <p:cNvPr id="3" name="Rectangle 2"/>
          <p:cNvSpPr/>
          <p:nvPr/>
        </p:nvSpPr>
        <p:spPr>
          <a:xfrm>
            <a:off x="143000" y="961173"/>
            <a:ext cx="9001000" cy="461665"/>
          </a:xfrm>
          <a:prstGeom prst="rect">
            <a:avLst/>
          </a:prstGeom>
        </p:spPr>
        <p:txBody>
          <a:bodyPr wrap="square">
            <a:spAutoFit/>
          </a:bodyPr>
          <a:lstStyle/>
          <a:p>
            <a:r>
              <a:rPr lang="en-US" sz="2400" b="1" dirty="0"/>
              <a:t>T5.4	-  Points to be better investigated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27785" y="620688"/>
            <a:ext cx="4104456" cy="584775"/>
          </a:xfrm>
          <a:prstGeom prst="rect">
            <a:avLst/>
          </a:prstGeom>
          <a:solidFill>
            <a:schemeClr val="bg1">
              <a:lumMod val="95000"/>
            </a:schemeClr>
          </a:solidFill>
          <a:ln>
            <a:solidFill>
              <a:schemeClr val="tx1"/>
            </a:solidFill>
          </a:ln>
        </p:spPr>
        <p:txBody>
          <a:bodyPr wrap="square" rtlCol="0">
            <a:spAutoFit/>
          </a:bodyPr>
          <a:lstStyle/>
          <a:p>
            <a:r>
              <a:rPr lang="fr-FR" sz="3200" dirty="0" smtClean="0">
                <a:solidFill>
                  <a:srgbClr val="002060"/>
                </a:solidFill>
                <a:latin typeface="Arial" panose="020B0604020202020204" pitchFamily="34" charset="0"/>
                <a:cs typeface="Arial" panose="020B0604020202020204" pitchFamily="34" charset="0"/>
              </a:rPr>
              <a:t>WP5 </a:t>
            </a:r>
            <a:r>
              <a:rPr lang="fr-FR" sz="3200" dirty="0" err="1">
                <a:solidFill>
                  <a:srgbClr val="002060"/>
                </a:solidFill>
                <a:latin typeface="Arial" panose="020B0604020202020204" pitchFamily="34" charset="0"/>
                <a:cs typeface="Arial" panose="020B0604020202020204" pitchFamily="34" charset="0"/>
              </a:rPr>
              <a:t>w</a:t>
            </a:r>
            <a:r>
              <a:rPr lang="fr-FR" sz="3200" dirty="0" err="1" smtClean="0">
                <a:solidFill>
                  <a:srgbClr val="002060"/>
                </a:solidFill>
                <a:latin typeface="Arial" panose="020B0604020202020204" pitchFamily="34" charset="0"/>
                <a:cs typeface="Arial" panose="020B0604020202020204" pitchFamily="34" charset="0"/>
              </a:rPr>
              <a:t>orking</a:t>
            </a:r>
            <a:r>
              <a:rPr lang="fr-FR" sz="3200" dirty="0" smtClean="0">
                <a:solidFill>
                  <a:srgbClr val="002060"/>
                </a:solidFill>
                <a:latin typeface="Arial" panose="020B0604020202020204" pitchFamily="34" charset="0"/>
                <a:cs typeface="Arial" panose="020B0604020202020204" pitchFamily="34" charset="0"/>
              </a:rPr>
              <a:t> plan </a:t>
            </a:r>
            <a:endParaRPr lang="fr-FR" sz="3200" dirty="0">
              <a:solidFill>
                <a:srgbClr val="002060"/>
              </a:solidFill>
              <a:latin typeface="Arial" panose="020B0604020202020204" pitchFamily="34" charset="0"/>
              <a:cs typeface="Arial" panose="020B0604020202020204" pitchFamily="34" charset="0"/>
            </a:endParaRPr>
          </a:p>
        </p:txBody>
      </p:sp>
      <p:sp>
        <p:nvSpPr>
          <p:cNvPr id="5" name="ZoneTexte 4"/>
          <p:cNvSpPr txBox="1"/>
          <p:nvPr/>
        </p:nvSpPr>
        <p:spPr>
          <a:xfrm>
            <a:off x="41014" y="1020505"/>
            <a:ext cx="9283514" cy="5837495"/>
          </a:xfrm>
          <a:prstGeom prst="rect">
            <a:avLst/>
          </a:prstGeom>
          <a:noFill/>
        </p:spPr>
        <p:txBody>
          <a:bodyPr wrap="square" rtlCol="0">
            <a:spAutoFit/>
          </a:bodyPr>
          <a:lstStyle/>
          <a:p>
            <a:pPr>
              <a:lnSpc>
                <a:spcPts val="3200"/>
              </a:lnSpc>
            </a:pPr>
            <a:r>
              <a:rPr lang="fr-FR" sz="2200" b="1" dirty="0" smtClean="0">
                <a:solidFill>
                  <a:srgbClr val="0000FF"/>
                </a:solidFill>
                <a:latin typeface="Arial" panose="020B0604020202020204" pitchFamily="34" charset="0"/>
                <a:cs typeface="Arial" panose="020B0604020202020204" pitchFamily="34" charset="0"/>
              </a:rPr>
              <a:t>WP5.1 </a:t>
            </a:r>
          </a:p>
          <a:p>
            <a:pPr marL="342900" indent="-342900">
              <a:lnSpc>
                <a:spcPts val="3200"/>
              </a:lnSpc>
              <a:buFont typeface="Wingdings" panose="05000000000000000000" pitchFamily="2" charset="2"/>
              <a:buChar char="ü"/>
            </a:pPr>
            <a:r>
              <a:rPr lang="en-US" sz="2200" dirty="0" smtClean="0">
                <a:latin typeface="Arial" panose="020B0604020202020204" pitchFamily="34" charset="0"/>
                <a:cs typeface="Arial" panose="020B0604020202020204" pitchFamily="34" charset="0"/>
              </a:rPr>
              <a:t>MS19 </a:t>
            </a:r>
            <a:r>
              <a:rPr lang="en-US" sz="2200" dirty="0">
                <a:latin typeface="Arial" panose="020B0604020202020204" pitchFamily="34" charset="0"/>
                <a:cs typeface="Arial" panose="020B0604020202020204" pitchFamily="34" charset="0"/>
              </a:rPr>
              <a:t>: Preliminary report on the required condition (April 18)</a:t>
            </a:r>
          </a:p>
          <a:p>
            <a:pPr marL="342900" indent="-342900">
              <a:lnSpc>
                <a:spcPts val="3200"/>
              </a:lnSpc>
              <a:buFont typeface="Wingdings" panose="05000000000000000000" pitchFamily="2" charset="2"/>
              <a:buChar char="ü"/>
            </a:pPr>
            <a:r>
              <a:rPr lang="en-US" sz="2200" dirty="0">
                <a:latin typeface="Arial" panose="020B0604020202020204" pitchFamily="34" charset="0"/>
                <a:cs typeface="Arial" panose="020B0604020202020204" pitchFamily="34" charset="0"/>
              </a:rPr>
              <a:t>MS20 : Preliminary report on the required conditions for apprenticeships program in industries for apprenticeships program in TI </a:t>
            </a:r>
            <a:r>
              <a:rPr lang="en-US" sz="2200" dirty="0" smtClean="0">
                <a:latin typeface="Arial" panose="020B0604020202020204" pitchFamily="34" charset="0"/>
                <a:cs typeface="Arial" panose="020B0604020202020204" pitchFamily="34" charset="0"/>
              </a:rPr>
              <a:t>(June </a:t>
            </a:r>
            <a:r>
              <a:rPr lang="en-US" sz="2200" dirty="0">
                <a:latin typeface="Arial" panose="020B0604020202020204" pitchFamily="34" charset="0"/>
                <a:cs typeface="Arial" panose="020B0604020202020204" pitchFamily="34" charset="0"/>
              </a:rPr>
              <a:t>18)</a:t>
            </a:r>
          </a:p>
          <a:p>
            <a:pPr marL="342900" indent="-342900">
              <a:lnSpc>
                <a:spcPts val="3200"/>
              </a:lnSpc>
              <a:buFont typeface="Wingdings" panose="05000000000000000000" pitchFamily="2" charset="2"/>
              <a:buChar char="ü"/>
            </a:pPr>
            <a:r>
              <a:rPr lang="fr-FR" sz="2200" dirty="0" err="1">
                <a:latin typeface="Arial" panose="020B0604020202020204" pitchFamily="34" charset="0"/>
                <a:cs typeface="Arial" panose="020B0604020202020204" pitchFamily="34" charset="0"/>
              </a:rPr>
              <a:t>Prepare</a:t>
            </a:r>
            <a:r>
              <a:rPr lang="fr-FR" sz="2200" dirty="0">
                <a:latin typeface="Arial" panose="020B0604020202020204" pitchFamily="34" charset="0"/>
                <a:cs typeface="Arial" panose="020B0604020202020204" pitchFamily="34" charset="0"/>
              </a:rPr>
              <a:t> the </a:t>
            </a:r>
            <a:r>
              <a:rPr lang="fr-FR" sz="2200" dirty="0" err="1">
                <a:latin typeface="Arial" panose="020B0604020202020204" pitchFamily="34" charset="0"/>
                <a:cs typeface="Arial" panose="020B0604020202020204" pitchFamily="34" charset="0"/>
              </a:rPr>
              <a:t>list</a:t>
            </a:r>
            <a:r>
              <a:rPr lang="fr-FR" sz="2200" dirty="0">
                <a:latin typeface="Arial" panose="020B0604020202020204" pitchFamily="34" charset="0"/>
                <a:cs typeface="Arial" panose="020B0604020202020204" pitchFamily="34" charset="0"/>
              </a:rPr>
              <a:t> of </a:t>
            </a:r>
            <a:r>
              <a:rPr lang="fr-FR" sz="2200" dirty="0" err="1">
                <a:latin typeface="Arial" panose="020B0604020202020204" pitchFamily="34" charset="0"/>
                <a:cs typeface="Arial" panose="020B0604020202020204" pitchFamily="34" charset="0"/>
              </a:rPr>
              <a:t>skills</a:t>
            </a:r>
            <a:endParaRPr lang="fr-FR" sz="2200" dirty="0">
              <a:latin typeface="Arial" panose="020B0604020202020204" pitchFamily="34" charset="0"/>
              <a:cs typeface="Arial" panose="020B0604020202020204" pitchFamily="34" charset="0"/>
            </a:endParaRPr>
          </a:p>
          <a:p>
            <a:pPr marL="342900" indent="-342900">
              <a:lnSpc>
                <a:spcPts val="3200"/>
              </a:lnSpc>
              <a:buFont typeface="Wingdings" panose="05000000000000000000" pitchFamily="2" charset="2"/>
              <a:buChar char="ü"/>
            </a:pPr>
            <a:r>
              <a:rPr lang="fr-FR" sz="2200" dirty="0">
                <a:latin typeface="Arial" panose="020B0604020202020204" pitchFamily="34" charset="0"/>
                <a:cs typeface="Arial" panose="020B0604020202020204" pitchFamily="34" charset="0"/>
              </a:rPr>
              <a:t>Questionnaire on the training </a:t>
            </a:r>
            <a:r>
              <a:rPr lang="fr-FR" sz="2200" dirty="0" err="1" smtClean="0">
                <a:latin typeface="Arial" panose="020B0604020202020204" pitchFamily="34" charset="0"/>
                <a:cs typeface="Arial" panose="020B0604020202020204" pitchFamily="34" charset="0"/>
              </a:rPr>
              <a:t>companies</a:t>
            </a:r>
            <a:r>
              <a:rPr lang="fr-FR" sz="2200" dirty="0" smtClean="0">
                <a:latin typeface="Arial" panose="020B0604020202020204" pitchFamily="34" charset="0"/>
                <a:cs typeface="Arial" panose="020B0604020202020204" pitchFamily="34" charset="0"/>
              </a:rPr>
              <a:t> </a:t>
            </a:r>
            <a:r>
              <a:rPr lang="fr-FR" sz="2200" dirty="0" err="1" smtClean="0">
                <a:latin typeface="Arial" panose="020B0604020202020204" pitchFamily="34" charset="0"/>
                <a:cs typeface="Arial" panose="020B0604020202020204" pitchFamily="34" charset="0"/>
              </a:rPr>
              <a:t>interested</a:t>
            </a:r>
            <a:r>
              <a:rPr lang="fr-FR" sz="2200" dirty="0" smtClean="0">
                <a:latin typeface="Arial" panose="020B0604020202020204" pitchFamily="34" charset="0"/>
                <a:cs typeface="Arial" panose="020B0604020202020204" pitchFamily="34" charset="0"/>
              </a:rPr>
              <a:t> </a:t>
            </a:r>
            <a:r>
              <a:rPr lang="fr-FR" sz="2200" dirty="0">
                <a:latin typeface="Arial" panose="020B0604020202020204" pitchFamily="34" charset="0"/>
                <a:cs typeface="Arial" panose="020B0604020202020204" pitchFamily="34" charset="0"/>
              </a:rPr>
              <a:t>in</a:t>
            </a:r>
            <a:endParaRPr lang="fr-FR" sz="2200" dirty="0" smtClean="0">
              <a:latin typeface="Arial" panose="020B0604020202020204" pitchFamily="34" charset="0"/>
              <a:cs typeface="Arial" panose="020B0604020202020204" pitchFamily="34" charset="0"/>
            </a:endParaRPr>
          </a:p>
          <a:p>
            <a:pPr>
              <a:lnSpc>
                <a:spcPts val="3200"/>
              </a:lnSpc>
            </a:pPr>
            <a:r>
              <a:rPr lang="fr-FR" sz="2200" b="1" dirty="0" smtClean="0">
                <a:solidFill>
                  <a:srgbClr val="0000FF"/>
                </a:solidFill>
                <a:latin typeface="Arial" panose="020B0604020202020204" pitchFamily="34" charset="0"/>
                <a:cs typeface="Arial" panose="020B0604020202020204" pitchFamily="34" charset="0"/>
              </a:rPr>
              <a:t>WP5.2</a:t>
            </a:r>
            <a:r>
              <a:rPr lang="fr-FR" sz="2200" dirty="0" smtClean="0">
                <a:latin typeface="Arial" panose="020B0604020202020204" pitchFamily="34" charset="0"/>
                <a:cs typeface="Arial" panose="020B0604020202020204" pitchFamily="34" charset="0"/>
              </a:rPr>
              <a:t>  </a:t>
            </a:r>
          </a:p>
          <a:p>
            <a:pPr marL="342900" indent="-342900">
              <a:lnSpc>
                <a:spcPts val="3200"/>
              </a:lnSpc>
              <a:buFont typeface="Wingdings" panose="05000000000000000000" pitchFamily="2" charset="2"/>
              <a:buChar char="ü"/>
            </a:pPr>
            <a:r>
              <a:rPr lang="fr-FR" sz="2200" dirty="0" smtClean="0">
                <a:latin typeface="Arial" panose="020B0604020202020204" pitchFamily="34" charset="0"/>
                <a:cs typeface="Arial" panose="020B0604020202020204" pitchFamily="34" charset="0"/>
              </a:rPr>
              <a:t>Meeting  </a:t>
            </a:r>
            <a:r>
              <a:rPr lang="fr-FR" sz="2200" dirty="0" err="1" smtClean="0">
                <a:latin typeface="Arial" panose="020B0604020202020204" pitchFamily="34" charset="0"/>
                <a:cs typeface="Arial" panose="020B0604020202020204" pitchFamily="34" charset="0"/>
              </a:rPr>
              <a:t>with</a:t>
            </a:r>
            <a:r>
              <a:rPr lang="fr-FR" sz="2200" dirty="0" smtClean="0">
                <a:latin typeface="Arial" panose="020B0604020202020204" pitchFamily="34" charset="0"/>
                <a:cs typeface="Arial" panose="020B0604020202020204" pitchFamily="34" charset="0"/>
              </a:rPr>
              <a:t> </a:t>
            </a:r>
            <a:r>
              <a:rPr lang="fr-FR" sz="2200" dirty="0" err="1" smtClean="0">
                <a:latin typeface="Arial" panose="020B0604020202020204" pitchFamily="34" charset="0"/>
                <a:cs typeface="Arial" panose="020B0604020202020204" pitchFamily="34" charset="0"/>
              </a:rPr>
              <a:t>industry</a:t>
            </a:r>
            <a:r>
              <a:rPr lang="fr-FR" sz="2200" dirty="0" smtClean="0">
                <a:latin typeface="Arial" panose="020B0604020202020204" pitchFamily="34" charset="0"/>
                <a:cs typeface="Arial" panose="020B0604020202020204" pitchFamily="34" charset="0"/>
              </a:rPr>
              <a:t> at Orsay (April or May)</a:t>
            </a:r>
          </a:p>
          <a:p>
            <a:pPr marL="342900" indent="-342900">
              <a:lnSpc>
                <a:spcPts val="3200"/>
              </a:lnSpc>
              <a:buFont typeface="Wingdings" panose="05000000000000000000" pitchFamily="2" charset="2"/>
              <a:buChar char="ü"/>
            </a:pPr>
            <a:r>
              <a:rPr lang="fr-FR" sz="2200" dirty="0" smtClean="0">
                <a:latin typeface="Arial" panose="020B0604020202020204" pitchFamily="34" charset="0"/>
                <a:cs typeface="Arial" panose="020B0604020202020204" pitchFamily="34" charset="0"/>
              </a:rPr>
              <a:t>Progress report (end of </a:t>
            </a:r>
            <a:r>
              <a:rPr lang="fr-FR" sz="2200" dirty="0" err="1">
                <a:latin typeface="Arial" panose="020B0604020202020204" pitchFamily="34" charset="0"/>
                <a:cs typeface="Arial" panose="020B0604020202020204" pitchFamily="34" charset="0"/>
              </a:rPr>
              <a:t>J</a:t>
            </a:r>
            <a:r>
              <a:rPr lang="fr-FR" sz="2200" dirty="0" err="1" smtClean="0">
                <a:latin typeface="Arial" panose="020B0604020202020204" pitchFamily="34" charset="0"/>
                <a:cs typeface="Arial" panose="020B0604020202020204" pitchFamily="34" charset="0"/>
              </a:rPr>
              <a:t>une</a:t>
            </a:r>
            <a:r>
              <a:rPr lang="fr-FR" sz="2200" dirty="0" smtClean="0">
                <a:latin typeface="Arial" panose="020B0604020202020204" pitchFamily="34" charset="0"/>
                <a:cs typeface="Arial" panose="020B0604020202020204" pitchFamily="34" charset="0"/>
              </a:rPr>
              <a:t> 2018)</a:t>
            </a:r>
          </a:p>
          <a:p>
            <a:pPr>
              <a:lnSpc>
                <a:spcPts val="3200"/>
              </a:lnSpc>
            </a:pPr>
            <a:r>
              <a:rPr lang="fr-FR" sz="2200" b="1" dirty="0" smtClean="0">
                <a:solidFill>
                  <a:srgbClr val="0000FF"/>
                </a:solidFill>
                <a:latin typeface="Arial" panose="020B0604020202020204" pitchFamily="34" charset="0"/>
                <a:cs typeface="Arial" panose="020B0604020202020204" pitchFamily="34" charset="0"/>
              </a:rPr>
              <a:t>WP5.3</a:t>
            </a:r>
          </a:p>
          <a:p>
            <a:pPr marL="342900" indent="-342900">
              <a:lnSpc>
                <a:spcPts val="3200"/>
              </a:lnSpc>
              <a:buFont typeface="Wingdings" panose="05000000000000000000" pitchFamily="2" charset="2"/>
              <a:buChar char="ü"/>
            </a:pPr>
            <a:r>
              <a:rPr lang="fr-FR" sz="2200" dirty="0" smtClean="0">
                <a:latin typeface="Arial" panose="020B0604020202020204" pitchFamily="34" charset="0"/>
                <a:cs typeface="Arial" panose="020B0604020202020204" pitchFamily="34" charset="0"/>
              </a:rPr>
              <a:t>Meeting in UK </a:t>
            </a:r>
            <a:r>
              <a:rPr lang="fr-FR" sz="2200" dirty="0" err="1" smtClean="0">
                <a:latin typeface="Arial" panose="020B0604020202020204" pitchFamily="34" charset="0"/>
                <a:cs typeface="Arial" panose="020B0604020202020204" pitchFamily="34" charset="0"/>
              </a:rPr>
              <a:t>with</a:t>
            </a:r>
            <a:r>
              <a:rPr lang="fr-FR" sz="2200" dirty="0" smtClean="0">
                <a:latin typeface="Arial" panose="020B0604020202020204" pitchFamily="34" charset="0"/>
                <a:cs typeface="Arial" panose="020B0604020202020204" pitchFamily="34" charset="0"/>
              </a:rPr>
              <a:t> CEN </a:t>
            </a:r>
            <a:r>
              <a:rPr lang="fr-FR" sz="2200" dirty="0" err="1" smtClean="0">
                <a:latin typeface="Arial" panose="020B0604020202020204" pitchFamily="34" charset="0"/>
                <a:cs typeface="Arial" panose="020B0604020202020204" pitchFamily="34" charset="0"/>
              </a:rPr>
              <a:t>members</a:t>
            </a:r>
            <a:r>
              <a:rPr lang="fr-FR" sz="2200" dirty="0" smtClean="0">
                <a:latin typeface="Arial" panose="020B0604020202020204" pitchFamily="34" charset="0"/>
                <a:cs typeface="Arial" panose="020B0604020202020204" pitchFamily="34" charset="0"/>
              </a:rPr>
              <a:t> (April 2018)</a:t>
            </a:r>
          </a:p>
          <a:p>
            <a:pPr marL="342900" indent="-342900">
              <a:lnSpc>
                <a:spcPts val="3200"/>
              </a:lnSpc>
              <a:buFont typeface="Wingdings" panose="05000000000000000000" pitchFamily="2" charset="2"/>
              <a:buChar char="ü"/>
            </a:pPr>
            <a:r>
              <a:rPr lang="fr-FR" sz="2200" dirty="0" err="1" smtClean="0">
                <a:latin typeface="Arial" panose="020B0604020202020204" pitchFamily="34" charset="0"/>
                <a:cs typeface="Arial" panose="020B0604020202020204" pitchFamily="34" charset="0"/>
              </a:rPr>
              <a:t>Preparation</a:t>
            </a:r>
            <a:r>
              <a:rPr lang="fr-FR" sz="2200" dirty="0" smtClean="0">
                <a:latin typeface="Arial" panose="020B0604020202020204" pitchFamily="34" charset="0"/>
                <a:cs typeface="Arial" panose="020B0604020202020204" pitchFamily="34" charset="0"/>
              </a:rPr>
              <a:t> of the roadmap for future </a:t>
            </a:r>
            <a:r>
              <a:rPr lang="fr-FR" sz="2200" dirty="0" err="1" smtClean="0">
                <a:latin typeface="Arial" panose="020B0604020202020204" pitchFamily="34" charset="0"/>
                <a:cs typeface="Arial" panose="020B0604020202020204" pitchFamily="34" charset="0"/>
              </a:rPr>
              <a:t>research</a:t>
            </a:r>
            <a:endParaRPr lang="fr-FR" sz="2200" dirty="0" smtClean="0">
              <a:latin typeface="Arial" panose="020B0604020202020204" pitchFamily="34" charset="0"/>
              <a:cs typeface="Arial" panose="020B0604020202020204" pitchFamily="34" charset="0"/>
            </a:endParaRPr>
          </a:p>
          <a:p>
            <a:pPr>
              <a:lnSpc>
                <a:spcPts val="3200"/>
              </a:lnSpc>
            </a:pPr>
            <a:r>
              <a:rPr lang="fr-FR" sz="2200" b="1" dirty="0" smtClean="0">
                <a:solidFill>
                  <a:srgbClr val="0000FF"/>
                </a:solidFill>
                <a:latin typeface="Arial" panose="020B0604020202020204" pitchFamily="34" charset="0"/>
                <a:cs typeface="Arial" panose="020B0604020202020204" pitchFamily="34" charset="0"/>
              </a:rPr>
              <a:t>WP5.4</a:t>
            </a:r>
            <a:r>
              <a:rPr lang="fr-FR" sz="2200" dirty="0" smtClean="0">
                <a:latin typeface="Arial" panose="020B0604020202020204" pitchFamily="34" charset="0"/>
                <a:cs typeface="Arial" panose="020B0604020202020204" pitchFamily="34" charset="0"/>
              </a:rPr>
              <a:t>  Meeting on </a:t>
            </a:r>
            <a:r>
              <a:rPr lang="fr-FR" sz="2200" dirty="0" err="1" smtClean="0">
                <a:latin typeface="Arial" panose="020B0604020202020204" pitchFamily="34" charset="0"/>
                <a:cs typeface="Arial" panose="020B0604020202020204" pitchFamily="34" charset="0"/>
              </a:rPr>
              <a:t>Intellectual</a:t>
            </a:r>
            <a:r>
              <a:rPr lang="fr-FR" sz="2200" dirty="0" smtClean="0">
                <a:latin typeface="Arial" panose="020B0604020202020204" pitchFamily="34" charset="0"/>
                <a:cs typeface="Arial" panose="020B0604020202020204" pitchFamily="34" charset="0"/>
              </a:rPr>
              <a:t> </a:t>
            </a:r>
            <a:r>
              <a:rPr lang="fr-FR" sz="2200" dirty="0" err="1" smtClean="0">
                <a:latin typeface="Arial" panose="020B0604020202020204" pitchFamily="34" charset="0"/>
                <a:cs typeface="Arial" panose="020B0604020202020204" pitchFamily="34" charset="0"/>
              </a:rPr>
              <a:t>property</a:t>
            </a:r>
            <a:r>
              <a:rPr lang="fr-FR" sz="2200" dirty="0" smtClean="0">
                <a:latin typeface="Arial" panose="020B0604020202020204" pitchFamily="34" charset="0"/>
                <a:cs typeface="Arial" panose="020B0604020202020204" pitchFamily="34" charset="0"/>
              </a:rPr>
              <a:t> </a:t>
            </a:r>
            <a:r>
              <a:rPr lang="fr-FR" sz="2200" dirty="0" err="1" smtClean="0">
                <a:latin typeface="Arial" panose="020B0604020202020204" pitchFamily="34" charset="0"/>
                <a:cs typeface="Arial" panose="020B0604020202020204" pitchFamily="34" charset="0"/>
              </a:rPr>
              <a:t>with</a:t>
            </a:r>
            <a:r>
              <a:rPr lang="fr-FR" sz="2200" dirty="0" smtClean="0">
                <a:latin typeface="Arial" panose="020B0604020202020204" pitchFamily="34" charset="0"/>
                <a:cs typeface="Arial" panose="020B0604020202020204" pitchFamily="34" charset="0"/>
              </a:rPr>
              <a:t> </a:t>
            </a:r>
            <a:r>
              <a:rPr lang="fr-FR" sz="2200" dirty="0" err="1" smtClean="0">
                <a:latin typeface="Arial" panose="020B0604020202020204" pitchFamily="34" charset="0"/>
                <a:cs typeface="Arial" panose="020B0604020202020204" pitchFamily="34" charset="0"/>
              </a:rPr>
              <a:t>industry</a:t>
            </a:r>
            <a:endParaRPr lang="fr-F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9945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1484784"/>
            <a:ext cx="8460432" cy="3901068"/>
          </a:xfrm>
          <a:prstGeom prst="rect">
            <a:avLst/>
          </a:prstGeom>
          <a:noFill/>
        </p:spPr>
        <p:txBody>
          <a:bodyPr wrap="square" rtlCol="0">
            <a:spAutoFit/>
          </a:bodyPr>
          <a:lstStyle/>
          <a:p>
            <a:pPr algn="just">
              <a:lnSpc>
                <a:spcPts val="3300"/>
              </a:lnSpc>
            </a:pPr>
            <a:r>
              <a:rPr lang="en-US" sz="2400" dirty="0"/>
              <a:t>T5.1     Professional training and apprenticeship</a:t>
            </a:r>
          </a:p>
          <a:p>
            <a:pPr algn="just">
              <a:lnSpc>
                <a:spcPts val="3300"/>
              </a:lnSpc>
            </a:pPr>
            <a:r>
              <a:rPr lang="en-US" sz="2400" dirty="0"/>
              <a:t>	Task Leader: C </a:t>
            </a:r>
            <a:r>
              <a:rPr lang="en-US" sz="2400" dirty="0" err="1"/>
              <a:t>Madec</a:t>
            </a:r>
            <a:endParaRPr lang="en-US" sz="2400" dirty="0"/>
          </a:p>
          <a:p>
            <a:pPr algn="just">
              <a:lnSpc>
                <a:spcPts val="3300"/>
              </a:lnSpc>
            </a:pPr>
            <a:r>
              <a:rPr lang="en-US" sz="2400" dirty="0"/>
              <a:t>T5.2    Harmonization- Material and Component References</a:t>
            </a:r>
          </a:p>
          <a:p>
            <a:pPr algn="just">
              <a:lnSpc>
                <a:spcPts val="3300"/>
              </a:lnSpc>
            </a:pPr>
            <a:r>
              <a:rPr lang="en-US" sz="2400" dirty="0"/>
              <a:t>	Task Leader: </a:t>
            </a:r>
            <a:r>
              <a:rPr lang="en-US" sz="2400" dirty="0" err="1"/>
              <a:t>M.Fouaidy</a:t>
            </a:r>
            <a:r>
              <a:rPr lang="en-US" sz="2400" dirty="0"/>
              <a:t>  </a:t>
            </a:r>
          </a:p>
          <a:p>
            <a:pPr algn="just">
              <a:lnSpc>
                <a:spcPts val="3300"/>
              </a:lnSpc>
            </a:pPr>
            <a:r>
              <a:rPr lang="en-US" sz="2400" dirty="0"/>
              <a:t>T5.3     Harmonization - Cryogenic Safety Procedures</a:t>
            </a:r>
          </a:p>
          <a:p>
            <a:pPr algn="just">
              <a:lnSpc>
                <a:spcPts val="3300"/>
              </a:lnSpc>
            </a:pPr>
            <a:r>
              <a:rPr lang="en-US" sz="2400" dirty="0"/>
              <a:t>	Task Leader: </a:t>
            </a:r>
            <a:r>
              <a:rPr lang="en-US" sz="2400" dirty="0" err="1"/>
              <a:t>S.Grohman</a:t>
            </a:r>
            <a:r>
              <a:rPr lang="en-US" sz="2400" dirty="0"/>
              <a:t> (A. </a:t>
            </a:r>
            <a:r>
              <a:rPr lang="en-US" sz="2400" dirty="0" err="1"/>
              <a:t>Henriques</a:t>
            </a:r>
            <a:r>
              <a:rPr lang="en-US" sz="2400" dirty="0"/>
              <a:t>)</a:t>
            </a:r>
          </a:p>
          <a:p>
            <a:pPr algn="just">
              <a:lnSpc>
                <a:spcPts val="3300"/>
              </a:lnSpc>
            </a:pPr>
            <a:r>
              <a:rPr lang="en-US" sz="2400" dirty="0"/>
              <a:t>T5.4	Requirements and conditions for developing 	prototypes  with  the industry </a:t>
            </a:r>
          </a:p>
          <a:p>
            <a:pPr algn="just">
              <a:lnSpc>
                <a:spcPts val="3300"/>
              </a:lnSpc>
            </a:pPr>
            <a:r>
              <a:rPr lang="en-US" sz="2400" dirty="0"/>
              <a:t>	Task Leader: </a:t>
            </a:r>
            <a:r>
              <a:rPr lang="en-US" sz="2400" dirty="0" err="1"/>
              <a:t>M.Michelato</a:t>
            </a:r>
            <a:r>
              <a:rPr lang="en-US" sz="2400" dirty="0"/>
              <a:t> (</a:t>
            </a:r>
            <a:r>
              <a:rPr lang="en-US" sz="2400" dirty="0" err="1"/>
              <a:t>F.Broggi</a:t>
            </a:r>
            <a:r>
              <a:rPr lang="en-US" sz="2400" dirty="0"/>
              <a:t>)</a:t>
            </a:r>
          </a:p>
        </p:txBody>
      </p:sp>
      <p:sp>
        <p:nvSpPr>
          <p:cNvPr id="15" name="TextBox 14"/>
          <p:cNvSpPr txBox="1"/>
          <p:nvPr/>
        </p:nvSpPr>
        <p:spPr>
          <a:xfrm>
            <a:off x="439770" y="836712"/>
            <a:ext cx="8380701" cy="523220"/>
          </a:xfrm>
          <a:prstGeom prst="rect">
            <a:avLst/>
          </a:prstGeom>
          <a:noFill/>
        </p:spPr>
        <p:txBody>
          <a:bodyPr wrap="square" rtlCol="0">
            <a:spAutoFit/>
          </a:bodyPr>
          <a:lstStyle/>
          <a:p>
            <a:pPr algn="ctr"/>
            <a:r>
              <a:rPr lang="it-IT" sz="2800" b="1" dirty="0"/>
              <a:t>WP5 is organised in 4 Tasks </a:t>
            </a:r>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txBox="1">
            <a:spLocks/>
          </p:cNvSpPr>
          <p:nvPr/>
        </p:nvSpPr>
        <p:spPr>
          <a:xfrm>
            <a:off x="0" y="1340768"/>
            <a:ext cx="8892480" cy="4525963"/>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Promoting professional skills training and cross improvement between research laboratories and industry</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Training and apprenticeship in TI. Defining the conditions and setting the basis for an apprenticeship program, where professional technicians and young engineers from relevant industrial partners would be trained by hands-on fabrication, assembly or test of accelerator and magnet equipment and by exercising key techniques </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fr-FR" sz="1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Training and apprenticeship in industry. The engagement in industrial R&amp;D activities and in services to the industry aimed at innovating their products and processes would benefit from the </a:t>
            </a:r>
            <a:r>
              <a:rPr kumimoji="0" lang="en-US" sz="2400" b="0" i="0" u="none" strike="noStrike" kern="1200" cap="none" spc="0" normalizeH="0" baseline="0" noProof="0" dirty="0" err="1">
                <a:ln>
                  <a:noFill/>
                </a:ln>
                <a:solidFill>
                  <a:schemeClr val="tx1"/>
                </a:solidFill>
                <a:effectLst/>
                <a:uLnTx/>
                <a:uFillTx/>
                <a:latin typeface="+mn-lt"/>
                <a:ea typeface="+mn-ea"/>
                <a:cs typeface="+mn-cs"/>
              </a:rPr>
              <a:t>secondments</a:t>
            </a:r>
            <a:r>
              <a:rPr kumimoji="0" lang="en-US" sz="2400" b="0" i="0" u="none" strike="noStrike" kern="1200" cap="none" spc="0" normalizeH="0" baseline="0" noProof="0" dirty="0">
                <a:ln>
                  <a:noFill/>
                </a:ln>
                <a:solidFill>
                  <a:schemeClr val="tx1"/>
                </a:solidFill>
                <a:effectLst/>
                <a:uLnTx/>
                <a:uFillTx/>
                <a:latin typeface="+mn-lt"/>
                <a:ea typeface="+mn-ea"/>
                <a:cs typeface="+mn-cs"/>
              </a:rPr>
              <a:t> of researchers and technical personnel within the companies themselves.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5"/>
          <p:cNvSpPr/>
          <p:nvPr/>
        </p:nvSpPr>
        <p:spPr>
          <a:xfrm>
            <a:off x="1619672" y="764704"/>
            <a:ext cx="6372200" cy="490968"/>
          </a:xfrm>
          <a:prstGeom prst="rect">
            <a:avLst/>
          </a:prstGeom>
        </p:spPr>
        <p:txBody>
          <a:bodyPr wrap="square">
            <a:spAutoFit/>
          </a:bodyPr>
          <a:lstStyle/>
          <a:p>
            <a:pPr algn="just">
              <a:lnSpc>
                <a:spcPts val="3300"/>
              </a:lnSpc>
            </a:pPr>
            <a:r>
              <a:rPr lang="en-US" sz="2400" b="1" dirty="0"/>
              <a:t>T5.1     Professional training and apprenticeship</a:t>
            </a:r>
          </a:p>
        </p:txBody>
      </p:sp>
    </p:spTree>
    <p:extLst>
      <p:ext uri="{BB962C8B-B14F-4D97-AF65-F5344CB8AC3E}">
        <p14:creationId xmlns:p14="http://schemas.microsoft.com/office/powerpoint/2010/main" val="3200694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395536" y="1700808"/>
            <a:ext cx="8424936" cy="4525963"/>
          </a:xfrm>
          <a:prstGeom prst="rect">
            <a:avLst/>
          </a:prstGeom>
        </p:spPr>
        <p:txBody>
          <a:bodyPr/>
          <a:lstStyle/>
          <a:p>
            <a:pPr marL="342900" lvl="0" indent="-342900" algn="just">
              <a:spcBef>
                <a:spcPct val="20000"/>
              </a:spcBef>
              <a:buFont typeface="Arial" panose="020B0604020202020204" pitchFamily="34" charset="0"/>
              <a:buChar char="•"/>
            </a:pPr>
            <a:r>
              <a:rPr kumimoji="0" lang="fr-FR" sz="2800" b="0" i="0" u="none" strike="noStrike" kern="1200" cap="none" spc="0" normalizeH="0" baseline="0" noProof="0" dirty="0" err="1">
                <a:ln>
                  <a:noFill/>
                </a:ln>
                <a:solidFill>
                  <a:schemeClr val="tx1"/>
                </a:solidFill>
                <a:effectLst/>
                <a:uLnTx/>
                <a:uFillTx/>
                <a:latin typeface="+mn-lt"/>
                <a:ea typeface="+mn-ea"/>
                <a:cs typeface="+mn-cs"/>
              </a:rPr>
              <a:t>After</a:t>
            </a:r>
            <a:r>
              <a:rPr kumimoji="0" lang="fr-FR" sz="2800" b="0" i="0" u="none" strike="noStrike" kern="1200" cap="none" spc="0" normalizeH="0" baseline="0" noProof="0" dirty="0">
                <a:ln>
                  <a:noFill/>
                </a:ln>
                <a:solidFill>
                  <a:schemeClr val="tx1"/>
                </a:solidFill>
                <a:effectLst/>
                <a:uLnTx/>
                <a:uFillTx/>
                <a:latin typeface="+mn-lt"/>
                <a:ea typeface="+mn-ea"/>
                <a:cs typeface="+mn-cs"/>
              </a:rPr>
              <a:t> the </a:t>
            </a:r>
            <a:r>
              <a:rPr kumimoji="0" lang="fr-FR" sz="2800" b="0" i="0" u="none" strike="noStrike" kern="1200" cap="none" spc="0" normalizeH="0" baseline="0" noProof="0" dirty="0" err="1">
                <a:ln>
                  <a:noFill/>
                </a:ln>
                <a:solidFill>
                  <a:schemeClr val="tx1"/>
                </a:solidFill>
                <a:effectLst/>
                <a:uLnTx/>
                <a:uFillTx/>
                <a:latin typeface="+mn-lt"/>
                <a:ea typeface="+mn-ea"/>
                <a:cs typeface="+mn-cs"/>
              </a:rPr>
              <a:t>Industry</a:t>
            </a:r>
            <a:r>
              <a:rPr kumimoji="0" lang="fr-FR" sz="2800" b="0" i="0" u="none" strike="noStrike" kern="1200" cap="none" spc="0" normalizeH="0" baseline="0" noProof="0" dirty="0">
                <a:ln>
                  <a:noFill/>
                </a:ln>
                <a:solidFill>
                  <a:schemeClr val="tx1"/>
                </a:solidFill>
                <a:effectLst/>
                <a:uLnTx/>
                <a:uFillTx/>
                <a:latin typeface="+mn-lt"/>
                <a:ea typeface="+mn-ea"/>
                <a:cs typeface="+mn-cs"/>
              </a:rPr>
              <a:t> </a:t>
            </a:r>
            <a:r>
              <a:rPr kumimoji="0" lang="fr-FR" sz="2800" b="0" i="0" u="none" strike="noStrike" kern="1200" cap="none" spc="0" normalizeH="0" baseline="0" noProof="0" dirty="0" err="1">
                <a:ln>
                  <a:noFill/>
                </a:ln>
                <a:solidFill>
                  <a:schemeClr val="tx1"/>
                </a:solidFill>
                <a:effectLst/>
                <a:uLnTx/>
                <a:uFillTx/>
                <a:latin typeface="+mn-lt"/>
                <a:ea typeface="+mn-ea"/>
                <a:cs typeface="+mn-cs"/>
              </a:rPr>
              <a:t>day</a:t>
            </a:r>
            <a:r>
              <a:rPr kumimoji="0" lang="fr-FR" sz="2800" b="0" i="0" u="none" strike="noStrike" kern="1200" cap="none" spc="0" normalizeH="0" baseline="0" noProof="0" dirty="0">
                <a:ln>
                  <a:noFill/>
                </a:ln>
                <a:solidFill>
                  <a:schemeClr val="tx1"/>
                </a:solidFill>
                <a:effectLst/>
                <a:uLnTx/>
                <a:uFillTx/>
                <a:latin typeface="+mn-lt"/>
                <a:ea typeface="+mn-ea"/>
                <a:cs typeface="+mn-cs"/>
              </a:rPr>
              <a:t> in </a:t>
            </a:r>
            <a:r>
              <a:rPr kumimoji="0" lang="fr-FR" sz="2800" b="0" i="0" u="none" strike="noStrike" kern="1200" cap="none" spc="0" normalizeH="0" baseline="0" noProof="0" dirty="0" err="1">
                <a:ln>
                  <a:noFill/>
                </a:ln>
                <a:solidFill>
                  <a:schemeClr val="tx1"/>
                </a:solidFill>
                <a:effectLst/>
                <a:uLnTx/>
                <a:uFillTx/>
                <a:latin typeface="+mn-lt"/>
                <a:ea typeface="+mn-ea"/>
                <a:cs typeface="+mn-cs"/>
              </a:rPr>
              <a:t>Padova</a:t>
            </a:r>
            <a:r>
              <a:rPr kumimoji="0" lang="fr-FR" sz="2800" b="0" i="0" u="none" strike="noStrike" kern="1200" cap="none" spc="0" normalizeH="0" baseline="0" noProof="0" dirty="0">
                <a:ln>
                  <a:noFill/>
                </a:ln>
                <a:solidFill>
                  <a:schemeClr val="tx1"/>
                </a:solidFill>
                <a:effectLst/>
                <a:uLnTx/>
                <a:uFillTx/>
                <a:latin typeface="+mn-lt"/>
                <a:ea typeface="+mn-ea"/>
                <a:cs typeface="+mn-cs"/>
              </a:rPr>
              <a:t>,</a:t>
            </a:r>
            <a:r>
              <a:rPr kumimoji="0" lang="fr-FR" sz="2800" b="0" i="0" u="none" strike="noStrike" kern="1200" cap="none" spc="0" normalizeH="0" noProof="0" dirty="0">
                <a:ln>
                  <a:noFill/>
                </a:ln>
                <a:solidFill>
                  <a:schemeClr val="tx1"/>
                </a:solidFill>
                <a:effectLst/>
                <a:uLnTx/>
                <a:uFillTx/>
                <a:latin typeface="+mn-lt"/>
                <a:ea typeface="+mn-ea"/>
                <a:cs typeface="+mn-cs"/>
              </a:rPr>
              <a:t> a </a:t>
            </a:r>
            <a:r>
              <a:rPr kumimoji="0" lang="fr-FR" sz="2800" b="0" i="0" u="none" strike="noStrike" kern="1200" cap="none" spc="0" normalizeH="0" noProof="0" dirty="0" err="1">
                <a:ln>
                  <a:noFill/>
                </a:ln>
                <a:solidFill>
                  <a:schemeClr val="tx1"/>
                </a:solidFill>
                <a:effectLst/>
                <a:uLnTx/>
                <a:uFillTx/>
                <a:latin typeface="+mn-lt"/>
                <a:ea typeface="+mn-ea"/>
                <a:cs typeface="+mn-cs"/>
              </a:rPr>
              <a:t>working</a:t>
            </a:r>
            <a:r>
              <a:rPr kumimoji="0" lang="fr-FR" sz="2800" b="0" i="0" u="none" strike="noStrike" kern="1200" cap="none" spc="0" normalizeH="0" noProof="0" dirty="0">
                <a:ln>
                  <a:noFill/>
                </a:ln>
                <a:solidFill>
                  <a:schemeClr val="tx1"/>
                </a:solidFill>
                <a:effectLst/>
                <a:uLnTx/>
                <a:uFillTx/>
                <a:latin typeface="+mn-lt"/>
                <a:ea typeface="+mn-ea"/>
                <a:cs typeface="+mn-cs"/>
              </a:rPr>
              <a:t> group </a:t>
            </a:r>
            <a:r>
              <a:rPr kumimoji="0" lang="fr-FR" sz="2800" b="0" i="0" u="none" strike="noStrike" kern="1200" cap="none" spc="0" normalizeH="0" noProof="0" dirty="0" err="1">
                <a:ln>
                  <a:noFill/>
                </a:ln>
                <a:solidFill>
                  <a:schemeClr val="tx1"/>
                </a:solidFill>
                <a:effectLst/>
                <a:uLnTx/>
                <a:uFillTx/>
                <a:latin typeface="+mn-lt"/>
                <a:ea typeface="+mn-ea"/>
                <a:cs typeface="+mn-cs"/>
              </a:rPr>
              <a:t>with</a:t>
            </a:r>
            <a:r>
              <a:rPr kumimoji="0" lang="fr-FR" sz="2800" b="0" i="0" u="none" strike="noStrike" kern="1200" cap="none" spc="0" normalizeH="0" noProof="0" dirty="0">
                <a:ln>
                  <a:noFill/>
                </a:ln>
                <a:solidFill>
                  <a:schemeClr val="tx1"/>
                </a:solidFill>
                <a:effectLst/>
                <a:uLnTx/>
                <a:uFillTx/>
                <a:latin typeface="+mn-lt"/>
                <a:ea typeface="+mn-ea"/>
                <a:cs typeface="+mn-cs"/>
              </a:rPr>
              <a:t> </a:t>
            </a:r>
            <a:r>
              <a:rPr kumimoji="0" lang="fr-FR" sz="2800" b="0" i="0" u="none" strike="noStrike" kern="1200" cap="none" spc="0" normalizeH="0" noProof="0" dirty="0" err="1">
                <a:ln>
                  <a:noFill/>
                </a:ln>
                <a:solidFill>
                  <a:schemeClr val="tx1"/>
                </a:solidFill>
                <a:effectLst/>
                <a:uLnTx/>
                <a:uFillTx/>
                <a:latin typeface="+mn-lt"/>
                <a:ea typeface="+mn-ea"/>
                <a:cs typeface="+mn-cs"/>
              </a:rPr>
              <a:t>industry</a:t>
            </a:r>
            <a:r>
              <a:rPr kumimoji="0" lang="fr-FR" sz="2800" b="0" i="0" u="none" strike="noStrike" kern="1200" cap="none" spc="0" normalizeH="0" noProof="0" dirty="0">
                <a:ln>
                  <a:noFill/>
                </a:ln>
                <a:solidFill>
                  <a:schemeClr val="tx1"/>
                </a:solidFill>
                <a:effectLst/>
                <a:uLnTx/>
                <a:uFillTx/>
                <a:latin typeface="+mn-lt"/>
                <a:ea typeface="+mn-ea"/>
                <a:cs typeface="+mn-cs"/>
              </a:rPr>
              <a:t> </a:t>
            </a:r>
            <a:r>
              <a:rPr kumimoji="0" lang="fr-FR" sz="2800" b="0" i="0" u="none" strike="noStrike" kern="1200" cap="none" spc="0" normalizeH="0" noProof="0" dirty="0" err="1">
                <a:ln>
                  <a:noFill/>
                </a:ln>
                <a:solidFill>
                  <a:schemeClr val="tx1"/>
                </a:solidFill>
                <a:effectLst/>
                <a:uLnTx/>
                <a:uFillTx/>
                <a:latin typeface="+mn-lt"/>
                <a:ea typeface="+mn-ea"/>
                <a:cs typeface="+mn-cs"/>
              </a:rPr>
              <a:t>was</a:t>
            </a:r>
            <a:r>
              <a:rPr kumimoji="0" lang="fr-FR" sz="2800" b="0" i="0" u="none" strike="noStrike" kern="1200" cap="none" spc="0" normalizeH="0" noProof="0" dirty="0">
                <a:ln>
                  <a:noFill/>
                </a:ln>
                <a:solidFill>
                  <a:schemeClr val="tx1"/>
                </a:solidFill>
                <a:effectLst/>
                <a:uLnTx/>
                <a:uFillTx/>
                <a:latin typeface="+mn-lt"/>
                <a:ea typeface="+mn-ea"/>
                <a:cs typeface="+mn-cs"/>
              </a:rPr>
              <a:t> </a:t>
            </a:r>
            <a:r>
              <a:rPr kumimoji="0" lang="fr-FR" sz="2800" b="0" i="0" u="none" strike="noStrike" kern="1200" cap="none" spc="0" normalizeH="0" noProof="0" dirty="0" err="1">
                <a:ln>
                  <a:noFill/>
                </a:ln>
                <a:solidFill>
                  <a:schemeClr val="tx1"/>
                </a:solidFill>
                <a:effectLst/>
                <a:uLnTx/>
                <a:uFillTx/>
                <a:latin typeface="+mn-lt"/>
                <a:ea typeface="+mn-ea"/>
                <a:cs typeface="+mn-cs"/>
              </a:rPr>
              <a:t>formed</a:t>
            </a:r>
            <a:r>
              <a:rPr kumimoji="0" lang="fr-FR" sz="2800" b="0" i="0" u="none" strike="noStrike" kern="1200" cap="none" spc="0" normalizeH="0" noProof="0" dirty="0">
                <a:ln>
                  <a:noFill/>
                </a:ln>
                <a:solidFill>
                  <a:schemeClr val="tx1"/>
                </a:solidFill>
                <a:effectLst/>
                <a:uLnTx/>
                <a:uFillTx/>
                <a:latin typeface="+mn-lt"/>
                <a:ea typeface="+mn-ea"/>
                <a:cs typeface="+mn-cs"/>
              </a:rPr>
              <a:t> (</a:t>
            </a:r>
            <a:r>
              <a:rPr lang="fr-FR" sz="2800" dirty="0"/>
              <a:t>40-30, </a:t>
            </a:r>
            <a:r>
              <a:rPr lang="fr-FR" sz="2800" dirty="0" err="1"/>
              <a:t>Elytt</a:t>
            </a:r>
            <a:r>
              <a:rPr lang="fr-FR" sz="2800" dirty="0"/>
              <a:t> and </a:t>
            </a:r>
            <a:r>
              <a:rPr lang="fr-FR" sz="2800" dirty="0" err="1"/>
              <a:t>Alsyom</a:t>
            </a:r>
            <a:r>
              <a:rPr lang="fr-FR" sz="2800" dirty="0"/>
              <a:t>) and meetings </a:t>
            </a:r>
            <a:r>
              <a:rPr lang="fr-FR" sz="2800" dirty="0" err="1"/>
              <a:t>were</a:t>
            </a:r>
            <a:r>
              <a:rPr lang="fr-FR" sz="2800" dirty="0"/>
              <a:t> </a:t>
            </a:r>
            <a:r>
              <a:rPr lang="fr-FR" sz="2800" dirty="0" err="1"/>
              <a:t>held</a:t>
            </a:r>
            <a:r>
              <a:rPr lang="fr-FR" sz="2800" dirty="0"/>
              <a:t>. In </a:t>
            </a:r>
            <a:r>
              <a:rPr lang="fr-FR" sz="2800" dirty="0" err="1"/>
              <a:t>particular</a:t>
            </a:r>
            <a:r>
              <a:rPr lang="fr-FR" sz="2800" dirty="0"/>
              <a:t> a meeting a last </a:t>
            </a:r>
            <a:r>
              <a:rPr lang="fr-FR" sz="2800" dirty="0" err="1"/>
              <a:t>December</a:t>
            </a:r>
            <a:r>
              <a:rPr lang="fr-FR" sz="2800" dirty="0"/>
              <a:t> </a:t>
            </a:r>
            <a:r>
              <a:rPr lang="fr-FR" sz="2800" dirty="0" err="1"/>
              <a:t>with</a:t>
            </a:r>
            <a:r>
              <a:rPr lang="fr-FR" sz="2800" dirty="0"/>
              <a:t> participation of </a:t>
            </a:r>
            <a:r>
              <a:rPr lang="fr-FR" sz="2800" dirty="0" err="1"/>
              <a:t>other</a:t>
            </a:r>
            <a:r>
              <a:rPr lang="fr-FR" sz="2800" dirty="0"/>
              <a:t> </a:t>
            </a:r>
            <a:r>
              <a:rPr lang="fr-FR" sz="2800" dirty="0" err="1"/>
              <a:t>Task</a:t>
            </a:r>
            <a:r>
              <a:rPr lang="fr-FR" sz="2800" dirty="0"/>
              <a:t> (5.2 and 5.4) </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Survey of the practice in RI in t</a:t>
            </a:r>
            <a:r>
              <a:rPr kumimoji="0" lang="fr-FR" sz="2800" b="0" i="0" u="none" strike="noStrike" kern="1200" cap="none" spc="0" normalizeH="0" baseline="0" noProof="0" dirty="0" err="1">
                <a:ln>
                  <a:noFill/>
                </a:ln>
                <a:solidFill>
                  <a:schemeClr val="tx1"/>
                </a:solidFill>
                <a:effectLst/>
                <a:uLnTx/>
                <a:uFillTx/>
                <a:latin typeface="+mn-lt"/>
                <a:ea typeface="+mn-ea"/>
                <a:cs typeface="+mn-cs"/>
              </a:rPr>
              <a:t>raining</a:t>
            </a:r>
            <a:r>
              <a:rPr kumimoji="0" lang="fr-FR" sz="2800" b="0" i="0" u="none" strike="noStrike" kern="1200" cap="none" spc="0" normalizeH="0" baseline="0" noProof="0" dirty="0">
                <a:ln>
                  <a:noFill/>
                </a:ln>
                <a:solidFill>
                  <a:schemeClr val="tx1"/>
                </a:solidFill>
                <a:effectLst/>
                <a:uLnTx/>
                <a:uFillTx/>
                <a:latin typeface="+mn-lt"/>
                <a:ea typeface="+mn-ea"/>
                <a:cs typeface="+mn-cs"/>
              </a:rPr>
              <a:t> and </a:t>
            </a:r>
            <a:r>
              <a:rPr kumimoji="0" lang="fr-FR" sz="2800" b="0" i="0" u="none" strike="noStrike" kern="1200" cap="none" spc="0" normalizeH="0" baseline="0" noProof="0" dirty="0" err="1">
                <a:ln>
                  <a:noFill/>
                </a:ln>
                <a:solidFill>
                  <a:schemeClr val="tx1"/>
                </a:solidFill>
                <a:effectLst/>
                <a:uLnTx/>
                <a:uFillTx/>
                <a:latin typeface="+mn-lt"/>
                <a:ea typeface="+mn-ea"/>
                <a:cs typeface="+mn-cs"/>
              </a:rPr>
              <a:t>apprenticeship</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2800" b="0" i="0" u="none" strike="noStrike" kern="1200" cap="none" spc="0" normalizeH="0" baseline="0" noProof="0" dirty="0">
                <a:ln>
                  <a:noFill/>
                </a:ln>
                <a:solidFill>
                  <a:schemeClr val="tx1"/>
                </a:solidFill>
                <a:effectLst/>
                <a:uLnTx/>
                <a:uFillTx/>
                <a:latin typeface="+mn-lt"/>
                <a:ea typeface="+mn-ea"/>
                <a:cs typeface="+mn-cs"/>
              </a:rPr>
              <a:t>Survey of the practice in </a:t>
            </a:r>
            <a:r>
              <a:rPr kumimoji="0" lang="fr-FR" sz="2800" b="0" i="0" u="none" strike="noStrike" kern="1200" cap="none" spc="0" normalizeH="0" baseline="0" noProof="0" dirty="0" err="1">
                <a:ln>
                  <a:noFill/>
                </a:ln>
                <a:solidFill>
                  <a:schemeClr val="tx1"/>
                </a:solidFill>
                <a:effectLst/>
                <a:uLnTx/>
                <a:uFillTx/>
                <a:latin typeface="+mn-lt"/>
                <a:ea typeface="+mn-ea"/>
                <a:cs typeface="+mn-cs"/>
              </a:rPr>
              <a:t>Industry</a:t>
            </a:r>
            <a:r>
              <a:rPr kumimoji="0" lang="fr-FR" sz="2800" b="0" i="0" u="none" strike="noStrike" kern="1200" cap="none" spc="0" normalizeH="0" baseline="0" noProof="0" dirty="0">
                <a:ln>
                  <a:noFill/>
                </a:ln>
                <a:solidFill>
                  <a:schemeClr val="tx1"/>
                </a:solidFill>
                <a:effectLst/>
                <a:uLnTx/>
                <a:uFillTx/>
                <a:latin typeface="+mn-lt"/>
                <a:ea typeface="+mn-ea"/>
                <a:cs typeface="+mn-cs"/>
              </a:rPr>
              <a:t> </a:t>
            </a:r>
            <a:r>
              <a:rPr kumimoji="0" lang="en-US" sz="2800" b="0" i="0" u="none" strike="noStrike" kern="1200" cap="none" spc="0" normalizeH="0" baseline="0" noProof="0" dirty="0">
                <a:ln>
                  <a:noFill/>
                </a:ln>
                <a:solidFill>
                  <a:schemeClr val="tx1"/>
                </a:solidFill>
                <a:effectLst/>
                <a:uLnTx/>
                <a:uFillTx/>
                <a:latin typeface="+mn-lt"/>
                <a:ea typeface="+mn-ea"/>
                <a:cs typeface="+mn-cs"/>
              </a:rPr>
              <a:t>in t</a:t>
            </a:r>
            <a:r>
              <a:rPr kumimoji="0" lang="fr-FR" sz="2800" b="0" i="0" u="none" strike="noStrike" kern="1200" cap="none" spc="0" normalizeH="0" baseline="0" noProof="0" dirty="0" err="1">
                <a:ln>
                  <a:noFill/>
                </a:ln>
                <a:solidFill>
                  <a:schemeClr val="tx1"/>
                </a:solidFill>
                <a:effectLst/>
                <a:uLnTx/>
                <a:uFillTx/>
                <a:latin typeface="+mn-lt"/>
                <a:ea typeface="+mn-ea"/>
                <a:cs typeface="+mn-cs"/>
              </a:rPr>
              <a:t>raining</a:t>
            </a:r>
            <a:r>
              <a:rPr kumimoji="0" lang="fr-FR" sz="2800" b="0" i="0" u="none" strike="noStrike" kern="1200" cap="none" spc="0" normalizeH="0" baseline="0" noProof="0" dirty="0">
                <a:ln>
                  <a:noFill/>
                </a:ln>
                <a:solidFill>
                  <a:schemeClr val="tx1"/>
                </a:solidFill>
                <a:effectLst/>
                <a:uLnTx/>
                <a:uFillTx/>
                <a:latin typeface="+mn-lt"/>
                <a:ea typeface="+mn-ea"/>
                <a:cs typeface="+mn-cs"/>
              </a:rPr>
              <a:t> and </a:t>
            </a:r>
            <a:r>
              <a:rPr kumimoji="0" lang="fr-FR" sz="2800" b="0" i="0" u="none" strike="noStrike" kern="1200" cap="none" spc="0" normalizeH="0" baseline="0" noProof="0" dirty="0" err="1">
                <a:ln>
                  <a:noFill/>
                </a:ln>
                <a:solidFill>
                  <a:schemeClr val="tx1"/>
                </a:solidFill>
                <a:effectLst/>
                <a:uLnTx/>
                <a:uFillTx/>
                <a:latin typeface="+mn-lt"/>
                <a:ea typeface="+mn-ea"/>
                <a:cs typeface="+mn-cs"/>
              </a:rPr>
              <a:t>apprenticeship</a:t>
            </a:r>
            <a:endParaRPr kumimoji="0" lang="fr-FR"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fr-FR"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Rectangle 2"/>
          <p:cNvSpPr/>
          <p:nvPr/>
        </p:nvSpPr>
        <p:spPr>
          <a:xfrm>
            <a:off x="1763688" y="908720"/>
            <a:ext cx="5976664" cy="515526"/>
          </a:xfrm>
          <a:prstGeom prst="rect">
            <a:avLst/>
          </a:prstGeom>
        </p:spPr>
        <p:txBody>
          <a:bodyPr wrap="square">
            <a:spAutoFit/>
          </a:bodyPr>
          <a:lstStyle/>
          <a:p>
            <a:pPr algn="just">
              <a:lnSpc>
                <a:spcPts val="3300"/>
              </a:lnSpc>
            </a:pPr>
            <a:r>
              <a:rPr lang="en-US" sz="2800" b="1" dirty="0"/>
              <a:t>T5.1     Activities of the first year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251520" y="1556792"/>
            <a:ext cx="8604448" cy="4896544"/>
          </a:xfrm>
          <a:prstGeom prst="rect">
            <a:avLst/>
          </a:prstGeom>
        </p:spPr>
        <p:txBody>
          <a:bodyPr/>
          <a:lstStyle/>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1</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1" i="0" u="none" strike="noStrike" kern="1200" cap="none" spc="0" normalizeH="0" baseline="0" noProof="0" dirty="0">
                <a:ln>
                  <a:noFill/>
                </a:ln>
                <a:solidFill>
                  <a:schemeClr val="tx1"/>
                </a:solidFill>
                <a:effectLst/>
                <a:uLnTx/>
                <a:uFillTx/>
                <a:latin typeface="+mn-lt"/>
                <a:ea typeface="+mn-ea"/>
                <a:cs typeface="+mn-cs"/>
              </a:rPr>
              <a:t>Contract from institutes to companies </a:t>
            </a:r>
            <a:r>
              <a:rPr kumimoji="0" lang="en-US" sz="2400" b="0" i="0" u="none" strike="noStrike" kern="1200" cap="none" spc="0" normalizeH="0" baseline="0" noProof="0" dirty="0">
                <a:ln>
                  <a:noFill/>
                </a:ln>
                <a:solidFill>
                  <a:schemeClr val="tx1"/>
                </a:solidFill>
                <a:effectLst/>
                <a:uLnTx/>
                <a:uFillTx/>
                <a:latin typeface="+mn-lt"/>
                <a:ea typeface="+mn-ea"/>
                <a:cs typeface="+mn-cs"/>
              </a:rPr>
              <a:t>included practice and training for companies technical staff. The contract included the obligation to make the industrialization study technical report public, in such a way that the rules of fair competition are not biased.</a:t>
            </a: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2) Companies pay institutes to </a:t>
            </a:r>
            <a:r>
              <a:rPr kumimoji="0" lang="en-US" sz="2400" b="1" i="0" u="none" strike="noStrike" kern="1200" cap="none" spc="0" normalizeH="0" baseline="0" noProof="0" dirty="0">
                <a:ln>
                  <a:noFill/>
                </a:ln>
                <a:solidFill>
                  <a:schemeClr val="tx1"/>
                </a:solidFill>
                <a:effectLst/>
                <a:uLnTx/>
                <a:uFillTx/>
                <a:latin typeface="+mn-lt"/>
                <a:ea typeface="+mn-ea"/>
                <a:cs typeface="+mn-cs"/>
              </a:rPr>
              <a:t>provide consultancy </a:t>
            </a:r>
            <a:r>
              <a:rPr kumimoji="0" lang="en-US" sz="2400" b="0" i="0" u="none" strike="noStrike" kern="1200" cap="none" spc="0" normalizeH="0" baseline="0" noProof="0" dirty="0">
                <a:ln>
                  <a:noFill/>
                </a:ln>
                <a:solidFill>
                  <a:schemeClr val="tx1"/>
                </a:solidFill>
                <a:effectLst/>
                <a:uLnTx/>
                <a:uFillTx/>
                <a:latin typeface="+mn-lt"/>
                <a:ea typeface="+mn-ea"/>
                <a:cs typeface="+mn-cs"/>
              </a:rPr>
              <a:t>for example on clean room assembly on the companies premises, in the framework of the execution of a company outside contract.</a:t>
            </a: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3) </a:t>
            </a:r>
            <a:r>
              <a:rPr kumimoji="0" lang="en-US" sz="2400" b="1" i="0" u="none" strike="noStrike" kern="1200" cap="none" spc="0" normalizeH="0" baseline="0" noProof="0" dirty="0">
                <a:ln>
                  <a:noFill/>
                </a:ln>
                <a:solidFill>
                  <a:schemeClr val="tx1"/>
                </a:solidFill>
                <a:effectLst/>
                <a:uLnTx/>
                <a:uFillTx/>
                <a:latin typeface="+mn-lt"/>
                <a:ea typeface="+mn-ea"/>
                <a:cs typeface="+mn-cs"/>
              </a:rPr>
              <a:t>Institutes provide training </a:t>
            </a:r>
            <a:r>
              <a:rPr kumimoji="0" lang="en-US" sz="2400" b="0" i="0" u="none" strike="noStrike" kern="1200" cap="none" spc="0" normalizeH="0" baseline="0" noProof="0" dirty="0">
                <a:ln>
                  <a:noFill/>
                </a:ln>
                <a:solidFill>
                  <a:schemeClr val="tx1"/>
                </a:solidFill>
                <a:effectLst/>
                <a:uLnTx/>
                <a:uFillTx/>
                <a:latin typeface="+mn-lt"/>
                <a:ea typeface="+mn-ea"/>
                <a:cs typeface="+mn-cs"/>
              </a:rPr>
              <a:t>on the operation and qualification to institute standards to industry. The financial aspect are institutes and project dependant. </a:t>
            </a: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4) </a:t>
            </a:r>
            <a:r>
              <a:rPr kumimoji="0" lang="en-US" sz="2400" b="1" i="0" u="none" strike="noStrike" kern="1200" cap="none" spc="0" normalizeH="0" baseline="0" noProof="0" dirty="0">
                <a:ln>
                  <a:noFill/>
                </a:ln>
                <a:solidFill>
                  <a:schemeClr val="tx1"/>
                </a:solidFill>
                <a:effectLst/>
                <a:uLnTx/>
                <a:uFillTx/>
                <a:latin typeface="+mn-lt"/>
                <a:ea typeface="+mn-ea"/>
                <a:cs typeface="+mn-cs"/>
              </a:rPr>
              <a:t>Institutes offered training to other institutes staff </a:t>
            </a:r>
            <a:r>
              <a:rPr kumimoji="0" lang="en-US" sz="2400" b="0" i="0" u="none" strike="noStrike" kern="1200" cap="none" spc="0" normalizeH="0" baseline="0" noProof="0" dirty="0">
                <a:ln>
                  <a:noFill/>
                </a:ln>
                <a:solidFill>
                  <a:schemeClr val="tx1"/>
                </a:solidFill>
                <a:effectLst/>
                <a:uLnTx/>
                <a:uFillTx/>
                <a:latin typeface="+mn-lt"/>
                <a:ea typeface="+mn-ea"/>
                <a:cs typeface="+mn-cs"/>
              </a:rPr>
              <a:t>on their premises on string assembly (part of the same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institution)</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Rectangle 2"/>
          <p:cNvSpPr/>
          <p:nvPr/>
        </p:nvSpPr>
        <p:spPr>
          <a:xfrm>
            <a:off x="971600" y="908720"/>
            <a:ext cx="6912768" cy="515526"/>
          </a:xfrm>
          <a:prstGeom prst="rect">
            <a:avLst/>
          </a:prstGeom>
        </p:spPr>
        <p:txBody>
          <a:bodyPr wrap="square">
            <a:spAutoFit/>
          </a:bodyPr>
          <a:lstStyle/>
          <a:p>
            <a:pPr algn="just">
              <a:lnSpc>
                <a:spcPts val="3300"/>
              </a:lnSpc>
            </a:pPr>
            <a:r>
              <a:rPr lang="en-US" sz="2800" b="1" dirty="0"/>
              <a:t>T5.1     Results from surveys in institutes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908720"/>
            <a:ext cx="6912768" cy="515526"/>
          </a:xfrm>
          <a:prstGeom prst="rect">
            <a:avLst/>
          </a:prstGeom>
        </p:spPr>
        <p:txBody>
          <a:bodyPr wrap="square">
            <a:spAutoFit/>
          </a:bodyPr>
          <a:lstStyle/>
          <a:p>
            <a:pPr algn="just">
              <a:lnSpc>
                <a:spcPts val="3300"/>
              </a:lnSpc>
            </a:pPr>
            <a:r>
              <a:rPr lang="en-US" sz="2800" b="1" dirty="0"/>
              <a:t>T5.1     Results from surveys in industry</a:t>
            </a:r>
          </a:p>
        </p:txBody>
      </p:sp>
      <p:sp>
        <p:nvSpPr>
          <p:cNvPr id="3" name="Espace réservé du contenu 2"/>
          <p:cNvSpPr txBox="1">
            <a:spLocks/>
          </p:cNvSpPr>
          <p:nvPr/>
        </p:nvSpPr>
        <p:spPr>
          <a:xfrm>
            <a:off x="179512" y="1700808"/>
            <a:ext cx="8784976" cy="4896544"/>
          </a:xfrm>
          <a:prstGeom prst="rect">
            <a:avLst/>
          </a:prstGeom>
        </p:spPr>
        <p:txBody>
          <a:bodyPr/>
          <a:lstStyle/>
          <a:p>
            <a:pPr marL="541337" marR="0" lvl="1" indent="-457200" algn="just"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Companies have to face irregular work load. They keep a core team with core skills and competences and hire short term people that are trained by co-workers. </a:t>
            </a:r>
          </a:p>
          <a:p>
            <a:pPr marL="541337" marR="0" lvl="1" indent="-457200" algn="just"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Companies</a:t>
            </a:r>
            <a:r>
              <a:rPr kumimoji="0" lang="en-US" sz="2400" b="0" i="0" u="none" strike="noStrike" kern="1200" cap="none" spc="0" normalizeH="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a:ln>
                  <a:noFill/>
                </a:ln>
                <a:solidFill>
                  <a:schemeClr val="tx1"/>
                </a:solidFill>
                <a:effectLst/>
                <a:uLnTx/>
                <a:uFillTx/>
                <a:latin typeface="+mn-lt"/>
                <a:ea typeface="+mn-ea"/>
                <a:cs typeface="+mn-cs"/>
              </a:rPr>
              <a:t>had contracted institutes to learn specific techniques or exchange information with institutes and experts communicate on their experience but not trainings</a:t>
            </a:r>
          </a:p>
          <a:p>
            <a:pPr marL="541337" marR="0" lvl="1" indent="-457200" algn="just"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The need of a training could be :</a:t>
            </a:r>
          </a:p>
          <a:p>
            <a:pPr marL="539750" marR="0" lvl="2" indent="-4763" algn="just"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		Quick when company has a activity peak consecutive to contract award</a:t>
            </a:r>
          </a:p>
          <a:p>
            <a:pPr marL="539750" marR="0" lvl="2" indent="-4763" algn="just"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		On the long range, the company is also interested in increasing their knowledge (know-</a:t>
            </a:r>
            <a:r>
              <a:rPr kumimoji="0" lang="en-US" sz="2400" b="0" i="0" u="none" strike="noStrike" kern="1200" cap="none" spc="0" normalizeH="0" baseline="0" noProof="0" dirty="0" err="1">
                <a:ln>
                  <a:noFill/>
                </a:ln>
                <a:solidFill>
                  <a:schemeClr val="tx1"/>
                </a:solidFill>
                <a:effectLst/>
                <a:uLnTx/>
                <a:uFillTx/>
                <a:latin typeface="+mn-lt"/>
                <a:ea typeface="+mn-ea"/>
                <a:cs typeface="+mn-cs"/>
              </a:rPr>
              <a:t>hows</a:t>
            </a:r>
            <a:r>
              <a:rPr kumimoji="0" lang="en-US" sz="2400" b="0" i="0" u="none" strike="noStrike" kern="1200" cap="none" spc="0" normalizeH="0" baseline="0" noProof="0" dirty="0">
                <a:ln>
                  <a:noFill/>
                </a:ln>
                <a:solidFill>
                  <a:schemeClr val="tx1"/>
                </a:solidFill>
                <a:effectLst/>
                <a:uLnTx/>
                <a:uFillTx/>
                <a:latin typeface="+mn-lt"/>
                <a:ea typeface="+mn-ea"/>
                <a:cs typeface="+mn-cs"/>
              </a:rPr>
              <a:t>)</a:t>
            </a:r>
          </a:p>
          <a:p>
            <a:pPr marL="541337" marR="0" lvl="1" indent="-457200" algn="just"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Companies are financing the trainings on its own money</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323528" y="1556792"/>
            <a:ext cx="8593124" cy="5040560"/>
          </a:xfrm>
          <a:prstGeom prst="rect">
            <a:avLst/>
          </a:prstGeom>
        </p:spPr>
        <p:txBody>
          <a:bodyPr>
            <a:normAutofit fontScale="92500" lnSpcReduction="20000"/>
          </a:bodyPr>
          <a:lstStyle/>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Trainees are technicians and/or engineers. </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In order to attest that a company had followed a training, a formal document shall be produced and could be used at the call for tender or as a proof of knowledge. </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2600" b="0" i="0" u="none" strike="noStrike" kern="1200" cap="none" spc="0" normalizeH="0" baseline="0" noProof="0" dirty="0">
                <a:ln>
                  <a:noFill/>
                </a:ln>
                <a:solidFill>
                  <a:schemeClr val="tx1"/>
                </a:solidFill>
                <a:effectLst/>
                <a:uLnTx/>
                <a:uFillTx/>
                <a:latin typeface="+mn-lt"/>
                <a:ea typeface="+mn-ea"/>
                <a:cs typeface="+mn-cs"/>
              </a:rPr>
              <a:t>E-</a:t>
            </a:r>
            <a:r>
              <a:rPr kumimoji="0" lang="fr-FR" sz="2600" b="0" i="0" u="none" strike="noStrike" kern="1200" cap="none" spc="0" normalizeH="0" baseline="0" noProof="0" dirty="0" err="1">
                <a:ln>
                  <a:noFill/>
                </a:ln>
                <a:solidFill>
                  <a:schemeClr val="tx1"/>
                </a:solidFill>
                <a:effectLst/>
                <a:uLnTx/>
                <a:uFillTx/>
                <a:latin typeface="+mn-lt"/>
                <a:ea typeface="+mn-ea"/>
                <a:cs typeface="+mn-cs"/>
              </a:rPr>
              <a:t>learning</a:t>
            </a:r>
            <a:r>
              <a:rPr kumimoji="0" lang="fr-FR" sz="2600" b="0" i="0" u="none" strike="noStrike" kern="1200" cap="none" spc="0" normalizeH="0" baseline="0" noProof="0" dirty="0">
                <a:ln>
                  <a:noFill/>
                </a:ln>
                <a:solidFill>
                  <a:schemeClr val="tx1"/>
                </a:solidFill>
                <a:effectLst/>
                <a:uLnTx/>
                <a:uFillTx/>
                <a:latin typeface="+mn-lt"/>
                <a:ea typeface="+mn-ea"/>
                <a:cs typeface="+mn-cs"/>
              </a:rPr>
              <a:t> : </a:t>
            </a:r>
            <a:r>
              <a:rPr kumimoji="0" lang="fr-FR" sz="2600" b="0" i="0" u="none" strike="noStrike" kern="1200" cap="none" spc="0" normalizeH="0" baseline="0" noProof="0" dirty="0" err="1">
                <a:ln>
                  <a:noFill/>
                </a:ln>
                <a:solidFill>
                  <a:schemeClr val="tx1"/>
                </a:solidFill>
                <a:effectLst/>
                <a:uLnTx/>
                <a:uFillTx/>
                <a:latin typeface="+mn-lt"/>
                <a:ea typeface="+mn-ea"/>
                <a:cs typeface="+mn-cs"/>
              </a:rPr>
              <a:t>start</a:t>
            </a:r>
            <a:r>
              <a:rPr kumimoji="0" lang="fr-FR" sz="2600" b="0" i="0" u="none" strike="noStrike" kern="1200" cap="none" spc="0" normalizeH="0" baseline="0" noProof="0" dirty="0">
                <a:ln>
                  <a:noFill/>
                </a:ln>
                <a:solidFill>
                  <a:schemeClr val="tx1"/>
                </a:solidFill>
                <a:effectLst/>
                <a:uLnTx/>
                <a:uFillTx/>
                <a:latin typeface="+mn-lt"/>
                <a:ea typeface="+mn-ea"/>
                <a:cs typeface="+mn-cs"/>
              </a:rPr>
              <a:t> to </a:t>
            </a:r>
            <a:r>
              <a:rPr kumimoji="0" lang="fr-FR" sz="2600" b="0" i="0" u="none" strike="noStrike" kern="1200" cap="none" spc="0" normalizeH="0" baseline="0" noProof="0" dirty="0" err="1">
                <a:ln>
                  <a:noFill/>
                </a:ln>
                <a:solidFill>
                  <a:schemeClr val="tx1"/>
                </a:solidFill>
                <a:effectLst/>
                <a:uLnTx/>
                <a:uFillTx/>
                <a:latin typeface="+mn-lt"/>
                <a:ea typeface="+mn-ea"/>
                <a:cs typeface="+mn-cs"/>
              </a:rPr>
              <a:t>learn</a:t>
            </a:r>
            <a:r>
              <a:rPr kumimoji="0" lang="fr-FR" sz="2600" b="0" i="0" u="none" strike="noStrike" kern="1200" cap="none" spc="0" normalizeH="0" baseline="0" noProof="0" dirty="0">
                <a:ln>
                  <a:noFill/>
                </a:ln>
                <a:solidFill>
                  <a:schemeClr val="tx1"/>
                </a:solidFill>
                <a:effectLst/>
                <a:uLnTx/>
                <a:uFillTx/>
                <a:latin typeface="+mn-lt"/>
                <a:ea typeface="+mn-ea"/>
                <a:cs typeface="+mn-cs"/>
              </a:rPr>
              <a:t> , </a:t>
            </a:r>
            <a:r>
              <a:rPr kumimoji="0" lang="fr-FR" sz="2600" b="0" i="0" u="none" strike="noStrike" kern="1200" cap="none" spc="0" normalizeH="0" baseline="0" noProof="0" dirty="0" err="1">
                <a:ln>
                  <a:noFill/>
                </a:ln>
                <a:solidFill>
                  <a:schemeClr val="tx1"/>
                </a:solidFill>
                <a:effectLst/>
                <a:uLnTx/>
                <a:uFillTx/>
                <a:latin typeface="+mn-lt"/>
                <a:ea typeface="+mn-ea"/>
                <a:cs typeface="+mn-cs"/>
              </a:rPr>
              <a:t>interesting</a:t>
            </a:r>
            <a:r>
              <a:rPr kumimoji="0" lang="fr-FR" sz="2600" b="0" i="0" u="none" strike="noStrike" kern="1200" cap="none" spc="0" normalizeH="0" baseline="0" noProof="0" dirty="0">
                <a:ln>
                  <a:noFill/>
                </a:ln>
                <a:solidFill>
                  <a:schemeClr val="tx1"/>
                </a:solidFill>
                <a:effectLst/>
                <a:uLnTx/>
                <a:uFillTx/>
                <a:latin typeface="+mn-lt"/>
                <a:ea typeface="+mn-ea"/>
                <a:cs typeface="+mn-cs"/>
              </a:rPr>
              <a:t> </a:t>
            </a:r>
            <a:r>
              <a:rPr kumimoji="0" lang="fr-FR" sz="2600" b="0" i="0" u="none" strike="noStrike" kern="1200" cap="none" spc="0" normalizeH="0" baseline="0" noProof="0" dirty="0" err="1">
                <a:ln>
                  <a:noFill/>
                </a:ln>
                <a:solidFill>
                  <a:schemeClr val="tx1"/>
                </a:solidFill>
                <a:effectLst/>
                <a:uLnTx/>
                <a:uFillTx/>
                <a:latin typeface="+mn-lt"/>
                <a:ea typeface="+mn-ea"/>
                <a:cs typeface="+mn-cs"/>
              </a:rPr>
              <a:t>before</a:t>
            </a:r>
            <a:r>
              <a:rPr kumimoji="0" lang="fr-FR" sz="2600" b="0" i="0" u="none" strike="noStrike" kern="1200" cap="none" spc="0" normalizeH="0" baseline="0" noProof="0" dirty="0">
                <a:ln>
                  <a:noFill/>
                </a:ln>
                <a:solidFill>
                  <a:schemeClr val="tx1"/>
                </a:solidFill>
                <a:effectLst/>
                <a:uLnTx/>
                <a:uFillTx/>
                <a:latin typeface="+mn-lt"/>
                <a:ea typeface="+mn-ea"/>
                <a:cs typeface="+mn-cs"/>
              </a:rPr>
              <a:t> a real training</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2600" b="0" i="0" u="none" strike="noStrike" kern="1200" cap="none" spc="0" normalizeH="0" baseline="0" noProof="0" dirty="0">
                <a:ln>
                  <a:noFill/>
                </a:ln>
                <a:solidFill>
                  <a:schemeClr val="tx1"/>
                </a:solidFill>
                <a:effectLst/>
                <a:uLnTx/>
                <a:uFillTx/>
                <a:latin typeface="+mn-lt"/>
                <a:ea typeface="+mn-ea"/>
                <a:cs typeface="+mn-cs"/>
              </a:rPr>
              <a:t>On-line </a:t>
            </a:r>
            <a:r>
              <a:rPr kumimoji="0" lang="fr-FR" sz="2600" b="0" i="0" u="none" strike="noStrike" kern="1200" cap="none" spc="0" normalizeH="0" baseline="0" noProof="0" dirty="0" err="1">
                <a:ln>
                  <a:noFill/>
                </a:ln>
                <a:solidFill>
                  <a:schemeClr val="tx1"/>
                </a:solidFill>
                <a:effectLst/>
                <a:uLnTx/>
                <a:uFillTx/>
                <a:latin typeface="+mn-lt"/>
                <a:ea typeface="+mn-ea"/>
                <a:cs typeface="+mn-cs"/>
              </a:rPr>
              <a:t>learning</a:t>
            </a:r>
            <a:r>
              <a:rPr kumimoji="0" lang="fr-FR" sz="2600" b="0" i="0" u="none" strike="noStrike" kern="1200" cap="none" spc="0" normalizeH="0" baseline="0" noProof="0" dirty="0">
                <a:ln>
                  <a:noFill/>
                </a:ln>
                <a:solidFill>
                  <a:schemeClr val="tx1"/>
                </a:solidFill>
                <a:effectLst/>
                <a:uLnTx/>
                <a:uFillTx/>
                <a:latin typeface="+mn-lt"/>
                <a:ea typeface="+mn-ea"/>
                <a:cs typeface="+mn-cs"/>
              </a:rPr>
              <a:t> : </a:t>
            </a:r>
            <a:r>
              <a:rPr kumimoji="0" lang="fr-FR" sz="2600" b="0" i="0" u="none" strike="noStrike" kern="1200" cap="none" spc="0" normalizeH="0" baseline="0" noProof="0" dirty="0" err="1">
                <a:ln>
                  <a:noFill/>
                </a:ln>
                <a:solidFill>
                  <a:schemeClr val="tx1"/>
                </a:solidFill>
                <a:effectLst/>
                <a:uLnTx/>
                <a:uFillTx/>
                <a:latin typeface="+mn-lt"/>
                <a:ea typeface="+mn-ea"/>
                <a:cs typeface="+mn-cs"/>
              </a:rPr>
              <a:t>with</a:t>
            </a:r>
            <a:r>
              <a:rPr kumimoji="0" lang="fr-FR" sz="2600" b="0" i="0" u="none" strike="noStrike" kern="1200" cap="none" spc="0" normalizeH="0" baseline="0" noProof="0" dirty="0">
                <a:ln>
                  <a:noFill/>
                </a:ln>
                <a:solidFill>
                  <a:schemeClr val="tx1"/>
                </a:solidFill>
                <a:effectLst/>
                <a:uLnTx/>
                <a:uFillTx/>
                <a:latin typeface="+mn-lt"/>
                <a:ea typeface="+mn-ea"/>
                <a:cs typeface="+mn-cs"/>
              </a:rPr>
              <a:t> the </a:t>
            </a:r>
            <a:r>
              <a:rPr kumimoji="0" lang="fr-FR" sz="2600" b="0" i="0" u="none" strike="noStrike" kern="1200" cap="none" spc="0" normalizeH="0" baseline="0" noProof="0" dirty="0" err="1">
                <a:ln>
                  <a:noFill/>
                </a:ln>
                <a:solidFill>
                  <a:schemeClr val="tx1"/>
                </a:solidFill>
                <a:effectLst/>
                <a:uLnTx/>
                <a:uFillTx/>
                <a:latin typeface="+mn-lt"/>
                <a:ea typeface="+mn-ea"/>
                <a:cs typeface="+mn-cs"/>
              </a:rPr>
              <a:t>teacherin</a:t>
            </a:r>
            <a:r>
              <a:rPr kumimoji="0" lang="fr-FR" sz="2600" b="0" i="0" u="none" strike="noStrike" kern="1200" cap="none" spc="0" normalizeH="0" baseline="0" noProof="0" dirty="0">
                <a:ln>
                  <a:noFill/>
                </a:ln>
                <a:solidFill>
                  <a:schemeClr val="tx1"/>
                </a:solidFill>
                <a:effectLst/>
                <a:uLnTx/>
                <a:uFillTx/>
                <a:latin typeface="+mn-lt"/>
                <a:ea typeface="+mn-ea"/>
                <a:cs typeface="+mn-cs"/>
              </a:rPr>
              <a:t> front of the computer and the </a:t>
            </a:r>
            <a:r>
              <a:rPr kumimoji="0" lang="fr-FR" sz="2600" b="0" i="0" u="none" strike="noStrike" kern="1200" cap="none" spc="0" normalizeH="0" baseline="0" noProof="0" dirty="0" err="1">
                <a:ln>
                  <a:noFill/>
                </a:ln>
                <a:solidFill>
                  <a:schemeClr val="tx1"/>
                </a:solidFill>
                <a:effectLst/>
                <a:uLnTx/>
                <a:uFillTx/>
                <a:latin typeface="+mn-lt"/>
                <a:ea typeface="+mn-ea"/>
                <a:cs typeface="+mn-cs"/>
              </a:rPr>
              <a:t>trainees</a:t>
            </a:r>
            <a:r>
              <a:rPr kumimoji="0" lang="fr-FR" sz="2600" b="0" i="0" u="none" strike="noStrike" kern="1200" cap="none" spc="0" normalizeH="0" baseline="0" noProof="0" dirty="0">
                <a:ln>
                  <a:noFill/>
                </a:ln>
                <a:solidFill>
                  <a:schemeClr val="tx1"/>
                </a:solidFill>
                <a:effectLst/>
                <a:uLnTx/>
                <a:uFillTx/>
                <a:latin typeface="+mn-lt"/>
                <a:ea typeface="+mn-ea"/>
                <a:cs typeface="+mn-cs"/>
              </a:rPr>
              <a:t> in front of the computer </a:t>
            </a:r>
            <a:r>
              <a:rPr kumimoji="0" lang="fr-FR" sz="2600" b="0" i="0" u="none" strike="noStrike" kern="1200" cap="none" spc="0" normalizeH="0" baseline="0" noProof="0" dirty="0" err="1">
                <a:ln>
                  <a:noFill/>
                </a:ln>
                <a:solidFill>
                  <a:schemeClr val="tx1"/>
                </a:solidFill>
                <a:effectLst/>
                <a:uLnTx/>
                <a:uFillTx/>
                <a:latin typeface="+mn-lt"/>
                <a:ea typeface="+mn-ea"/>
                <a:cs typeface="+mn-cs"/>
              </a:rPr>
              <a:t>at</a:t>
            </a:r>
            <a:r>
              <a:rPr kumimoji="0" lang="fr-FR" sz="2600" b="0" i="0" u="none" strike="noStrike" kern="1200" cap="none" spc="0" normalizeH="0" baseline="0" noProof="0" dirty="0">
                <a:ln>
                  <a:noFill/>
                </a:ln>
                <a:solidFill>
                  <a:schemeClr val="tx1"/>
                </a:solidFill>
                <a:effectLst/>
                <a:uLnTx/>
                <a:uFillTx/>
                <a:latin typeface="+mn-lt"/>
                <a:ea typeface="+mn-ea"/>
                <a:cs typeface="+mn-cs"/>
              </a:rPr>
              <a:t> a </a:t>
            </a:r>
            <a:r>
              <a:rPr kumimoji="0" lang="fr-FR" sz="2600" b="0" i="0" u="none" strike="noStrike" kern="1200" cap="none" spc="0" normalizeH="0" baseline="0" noProof="0" dirty="0" err="1">
                <a:ln>
                  <a:noFill/>
                </a:ln>
                <a:solidFill>
                  <a:schemeClr val="tx1"/>
                </a:solidFill>
                <a:effectLst/>
                <a:uLnTx/>
                <a:uFillTx/>
                <a:latin typeface="+mn-lt"/>
                <a:ea typeface="+mn-ea"/>
                <a:cs typeface="+mn-cs"/>
              </a:rPr>
              <a:t>different</a:t>
            </a:r>
            <a:r>
              <a:rPr kumimoji="0" lang="fr-FR" sz="2600" b="0" i="0" u="none" strike="noStrike" kern="1200" cap="none" spc="0" normalizeH="0" baseline="0" noProof="0" dirty="0">
                <a:ln>
                  <a:noFill/>
                </a:ln>
                <a:solidFill>
                  <a:schemeClr val="tx1"/>
                </a:solidFill>
                <a:effectLst/>
                <a:uLnTx/>
                <a:uFillTx/>
                <a:latin typeface="+mn-lt"/>
                <a:ea typeface="+mn-ea"/>
                <a:cs typeface="+mn-cs"/>
              </a:rPr>
              <a:t> place.</a:t>
            </a:r>
            <a:r>
              <a:rPr kumimoji="0" lang="fr-FR" sz="2600" b="0" i="0" u="none" strike="noStrike" kern="1200" cap="none" spc="0" normalizeH="0" noProof="0" dirty="0">
                <a:ln>
                  <a:noFill/>
                </a:ln>
                <a:solidFill>
                  <a:schemeClr val="tx1"/>
                </a:solidFill>
                <a:effectLst/>
                <a:uLnTx/>
                <a:uFillTx/>
                <a:latin typeface="+mn-lt"/>
                <a:ea typeface="+mn-ea"/>
                <a:cs typeface="+mn-cs"/>
              </a:rPr>
              <a:t> </a:t>
            </a:r>
            <a:r>
              <a:rPr kumimoji="0" lang="fr-FR" sz="2600" b="0" i="0" u="none" strike="noStrike" kern="1200" cap="none" spc="0" normalizeH="0" baseline="0" noProof="0" dirty="0" err="1">
                <a:ln>
                  <a:noFill/>
                </a:ln>
                <a:solidFill>
                  <a:schemeClr val="tx1"/>
                </a:solidFill>
                <a:effectLst/>
                <a:uLnTx/>
                <a:uFillTx/>
                <a:latin typeface="+mn-lt"/>
                <a:ea typeface="+mn-ea"/>
                <a:cs typeface="+mn-cs"/>
              </a:rPr>
              <a:t>Need</a:t>
            </a:r>
            <a:r>
              <a:rPr kumimoji="0" lang="fr-FR" sz="2600" b="0" i="0" u="none" strike="noStrike" kern="1200" cap="none" spc="0" normalizeH="0" baseline="0" noProof="0" dirty="0">
                <a:ln>
                  <a:noFill/>
                </a:ln>
                <a:solidFill>
                  <a:schemeClr val="tx1"/>
                </a:solidFill>
                <a:effectLst/>
                <a:uLnTx/>
                <a:uFillTx/>
                <a:latin typeface="+mn-lt"/>
                <a:ea typeface="+mn-ea"/>
                <a:cs typeface="+mn-cs"/>
              </a:rPr>
              <a:t> a real training </a:t>
            </a:r>
            <a:r>
              <a:rPr kumimoji="0" lang="fr-FR" sz="2600" b="0" i="0" u="none" strike="noStrike" kern="1200" cap="none" spc="0" normalizeH="0" baseline="0" noProof="0" dirty="0" err="1">
                <a:ln>
                  <a:noFill/>
                </a:ln>
                <a:solidFill>
                  <a:schemeClr val="tx1"/>
                </a:solidFill>
                <a:effectLst/>
                <a:uLnTx/>
                <a:uFillTx/>
                <a:latin typeface="+mn-lt"/>
                <a:ea typeface="+mn-ea"/>
                <a:cs typeface="+mn-cs"/>
              </a:rPr>
              <a:t>afterward</a:t>
            </a:r>
            <a:endParaRPr kumimoji="0" lang="fr-FR" sz="26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Trainings should be dedicated to specific topic. On-hands trainings are preferred. The need is on short (1 to 2 days) trainings with some theoretical background (1/2 day) and practical experiments. </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The problem of the language : technicians may understand English but may not speak it fluently</a:t>
            </a:r>
            <a:endParaRPr kumimoji="0" lang="fr-FR"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Rectangle 2"/>
          <p:cNvSpPr/>
          <p:nvPr/>
        </p:nvSpPr>
        <p:spPr>
          <a:xfrm>
            <a:off x="971600" y="908720"/>
            <a:ext cx="6912768" cy="515526"/>
          </a:xfrm>
          <a:prstGeom prst="rect">
            <a:avLst/>
          </a:prstGeom>
        </p:spPr>
        <p:txBody>
          <a:bodyPr wrap="square">
            <a:spAutoFit/>
          </a:bodyPr>
          <a:lstStyle/>
          <a:p>
            <a:pPr algn="just">
              <a:lnSpc>
                <a:spcPts val="3300"/>
              </a:lnSpc>
            </a:pPr>
            <a:r>
              <a:rPr lang="en-US" sz="2800" b="1" dirty="0"/>
              <a:t>T5.1     What else we have learnt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2156</TotalTime>
  <Words>2151</Words>
  <Application>Microsoft Office PowerPoint</Application>
  <PresentationFormat>Affichage à l'écran (4:3)</PresentationFormat>
  <Paragraphs>199</Paragraphs>
  <Slides>32</Slides>
  <Notes>0</Notes>
  <HiddenSlides>0</HiddenSlides>
  <MMClips>0</MMClips>
  <ScaleCrop>false</ScaleCrop>
  <HeadingPairs>
    <vt:vector size="8" baseType="variant">
      <vt:variant>
        <vt:lpstr>Polices utilisées</vt:lpstr>
      </vt:variant>
      <vt:variant>
        <vt:i4>3</vt:i4>
      </vt:variant>
      <vt:variant>
        <vt:lpstr>Thème</vt:lpstr>
      </vt:variant>
      <vt:variant>
        <vt:i4>1</vt:i4>
      </vt:variant>
      <vt:variant>
        <vt:lpstr>Serveurs OLE incorporés</vt:lpstr>
      </vt:variant>
      <vt:variant>
        <vt:i4>1</vt:i4>
      </vt:variant>
      <vt:variant>
        <vt:lpstr>Titres des diapositives</vt:lpstr>
      </vt:variant>
      <vt:variant>
        <vt:i4>32</vt:i4>
      </vt:variant>
    </vt:vector>
  </HeadingPairs>
  <TitlesOfParts>
    <vt:vector size="37" baseType="lpstr">
      <vt:lpstr>Arial</vt:lpstr>
      <vt:lpstr>Calibri</vt:lpstr>
      <vt:lpstr>Wingdings</vt:lpstr>
      <vt:lpstr>Tema di Office</vt:lpstr>
      <vt:lpstr>Worksheet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farinon</dc:creator>
  <cp:lastModifiedBy>MAYNARD Marie-aude</cp:lastModifiedBy>
  <cp:revision>129</cp:revision>
  <cp:lastPrinted>2017-01-16T17:13:32Z</cp:lastPrinted>
  <dcterms:created xsi:type="dcterms:W3CDTF">2017-01-14T09:37:04Z</dcterms:created>
  <dcterms:modified xsi:type="dcterms:W3CDTF">2018-02-22T10:58:03Z</dcterms:modified>
</cp:coreProperties>
</file>