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 id="2147483667" r:id="rId6"/>
    <p:sldMasterId id="2147483675" r:id="rId7"/>
  </p:sldMasterIdLst>
  <p:notesMasterIdLst>
    <p:notesMasterId r:id="rId38"/>
  </p:notesMasterIdLst>
  <p:handoutMasterIdLst>
    <p:handoutMasterId r:id="rId39"/>
  </p:handoutMasterIdLst>
  <p:sldIdLst>
    <p:sldId id="263" r:id="rId8"/>
    <p:sldId id="267" r:id="rId9"/>
    <p:sldId id="276" r:id="rId10"/>
    <p:sldId id="275" r:id="rId11"/>
    <p:sldId id="277" r:id="rId12"/>
    <p:sldId id="278" r:id="rId13"/>
    <p:sldId id="270" r:id="rId14"/>
    <p:sldId id="271" r:id="rId15"/>
    <p:sldId id="281" r:id="rId16"/>
    <p:sldId id="280" r:id="rId17"/>
    <p:sldId id="279" r:id="rId18"/>
    <p:sldId id="269" r:id="rId19"/>
    <p:sldId id="272" r:id="rId20"/>
    <p:sldId id="287" r:id="rId21"/>
    <p:sldId id="289" r:id="rId22"/>
    <p:sldId id="290" r:id="rId23"/>
    <p:sldId id="291" r:id="rId24"/>
    <p:sldId id="292" r:id="rId25"/>
    <p:sldId id="284" r:id="rId26"/>
    <p:sldId id="283" r:id="rId27"/>
    <p:sldId id="285" r:id="rId28"/>
    <p:sldId id="286" r:id="rId29"/>
    <p:sldId id="274" r:id="rId30"/>
    <p:sldId id="293" r:id="rId31"/>
    <p:sldId id="266" r:id="rId32"/>
    <p:sldId id="294" r:id="rId33"/>
    <p:sldId id="295" r:id="rId34"/>
    <p:sldId id="296" r:id="rId35"/>
    <p:sldId id="298" r:id="rId36"/>
    <p:sldId id="297" r:id="rId3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18" autoAdjust="0"/>
  </p:normalViewPr>
  <p:slideViewPr>
    <p:cSldViewPr snapToObjects="1" showGuides="1">
      <p:cViewPr varScale="1">
        <p:scale>
          <a:sx n="84" d="100"/>
          <a:sy n="84" d="100"/>
        </p:scale>
        <p:origin x="869" y="67"/>
      </p:cViewPr>
      <p:guideLst>
        <p:guide orient="horz" pos="408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26/11/2017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3802729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26/11/2017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6832168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Hello and thank you for coming. I</a:t>
            </a:r>
            <a:r>
              <a:rPr lang="en-GB" dirty="0" smtClean="0"/>
              <a:t>’m going to give a brief summary of my PhD project with the</a:t>
            </a:r>
            <a:r>
              <a:rPr lang="en-GB" baseline="0" dirty="0" smtClean="0"/>
              <a:t> preliminary title “Detection and analysis of uncontrolled beam loss in the High Luminosity LHC”.</a:t>
            </a:r>
            <a:endParaRPr lang="sv-SE" dirty="0" smtClean="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257267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The collimation</a:t>
            </a:r>
            <a:r>
              <a:rPr lang="sv-SE" baseline="0" dirty="0" smtClean="0"/>
              <a:t> system in IR7 is the smallest aperture bottleneck and is designed to clean off-center particles. They are therefore also the first elements to intercept the beam for most failures. For the most part, it consists of three sets of collimators, the Primary collimators made of carbon which diffuses protons. The secondary collimators where the main shower production starts and the tertiary collimators made of tungsten to absorb the showers.</a:t>
            </a:r>
            <a:br>
              <a:rPr lang="sv-SE" baseline="0" dirty="0" smtClean="0"/>
            </a:br>
            <a:r>
              <a:rPr lang="sv-SE" baseline="0" dirty="0" smtClean="0"/>
              <a:t/>
            </a:r>
            <a:br>
              <a:rPr lang="sv-SE" baseline="0" dirty="0" smtClean="0"/>
            </a:br>
            <a:r>
              <a:rPr lang="sv-SE" baseline="0" dirty="0" smtClean="0"/>
              <a:t>The TCPs are nominally set at 5.5 sigma, which corresponds to roughly 2 mm (about the size of France on a euro coin). To damage the collimator system at top energy, it is enough with as little as a 2.5 sigma orbit excursion.</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11</a:t>
            </a:fld>
            <a:endParaRPr lang="fr-FR"/>
          </a:p>
        </p:txBody>
      </p:sp>
    </p:spTree>
    <p:extLst>
      <p:ext uri="{BB962C8B-B14F-4D97-AF65-F5344CB8AC3E}">
        <p14:creationId xmlns:p14="http://schemas.microsoft.com/office/powerpoint/2010/main" val="339501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12</a:t>
            </a:fld>
            <a:endParaRPr lang="fr-FR"/>
          </a:p>
        </p:txBody>
      </p:sp>
    </p:spTree>
    <p:extLst>
      <p:ext uri="{BB962C8B-B14F-4D97-AF65-F5344CB8AC3E}">
        <p14:creationId xmlns:p14="http://schemas.microsoft.com/office/powerpoint/2010/main" val="14840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Next</a:t>
            </a:r>
            <a:r>
              <a:rPr lang="sv-SE" baseline="0" dirty="0" smtClean="0"/>
              <a:t> I will mention a bit of magnet protection and its effects on the beam. When a quench occurs, it is usually very localized, so in order not to damage the magnet the quench must be spread quickly such that the current is deposited throughout the whole mass of the magnet. To achieve this quench heaters are installed on all superconducting magnets in the LHC. These consist of resistive plates in which a capacitor is discharged when a quench is detected. There is also a new system for heating the magnets which I will describe later. </a:t>
            </a:r>
            <a:br>
              <a:rPr lang="sv-SE" baseline="0" dirty="0" smtClean="0"/>
            </a:br>
            <a:r>
              <a:rPr lang="sv-SE" baseline="0" dirty="0" smtClean="0"/>
              <a:t/>
            </a:r>
            <a:br>
              <a:rPr lang="sv-SE" baseline="0" dirty="0" smtClean="0"/>
            </a:br>
            <a:r>
              <a:rPr lang="sv-SE" baseline="0" dirty="0" smtClean="0"/>
              <a:t>Both of these types of quench heaters induce a magnetic field in the beam area and thus affect the beam.</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13</a:t>
            </a:fld>
            <a:endParaRPr lang="fr-FR"/>
          </a:p>
        </p:txBody>
      </p:sp>
    </p:spTree>
    <p:extLst>
      <p:ext uri="{BB962C8B-B14F-4D97-AF65-F5344CB8AC3E}">
        <p14:creationId xmlns:p14="http://schemas.microsoft.com/office/powerpoint/2010/main" val="137400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As an example of a quench</a:t>
            </a:r>
            <a:r>
              <a:rPr lang="sv-SE" baseline="0" dirty="0" smtClean="0"/>
              <a:t> heater I show here the magnetic field of one fired in a normal dipole magnet. If you look in this plot, you can see the quench heater here, sitting outside the magnet coils here, with the beam area in the corner. This induces about 0.7 mT in the beam area. </a:t>
            </a:r>
            <a:br>
              <a:rPr lang="sv-SE" baseline="0" dirty="0" smtClean="0"/>
            </a:br>
            <a:r>
              <a:rPr lang="sv-SE" baseline="0" dirty="0" smtClean="0"/>
              <a:t/>
            </a:r>
            <a:br>
              <a:rPr lang="sv-SE" baseline="0" dirty="0" smtClean="0"/>
            </a:br>
            <a:r>
              <a:rPr lang="sv-SE" baseline="0" dirty="0" smtClean="0"/>
              <a:t>The orbit change from this is about 400 µm, and as you can see in this plot here comparing simulations to an actual measurement, with the blue being the simulation from MAD-X and green the beam position monitors, it agrees very well.</a:t>
            </a:r>
          </a:p>
          <a:p>
            <a:endParaRPr lang="sv-SE" baseline="0" dirty="0" smtClean="0"/>
          </a:p>
          <a:p>
            <a:r>
              <a:rPr lang="sv-SE" baseline="0" dirty="0" smtClean="0"/>
              <a:t>In the current implementation in LHC it happens that there is a delay between firing of the quench heaters and the actual beam dump. In HiLumi LHC, if the quench heaters in the triplet quadrupoles fires with beam in the machine, it would give a kick of 52 sigmas to the beam. It is thus imperative to dump first.</a:t>
            </a:r>
          </a:p>
        </p:txBody>
      </p:sp>
      <p:sp>
        <p:nvSpPr>
          <p:cNvPr id="4" name="Slide Number Placeholder 3"/>
          <p:cNvSpPr>
            <a:spLocks noGrp="1"/>
          </p:cNvSpPr>
          <p:nvPr>
            <p:ph type="sldNum" sz="quarter" idx="10"/>
          </p:nvPr>
        </p:nvSpPr>
        <p:spPr/>
        <p:txBody>
          <a:bodyPr/>
          <a:lstStyle/>
          <a:p>
            <a:fld id="{624B141A-D04E-DD49-88DC-EFA90428BA41}" type="slidenum">
              <a:rPr lang="fr-FR" smtClean="0"/>
              <a:pPr/>
              <a:t>14</a:t>
            </a:fld>
            <a:endParaRPr lang="fr-FR"/>
          </a:p>
        </p:txBody>
      </p:sp>
    </p:spTree>
    <p:extLst>
      <p:ext uri="{BB962C8B-B14F-4D97-AF65-F5344CB8AC3E}">
        <p14:creationId xmlns:p14="http://schemas.microsoft.com/office/powerpoint/2010/main" val="113745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The CLIQ,</a:t>
            </a:r>
            <a:r>
              <a:rPr lang="sv-SE" baseline="0" dirty="0" smtClean="0"/>
              <a:t> or coupling loss induced quench, is a new quench protection system currently being developed. It consists of a capacitor discharging about 2 kA directly into the magnet coils, which is a considerable fraction of the nominal current in the magnets. </a:t>
            </a:r>
          </a:p>
          <a:p>
            <a:endParaRPr lang="sv-SE" baseline="0" dirty="0" smtClean="0"/>
          </a:p>
          <a:p>
            <a:r>
              <a:rPr lang="sv-SE" baseline="0" dirty="0" smtClean="0"/>
              <a:t>If you look in this schematic of the Q2 quadrupole, you can see the CLIQ unit attached here between the four poles of the magnet. The nominal current goes like this and the CLIQ current goes like this. The result is thus that the poles P3 and P1 see a lower current, while P4 and P2 see a higher current, changing the magnetic field in the beam area.</a:t>
            </a:r>
          </a:p>
          <a:p>
            <a:endParaRPr lang="sv-SE" baseline="0" dirty="0" smtClean="0"/>
          </a:p>
          <a:p>
            <a:r>
              <a:rPr lang="sv-SE" baseline="0" dirty="0" smtClean="0"/>
              <a:t>The actual heat is deposited in the copper matrix via inter-filament and inter-strand coupling losses, due to the changing current in the coils.</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15</a:t>
            </a:fld>
            <a:endParaRPr lang="fr-FR"/>
          </a:p>
        </p:txBody>
      </p:sp>
    </p:spTree>
    <p:extLst>
      <p:ext uri="{BB962C8B-B14F-4D97-AF65-F5344CB8AC3E}">
        <p14:creationId xmlns:p14="http://schemas.microsoft.com/office/powerpoint/2010/main" val="168843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Here you can see the change</a:t>
            </a:r>
            <a:r>
              <a:rPr lang="sv-SE" baseline="0" dirty="0" smtClean="0"/>
              <a:t> in the magnetic field. In Q2 to the left, you can see that there is mainly a quadrupolar component, whereas in Q3, and also Q1, the result is a dipolar field. In Q2 there will thus be a change in the focusing of the magnet, giving rise to a change of the beta function, knows as beta beating. In the Q3, we instead get an orbit excursion of the beam.</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16</a:t>
            </a:fld>
            <a:endParaRPr lang="fr-FR"/>
          </a:p>
        </p:txBody>
      </p:sp>
    </p:spTree>
    <p:extLst>
      <p:ext uri="{BB962C8B-B14F-4D97-AF65-F5344CB8AC3E}">
        <p14:creationId xmlns:p14="http://schemas.microsoft.com/office/powerpoint/2010/main" val="86642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Here</a:t>
            </a:r>
            <a:r>
              <a:rPr lang="sv-SE" baseline="0" dirty="0" smtClean="0"/>
              <a:t> you can see the simulated orbit excursion in units of beam sigma, over time in units of LHC turns. After about 100 turns the beam would be lost completely. 1 sigma is reached after about 4 ms. This failure is slow enough that a fast current change monitor can detect it and dump in time. In comparison you can see the D1 power failure, which is currently considered one of the worst failures.</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17</a:t>
            </a:fld>
            <a:endParaRPr lang="fr-FR"/>
          </a:p>
        </p:txBody>
      </p:sp>
    </p:spTree>
    <p:extLst>
      <p:ext uri="{BB962C8B-B14F-4D97-AF65-F5344CB8AC3E}">
        <p14:creationId xmlns:p14="http://schemas.microsoft.com/office/powerpoint/2010/main" val="396576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For the Q2 we instead</a:t>
            </a:r>
            <a:r>
              <a:rPr lang="sv-SE" baseline="0" dirty="0" smtClean="0"/>
              <a:t> get a beta beating due to the change in focusing gradient. In the plot you can see beta over beta nominal, plotted over time in units of LHC turns. You can see that at the maximum the beta beating reaches 100 %, which means a change in beam size of a factor 1.4. What this means in practice is that we will start seeing losses at the TCPs.</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18</a:t>
            </a:fld>
            <a:endParaRPr lang="fr-FR"/>
          </a:p>
        </p:txBody>
      </p:sp>
    </p:spTree>
    <p:extLst>
      <p:ext uri="{BB962C8B-B14F-4D97-AF65-F5344CB8AC3E}">
        <p14:creationId xmlns:p14="http://schemas.microsoft.com/office/powerpoint/2010/main" val="213821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sv-SE" dirty="0" smtClean="0"/>
              <a:t>Another important</a:t>
            </a:r>
            <a:r>
              <a:rPr lang="sv-SE" baseline="0" dirty="0" smtClean="0"/>
              <a:t> element to consider for HiLumi LHC are the crab cavities. In HiLumi LHC, the crossing angle will be increased due to the smaller beta star, that is, beta in the middle of the interaction point, and also to limit the beam-beam effects. However, increasing the crossing angle lowers the luminosity. In the formula for luminosity there is a geometric, or a Piwinski reduction, factor. In current LHC it is about 0.85, but for HiLumi it will be 0.31, considerably lowering the luminosity production.</a:t>
            </a:r>
          </a:p>
          <a:p>
            <a:pPr lvl="0">
              <a:spcBef>
                <a:spcPts val="0"/>
              </a:spcBef>
              <a:buNone/>
            </a:pPr>
            <a:endParaRPr lang="sv-SE" baseline="0" dirty="0" smtClean="0"/>
          </a:p>
          <a:p>
            <a:pPr lvl="0">
              <a:spcBef>
                <a:spcPts val="0"/>
              </a:spcBef>
              <a:buNone/>
            </a:pPr>
            <a:r>
              <a:rPr lang="sv-SE" baseline="0" dirty="0" smtClean="0"/>
              <a:t>The reason for this lowering can be explained by this schematic. You can see the two beams here, moving in oppostive directions. In the collision point, the overlap is not very good. To correct for this, the crab cavities will be installed.</a:t>
            </a:r>
            <a:endParaRPr dirty="0"/>
          </a:p>
        </p:txBody>
      </p:sp>
      <p:sp>
        <p:nvSpPr>
          <p:cNvPr id="92" name="Shape 9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74299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sv-SE" dirty="0" smtClean="0"/>
              <a:t>The crab cavities apply a sinusoidal transverse kick to the bunches, as</a:t>
            </a:r>
            <a:r>
              <a:rPr lang="sv-SE" baseline="0" dirty="0" smtClean="0"/>
              <a:t> you can see here. The center of the bunch will be untouched, while the sides get a kick in opposite direction. In the interaction points, you will then get a better overlap and more luminosity. On the other side of the IP, the sinusoidal kick is applied again in the same way to stop any residual crabbing from getting out of the IP.</a:t>
            </a:r>
            <a:endParaRPr dirty="0"/>
          </a:p>
        </p:txBody>
      </p:sp>
      <p:sp>
        <p:nvSpPr>
          <p:cNvPr id="110" name="Shape 11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20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818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The scope</a:t>
            </a:r>
            <a:r>
              <a:rPr lang="sv-SE" baseline="0" dirty="0" smtClean="0"/>
              <a:t> of my project can be summarized by, study of uncontrolled beam loss scenarios, involves how a failure occurs, its effect on beam and the losses it leads to, and also the time scales of the failure. </a:t>
            </a:r>
          </a:p>
          <a:p>
            <a:r>
              <a:rPr lang="sv-SE" baseline="0" dirty="0" smtClean="0"/>
              <a:t>The detection of failures, how to limit time between detection of failure and beam dump. </a:t>
            </a:r>
          </a:p>
          <a:p>
            <a:r>
              <a:rPr lang="sv-SE" baseline="0" dirty="0" smtClean="0"/>
              <a:t>Mitigation of or protection against failures.</a:t>
            </a:r>
          </a:p>
          <a:p>
            <a:r>
              <a:rPr lang="sv-SE" baseline="0" dirty="0" smtClean="0"/>
              <a:t>These studies are mainly done using simulations, involving beam tracking and optics calculations, as well as experiments. It is also important to remember to proect the beam from unnecessary dumps.</a:t>
            </a:r>
          </a:p>
          <a:p>
            <a:endParaRPr lang="sv-SE" baseline="0" dirty="0" smtClean="0"/>
          </a:p>
          <a:p>
            <a:r>
              <a:rPr lang="sv-SE" baseline="0" dirty="0" smtClean="0"/>
              <a:t>Next I will show you some examples of what can go wrong...</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2</a:t>
            </a:fld>
            <a:endParaRPr lang="fr-FR"/>
          </a:p>
        </p:txBody>
      </p:sp>
    </p:spTree>
    <p:extLst>
      <p:ext uri="{BB962C8B-B14F-4D97-AF65-F5344CB8AC3E}">
        <p14:creationId xmlns:p14="http://schemas.microsoft.com/office/powerpoint/2010/main" val="373950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The</a:t>
            </a:r>
            <a:r>
              <a:rPr lang="sv-SE" baseline="0" dirty="0" smtClean="0"/>
              <a:t> failure modes considered for these crab cavities are Voltage failures, which means that there would be residual crabbing outside of the Ips</a:t>
            </a:r>
          </a:p>
          <a:p>
            <a:r>
              <a:rPr lang="sv-SE" baseline="0" dirty="0" smtClean="0"/>
              <a:t>Phase change, which must be driven by the RF control. This kicks the beam core out of orbit. And lastly a quench, which would act somewhat like a combination of the other two.</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21</a:t>
            </a:fld>
            <a:endParaRPr lang="fr-FR"/>
          </a:p>
        </p:txBody>
      </p:sp>
    </p:spTree>
    <p:extLst>
      <p:ext uri="{BB962C8B-B14F-4D97-AF65-F5344CB8AC3E}">
        <p14:creationId xmlns:p14="http://schemas.microsoft.com/office/powerpoint/2010/main" val="2075076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sv-SE" dirty="0" smtClean="0"/>
              <a:t>For the phase shift, the beam gets kicked</a:t>
            </a:r>
            <a:r>
              <a:rPr lang="sv-SE" baseline="0" dirty="0" smtClean="0"/>
              <a:t> transversally which can give rise to fast beam losses, especially if the phase shift per turn is in resonance with the tune of the optics. In the example here you can see the effect of this on the beam in the SPS, and the aperture is hit after roughly 20 turns.</a:t>
            </a:r>
          </a:p>
          <a:p>
            <a:pPr lvl="0" rtl="0">
              <a:spcBef>
                <a:spcPts val="0"/>
              </a:spcBef>
              <a:buNone/>
            </a:pPr>
            <a:endParaRPr lang="sv-SE" baseline="0" dirty="0" smtClean="0"/>
          </a:p>
          <a:p>
            <a:pPr lvl="0" rtl="0">
              <a:spcBef>
                <a:spcPts val="0"/>
              </a:spcBef>
              <a:buNone/>
            </a:pPr>
            <a:r>
              <a:rPr lang="sv-SE" baseline="0" dirty="0" smtClean="0"/>
              <a:t>For the voltage drop, we instead have residual crabbing outside of the Ips. This means that the transverse beam distribution becomes wider. If you look in this plot, you can see the nominal distribution in blue, after the crabbing, the projection of the beam distribution onto the transverse plane is then wider. This could increase the hazard of other failures, since you have more particles outside a certain nominal beam sigma. In this plot you can compare the integrated intensity ratio above a certain number of sigmas for the two different cases.</a:t>
            </a:r>
          </a:p>
          <a:p>
            <a:pPr lvl="0" rtl="0">
              <a:spcBef>
                <a:spcPts val="0"/>
              </a:spcBef>
              <a:buNone/>
            </a:pPr>
            <a:endParaRPr lang="sv-SE" baseline="0" dirty="0" smtClean="0"/>
          </a:p>
          <a:p>
            <a:pPr lvl="0" rtl="0">
              <a:spcBef>
                <a:spcPts val="0"/>
              </a:spcBef>
              <a:buNone/>
            </a:pPr>
            <a:r>
              <a:rPr lang="sv-SE" baseline="0" dirty="0" smtClean="0"/>
              <a:t>For example in the nominal case, an orbit excursion of 3 sigma would damage the collimator system, which if you look here in the plot corresponds to about 0.2 % of the ratio of the full beam. For the orange curve however, this limit has moved here, meaning the margin has lowered by about one sigma.</a:t>
            </a:r>
            <a:endParaRPr dirty="0"/>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5685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 will briefly mention</a:t>
            </a:r>
            <a:r>
              <a:rPr lang="sv-SE" baseline="0" dirty="0" smtClean="0"/>
              <a:t> the beam beam effect. When you have two counter-rotating beam passing each other in the Ips, they interact with each other electromagnetically. The main effect of this is a transverse kick, giving an orbit change. When one beam is dumped, the other beam will thus suddenly lose this beam beam kick, which gives a large orbit excursion. After a given failure, a dump will always occur, and the beams are usually not synchronized to the turn in the dumping. This menas that you can get an extra orbit excursion on top of another failure and is a combined failure that must always be considered.</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23</a:t>
            </a:fld>
            <a:endParaRPr lang="fr-FR"/>
          </a:p>
        </p:txBody>
      </p:sp>
    </p:spTree>
    <p:extLst>
      <p:ext uri="{BB962C8B-B14F-4D97-AF65-F5344CB8AC3E}">
        <p14:creationId xmlns:p14="http://schemas.microsoft.com/office/powerpoint/2010/main" val="2506303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a:t>
            </a:r>
            <a:r>
              <a:rPr lang="sv-SE" baseline="0" dirty="0" smtClean="0"/>
              <a:t> will conclude with the main points of my current work. On Thursday I will have an experiment studying UFO dynamics using diamond beam loss monitors. I also have two upcoming IPAC papers, one on UFO dynamics which will be based on this experiment and one we had during the summer, as well as one of combined failures between crab cavities and loss of beam-beam kick.</a:t>
            </a:r>
          </a:p>
          <a:p>
            <a:endParaRPr lang="sv-SE" baseline="0" dirty="0" smtClean="0"/>
          </a:p>
          <a:p>
            <a:r>
              <a:rPr lang="sv-SE" baseline="0" dirty="0" smtClean="0"/>
              <a:t>Lastly I am also preparing an article on fast failures in the LHC and HL-LHC to summarize what I have done during my first year.</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24</a:t>
            </a:fld>
            <a:endParaRPr lang="fr-FR"/>
          </a:p>
        </p:txBody>
      </p:sp>
    </p:spTree>
    <p:extLst>
      <p:ext uri="{BB962C8B-B14F-4D97-AF65-F5344CB8AC3E}">
        <p14:creationId xmlns:p14="http://schemas.microsoft.com/office/powerpoint/2010/main" val="1121858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fld id="{624B141A-D04E-DD49-88DC-EFA90428BA41}" type="slidenum">
              <a:rPr lang="fr-FR" smtClean="0"/>
              <a:pPr/>
              <a:t>25</a:t>
            </a:fld>
            <a:endParaRPr lang="fr-FR"/>
          </a:p>
        </p:txBody>
      </p:sp>
    </p:spTree>
    <p:extLst>
      <p:ext uri="{BB962C8B-B14F-4D97-AF65-F5344CB8AC3E}">
        <p14:creationId xmlns:p14="http://schemas.microsoft.com/office/powerpoint/2010/main" val="97136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This was an experiment using the SPS beam, by shooting it at</a:t>
            </a:r>
            <a:r>
              <a:rPr lang="sv-SE" baseline="0" dirty="0" smtClean="0"/>
              <a:t> these copper cylinders you can see in the photo. The bunch intensity was 1.5e11 protons, with energy of 440 GeV. A total of 144 bunches maximum per shot.</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3</a:t>
            </a:fld>
            <a:endParaRPr lang="fr-FR"/>
          </a:p>
        </p:txBody>
      </p:sp>
    </p:spTree>
    <p:extLst>
      <p:ext uri="{BB962C8B-B14F-4D97-AF65-F5344CB8AC3E}">
        <p14:creationId xmlns:p14="http://schemas.microsoft.com/office/powerpoint/2010/main" val="291054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This is the aftermath, the beam drilled a hole through the length of the cylinders. From</a:t>
            </a:r>
            <a:r>
              <a:rPr lang="sv-SE" baseline="0" dirty="0" smtClean="0"/>
              <a:t> simulations it has been estimated that the nominal LHC beam could fully penetrate through over 20 meters of solid copper.</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4</a:t>
            </a:fld>
            <a:endParaRPr lang="fr-FR"/>
          </a:p>
        </p:txBody>
      </p:sp>
    </p:spTree>
    <p:extLst>
      <p:ext uri="{BB962C8B-B14F-4D97-AF65-F5344CB8AC3E}">
        <p14:creationId xmlns:p14="http://schemas.microsoft.com/office/powerpoint/2010/main" val="247380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This is</a:t>
            </a:r>
            <a:r>
              <a:rPr lang="sv-SE" baseline="0" dirty="0" smtClean="0"/>
              <a:t> an example of an actual failure, which happened while the transfer line to the LHC was tested before its commissioning. The beam was missteered and hit the aperture, drilling a hole in the chamber. This required changing both the chamber and a quadrupole.</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5</a:t>
            </a:fld>
            <a:endParaRPr lang="fr-FR"/>
          </a:p>
        </p:txBody>
      </p:sp>
    </p:spTree>
    <p:extLst>
      <p:ext uri="{BB962C8B-B14F-4D97-AF65-F5344CB8AC3E}">
        <p14:creationId xmlns:p14="http://schemas.microsoft.com/office/powerpoint/2010/main" val="62629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Yet</a:t>
            </a:r>
            <a:r>
              <a:rPr lang="sv-SE" baseline="0" dirty="0" smtClean="0"/>
              <a:t> another example, concerning the magnets. If hit by too much beam, the insulation between cables can decompose leading to short circuits. Furthermore, if you look in this photo, on the left you see a normal wire with superconducting strands embedded in a copper matrix. After a severe heating the superconducting material diffuses out into the copper and the superconducting properties are degraded. In either of these cases, the magnet would need replacing, meaning a downtime of at least 3 months.</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6</a:t>
            </a:fld>
            <a:endParaRPr lang="fr-FR"/>
          </a:p>
        </p:txBody>
      </p:sp>
    </p:spTree>
    <p:extLst>
      <p:ext uri="{BB962C8B-B14F-4D97-AF65-F5344CB8AC3E}">
        <p14:creationId xmlns:p14="http://schemas.microsoft.com/office/powerpoint/2010/main" val="163846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To give you a quick reminder of what the LHC looks like, you can see this schematic. The interaction points ATLAS, ALICE, CMS and LHC-B, there are two collimation regions to remove particles with non-nominal parameters, the dump region and the RF acceleration. Most of the LHC consists</a:t>
            </a:r>
            <a:r>
              <a:rPr lang="sv-SE" baseline="0" dirty="0" smtClean="0"/>
              <a:t> of a periodic lattice, but around the interaction points there is a so called Matching section, where the magnets of main concern for Machine protection are the so called triplet quadrupoles, Q1Q2 Q3, as well as the separation and recombination dipoles D1 and D2. These are important due to the very large beta functions and the high strengths.</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7</a:t>
            </a:fld>
            <a:endParaRPr lang="fr-FR"/>
          </a:p>
        </p:txBody>
      </p:sp>
    </p:spTree>
    <p:extLst>
      <p:ext uri="{BB962C8B-B14F-4D97-AF65-F5344CB8AC3E}">
        <p14:creationId xmlns:p14="http://schemas.microsoft.com/office/powerpoint/2010/main" val="48710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Failure</a:t>
            </a:r>
            <a:r>
              <a:rPr lang="sv-SE" baseline="0" dirty="0" smtClean="0"/>
              <a:t>s are usually classified by their time scales. Slow failures are over more than a second, and are usually slow enough that manual intervention is enough. Fast failures are more than 15 ms, and are easily protected for by the automatic systems.</a:t>
            </a:r>
          </a:p>
          <a:p>
            <a:endParaRPr lang="sv-SE" baseline="0" dirty="0" smtClean="0"/>
          </a:p>
          <a:p>
            <a:r>
              <a:rPr lang="sv-SE" baseline="0" dirty="0" smtClean="0"/>
              <a:t>Very fast failures are classified as more than 3 LHC turns. The reason for this is that 3 turns is the normal maximum time it takes to dump the beam after detecting a failure. Any failure faster than this is called ultrafast and one can only rely on passive protection for these.</a:t>
            </a:r>
            <a:endParaRPr lang="en-GB"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9</a:t>
            </a:fld>
            <a:endParaRPr lang="fr-FR"/>
          </a:p>
        </p:txBody>
      </p:sp>
    </p:spTree>
    <p:extLst>
      <p:ext uri="{BB962C8B-B14F-4D97-AF65-F5344CB8AC3E}">
        <p14:creationId xmlns:p14="http://schemas.microsoft.com/office/powerpoint/2010/main" val="302562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a:t>
            </a:r>
            <a:r>
              <a:rPr lang="en-GB" dirty="0" smtClean="0"/>
              <a:t>’m not sure exactly how</a:t>
            </a:r>
            <a:r>
              <a:rPr lang="en-GB" baseline="0" dirty="0" smtClean="0"/>
              <a:t> much everyone knows about accelerator physics, so I will give a very brief summary of some important keywords. </a:t>
            </a:r>
          </a:p>
          <a:p>
            <a:endParaRPr lang="sv-SE" baseline="0" dirty="0" smtClean="0"/>
          </a:p>
          <a:p>
            <a:r>
              <a:rPr lang="sv-SE" baseline="0" dirty="0" smtClean="0"/>
              <a:t>The beta function describes the oscillation that off-center particles undergo around the reference orbit, and this is mainly a function of the quadrupoles. The beta function is therefore also related to the beam size.</a:t>
            </a:r>
          </a:p>
          <a:p>
            <a:endParaRPr lang="sv-SE" baseline="0" dirty="0" smtClean="0"/>
          </a:p>
          <a:p>
            <a:r>
              <a:rPr lang="sv-SE" baseline="0" dirty="0" smtClean="0"/>
              <a:t>The distribution of particles in a bunch can be modelled as a sum of two 2d-Gaussians, with the beam core plus the beam halo.</a:t>
            </a:r>
          </a:p>
          <a:p>
            <a:endParaRPr lang="sv-SE" baseline="0" dirty="0" smtClean="0"/>
          </a:p>
          <a:p>
            <a:r>
              <a:rPr lang="sv-SE" baseline="0" dirty="0" smtClean="0"/>
              <a:t>A beam sigma is a measure of how wide the particle distribution, or the bunch, is. One can show that the beam sigma at a position s in the machine equals the squareroot of the beta function at that position times the emittance, where the emittance is the average transverse spread in phsase space of the particles.</a:t>
            </a:r>
          </a:p>
          <a:p>
            <a:endParaRPr lang="sv-SE" baseline="0" dirty="0" smtClean="0"/>
          </a:p>
          <a:p>
            <a:r>
              <a:rPr lang="sv-SE" baseline="0" dirty="0" smtClean="0"/>
              <a:t>Normalizing parameters to units of beam sigma is very convenient since an offset in phase space in units of sigma remains constant.</a:t>
            </a:r>
          </a:p>
        </p:txBody>
      </p:sp>
      <p:sp>
        <p:nvSpPr>
          <p:cNvPr id="4" name="Slide Number Placeholder 3"/>
          <p:cNvSpPr>
            <a:spLocks noGrp="1"/>
          </p:cNvSpPr>
          <p:nvPr>
            <p:ph type="sldNum" sz="quarter" idx="10"/>
          </p:nvPr>
        </p:nvSpPr>
        <p:spPr/>
        <p:txBody>
          <a:bodyPr/>
          <a:lstStyle/>
          <a:p>
            <a:fld id="{624B141A-D04E-DD49-88DC-EFA90428BA41}" type="slidenum">
              <a:rPr lang="fr-FR" smtClean="0"/>
              <a:pPr/>
              <a:t>10</a:t>
            </a:fld>
            <a:endParaRPr lang="fr-FR"/>
          </a:p>
        </p:txBody>
      </p:sp>
    </p:spTree>
    <p:extLst>
      <p:ext uri="{BB962C8B-B14F-4D97-AF65-F5344CB8AC3E}">
        <p14:creationId xmlns:p14="http://schemas.microsoft.com/office/powerpoint/2010/main" val="2097355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smtClean="0"/>
              <a:t>Presentation title - line 1 - Arial 30pt - bold HiLumi dark grey - line 2</a:t>
            </a:r>
            <a:br>
              <a:rPr lang="en-GB" noProof="0" smtClean="0"/>
            </a:br>
            <a:r>
              <a:rPr lang="en-GB" noProof="0" smtClean="0"/>
              <a:t>line 3</a:t>
            </a:r>
            <a:br>
              <a:rPr lang="en-GB" noProof="0" smtClean="0"/>
            </a:br>
            <a:r>
              <a:rPr lang="en-GB" noProof="0" smtClean="0"/>
              <a:t>line 4   </a:t>
            </a:r>
            <a:endParaRPr lang="en-GB" noProof="0"/>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Author(s</a:t>
            </a:r>
            <a:r>
              <a:rPr lang="en-GB" noProof="0" dirty="0" smtClean="0"/>
              <a:t>)  - Arial 20 pt – </a:t>
            </a:r>
            <a:r>
              <a:rPr lang="en-GB" noProof="0" dirty="0" err="1" smtClean="0"/>
              <a:t>HiLumi</a:t>
            </a:r>
            <a:r>
              <a:rPr lang="en-GB" noProof="0" dirty="0" smtClean="0"/>
              <a:t> dark grey</a:t>
            </a:r>
            <a:endParaRPr lang="en-GB" noProof="0" dirty="0"/>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fr-FR" noProof="0" smtClean="0"/>
              <a:t>To edit speaker name go to Insert &gt; Header &amp; Footer and apply to all slides except title page</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smtClean="0">
                <a:ln>
                  <a:noFill/>
                </a:ln>
                <a:solidFill>
                  <a:schemeClr val="bg2"/>
                </a:solidFill>
                <a:effectLst/>
                <a:uLnTx/>
                <a:uFillTx/>
                <a:latin typeface="+mn-lt"/>
                <a:ea typeface="+mn-ea"/>
                <a:cs typeface="+mn-cs"/>
              </a:rPr>
              <a:t>Conference - Location - Date</a:t>
            </a:r>
          </a:p>
          <a:p>
            <a:pPr lvl="0"/>
            <a:endParaRPr lang="en-GB" noProof="0"/>
          </a:p>
        </p:txBody>
      </p:sp>
      <p:grpSp>
        <p:nvGrpSpPr>
          <p:cNvPr id="10" name="Grouper 9"/>
          <p:cNvGrpSpPr/>
          <p:nvPr userDrawn="1"/>
        </p:nvGrpSpPr>
        <p:grpSpPr>
          <a:xfrm>
            <a:off x="457200" y="60714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7"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12000" y="180000"/>
            <a:ext cx="7920000" cy="719999"/>
          </a:xfrm>
          <a:prstGeom prst="rect">
            <a:avLst/>
          </a:prstGeom>
          <a:noFill/>
          <a:ln>
            <a:noFill/>
          </a:ln>
        </p:spPr>
        <p:txBody>
          <a:bodyPr lIns="91425" tIns="91425" rIns="91425" bIns="91425" anchor="ctr" anchorCtr="1"/>
          <a:lstStyle>
            <a:lvl1pPr marL="0" marR="0" lvl="0" indent="0" algn="ctr" rtl="0">
              <a:spcBef>
                <a:spcPts val="0"/>
              </a:spcBef>
              <a:buClr>
                <a:schemeClr val="lt2"/>
              </a:buClr>
              <a:buFont typeface="Arial"/>
              <a:buNone/>
              <a:defRPr sz="2800" b="1" i="0" u="none" strike="noStrike" cap="none">
                <a:solidFill>
                  <a:schemeClr val="lt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457200" y="1215232"/>
            <a:ext cx="4040187" cy="639762"/>
          </a:xfrm>
          <a:prstGeom prst="rect">
            <a:avLst/>
          </a:prstGeom>
          <a:noFill/>
          <a:ln>
            <a:noFill/>
          </a:ln>
        </p:spPr>
        <p:txBody>
          <a:bodyPr lIns="91425" tIns="91425" rIns="91425" bIns="91425" anchor="t" anchorCtr="0"/>
          <a:lstStyle>
            <a:lvl1pPr marL="0" marR="0" lvl="0" indent="0" algn="l" rtl="0">
              <a:spcBef>
                <a:spcPts val="400"/>
              </a:spcBef>
              <a:buClr>
                <a:schemeClr val="accent6"/>
              </a:buClr>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spcBef>
                <a:spcPts val="400"/>
              </a:spcBef>
              <a:buClr>
                <a:schemeClr val="accent6"/>
              </a:buClr>
              <a:buFont typeface="Noto Sans Symbols"/>
              <a:buNone/>
              <a:defRPr sz="2000" b="1" i="0" u="none" strike="noStrike" cap="none">
                <a:solidFill>
                  <a:schemeClr val="accent5"/>
                </a:solidFill>
                <a:latin typeface="Arial"/>
                <a:ea typeface="Arial"/>
                <a:cs typeface="Arial"/>
                <a:sym typeface="Arial"/>
              </a:defRPr>
            </a:lvl2pPr>
            <a:lvl3pPr marL="914400" marR="0" lvl="2" indent="0" algn="l" rtl="0">
              <a:spcBef>
                <a:spcPts val="360"/>
              </a:spcBef>
              <a:buClr>
                <a:schemeClr val="accent6"/>
              </a:buClr>
              <a:buFont typeface="Noto Sans Symbols"/>
              <a:buNone/>
              <a:defRPr sz="1800" b="1" i="0" u="none" strike="noStrike" cap="none">
                <a:solidFill>
                  <a:schemeClr val="accent5"/>
                </a:solidFill>
                <a:latin typeface="Arial"/>
                <a:ea typeface="Arial"/>
                <a:cs typeface="Arial"/>
                <a:sym typeface="Arial"/>
              </a:defRPr>
            </a:lvl3pPr>
            <a:lvl4pPr marL="1371600" marR="0" lvl="3" indent="0" algn="l" rtl="0">
              <a:spcBef>
                <a:spcPts val="320"/>
              </a:spcBef>
              <a:buClr>
                <a:schemeClr val="accent6"/>
              </a:buClr>
              <a:buFont typeface="Noto Sans Symbols"/>
              <a:buNone/>
              <a:defRPr sz="1600" b="1" i="0" u="none" strike="noStrike" cap="none">
                <a:solidFill>
                  <a:schemeClr val="accent5"/>
                </a:solidFill>
                <a:latin typeface="Arial"/>
                <a:ea typeface="Arial"/>
                <a:cs typeface="Arial"/>
                <a:sym typeface="Arial"/>
              </a:defRPr>
            </a:lvl4pPr>
            <a:lvl5pPr marL="1828800" marR="0" lvl="4" indent="0" algn="l" rtl="0">
              <a:spcBef>
                <a:spcPts val="320"/>
              </a:spcBef>
              <a:buClr>
                <a:schemeClr val="accent6"/>
              </a:buClr>
              <a:buFont typeface="Noto Sans Symbols"/>
              <a:buNone/>
              <a:defRPr sz="1600" b="1" i="0" u="none" strike="noStrike" cap="none">
                <a:solidFill>
                  <a:schemeClr val="accent5"/>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457200" y="2057400"/>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accent6"/>
              </a:buClr>
              <a:buSzPct val="100000"/>
              <a:buFont typeface="Noto Sans Symbols"/>
              <a:buChar char="▪"/>
              <a:defRPr sz="2400" b="0" i="0" u="none" strike="noStrike" cap="none">
                <a:solidFill>
                  <a:schemeClr val="accent5"/>
                </a:solidFill>
                <a:latin typeface="Arial"/>
                <a:ea typeface="Arial"/>
                <a:cs typeface="Arial"/>
                <a:sym typeface="Arial"/>
              </a:defRPr>
            </a:lvl1pPr>
            <a:lvl2pPr marL="742950" marR="0" lvl="1" indent="-158750" algn="l" rtl="0">
              <a:spcBef>
                <a:spcPts val="400"/>
              </a:spcBef>
              <a:buClr>
                <a:schemeClr val="accent6"/>
              </a:buClr>
              <a:buSzPct val="100000"/>
              <a:buFont typeface="Noto Sans Symbols"/>
              <a:buChar char="▪"/>
              <a:defRPr sz="2000" b="0" i="0" u="none" strike="noStrike" cap="none">
                <a:solidFill>
                  <a:schemeClr val="accent5"/>
                </a:solidFill>
                <a:latin typeface="Arial"/>
                <a:ea typeface="Arial"/>
                <a:cs typeface="Arial"/>
                <a:sym typeface="Arial"/>
              </a:defRPr>
            </a:lvl2pPr>
            <a:lvl3pPr marL="1143000" marR="0" lvl="2" indent="-114300" algn="l" rtl="0">
              <a:spcBef>
                <a:spcPts val="360"/>
              </a:spcBef>
              <a:buClr>
                <a:schemeClr val="accent6"/>
              </a:buClr>
              <a:buSzPct val="100000"/>
              <a:buFont typeface="Noto Sans Symbols"/>
              <a:buChar char="▪"/>
              <a:defRPr sz="1800" b="0" i="0" u="none" strike="noStrike" cap="none">
                <a:solidFill>
                  <a:schemeClr val="accent5"/>
                </a:solidFill>
                <a:latin typeface="Arial"/>
                <a:ea typeface="Arial"/>
                <a:cs typeface="Arial"/>
                <a:sym typeface="Arial"/>
              </a:defRPr>
            </a:lvl3pPr>
            <a:lvl4pPr marL="1600200" marR="0" lvl="3" indent="-127000" algn="l" rtl="0">
              <a:spcBef>
                <a:spcPts val="320"/>
              </a:spcBef>
              <a:buClr>
                <a:schemeClr val="accent6"/>
              </a:buClr>
              <a:buSzPct val="100000"/>
              <a:buFont typeface="Noto Sans Symbols"/>
              <a:buChar char="▪"/>
              <a:defRPr sz="1600" b="0" i="0" u="none" strike="noStrike" cap="none">
                <a:solidFill>
                  <a:schemeClr val="accent5"/>
                </a:solidFill>
                <a:latin typeface="Arial"/>
                <a:ea typeface="Arial"/>
                <a:cs typeface="Arial"/>
                <a:sym typeface="Arial"/>
              </a:defRPr>
            </a:lvl4pPr>
            <a:lvl5pPr marL="2057400" marR="0" lvl="4" indent="-127000" algn="l" rtl="0">
              <a:spcBef>
                <a:spcPts val="320"/>
              </a:spcBef>
              <a:buClr>
                <a:schemeClr val="accent6"/>
              </a:buClr>
              <a:buSzPct val="100000"/>
              <a:buFont typeface="Noto Sans Symbols"/>
              <a:buChar char="▪"/>
              <a:defRPr sz="1600" b="0" i="0" u="none" strike="noStrike" cap="none">
                <a:solidFill>
                  <a:schemeClr val="accent5"/>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3"/>
          </p:nvPr>
        </p:nvSpPr>
        <p:spPr>
          <a:xfrm>
            <a:off x="4645025" y="1215232"/>
            <a:ext cx="4041774" cy="639762"/>
          </a:xfrm>
          <a:prstGeom prst="rect">
            <a:avLst/>
          </a:prstGeom>
          <a:noFill/>
          <a:ln>
            <a:noFill/>
          </a:ln>
        </p:spPr>
        <p:txBody>
          <a:bodyPr lIns="91425" tIns="91425" rIns="91425" bIns="91425" anchor="t" anchorCtr="0"/>
          <a:lstStyle>
            <a:lvl1pPr marL="0" marR="0" lvl="0" indent="0" algn="l" rtl="0">
              <a:spcBef>
                <a:spcPts val="400"/>
              </a:spcBef>
              <a:buClr>
                <a:schemeClr val="accent6"/>
              </a:buClr>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spcBef>
                <a:spcPts val="400"/>
              </a:spcBef>
              <a:buClr>
                <a:schemeClr val="accent6"/>
              </a:buClr>
              <a:buFont typeface="Noto Sans Symbols"/>
              <a:buNone/>
              <a:defRPr sz="2000" b="1" i="0" u="none" strike="noStrike" cap="none">
                <a:solidFill>
                  <a:schemeClr val="accent5"/>
                </a:solidFill>
                <a:latin typeface="Arial"/>
                <a:ea typeface="Arial"/>
                <a:cs typeface="Arial"/>
                <a:sym typeface="Arial"/>
              </a:defRPr>
            </a:lvl2pPr>
            <a:lvl3pPr marL="914400" marR="0" lvl="2" indent="0" algn="l" rtl="0">
              <a:spcBef>
                <a:spcPts val="360"/>
              </a:spcBef>
              <a:buClr>
                <a:schemeClr val="accent6"/>
              </a:buClr>
              <a:buFont typeface="Noto Sans Symbols"/>
              <a:buNone/>
              <a:defRPr sz="1800" b="1" i="0" u="none" strike="noStrike" cap="none">
                <a:solidFill>
                  <a:schemeClr val="accent5"/>
                </a:solidFill>
                <a:latin typeface="Arial"/>
                <a:ea typeface="Arial"/>
                <a:cs typeface="Arial"/>
                <a:sym typeface="Arial"/>
              </a:defRPr>
            </a:lvl3pPr>
            <a:lvl4pPr marL="1371600" marR="0" lvl="3" indent="0" algn="l" rtl="0">
              <a:spcBef>
                <a:spcPts val="320"/>
              </a:spcBef>
              <a:buClr>
                <a:schemeClr val="accent6"/>
              </a:buClr>
              <a:buFont typeface="Noto Sans Symbols"/>
              <a:buNone/>
              <a:defRPr sz="1600" b="1" i="0" u="none" strike="noStrike" cap="none">
                <a:solidFill>
                  <a:schemeClr val="accent5"/>
                </a:solidFill>
                <a:latin typeface="Arial"/>
                <a:ea typeface="Arial"/>
                <a:cs typeface="Arial"/>
                <a:sym typeface="Arial"/>
              </a:defRPr>
            </a:lvl4pPr>
            <a:lvl5pPr marL="1828800" marR="0" lvl="4" indent="0" algn="l" rtl="0">
              <a:spcBef>
                <a:spcPts val="320"/>
              </a:spcBef>
              <a:buClr>
                <a:schemeClr val="accent6"/>
              </a:buClr>
              <a:buFont typeface="Noto Sans Symbols"/>
              <a:buNone/>
              <a:defRPr sz="1600" b="1" i="0" u="none" strike="noStrike" cap="none">
                <a:solidFill>
                  <a:schemeClr val="accent5"/>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4"/>
          </p:nvPr>
        </p:nvSpPr>
        <p:spPr>
          <a:xfrm>
            <a:off x="4645025" y="2057400"/>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accent6"/>
              </a:buClr>
              <a:buSzPct val="100000"/>
              <a:buFont typeface="Noto Sans Symbols"/>
              <a:buChar char="▪"/>
              <a:defRPr sz="2400" b="0" i="0" u="none" strike="noStrike" cap="none">
                <a:solidFill>
                  <a:schemeClr val="accent5"/>
                </a:solidFill>
                <a:latin typeface="Arial"/>
                <a:ea typeface="Arial"/>
                <a:cs typeface="Arial"/>
                <a:sym typeface="Arial"/>
              </a:defRPr>
            </a:lvl1pPr>
            <a:lvl2pPr marL="742950" marR="0" lvl="1" indent="-158750" algn="l" rtl="0">
              <a:spcBef>
                <a:spcPts val="400"/>
              </a:spcBef>
              <a:buClr>
                <a:schemeClr val="accent6"/>
              </a:buClr>
              <a:buSzPct val="100000"/>
              <a:buFont typeface="Noto Sans Symbols"/>
              <a:buChar char="▪"/>
              <a:defRPr sz="2000" b="0" i="0" u="none" strike="noStrike" cap="none">
                <a:solidFill>
                  <a:schemeClr val="accent5"/>
                </a:solidFill>
                <a:latin typeface="Arial"/>
                <a:ea typeface="Arial"/>
                <a:cs typeface="Arial"/>
                <a:sym typeface="Arial"/>
              </a:defRPr>
            </a:lvl2pPr>
            <a:lvl3pPr marL="1143000" marR="0" lvl="2" indent="-114300" algn="l" rtl="0">
              <a:spcBef>
                <a:spcPts val="360"/>
              </a:spcBef>
              <a:buClr>
                <a:schemeClr val="accent6"/>
              </a:buClr>
              <a:buSzPct val="100000"/>
              <a:buFont typeface="Noto Sans Symbols"/>
              <a:buChar char="▪"/>
              <a:defRPr sz="1800" b="0" i="0" u="none" strike="noStrike" cap="none">
                <a:solidFill>
                  <a:schemeClr val="accent5"/>
                </a:solidFill>
                <a:latin typeface="Arial"/>
                <a:ea typeface="Arial"/>
                <a:cs typeface="Arial"/>
                <a:sym typeface="Arial"/>
              </a:defRPr>
            </a:lvl3pPr>
            <a:lvl4pPr marL="1600200" marR="0" lvl="3" indent="-127000" algn="l" rtl="0">
              <a:spcBef>
                <a:spcPts val="320"/>
              </a:spcBef>
              <a:buClr>
                <a:schemeClr val="accent6"/>
              </a:buClr>
              <a:buSzPct val="100000"/>
              <a:buFont typeface="Noto Sans Symbols"/>
              <a:buChar char="▪"/>
              <a:defRPr sz="1600" b="0" i="0" u="none" strike="noStrike" cap="none">
                <a:solidFill>
                  <a:schemeClr val="accent5"/>
                </a:solidFill>
                <a:latin typeface="Arial"/>
                <a:ea typeface="Arial"/>
                <a:cs typeface="Arial"/>
                <a:sym typeface="Arial"/>
              </a:defRPr>
            </a:lvl4pPr>
            <a:lvl5pPr marL="2057400" marR="0" lvl="4" indent="-127000" algn="l" rtl="0">
              <a:spcBef>
                <a:spcPts val="320"/>
              </a:spcBef>
              <a:buClr>
                <a:schemeClr val="accent6"/>
              </a:buClr>
              <a:buSzPct val="100000"/>
              <a:buFont typeface="Noto Sans Symbols"/>
              <a:buChar char="▪"/>
              <a:defRPr sz="1600" b="0" i="0" u="none" strike="noStrike" cap="none">
                <a:solidFill>
                  <a:schemeClr val="accent5"/>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1905000" y="6356350"/>
            <a:ext cx="6627000" cy="35999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accen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8686800" y="6356350"/>
            <a:ext cx="359999" cy="35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accent1"/>
                </a:solidFill>
                <a:latin typeface="Arial"/>
                <a:ea typeface="Arial"/>
                <a:cs typeface="Arial"/>
                <a:sym typeface="Arial"/>
              </a:rPr>
              <a:t>‹#›</a:t>
            </a:fld>
            <a:endParaRPr lang="en-US" sz="1200" b="0" i="0" u="none" strike="noStrike" cap="none">
              <a:solidFill>
                <a:schemeClr val="accent1"/>
              </a:solidFill>
              <a:latin typeface="Arial"/>
              <a:ea typeface="Arial"/>
              <a:cs typeface="Arial"/>
              <a:sym typeface="Arial"/>
            </a:endParaRPr>
          </a:p>
        </p:txBody>
      </p:sp>
      <p:grpSp>
        <p:nvGrpSpPr>
          <p:cNvPr id="42" name="Shape 42"/>
          <p:cNvGrpSpPr/>
          <p:nvPr/>
        </p:nvGrpSpPr>
        <p:grpSpPr>
          <a:xfrm>
            <a:off x="1440000" y="6299999"/>
            <a:ext cx="457200" cy="457200"/>
            <a:chOff x="1462200" y="4620912"/>
            <a:chExt cx="457200" cy="457200"/>
          </a:xfrm>
        </p:grpSpPr>
        <p:sp>
          <p:nvSpPr>
            <p:cNvPr id="43" name="Shape 43"/>
            <p:cNvSpPr/>
            <p:nvPr/>
          </p:nvSpPr>
          <p:spPr>
            <a:xfrm>
              <a:off x="1462200" y="4620912"/>
              <a:ext cx="457200" cy="457200"/>
            </a:xfrm>
            <a:prstGeom prst="rect">
              <a:avLst/>
            </a:prstGeom>
            <a:solidFill>
              <a:schemeClr val="accent5">
                <a:alpha val="31764"/>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4" name="Shape 44"/>
            <p:cNvSpPr txBox="1"/>
            <p:nvPr/>
          </p:nvSpPr>
          <p:spPr>
            <a:xfrm>
              <a:off x="1485900" y="4670164"/>
              <a:ext cx="381000" cy="276998"/>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logo</a:t>
              </a:r>
            </a:p>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area</a:t>
              </a:r>
            </a:p>
          </p:txBody>
        </p:sp>
      </p:grpSp>
      <p:pic>
        <p:nvPicPr>
          <p:cNvPr id="45" name="Shape 45" descr="CERN-logo_outline.jpg"/>
          <p:cNvPicPr preferRelativeResize="0"/>
          <p:nvPr/>
        </p:nvPicPr>
        <p:blipFill rotWithShape="1">
          <a:blip r:embed="rId2">
            <a:alphaModFix/>
          </a:blip>
          <a:srcRect/>
          <a:stretch/>
        </p:blipFill>
        <p:spPr>
          <a:xfrm>
            <a:off x="1422000" y="6282000"/>
            <a:ext cx="494184" cy="486000"/>
          </a:xfrm>
          <a:prstGeom prst="rect">
            <a:avLst/>
          </a:prstGeom>
          <a:noFill/>
          <a:ln>
            <a:noFill/>
          </a:ln>
        </p:spPr>
      </p:pic>
    </p:spTree>
    <p:extLst>
      <p:ext uri="{BB962C8B-B14F-4D97-AF65-F5344CB8AC3E}">
        <p14:creationId xmlns:p14="http://schemas.microsoft.com/office/powerpoint/2010/main" val="36301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12000" y="180000"/>
            <a:ext cx="7920000" cy="719999"/>
          </a:xfrm>
          <a:prstGeom prst="rect">
            <a:avLst/>
          </a:prstGeom>
          <a:noFill/>
          <a:ln>
            <a:noFill/>
          </a:ln>
        </p:spPr>
        <p:txBody>
          <a:bodyPr lIns="91425" tIns="91425" rIns="91425" bIns="91425" anchor="ctr" anchorCtr="1"/>
          <a:lstStyle>
            <a:lvl1pPr marL="0" marR="0" lvl="0" indent="0" algn="ctr" rtl="0">
              <a:spcBef>
                <a:spcPts val="0"/>
              </a:spcBef>
              <a:buClr>
                <a:schemeClr val="lt2"/>
              </a:buClr>
              <a:buFont typeface="Arial"/>
              <a:buNone/>
              <a:defRPr sz="2800" b="1" i="0" u="none" strike="noStrike" cap="none">
                <a:solidFill>
                  <a:schemeClr val="lt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ftr" idx="11"/>
          </p:nvPr>
        </p:nvSpPr>
        <p:spPr>
          <a:xfrm>
            <a:off x="1905000" y="6356350"/>
            <a:ext cx="6627000" cy="35999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accen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686800" y="6356350"/>
            <a:ext cx="359999" cy="35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accent1"/>
                </a:solidFill>
                <a:latin typeface="Arial"/>
                <a:ea typeface="Arial"/>
                <a:cs typeface="Arial"/>
                <a:sym typeface="Arial"/>
              </a:rPr>
              <a:t>‹#›</a:t>
            </a:fld>
            <a:endParaRPr lang="en-US" sz="1200" b="0" i="0" u="none" strike="noStrike" cap="none">
              <a:solidFill>
                <a:schemeClr val="accent1"/>
              </a:solidFill>
              <a:latin typeface="Arial"/>
              <a:ea typeface="Arial"/>
              <a:cs typeface="Arial"/>
              <a:sym typeface="Arial"/>
            </a:endParaRPr>
          </a:p>
        </p:txBody>
      </p:sp>
      <p:grpSp>
        <p:nvGrpSpPr>
          <p:cNvPr id="50" name="Shape 50"/>
          <p:cNvGrpSpPr/>
          <p:nvPr/>
        </p:nvGrpSpPr>
        <p:grpSpPr>
          <a:xfrm>
            <a:off x="1440000" y="6299999"/>
            <a:ext cx="457200" cy="457200"/>
            <a:chOff x="1462200" y="4620912"/>
            <a:chExt cx="457200" cy="457200"/>
          </a:xfrm>
        </p:grpSpPr>
        <p:sp>
          <p:nvSpPr>
            <p:cNvPr id="51" name="Shape 51"/>
            <p:cNvSpPr/>
            <p:nvPr/>
          </p:nvSpPr>
          <p:spPr>
            <a:xfrm>
              <a:off x="1462200" y="4620912"/>
              <a:ext cx="457200" cy="457200"/>
            </a:xfrm>
            <a:prstGeom prst="rect">
              <a:avLst/>
            </a:prstGeom>
            <a:solidFill>
              <a:schemeClr val="accent5">
                <a:alpha val="31764"/>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52" name="Shape 52"/>
            <p:cNvSpPr txBox="1"/>
            <p:nvPr/>
          </p:nvSpPr>
          <p:spPr>
            <a:xfrm>
              <a:off x="1485900" y="4670164"/>
              <a:ext cx="381000" cy="276998"/>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logo</a:t>
              </a:r>
            </a:p>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area</a:t>
              </a:r>
            </a:p>
          </p:txBody>
        </p:sp>
      </p:grpSp>
      <p:pic>
        <p:nvPicPr>
          <p:cNvPr id="53" name="Shape 53" descr="CERN-logo_outline.jpg"/>
          <p:cNvPicPr preferRelativeResize="0"/>
          <p:nvPr/>
        </p:nvPicPr>
        <p:blipFill rotWithShape="1">
          <a:blip r:embed="rId2">
            <a:alphaModFix/>
          </a:blip>
          <a:srcRect/>
          <a:stretch/>
        </p:blipFill>
        <p:spPr>
          <a:xfrm>
            <a:off x="1422000" y="6282000"/>
            <a:ext cx="494184" cy="486000"/>
          </a:xfrm>
          <a:prstGeom prst="rect">
            <a:avLst/>
          </a:prstGeom>
          <a:noFill/>
          <a:ln>
            <a:noFill/>
          </a:ln>
        </p:spPr>
      </p:pic>
    </p:spTree>
    <p:extLst>
      <p:ext uri="{BB962C8B-B14F-4D97-AF65-F5344CB8AC3E}">
        <p14:creationId xmlns:p14="http://schemas.microsoft.com/office/powerpoint/2010/main" val="4244156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54"/>
        <p:cNvGrpSpPr/>
        <p:nvPr/>
      </p:nvGrpSpPr>
      <p:grpSpPr>
        <a:xfrm>
          <a:off x="0" y="0"/>
          <a:ext cx="0" cy="0"/>
          <a:chOff x="0" y="0"/>
          <a:chExt cx="0" cy="0"/>
        </a:xfrm>
      </p:grpSpPr>
      <p:sp>
        <p:nvSpPr>
          <p:cNvPr id="55" name="Shape 55"/>
          <p:cNvSpPr txBox="1">
            <a:spLocks noGrp="1"/>
          </p:cNvSpPr>
          <p:nvPr>
            <p:ph type="ftr" idx="11"/>
          </p:nvPr>
        </p:nvSpPr>
        <p:spPr>
          <a:xfrm>
            <a:off x="1981200" y="6356350"/>
            <a:ext cx="6553200" cy="35999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accen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8686800" y="6356350"/>
            <a:ext cx="359999" cy="35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accent1"/>
                </a:solidFill>
                <a:latin typeface="Arial"/>
                <a:ea typeface="Arial"/>
                <a:cs typeface="Arial"/>
                <a:sym typeface="Arial"/>
              </a:rPr>
              <a:t>‹#›</a:t>
            </a:fld>
            <a:endParaRPr lang="en-US" sz="1200" b="0" i="0" u="none" strike="noStrike" cap="none">
              <a:solidFill>
                <a:schemeClr val="accent1"/>
              </a:solidFill>
              <a:latin typeface="Arial"/>
              <a:ea typeface="Arial"/>
              <a:cs typeface="Arial"/>
              <a:sym typeface="Arial"/>
            </a:endParaRPr>
          </a:p>
        </p:txBody>
      </p:sp>
      <p:grpSp>
        <p:nvGrpSpPr>
          <p:cNvPr id="57" name="Shape 57"/>
          <p:cNvGrpSpPr/>
          <p:nvPr/>
        </p:nvGrpSpPr>
        <p:grpSpPr>
          <a:xfrm>
            <a:off x="1440000" y="6299999"/>
            <a:ext cx="457200" cy="457200"/>
            <a:chOff x="1462200" y="4620912"/>
            <a:chExt cx="457200" cy="457200"/>
          </a:xfrm>
        </p:grpSpPr>
        <p:sp>
          <p:nvSpPr>
            <p:cNvPr id="58" name="Shape 58"/>
            <p:cNvSpPr/>
            <p:nvPr/>
          </p:nvSpPr>
          <p:spPr>
            <a:xfrm>
              <a:off x="1462200" y="4620912"/>
              <a:ext cx="457200" cy="457200"/>
            </a:xfrm>
            <a:prstGeom prst="rect">
              <a:avLst/>
            </a:prstGeom>
            <a:solidFill>
              <a:schemeClr val="accent5">
                <a:alpha val="31764"/>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59" name="Shape 59"/>
            <p:cNvSpPr txBox="1"/>
            <p:nvPr/>
          </p:nvSpPr>
          <p:spPr>
            <a:xfrm>
              <a:off x="1485900" y="4670164"/>
              <a:ext cx="381000" cy="276998"/>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logo</a:t>
              </a:r>
            </a:p>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area</a:t>
              </a:r>
            </a:p>
          </p:txBody>
        </p:sp>
      </p:grpSp>
      <p:pic>
        <p:nvPicPr>
          <p:cNvPr id="60" name="Shape 60" descr="CERN-logo_outline.jpg"/>
          <p:cNvPicPr preferRelativeResize="0"/>
          <p:nvPr/>
        </p:nvPicPr>
        <p:blipFill rotWithShape="1">
          <a:blip r:embed="rId2">
            <a:alphaModFix/>
          </a:blip>
          <a:srcRect/>
          <a:stretch/>
        </p:blipFill>
        <p:spPr>
          <a:xfrm>
            <a:off x="1422000" y="6282000"/>
            <a:ext cx="494184" cy="486000"/>
          </a:xfrm>
          <a:prstGeom prst="rect">
            <a:avLst/>
          </a:prstGeom>
          <a:noFill/>
          <a:ln>
            <a:noFill/>
          </a:ln>
        </p:spPr>
      </p:pic>
    </p:spTree>
    <p:extLst>
      <p:ext uri="{BB962C8B-B14F-4D97-AF65-F5344CB8AC3E}">
        <p14:creationId xmlns:p14="http://schemas.microsoft.com/office/powerpoint/2010/main" val="305949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age avec légende">
    <p:spTree>
      <p:nvGrpSpPr>
        <p:cNvPr id="1" name="Shape 61"/>
        <p:cNvGrpSpPr/>
        <p:nvPr/>
      </p:nvGrpSpPr>
      <p:grpSpPr>
        <a:xfrm>
          <a:off x="0" y="0"/>
          <a:ext cx="0" cy="0"/>
          <a:chOff x="0" y="0"/>
          <a:chExt cx="0" cy="0"/>
        </a:xfrm>
      </p:grpSpPr>
      <p:sp>
        <p:nvSpPr>
          <p:cNvPr id="62" name="Shape 62"/>
          <p:cNvSpPr>
            <a:spLocks noGrp="1"/>
          </p:cNvSpPr>
          <p:nvPr>
            <p:ph type="pic" idx="2"/>
          </p:nvPr>
        </p:nvSpPr>
        <p:spPr>
          <a:xfrm>
            <a:off x="612000" y="457200"/>
            <a:ext cx="7920000" cy="4114800"/>
          </a:xfrm>
          <a:prstGeom prst="rect">
            <a:avLst/>
          </a:prstGeom>
          <a:noFill/>
          <a:ln>
            <a:noFill/>
          </a:ln>
        </p:spPr>
        <p:txBody>
          <a:bodyPr lIns="91425" tIns="91425" rIns="91425" bIns="91425" anchor="t" anchorCtr="0"/>
          <a:lstStyle>
            <a:lvl1pPr marL="0" marR="0" lvl="0" indent="0" algn="l" rtl="0">
              <a:spcBef>
                <a:spcPts val="640"/>
              </a:spcBef>
              <a:buClr>
                <a:schemeClr val="accent6"/>
              </a:buClr>
              <a:buFont typeface="Noto Sans Symbols"/>
              <a:buNone/>
              <a:defRPr sz="3200" b="0" i="0" u="none" strike="noStrike" cap="none">
                <a:solidFill>
                  <a:schemeClr val="accent5"/>
                </a:solidFill>
                <a:latin typeface="Arial"/>
                <a:ea typeface="Arial"/>
                <a:cs typeface="Arial"/>
                <a:sym typeface="Arial"/>
              </a:defRPr>
            </a:lvl1pPr>
            <a:lvl2pPr marL="457200" marR="0" lvl="1" indent="0" algn="l" rtl="0">
              <a:spcBef>
                <a:spcPts val="560"/>
              </a:spcBef>
              <a:buClr>
                <a:schemeClr val="accent6"/>
              </a:buClr>
              <a:buFont typeface="Noto Sans Symbols"/>
              <a:buNone/>
              <a:defRPr sz="2800" b="0" i="0" u="none" strike="noStrike" cap="none">
                <a:solidFill>
                  <a:schemeClr val="accent5"/>
                </a:solidFill>
                <a:latin typeface="Arial"/>
                <a:ea typeface="Arial"/>
                <a:cs typeface="Arial"/>
                <a:sym typeface="Arial"/>
              </a:defRPr>
            </a:lvl2pPr>
            <a:lvl3pPr marL="914400" marR="0" lvl="2" indent="0" algn="l" rtl="0">
              <a:spcBef>
                <a:spcPts val="480"/>
              </a:spcBef>
              <a:buClr>
                <a:schemeClr val="accent6"/>
              </a:buClr>
              <a:buFont typeface="Noto Sans Symbols"/>
              <a:buNone/>
              <a:defRPr sz="2400" b="0" i="0" u="none" strike="noStrike" cap="none">
                <a:solidFill>
                  <a:schemeClr val="accent5"/>
                </a:solidFill>
                <a:latin typeface="Arial"/>
                <a:ea typeface="Arial"/>
                <a:cs typeface="Arial"/>
                <a:sym typeface="Arial"/>
              </a:defRPr>
            </a:lvl3pPr>
            <a:lvl4pPr marL="1371600" marR="0" lvl="3" indent="0" algn="l" rtl="0">
              <a:spcBef>
                <a:spcPts val="400"/>
              </a:spcBef>
              <a:buClr>
                <a:schemeClr val="accent6"/>
              </a:buClr>
              <a:buFont typeface="Noto Sans Symbols"/>
              <a:buNone/>
              <a:defRPr sz="2000" b="0" i="0" u="none" strike="noStrike" cap="none">
                <a:solidFill>
                  <a:schemeClr val="accent5"/>
                </a:solidFill>
                <a:latin typeface="Arial"/>
                <a:ea typeface="Arial"/>
                <a:cs typeface="Arial"/>
                <a:sym typeface="Arial"/>
              </a:defRPr>
            </a:lvl4pPr>
            <a:lvl5pPr marL="1828800" marR="0" lvl="4" indent="0" algn="l" rtl="0">
              <a:spcBef>
                <a:spcPts val="400"/>
              </a:spcBef>
              <a:buClr>
                <a:schemeClr val="accent6"/>
              </a:buClr>
              <a:buFont typeface="Noto Sans Symbols"/>
              <a:buNone/>
              <a:defRPr sz="2000" b="0" i="0" u="none" strike="noStrike" cap="none">
                <a:solidFill>
                  <a:schemeClr val="accent5"/>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1"/>
          </p:nvPr>
        </p:nvSpPr>
        <p:spPr>
          <a:xfrm>
            <a:off x="612000" y="5105400"/>
            <a:ext cx="7920000" cy="990599"/>
          </a:xfrm>
          <a:prstGeom prst="rect">
            <a:avLst/>
          </a:prstGeom>
          <a:noFill/>
          <a:ln>
            <a:noFill/>
          </a:ln>
        </p:spPr>
        <p:txBody>
          <a:bodyPr lIns="91425" tIns="91425" rIns="91425" bIns="91425" anchor="t" anchorCtr="0"/>
          <a:lstStyle>
            <a:lvl1pPr marL="0" marR="0" lvl="0" indent="0" algn="l" rtl="0">
              <a:spcBef>
                <a:spcPts val="280"/>
              </a:spcBef>
              <a:buClr>
                <a:schemeClr val="accent6"/>
              </a:buClr>
              <a:buFont typeface="Noto Sans Symbols"/>
              <a:buNone/>
              <a:defRPr sz="1400" b="0" i="0" u="none" strike="noStrike" cap="none">
                <a:solidFill>
                  <a:schemeClr val="accent5"/>
                </a:solidFill>
                <a:latin typeface="Arial"/>
                <a:ea typeface="Arial"/>
                <a:cs typeface="Arial"/>
                <a:sym typeface="Arial"/>
              </a:defRPr>
            </a:lvl1pPr>
            <a:lvl2pPr marL="457200" marR="0" lvl="1" indent="0" algn="l" rtl="0">
              <a:spcBef>
                <a:spcPts val="240"/>
              </a:spcBef>
              <a:buClr>
                <a:schemeClr val="accent6"/>
              </a:buClr>
              <a:buFont typeface="Noto Sans Symbols"/>
              <a:buNone/>
              <a:defRPr sz="1200" b="0" i="0" u="none" strike="noStrike" cap="none">
                <a:solidFill>
                  <a:schemeClr val="accent5"/>
                </a:solidFill>
                <a:latin typeface="Arial"/>
                <a:ea typeface="Arial"/>
                <a:cs typeface="Arial"/>
                <a:sym typeface="Arial"/>
              </a:defRPr>
            </a:lvl2pPr>
            <a:lvl3pPr marL="914400" marR="0" lvl="2" indent="0" algn="l" rtl="0">
              <a:spcBef>
                <a:spcPts val="200"/>
              </a:spcBef>
              <a:buClr>
                <a:schemeClr val="accent6"/>
              </a:buClr>
              <a:buFont typeface="Noto Sans Symbols"/>
              <a:buNone/>
              <a:defRPr sz="1000" b="0" i="0" u="none" strike="noStrike" cap="none">
                <a:solidFill>
                  <a:schemeClr val="accent5"/>
                </a:solidFill>
                <a:latin typeface="Arial"/>
                <a:ea typeface="Arial"/>
                <a:cs typeface="Arial"/>
                <a:sym typeface="Arial"/>
              </a:defRPr>
            </a:lvl3pPr>
            <a:lvl4pPr marL="1371600" marR="0" lvl="3" indent="0" algn="l" rtl="0">
              <a:spcBef>
                <a:spcPts val="180"/>
              </a:spcBef>
              <a:buClr>
                <a:schemeClr val="accent6"/>
              </a:buClr>
              <a:buFont typeface="Noto Sans Symbols"/>
              <a:buNone/>
              <a:defRPr sz="900" b="0" i="0" u="none" strike="noStrike" cap="none">
                <a:solidFill>
                  <a:schemeClr val="accent5"/>
                </a:solidFill>
                <a:latin typeface="Arial"/>
                <a:ea typeface="Arial"/>
                <a:cs typeface="Arial"/>
                <a:sym typeface="Arial"/>
              </a:defRPr>
            </a:lvl4pPr>
            <a:lvl5pPr marL="1828800" marR="0" lvl="4" indent="0" algn="l" rtl="0">
              <a:spcBef>
                <a:spcPts val="180"/>
              </a:spcBef>
              <a:buClr>
                <a:schemeClr val="accent6"/>
              </a:buClr>
              <a:buFont typeface="Noto Sans Symbols"/>
              <a:buNone/>
              <a:defRPr sz="900" b="0" i="0" u="none" strike="noStrike" cap="none">
                <a:solidFill>
                  <a:schemeClr val="accent5"/>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1981200" y="6356350"/>
            <a:ext cx="6550799" cy="35999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accen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686800" y="6356350"/>
            <a:ext cx="359999" cy="35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accent1"/>
                </a:solidFill>
                <a:latin typeface="Arial"/>
                <a:ea typeface="Arial"/>
                <a:cs typeface="Arial"/>
                <a:sym typeface="Arial"/>
              </a:rPr>
              <a:t>‹#›</a:t>
            </a:fld>
            <a:endParaRPr lang="en-US" sz="1200" b="0" i="0" u="none" strike="noStrike" cap="none">
              <a:solidFill>
                <a:schemeClr val="accent1"/>
              </a:solidFill>
              <a:latin typeface="Arial"/>
              <a:ea typeface="Arial"/>
              <a:cs typeface="Arial"/>
              <a:sym typeface="Arial"/>
            </a:endParaRPr>
          </a:p>
        </p:txBody>
      </p:sp>
      <p:sp>
        <p:nvSpPr>
          <p:cNvPr id="66" name="Shape 66"/>
          <p:cNvSpPr txBox="1">
            <a:spLocks noGrp="1"/>
          </p:cNvSpPr>
          <p:nvPr>
            <p:ph type="body" idx="3"/>
          </p:nvPr>
        </p:nvSpPr>
        <p:spPr>
          <a:xfrm>
            <a:off x="613550" y="4648200"/>
            <a:ext cx="7918450" cy="381000"/>
          </a:xfrm>
          <a:prstGeom prst="rect">
            <a:avLst/>
          </a:prstGeom>
          <a:noFill/>
          <a:ln>
            <a:noFill/>
          </a:ln>
        </p:spPr>
        <p:txBody>
          <a:bodyPr lIns="91425" tIns="91425" rIns="91425" bIns="91425" anchor="t" anchorCtr="0"/>
          <a:lstStyle>
            <a:lvl1pPr marL="342900" marR="0" lvl="0" indent="-342900" algn="l" rtl="0">
              <a:spcBef>
                <a:spcPts val="360"/>
              </a:spcBef>
              <a:buClr>
                <a:schemeClr val="accent6"/>
              </a:buClr>
              <a:buFont typeface="Noto Sans Symbols"/>
              <a:buNone/>
              <a:defRPr sz="1800" b="0" i="0" u="none" strike="noStrike" cap="none">
                <a:solidFill>
                  <a:schemeClr val="lt2"/>
                </a:solidFill>
                <a:latin typeface="Arial"/>
                <a:ea typeface="Arial"/>
                <a:cs typeface="Arial"/>
                <a:sym typeface="Arial"/>
              </a:defRPr>
            </a:lvl1pPr>
            <a:lvl2pPr marL="742950" marR="0" lvl="1" indent="-133350" algn="l" rtl="0">
              <a:spcBef>
                <a:spcPts val="480"/>
              </a:spcBef>
              <a:buClr>
                <a:schemeClr val="accent6"/>
              </a:buClr>
              <a:buSzPct val="100000"/>
              <a:buFont typeface="Noto Sans Symbols"/>
              <a:buChar char="▪"/>
              <a:defRPr sz="2400" b="0" i="0" u="none" strike="noStrike" cap="none">
                <a:solidFill>
                  <a:schemeClr val="accent5"/>
                </a:solidFill>
                <a:latin typeface="Arial"/>
                <a:ea typeface="Arial"/>
                <a:cs typeface="Arial"/>
                <a:sym typeface="Arial"/>
              </a:defRPr>
            </a:lvl2pPr>
            <a:lvl3pPr marL="1143000" marR="0" lvl="2" indent="-101600" algn="l" rtl="0">
              <a:spcBef>
                <a:spcPts val="400"/>
              </a:spcBef>
              <a:buClr>
                <a:schemeClr val="accent6"/>
              </a:buClr>
              <a:buSzPct val="100000"/>
              <a:buFont typeface="Noto Sans Symbols"/>
              <a:buChar char="▪"/>
              <a:defRPr sz="2000" b="0" i="0" u="none" strike="noStrike" cap="none">
                <a:solidFill>
                  <a:schemeClr val="accent5"/>
                </a:solidFill>
                <a:latin typeface="Arial"/>
                <a:ea typeface="Arial"/>
                <a:cs typeface="Arial"/>
                <a:sym typeface="Arial"/>
              </a:defRPr>
            </a:lvl3pPr>
            <a:lvl4pPr marL="1600200" marR="0" lvl="3" indent="-114300" algn="l" rtl="0">
              <a:spcBef>
                <a:spcPts val="360"/>
              </a:spcBef>
              <a:buClr>
                <a:schemeClr val="accent6"/>
              </a:buClr>
              <a:buSzPct val="100000"/>
              <a:buFont typeface="Noto Sans Symbols"/>
              <a:buChar char="▪"/>
              <a:defRPr sz="1800" b="0" i="0" u="none" strike="noStrike" cap="none">
                <a:solidFill>
                  <a:schemeClr val="accent5"/>
                </a:solidFill>
                <a:latin typeface="Arial"/>
                <a:ea typeface="Arial"/>
                <a:cs typeface="Arial"/>
                <a:sym typeface="Arial"/>
              </a:defRPr>
            </a:lvl4pPr>
            <a:lvl5pPr marL="2057400" marR="0" lvl="4" indent="-127000" algn="l" rtl="0">
              <a:spcBef>
                <a:spcPts val="320"/>
              </a:spcBef>
              <a:buClr>
                <a:schemeClr val="accent6"/>
              </a:buClr>
              <a:buSzPct val="100000"/>
              <a:buFont typeface="Noto Sans Symbols"/>
              <a:buChar char="▪"/>
              <a:defRPr sz="1600" b="0" i="0" u="none" strike="noStrike" cap="none">
                <a:solidFill>
                  <a:schemeClr val="accent5"/>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7" name="Shape 67"/>
          <p:cNvGrpSpPr/>
          <p:nvPr/>
        </p:nvGrpSpPr>
        <p:grpSpPr>
          <a:xfrm>
            <a:off x="1440000" y="6299999"/>
            <a:ext cx="457200" cy="457200"/>
            <a:chOff x="1462200" y="4620912"/>
            <a:chExt cx="457200" cy="457200"/>
          </a:xfrm>
        </p:grpSpPr>
        <p:sp>
          <p:nvSpPr>
            <p:cNvPr id="68" name="Shape 68"/>
            <p:cNvSpPr/>
            <p:nvPr/>
          </p:nvSpPr>
          <p:spPr>
            <a:xfrm>
              <a:off x="1462200" y="4620912"/>
              <a:ext cx="457200" cy="457200"/>
            </a:xfrm>
            <a:prstGeom prst="rect">
              <a:avLst/>
            </a:prstGeom>
            <a:solidFill>
              <a:schemeClr val="accent5">
                <a:alpha val="31764"/>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69" name="Shape 69"/>
            <p:cNvSpPr txBox="1"/>
            <p:nvPr/>
          </p:nvSpPr>
          <p:spPr>
            <a:xfrm>
              <a:off x="1485900" y="4670164"/>
              <a:ext cx="381000" cy="276998"/>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logo</a:t>
              </a:r>
            </a:p>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area</a:t>
              </a:r>
            </a:p>
          </p:txBody>
        </p:sp>
      </p:grpSp>
      <p:pic>
        <p:nvPicPr>
          <p:cNvPr id="70" name="Shape 70" descr="CERN-logo_outline.jpg"/>
          <p:cNvPicPr preferRelativeResize="0"/>
          <p:nvPr/>
        </p:nvPicPr>
        <p:blipFill rotWithShape="1">
          <a:blip r:embed="rId2">
            <a:alphaModFix/>
          </a:blip>
          <a:srcRect/>
          <a:stretch/>
        </p:blipFill>
        <p:spPr>
          <a:xfrm>
            <a:off x="1422000" y="6282000"/>
            <a:ext cx="494184" cy="486000"/>
          </a:xfrm>
          <a:prstGeom prst="rect">
            <a:avLst/>
          </a:prstGeom>
          <a:noFill/>
          <a:ln>
            <a:noFill/>
          </a:ln>
        </p:spPr>
      </p:pic>
    </p:spTree>
    <p:extLst>
      <p:ext uri="{BB962C8B-B14F-4D97-AF65-F5344CB8AC3E}">
        <p14:creationId xmlns:p14="http://schemas.microsoft.com/office/powerpoint/2010/main" val="156589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position personnalisée">
    <p:bg>
      <p:bgPr>
        <a:blipFill rotWithShape="1">
          <a:blip r:embed="rId2">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351800" y="2709000"/>
            <a:ext cx="6440400" cy="1634399"/>
          </a:xfrm>
          <a:prstGeom prst="rect">
            <a:avLst/>
          </a:prstGeom>
          <a:noFill/>
          <a:ln>
            <a:noFill/>
          </a:ln>
        </p:spPr>
        <p:txBody>
          <a:bodyPr lIns="91425" tIns="91425" rIns="91425" bIns="91425" anchor="ctr" anchorCtr="1"/>
          <a:lstStyle>
            <a:lvl1pPr marL="0" marR="0" lvl="0" indent="0" algn="ctr" rtl="0">
              <a:spcBef>
                <a:spcPts val="0"/>
              </a:spcBef>
              <a:buClr>
                <a:schemeClr val="dk2"/>
              </a:buClr>
              <a:buFont typeface="Arial"/>
              <a:buNone/>
              <a:defRPr sz="2800" b="1" i="1"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ftr" idx="11"/>
          </p:nvPr>
        </p:nvSpPr>
        <p:spPr>
          <a:xfrm>
            <a:off x="1351800" y="6356350"/>
            <a:ext cx="6440400" cy="35999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accen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686800" y="6356350"/>
            <a:ext cx="359999" cy="35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accent1"/>
                </a:solidFill>
                <a:latin typeface="Arial"/>
                <a:ea typeface="Arial"/>
                <a:cs typeface="Arial"/>
                <a:sym typeface="Arial"/>
              </a:rPr>
              <a:t>‹#›</a:t>
            </a:fld>
            <a:endParaRPr lang="en-US" sz="1200" b="0" i="0" u="none" strike="noStrike" cap="none">
              <a:solidFill>
                <a:schemeClr val="accent1"/>
              </a:solidFill>
              <a:latin typeface="Arial"/>
              <a:ea typeface="Arial"/>
              <a:cs typeface="Arial"/>
              <a:sym typeface="Arial"/>
            </a:endParaRPr>
          </a:p>
        </p:txBody>
      </p:sp>
      <p:pic>
        <p:nvPicPr>
          <p:cNvPr id="75" name="Shape 75" descr="HLU-logoN-title.png"/>
          <p:cNvPicPr preferRelativeResize="0"/>
          <p:nvPr/>
        </p:nvPicPr>
        <p:blipFill rotWithShape="1">
          <a:blip r:embed="rId3">
            <a:alphaModFix/>
          </a:blip>
          <a:srcRect/>
          <a:stretch/>
        </p:blipFill>
        <p:spPr>
          <a:xfrm>
            <a:off x="1371600" y="673710"/>
            <a:ext cx="3785364" cy="1534388"/>
          </a:xfrm>
          <a:prstGeom prst="rect">
            <a:avLst/>
          </a:prstGeom>
          <a:noFill/>
          <a:ln>
            <a:noFill/>
          </a:ln>
        </p:spPr>
      </p:pic>
      <p:sp>
        <p:nvSpPr>
          <p:cNvPr id="76" name="Shape 76"/>
          <p:cNvSpPr txBox="1">
            <a:spLocks noGrp="1"/>
          </p:cNvSpPr>
          <p:nvPr>
            <p:ph type="body" idx="1"/>
          </p:nvPr>
        </p:nvSpPr>
        <p:spPr>
          <a:xfrm>
            <a:off x="1351800" y="4953000"/>
            <a:ext cx="6440400" cy="1219199"/>
          </a:xfrm>
          <a:prstGeom prst="rect">
            <a:avLst/>
          </a:prstGeom>
          <a:noFill/>
          <a:ln>
            <a:noFill/>
          </a:ln>
        </p:spPr>
        <p:txBody>
          <a:bodyPr lIns="91425" tIns="91425" rIns="91425" bIns="91425" anchor="b" anchorCtr="0"/>
          <a:lstStyle>
            <a:lvl1pPr marL="342900" marR="0" lvl="0" indent="-342900" algn="l" rtl="0">
              <a:spcBef>
                <a:spcPts val="240"/>
              </a:spcBef>
              <a:buClr>
                <a:schemeClr val="accent6"/>
              </a:buClr>
              <a:buFont typeface="Noto Sans Symbols"/>
              <a:buNone/>
              <a:defRPr sz="1200" b="0" i="0" u="none" strike="noStrike" cap="none">
                <a:solidFill>
                  <a:schemeClr val="dk2"/>
                </a:solidFill>
                <a:latin typeface="Arial"/>
                <a:ea typeface="Arial"/>
                <a:cs typeface="Arial"/>
                <a:sym typeface="Arial"/>
              </a:defRPr>
            </a:lvl1pPr>
            <a:lvl2pPr marL="742950" marR="0" lvl="1" indent="-285750" algn="l" rtl="0">
              <a:spcBef>
                <a:spcPts val="280"/>
              </a:spcBef>
              <a:buClr>
                <a:schemeClr val="accent6"/>
              </a:buClr>
              <a:buFont typeface="Noto Sans Symbols"/>
              <a:buNone/>
              <a:defRPr sz="1400" b="0" i="0" u="none" strike="noStrike" cap="none">
                <a:solidFill>
                  <a:schemeClr val="accent5"/>
                </a:solidFill>
                <a:latin typeface="Arial"/>
                <a:ea typeface="Arial"/>
                <a:cs typeface="Arial"/>
                <a:sym typeface="Arial"/>
              </a:defRPr>
            </a:lvl2pPr>
            <a:lvl3pPr marL="1143000" marR="0" lvl="2" indent="-228600" algn="l" rtl="0">
              <a:spcBef>
                <a:spcPts val="280"/>
              </a:spcBef>
              <a:buClr>
                <a:schemeClr val="accent6"/>
              </a:buClr>
              <a:buFont typeface="Noto Sans Symbols"/>
              <a:buNone/>
              <a:defRPr sz="1400" b="0" i="0" u="none" strike="noStrike" cap="none">
                <a:solidFill>
                  <a:schemeClr val="accent5"/>
                </a:solidFill>
                <a:latin typeface="Arial"/>
                <a:ea typeface="Arial"/>
                <a:cs typeface="Arial"/>
                <a:sym typeface="Arial"/>
              </a:defRPr>
            </a:lvl3pPr>
            <a:lvl4pPr marL="1600200" marR="0" lvl="3" indent="-228600" algn="l" rtl="0">
              <a:spcBef>
                <a:spcPts val="280"/>
              </a:spcBef>
              <a:buClr>
                <a:schemeClr val="accent6"/>
              </a:buClr>
              <a:buFont typeface="Noto Sans Symbols"/>
              <a:buNone/>
              <a:defRPr sz="1400" b="0" i="0" u="none" strike="noStrike" cap="none">
                <a:solidFill>
                  <a:schemeClr val="accent5"/>
                </a:solidFill>
                <a:latin typeface="Arial"/>
                <a:ea typeface="Arial"/>
                <a:cs typeface="Arial"/>
                <a:sym typeface="Arial"/>
              </a:defRPr>
            </a:lvl4pPr>
            <a:lvl5pPr marL="2057400" marR="0" lvl="4" indent="-228600" algn="l" rtl="0">
              <a:spcBef>
                <a:spcPts val="280"/>
              </a:spcBef>
              <a:buClr>
                <a:schemeClr val="accent6"/>
              </a:buClr>
              <a:buFont typeface="Noto Sans Symbols"/>
              <a:buNone/>
              <a:defRPr sz="1400" b="0" i="0" u="none" strike="noStrike" cap="none">
                <a:solidFill>
                  <a:schemeClr val="accent5"/>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77" name="Shape 77"/>
          <p:cNvGrpSpPr/>
          <p:nvPr/>
        </p:nvGrpSpPr>
        <p:grpSpPr>
          <a:xfrm>
            <a:off x="457200" y="6071399"/>
            <a:ext cx="457200" cy="457200"/>
            <a:chOff x="1462200" y="4620912"/>
            <a:chExt cx="457200" cy="457200"/>
          </a:xfrm>
        </p:grpSpPr>
        <p:sp>
          <p:nvSpPr>
            <p:cNvPr id="78" name="Shape 78"/>
            <p:cNvSpPr/>
            <p:nvPr/>
          </p:nvSpPr>
          <p:spPr>
            <a:xfrm>
              <a:off x="1462200" y="4620912"/>
              <a:ext cx="457200" cy="457200"/>
            </a:xfrm>
            <a:prstGeom prst="rect">
              <a:avLst/>
            </a:prstGeom>
            <a:solidFill>
              <a:schemeClr val="accent5">
                <a:alpha val="31764"/>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79" name="Shape 79"/>
            <p:cNvSpPr txBox="1"/>
            <p:nvPr/>
          </p:nvSpPr>
          <p:spPr>
            <a:xfrm>
              <a:off x="1485900" y="4670164"/>
              <a:ext cx="381000" cy="276998"/>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logo</a:t>
              </a:r>
            </a:p>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area</a:t>
              </a:r>
            </a:p>
          </p:txBody>
        </p:sp>
      </p:grpSp>
      <p:pic>
        <p:nvPicPr>
          <p:cNvPr id="80" name="Shape 80" descr="CERN-logo_outline.jpg"/>
          <p:cNvPicPr preferRelativeResize="0"/>
          <p:nvPr/>
        </p:nvPicPr>
        <p:blipFill rotWithShape="1">
          <a:blip r:embed="rId4">
            <a:alphaModFix/>
          </a:blip>
          <a:srcRect/>
          <a:stretch/>
        </p:blipFill>
        <p:spPr>
          <a:xfrm>
            <a:off x="377189" y="5946775"/>
            <a:ext cx="613409" cy="603249"/>
          </a:xfrm>
          <a:prstGeom prst="rect">
            <a:avLst/>
          </a:prstGeom>
          <a:noFill/>
          <a:ln>
            <a:noFill/>
          </a:ln>
        </p:spPr>
      </p:pic>
    </p:spTree>
    <p:extLst>
      <p:ext uri="{BB962C8B-B14F-4D97-AF65-F5344CB8AC3E}">
        <p14:creationId xmlns:p14="http://schemas.microsoft.com/office/powerpoint/2010/main" val="701563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smtClean="0"/>
              <a:t>Presentation title - line 1 - Arial 30pt - bold HiLumi dark grey - line 2</a:t>
            </a:r>
            <a:br>
              <a:rPr lang="en-GB" noProof="0" smtClean="0"/>
            </a:br>
            <a:r>
              <a:rPr lang="en-GB" noProof="0" smtClean="0"/>
              <a:t>line 3</a:t>
            </a:r>
            <a:br>
              <a:rPr lang="en-GB" noProof="0" smtClean="0"/>
            </a:br>
            <a:r>
              <a:rPr lang="en-GB" noProof="0" smtClean="0"/>
              <a:t>line 4   </a:t>
            </a:r>
            <a:endParaRPr lang="en-GB" noProof="0"/>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Author(s</a:t>
            </a:r>
            <a:r>
              <a:rPr lang="en-GB" noProof="0" dirty="0" smtClean="0"/>
              <a:t>)  - Arial 20 pt – </a:t>
            </a:r>
            <a:r>
              <a:rPr lang="en-GB" noProof="0" dirty="0" err="1" smtClean="0"/>
              <a:t>HiLumi</a:t>
            </a:r>
            <a:r>
              <a:rPr lang="en-GB" noProof="0" dirty="0" smtClean="0"/>
              <a:t> dark grey</a:t>
            </a:r>
            <a:endParaRPr lang="en-GB" noProof="0" dirty="0"/>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GB" noProof="0" smtClean="0"/>
              <a:t>Effect of spurious quench heater and CLIQ firing on the LHC and the future HL-LHC beams</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smtClean="0">
                <a:ln>
                  <a:noFill/>
                </a:ln>
                <a:solidFill>
                  <a:schemeClr val="bg2"/>
                </a:solidFill>
                <a:effectLst/>
                <a:uLnTx/>
                <a:uFillTx/>
                <a:latin typeface="+mn-lt"/>
                <a:ea typeface="+mn-ea"/>
                <a:cs typeface="+mn-cs"/>
              </a:rPr>
              <a:t>Conference - Location - Date</a:t>
            </a:r>
          </a:p>
          <a:p>
            <a:pPr lvl="0"/>
            <a:endParaRPr lang="en-GB" noProof="0"/>
          </a:p>
        </p:txBody>
      </p:sp>
      <p:grpSp>
        <p:nvGrpSpPr>
          <p:cNvPr id="10" name="Grouper 9"/>
          <p:cNvGrpSpPr/>
          <p:nvPr userDrawn="1"/>
        </p:nvGrpSpPr>
        <p:grpSpPr>
          <a:xfrm>
            <a:off x="457200" y="60714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7"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extLst>
      <p:ext uri="{BB962C8B-B14F-4D97-AF65-F5344CB8AC3E}">
        <p14:creationId xmlns:p14="http://schemas.microsoft.com/office/powerpoint/2010/main" val="1929355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contenu 2"/>
          <p:cNvSpPr>
            <a:spLocks noGrp="1"/>
          </p:cNvSpPr>
          <p:nvPr>
            <p:ph idx="1" hasCustomPrompt="1"/>
          </p:nvPr>
        </p:nvSpPr>
        <p:spPr>
          <a:xfrm>
            <a:off x="612000" y="1219204"/>
            <a:ext cx="7920000" cy="4906963"/>
          </a:xfrm>
        </p:spPr>
        <p:txBody>
          <a:bodyPr lIns="0" tIns="0" rIns="0" bIns="0"/>
          <a:lstStyle/>
          <a:p>
            <a:pPr lvl="0"/>
            <a:r>
              <a:rPr lang="en-GB" noProof="0" dirty="0" smtClean="0"/>
              <a:t>Click to modify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pied de page 4"/>
          <p:cNvSpPr>
            <a:spLocks noGrp="1"/>
          </p:cNvSpPr>
          <p:nvPr>
            <p:ph type="ftr" sz="quarter" idx="11"/>
          </p:nvPr>
        </p:nvSpPr>
        <p:spPr>
          <a:xfrm>
            <a:off x="1905000" y="6356350"/>
            <a:ext cx="6627000" cy="360000"/>
          </a:xfrm>
        </p:spPr>
        <p:txBody>
          <a:bodyPr/>
          <a:lstStyle/>
          <a:p>
            <a:r>
              <a:rPr lang="en-GB" noProof="0" smtClean="0"/>
              <a:t>Effect of spurious quench heater and CLIQ firing on the LHC and the future HL-LHC beams</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3" name="Image 5" descr="CERN-logo_outline.jpg"/>
          <p:cNvPicPr>
            <a:picLocks noChangeAspect="1"/>
          </p:cNvPicPr>
          <p:nvPr userDrawn="1"/>
        </p:nvPicPr>
        <p:blipFill>
          <a:blip r:embed="rId2"/>
          <a:stretch>
            <a:fillRect/>
          </a:stretch>
        </p:blipFill>
        <p:spPr>
          <a:xfrm>
            <a:off x="1422002" y="6282000"/>
            <a:ext cx="494185" cy="486000"/>
          </a:xfrm>
          <a:prstGeom prst="rect">
            <a:avLst/>
          </a:prstGeom>
        </p:spPr>
      </p:pic>
    </p:spTree>
    <p:extLst>
      <p:ext uri="{BB962C8B-B14F-4D97-AF65-F5344CB8AC3E}">
        <p14:creationId xmlns:p14="http://schemas.microsoft.com/office/powerpoint/2010/main" val="3282247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texte 4"/>
          <p:cNvSpPr>
            <a:spLocks noGrp="1"/>
          </p:cNvSpPr>
          <p:nvPr>
            <p:ph type="body" sz="quarter" idx="3" hasCustomPrompt="1"/>
          </p:nvPr>
        </p:nvSpPr>
        <p:spPr>
          <a:xfrm>
            <a:off x="4645027"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6" name="Espace réservé du contenu 5"/>
          <p:cNvSpPr>
            <a:spLocks noGrp="1"/>
          </p:cNvSpPr>
          <p:nvPr>
            <p:ph sz="quarter" idx="4" hasCustomPrompt="1"/>
          </p:nvPr>
        </p:nvSpPr>
        <p:spPr>
          <a:xfrm>
            <a:off x="4645027"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Espace réservé du pied de page 7"/>
          <p:cNvSpPr>
            <a:spLocks noGrp="1"/>
          </p:cNvSpPr>
          <p:nvPr>
            <p:ph type="ftr" sz="quarter" idx="11"/>
          </p:nvPr>
        </p:nvSpPr>
        <p:spPr>
          <a:xfrm>
            <a:off x="1905000" y="6356350"/>
            <a:ext cx="6627000" cy="360000"/>
          </a:xfrm>
        </p:spPr>
        <p:txBody>
          <a:bodyPr/>
          <a:lstStyle/>
          <a:p>
            <a:r>
              <a:rPr lang="en-GB" noProof="0" smtClean="0"/>
              <a:t>Effect of spurious quench heater and CLIQ firing on the LHC and the future HL-LHC beams</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4" name="Image 5" descr="CERN-logo_outline.jpg"/>
          <p:cNvPicPr>
            <a:picLocks noChangeAspect="1"/>
          </p:cNvPicPr>
          <p:nvPr userDrawn="1"/>
        </p:nvPicPr>
        <p:blipFill>
          <a:blip r:embed="rId2"/>
          <a:stretch>
            <a:fillRect/>
          </a:stretch>
        </p:blipFill>
        <p:spPr>
          <a:xfrm>
            <a:off x="1422002" y="6282000"/>
            <a:ext cx="494185" cy="486000"/>
          </a:xfrm>
          <a:prstGeom prst="rect">
            <a:avLst/>
          </a:prstGeom>
        </p:spPr>
      </p:pic>
    </p:spTree>
    <p:extLst>
      <p:ext uri="{BB962C8B-B14F-4D97-AF65-F5344CB8AC3E}">
        <p14:creationId xmlns:p14="http://schemas.microsoft.com/office/powerpoint/2010/main" val="3244495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4" name="Espace réservé du pied de page 3"/>
          <p:cNvSpPr>
            <a:spLocks noGrp="1"/>
          </p:cNvSpPr>
          <p:nvPr>
            <p:ph type="ftr" sz="quarter" idx="11"/>
          </p:nvPr>
        </p:nvSpPr>
        <p:spPr>
          <a:xfrm>
            <a:off x="1905000" y="6356350"/>
            <a:ext cx="6627000" cy="360000"/>
          </a:xfrm>
        </p:spPr>
        <p:txBody>
          <a:bodyPr/>
          <a:lstStyle/>
          <a:p>
            <a:r>
              <a:rPr lang="en-GB" noProof="0" smtClean="0"/>
              <a:t>Effect of spurious quench heater and CLIQ firing on the LHC and the future HL-LHC beams</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0" name="Image 5" descr="CERN-logo_outline.jpg"/>
          <p:cNvPicPr>
            <a:picLocks noChangeAspect="1"/>
          </p:cNvPicPr>
          <p:nvPr userDrawn="1"/>
        </p:nvPicPr>
        <p:blipFill>
          <a:blip r:embed="rId2"/>
          <a:stretch>
            <a:fillRect/>
          </a:stretch>
        </p:blipFill>
        <p:spPr>
          <a:xfrm>
            <a:off x="1422002" y="6282000"/>
            <a:ext cx="494185" cy="486000"/>
          </a:xfrm>
          <a:prstGeom prst="rect">
            <a:avLst/>
          </a:prstGeom>
        </p:spPr>
      </p:pic>
    </p:spTree>
    <p:extLst>
      <p:ext uri="{BB962C8B-B14F-4D97-AF65-F5344CB8AC3E}">
        <p14:creationId xmlns:p14="http://schemas.microsoft.com/office/powerpoint/2010/main" val="123697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GB" noProof="0" smtClean="0"/>
              <a:t>Effect of spurious quench heater and CLIQ firing on the LHC and the future HL-LHC beams</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9" name="Image 5" descr="CERN-logo_outline.jpg"/>
          <p:cNvPicPr>
            <a:picLocks noChangeAspect="1"/>
          </p:cNvPicPr>
          <p:nvPr userDrawn="1"/>
        </p:nvPicPr>
        <p:blipFill>
          <a:blip r:embed="rId2"/>
          <a:stretch>
            <a:fillRect/>
          </a:stretch>
        </p:blipFill>
        <p:spPr>
          <a:xfrm>
            <a:off x="1422002" y="6282000"/>
            <a:ext cx="494185" cy="486000"/>
          </a:xfrm>
          <a:prstGeom prst="rect">
            <a:avLst/>
          </a:prstGeom>
        </p:spPr>
      </p:pic>
    </p:spTree>
    <p:extLst>
      <p:ext uri="{BB962C8B-B14F-4D97-AF65-F5344CB8AC3E}">
        <p14:creationId xmlns:p14="http://schemas.microsoft.com/office/powerpoint/2010/main" val="268433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smtClean="0"/>
              <a:t>Click to modify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pied de page 4"/>
          <p:cNvSpPr>
            <a:spLocks noGrp="1"/>
          </p:cNvSpPr>
          <p:nvPr>
            <p:ph type="ftr" sz="quarter" idx="11"/>
          </p:nvPr>
        </p:nvSpPr>
        <p:spPr>
          <a:xfrm>
            <a:off x="1905000" y="6356350"/>
            <a:ext cx="6627000" cy="360000"/>
          </a:xfrm>
        </p:spPr>
        <p:txBody>
          <a:bodyPr/>
          <a:lstStyle/>
          <a:p>
            <a:r>
              <a:rPr lang="fr-FR" noProof="0" smtClean="0"/>
              <a:t>To edit speaker name go to Insert &gt; Header &amp; Footer and apply to all slides except title page</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3"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GB" noProof="0" smtClean="0"/>
              <a:t>Effect of spurious quench heater and CLIQ firing on the LHC and the future HL-LHC beams</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1" y="4648200"/>
            <a:ext cx="7918450" cy="381000"/>
          </a:xfrm>
        </p:spPr>
        <p:txBody>
          <a:bodyPr/>
          <a:lstStyle>
            <a:lvl1pPr>
              <a:buFontTx/>
              <a:buNone/>
              <a:defRPr sz="1800">
                <a:solidFill>
                  <a:schemeClr val="bg2"/>
                </a:solidFill>
              </a:defRPr>
            </a:lvl1pPr>
          </a:lstStyle>
          <a:p>
            <a:pPr lvl="0"/>
            <a:r>
              <a:rPr lang="en-GB" dirty="0" smtClean="0"/>
              <a:t>Image title</a:t>
            </a:r>
            <a:endParaRPr lang="en-GB" dirty="0"/>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3" name="Image 5" descr="CERN-logo_outline.jpg"/>
          <p:cNvPicPr>
            <a:picLocks noChangeAspect="1"/>
          </p:cNvPicPr>
          <p:nvPr userDrawn="1"/>
        </p:nvPicPr>
        <p:blipFill>
          <a:blip r:embed="rId2"/>
          <a:stretch>
            <a:fillRect/>
          </a:stretch>
        </p:blipFill>
        <p:spPr>
          <a:xfrm>
            <a:off x="1422002" y="6282000"/>
            <a:ext cx="494185" cy="486000"/>
          </a:xfrm>
          <a:prstGeom prst="rect">
            <a:avLst/>
          </a:prstGeom>
        </p:spPr>
      </p:pic>
    </p:spTree>
    <p:extLst>
      <p:ext uri="{BB962C8B-B14F-4D97-AF65-F5344CB8AC3E}">
        <p14:creationId xmlns:p14="http://schemas.microsoft.com/office/powerpoint/2010/main" val="3166960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709000"/>
            <a:ext cx="6440400" cy="1634400"/>
          </a:xfrm>
        </p:spPr>
        <p:txBody>
          <a:bodyPr/>
          <a:lstStyle>
            <a:lvl1pPr>
              <a:defRPr b="1" i="1">
                <a:solidFill>
                  <a:schemeClr val="tx2"/>
                </a:solidFill>
              </a:defRPr>
            </a:lvl1pPr>
          </a:lstStyle>
          <a:p>
            <a:r>
              <a:rPr lang="en-GB" noProof="0" smtClean="0"/>
              <a:t>Thank you message....</a:t>
            </a:r>
            <a:endParaRPr lang="en-GB" noProof="0"/>
          </a:p>
        </p:txBody>
      </p:sp>
      <p:sp>
        <p:nvSpPr>
          <p:cNvPr id="4" name="Espace réservé du pied de page 3"/>
          <p:cNvSpPr>
            <a:spLocks noGrp="1"/>
          </p:cNvSpPr>
          <p:nvPr>
            <p:ph type="ftr" sz="quarter" idx="11"/>
          </p:nvPr>
        </p:nvSpPr>
        <p:spPr>
          <a:xfrm>
            <a:off x="1351800" y="6356350"/>
            <a:ext cx="6440400" cy="360000"/>
          </a:xfrm>
        </p:spPr>
        <p:txBody>
          <a:bodyPr/>
          <a:lstStyle/>
          <a:p>
            <a:r>
              <a:rPr lang="en-GB" noProof="0" smtClean="0"/>
              <a:t>Effect of spurious quench heater and CLIQ firing on the LHC and the future HL-LHC beams</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8" name="Espace réservé du texte 7"/>
          <p:cNvSpPr>
            <a:spLocks noGrp="1"/>
          </p:cNvSpPr>
          <p:nvPr>
            <p:ph type="body" sz="quarter" idx="14" hasCustomPrompt="1"/>
          </p:nvPr>
        </p:nvSpPr>
        <p:spPr>
          <a:xfrm>
            <a:off x="1351800" y="4953000"/>
            <a:ext cx="64404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smtClean="0"/>
              <a:t>Credits if needed: reference 1, reference 2 ...</a:t>
            </a:r>
            <a:endParaRPr lang="en-GB" noProof="0"/>
          </a:p>
        </p:txBody>
      </p:sp>
      <p:grpSp>
        <p:nvGrpSpPr>
          <p:cNvPr id="9" name="Grouper 8"/>
          <p:cNvGrpSpPr/>
          <p:nvPr userDrawn="1"/>
        </p:nvGrpSpPr>
        <p:grpSpPr>
          <a:xfrm>
            <a:off x="457200" y="6071400"/>
            <a:ext cx="4572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4"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extLst>
      <p:ext uri="{BB962C8B-B14F-4D97-AF65-F5344CB8AC3E}">
        <p14:creationId xmlns:p14="http://schemas.microsoft.com/office/powerpoint/2010/main" val="17382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smtClean="0"/>
              <a:t>Presentation title - line 1 - Arial 30pt - bold HiLumi dark grey - line 2</a:t>
            </a:r>
            <a:br>
              <a:rPr lang="en-GB" noProof="0" smtClean="0"/>
            </a:br>
            <a:r>
              <a:rPr lang="en-GB" noProof="0" smtClean="0"/>
              <a:t>line 3</a:t>
            </a:r>
            <a:br>
              <a:rPr lang="en-GB" noProof="0" smtClean="0"/>
            </a:br>
            <a:r>
              <a:rPr lang="en-GB" noProof="0" smtClean="0"/>
              <a:t>line 4   </a:t>
            </a:r>
            <a:endParaRPr lang="en-GB" noProof="0"/>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Author(s</a:t>
            </a:r>
            <a:r>
              <a:rPr lang="en-GB" noProof="0" dirty="0" smtClean="0"/>
              <a:t>)  - Arial 20 pt – </a:t>
            </a:r>
            <a:r>
              <a:rPr lang="en-GB" noProof="0" dirty="0" err="1" smtClean="0"/>
              <a:t>HiLumi</a:t>
            </a:r>
            <a:r>
              <a:rPr lang="en-GB" noProof="0" dirty="0" smtClean="0"/>
              <a:t> dark grey</a:t>
            </a:r>
            <a:endParaRPr lang="en-GB" noProof="0" dirty="0"/>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fr-FR" noProof="0" smtClean="0"/>
              <a:t>Björn Lindström</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smtClean="0">
                <a:ln>
                  <a:noFill/>
                </a:ln>
                <a:solidFill>
                  <a:schemeClr val="bg2"/>
                </a:solidFill>
                <a:effectLst/>
                <a:uLnTx/>
                <a:uFillTx/>
                <a:latin typeface="+mn-lt"/>
                <a:ea typeface="+mn-ea"/>
                <a:cs typeface="+mn-cs"/>
              </a:rPr>
              <a:t>Conference - Location - Date</a:t>
            </a:r>
          </a:p>
          <a:p>
            <a:pPr lvl="0"/>
            <a:endParaRPr lang="en-GB" noProof="0"/>
          </a:p>
        </p:txBody>
      </p:sp>
      <p:grpSp>
        <p:nvGrpSpPr>
          <p:cNvPr id="10" name="Grouper 9"/>
          <p:cNvGrpSpPr/>
          <p:nvPr userDrawn="1"/>
        </p:nvGrpSpPr>
        <p:grpSpPr>
          <a:xfrm>
            <a:off x="457200" y="60714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7"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extLst>
      <p:ext uri="{BB962C8B-B14F-4D97-AF65-F5344CB8AC3E}">
        <p14:creationId xmlns:p14="http://schemas.microsoft.com/office/powerpoint/2010/main" val="357095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smtClean="0"/>
              <a:t>Click to modify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pied de page 4"/>
          <p:cNvSpPr>
            <a:spLocks noGrp="1"/>
          </p:cNvSpPr>
          <p:nvPr>
            <p:ph type="ftr" sz="quarter" idx="11"/>
          </p:nvPr>
        </p:nvSpPr>
        <p:spPr>
          <a:xfrm>
            <a:off x="1905000" y="6356350"/>
            <a:ext cx="6627000" cy="360000"/>
          </a:xfrm>
        </p:spPr>
        <p:txBody>
          <a:bodyPr/>
          <a:lstStyle/>
          <a:p>
            <a:r>
              <a:rPr lang="fr-FR" noProof="0" smtClean="0"/>
              <a:t>Björn Lindström</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3"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1235579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Espace réservé du pied de page 7"/>
          <p:cNvSpPr>
            <a:spLocks noGrp="1"/>
          </p:cNvSpPr>
          <p:nvPr>
            <p:ph type="ftr" sz="quarter" idx="11"/>
          </p:nvPr>
        </p:nvSpPr>
        <p:spPr>
          <a:xfrm>
            <a:off x="1905000" y="6356350"/>
            <a:ext cx="6627000" cy="360000"/>
          </a:xfrm>
        </p:spPr>
        <p:txBody>
          <a:bodyPr/>
          <a:lstStyle/>
          <a:p>
            <a:r>
              <a:rPr lang="fr-FR" noProof="0" smtClean="0"/>
              <a:t>Björn Lindström</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4"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2264912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4" name="Espace réservé du pied de page 3"/>
          <p:cNvSpPr>
            <a:spLocks noGrp="1"/>
          </p:cNvSpPr>
          <p:nvPr>
            <p:ph type="ftr" sz="quarter" idx="11"/>
          </p:nvPr>
        </p:nvSpPr>
        <p:spPr>
          <a:xfrm>
            <a:off x="1905000" y="6356350"/>
            <a:ext cx="6627000" cy="360000"/>
          </a:xfrm>
        </p:spPr>
        <p:txBody>
          <a:bodyPr/>
          <a:lstStyle/>
          <a:p>
            <a:r>
              <a:rPr lang="fr-FR" noProof="0" smtClean="0"/>
              <a:t>Björn Lindström</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0"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2326230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fr-FR" noProof="0" smtClean="0"/>
              <a:t>Björn Lindström</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9"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340151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fr-FR" noProof="0" smtClean="0"/>
              <a:t>Björn Lindström</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smtClean="0"/>
              <a:t>Image title</a:t>
            </a:r>
            <a:endParaRPr lang="en-GB" dirty="0"/>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3"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extLst>
      <p:ext uri="{BB962C8B-B14F-4D97-AF65-F5344CB8AC3E}">
        <p14:creationId xmlns:p14="http://schemas.microsoft.com/office/powerpoint/2010/main" val="1858950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709000"/>
            <a:ext cx="6440400" cy="1634400"/>
          </a:xfrm>
        </p:spPr>
        <p:txBody>
          <a:bodyPr/>
          <a:lstStyle>
            <a:lvl1pPr>
              <a:defRPr b="1" i="1">
                <a:solidFill>
                  <a:schemeClr val="tx2"/>
                </a:solidFill>
              </a:defRPr>
            </a:lvl1pPr>
          </a:lstStyle>
          <a:p>
            <a:r>
              <a:rPr lang="en-GB" noProof="0" smtClean="0"/>
              <a:t>Thank you message....</a:t>
            </a:r>
            <a:endParaRPr lang="en-GB" noProof="0"/>
          </a:p>
        </p:txBody>
      </p:sp>
      <p:sp>
        <p:nvSpPr>
          <p:cNvPr id="4" name="Espace réservé du pied de page 3"/>
          <p:cNvSpPr>
            <a:spLocks noGrp="1"/>
          </p:cNvSpPr>
          <p:nvPr>
            <p:ph type="ftr" sz="quarter" idx="11"/>
          </p:nvPr>
        </p:nvSpPr>
        <p:spPr>
          <a:xfrm>
            <a:off x="1351800" y="6356350"/>
            <a:ext cx="6440400" cy="360000"/>
          </a:xfrm>
        </p:spPr>
        <p:txBody>
          <a:bodyPr/>
          <a:lstStyle/>
          <a:p>
            <a:r>
              <a:rPr lang="fr-FR" noProof="0" smtClean="0"/>
              <a:t>Björn Lindström</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8" name="Espace réservé du texte 7"/>
          <p:cNvSpPr>
            <a:spLocks noGrp="1"/>
          </p:cNvSpPr>
          <p:nvPr>
            <p:ph type="body" sz="quarter" idx="14" hasCustomPrompt="1"/>
          </p:nvPr>
        </p:nvSpPr>
        <p:spPr>
          <a:xfrm>
            <a:off x="1351800" y="4953000"/>
            <a:ext cx="64404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smtClean="0"/>
              <a:t>Credits if needed: reference 1, reference 2 ...</a:t>
            </a:r>
            <a:endParaRPr lang="en-GB" noProof="0"/>
          </a:p>
        </p:txBody>
      </p:sp>
      <p:grpSp>
        <p:nvGrpSpPr>
          <p:cNvPr id="9" name="Grouper 8"/>
          <p:cNvGrpSpPr/>
          <p:nvPr userDrawn="1"/>
        </p:nvGrpSpPr>
        <p:grpSpPr>
          <a:xfrm>
            <a:off x="457200" y="6071400"/>
            <a:ext cx="4572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4"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extLst>
      <p:ext uri="{BB962C8B-B14F-4D97-AF65-F5344CB8AC3E}">
        <p14:creationId xmlns:p14="http://schemas.microsoft.com/office/powerpoint/2010/main" val="36181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Espace réservé du pied de page 7"/>
          <p:cNvSpPr>
            <a:spLocks noGrp="1"/>
          </p:cNvSpPr>
          <p:nvPr>
            <p:ph type="ftr" sz="quarter" idx="11"/>
          </p:nvPr>
        </p:nvSpPr>
        <p:spPr>
          <a:xfrm>
            <a:off x="1905000" y="6356350"/>
            <a:ext cx="6627000" cy="360000"/>
          </a:xfrm>
        </p:spPr>
        <p:txBody>
          <a:bodyPr/>
          <a:lstStyle/>
          <a:p>
            <a:r>
              <a:rPr lang="fr-FR" noProof="0" smtClean="0"/>
              <a:t>To edit speaker name go to Insert &gt; Header &amp; Footer and apply to all slides except title page</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4"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4" name="Espace réservé du pied de page 3"/>
          <p:cNvSpPr>
            <a:spLocks noGrp="1"/>
          </p:cNvSpPr>
          <p:nvPr>
            <p:ph type="ftr" sz="quarter" idx="11"/>
          </p:nvPr>
        </p:nvSpPr>
        <p:spPr>
          <a:xfrm>
            <a:off x="1905000" y="6356350"/>
            <a:ext cx="6627000" cy="360000"/>
          </a:xfrm>
        </p:spPr>
        <p:txBody>
          <a:bodyPr/>
          <a:lstStyle/>
          <a:p>
            <a:r>
              <a:rPr lang="fr-FR" noProof="0" smtClean="0"/>
              <a:t>To edit speaker name go to Insert &gt; Header &amp; Footer and apply to all slides except title page</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0"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fr-FR" noProof="0" smtClean="0"/>
              <a:t>To edit speaker name go to Insert &gt; Header &amp; Footer and apply to all slides except title page</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9"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fr-FR" noProof="0" smtClean="0"/>
              <a:t>To edit speaker name go to Insert &gt; Header &amp; Footer and apply to all slides except title page</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smtClean="0"/>
              <a:t>Image title</a:t>
            </a:r>
            <a:endParaRPr lang="en-GB" dirty="0"/>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3"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709000"/>
            <a:ext cx="6440400" cy="1634400"/>
          </a:xfrm>
        </p:spPr>
        <p:txBody>
          <a:bodyPr/>
          <a:lstStyle>
            <a:lvl1pPr>
              <a:defRPr b="1" i="1">
                <a:solidFill>
                  <a:schemeClr val="tx2"/>
                </a:solidFill>
              </a:defRPr>
            </a:lvl1pPr>
          </a:lstStyle>
          <a:p>
            <a:r>
              <a:rPr lang="en-GB" noProof="0" smtClean="0"/>
              <a:t>Thank you message....</a:t>
            </a:r>
            <a:endParaRPr lang="en-GB" noProof="0"/>
          </a:p>
        </p:txBody>
      </p:sp>
      <p:sp>
        <p:nvSpPr>
          <p:cNvPr id="4" name="Espace réservé du pied de page 3"/>
          <p:cNvSpPr>
            <a:spLocks noGrp="1"/>
          </p:cNvSpPr>
          <p:nvPr>
            <p:ph type="ftr" sz="quarter" idx="11"/>
          </p:nvPr>
        </p:nvSpPr>
        <p:spPr>
          <a:xfrm>
            <a:off x="1351800" y="6356350"/>
            <a:ext cx="6440400" cy="360000"/>
          </a:xfrm>
        </p:spPr>
        <p:txBody>
          <a:bodyPr/>
          <a:lstStyle/>
          <a:p>
            <a:r>
              <a:rPr lang="fr-FR" noProof="0" dirty="0" smtClean="0"/>
              <a:t>To </a:t>
            </a:r>
            <a:r>
              <a:rPr lang="fr-FR" noProof="0" dirty="0" err="1" smtClean="0"/>
              <a:t>edit</a:t>
            </a:r>
            <a:r>
              <a:rPr lang="fr-FR" noProof="0" dirty="0" smtClean="0"/>
              <a:t> speaker </a:t>
            </a:r>
            <a:r>
              <a:rPr lang="fr-FR" noProof="0" dirty="0" err="1" smtClean="0"/>
              <a:t>name</a:t>
            </a:r>
            <a:r>
              <a:rPr lang="fr-FR" noProof="0" dirty="0" smtClean="0"/>
              <a:t> go to Insert &gt; Header &amp; </a:t>
            </a:r>
            <a:r>
              <a:rPr lang="fr-FR" noProof="0" dirty="0" err="1" smtClean="0"/>
              <a:t>Footer</a:t>
            </a:r>
            <a:r>
              <a:rPr lang="fr-FR" noProof="0" dirty="0" smtClean="0"/>
              <a:t> and </a:t>
            </a:r>
            <a:r>
              <a:rPr lang="fr-FR" noProof="0" dirty="0" err="1" smtClean="0"/>
              <a:t>apply</a:t>
            </a:r>
            <a:r>
              <a:rPr lang="fr-FR" noProof="0" dirty="0" smtClean="0"/>
              <a:t> to all </a:t>
            </a:r>
            <a:r>
              <a:rPr lang="fr-FR" noProof="0" dirty="0" err="1" smtClean="0"/>
              <a:t>slides</a:t>
            </a:r>
            <a:r>
              <a:rPr lang="fr-FR" noProof="0" dirty="0" smtClean="0"/>
              <a:t> </a:t>
            </a:r>
            <a:r>
              <a:rPr lang="fr-FR" noProof="0" dirty="0" err="1" smtClean="0"/>
              <a:t>except</a:t>
            </a:r>
            <a:r>
              <a:rPr lang="fr-FR" noProof="0" dirty="0" smtClean="0"/>
              <a:t> </a:t>
            </a:r>
            <a:r>
              <a:rPr lang="fr-FR" noProof="0" dirty="0" err="1" smtClean="0"/>
              <a:t>title</a:t>
            </a:r>
            <a:r>
              <a:rPr lang="fr-FR" noProof="0" dirty="0" smtClean="0"/>
              <a:t> page</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8" name="Espace réservé du texte 7"/>
          <p:cNvSpPr>
            <a:spLocks noGrp="1"/>
          </p:cNvSpPr>
          <p:nvPr>
            <p:ph type="body" sz="quarter" idx="14" hasCustomPrompt="1"/>
          </p:nvPr>
        </p:nvSpPr>
        <p:spPr>
          <a:xfrm>
            <a:off x="1351800" y="4953000"/>
            <a:ext cx="64404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smtClean="0"/>
              <a:t>Credits if needed: reference 1, reference 2 ...</a:t>
            </a:r>
            <a:endParaRPr lang="en-GB" noProof="0"/>
          </a:p>
        </p:txBody>
      </p:sp>
      <p:grpSp>
        <p:nvGrpSpPr>
          <p:cNvPr id="9" name="Grouper 8"/>
          <p:cNvGrpSpPr/>
          <p:nvPr userDrawn="1"/>
        </p:nvGrpSpPr>
        <p:grpSpPr>
          <a:xfrm>
            <a:off x="457200" y="6071400"/>
            <a:ext cx="4572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4"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iapositive de titre">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371600" y="2819400"/>
            <a:ext cx="7200000" cy="1800000"/>
          </a:xfrm>
          <a:prstGeom prst="rect">
            <a:avLst/>
          </a:prstGeom>
          <a:noFill/>
          <a:ln>
            <a:noFill/>
          </a:ln>
        </p:spPr>
        <p:txBody>
          <a:bodyPr lIns="91425" tIns="91425" rIns="91425" bIns="91425" anchor="t" anchorCtr="0"/>
          <a:lstStyle>
            <a:lvl1pPr marL="0" marR="0" lvl="0" indent="0" algn="l" rtl="0">
              <a:spcBef>
                <a:spcPts val="0"/>
              </a:spcBef>
              <a:buClr>
                <a:schemeClr val="accent5"/>
              </a:buClr>
              <a:buFont typeface="Arial"/>
              <a:buNone/>
              <a:defRPr sz="2800" b="1" i="0" u="none" strike="noStrike" cap="none">
                <a:solidFill>
                  <a:schemeClr val="accent5"/>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1371600" y="4800600"/>
            <a:ext cx="6480000" cy="990599"/>
          </a:xfrm>
          <a:prstGeom prst="rect">
            <a:avLst/>
          </a:prstGeom>
          <a:noFill/>
          <a:ln>
            <a:noFill/>
          </a:ln>
        </p:spPr>
        <p:txBody>
          <a:bodyPr lIns="91425" tIns="91425" rIns="91425" bIns="91425" anchor="t" anchorCtr="0"/>
          <a:lstStyle>
            <a:lvl1pPr marL="0" marR="0" lvl="0" indent="0" algn="l" rtl="0">
              <a:spcBef>
                <a:spcPts val="400"/>
              </a:spcBef>
              <a:buClr>
                <a:schemeClr val="accent6"/>
              </a:buClr>
              <a:buFont typeface="Noto Sans Symbols"/>
              <a:buNone/>
              <a:defRPr sz="2000" b="0" i="0" u="none" strike="noStrike" cap="none">
                <a:solidFill>
                  <a:schemeClr val="accent5"/>
                </a:solidFill>
                <a:latin typeface="Arial"/>
                <a:ea typeface="Arial"/>
                <a:cs typeface="Arial"/>
                <a:sym typeface="Arial"/>
              </a:defRPr>
            </a:lvl1pPr>
            <a:lvl2pPr marL="457200" marR="0" lvl="1" indent="0" algn="ctr" rtl="0">
              <a:spcBef>
                <a:spcPts val="480"/>
              </a:spcBef>
              <a:buClr>
                <a:schemeClr val="accent6"/>
              </a:buClr>
              <a:buFont typeface="Noto Sans Symbols"/>
              <a:buNone/>
              <a:defRPr sz="2400" b="0" i="0" u="none" strike="noStrike" cap="none">
                <a:solidFill>
                  <a:srgbClr val="888888"/>
                </a:solidFill>
                <a:latin typeface="Arial"/>
                <a:ea typeface="Arial"/>
                <a:cs typeface="Arial"/>
                <a:sym typeface="Arial"/>
              </a:defRPr>
            </a:lvl2pPr>
            <a:lvl3pPr marL="914400" marR="0" lvl="2" indent="0" algn="ctr" rtl="0">
              <a:spcBef>
                <a:spcPts val="400"/>
              </a:spcBef>
              <a:buClr>
                <a:schemeClr val="accent6"/>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360"/>
              </a:spcBef>
              <a:buClr>
                <a:schemeClr val="accent6"/>
              </a:buClr>
              <a:buFont typeface="Noto Sans Symbols"/>
              <a:buNone/>
              <a:defRPr sz="1800" b="0" i="0" u="none" strike="noStrike" cap="none">
                <a:solidFill>
                  <a:srgbClr val="888888"/>
                </a:solidFill>
                <a:latin typeface="Arial"/>
                <a:ea typeface="Arial"/>
                <a:cs typeface="Arial"/>
                <a:sym typeface="Arial"/>
              </a:defRPr>
            </a:lvl4pPr>
            <a:lvl5pPr marL="1828800" marR="0" lvl="4" indent="0" algn="ctr" rtl="0">
              <a:spcBef>
                <a:spcPts val="320"/>
              </a:spcBef>
              <a:buClr>
                <a:schemeClr val="accent6"/>
              </a:buClr>
              <a:buFont typeface="Noto Sans Symbols"/>
              <a:buNone/>
              <a:defRPr sz="16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7" name="Shape 17"/>
          <p:cNvSpPr txBox="1">
            <a:spLocks noGrp="1"/>
          </p:cNvSpPr>
          <p:nvPr>
            <p:ph type="ftr" idx="11"/>
          </p:nvPr>
        </p:nvSpPr>
        <p:spPr>
          <a:xfrm>
            <a:off x="1371600" y="6356350"/>
            <a:ext cx="6308999" cy="35999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accen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8686800" y="6356350"/>
            <a:ext cx="359999" cy="359999"/>
          </a:xfrm>
          <a:prstGeom prst="rect">
            <a:avLst/>
          </a:prstGeom>
          <a:noFill/>
          <a:ln w="9525" cap="flat" cmpd="sng">
            <a:solidFill>
              <a:srgbClr val="2BABAD"/>
            </a:solidFill>
            <a:prstDash val="solid"/>
            <a:round/>
            <a:headEnd type="none" w="med" len="med"/>
            <a:tailEnd type="none" w="med" len="med"/>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accent1"/>
                </a:solidFill>
                <a:latin typeface="Arial"/>
                <a:ea typeface="Arial"/>
                <a:cs typeface="Arial"/>
                <a:sym typeface="Arial"/>
              </a:rPr>
              <a:t>‹#›</a:t>
            </a:fld>
            <a:endParaRPr lang="en-US" sz="1200" b="0" i="0" u="none" strike="noStrike" cap="none">
              <a:solidFill>
                <a:schemeClr val="accent1"/>
              </a:solidFill>
              <a:latin typeface="Arial"/>
              <a:ea typeface="Arial"/>
              <a:cs typeface="Arial"/>
              <a:sym typeface="Arial"/>
            </a:endParaRPr>
          </a:p>
        </p:txBody>
      </p:sp>
      <p:pic>
        <p:nvPicPr>
          <p:cNvPr id="19" name="Shape 19" descr="HLU-logoN-title.png"/>
          <p:cNvPicPr preferRelativeResize="0"/>
          <p:nvPr/>
        </p:nvPicPr>
        <p:blipFill rotWithShape="1">
          <a:blip r:embed="rId3">
            <a:alphaModFix/>
          </a:blip>
          <a:srcRect/>
          <a:stretch/>
        </p:blipFill>
        <p:spPr>
          <a:xfrm>
            <a:off x="1371600" y="673710"/>
            <a:ext cx="3785364" cy="1534388"/>
          </a:xfrm>
          <a:prstGeom prst="rect">
            <a:avLst/>
          </a:prstGeom>
          <a:noFill/>
          <a:ln>
            <a:noFill/>
          </a:ln>
        </p:spPr>
      </p:pic>
      <p:sp>
        <p:nvSpPr>
          <p:cNvPr id="20" name="Shape 20"/>
          <p:cNvSpPr txBox="1">
            <a:spLocks noGrp="1"/>
          </p:cNvSpPr>
          <p:nvPr>
            <p:ph type="body" idx="2"/>
          </p:nvPr>
        </p:nvSpPr>
        <p:spPr>
          <a:xfrm>
            <a:off x="1371600" y="5899150"/>
            <a:ext cx="6480000" cy="349250"/>
          </a:xfrm>
          <a:prstGeom prst="rect">
            <a:avLst/>
          </a:prstGeom>
          <a:noFill/>
          <a:ln>
            <a:noFill/>
          </a:ln>
        </p:spPr>
        <p:txBody>
          <a:bodyPr lIns="91425" tIns="91425" rIns="91425" bIns="91425" anchor="t" anchorCtr="0"/>
          <a:lstStyle>
            <a:lvl1pPr marL="342900" marR="0" lvl="0" indent="-342900" algn="l" rtl="0">
              <a:lnSpc>
                <a:spcPct val="100000"/>
              </a:lnSpc>
              <a:spcBef>
                <a:spcPts val="320"/>
              </a:spcBef>
              <a:spcAft>
                <a:spcPts val="0"/>
              </a:spcAft>
              <a:buClr>
                <a:schemeClr val="accent6"/>
              </a:buClr>
              <a:buFont typeface="Noto Sans Symbols"/>
              <a:buNone/>
              <a:defRPr sz="1600" b="0" i="0" u="none" strike="noStrike" cap="none">
                <a:solidFill>
                  <a:schemeClr val="lt2"/>
                </a:solidFill>
                <a:latin typeface="Arial"/>
                <a:ea typeface="Arial"/>
                <a:cs typeface="Arial"/>
                <a:sym typeface="Arial"/>
              </a:defRPr>
            </a:lvl1pPr>
            <a:lvl2pPr marL="742950" marR="0" lvl="1" indent="-285750" algn="l" rtl="0">
              <a:spcBef>
                <a:spcPts val="480"/>
              </a:spcBef>
              <a:buClr>
                <a:schemeClr val="accent6"/>
              </a:buClr>
              <a:buFont typeface="Noto Sans Symbols"/>
              <a:buNone/>
              <a:defRPr sz="2400" b="0" i="0" u="none" strike="noStrike" cap="none">
                <a:solidFill>
                  <a:schemeClr val="accent5"/>
                </a:solidFill>
                <a:latin typeface="Arial"/>
                <a:ea typeface="Arial"/>
                <a:cs typeface="Arial"/>
                <a:sym typeface="Arial"/>
              </a:defRPr>
            </a:lvl2pPr>
            <a:lvl3pPr marL="1143000" marR="0" lvl="2" indent="-228600" algn="l" rtl="0">
              <a:spcBef>
                <a:spcPts val="400"/>
              </a:spcBef>
              <a:buClr>
                <a:schemeClr val="accent6"/>
              </a:buClr>
              <a:buFont typeface="Noto Sans Symbols"/>
              <a:buNone/>
              <a:defRPr sz="2000" b="0" i="0" u="none" strike="noStrike" cap="none">
                <a:solidFill>
                  <a:schemeClr val="accent5"/>
                </a:solidFill>
                <a:latin typeface="Arial"/>
                <a:ea typeface="Arial"/>
                <a:cs typeface="Arial"/>
                <a:sym typeface="Arial"/>
              </a:defRPr>
            </a:lvl3pPr>
            <a:lvl4pPr marL="1600200" marR="0" lvl="3" indent="-228600" algn="l" rtl="0">
              <a:spcBef>
                <a:spcPts val="360"/>
              </a:spcBef>
              <a:buClr>
                <a:schemeClr val="accent6"/>
              </a:buClr>
              <a:buFont typeface="Noto Sans Symbols"/>
              <a:buNone/>
              <a:defRPr sz="1800" b="0" i="0" u="none" strike="noStrike" cap="none">
                <a:solidFill>
                  <a:schemeClr val="accent5"/>
                </a:solidFill>
                <a:latin typeface="Arial"/>
                <a:ea typeface="Arial"/>
                <a:cs typeface="Arial"/>
                <a:sym typeface="Arial"/>
              </a:defRPr>
            </a:lvl4pPr>
            <a:lvl5pPr marL="2057400" marR="0" lvl="4" indent="-228600" algn="l" rtl="0">
              <a:spcBef>
                <a:spcPts val="320"/>
              </a:spcBef>
              <a:buClr>
                <a:schemeClr val="accent6"/>
              </a:buClr>
              <a:buFont typeface="Noto Sans Symbols"/>
              <a:buNone/>
              <a:defRPr sz="1600" b="0" i="0" u="none" strike="noStrike" cap="none">
                <a:solidFill>
                  <a:schemeClr val="accent5"/>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21" name="Shape 21"/>
          <p:cNvGrpSpPr/>
          <p:nvPr/>
        </p:nvGrpSpPr>
        <p:grpSpPr>
          <a:xfrm>
            <a:off x="457200" y="6071399"/>
            <a:ext cx="457200" cy="457200"/>
            <a:chOff x="1462200" y="4620912"/>
            <a:chExt cx="457200" cy="457200"/>
          </a:xfrm>
        </p:grpSpPr>
        <p:sp>
          <p:nvSpPr>
            <p:cNvPr id="22" name="Shape 22"/>
            <p:cNvSpPr/>
            <p:nvPr/>
          </p:nvSpPr>
          <p:spPr>
            <a:xfrm>
              <a:off x="1462200" y="4620912"/>
              <a:ext cx="457200" cy="457200"/>
            </a:xfrm>
            <a:prstGeom prst="rect">
              <a:avLst/>
            </a:prstGeom>
            <a:solidFill>
              <a:schemeClr val="accent5">
                <a:alpha val="31764"/>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3" name="Shape 23"/>
            <p:cNvSpPr txBox="1"/>
            <p:nvPr/>
          </p:nvSpPr>
          <p:spPr>
            <a:xfrm>
              <a:off x="1485900" y="4670164"/>
              <a:ext cx="381000" cy="276998"/>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logo</a:t>
              </a:r>
            </a:p>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area</a:t>
              </a:r>
            </a:p>
          </p:txBody>
        </p:sp>
      </p:grpSp>
      <p:pic>
        <p:nvPicPr>
          <p:cNvPr id="24" name="Shape 24" descr="CERN-logo_outline.jpg"/>
          <p:cNvPicPr preferRelativeResize="0"/>
          <p:nvPr/>
        </p:nvPicPr>
        <p:blipFill rotWithShape="1">
          <a:blip r:embed="rId4">
            <a:alphaModFix/>
          </a:blip>
          <a:srcRect/>
          <a:stretch/>
        </p:blipFill>
        <p:spPr>
          <a:xfrm>
            <a:off x="377189" y="5946775"/>
            <a:ext cx="613409" cy="603249"/>
          </a:xfrm>
          <a:prstGeom prst="rect">
            <a:avLst/>
          </a:prstGeom>
          <a:noFill/>
          <a:ln>
            <a:noFill/>
          </a:ln>
        </p:spPr>
      </p:pic>
    </p:spTree>
    <p:extLst>
      <p:ext uri="{BB962C8B-B14F-4D97-AF65-F5344CB8AC3E}">
        <p14:creationId xmlns:p14="http://schemas.microsoft.com/office/powerpoint/2010/main" val="314828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12000" y="180000"/>
            <a:ext cx="7920000" cy="719999"/>
          </a:xfrm>
          <a:prstGeom prst="rect">
            <a:avLst/>
          </a:prstGeom>
          <a:noFill/>
          <a:ln>
            <a:noFill/>
          </a:ln>
        </p:spPr>
        <p:txBody>
          <a:bodyPr lIns="91425" tIns="91425" rIns="91425" bIns="91425" anchor="ctr" anchorCtr="1"/>
          <a:lstStyle>
            <a:lvl1pPr marL="0" marR="0" lvl="0" indent="0" algn="ctr" rtl="0">
              <a:spcBef>
                <a:spcPts val="0"/>
              </a:spcBef>
              <a:buClr>
                <a:schemeClr val="lt2"/>
              </a:buClr>
              <a:buFont typeface="Arial"/>
              <a:buNone/>
              <a:defRPr sz="2800" b="1" i="0" u="none" strike="noStrike" cap="none">
                <a:solidFill>
                  <a:schemeClr val="lt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12000" y="1219200"/>
            <a:ext cx="7920000" cy="4906962"/>
          </a:xfrm>
          <a:prstGeom prst="rect">
            <a:avLst/>
          </a:prstGeom>
          <a:noFill/>
          <a:ln>
            <a:noFill/>
          </a:ln>
        </p:spPr>
        <p:txBody>
          <a:bodyPr lIns="91425" tIns="91425" rIns="91425" bIns="91425" anchor="t" anchorCtr="0"/>
          <a:lstStyle>
            <a:lvl1pPr marL="342900" marR="0" lvl="0" indent="-165100" algn="l" rtl="0">
              <a:spcBef>
                <a:spcPts val="560"/>
              </a:spcBef>
              <a:buClr>
                <a:schemeClr val="accent6"/>
              </a:buClr>
              <a:buSzPct val="100000"/>
              <a:buFont typeface="Noto Sans Symbols"/>
              <a:buChar char="▪"/>
              <a:defRPr sz="2800" b="0" i="0" u="none" strike="noStrike" cap="none">
                <a:solidFill>
                  <a:schemeClr val="accent5"/>
                </a:solidFill>
                <a:latin typeface="Arial"/>
                <a:ea typeface="Arial"/>
                <a:cs typeface="Arial"/>
                <a:sym typeface="Arial"/>
              </a:defRPr>
            </a:lvl1pPr>
            <a:lvl2pPr marL="742950" marR="0" lvl="1" indent="-133350" algn="l" rtl="0">
              <a:spcBef>
                <a:spcPts val="480"/>
              </a:spcBef>
              <a:buClr>
                <a:schemeClr val="accent6"/>
              </a:buClr>
              <a:buSzPct val="100000"/>
              <a:buFont typeface="Noto Sans Symbols"/>
              <a:buChar char="▪"/>
              <a:defRPr sz="2400" b="0" i="0" u="none" strike="noStrike" cap="none">
                <a:solidFill>
                  <a:schemeClr val="accent5"/>
                </a:solidFill>
                <a:latin typeface="Arial"/>
                <a:ea typeface="Arial"/>
                <a:cs typeface="Arial"/>
                <a:sym typeface="Arial"/>
              </a:defRPr>
            </a:lvl2pPr>
            <a:lvl3pPr marL="1143000" marR="0" lvl="2" indent="-101600" algn="l" rtl="0">
              <a:spcBef>
                <a:spcPts val="400"/>
              </a:spcBef>
              <a:buClr>
                <a:schemeClr val="accent6"/>
              </a:buClr>
              <a:buSzPct val="100000"/>
              <a:buFont typeface="Noto Sans Symbols"/>
              <a:buChar char="▪"/>
              <a:defRPr sz="2000" b="0" i="0" u="none" strike="noStrike" cap="none">
                <a:solidFill>
                  <a:schemeClr val="accent5"/>
                </a:solidFill>
                <a:latin typeface="Arial"/>
                <a:ea typeface="Arial"/>
                <a:cs typeface="Arial"/>
                <a:sym typeface="Arial"/>
              </a:defRPr>
            </a:lvl3pPr>
            <a:lvl4pPr marL="1600200" marR="0" lvl="3" indent="-114300" algn="l" rtl="0">
              <a:spcBef>
                <a:spcPts val="360"/>
              </a:spcBef>
              <a:buClr>
                <a:schemeClr val="accent6"/>
              </a:buClr>
              <a:buSzPct val="100000"/>
              <a:buFont typeface="Noto Sans Symbols"/>
              <a:buChar char="▪"/>
              <a:defRPr sz="1800" b="0" i="0" u="none" strike="noStrike" cap="none">
                <a:solidFill>
                  <a:schemeClr val="accent5"/>
                </a:solidFill>
                <a:latin typeface="Arial"/>
                <a:ea typeface="Arial"/>
                <a:cs typeface="Arial"/>
                <a:sym typeface="Arial"/>
              </a:defRPr>
            </a:lvl4pPr>
            <a:lvl5pPr marL="2057400" marR="0" lvl="4" indent="-127000" algn="l" rtl="0">
              <a:spcBef>
                <a:spcPts val="320"/>
              </a:spcBef>
              <a:buClr>
                <a:schemeClr val="accent6"/>
              </a:buClr>
              <a:buSzPct val="100000"/>
              <a:buFont typeface="Noto Sans Symbols"/>
              <a:buChar char="▪"/>
              <a:defRPr sz="1600" b="0" i="0" u="none" strike="noStrike" cap="none">
                <a:solidFill>
                  <a:schemeClr val="accent5"/>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1905000" y="6356350"/>
            <a:ext cx="6627000" cy="35999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accen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686800" y="6356350"/>
            <a:ext cx="359999" cy="35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accent1"/>
                </a:solidFill>
                <a:latin typeface="Arial"/>
                <a:ea typeface="Arial"/>
                <a:cs typeface="Arial"/>
                <a:sym typeface="Arial"/>
              </a:rPr>
              <a:t>‹#›</a:t>
            </a:fld>
            <a:endParaRPr lang="en-US" sz="1200" b="0" i="0" u="none" strike="noStrike" cap="none">
              <a:solidFill>
                <a:schemeClr val="accent1"/>
              </a:solidFill>
              <a:latin typeface="Arial"/>
              <a:ea typeface="Arial"/>
              <a:cs typeface="Arial"/>
              <a:sym typeface="Arial"/>
            </a:endParaRPr>
          </a:p>
        </p:txBody>
      </p:sp>
      <p:grpSp>
        <p:nvGrpSpPr>
          <p:cNvPr id="30" name="Shape 30"/>
          <p:cNvGrpSpPr/>
          <p:nvPr/>
        </p:nvGrpSpPr>
        <p:grpSpPr>
          <a:xfrm>
            <a:off x="1440000" y="6299999"/>
            <a:ext cx="457200" cy="457200"/>
            <a:chOff x="1462200" y="4620912"/>
            <a:chExt cx="457200" cy="457200"/>
          </a:xfrm>
        </p:grpSpPr>
        <p:sp>
          <p:nvSpPr>
            <p:cNvPr id="31" name="Shape 31"/>
            <p:cNvSpPr/>
            <p:nvPr/>
          </p:nvSpPr>
          <p:spPr>
            <a:xfrm>
              <a:off x="1462200" y="4620912"/>
              <a:ext cx="457200" cy="457200"/>
            </a:xfrm>
            <a:prstGeom prst="rect">
              <a:avLst/>
            </a:prstGeom>
            <a:solidFill>
              <a:schemeClr val="accent5">
                <a:alpha val="31764"/>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32" name="Shape 32"/>
            <p:cNvSpPr txBox="1"/>
            <p:nvPr/>
          </p:nvSpPr>
          <p:spPr>
            <a:xfrm>
              <a:off x="1485900" y="4670164"/>
              <a:ext cx="381000" cy="276998"/>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logo</a:t>
              </a:r>
            </a:p>
            <a:p>
              <a:pPr marL="0" marR="0" lvl="0" indent="0" algn="ctr" rtl="0">
                <a:spcBef>
                  <a:spcPts val="0"/>
                </a:spcBef>
                <a:buSzPct val="25000"/>
                <a:buNone/>
              </a:pPr>
              <a:r>
                <a:rPr lang="en-US" sz="900" b="0" i="0" u="none" strike="noStrike" cap="none">
                  <a:solidFill>
                    <a:schemeClr val="dk1"/>
                  </a:solidFill>
                  <a:latin typeface="Arial"/>
                  <a:ea typeface="Arial"/>
                  <a:cs typeface="Arial"/>
                  <a:sym typeface="Arial"/>
                </a:rPr>
                <a:t>area</a:t>
              </a:r>
            </a:p>
          </p:txBody>
        </p:sp>
      </p:grpSp>
      <p:pic>
        <p:nvPicPr>
          <p:cNvPr id="33" name="Shape 33" descr="CERN-logo_outline.jpg"/>
          <p:cNvPicPr preferRelativeResize="0"/>
          <p:nvPr/>
        </p:nvPicPr>
        <p:blipFill rotWithShape="1">
          <a:blip r:embed="rId2">
            <a:alphaModFix/>
          </a:blip>
          <a:srcRect/>
          <a:stretch/>
        </p:blipFill>
        <p:spPr>
          <a:xfrm>
            <a:off x="1422000" y="6282000"/>
            <a:ext cx="494184" cy="486000"/>
          </a:xfrm>
          <a:prstGeom prst="rect">
            <a:avLst/>
          </a:prstGeom>
          <a:noFill/>
          <a:ln>
            <a:noFill/>
          </a:ln>
        </p:spPr>
      </p:pic>
    </p:spTree>
    <p:extLst>
      <p:ext uri="{BB962C8B-B14F-4D97-AF65-F5344CB8AC3E}">
        <p14:creationId xmlns:p14="http://schemas.microsoft.com/office/powerpoint/2010/main" val="392180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smtClean="0"/>
              <a:t>Click to edit Master texts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fr-FR" noProof="0" smtClean="0"/>
              <a:t>To edit speaker name go to Insert &gt; Header &amp; Footer and apply to all slides except title page</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12000" y="180000"/>
            <a:ext cx="7920000" cy="719999"/>
          </a:xfrm>
          <a:prstGeom prst="rect">
            <a:avLst/>
          </a:prstGeom>
          <a:noFill/>
          <a:ln>
            <a:noFill/>
          </a:ln>
        </p:spPr>
        <p:txBody>
          <a:bodyPr lIns="91425" tIns="91425" rIns="91425" bIns="91425" anchor="ctr" anchorCtr="1"/>
          <a:lstStyle>
            <a:lvl1pPr marL="0" marR="0" lvl="0" indent="0" algn="ctr" rtl="0">
              <a:spcBef>
                <a:spcPts val="0"/>
              </a:spcBef>
              <a:buClr>
                <a:schemeClr val="lt2"/>
              </a:buClr>
              <a:buFont typeface="Arial"/>
              <a:buNone/>
              <a:defRPr sz="2800" b="1" i="0" u="none" strike="noStrike" cap="none">
                <a:solidFill>
                  <a:schemeClr val="lt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12000" y="1371600"/>
            <a:ext cx="7920000" cy="4754563"/>
          </a:xfrm>
          <a:prstGeom prst="rect">
            <a:avLst/>
          </a:prstGeom>
          <a:noFill/>
          <a:ln>
            <a:noFill/>
          </a:ln>
        </p:spPr>
        <p:txBody>
          <a:bodyPr lIns="91425" tIns="91425" rIns="91425" bIns="91425" anchor="t" anchorCtr="0"/>
          <a:lstStyle>
            <a:lvl1pPr marL="342900" marR="0" lvl="0" indent="-165100" algn="l" rtl="0">
              <a:spcBef>
                <a:spcPts val="560"/>
              </a:spcBef>
              <a:buClr>
                <a:schemeClr val="accent6"/>
              </a:buClr>
              <a:buSzPct val="100000"/>
              <a:buFont typeface="Noto Sans Symbols"/>
              <a:buChar char="▪"/>
              <a:defRPr sz="2800" b="0" i="0" u="none" strike="noStrike" cap="none">
                <a:solidFill>
                  <a:schemeClr val="accent5"/>
                </a:solidFill>
                <a:latin typeface="Arial"/>
                <a:ea typeface="Arial"/>
                <a:cs typeface="Arial"/>
                <a:sym typeface="Arial"/>
              </a:defRPr>
            </a:lvl1pPr>
            <a:lvl2pPr marL="742950" marR="0" lvl="1" indent="-133350" algn="l" rtl="0">
              <a:spcBef>
                <a:spcPts val="480"/>
              </a:spcBef>
              <a:buClr>
                <a:schemeClr val="accent6"/>
              </a:buClr>
              <a:buSzPct val="100000"/>
              <a:buFont typeface="Noto Sans Symbols"/>
              <a:buChar char="▪"/>
              <a:defRPr sz="2400" b="0" i="0" u="none" strike="noStrike" cap="none">
                <a:solidFill>
                  <a:schemeClr val="accent5"/>
                </a:solidFill>
                <a:latin typeface="Arial"/>
                <a:ea typeface="Arial"/>
                <a:cs typeface="Arial"/>
                <a:sym typeface="Arial"/>
              </a:defRPr>
            </a:lvl2pPr>
            <a:lvl3pPr marL="1143000" marR="0" lvl="2" indent="-101600" algn="l" rtl="0">
              <a:spcBef>
                <a:spcPts val="400"/>
              </a:spcBef>
              <a:buClr>
                <a:schemeClr val="accent6"/>
              </a:buClr>
              <a:buSzPct val="100000"/>
              <a:buFont typeface="Noto Sans Symbols"/>
              <a:buChar char="▪"/>
              <a:defRPr sz="2000" b="0" i="0" u="none" strike="noStrike" cap="none">
                <a:solidFill>
                  <a:schemeClr val="accent5"/>
                </a:solidFill>
                <a:latin typeface="Arial"/>
                <a:ea typeface="Arial"/>
                <a:cs typeface="Arial"/>
                <a:sym typeface="Arial"/>
              </a:defRPr>
            </a:lvl3pPr>
            <a:lvl4pPr marL="1600200" marR="0" lvl="3" indent="-114300" algn="l" rtl="0">
              <a:spcBef>
                <a:spcPts val="360"/>
              </a:spcBef>
              <a:buClr>
                <a:schemeClr val="accent6"/>
              </a:buClr>
              <a:buSzPct val="100000"/>
              <a:buFont typeface="Noto Sans Symbols"/>
              <a:buChar char="▪"/>
              <a:defRPr sz="1800" b="0" i="0" u="none" strike="noStrike" cap="none">
                <a:solidFill>
                  <a:schemeClr val="accent5"/>
                </a:solidFill>
                <a:latin typeface="Arial"/>
                <a:ea typeface="Arial"/>
                <a:cs typeface="Arial"/>
                <a:sym typeface="Arial"/>
              </a:defRPr>
            </a:lvl4pPr>
            <a:lvl5pPr marL="2057400" marR="0" lvl="4" indent="-127000" algn="l" rtl="0">
              <a:spcBef>
                <a:spcPts val="320"/>
              </a:spcBef>
              <a:buClr>
                <a:schemeClr val="accent6"/>
              </a:buClr>
              <a:buSzPct val="100000"/>
              <a:buFont typeface="Noto Sans Symbols"/>
              <a:buChar char="▪"/>
              <a:defRPr sz="1600" b="0" i="0" u="none" strike="noStrike" cap="none">
                <a:solidFill>
                  <a:schemeClr val="accent5"/>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1981200" y="6356350"/>
            <a:ext cx="6550799" cy="35999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chemeClr val="accen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686800" y="6356350"/>
            <a:ext cx="359999" cy="359999"/>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accent1"/>
                </a:solidFill>
                <a:latin typeface="Arial"/>
                <a:ea typeface="Arial"/>
                <a:cs typeface="Arial"/>
                <a:sym typeface="Arial"/>
              </a:rPr>
              <a:t>‹#›</a:t>
            </a:fld>
            <a:endParaRPr lang="en-US" sz="1200" b="0" i="0" u="none" strike="noStrike"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3614488119"/>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p:nvPr>
        </p:nvSpPr>
        <p:spPr>
          <a:xfrm>
            <a:off x="612000" y="1371601"/>
            <a:ext cx="7920000" cy="4754563"/>
          </a:xfrm>
          <a:prstGeom prst="rect">
            <a:avLst/>
          </a:prstGeom>
        </p:spPr>
        <p:txBody>
          <a:bodyPr vert="horz" lIns="0" tIns="0" rIns="0" bIns="0" rtlCol="0">
            <a:normAutofit/>
          </a:bodyPr>
          <a:lstStyle/>
          <a:p>
            <a:pPr lvl="0"/>
            <a:r>
              <a:rPr lang="en-GB" noProof="0" smtClean="0"/>
              <a:t>Click to edit Master texts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GB" noProof="0" smtClean="0"/>
              <a:t>Effect of spurious quench heater and CLIQ firing on the LHC and the future HL-LHC beams</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extLst>
      <p:ext uri="{BB962C8B-B14F-4D97-AF65-F5344CB8AC3E}">
        <p14:creationId xmlns:p14="http://schemas.microsoft.com/office/powerpoint/2010/main" val="32149681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smtClean="0"/>
              <a:t>Click to edit Master texts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fr-FR" noProof="0" smtClean="0"/>
              <a:t>Björn Lindström</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extLst>
      <p:ext uri="{BB962C8B-B14F-4D97-AF65-F5344CB8AC3E}">
        <p14:creationId xmlns:p14="http://schemas.microsoft.com/office/powerpoint/2010/main" val="9806614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1.ti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GB" dirty="0"/>
              <a:t>Detection and Analysis of Uncontrolled Beam Loss in the High Luminosity LHC</a:t>
            </a:r>
            <a:endParaRPr lang="en-GB" dirty="0"/>
          </a:p>
        </p:txBody>
      </p:sp>
      <p:sp>
        <p:nvSpPr>
          <p:cNvPr id="3" name="Sous-titre 2"/>
          <p:cNvSpPr>
            <a:spLocks noGrp="1"/>
          </p:cNvSpPr>
          <p:nvPr>
            <p:ph type="subTitle" idx="1"/>
          </p:nvPr>
        </p:nvSpPr>
        <p:spPr/>
        <p:txBody>
          <a:bodyPr>
            <a:normAutofit fontScale="85000" lnSpcReduction="20000"/>
          </a:bodyPr>
          <a:lstStyle/>
          <a:p>
            <a:r>
              <a:rPr lang="en-GB" dirty="0" err="1" smtClean="0"/>
              <a:t>Bj</a:t>
            </a:r>
            <a:r>
              <a:rPr lang="sv-SE" dirty="0" smtClean="0"/>
              <a:t>örn Lindström</a:t>
            </a:r>
            <a:endParaRPr lang="en-GB" dirty="0" smtClean="0"/>
          </a:p>
          <a:p>
            <a:r>
              <a:rPr lang="en-GB" dirty="0" smtClean="0"/>
              <a:t>CERN and Uppsala University</a:t>
            </a:r>
          </a:p>
          <a:p>
            <a:r>
              <a:rPr lang="sv-SE" dirty="0" smtClean="0"/>
              <a:t>With input from L. Bortot,  A. Fernandez Navarro, M. Valette, V. Raginel, D. Wollmann</a:t>
            </a:r>
            <a:endParaRPr lang="en-GB" dirty="0" smtClean="0"/>
          </a:p>
          <a:p>
            <a:endParaRPr lang="en-GB" dirty="0"/>
          </a:p>
        </p:txBody>
      </p:sp>
      <p:sp>
        <p:nvSpPr>
          <p:cNvPr id="4" name="Espace réservé du texte 3"/>
          <p:cNvSpPr>
            <a:spLocks noGrp="1"/>
          </p:cNvSpPr>
          <p:nvPr>
            <p:ph type="body" sz="quarter" idx="14"/>
          </p:nvPr>
        </p:nvSpPr>
        <p:spPr/>
        <p:txBody>
          <a:bodyPr/>
          <a:lstStyle/>
          <a:p>
            <a:r>
              <a:rPr lang="en-GB" dirty="0" smtClean="0"/>
              <a:t>28</a:t>
            </a:r>
            <a:r>
              <a:rPr lang="en-GB" baseline="30000" dirty="0" smtClean="0"/>
              <a:t>th</a:t>
            </a:r>
            <a:r>
              <a:rPr lang="en-GB" dirty="0" smtClean="0"/>
              <a:t> </a:t>
            </a:r>
            <a:r>
              <a:rPr lang="en-GB" dirty="0" smtClean="0"/>
              <a:t>November 2017</a:t>
            </a:r>
            <a:endParaRPr lang="en-GB" dirty="0"/>
          </a:p>
        </p:txBody>
      </p:sp>
      <p:pic>
        <p:nvPicPr>
          <p:cNvPr id="5" name="Image 4" descr="CERN-logo_outline.jpg"/>
          <p:cNvPicPr>
            <a:picLocks noChangeAspect="1"/>
          </p:cNvPicPr>
          <p:nvPr/>
        </p:nvPicPr>
        <p:blipFill>
          <a:blip r:embed="rId3"/>
          <a:stretch>
            <a:fillRect/>
          </a:stretch>
        </p:blipFill>
        <p:spPr>
          <a:xfrm>
            <a:off x="377190" y="5946775"/>
            <a:ext cx="613410" cy="603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92696"/>
            <a:ext cx="1647825" cy="1562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Accelerator Physics – some basic concepts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sv-SE" sz="2400" dirty="0" smtClean="0"/>
                  <a:t>Beta function describes the oscillation of off-center particles, a function of the quadrupoles</a:t>
                </a:r>
              </a:p>
              <a:p>
                <a:pPr lvl="1"/>
                <a:r>
                  <a:rPr lang="sv-SE" sz="2000" dirty="0" smtClean="0"/>
                  <a:t>Beta function is also related to the beam size</a:t>
                </a:r>
              </a:p>
              <a:p>
                <a:r>
                  <a:rPr lang="sv-SE" sz="2400" dirty="0" smtClean="0"/>
                  <a:t>Transverse bunch particle distribution can be modelled as sum of two 2d-Gaussians (beam core + beam halo)</a:t>
                </a:r>
              </a:p>
              <a:p>
                <a:r>
                  <a:rPr lang="sv-SE" sz="2400" dirty="0" smtClean="0"/>
                  <a:t>1 </a:t>
                </a:r>
                <a:r>
                  <a:rPr lang="el-GR" sz="2400" dirty="0" smtClean="0"/>
                  <a:t>σ</a:t>
                </a:r>
                <a:r>
                  <a:rPr lang="sv-SE" sz="2400" dirty="0" smtClean="0"/>
                  <a:t> [m] ~ 1 standard deviation/width of distribution</a:t>
                </a:r>
              </a:p>
              <a:p>
                <a:pPr lvl="1"/>
                <a14:m>
                  <m:oMath xmlns:m="http://schemas.openxmlformats.org/officeDocument/2006/math">
                    <m:r>
                      <a:rPr lang="sv-SE" sz="2000" b="0" i="1" smtClean="0">
                        <a:latin typeface="Cambria Math" panose="02040503050406030204" pitchFamily="18" charset="0"/>
                      </a:rPr>
                      <m:t>𝜎</m:t>
                    </m:r>
                    <m:r>
                      <a:rPr lang="sv-SE" sz="2000" b="0" i="1" smtClean="0">
                        <a:latin typeface="Cambria Math" panose="02040503050406030204" pitchFamily="18" charset="0"/>
                      </a:rPr>
                      <m:t>(</m:t>
                    </m:r>
                    <m:r>
                      <a:rPr lang="sv-SE" sz="2000" b="0" i="1" smtClean="0">
                        <a:latin typeface="Cambria Math" panose="02040503050406030204" pitchFamily="18" charset="0"/>
                      </a:rPr>
                      <m:t>𝑠</m:t>
                    </m:r>
                    <m:r>
                      <a:rPr lang="sv-SE" sz="2000" b="0" i="1" smtClean="0">
                        <a:latin typeface="Cambria Math" panose="02040503050406030204" pitchFamily="18" charset="0"/>
                      </a:rPr>
                      <m:t>)=</m:t>
                    </m:r>
                    <m:rad>
                      <m:radPr>
                        <m:degHide m:val="on"/>
                        <m:ctrlPr>
                          <a:rPr lang="sv-SE" sz="2000" b="0" i="1" smtClean="0">
                            <a:latin typeface="Cambria Math" panose="02040503050406030204" pitchFamily="18" charset="0"/>
                          </a:rPr>
                        </m:ctrlPr>
                      </m:radPr>
                      <m:deg/>
                      <m:e>
                        <m:r>
                          <a:rPr lang="sv-SE" sz="2000" b="0" i="1" smtClean="0">
                            <a:latin typeface="Cambria Math" panose="02040503050406030204" pitchFamily="18" charset="0"/>
                          </a:rPr>
                          <m:t>𝛽</m:t>
                        </m:r>
                        <m:r>
                          <a:rPr lang="sv-SE" sz="2000" b="0" i="1" smtClean="0">
                            <a:latin typeface="Cambria Math" panose="02040503050406030204" pitchFamily="18" charset="0"/>
                          </a:rPr>
                          <m:t>(</m:t>
                        </m:r>
                        <m:r>
                          <a:rPr lang="sv-SE" sz="2000" b="0" i="1" smtClean="0">
                            <a:latin typeface="Cambria Math" panose="02040503050406030204" pitchFamily="18" charset="0"/>
                          </a:rPr>
                          <m:t>𝑠</m:t>
                        </m:r>
                        <m:r>
                          <a:rPr lang="sv-SE" sz="2000" b="0" i="1" smtClean="0">
                            <a:latin typeface="Cambria Math" panose="02040503050406030204" pitchFamily="18" charset="0"/>
                          </a:rPr>
                          <m:t>)</m:t>
                        </m:r>
                        <m:r>
                          <a:rPr lang="sv-SE" sz="2000" b="0" i="1" smtClean="0">
                            <a:latin typeface="Cambria Math" panose="02040503050406030204" pitchFamily="18" charset="0"/>
                          </a:rPr>
                          <m:t>𝜖</m:t>
                        </m:r>
                      </m:e>
                    </m:rad>
                  </m:oMath>
                </a14:m>
                <a:endParaRPr lang="sv-SE" sz="2000" b="0" dirty="0" smtClean="0"/>
              </a:p>
              <a:p>
                <a:pPr lvl="1"/>
                <a14:m>
                  <m:oMath xmlns:m="http://schemas.openxmlformats.org/officeDocument/2006/math">
                    <m:r>
                      <a:rPr lang="sv-SE" sz="2000" i="1">
                        <a:latin typeface="Cambria Math" panose="02040503050406030204" pitchFamily="18" charset="0"/>
                      </a:rPr>
                      <m:t>𝑠</m:t>
                    </m:r>
                    <m:r>
                      <a:rPr lang="sv-SE" sz="2000" b="0" i="1" smtClean="0">
                        <a:latin typeface="Cambria Math" panose="02040503050406030204" pitchFamily="18" charset="0"/>
                      </a:rPr>
                      <m:t> </m:t>
                    </m:r>
                    <m:r>
                      <a:rPr lang="sv-SE" sz="2000" i="1">
                        <a:latin typeface="Cambria Math" panose="02040503050406030204" pitchFamily="18" charset="0"/>
                      </a:rPr>
                      <m:t>:</m:t>
                    </m:r>
                    <m:r>
                      <a:rPr lang="sv-SE" sz="2000" i="1">
                        <a:latin typeface="Cambria Math" panose="02040503050406030204" pitchFamily="18" charset="0"/>
                      </a:rPr>
                      <m:t>𝑙𝑜𝑛𝑔𝑖𝑡𝑢𝑑𝑖𝑛𝑎𝑙</m:t>
                    </m:r>
                    <m:r>
                      <a:rPr lang="sv-SE" sz="2000" i="1">
                        <a:latin typeface="Cambria Math" panose="02040503050406030204" pitchFamily="18" charset="0"/>
                      </a:rPr>
                      <m:t> </m:t>
                    </m:r>
                    <m:r>
                      <a:rPr lang="sv-SE" sz="2000" i="1">
                        <a:latin typeface="Cambria Math" panose="02040503050406030204" pitchFamily="18" charset="0"/>
                      </a:rPr>
                      <m:t>𝑑𝑖𝑠𝑡𝑎𝑛𝑐𝑒</m:t>
                    </m:r>
                  </m:oMath>
                </a14:m>
                <a:endParaRPr lang="sv-SE" sz="2000" dirty="0"/>
              </a:p>
              <a:p>
                <a:pPr lvl="1"/>
                <a14:m>
                  <m:oMath xmlns:m="http://schemas.openxmlformats.org/officeDocument/2006/math">
                    <m:r>
                      <a:rPr lang="sv-SE" sz="2000" b="0" i="1" smtClean="0">
                        <a:latin typeface="Cambria Math" panose="02040503050406030204" pitchFamily="18" charset="0"/>
                      </a:rPr>
                      <m:t>𝜖</m:t>
                    </m:r>
                    <m:r>
                      <a:rPr lang="sv-SE" sz="2000" b="0" i="1" smtClean="0">
                        <a:latin typeface="Cambria Math" panose="02040503050406030204" pitchFamily="18" charset="0"/>
                      </a:rPr>
                      <m:t> :</m:t>
                    </m:r>
                    <m:r>
                      <a:rPr lang="sv-SE" sz="2000" b="0" i="1" smtClean="0">
                        <a:latin typeface="Cambria Math" panose="02040503050406030204" pitchFamily="18" charset="0"/>
                      </a:rPr>
                      <m:t>𝑒𝑚𝑖𝑡𝑡𝑎𝑛𝑐𝑒</m:t>
                    </m:r>
                    <m:r>
                      <a:rPr lang="sv-SE" sz="2000" b="0" i="1" smtClean="0">
                        <a:latin typeface="Cambria Math" panose="02040503050406030204" pitchFamily="18" charset="0"/>
                      </a:rPr>
                      <m:t>, </m:t>
                    </m:r>
                    <m:r>
                      <a:rPr lang="sv-SE" sz="2000" b="0" i="1" smtClean="0">
                        <a:latin typeface="Cambria Math" panose="02040503050406030204" pitchFamily="18" charset="0"/>
                      </a:rPr>
                      <m:t>𝑎𝑣𝑒𝑟𝑎𝑔𝑒</m:t>
                    </m:r>
                    <m:r>
                      <a:rPr lang="sv-SE" sz="2000" b="0" i="1" smtClean="0">
                        <a:latin typeface="Cambria Math" panose="02040503050406030204" pitchFamily="18" charset="0"/>
                      </a:rPr>
                      <m:t> </m:t>
                    </m:r>
                    <m:r>
                      <a:rPr lang="sv-SE" sz="2000" b="0" i="1" smtClean="0">
                        <a:latin typeface="Cambria Math" panose="02040503050406030204" pitchFamily="18" charset="0"/>
                      </a:rPr>
                      <m:t>𝑡𝑟𝑎𝑛𝑠𝑣𝑒𝑟𝑠𝑒</m:t>
                    </m:r>
                    <m:r>
                      <a:rPr lang="sv-SE" sz="2000" b="0" i="1" smtClean="0">
                        <a:latin typeface="Cambria Math" panose="02040503050406030204" pitchFamily="18" charset="0"/>
                      </a:rPr>
                      <m:t> </m:t>
                    </m:r>
                    <m:r>
                      <a:rPr lang="sv-SE" sz="2000" b="0" i="1" smtClean="0">
                        <a:latin typeface="Cambria Math" panose="02040503050406030204" pitchFamily="18" charset="0"/>
                      </a:rPr>
                      <m:t>𝑠𝑝𝑟𝑒𝑎𝑑</m:t>
                    </m:r>
                    <m:r>
                      <a:rPr lang="sv-SE" sz="2000" b="0" i="1" smtClean="0">
                        <a:latin typeface="Cambria Math" panose="02040503050406030204" pitchFamily="18" charset="0"/>
                      </a:rPr>
                      <m:t> </m:t>
                    </m:r>
                    <m:r>
                      <a:rPr lang="sv-SE" sz="2000" b="0" i="1" smtClean="0">
                        <a:latin typeface="Cambria Math" panose="02040503050406030204" pitchFamily="18" charset="0"/>
                      </a:rPr>
                      <m:t>𝑖𝑛</m:t>
                    </m:r>
                    <m:r>
                      <a:rPr lang="sv-SE" sz="2000" b="0" i="1" smtClean="0">
                        <a:latin typeface="Cambria Math" panose="02040503050406030204" pitchFamily="18" charset="0"/>
                      </a:rPr>
                      <m:t> </m:t>
                    </m:r>
                    <m:r>
                      <a:rPr lang="sv-SE" sz="2000" b="0" i="1" smtClean="0">
                        <a:latin typeface="Cambria Math" panose="02040503050406030204" pitchFamily="18" charset="0"/>
                      </a:rPr>
                      <m:t>𝑝h𝑎𝑠𝑒</m:t>
                    </m:r>
                    <m:r>
                      <a:rPr lang="sv-SE" sz="2000" b="0" i="1" smtClean="0">
                        <a:latin typeface="Cambria Math" panose="02040503050406030204" pitchFamily="18" charset="0"/>
                      </a:rPr>
                      <m:t> </m:t>
                    </m:r>
                    <m:r>
                      <a:rPr lang="sv-SE" sz="2000" b="0" i="1" smtClean="0">
                        <a:latin typeface="Cambria Math" panose="02040503050406030204" pitchFamily="18" charset="0"/>
                      </a:rPr>
                      <m:t>𝑠𝑝𝑎𝑐𝑒</m:t>
                    </m:r>
                  </m:oMath>
                </a14:m>
                <a:endParaRPr lang="sv-SE" sz="2000" dirty="0" smtClean="0"/>
              </a:p>
              <a:p>
                <a:pPr lvl="1"/>
                <a:r>
                  <a:rPr lang="sv-SE" sz="2000" dirty="0" smtClean="0"/>
                  <a:t>Off-center particles remain at constant radius in phase space</a:t>
                </a:r>
              </a:p>
              <a:p>
                <a:pPr lvl="2"/>
                <a:r>
                  <a:rPr lang="sv-SE" sz="1600" dirty="0"/>
                  <a:t>N</a:t>
                </a:r>
                <a:r>
                  <a:rPr lang="sv-SE" sz="1600" dirty="0" smtClean="0"/>
                  <a:t>ormalized to beam </a:t>
                </a:r>
                <a:r>
                  <a:rPr lang="el-GR" sz="1600" dirty="0" smtClean="0"/>
                  <a:t>σ</a:t>
                </a:r>
                <a:r>
                  <a:rPr lang="sv-SE" sz="1600" dirty="0" smtClean="0"/>
                  <a:t> – convenient unit</a:t>
                </a:r>
              </a:p>
              <a:p>
                <a:pPr lvl="2"/>
                <a:r>
                  <a:rPr lang="sv-SE" sz="1600" dirty="0" smtClean="0"/>
                  <a:t>Phase must be taken into account for very fast failures</a:t>
                </a:r>
                <a:endParaRPr lang="sv-SE" sz="1600" dirty="0"/>
              </a:p>
              <a:p>
                <a:pPr lvl="1"/>
                <a:endParaRPr lang="en-GB"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154" t="-1739" r="-923"/>
                </a:stretch>
              </a:blipFill>
            </p:spPr>
            <p:txBody>
              <a:bodyPr/>
              <a:lstStyle/>
              <a:p>
                <a:r>
                  <a:rPr lang="en-GB">
                    <a:noFill/>
                  </a:rPr>
                  <a:t> </a:t>
                </a:r>
              </a:p>
            </p:txBody>
          </p:sp>
        </mc:Fallback>
      </mc:AlternateContent>
      <p:sp>
        <p:nvSpPr>
          <p:cNvPr id="5" name="Slide Number Placeholder 4"/>
          <p:cNvSpPr>
            <a:spLocks noGrp="1"/>
          </p:cNvSpPr>
          <p:nvPr>
            <p:ph type="sldNum" sz="quarter" idx="12"/>
          </p:nvPr>
        </p:nvSpPr>
        <p:spPr/>
        <p:txBody>
          <a:bodyPr/>
          <a:lstStyle/>
          <a:p>
            <a:fld id="{BFDCA1C4-9514-7B4F-976F-D92F7E296653}" type="slidenum">
              <a:rPr lang="fr-FR" smtClean="0"/>
              <a:pPr/>
              <a:t>10</a:t>
            </a:fld>
            <a:endParaRPr lang="fr-FR"/>
          </a:p>
        </p:txBody>
      </p:sp>
    </p:spTree>
    <p:extLst>
      <p:ext uri="{BB962C8B-B14F-4D97-AF65-F5344CB8AC3E}">
        <p14:creationId xmlns:p14="http://schemas.microsoft.com/office/powerpoint/2010/main" val="4017717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Collimation system overview</a:t>
            </a:r>
            <a:endParaRPr lang="en-GB" dirty="0"/>
          </a:p>
        </p:txBody>
      </p:sp>
      <p:sp>
        <p:nvSpPr>
          <p:cNvPr id="3" name="Content Placeholder 2"/>
          <p:cNvSpPr>
            <a:spLocks noGrp="1"/>
          </p:cNvSpPr>
          <p:nvPr>
            <p:ph idx="1"/>
          </p:nvPr>
        </p:nvSpPr>
        <p:spPr/>
        <p:txBody>
          <a:bodyPr>
            <a:normAutofit fontScale="85000" lnSpcReduction="10000"/>
          </a:bodyPr>
          <a:lstStyle/>
          <a:p>
            <a:r>
              <a:rPr lang="sv-SE" dirty="0" smtClean="0"/>
              <a:t>Smallest aperture bottleneck</a:t>
            </a:r>
          </a:p>
          <a:p>
            <a:r>
              <a:rPr lang="sv-SE" dirty="0" smtClean="0"/>
              <a:t>Designed to clean off-center particles</a:t>
            </a:r>
          </a:p>
          <a:p>
            <a:r>
              <a:rPr lang="sv-SE" dirty="0" smtClean="0"/>
              <a:t>First elements to intercept the beam for most failures</a:t>
            </a:r>
          </a:p>
          <a:p>
            <a:r>
              <a:rPr lang="sv-SE" dirty="0" smtClean="0"/>
              <a:t>Consists of three sets</a:t>
            </a:r>
          </a:p>
          <a:p>
            <a:pPr lvl="1"/>
            <a:r>
              <a:rPr lang="sv-SE" dirty="0" smtClean="0"/>
              <a:t>Primary collimators (TCP, ~5.5 </a:t>
            </a:r>
            <a:r>
              <a:rPr lang="el-GR" dirty="0" smtClean="0"/>
              <a:t>σ</a:t>
            </a:r>
            <a:r>
              <a:rPr lang="sv-SE" dirty="0" smtClean="0"/>
              <a:t> aperture, ~2 mm)</a:t>
            </a:r>
          </a:p>
          <a:p>
            <a:pPr lvl="2"/>
            <a:r>
              <a:rPr lang="sv-SE" dirty="0" smtClean="0"/>
              <a:t>Carbon</a:t>
            </a:r>
          </a:p>
          <a:p>
            <a:pPr lvl="2"/>
            <a:r>
              <a:rPr lang="sv-SE" dirty="0" smtClean="0"/>
              <a:t>Diffuses protons</a:t>
            </a:r>
          </a:p>
          <a:p>
            <a:pPr lvl="1"/>
            <a:r>
              <a:rPr lang="sv-SE" dirty="0" smtClean="0"/>
              <a:t>Secondary</a:t>
            </a:r>
          </a:p>
          <a:p>
            <a:pPr lvl="2"/>
            <a:r>
              <a:rPr lang="sv-SE" dirty="0" smtClean="0"/>
              <a:t>Carbon</a:t>
            </a:r>
          </a:p>
          <a:p>
            <a:pPr lvl="2"/>
            <a:r>
              <a:rPr lang="sv-SE" dirty="0" smtClean="0"/>
              <a:t>Shower creation</a:t>
            </a:r>
          </a:p>
          <a:p>
            <a:pPr lvl="1"/>
            <a:r>
              <a:rPr lang="sv-SE" dirty="0" smtClean="0"/>
              <a:t>Tertiary</a:t>
            </a:r>
          </a:p>
          <a:p>
            <a:pPr lvl="2"/>
            <a:r>
              <a:rPr lang="sv-SE" dirty="0" smtClean="0"/>
              <a:t>Tungsten</a:t>
            </a:r>
          </a:p>
          <a:p>
            <a:pPr lvl="2"/>
            <a:r>
              <a:rPr lang="sv-SE" dirty="0" smtClean="0"/>
              <a:t>Absorbs showers</a:t>
            </a:r>
          </a:p>
          <a:p>
            <a:r>
              <a:rPr lang="sv-SE" dirty="0" smtClean="0"/>
              <a:t>Orbit excursion of ~3 </a:t>
            </a:r>
            <a:r>
              <a:rPr lang="el-GR" dirty="0" smtClean="0"/>
              <a:t>σ</a:t>
            </a:r>
            <a:r>
              <a:rPr lang="sv-SE" dirty="0" smtClean="0"/>
              <a:t> at 7 TeV enough to damage</a:t>
            </a:r>
          </a:p>
          <a:p>
            <a:pPr lvl="2"/>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11</a:t>
            </a:fld>
            <a:endParaRPr lang="fr-FR"/>
          </a:p>
        </p:txBody>
      </p:sp>
    </p:spTree>
    <p:extLst>
      <p:ext uri="{BB962C8B-B14F-4D97-AF65-F5344CB8AC3E}">
        <p14:creationId xmlns:p14="http://schemas.microsoft.com/office/powerpoint/2010/main" val="272536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Damage limits</a:t>
            </a:r>
            <a:endParaRPr lang="en-GB" dirty="0"/>
          </a:p>
        </p:txBody>
      </p:sp>
      <p:sp>
        <p:nvSpPr>
          <p:cNvPr id="3" name="Content Placeholder 2"/>
          <p:cNvSpPr>
            <a:spLocks noGrp="1"/>
          </p:cNvSpPr>
          <p:nvPr>
            <p:ph idx="1"/>
          </p:nvPr>
        </p:nvSpPr>
        <p:spPr/>
        <p:txBody>
          <a:bodyPr/>
          <a:lstStyle/>
          <a:p>
            <a:r>
              <a:rPr lang="sv-SE" dirty="0" smtClean="0"/>
              <a:t>Collimator system</a:t>
            </a:r>
          </a:p>
          <a:p>
            <a:pPr lvl="1"/>
            <a:r>
              <a:rPr lang="sv-SE" dirty="0" smtClean="0"/>
              <a:t>288 nominal bunches (one SPS beam) at 450 GeV</a:t>
            </a:r>
          </a:p>
          <a:p>
            <a:pPr lvl="1"/>
            <a:r>
              <a:rPr lang="sv-SE" dirty="0" smtClean="0"/>
              <a:t>8 nominal bunches at 7 TeV</a:t>
            </a:r>
          </a:p>
          <a:p>
            <a:pPr lvl="2"/>
            <a:r>
              <a:rPr lang="sv-SE" dirty="0" smtClean="0"/>
              <a:t>~Half this for HL-LHC</a:t>
            </a:r>
          </a:p>
          <a:p>
            <a:r>
              <a:rPr lang="sv-SE" dirty="0" smtClean="0"/>
              <a:t>Magnets</a:t>
            </a:r>
          </a:p>
          <a:p>
            <a:pPr lvl="1"/>
            <a:r>
              <a:rPr lang="sv-SE" dirty="0" smtClean="0"/>
              <a:t>Quench limit: ~1e9 protons @ 450 GeV, ~1e7 protons @ 7 TeV</a:t>
            </a:r>
          </a:p>
          <a:p>
            <a:pPr lvl="1"/>
            <a:r>
              <a:rPr lang="sv-SE" dirty="0" smtClean="0"/>
              <a:t>Damage limit: 1e12 protons @ 450 GeV, 1.e11 protons @ 7 TeV</a:t>
            </a:r>
          </a:p>
        </p:txBody>
      </p:sp>
      <p:sp>
        <p:nvSpPr>
          <p:cNvPr id="5" name="Slide Number Placeholder 4"/>
          <p:cNvSpPr>
            <a:spLocks noGrp="1"/>
          </p:cNvSpPr>
          <p:nvPr>
            <p:ph type="sldNum" sz="quarter" idx="12"/>
          </p:nvPr>
        </p:nvSpPr>
        <p:spPr/>
        <p:txBody>
          <a:bodyPr/>
          <a:lstStyle/>
          <a:p>
            <a:fld id="{BFDCA1C4-9514-7B4F-976F-D92F7E296653}" type="slidenum">
              <a:rPr lang="fr-FR" smtClean="0"/>
              <a:pPr/>
              <a:t>12</a:t>
            </a:fld>
            <a:endParaRPr lang="fr-FR"/>
          </a:p>
        </p:txBody>
      </p:sp>
    </p:spTree>
    <p:extLst>
      <p:ext uri="{BB962C8B-B14F-4D97-AF65-F5344CB8AC3E}">
        <p14:creationId xmlns:p14="http://schemas.microsoft.com/office/powerpoint/2010/main" val="51651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Magnet protection</a:t>
            </a:r>
            <a:endParaRPr lang="en-GB" dirty="0"/>
          </a:p>
        </p:txBody>
      </p:sp>
      <p:sp>
        <p:nvSpPr>
          <p:cNvPr id="3" name="Content Placeholder 2"/>
          <p:cNvSpPr>
            <a:spLocks noGrp="1"/>
          </p:cNvSpPr>
          <p:nvPr>
            <p:ph idx="1"/>
          </p:nvPr>
        </p:nvSpPr>
        <p:spPr/>
        <p:txBody>
          <a:bodyPr>
            <a:normAutofit/>
          </a:bodyPr>
          <a:lstStyle/>
          <a:p>
            <a:r>
              <a:rPr lang="sv-SE" sz="2400" dirty="0" smtClean="0"/>
              <a:t>When a quench occurs</a:t>
            </a:r>
          </a:p>
          <a:p>
            <a:pPr lvl="1"/>
            <a:r>
              <a:rPr lang="sv-SE" sz="2000" dirty="0" smtClean="0"/>
              <a:t>Usually localized</a:t>
            </a:r>
          </a:p>
          <a:p>
            <a:pPr lvl="1"/>
            <a:r>
              <a:rPr lang="sv-SE" sz="2000" dirty="0" smtClean="0"/>
              <a:t>Must be spread quickly (~100 ms) to diffuse the resistive current loss throughout the magnet</a:t>
            </a:r>
          </a:p>
          <a:p>
            <a:r>
              <a:rPr lang="sv-SE" sz="2400" dirty="0" smtClean="0"/>
              <a:t>Quench heaters: resistive plates attached to magnet (current system)</a:t>
            </a:r>
          </a:p>
          <a:p>
            <a:r>
              <a:rPr lang="sv-SE" sz="2400" dirty="0" smtClean="0"/>
              <a:t>A new system for heating whole magnet at once in development – explained further down</a:t>
            </a:r>
          </a:p>
          <a:p>
            <a:r>
              <a:rPr lang="sv-SE" sz="2400" dirty="0" smtClean="0"/>
              <a:t>Both types induce magnetic field in beam area</a:t>
            </a:r>
          </a:p>
          <a:p>
            <a:pPr lvl="1"/>
            <a:r>
              <a:rPr lang="sv-SE" sz="2000" dirty="0" smtClean="0"/>
              <a:t>Affects the beam!</a:t>
            </a:r>
          </a:p>
          <a:p>
            <a:endParaRPr lang="sv-SE" dirty="0" smtClean="0"/>
          </a:p>
        </p:txBody>
      </p:sp>
      <p:sp>
        <p:nvSpPr>
          <p:cNvPr id="5" name="Slide Number Placeholder 4"/>
          <p:cNvSpPr>
            <a:spLocks noGrp="1"/>
          </p:cNvSpPr>
          <p:nvPr>
            <p:ph type="sldNum" sz="quarter" idx="12"/>
          </p:nvPr>
        </p:nvSpPr>
        <p:spPr/>
        <p:txBody>
          <a:bodyPr/>
          <a:lstStyle/>
          <a:p>
            <a:fld id="{BFDCA1C4-9514-7B4F-976F-D92F7E296653}" type="slidenum">
              <a:rPr lang="fr-FR" smtClean="0"/>
              <a:pPr/>
              <a:t>13</a:t>
            </a:fld>
            <a:endParaRPr lang="fr-FR"/>
          </a:p>
        </p:txBody>
      </p:sp>
    </p:spTree>
    <p:extLst>
      <p:ext uri="{BB962C8B-B14F-4D97-AF65-F5344CB8AC3E}">
        <p14:creationId xmlns:p14="http://schemas.microsoft.com/office/powerpoint/2010/main" val="299412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402377"/>
            <a:ext cx="4644009" cy="3483007"/>
          </a:xfrm>
          <a:prstGeom prst="rect">
            <a:avLst/>
          </a:prstGeom>
        </p:spPr>
      </p:pic>
      <p:sp>
        <p:nvSpPr>
          <p:cNvPr id="2" name="Title 1"/>
          <p:cNvSpPr>
            <a:spLocks noGrp="1"/>
          </p:cNvSpPr>
          <p:nvPr>
            <p:ph type="title"/>
          </p:nvPr>
        </p:nvSpPr>
        <p:spPr>
          <a:xfrm>
            <a:off x="612000" y="180000"/>
            <a:ext cx="4838244" cy="720000"/>
          </a:xfrm>
        </p:spPr>
        <p:txBody>
          <a:bodyPr/>
          <a:lstStyle/>
          <a:p>
            <a:r>
              <a:rPr lang="en-US" dirty="0" smtClean="0"/>
              <a:t>Quench heaters in Dipoles</a:t>
            </a:r>
            <a:endParaRPr lang="en-GB" dirty="0"/>
          </a:p>
        </p:txBody>
      </p:sp>
      <p:sp>
        <p:nvSpPr>
          <p:cNvPr id="3" name="Content Placeholder 2"/>
          <p:cNvSpPr>
            <a:spLocks noGrp="1"/>
          </p:cNvSpPr>
          <p:nvPr>
            <p:ph idx="1"/>
          </p:nvPr>
        </p:nvSpPr>
        <p:spPr>
          <a:xfrm>
            <a:off x="251520" y="1219204"/>
            <a:ext cx="4392048" cy="4906963"/>
          </a:xfrm>
        </p:spPr>
        <p:txBody>
          <a:bodyPr>
            <a:normAutofit/>
          </a:bodyPr>
          <a:lstStyle/>
          <a:p>
            <a:r>
              <a:rPr lang="en-US" sz="2400" dirty="0" smtClean="0"/>
              <a:t>From simulations: the QH cause a 0.7 </a:t>
            </a:r>
            <a:r>
              <a:rPr lang="en-US" sz="2400" dirty="0" err="1" smtClean="0"/>
              <a:t>mT</a:t>
            </a:r>
            <a:r>
              <a:rPr lang="en-US" sz="2400" dirty="0" smtClean="0"/>
              <a:t> field in the beam area</a:t>
            </a:r>
          </a:p>
          <a:p>
            <a:r>
              <a:rPr lang="en-US" sz="2400" dirty="0" smtClean="0"/>
              <a:t>Associated orbit change: +/- 400 </a:t>
            </a:r>
            <a:r>
              <a:rPr lang="fr-FR" sz="2400" dirty="0" smtClean="0"/>
              <a:t>µm,</a:t>
            </a:r>
            <a:r>
              <a:rPr lang="en-US" sz="2400" dirty="0" smtClean="0"/>
              <a:t> confirmed experimentally</a:t>
            </a:r>
          </a:p>
          <a:p>
            <a:r>
              <a:rPr lang="en-US" sz="2400" dirty="0" smtClean="0"/>
              <a:t>A delay of  up to 3 </a:t>
            </a:r>
            <a:r>
              <a:rPr lang="en-US" sz="2400" dirty="0" err="1" smtClean="0"/>
              <a:t>ms</a:t>
            </a:r>
            <a:r>
              <a:rPr lang="en-US" sz="2400" dirty="0" smtClean="0"/>
              <a:t>  (35 turns) between QH firing and dump </a:t>
            </a:r>
          </a:p>
          <a:p>
            <a:r>
              <a:rPr lang="en-US" sz="2400" dirty="0" smtClean="0"/>
              <a:t>In HL-LHC triplet quadrupole, up to 52 </a:t>
            </a:r>
            <a:r>
              <a:rPr lang="el-GR" sz="2400" dirty="0" smtClean="0"/>
              <a:t>σ</a:t>
            </a:r>
            <a:r>
              <a:rPr lang="sv-SE" sz="2400" dirty="0" smtClean="0"/>
              <a:t> kick</a:t>
            </a:r>
          </a:p>
          <a:p>
            <a:pPr lvl="1"/>
            <a:r>
              <a:rPr lang="en-US" sz="2000" b="1" dirty="0" smtClean="0"/>
              <a:t>Imperative to dump first</a:t>
            </a:r>
          </a:p>
          <a:p>
            <a:endParaRPr lang="en-US" dirty="0" smtClean="0"/>
          </a:p>
          <a:p>
            <a:endParaRPr lang="en-GB"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244" y="260648"/>
            <a:ext cx="3442236" cy="3054984"/>
          </a:xfrm>
          <a:prstGeom prst="rect">
            <a:avLst/>
          </a:prstGeom>
        </p:spPr>
      </p:pic>
      <p:sp>
        <p:nvSpPr>
          <p:cNvPr id="8" name="TextBox 7"/>
          <p:cNvSpPr txBox="1"/>
          <p:nvPr/>
        </p:nvSpPr>
        <p:spPr>
          <a:xfrm>
            <a:off x="5767206" y="44900"/>
            <a:ext cx="280831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5A5A5A"/>
                </a:solidFill>
                <a:effectLst/>
                <a:uLnTx/>
                <a:uFillTx/>
                <a:latin typeface="Arial"/>
                <a:ea typeface="+mn-ea"/>
                <a:cs typeface="+mn-cs"/>
              </a:rPr>
              <a:t>QH induced magnetic field</a:t>
            </a:r>
            <a:endParaRPr kumimoji="0" lang="en-GB" sz="1400" b="0" i="0" u="none" strike="noStrike" kern="1200" cap="none" spc="0" normalizeH="0" baseline="0" noProof="0" dirty="0">
              <a:ln>
                <a:noFill/>
              </a:ln>
              <a:solidFill>
                <a:srgbClr val="5A5A5A"/>
              </a:solidFill>
              <a:effectLst/>
              <a:uLnTx/>
              <a:uFillTx/>
              <a:latin typeface="Arial"/>
              <a:ea typeface="+mn-ea"/>
              <a:cs typeface="+mn-cs"/>
            </a:endParaRPr>
          </a:p>
        </p:txBody>
      </p:sp>
      <p:sp>
        <p:nvSpPr>
          <p:cNvPr id="9" name="TextBox 8"/>
          <p:cNvSpPr txBox="1"/>
          <p:nvPr/>
        </p:nvSpPr>
        <p:spPr>
          <a:xfrm>
            <a:off x="8761588" y="221872"/>
            <a:ext cx="42972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5A5A5A"/>
                </a:solidFill>
                <a:effectLst/>
                <a:uLnTx/>
                <a:uFillTx/>
                <a:latin typeface="Arial"/>
                <a:ea typeface="+mn-ea"/>
                <a:cs typeface="+mn-cs"/>
              </a:rPr>
              <a:t>(T)</a:t>
            </a:r>
            <a:endParaRPr kumimoji="0" lang="en-GB" sz="1050" b="0" i="0" u="none" strike="noStrike" kern="1200" cap="none" spc="0" normalizeH="0" baseline="0" noProof="0" dirty="0">
              <a:ln>
                <a:noFill/>
              </a:ln>
              <a:solidFill>
                <a:srgbClr val="5A5A5A"/>
              </a:solidFill>
              <a:effectLst/>
              <a:uLnTx/>
              <a:uFillTx/>
              <a:latin typeface="Arial"/>
              <a:ea typeface="+mn-ea"/>
              <a:cs typeface="+mn-cs"/>
            </a:endParaRPr>
          </a:p>
        </p:txBody>
      </p:sp>
      <p:sp>
        <p:nvSpPr>
          <p:cNvPr id="10" name="TextBox 9"/>
          <p:cNvSpPr txBox="1"/>
          <p:nvPr/>
        </p:nvSpPr>
        <p:spPr>
          <a:xfrm>
            <a:off x="5549213" y="3407697"/>
            <a:ext cx="324429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5A5A5A"/>
                </a:solidFill>
                <a:effectLst/>
                <a:uLnTx/>
                <a:uFillTx/>
                <a:latin typeface="Arial"/>
                <a:ea typeface="+mn-ea"/>
                <a:cs typeface="+mn-cs"/>
              </a:rPr>
              <a:t>Measured and simulated orbit change</a:t>
            </a:r>
            <a:endParaRPr kumimoji="0" lang="en-GB" sz="1400" b="0" i="0" u="none" strike="noStrike" kern="1200" cap="none" spc="0" normalizeH="0" baseline="0" noProof="0" dirty="0">
              <a:ln>
                <a:noFill/>
              </a:ln>
              <a:solidFill>
                <a:srgbClr val="5A5A5A"/>
              </a:solidFill>
              <a:effectLst/>
              <a:uLnTx/>
              <a:uFillTx/>
              <a:latin typeface="Arial"/>
              <a:ea typeface="+mn-ea"/>
              <a:cs typeface="+mn-cs"/>
            </a:endParaRPr>
          </a:p>
        </p:txBody>
      </p:sp>
    </p:spTree>
    <p:extLst>
      <p:ext uri="{BB962C8B-B14F-4D97-AF65-F5344CB8AC3E}">
        <p14:creationId xmlns:p14="http://schemas.microsoft.com/office/powerpoint/2010/main" val="29254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7559" t="43255" r="48230"/>
          <a:stretch/>
        </p:blipFill>
        <p:spPr>
          <a:xfrm>
            <a:off x="35496" y="3340224"/>
            <a:ext cx="2710424" cy="3531242"/>
          </a:xfrm>
          <a:prstGeom prst="rect">
            <a:avLst/>
          </a:prstGeom>
        </p:spPr>
      </p:pic>
      <p:sp>
        <p:nvSpPr>
          <p:cNvPr id="2" name="Title 1"/>
          <p:cNvSpPr>
            <a:spLocks noGrp="1"/>
          </p:cNvSpPr>
          <p:nvPr>
            <p:ph type="title"/>
          </p:nvPr>
        </p:nvSpPr>
        <p:spPr/>
        <p:txBody>
          <a:bodyPr/>
          <a:lstStyle/>
          <a:p>
            <a:r>
              <a:rPr lang="sv-SE" dirty="0" smtClean="0"/>
              <a:t>CLIQ – </a:t>
            </a:r>
            <a:r>
              <a:rPr lang="sv-SE" dirty="0" err="1" smtClean="0"/>
              <a:t>Coupling</a:t>
            </a:r>
            <a:r>
              <a:rPr lang="sv-SE" dirty="0" smtClean="0"/>
              <a:t> Loss </a:t>
            </a:r>
            <a:r>
              <a:rPr lang="sv-SE" dirty="0" err="1" smtClean="0"/>
              <a:t>Induced</a:t>
            </a:r>
            <a:r>
              <a:rPr lang="sv-SE" dirty="0" smtClean="0"/>
              <a:t> </a:t>
            </a:r>
            <a:r>
              <a:rPr lang="sv-SE" dirty="0" err="1" smtClean="0"/>
              <a:t>Quench</a:t>
            </a:r>
            <a:endParaRPr lang="en-GB" dirty="0"/>
          </a:p>
        </p:txBody>
      </p:sp>
      <p:sp>
        <p:nvSpPr>
          <p:cNvPr id="3" name="Content Placeholder 2"/>
          <p:cNvSpPr>
            <a:spLocks noGrp="1"/>
          </p:cNvSpPr>
          <p:nvPr>
            <p:ph idx="1"/>
          </p:nvPr>
        </p:nvSpPr>
        <p:spPr>
          <a:xfrm>
            <a:off x="612000" y="764704"/>
            <a:ext cx="7920000" cy="5226167"/>
          </a:xfrm>
        </p:spPr>
        <p:txBody>
          <a:bodyPr>
            <a:normAutofit/>
          </a:bodyPr>
          <a:lstStyle/>
          <a:p>
            <a:r>
              <a:rPr lang="sv-SE" sz="1800" dirty="0" smtClean="0"/>
              <a:t>CLIQ – a new type of quench protection system</a:t>
            </a:r>
          </a:p>
          <a:p>
            <a:r>
              <a:rPr lang="sv-SE" sz="1800" dirty="0" smtClean="0"/>
              <a:t>Capacitor </a:t>
            </a:r>
            <a:r>
              <a:rPr lang="sv-SE" sz="1800" dirty="0"/>
              <a:t>discharges current in magnet circuit</a:t>
            </a:r>
          </a:p>
          <a:p>
            <a:r>
              <a:rPr lang="sv-SE" sz="1800" dirty="0"/>
              <a:t>2 kA of current going into the magnet coils – imperative to study its criticality</a:t>
            </a:r>
          </a:p>
          <a:p>
            <a:r>
              <a:rPr lang="sv-SE" sz="1800" dirty="0"/>
              <a:t>Poles P3 and P1 see lower current</a:t>
            </a:r>
          </a:p>
          <a:p>
            <a:r>
              <a:rPr lang="sv-SE" sz="1800" dirty="0"/>
              <a:t>Poles P4 and P2 see higher </a:t>
            </a:r>
            <a:r>
              <a:rPr lang="sv-SE" sz="1800" dirty="0" smtClean="0"/>
              <a:t>current</a:t>
            </a:r>
          </a:p>
          <a:p>
            <a:r>
              <a:rPr lang="sv-SE" sz="1800" dirty="0" smtClean="0"/>
              <a:t>Heat is deposited in the copper matrix via inter-filament and inter-strand coupling losses, causing a quench</a:t>
            </a:r>
            <a:endParaRPr lang="sv-SE" sz="1800"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cxnSp>
        <p:nvCxnSpPr>
          <p:cNvPr id="16" name="Straight Arrow Connector 15"/>
          <p:cNvCxnSpPr/>
          <p:nvPr/>
        </p:nvCxnSpPr>
        <p:spPr>
          <a:xfrm>
            <a:off x="107504" y="6088940"/>
            <a:ext cx="2520280" cy="1"/>
          </a:xfrm>
          <a:prstGeom prst="straightConnector1">
            <a:avLst/>
          </a:prstGeom>
          <a:ln w="92075">
            <a:solidFill>
              <a:srgbClr val="0070C0"/>
            </a:solidFill>
            <a:tailEnd type="triangle"/>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2627784" y="5796553"/>
            <a:ext cx="196079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err="1" smtClean="0">
                <a:ln>
                  <a:noFill/>
                </a:ln>
                <a:solidFill>
                  <a:srgbClr val="0070C0"/>
                </a:solidFill>
                <a:effectLst/>
                <a:uLnTx/>
                <a:uFillTx/>
                <a:latin typeface="Arial"/>
                <a:ea typeface="+mn-ea"/>
                <a:cs typeface="+mn-cs"/>
              </a:rPr>
              <a:t>I_nominal</a:t>
            </a:r>
            <a:endParaRPr kumimoji="0" lang="en-US" sz="3200" b="0" i="0" u="none" strike="noStrike" kern="1200" cap="none" spc="0" normalizeH="0" baseline="0" noProof="0" dirty="0">
              <a:ln>
                <a:noFill/>
              </a:ln>
              <a:solidFill>
                <a:srgbClr val="0070C0"/>
              </a:solidFill>
              <a:effectLst/>
              <a:uLnTx/>
              <a:uFillTx/>
              <a:latin typeface="Arial"/>
              <a:ea typeface="+mn-ea"/>
              <a:cs typeface="+mn-cs"/>
            </a:endParaRPr>
          </a:p>
        </p:txBody>
      </p:sp>
      <p:cxnSp>
        <p:nvCxnSpPr>
          <p:cNvPr id="19" name="Straight Arrow Connector 18"/>
          <p:cNvCxnSpPr/>
          <p:nvPr/>
        </p:nvCxnSpPr>
        <p:spPr>
          <a:xfrm>
            <a:off x="786056" y="6021288"/>
            <a:ext cx="1224136"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79512" y="6021288"/>
            <a:ext cx="504056"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2093248" y="6021288"/>
            <a:ext cx="534536"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115616" y="4869160"/>
            <a:ext cx="995785" cy="400110"/>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FF0000"/>
                </a:solidFill>
                <a:effectLst/>
                <a:uLnTx/>
                <a:uFillTx/>
                <a:latin typeface="Arial"/>
                <a:ea typeface="+mn-ea"/>
                <a:cs typeface="+mn-cs"/>
              </a:rPr>
              <a:t>I_CLIQ</a:t>
            </a: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75" t="6955" r="23480" b="-1778"/>
          <a:stretch/>
        </p:blipFill>
        <p:spPr>
          <a:xfrm>
            <a:off x="4656674" y="3315330"/>
            <a:ext cx="3875326" cy="3599225"/>
          </a:xfrm>
          <a:prstGeom prst="rect">
            <a:avLst/>
          </a:prstGeom>
        </p:spPr>
      </p:pic>
      <p:sp>
        <p:nvSpPr>
          <p:cNvPr id="27" name="TextBox 26"/>
          <p:cNvSpPr txBox="1"/>
          <p:nvPr/>
        </p:nvSpPr>
        <p:spPr>
          <a:xfrm>
            <a:off x="5436096" y="2987660"/>
            <a:ext cx="31341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5A5A5A"/>
                </a:solidFill>
                <a:effectLst/>
                <a:uLnTx/>
                <a:uFillTx/>
                <a:latin typeface="Arial"/>
                <a:ea typeface="+mn-ea"/>
                <a:cs typeface="+mn-cs"/>
              </a:rPr>
              <a:t>Q2 current – CLIQ discharge</a:t>
            </a:r>
            <a:endParaRPr kumimoji="0" lang="en-GB" sz="1800" b="0" i="0" u="none" strike="noStrike" kern="1200" cap="none" spc="0" normalizeH="0" baseline="0" noProof="0" dirty="0">
              <a:ln>
                <a:noFill/>
              </a:ln>
              <a:solidFill>
                <a:srgbClr val="5A5A5A"/>
              </a:solidFill>
              <a:effectLst/>
              <a:uLnTx/>
              <a:uFillTx/>
              <a:latin typeface="Arial"/>
              <a:ea typeface="+mn-ea"/>
              <a:cs typeface="+mn-cs"/>
            </a:endParaRPr>
          </a:p>
        </p:txBody>
      </p:sp>
      <p:sp>
        <p:nvSpPr>
          <p:cNvPr id="28" name="TextBox 27"/>
          <p:cNvSpPr txBox="1"/>
          <p:nvPr/>
        </p:nvSpPr>
        <p:spPr>
          <a:xfrm>
            <a:off x="5351934" y="4389128"/>
            <a:ext cx="140775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5A5A5A"/>
                </a:solidFill>
                <a:effectLst/>
                <a:uLnTx/>
                <a:uFillTx/>
                <a:latin typeface="Arial"/>
                <a:ea typeface="+mn-ea"/>
                <a:cs typeface="+mn-cs"/>
              </a:rPr>
              <a:t>c</a:t>
            </a:r>
            <a:r>
              <a:rPr kumimoji="0" lang="sv-SE" sz="1400" b="0" i="0" u="none" strike="noStrike" kern="1200" cap="none" spc="0" normalizeH="0" baseline="0" noProof="0" dirty="0" smtClean="0">
                <a:ln>
                  <a:noFill/>
                </a:ln>
                <a:solidFill>
                  <a:srgbClr val="5A5A5A"/>
                </a:solidFill>
                <a:effectLst/>
                <a:uLnTx/>
                <a:uFillTx/>
                <a:latin typeface="Arial"/>
                <a:ea typeface="+mn-ea"/>
                <a:cs typeface="+mn-cs"/>
              </a:rPr>
              <a:t>urrent in poles</a:t>
            </a:r>
            <a:endParaRPr kumimoji="0" lang="en-GB" sz="1400" b="0" i="0" u="none" strike="noStrike" kern="1200" cap="none" spc="0" normalizeH="0" baseline="0" noProof="0" dirty="0">
              <a:ln>
                <a:noFill/>
              </a:ln>
              <a:solidFill>
                <a:srgbClr val="5A5A5A"/>
              </a:solidFill>
              <a:effectLst/>
              <a:uLnTx/>
              <a:uFillTx/>
              <a:latin typeface="Arial"/>
              <a:ea typeface="+mn-ea"/>
              <a:cs typeface="+mn-cs"/>
            </a:endParaRPr>
          </a:p>
        </p:txBody>
      </p:sp>
      <p:sp>
        <p:nvSpPr>
          <p:cNvPr id="29" name="TextBox 28"/>
          <p:cNvSpPr txBox="1"/>
          <p:nvPr/>
        </p:nvSpPr>
        <p:spPr>
          <a:xfrm>
            <a:off x="5303213" y="5177017"/>
            <a:ext cx="12089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srgbClr val="5A5A5A"/>
                </a:solidFill>
                <a:effectLst/>
                <a:uLnTx/>
                <a:uFillTx/>
                <a:latin typeface="Arial"/>
                <a:ea typeface="+mn-ea"/>
                <a:cs typeface="+mn-cs"/>
              </a:rPr>
              <a:t>CLIQ </a:t>
            </a:r>
            <a:r>
              <a:rPr kumimoji="0" lang="sv-SE" sz="1400" b="0" i="0" u="none" strike="noStrike" kern="1200" cap="none" spc="0" normalizeH="0" baseline="0" noProof="0" dirty="0" err="1" smtClean="0">
                <a:ln>
                  <a:noFill/>
                </a:ln>
                <a:solidFill>
                  <a:srgbClr val="5A5A5A"/>
                </a:solidFill>
                <a:effectLst/>
                <a:uLnTx/>
                <a:uFillTx/>
                <a:latin typeface="Arial"/>
                <a:ea typeface="+mn-ea"/>
                <a:cs typeface="+mn-cs"/>
              </a:rPr>
              <a:t>current</a:t>
            </a:r>
            <a:endParaRPr kumimoji="0" lang="en-GB" sz="1400" b="0" i="0" u="none" strike="noStrike" kern="1200" cap="none" spc="0" normalizeH="0" baseline="0" noProof="0" dirty="0">
              <a:ln>
                <a:noFill/>
              </a:ln>
              <a:solidFill>
                <a:srgbClr val="5A5A5A"/>
              </a:solidFill>
              <a:effectLst/>
              <a:uLnTx/>
              <a:uFillTx/>
              <a:latin typeface="Arial"/>
              <a:ea typeface="+mn-ea"/>
              <a:cs typeface="+mn-cs"/>
            </a:endParaRPr>
          </a:p>
        </p:txBody>
      </p:sp>
      <p:cxnSp>
        <p:nvCxnSpPr>
          <p:cNvPr id="30" name="Straight Connector 29"/>
          <p:cNvCxnSpPr>
            <a:stCxn id="28" idx="0"/>
          </p:cNvCxnSpPr>
          <p:nvPr/>
        </p:nvCxnSpPr>
        <p:spPr>
          <a:xfrm flipH="1" flipV="1">
            <a:off x="6144022" y="3885072"/>
            <a:ext cx="140219" cy="504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29" idx="2"/>
          </p:cNvCxnSpPr>
          <p:nvPr/>
        </p:nvCxnSpPr>
        <p:spPr>
          <a:xfrm flipH="1" flipV="1">
            <a:off x="5907706" y="5484794"/>
            <a:ext cx="115587" cy="350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24" idx="1"/>
          </p:cNvCxnSpPr>
          <p:nvPr/>
        </p:nvCxnSpPr>
        <p:spPr>
          <a:xfrm flipV="1">
            <a:off x="1475656" y="4612486"/>
            <a:ext cx="1368152" cy="76073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843808" y="4427820"/>
            <a:ext cx="72327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93BE"/>
                </a:solidFill>
                <a:effectLst/>
                <a:uLnTx/>
                <a:uFillTx/>
                <a:latin typeface="Arial"/>
                <a:ea typeface="+mn-ea"/>
                <a:cs typeface="+mn-cs"/>
              </a:rPr>
              <a:t>CLIQ</a:t>
            </a:r>
            <a:endParaRPr kumimoji="0" lang="en-GB" sz="1800" b="0" i="0" u="none" strike="noStrike" kern="1200" cap="none" spc="0" normalizeH="0" baseline="0" noProof="0" dirty="0">
              <a:ln>
                <a:noFill/>
              </a:ln>
              <a:solidFill>
                <a:srgbClr val="0093BE"/>
              </a:solidFill>
              <a:effectLst/>
              <a:uLnTx/>
              <a:uFillTx/>
              <a:latin typeface="Arial"/>
              <a:ea typeface="+mn-ea"/>
              <a:cs typeface="+mn-cs"/>
            </a:endParaRPr>
          </a:p>
        </p:txBody>
      </p:sp>
      <p:cxnSp>
        <p:nvCxnSpPr>
          <p:cNvPr id="25" name="Straight Connector 24"/>
          <p:cNvCxnSpPr/>
          <p:nvPr/>
        </p:nvCxnSpPr>
        <p:spPr>
          <a:xfrm>
            <a:off x="2567355" y="5877272"/>
            <a:ext cx="1212557"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07904" y="5661248"/>
            <a:ext cx="159530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93BE"/>
                </a:solidFill>
                <a:effectLst/>
                <a:uLnTx/>
                <a:uFillTx/>
                <a:latin typeface="Arial"/>
                <a:ea typeface="+mn-ea"/>
                <a:cs typeface="+mn-cs"/>
              </a:rPr>
              <a:t>Magnet </a:t>
            </a:r>
            <a:r>
              <a:rPr kumimoji="0" lang="sv-SE" sz="1800" b="0" i="0" u="none" strike="noStrike" kern="1200" cap="none" spc="0" normalizeH="0" baseline="0" noProof="0" dirty="0" err="1" smtClean="0">
                <a:ln>
                  <a:noFill/>
                </a:ln>
                <a:solidFill>
                  <a:srgbClr val="0093BE"/>
                </a:solidFill>
                <a:effectLst/>
                <a:uLnTx/>
                <a:uFillTx/>
                <a:latin typeface="Arial"/>
                <a:ea typeface="+mn-ea"/>
                <a:cs typeface="+mn-cs"/>
              </a:rPr>
              <a:t>Poles</a:t>
            </a:r>
            <a:endParaRPr kumimoji="0" lang="en-GB" sz="1800" b="0" i="0" u="none" strike="noStrike" kern="1200" cap="none" spc="0" normalizeH="0" baseline="0" noProof="0" dirty="0">
              <a:ln>
                <a:noFill/>
              </a:ln>
              <a:solidFill>
                <a:srgbClr val="0093BE"/>
              </a:solidFill>
              <a:effectLst/>
              <a:uLnTx/>
              <a:uFillTx/>
              <a:latin typeface="Arial"/>
              <a:ea typeface="+mn-ea"/>
              <a:cs typeface="+mn-cs"/>
            </a:endParaRPr>
          </a:p>
        </p:txBody>
      </p:sp>
    </p:spTree>
    <p:extLst>
      <p:ext uri="{BB962C8B-B14F-4D97-AF65-F5344CB8AC3E}">
        <p14:creationId xmlns:p14="http://schemas.microsoft.com/office/powerpoint/2010/main" val="33661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P spid="22" grpId="0" animBg="1"/>
      <p:bldP spid="27" grpId="0"/>
      <p:bldP spid="28" grpId="0"/>
      <p:bldP spid="29" grpId="0"/>
      <p:bldP spid="24"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CLIQ in </a:t>
            </a:r>
            <a:r>
              <a:rPr lang="sv-SE" dirty="0" err="1" smtClean="0"/>
              <a:t>Triplet</a:t>
            </a:r>
            <a:r>
              <a:rPr lang="sv-SE" dirty="0" smtClean="0"/>
              <a:t> (Q2 and Q3)</a:t>
            </a:r>
            <a:endParaRPr lang="en-GB" dirty="0"/>
          </a:p>
        </p:txBody>
      </p:sp>
      <p:sp>
        <p:nvSpPr>
          <p:cNvPr id="3" name="Content Placeholder 2"/>
          <p:cNvSpPr>
            <a:spLocks noGrp="1"/>
          </p:cNvSpPr>
          <p:nvPr>
            <p:ph idx="1"/>
          </p:nvPr>
        </p:nvSpPr>
        <p:spPr>
          <a:xfrm>
            <a:off x="612000" y="826293"/>
            <a:ext cx="7920000" cy="4906963"/>
          </a:xfrm>
        </p:spPr>
        <p:txBody>
          <a:bodyPr>
            <a:normAutofit/>
          </a:bodyPr>
          <a:lstStyle/>
          <a:p>
            <a:r>
              <a:rPr lang="sv-SE" sz="1600" dirty="0" err="1" smtClean="0"/>
              <a:t>Differences</a:t>
            </a:r>
            <a:r>
              <a:rPr lang="sv-SE" sz="1600" dirty="0" smtClean="0"/>
              <a:t> in </a:t>
            </a:r>
            <a:r>
              <a:rPr lang="sv-SE" sz="1600" dirty="0" err="1" smtClean="0"/>
              <a:t>connection</a:t>
            </a:r>
            <a:r>
              <a:rPr lang="sv-SE" sz="1600" dirty="0" smtClean="0"/>
              <a:t>, different </a:t>
            </a:r>
            <a:r>
              <a:rPr lang="sv-SE" sz="1600" dirty="0" err="1" smtClean="0"/>
              <a:t>magnetic</a:t>
            </a:r>
            <a:r>
              <a:rPr lang="sv-SE" sz="1600" dirty="0" smtClean="0"/>
              <a:t> </a:t>
            </a:r>
            <a:r>
              <a:rPr lang="sv-SE" sz="1600" dirty="0" err="1" smtClean="0"/>
              <a:t>fields</a:t>
            </a:r>
            <a:r>
              <a:rPr lang="sv-SE" sz="1600" dirty="0" smtClean="0"/>
              <a:t>.</a:t>
            </a:r>
          </a:p>
          <a:p>
            <a:r>
              <a:rPr lang="sv-SE" sz="1600" dirty="0"/>
              <a:t>Q1 </a:t>
            </a:r>
            <a:r>
              <a:rPr lang="sv-SE" sz="1600" dirty="0" err="1"/>
              <a:t>electrically</a:t>
            </a:r>
            <a:r>
              <a:rPr lang="sv-SE" sz="1600" dirty="0"/>
              <a:t> same as Q3</a:t>
            </a:r>
          </a:p>
          <a:p>
            <a:r>
              <a:rPr lang="sv-SE" sz="1600" dirty="0"/>
              <a:t>From </a:t>
            </a:r>
            <a:r>
              <a:rPr lang="sv-SE" sz="1600" dirty="0" err="1"/>
              <a:t>optics</a:t>
            </a:r>
            <a:r>
              <a:rPr lang="sv-SE" sz="1600" dirty="0"/>
              <a:t>, Q3 has </a:t>
            </a:r>
            <a:r>
              <a:rPr lang="sv-SE" sz="1600" dirty="0" err="1"/>
              <a:t>larger</a:t>
            </a:r>
            <a:r>
              <a:rPr lang="sv-SE" sz="1600" dirty="0"/>
              <a:t> beta </a:t>
            </a:r>
            <a:r>
              <a:rPr lang="sv-SE" sz="1600" dirty="0" err="1"/>
              <a:t>function</a:t>
            </a:r>
            <a:r>
              <a:rPr lang="sv-SE" sz="1600" dirty="0"/>
              <a:t>, and is </a:t>
            </a:r>
            <a:r>
              <a:rPr lang="sv-SE" sz="1600" dirty="0" err="1"/>
              <a:t>thus</a:t>
            </a:r>
            <a:r>
              <a:rPr lang="sv-SE" sz="1600" dirty="0"/>
              <a:t> </a:t>
            </a:r>
            <a:r>
              <a:rPr lang="sv-SE" sz="1600" dirty="0" err="1"/>
              <a:t>more</a:t>
            </a:r>
            <a:r>
              <a:rPr lang="sv-SE" sz="1600" dirty="0"/>
              <a:t> </a:t>
            </a:r>
            <a:r>
              <a:rPr lang="sv-SE" sz="1600" dirty="0" err="1" smtClean="0"/>
              <a:t>critical</a:t>
            </a:r>
            <a:endParaRPr lang="sv-SE" sz="1600" dirty="0" smtClean="0"/>
          </a:p>
          <a:p>
            <a:r>
              <a:rPr lang="sv-SE" sz="1600" b="1" dirty="0" smtClean="0"/>
              <a:t>Q2</a:t>
            </a:r>
            <a:r>
              <a:rPr lang="sv-SE" sz="1600" dirty="0" smtClean="0"/>
              <a:t>: </a:t>
            </a:r>
            <a:r>
              <a:rPr lang="sv-SE" sz="1600" b="1" dirty="0" err="1" smtClean="0"/>
              <a:t>Symmetric</a:t>
            </a:r>
            <a:r>
              <a:rPr lang="sv-SE" sz="1600" dirty="0" smtClean="0"/>
              <a:t> discharge -&gt; </a:t>
            </a:r>
            <a:r>
              <a:rPr lang="sv-SE" sz="1600" b="1" dirty="0" err="1" smtClean="0"/>
              <a:t>Quadrupolar</a:t>
            </a:r>
            <a:r>
              <a:rPr lang="sv-SE" sz="1600" dirty="0" smtClean="0"/>
              <a:t> </a:t>
            </a:r>
            <a:r>
              <a:rPr lang="sv-SE" sz="1600" dirty="0" err="1" smtClean="0"/>
              <a:t>field</a:t>
            </a:r>
            <a:r>
              <a:rPr lang="sv-SE" sz="1600" dirty="0" smtClean="0"/>
              <a:t> -&gt; </a:t>
            </a:r>
            <a:r>
              <a:rPr lang="sv-SE" sz="1600" b="1" dirty="0" smtClean="0"/>
              <a:t>beta </a:t>
            </a:r>
            <a:r>
              <a:rPr lang="sv-SE" sz="1600" b="1" dirty="0" err="1" smtClean="0"/>
              <a:t>beating</a:t>
            </a:r>
            <a:endParaRPr lang="sv-SE" sz="1600" b="1" dirty="0" smtClean="0"/>
          </a:p>
          <a:p>
            <a:r>
              <a:rPr lang="sv-SE" sz="1600" b="1" dirty="0" smtClean="0"/>
              <a:t>Q1/Q3</a:t>
            </a:r>
            <a:r>
              <a:rPr lang="sv-SE" sz="1600" dirty="0" smtClean="0"/>
              <a:t>: </a:t>
            </a:r>
            <a:r>
              <a:rPr lang="sv-SE" sz="1600" b="1" dirty="0" err="1" smtClean="0"/>
              <a:t>Asymmetric</a:t>
            </a:r>
            <a:r>
              <a:rPr lang="sv-SE" sz="1600" dirty="0" smtClean="0"/>
              <a:t> discharge -&gt; </a:t>
            </a:r>
            <a:r>
              <a:rPr lang="sv-SE" sz="1600" b="1" dirty="0" err="1"/>
              <a:t>S</a:t>
            </a:r>
            <a:r>
              <a:rPr lang="sv-SE" sz="1600" b="1" dirty="0" err="1" smtClean="0"/>
              <a:t>kew</a:t>
            </a:r>
            <a:r>
              <a:rPr lang="sv-SE" sz="1600" b="1" dirty="0" smtClean="0"/>
              <a:t> </a:t>
            </a:r>
            <a:r>
              <a:rPr lang="sv-SE" sz="1600" b="1" dirty="0" err="1" smtClean="0"/>
              <a:t>dipolar</a:t>
            </a:r>
            <a:r>
              <a:rPr lang="sv-SE" sz="1600" b="1" dirty="0" smtClean="0"/>
              <a:t> </a:t>
            </a:r>
            <a:r>
              <a:rPr lang="sv-SE" sz="1600" dirty="0" err="1" smtClean="0"/>
              <a:t>field</a:t>
            </a:r>
            <a:r>
              <a:rPr lang="sv-SE" sz="1600" dirty="0" smtClean="0"/>
              <a:t> -&gt; </a:t>
            </a:r>
            <a:r>
              <a:rPr lang="sv-SE" sz="1600" b="1" dirty="0" err="1"/>
              <a:t>o</a:t>
            </a:r>
            <a:r>
              <a:rPr lang="sv-SE" sz="1600" b="1" dirty="0" err="1" smtClean="0"/>
              <a:t>rbit</a:t>
            </a:r>
            <a:r>
              <a:rPr lang="sv-SE" sz="1600" b="1" dirty="0" smtClean="0"/>
              <a:t> </a:t>
            </a:r>
            <a:r>
              <a:rPr lang="sv-SE" sz="1600" b="1" dirty="0" err="1" smtClean="0"/>
              <a:t>excursion</a:t>
            </a:r>
            <a:endParaRPr lang="sv-SE" sz="1600" b="1" dirty="0" smtClean="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012" y="2996952"/>
            <a:ext cx="4350476" cy="386104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8" y="2996952"/>
            <a:ext cx="4350476" cy="3861048"/>
          </a:xfrm>
          <a:prstGeom prst="rect">
            <a:avLst/>
          </a:prstGeom>
        </p:spPr>
      </p:pic>
      <p:sp>
        <p:nvSpPr>
          <p:cNvPr id="21" name="TextBox 20"/>
          <p:cNvSpPr txBox="1"/>
          <p:nvPr/>
        </p:nvSpPr>
        <p:spPr>
          <a:xfrm>
            <a:off x="960543" y="2708920"/>
            <a:ext cx="25186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5A5A5A"/>
                </a:solidFill>
                <a:effectLst/>
                <a:uLnTx/>
                <a:uFillTx/>
                <a:latin typeface="Arial"/>
                <a:ea typeface="+mn-ea"/>
                <a:cs typeface="+mn-cs"/>
              </a:rPr>
              <a:t>Q2, </a:t>
            </a:r>
            <a:r>
              <a:rPr kumimoji="0" lang="sv-SE" sz="1800" b="0" i="0" u="none" strike="noStrike" kern="1200" cap="none" spc="0" normalizeH="0" baseline="0" noProof="0" dirty="0" err="1" smtClean="0">
                <a:ln>
                  <a:noFill/>
                </a:ln>
                <a:solidFill>
                  <a:srgbClr val="5A5A5A"/>
                </a:solidFill>
                <a:effectLst/>
                <a:uLnTx/>
                <a:uFillTx/>
                <a:latin typeface="Arial"/>
                <a:ea typeface="+mn-ea"/>
                <a:cs typeface="+mn-cs"/>
              </a:rPr>
              <a:t>peak</a:t>
            </a:r>
            <a:r>
              <a:rPr kumimoji="0" lang="sv-SE" sz="1800" b="0" i="0" u="none" strike="noStrike" kern="1200" cap="none" spc="0" normalizeH="0" baseline="0" noProof="0" dirty="0" smtClean="0">
                <a:ln>
                  <a:noFill/>
                </a:ln>
                <a:solidFill>
                  <a:srgbClr val="5A5A5A"/>
                </a:solidFill>
                <a:effectLst/>
                <a:uLnTx/>
                <a:uFillTx/>
                <a:latin typeface="Arial"/>
                <a:ea typeface="+mn-ea"/>
                <a:cs typeface="+mn-cs"/>
              </a:rPr>
              <a:t> </a:t>
            </a:r>
            <a:r>
              <a:rPr kumimoji="0" lang="sv-SE" sz="1800" b="0" i="0" u="none" strike="noStrike" kern="1200" cap="none" spc="0" normalizeH="0" baseline="0" noProof="0" dirty="0" err="1" smtClean="0">
                <a:ln>
                  <a:noFill/>
                </a:ln>
                <a:solidFill>
                  <a:srgbClr val="5A5A5A"/>
                </a:solidFill>
                <a:effectLst/>
                <a:uLnTx/>
                <a:uFillTx/>
                <a:latin typeface="Arial"/>
                <a:ea typeface="+mn-ea"/>
                <a:cs typeface="+mn-cs"/>
              </a:rPr>
              <a:t>field</a:t>
            </a:r>
            <a:r>
              <a:rPr kumimoji="0" lang="sv-SE" sz="1800" b="0" i="0" u="none" strike="noStrike" kern="1200" cap="none" spc="0" normalizeH="0" baseline="0" noProof="0" dirty="0" smtClean="0">
                <a:ln>
                  <a:noFill/>
                </a:ln>
                <a:solidFill>
                  <a:srgbClr val="5A5A5A"/>
                </a:solidFill>
                <a:effectLst/>
                <a:uLnTx/>
                <a:uFillTx/>
                <a:latin typeface="Arial"/>
                <a:ea typeface="+mn-ea"/>
                <a:cs typeface="+mn-cs"/>
              </a:rPr>
              <a:t> (12 </a:t>
            </a:r>
            <a:r>
              <a:rPr kumimoji="0" lang="sv-SE" sz="1800" b="0" i="0" u="none" strike="noStrike" kern="1200" cap="none" spc="0" normalizeH="0" baseline="0" noProof="0" dirty="0" err="1" smtClean="0">
                <a:ln>
                  <a:noFill/>
                </a:ln>
                <a:solidFill>
                  <a:srgbClr val="5A5A5A"/>
                </a:solidFill>
                <a:effectLst/>
                <a:uLnTx/>
                <a:uFillTx/>
                <a:latin typeface="Arial"/>
                <a:ea typeface="+mn-ea"/>
                <a:cs typeface="+mn-cs"/>
              </a:rPr>
              <a:t>ms</a:t>
            </a:r>
            <a:r>
              <a:rPr kumimoji="0" lang="sv-SE" sz="1800" b="0" i="0" u="none" strike="noStrike" kern="1200" cap="none" spc="0" normalizeH="0" baseline="0" noProof="0" dirty="0" smtClean="0">
                <a:ln>
                  <a:noFill/>
                </a:ln>
                <a:solidFill>
                  <a:srgbClr val="5A5A5A"/>
                </a:solidFill>
                <a:effectLst/>
                <a:uLnTx/>
                <a:uFillTx/>
                <a:latin typeface="Arial"/>
                <a:ea typeface="+mn-ea"/>
                <a:cs typeface="+mn-cs"/>
              </a:rPr>
              <a:t>)</a:t>
            </a:r>
            <a:endParaRPr kumimoji="0" lang="en-GB" sz="1800" b="0" i="0" u="none" strike="noStrike" kern="1200" cap="none" spc="0" normalizeH="0" baseline="0" noProof="0" dirty="0">
              <a:ln>
                <a:noFill/>
              </a:ln>
              <a:solidFill>
                <a:srgbClr val="5A5A5A"/>
              </a:solidFill>
              <a:effectLst/>
              <a:uLnTx/>
              <a:uFillTx/>
              <a:latin typeface="Arial"/>
              <a:ea typeface="+mn-ea"/>
              <a:cs typeface="+mn-cs"/>
            </a:endParaRPr>
          </a:p>
        </p:txBody>
      </p:sp>
      <p:sp>
        <p:nvSpPr>
          <p:cNvPr id="22" name="TextBox 21"/>
          <p:cNvSpPr txBox="1"/>
          <p:nvPr/>
        </p:nvSpPr>
        <p:spPr>
          <a:xfrm>
            <a:off x="5376787" y="2699628"/>
            <a:ext cx="25186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5A5A5A"/>
                </a:solidFill>
                <a:effectLst/>
                <a:uLnTx/>
                <a:uFillTx/>
                <a:latin typeface="Arial"/>
                <a:ea typeface="+mn-ea"/>
                <a:cs typeface="+mn-cs"/>
              </a:rPr>
              <a:t>Q3, </a:t>
            </a:r>
            <a:r>
              <a:rPr kumimoji="0" lang="sv-SE" sz="1800" b="0" i="0" u="none" strike="noStrike" kern="1200" cap="none" spc="0" normalizeH="0" baseline="0" noProof="0" dirty="0" err="1" smtClean="0">
                <a:ln>
                  <a:noFill/>
                </a:ln>
                <a:solidFill>
                  <a:srgbClr val="5A5A5A"/>
                </a:solidFill>
                <a:effectLst/>
                <a:uLnTx/>
                <a:uFillTx/>
                <a:latin typeface="Arial"/>
                <a:ea typeface="+mn-ea"/>
                <a:cs typeface="+mn-cs"/>
              </a:rPr>
              <a:t>peak</a:t>
            </a:r>
            <a:r>
              <a:rPr kumimoji="0" lang="sv-SE" sz="1800" b="0" i="0" u="none" strike="noStrike" kern="1200" cap="none" spc="0" normalizeH="0" baseline="0" noProof="0" dirty="0" smtClean="0">
                <a:ln>
                  <a:noFill/>
                </a:ln>
                <a:solidFill>
                  <a:srgbClr val="5A5A5A"/>
                </a:solidFill>
                <a:effectLst/>
                <a:uLnTx/>
                <a:uFillTx/>
                <a:latin typeface="Arial"/>
                <a:ea typeface="+mn-ea"/>
                <a:cs typeface="+mn-cs"/>
              </a:rPr>
              <a:t> </a:t>
            </a:r>
            <a:r>
              <a:rPr kumimoji="0" lang="sv-SE" sz="1800" b="0" i="0" u="none" strike="noStrike" kern="1200" cap="none" spc="0" normalizeH="0" baseline="0" noProof="0" dirty="0" err="1" smtClean="0">
                <a:ln>
                  <a:noFill/>
                </a:ln>
                <a:solidFill>
                  <a:srgbClr val="5A5A5A"/>
                </a:solidFill>
                <a:effectLst/>
                <a:uLnTx/>
                <a:uFillTx/>
                <a:latin typeface="Arial"/>
                <a:ea typeface="+mn-ea"/>
                <a:cs typeface="+mn-cs"/>
              </a:rPr>
              <a:t>field</a:t>
            </a:r>
            <a:r>
              <a:rPr kumimoji="0" lang="sv-SE" sz="1800" b="0" i="0" u="none" strike="noStrike" kern="1200" cap="none" spc="0" normalizeH="0" baseline="0" noProof="0" dirty="0" smtClean="0">
                <a:ln>
                  <a:noFill/>
                </a:ln>
                <a:solidFill>
                  <a:srgbClr val="5A5A5A"/>
                </a:solidFill>
                <a:effectLst/>
                <a:uLnTx/>
                <a:uFillTx/>
                <a:latin typeface="Arial"/>
                <a:ea typeface="+mn-ea"/>
                <a:cs typeface="+mn-cs"/>
              </a:rPr>
              <a:t> (20 </a:t>
            </a:r>
            <a:r>
              <a:rPr kumimoji="0" lang="sv-SE" sz="1800" b="0" i="0" u="none" strike="noStrike" kern="1200" cap="none" spc="0" normalizeH="0" baseline="0" noProof="0" dirty="0" err="1" smtClean="0">
                <a:ln>
                  <a:noFill/>
                </a:ln>
                <a:solidFill>
                  <a:srgbClr val="5A5A5A"/>
                </a:solidFill>
                <a:effectLst/>
                <a:uLnTx/>
                <a:uFillTx/>
                <a:latin typeface="Arial"/>
                <a:ea typeface="+mn-ea"/>
                <a:cs typeface="+mn-cs"/>
              </a:rPr>
              <a:t>ms</a:t>
            </a:r>
            <a:r>
              <a:rPr kumimoji="0" lang="sv-SE" sz="1800" b="0" i="0" u="none" strike="noStrike" kern="1200" cap="none" spc="0" normalizeH="0" baseline="0" noProof="0" dirty="0" smtClean="0">
                <a:ln>
                  <a:noFill/>
                </a:ln>
                <a:solidFill>
                  <a:srgbClr val="5A5A5A"/>
                </a:solidFill>
                <a:effectLst/>
                <a:uLnTx/>
                <a:uFillTx/>
                <a:latin typeface="Arial"/>
                <a:ea typeface="+mn-ea"/>
                <a:cs typeface="+mn-cs"/>
              </a:rPr>
              <a:t>)</a:t>
            </a:r>
            <a:endParaRPr kumimoji="0" lang="en-GB" sz="1800" b="0" i="0" u="none" strike="noStrike" kern="1200" cap="none" spc="0" normalizeH="0" baseline="0" noProof="0" dirty="0">
              <a:ln>
                <a:noFill/>
              </a:ln>
              <a:solidFill>
                <a:srgbClr val="5A5A5A"/>
              </a:solidFill>
              <a:effectLst/>
              <a:uLnTx/>
              <a:uFillTx/>
              <a:latin typeface="Arial"/>
              <a:ea typeface="+mn-ea"/>
              <a:cs typeface="+mn-cs"/>
            </a:endParaRPr>
          </a:p>
        </p:txBody>
      </p:sp>
    </p:spTree>
    <p:extLst>
      <p:ext uri="{BB962C8B-B14F-4D97-AF65-F5344CB8AC3E}">
        <p14:creationId xmlns:p14="http://schemas.microsoft.com/office/powerpoint/2010/main" val="3670972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Q3 – </a:t>
            </a:r>
            <a:r>
              <a:rPr lang="sv-SE" dirty="0" err="1" smtClean="0"/>
              <a:t>orbit</a:t>
            </a:r>
            <a:r>
              <a:rPr lang="sv-SE" dirty="0" smtClean="0"/>
              <a:t> </a:t>
            </a:r>
            <a:r>
              <a:rPr lang="sv-SE" dirty="0" err="1" smtClean="0"/>
              <a:t>excursion</a:t>
            </a:r>
            <a:endParaRPr lang="en-GB" dirty="0"/>
          </a:p>
        </p:txBody>
      </p:sp>
      <p:sp>
        <p:nvSpPr>
          <p:cNvPr id="3" name="Content Placeholder 2"/>
          <p:cNvSpPr>
            <a:spLocks noGrp="1"/>
          </p:cNvSpPr>
          <p:nvPr>
            <p:ph idx="1"/>
          </p:nvPr>
        </p:nvSpPr>
        <p:spPr>
          <a:xfrm>
            <a:off x="612000" y="908720"/>
            <a:ext cx="7920000" cy="4906963"/>
          </a:xfrm>
        </p:spPr>
        <p:txBody>
          <a:bodyPr>
            <a:normAutofit/>
          </a:bodyPr>
          <a:lstStyle/>
          <a:p>
            <a:r>
              <a:rPr lang="sv-SE" sz="2000" dirty="0" smtClean="0"/>
              <a:t>Beam lost shortly after </a:t>
            </a:r>
            <a:r>
              <a:rPr lang="sv-SE" sz="2000" dirty="0" smtClean="0"/>
              <a:t>LHC turn </a:t>
            </a:r>
            <a:r>
              <a:rPr lang="sv-SE" sz="2000" dirty="0" smtClean="0"/>
              <a:t>100</a:t>
            </a:r>
            <a:endParaRPr lang="en-GB" sz="2000"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2" y="1296144"/>
            <a:ext cx="6701788" cy="5373216"/>
          </a:xfrm>
          <a:prstGeom prst="rect">
            <a:avLst/>
          </a:prstGeom>
        </p:spPr>
      </p:pic>
      <p:cxnSp>
        <p:nvCxnSpPr>
          <p:cNvPr id="7" name="Straight Connector 6"/>
          <p:cNvCxnSpPr/>
          <p:nvPr/>
        </p:nvCxnSpPr>
        <p:spPr>
          <a:xfrm flipV="1">
            <a:off x="395536" y="1412776"/>
            <a:ext cx="1656184" cy="46805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90147" y="2132856"/>
            <a:ext cx="269817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FF0000"/>
                </a:solidFill>
                <a:effectLst/>
                <a:uLnTx/>
                <a:uFillTx/>
                <a:latin typeface="Arial"/>
                <a:ea typeface="+mn-ea"/>
                <a:cs typeface="+mn-cs"/>
              </a:rPr>
              <a:t>Normal LHC – D1 </a:t>
            </a:r>
            <a:r>
              <a:rPr kumimoji="0" lang="sv-SE" sz="1800" b="0" i="0" u="none" strike="noStrike" kern="1200" cap="none" spc="0" normalizeH="0" baseline="0" noProof="0" dirty="0" err="1" smtClean="0">
                <a:ln>
                  <a:noFill/>
                </a:ln>
                <a:solidFill>
                  <a:srgbClr val="FF0000"/>
                </a:solidFill>
                <a:effectLst/>
                <a:uLnTx/>
                <a:uFillTx/>
                <a:latin typeface="Arial"/>
                <a:ea typeface="+mn-ea"/>
                <a:cs typeface="+mn-cs"/>
              </a:rPr>
              <a:t>failure</a:t>
            </a:r>
            <a:endParaRPr kumimoji="0" lang="en-GB" sz="1800" b="0" i="0" u="none" strike="noStrike" kern="1200" cap="none" spc="0" normalizeH="0" baseline="0" noProof="0" dirty="0">
              <a:ln>
                <a:noFill/>
              </a:ln>
              <a:solidFill>
                <a:srgbClr val="FF0000"/>
              </a:solidFill>
              <a:effectLst/>
              <a:uLnTx/>
              <a:uFillTx/>
              <a:latin typeface="Arial"/>
              <a:ea typeface="+mn-ea"/>
              <a:cs typeface="+mn-cs"/>
            </a:endParaRPr>
          </a:p>
        </p:txBody>
      </p:sp>
      <p:cxnSp>
        <p:nvCxnSpPr>
          <p:cNvPr id="12" name="Straight Connector 11"/>
          <p:cNvCxnSpPr/>
          <p:nvPr/>
        </p:nvCxnSpPr>
        <p:spPr>
          <a:xfrm>
            <a:off x="395536" y="5187672"/>
            <a:ext cx="22813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676932" y="5187672"/>
            <a:ext cx="0" cy="9776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99592" y="4818340"/>
            <a:ext cx="12763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Arial"/>
                <a:ea typeface="+mn-ea"/>
                <a:cs typeface="+mn-cs"/>
              </a:rPr>
              <a:t>1</a:t>
            </a:r>
            <a:r>
              <a:rPr kumimoji="0" lang="sv-SE" sz="1800" b="0" i="0" u="none" strike="noStrike" kern="1200" cap="none" spc="0" normalizeH="0" baseline="0" noProof="0" dirty="0" smtClean="0">
                <a:ln>
                  <a:noFill/>
                </a:ln>
                <a:solidFill>
                  <a:srgbClr val="FF0000"/>
                </a:solidFill>
                <a:effectLst/>
                <a:uLnTx/>
                <a:uFillTx/>
                <a:latin typeface="Arial"/>
                <a:ea typeface="+mn-ea"/>
                <a:cs typeface="+mn-cs"/>
              </a:rPr>
              <a:t> </a:t>
            </a:r>
            <a:r>
              <a:rPr kumimoji="0" lang="el-GR" sz="1800" b="0" i="0" u="none" strike="noStrike" kern="1200" cap="none" spc="0" normalizeH="0" baseline="0" noProof="0" dirty="0" smtClean="0">
                <a:ln>
                  <a:noFill/>
                </a:ln>
                <a:solidFill>
                  <a:srgbClr val="FF0000"/>
                </a:solidFill>
                <a:effectLst/>
                <a:uLnTx/>
                <a:uFillTx/>
                <a:latin typeface="Arial"/>
                <a:ea typeface="+mn-ea"/>
                <a:cs typeface="+mn-cs"/>
              </a:rPr>
              <a:t>σ</a:t>
            </a:r>
            <a:r>
              <a:rPr kumimoji="0" lang="sv-SE" sz="1800" b="0" i="0" u="none" strike="noStrike" kern="1200" cap="none" spc="0" normalizeH="0" baseline="0" noProof="0" dirty="0" smtClean="0">
                <a:ln>
                  <a:noFill/>
                </a:ln>
                <a:solidFill>
                  <a:srgbClr val="FF0000"/>
                </a:solidFill>
                <a:effectLst/>
                <a:uLnTx/>
                <a:uFillTx/>
                <a:latin typeface="Arial"/>
                <a:ea typeface="+mn-ea"/>
                <a:cs typeface="+mn-cs"/>
              </a:rPr>
              <a:t> – 4 </a:t>
            </a:r>
            <a:r>
              <a:rPr kumimoji="0" lang="sv-SE" sz="1800" b="0" i="0" u="none" strike="noStrike" kern="1200" cap="none" spc="0" normalizeH="0" baseline="0" noProof="0" dirty="0" err="1" smtClean="0">
                <a:ln>
                  <a:noFill/>
                </a:ln>
                <a:solidFill>
                  <a:srgbClr val="FF0000"/>
                </a:solidFill>
                <a:effectLst/>
                <a:uLnTx/>
                <a:uFillTx/>
                <a:latin typeface="Arial"/>
                <a:ea typeface="+mn-ea"/>
                <a:cs typeface="+mn-cs"/>
              </a:rPr>
              <a:t>ms</a:t>
            </a:r>
            <a:endParaRPr kumimoji="0" lang="en-GB"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14577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Q2 – Beta </a:t>
            </a:r>
            <a:r>
              <a:rPr lang="sv-SE" dirty="0" err="1" smtClean="0"/>
              <a:t>Beating</a:t>
            </a:r>
            <a:endParaRPr lang="en-GB" dirty="0"/>
          </a:p>
        </p:txBody>
      </p:sp>
      <p:sp>
        <p:nvSpPr>
          <p:cNvPr id="3" name="Content Placeholder 2"/>
          <p:cNvSpPr>
            <a:spLocks noGrp="1"/>
          </p:cNvSpPr>
          <p:nvPr>
            <p:ph idx="1"/>
          </p:nvPr>
        </p:nvSpPr>
        <p:spPr>
          <a:xfrm>
            <a:off x="612000" y="826293"/>
            <a:ext cx="7920000" cy="4906963"/>
          </a:xfrm>
        </p:spPr>
        <p:txBody>
          <a:bodyPr>
            <a:normAutofit/>
          </a:bodyPr>
          <a:lstStyle/>
          <a:p>
            <a:r>
              <a:rPr lang="sv-SE" sz="2000" dirty="0" smtClean="0"/>
              <a:t>Beta beating of </a:t>
            </a:r>
            <a:r>
              <a:rPr lang="sv-SE" sz="2000" dirty="0" smtClean="0"/>
              <a:t>up to 100 % at </a:t>
            </a:r>
            <a:r>
              <a:rPr lang="sv-SE" sz="2000" dirty="0" smtClean="0"/>
              <a:t>the </a:t>
            </a:r>
            <a:r>
              <a:rPr lang="sv-SE" sz="2000" dirty="0" smtClean="0"/>
              <a:t>TCPs</a:t>
            </a:r>
          </a:p>
          <a:p>
            <a:r>
              <a:rPr lang="sv-SE" sz="2000" dirty="0" smtClean="0"/>
              <a:t>Beam size changes -</a:t>
            </a:r>
            <a:r>
              <a:rPr lang="en-GB" sz="2000" dirty="0" smtClean="0"/>
              <a:t>&gt;</a:t>
            </a:r>
            <a:r>
              <a:rPr lang="sv-SE" sz="2000" dirty="0" smtClean="0"/>
              <a:t> losses at TCPs</a:t>
            </a:r>
            <a:endParaRPr lang="en-GB" sz="2000"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988840"/>
            <a:ext cx="6384021" cy="4896544"/>
          </a:xfrm>
          <a:prstGeom prst="rect">
            <a:avLst/>
          </a:prstGeom>
        </p:spPr>
      </p:pic>
    </p:spTree>
    <p:extLst>
      <p:ext uri="{BB962C8B-B14F-4D97-AF65-F5344CB8AC3E}">
        <p14:creationId xmlns:p14="http://schemas.microsoft.com/office/powerpoint/2010/main" val="3997234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12000" y="180000"/>
            <a:ext cx="7920000" cy="720000"/>
          </a:xfrm>
          <a:prstGeom prst="rect">
            <a:avLst/>
          </a:prstGeom>
        </p:spPr>
        <p:txBody>
          <a:bodyPr lIns="91425" tIns="91425" rIns="91425" bIns="91425" anchor="ctr" anchorCtr="1">
            <a:noAutofit/>
          </a:bodyPr>
          <a:lstStyle/>
          <a:p>
            <a:pPr lvl="0">
              <a:spcBef>
                <a:spcPts val="0"/>
              </a:spcBef>
              <a:buNone/>
            </a:pPr>
            <a:r>
              <a:rPr lang="en-US" dirty="0"/>
              <a:t>Crab </a:t>
            </a:r>
            <a:r>
              <a:rPr lang="en-US" dirty="0" smtClean="0"/>
              <a:t>Cavities</a:t>
            </a:r>
            <a:endParaRPr lang="en-US" dirty="0"/>
          </a:p>
        </p:txBody>
      </p:sp>
      <p:sp>
        <p:nvSpPr>
          <p:cNvPr id="95" name="Shape 95"/>
          <p:cNvSpPr txBox="1">
            <a:spLocks noGrp="1"/>
          </p:cNvSpPr>
          <p:nvPr>
            <p:ph type="body" idx="1"/>
          </p:nvPr>
        </p:nvSpPr>
        <p:spPr>
          <a:xfrm>
            <a:off x="612000" y="1219200"/>
            <a:ext cx="7920000" cy="4907100"/>
          </a:xfrm>
          <a:prstGeom prst="rect">
            <a:avLst/>
          </a:prstGeom>
        </p:spPr>
        <p:txBody>
          <a:bodyPr lIns="91425" tIns="91425" rIns="91425" bIns="91425" anchor="t" anchorCtr="0">
            <a:noAutofit/>
          </a:bodyPr>
          <a:lstStyle/>
          <a:p>
            <a:pPr marL="457200" lvl="0" indent="-368300" rtl="0">
              <a:spcBef>
                <a:spcPts val="0"/>
              </a:spcBef>
              <a:buSzPct val="100000"/>
            </a:pPr>
            <a:r>
              <a:rPr lang="en-US" sz="2200" dirty="0"/>
              <a:t>In </a:t>
            </a:r>
            <a:r>
              <a:rPr lang="en-US" sz="2200" dirty="0" err="1"/>
              <a:t>HiLumi</a:t>
            </a:r>
            <a:r>
              <a:rPr lang="en-US" sz="2200" dirty="0"/>
              <a:t> LHC, due to smaller β* and to limit beam-beam effects the crossing angle will be increased</a:t>
            </a:r>
          </a:p>
          <a:p>
            <a:pPr marL="457200" lvl="0" indent="-368300">
              <a:spcBef>
                <a:spcPts val="0"/>
              </a:spcBef>
              <a:buSzPct val="129411"/>
            </a:pPr>
            <a:r>
              <a:rPr lang="en-US" sz="1700" dirty="0"/>
              <a:t>⇾ </a:t>
            </a:r>
            <a:r>
              <a:rPr lang="en-US" sz="2200" dirty="0"/>
              <a:t>Lower luminosity:</a:t>
            </a:r>
          </a:p>
        </p:txBody>
      </p:sp>
      <p:sp>
        <p:nvSpPr>
          <p:cNvPr id="96" name="Shape 96"/>
          <p:cNvSpPr txBox="1">
            <a:spLocks noGrp="1"/>
          </p:cNvSpPr>
          <p:nvPr>
            <p:ph type="sldNum" idx="12"/>
          </p:nvPr>
        </p:nvSpPr>
        <p:spPr>
          <a:xfrm>
            <a:off x="8686800" y="6356350"/>
            <a:ext cx="360000" cy="360000"/>
          </a:xfrm>
          <a:prstGeom prst="rect">
            <a:avLst/>
          </a:prstGeom>
        </p:spPr>
        <p:txBody>
          <a:bodyPr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97" name="Shape 97" title="cap l equals   n sub b  f sub r e v  cap n sub p  squared  over 4 pi sigma sub x  super asterisk  sigma sub y  super asterisk    asterisk cap f left parenthesis theta sub c  right parenthesis"/>
          <p:cNvPicPr preferRelativeResize="0"/>
          <p:nvPr/>
        </p:nvPicPr>
        <p:blipFill>
          <a:blip r:embed="rId3">
            <a:alphaModFix/>
          </a:blip>
          <a:stretch>
            <a:fillRect/>
          </a:stretch>
        </p:blipFill>
        <p:spPr>
          <a:xfrm>
            <a:off x="975750" y="2418675"/>
            <a:ext cx="2942700" cy="914400"/>
          </a:xfrm>
          <a:prstGeom prst="rect">
            <a:avLst/>
          </a:prstGeom>
          <a:noFill/>
          <a:ln>
            <a:noFill/>
          </a:ln>
        </p:spPr>
      </p:pic>
      <p:cxnSp>
        <p:nvCxnSpPr>
          <p:cNvPr id="98" name="Shape 98"/>
          <p:cNvCxnSpPr/>
          <p:nvPr/>
        </p:nvCxnSpPr>
        <p:spPr>
          <a:xfrm flipH="1">
            <a:off x="2919000" y="3024725"/>
            <a:ext cx="533400" cy="720300"/>
          </a:xfrm>
          <a:prstGeom prst="straightConnector1">
            <a:avLst/>
          </a:prstGeom>
          <a:noFill/>
          <a:ln w="9525" cap="flat" cmpd="sng">
            <a:solidFill>
              <a:schemeClr val="dk2"/>
            </a:solidFill>
            <a:prstDash val="solid"/>
            <a:round/>
            <a:headEnd type="none" w="lg" len="lg"/>
            <a:tailEnd type="none" w="lg" len="lg"/>
          </a:ln>
        </p:spPr>
      </p:cxnSp>
      <p:sp>
        <p:nvSpPr>
          <p:cNvPr id="99" name="Shape 99"/>
          <p:cNvSpPr txBox="1"/>
          <p:nvPr/>
        </p:nvSpPr>
        <p:spPr>
          <a:xfrm>
            <a:off x="1599925" y="3658225"/>
            <a:ext cx="1618500" cy="628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Geometric Factor</a:t>
            </a:r>
          </a:p>
        </p:txBody>
      </p:sp>
      <p:pic>
        <p:nvPicPr>
          <p:cNvPr id="100" name="Shape 100" title="cap f left parenthesis theta sub c  right parenthesis"/>
          <p:cNvPicPr preferRelativeResize="0"/>
          <p:nvPr/>
        </p:nvPicPr>
        <p:blipFill>
          <a:blip r:embed="rId4">
            <a:alphaModFix/>
          </a:blip>
          <a:stretch>
            <a:fillRect/>
          </a:stretch>
        </p:blipFill>
        <p:spPr>
          <a:xfrm>
            <a:off x="4848716" y="3745025"/>
            <a:ext cx="566319" cy="268999"/>
          </a:xfrm>
          <a:prstGeom prst="rect">
            <a:avLst/>
          </a:prstGeom>
          <a:noFill/>
          <a:ln>
            <a:noFill/>
          </a:ln>
        </p:spPr>
      </p:pic>
      <p:graphicFrame>
        <p:nvGraphicFramePr>
          <p:cNvPr id="101" name="Shape 101"/>
          <p:cNvGraphicFramePr/>
          <p:nvPr/>
        </p:nvGraphicFramePr>
        <p:xfrm>
          <a:off x="4707125" y="2634275"/>
          <a:ext cx="3365600" cy="1508820"/>
        </p:xfrm>
        <a:graphic>
          <a:graphicData uri="http://schemas.openxmlformats.org/drawingml/2006/table">
            <a:tbl>
              <a:tblPr>
                <a:noFill/>
              </a:tblPr>
              <a:tblGrid>
                <a:gridCol w="841400">
                  <a:extLst>
                    <a:ext uri="{9D8B030D-6E8A-4147-A177-3AD203B41FA5}">
                      <a16:colId xmlns:a16="http://schemas.microsoft.com/office/drawing/2014/main" val="20000"/>
                    </a:ext>
                  </a:extLst>
                </a:gridCol>
                <a:gridCol w="841400">
                  <a:extLst>
                    <a:ext uri="{9D8B030D-6E8A-4147-A177-3AD203B41FA5}">
                      <a16:colId xmlns:a16="http://schemas.microsoft.com/office/drawing/2014/main" val="20001"/>
                    </a:ext>
                  </a:extLst>
                </a:gridCol>
                <a:gridCol w="841400">
                  <a:extLst>
                    <a:ext uri="{9D8B030D-6E8A-4147-A177-3AD203B41FA5}">
                      <a16:colId xmlns:a16="http://schemas.microsoft.com/office/drawing/2014/main" val="20002"/>
                    </a:ext>
                  </a:extLst>
                </a:gridCol>
                <a:gridCol w="841400">
                  <a:extLst>
                    <a:ext uri="{9D8B030D-6E8A-4147-A177-3AD203B41FA5}">
                      <a16:colId xmlns:a16="http://schemas.microsoft.com/office/drawing/2014/main" val="20003"/>
                    </a:ext>
                  </a:extLst>
                </a:gridCol>
              </a:tblGrid>
              <a:tr h="449625">
                <a:tc>
                  <a:txBody>
                    <a:bodyPr/>
                    <a:lstStyle/>
                    <a:p>
                      <a:pPr lvl="0">
                        <a:spcBef>
                          <a:spcPts val="0"/>
                        </a:spcBef>
                        <a:buNone/>
                      </a:pPr>
                      <a:endParaRPr/>
                    </a:p>
                  </a:txBody>
                  <a:tcPr marL="91425" marR="91425" marT="91425" marB="91425"/>
                </a:tc>
                <a:tc>
                  <a:txBody>
                    <a:bodyPr/>
                    <a:lstStyle/>
                    <a:p>
                      <a:pPr lvl="0" rtl="0">
                        <a:spcBef>
                          <a:spcPts val="0"/>
                        </a:spcBef>
                        <a:buClr>
                          <a:schemeClr val="dk1"/>
                        </a:buClr>
                        <a:buSzPct val="78571"/>
                        <a:buFont typeface="Arial"/>
                        <a:buNone/>
                      </a:pPr>
                      <a:r>
                        <a:rPr lang="en-US">
                          <a:solidFill>
                            <a:schemeClr val="dk1"/>
                          </a:solidFill>
                        </a:rPr>
                        <a:t>2012 LHC</a:t>
                      </a:r>
                    </a:p>
                  </a:txBody>
                  <a:tcPr marL="91425" marR="91425" marT="91425" marB="91425"/>
                </a:tc>
                <a:tc>
                  <a:txBody>
                    <a:bodyPr/>
                    <a:lstStyle/>
                    <a:p>
                      <a:pPr lvl="0">
                        <a:spcBef>
                          <a:spcPts val="0"/>
                        </a:spcBef>
                        <a:buNone/>
                      </a:pPr>
                      <a:r>
                        <a:rPr lang="en-US"/>
                        <a:t>2015 LHC</a:t>
                      </a:r>
                    </a:p>
                  </a:txBody>
                  <a:tcPr marL="91425" marR="91425" marT="91425" marB="91425"/>
                </a:tc>
                <a:tc>
                  <a:txBody>
                    <a:bodyPr/>
                    <a:lstStyle/>
                    <a:p>
                      <a:pPr lvl="0">
                        <a:spcBef>
                          <a:spcPts val="0"/>
                        </a:spcBef>
                        <a:buNone/>
                      </a:pPr>
                      <a:r>
                        <a:rPr lang="en-US"/>
                        <a:t>HL-LHC</a:t>
                      </a:r>
                    </a:p>
                  </a:txBody>
                  <a:tcPr marL="91425" marR="91425" marT="91425" marB="91425"/>
                </a:tc>
                <a:extLst>
                  <a:ext uri="{0D108BD9-81ED-4DB2-BD59-A6C34878D82A}">
                    <a16:rowId xmlns:a16="http://schemas.microsoft.com/office/drawing/2014/main" val="10000"/>
                  </a:ext>
                </a:extLst>
              </a:tr>
              <a:tr h="449625">
                <a:tc>
                  <a:txBody>
                    <a:bodyPr/>
                    <a:lstStyle/>
                    <a:p>
                      <a:pPr lvl="0">
                        <a:spcBef>
                          <a:spcPts val="0"/>
                        </a:spcBef>
                        <a:buNone/>
                      </a:pPr>
                      <a:endParaRPr/>
                    </a:p>
                  </a:txBody>
                  <a:tcPr marL="91425" marR="91425" marT="91425" marB="91425"/>
                </a:tc>
                <a:tc>
                  <a:txBody>
                    <a:bodyPr/>
                    <a:lstStyle/>
                    <a:p>
                      <a:pPr lvl="0" rtl="0">
                        <a:spcBef>
                          <a:spcPts val="0"/>
                        </a:spcBef>
                        <a:buNone/>
                      </a:pPr>
                      <a:r>
                        <a:rPr lang="en-US"/>
                        <a:t>313</a:t>
                      </a:r>
                    </a:p>
                  </a:txBody>
                  <a:tcPr marL="91425" marR="91425" marT="91425" marB="91425"/>
                </a:tc>
                <a:tc>
                  <a:txBody>
                    <a:bodyPr/>
                    <a:lstStyle/>
                    <a:p>
                      <a:pPr lvl="0">
                        <a:spcBef>
                          <a:spcPts val="0"/>
                        </a:spcBef>
                        <a:buNone/>
                      </a:pPr>
                      <a:r>
                        <a:rPr lang="en-US"/>
                        <a:t>290</a:t>
                      </a:r>
                    </a:p>
                  </a:txBody>
                  <a:tcPr marL="91425" marR="91425" marT="91425" marB="91425"/>
                </a:tc>
                <a:tc>
                  <a:txBody>
                    <a:bodyPr/>
                    <a:lstStyle/>
                    <a:p>
                      <a:pPr lvl="0">
                        <a:spcBef>
                          <a:spcPts val="0"/>
                        </a:spcBef>
                        <a:buNone/>
                      </a:pPr>
                      <a:r>
                        <a:rPr lang="en-US"/>
                        <a:t>590</a:t>
                      </a:r>
                    </a:p>
                  </a:txBody>
                  <a:tcPr marL="91425" marR="91425" marT="91425" marB="91425"/>
                </a:tc>
                <a:extLst>
                  <a:ext uri="{0D108BD9-81ED-4DB2-BD59-A6C34878D82A}">
                    <a16:rowId xmlns:a16="http://schemas.microsoft.com/office/drawing/2014/main" val="10001"/>
                  </a:ext>
                </a:extLst>
              </a:tr>
              <a:tr h="449625">
                <a:tc>
                  <a:txBody>
                    <a:bodyPr/>
                    <a:lstStyle/>
                    <a:p>
                      <a:pPr lvl="0">
                        <a:spcBef>
                          <a:spcPts val="0"/>
                        </a:spcBef>
                        <a:buNone/>
                      </a:pPr>
                      <a:endParaRPr/>
                    </a:p>
                  </a:txBody>
                  <a:tcPr marL="91425" marR="91425" marT="91425" marB="91425"/>
                </a:tc>
                <a:tc>
                  <a:txBody>
                    <a:bodyPr/>
                    <a:lstStyle/>
                    <a:p>
                      <a:pPr lvl="0">
                        <a:spcBef>
                          <a:spcPts val="0"/>
                        </a:spcBef>
                        <a:buNone/>
                      </a:pPr>
                      <a:r>
                        <a:rPr lang="en-US"/>
                        <a:t>0.88</a:t>
                      </a:r>
                    </a:p>
                  </a:txBody>
                  <a:tcPr marL="91425" marR="91425" marT="91425" marB="91425"/>
                </a:tc>
                <a:tc>
                  <a:txBody>
                    <a:bodyPr/>
                    <a:lstStyle/>
                    <a:p>
                      <a:pPr lvl="0">
                        <a:spcBef>
                          <a:spcPts val="0"/>
                        </a:spcBef>
                        <a:buNone/>
                      </a:pPr>
                      <a:r>
                        <a:rPr lang="en-US"/>
                        <a:t>0.85</a:t>
                      </a:r>
                    </a:p>
                  </a:txBody>
                  <a:tcPr marL="91425" marR="91425" marT="91425" marB="91425"/>
                </a:tc>
                <a:tc>
                  <a:txBody>
                    <a:bodyPr/>
                    <a:lstStyle/>
                    <a:p>
                      <a:pPr lvl="0">
                        <a:spcBef>
                          <a:spcPts val="0"/>
                        </a:spcBef>
                        <a:buNone/>
                      </a:pPr>
                      <a:r>
                        <a:rPr lang="en-US"/>
                        <a:t>0.31</a:t>
                      </a:r>
                    </a:p>
                  </a:txBody>
                  <a:tcPr marL="91425" marR="91425" marT="91425" marB="91425"/>
                </a:tc>
                <a:extLst>
                  <a:ext uri="{0D108BD9-81ED-4DB2-BD59-A6C34878D82A}">
                    <a16:rowId xmlns:a16="http://schemas.microsoft.com/office/drawing/2014/main" val="10002"/>
                  </a:ext>
                </a:extLst>
              </a:tr>
            </a:tbl>
          </a:graphicData>
        </a:graphic>
      </p:graphicFrame>
      <p:pic>
        <p:nvPicPr>
          <p:cNvPr id="102" name="Shape 102" title="theta sub c  left squared bracket mu r A d right squared bracket"/>
          <p:cNvPicPr preferRelativeResize="0"/>
          <p:nvPr/>
        </p:nvPicPr>
        <p:blipFill>
          <a:blip r:embed="rId5">
            <a:alphaModFix/>
          </a:blip>
          <a:stretch>
            <a:fillRect/>
          </a:stretch>
        </p:blipFill>
        <p:spPr>
          <a:xfrm>
            <a:off x="4779562" y="3317437"/>
            <a:ext cx="704627" cy="223125"/>
          </a:xfrm>
          <a:prstGeom prst="rect">
            <a:avLst/>
          </a:prstGeom>
          <a:noFill/>
          <a:ln>
            <a:noFill/>
          </a:ln>
        </p:spPr>
      </p:pic>
      <p:sp>
        <p:nvSpPr>
          <p:cNvPr id="103" name="Shape 103"/>
          <p:cNvSpPr txBox="1"/>
          <p:nvPr/>
        </p:nvSpPr>
        <p:spPr>
          <a:xfrm>
            <a:off x="4662025" y="2329250"/>
            <a:ext cx="5389200" cy="628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Piwinski Reduction (Geometric) Factor</a:t>
            </a:r>
          </a:p>
        </p:txBody>
      </p:sp>
      <p:pic>
        <p:nvPicPr>
          <p:cNvPr id="104" name="Shape 104" descr="test"/>
          <p:cNvPicPr preferRelativeResize="0"/>
          <p:nvPr/>
        </p:nvPicPr>
        <p:blipFill>
          <a:blip r:embed="rId6">
            <a:alphaModFix/>
          </a:blip>
          <a:stretch>
            <a:fillRect/>
          </a:stretch>
        </p:blipFill>
        <p:spPr>
          <a:xfrm>
            <a:off x="612000" y="4287025"/>
            <a:ext cx="7460725" cy="2069325"/>
          </a:xfrm>
          <a:prstGeom prst="rect">
            <a:avLst/>
          </a:prstGeom>
          <a:noFill/>
          <a:ln>
            <a:noFill/>
          </a:ln>
        </p:spPr>
      </p:pic>
      <p:pic>
        <p:nvPicPr>
          <p:cNvPr id="105" name="Shape 105" title="theta sub c "/>
          <p:cNvPicPr preferRelativeResize="0"/>
          <p:nvPr/>
        </p:nvPicPr>
        <p:blipFill>
          <a:blip r:embed="rId7">
            <a:alphaModFix/>
          </a:blip>
          <a:stretch>
            <a:fillRect/>
          </a:stretch>
        </p:blipFill>
        <p:spPr>
          <a:xfrm>
            <a:off x="3293350" y="5236566"/>
            <a:ext cx="360000" cy="332307"/>
          </a:xfrm>
          <a:prstGeom prst="rect">
            <a:avLst/>
          </a:prstGeom>
          <a:noFill/>
          <a:ln>
            <a:noFill/>
          </a:ln>
        </p:spPr>
      </p:pic>
      <p:sp>
        <p:nvSpPr>
          <p:cNvPr id="106" name="Shape 106"/>
          <p:cNvSpPr/>
          <p:nvPr/>
        </p:nvSpPr>
        <p:spPr>
          <a:xfrm>
            <a:off x="4092449" y="5210120"/>
            <a:ext cx="499826" cy="223133"/>
          </a:xfrm>
          <a:prstGeom prst="flowChartDecision">
            <a:avLst/>
          </a:prstGeom>
          <a:solidFill>
            <a:srgbClr val="FF00FF"/>
          </a:solidFill>
          <a:ln w="9525" cap="flat" cmpd="sng">
            <a:solidFill>
              <a:srgbClr val="FF00FF"/>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8725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Scope of project</a:t>
            </a:r>
            <a:endParaRPr lang="en-GB" dirty="0"/>
          </a:p>
        </p:txBody>
      </p:sp>
      <p:sp>
        <p:nvSpPr>
          <p:cNvPr id="3" name="Content Placeholder 2"/>
          <p:cNvSpPr>
            <a:spLocks noGrp="1"/>
          </p:cNvSpPr>
          <p:nvPr>
            <p:ph idx="1"/>
          </p:nvPr>
        </p:nvSpPr>
        <p:spPr>
          <a:xfrm>
            <a:off x="612000" y="947861"/>
            <a:ext cx="7920000" cy="5361459"/>
          </a:xfrm>
        </p:spPr>
        <p:txBody>
          <a:bodyPr>
            <a:normAutofit fontScale="92500" lnSpcReduction="20000"/>
          </a:bodyPr>
          <a:lstStyle/>
          <a:p>
            <a:r>
              <a:rPr lang="sv-SE" dirty="0" smtClean="0"/>
              <a:t>Study of uncontrolled beam loss scenarios</a:t>
            </a:r>
          </a:p>
          <a:p>
            <a:pPr lvl="1"/>
            <a:r>
              <a:rPr lang="sv-SE" dirty="0" smtClean="0"/>
              <a:t>How failure occurs</a:t>
            </a:r>
          </a:p>
          <a:p>
            <a:pPr lvl="1"/>
            <a:r>
              <a:rPr lang="sv-SE" dirty="0" smtClean="0"/>
              <a:t>Effect on the beam</a:t>
            </a:r>
          </a:p>
          <a:p>
            <a:pPr lvl="1"/>
            <a:r>
              <a:rPr lang="sv-SE" dirty="0" smtClean="0"/>
              <a:t>Subsequent beam losses (intensity, location)</a:t>
            </a:r>
          </a:p>
          <a:p>
            <a:pPr lvl="1"/>
            <a:r>
              <a:rPr lang="sv-SE" dirty="0" smtClean="0"/>
              <a:t>Time scales</a:t>
            </a:r>
          </a:p>
          <a:p>
            <a:r>
              <a:rPr lang="sv-SE" dirty="0" smtClean="0"/>
              <a:t>Detection of failures</a:t>
            </a:r>
          </a:p>
          <a:p>
            <a:pPr lvl="1"/>
            <a:r>
              <a:rPr lang="sv-SE" dirty="0" smtClean="0"/>
              <a:t>How to limit time between detection of failure and beam dump</a:t>
            </a:r>
          </a:p>
          <a:p>
            <a:r>
              <a:rPr lang="sv-SE" dirty="0" smtClean="0"/>
              <a:t>Mitigation of or protection against failures</a:t>
            </a:r>
          </a:p>
          <a:p>
            <a:r>
              <a:rPr lang="sv-SE" dirty="0" smtClean="0"/>
              <a:t>Simulations </a:t>
            </a:r>
            <a:r>
              <a:rPr lang="sv-SE" i="1" dirty="0" smtClean="0"/>
              <a:t>(mainly beam tracking and optics calculations)</a:t>
            </a:r>
          </a:p>
          <a:p>
            <a:r>
              <a:rPr lang="sv-SE" dirty="0" smtClean="0"/>
              <a:t>Experiments </a:t>
            </a:r>
            <a:r>
              <a:rPr lang="sv-SE" i="1" dirty="0" smtClean="0"/>
              <a:t>(using very fast diamond beam loss monitors)</a:t>
            </a:r>
          </a:p>
          <a:p>
            <a:r>
              <a:rPr lang="sv-SE" dirty="0" smtClean="0"/>
              <a:t>Also important to protect beam from unnecessary dumps!</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2</a:t>
            </a:fld>
            <a:endParaRPr lang="fr-FR"/>
          </a:p>
        </p:txBody>
      </p:sp>
    </p:spTree>
    <p:extLst>
      <p:ext uri="{BB962C8B-B14F-4D97-AF65-F5344CB8AC3E}">
        <p14:creationId xmlns:p14="http://schemas.microsoft.com/office/powerpoint/2010/main" val="13018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12000" y="180000"/>
            <a:ext cx="7920000" cy="720000"/>
          </a:xfrm>
          <a:prstGeom prst="rect">
            <a:avLst/>
          </a:prstGeom>
        </p:spPr>
        <p:txBody>
          <a:bodyPr lIns="91425" tIns="91425" rIns="91425" bIns="91425" anchor="ctr" anchorCtr="1">
            <a:noAutofit/>
          </a:bodyPr>
          <a:lstStyle/>
          <a:p>
            <a:pPr lvl="0">
              <a:spcBef>
                <a:spcPts val="0"/>
              </a:spcBef>
              <a:buNone/>
            </a:pPr>
            <a:r>
              <a:rPr lang="en-US" dirty="0"/>
              <a:t>Crab </a:t>
            </a:r>
            <a:r>
              <a:rPr lang="en-US" dirty="0" smtClean="0"/>
              <a:t>Cavities</a:t>
            </a:r>
            <a:endParaRPr lang="en-US" dirty="0"/>
          </a:p>
        </p:txBody>
      </p:sp>
      <p:sp>
        <p:nvSpPr>
          <p:cNvPr id="113" name="Shape 113"/>
          <p:cNvSpPr txBox="1">
            <a:spLocks noGrp="1"/>
          </p:cNvSpPr>
          <p:nvPr>
            <p:ph type="body" idx="1"/>
          </p:nvPr>
        </p:nvSpPr>
        <p:spPr>
          <a:xfrm>
            <a:off x="612000" y="809625"/>
            <a:ext cx="7920000" cy="4907100"/>
          </a:xfrm>
          <a:prstGeom prst="rect">
            <a:avLst/>
          </a:prstGeom>
        </p:spPr>
        <p:txBody>
          <a:bodyPr lIns="91425" tIns="91425" rIns="91425" bIns="91425" anchor="t" anchorCtr="0">
            <a:noAutofit/>
          </a:bodyPr>
          <a:lstStyle/>
          <a:p>
            <a:pPr marL="457200" lvl="0" indent="-349250">
              <a:spcBef>
                <a:spcPts val="0"/>
              </a:spcBef>
              <a:buSzPct val="100000"/>
            </a:pPr>
            <a:r>
              <a:rPr lang="en-US" sz="1900"/>
              <a:t>Cavity with sinusoidal transverse kick - bunch is tilted - better overlap at crossing point</a:t>
            </a:r>
          </a:p>
        </p:txBody>
      </p:sp>
      <p:sp>
        <p:nvSpPr>
          <p:cNvPr id="114" name="Shape 114"/>
          <p:cNvSpPr txBox="1">
            <a:spLocks noGrp="1"/>
          </p:cNvSpPr>
          <p:nvPr>
            <p:ph type="sldNum" idx="12"/>
          </p:nvPr>
        </p:nvSpPr>
        <p:spPr>
          <a:xfrm>
            <a:off x="8686800" y="6356350"/>
            <a:ext cx="360000" cy="360000"/>
          </a:xfrm>
          <a:prstGeom prst="rect">
            <a:avLst/>
          </a:prstGeom>
        </p:spPr>
        <p:txBody>
          <a:bodyPr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20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 name="Shape 115" descr="bunchkick"/>
          <p:cNvPicPr preferRelativeResize="0"/>
          <p:nvPr/>
        </p:nvPicPr>
        <p:blipFill rotWithShape="1">
          <a:blip r:embed="rId3">
            <a:alphaModFix/>
          </a:blip>
          <a:srcRect t="12005" r="16373" b="61528"/>
          <a:stretch/>
        </p:blipFill>
        <p:spPr>
          <a:xfrm>
            <a:off x="2765250" y="1485725"/>
            <a:ext cx="4289224" cy="1815073"/>
          </a:xfrm>
          <a:prstGeom prst="rect">
            <a:avLst/>
          </a:prstGeom>
          <a:noFill/>
          <a:ln>
            <a:noFill/>
          </a:ln>
        </p:spPr>
      </p:pic>
      <p:pic>
        <p:nvPicPr>
          <p:cNvPr id="116" name="Shape 116" descr="compensatedcrossing"/>
          <p:cNvPicPr preferRelativeResize="0"/>
          <p:nvPr/>
        </p:nvPicPr>
        <p:blipFill rotWithShape="1">
          <a:blip r:embed="rId4">
            <a:alphaModFix/>
          </a:blip>
          <a:srcRect b="34823"/>
          <a:stretch/>
        </p:blipFill>
        <p:spPr>
          <a:xfrm>
            <a:off x="1113377" y="2605725"/>
            <a:ext cx="7283174" cy="3248349"/>
          </a:xfrm>
          <a:prstGeom prst="rect">
            <a:avLst/>
          </a:prstGeom>
          <a:noFill/>
          <a:ln>
            <a:noFill/>
          </a:ln>
        </p:spPr>
      </p:pic>
      <p:cxnSp>
        <p:nvCxnSpPr>
          <p:cNvPr id="117" name="Shape 117"/>
          <p:cNvCxnSpPr>
            <a:endCxn id="115" idx="3"/>
          </p:cNvCxnSpPr>
          <p:nvPr/>
        </p:nvCxnSpPr>
        <p:spPr>
          <a:xfrm>
            <a:off x="2781274" y="2390861"/>
            <a:ext cx="4273199" cy="2400"/>
          </a:xfrm>
          <a:prstGeom prst="straightConnector1">
            <a:avLst/>
          </a:prstGeom>
          <a:noFill/>
          <a:ln w="19050" cap="flat" cmpd="sng">
            <a:solidFill>
              <a:srgbClr val="000000"/>
            </a:solidFill>
            <a:prstDash val="solid"/>
            <a:round/>
            <a:headEnd type="none" w="lg" len="lg"/>
            <a:tailEnd type="none" w="lg" len="lg"/>
          </a:ln>
        </p:spPr>
      </p:cxnSp>
      <p:cxnSp>
        <p:nvCxnSpPr>
          <p:cNvPr id="118" name="Shape 118"/>
          <p:cNvCxnSpPr/>
          <p:nvPr/>
        </p:nvCxnSpPr>
        <p:spPr>
          <a:xfrm rot="10800000">
            <a:off x="2762250" y="1847925"/>
            <a:ext cx="0" cy="1171500"/>
          </a:xfrm>
          <a:prstGeom prst="straightConnector1">
            <a:avLst/>
          </a:prstGeom>
          <a:noFill/>
          <a:ln w="19050" cap="flat" cmpd="sng">
            <a:solidFill>
              <a:srgbClr val="000000"/>
            </a:solidFill>
            <a:prstDash val="solid"/>
            <a:round/>
            <a:headEnd type="none" w="lg" len="lg"/>
            <a:tailEnd type="none" w="lg" len="lg"/>
          </a:ln>
        </p:spPr>
      </p:cxnSp>
      <p:sp>
        <p:nvSpPr>
          <p:cNvPr id="119" name="Shape 119"/>
          <p:cNvSpPr txBox="1"/>
          <p:nvPr/>
        </p:nvSpPr>
        <p:spPr>
          <a:xfrm>
            <a:off x="2514600" y="1397175"/>
            <a:ext cx="5389200" cy="628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a:ln>
                  <a:noFill/>
                </a:ln>
                <a:solidFill>
                  <a:srgbClr val="000000"/>
                </a:solidFill>
                <a:effectLst/>
                <a:uLnTx/>
                <a:uFillTx/>
                <a:latin typeface="Arial"/>
                <a:cs typeface="Arial"/>
                <a:sym typeface="Arial"/>
              </a:rPr>
              <a:t>E</a:t>
            </a:r>
          </a:p>
        </p:txBody>
      </p:sp>
      <p:cxnSp>
        <p:nvCxnSpPr>
          <p:cNvPr id="120" name="Shape 120"/>
          <p:cNvCxnSpPr/>
          <p:nvPr/>
        </p:nvCxnSpPr>
        <p:spPr>
          <a:xfrm>
            <a:off x="1933575" y="5924550"/>
            <a:ext cx="0" cy="600000"/>
          </a:xfrm>
          <a:prstGeom prst="straightConnector1">
            <a:avLst/>
          </a:prstGeom>
          <a:noFill/>
          <a:ln w="19050" cap="flat" cmpd="sng">
            <a:solidFill>
              <a:srgbClr val="000000"/>
            </a:solidFill>
            <a:prstDash val="solid"/>
            <a:round/>
            <a:headEnd type="none" w="lg" len="lg"/>
            <a:tailEnd type="none" w="lg" len="lg"/>
          </a:ln>
        </p:spPr>
      </p:cxnSp>
      <p:cxnSp>
        <p:nvCxnSpPr>
          <p:cNvPr id="121" name="Shape 121"/>
          <p:cNvCxnSpPr/>
          <p:nvPr/>
        </p:nvCxnSpPr>
        <p:spPr>
          <a:xfrm>
            <a:off x="4754962" y="5924550"/>
            <a:ext cx="0" cy="600000"/>
          </a:xfrm>
          <a:prstGeom prst="straightConnector1">
            <a:avLst/>
          </a:prstGeom>
          <a:noFill/>
          <a:ln w="19050" cap="flat" cmpd="sng">
            <a:solidFill>
              <a:srgbClr val="000000"/>
            </a:solidFill>
            <a:prstDash val="solid"/>
            <a:round/>
            <a:headEnd type="none" w="lg" len="lg"/>
            <a:tailEnd type="none" w="lg" len="lg"/>
          </a:ln>
        </p:spPr>
      </p:cxnSp>
      <p:cxnSp>
        <p:nvCxnSpPr>
          <p:cNvPr id="122" name="Shape 122"/>
          <p:cNvCxnSpPr/>
          <p:nvPr/>
        </p:nvCxnSpPr>
        <p:spPr>
          <a:xfrm>
            <a:off x="7658100" y="5924550"/>
            <a:ext cx="0" cy="600000"/>
          </a:xfrm>
          <a:prstGeom prst="straightConnector1">
            <a:avLst/>
          </a:prstGeom>
          <a:noFill/>
          <a:ln w="19050" cap="flat" cmpd="sng">
            <a:solidFill>
              <a:srgbClr val="000000"/>
            </a:solidFill>
            <a:prstDash val="solid"/>
            <a:round/>
            <a:headEnd type="none" w="lg" len="lg"/>
            <a:tailEnd type="none" w="lg" len="lg"/>
          </a:ln>
        </p:spPr>
      </p:cxnSp>
      <p:cxnSp>
        <p:nvCxnSpPr>
          <p:cNvPr id="123" name="Shape 123"/>
          <p:cNvCxnSpPr/>
          <p:nvPr/>
        </p:nvCxnSpPr>
        <p:spPr>
          <a:xfrm>
            <a:off x="1933575" y="6224550"/>
            <a:ext cx="5734200" cy="0"/>
          </a:xfrm>
          <a:prstGeom prst="straightConnector1">
            <a:avLst/>
          </a:prstGeom>
          <a:noFill/>
          <a:ln w="19050" cap="flat" cmpd="sng">
            <a:solidFill>
              <a:srgbClr val="000000"/>
            </a:solidFill>
            <a:prstDash val="solid"/>
            <a:round/>
            <a:headEnd type="none" w="lg" len="lg"/>
            <a:tailEnd type="none" w="lg" len="lg"/>
          </a:ln>
        </p:spPr>
      </p:cxnSp>
      <p:sp>
        <p:nvSpPr>
          <p:cNvPr id="124" name="Shape 124"/>
          <p:cNvSpPr txBox="1"/>
          <p:nvPr/>
        </p:nvSpPr>
        <p:spPr>
          <a:xfrm>
            <a:off x="352425" y="5910150"/>
            <a:ext cx="1650300" cy="3600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a:noFill/>
                </a:ln>
                <a:solidFill>
                  <a:srgbClr val="000000"/>
                </a:solidFill>
                <a:effectLst/>
                <a:uLnTx/>
                <a:uFillTx/>
                <a:latin typeface="Arial"/>
                <a:cs typeface="Arial"/>
                <a:sym typeface="Arial"/>
              </a:rPr>
              <a:t>Phase advance:</a:t>
            </a:r>
          </a:p>
        </p:txBody>
      </p:sp>
      <p:sp>
        <p:nvSpPr>
          <p:cNvPr id="125" name="Shape 125"/>
          <p:cNvSpPr txBox="1"/>
          <p:nvPr/>
        </p:nvSpPr>
        <p:spPr>
          <a:xfrm>
            <a:off x="1332400" y="5595750"/>
            <a:ext cx="1543200" cy="628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0° - kick in x’</a:t>
            </a:r>
          </a:p>
        </p:txBody>
      </p:sp>
      <p:sp>
        <p:nvSpPr>
          <p:cNvPr id="126" name="Shape 126"/>
          <p:cNvSpPr txBox="1"/>
          <p:nvPr/>
        </p:nvSpPr>
        <p:spPr>
          <a:xfrm>
            <a:off x="3906189" y="5595750"/>
            <a:ext cx="1779300" cy="628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90° - max offset in x</a:t>
            </a:r>
          </a:p>
        </p:txBody>
      </p:sp>
      <p:sp>
        <p:nvSpPr>
          <p:cNvPr id="127" name="Shape 127"/>
          <p:cNvSpPr txBox="1"/>
          <p:nvPr/>
        </p:nvSpPr>
        <p:spPr>
          <a:xfrm>
            <a:off x="6483901" y="5405250"/>
            <a:ext cx="1779299" cy="628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180° - x’ set to 0 with same voltage</a:t>
            </a:r>
          </a:p>
        </p:txBody>
      </p:sp>
    </p:spTree>
    <p:extLst>
      <p:ext uri="{BB962C8B-B14F-4D97-AF65-F5344CB8AC3E}">
        <p14:creationId xmlns:p14="http://schemas.microsoft.com/office/powerpoint/2010/main" val="10511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P spid="126" grpId="0"/>
      <p:bldP spid="1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Crab Cavities – failure modes</a:t>
            </a:r>
            <a:endParaRPr lang="en-GB" dirty="0"/>
          </a:p>
        </p:txBody>
      </p:sp>
      <p:sp>
        <p:nvSpPr>
          <p:cNvPr id="3" name="Text Placeholder 2"/>
          <p:cNvSpPr>
            <a:spLocks noGrp="1"/>
          </p:cNvSpPr>
          <p:nvPr>
            <p:ph type="body" idx="1"/>
          </p:nvPr>
        </p:nvSpPr>
        <p:spPr/>
        <p:txBody>
          <a:bodyPr/>
          <a:lstStyle/>
          <a:p>
            <a:r>
              <a:rPr lang="sv-SE" dirty="0" smtClean="0"/>
              <a:t>Voltage drop (~4 LHC turns)</a:t>
            </a:r>
          </a:p>
          <a:p>
            <a:pPr lvl="1"/>
            <a:r>
              <a:rPr lang="sv-SE" dirty="0" smtClean="0"/>
              <a:t>Residual crabbing outside Interaction Point large</a:t>
            </a:r>
          </a:p>
          <a:p>
            <a:r>
              <a:rPr lang="sv-SE" dirty="0" smtClean="0"/>
              <a:t>Phase change (must be driven by the RF control)</a:t>
            </a:r>
          </a:p>
          <a:p>
            <a:pPr lvl="1"/>
            <a:r>
              <a:rPr lang="sv-SE" dirty="0" smtClean="0"/>
              <a:t>Kicks beam core out of orbit</a:t>
            </a:r>
          </a:p>
          <a:p>
            <a:r>
              <a:rPr lang="sv-SE" dirty="0" smtClean="0"/>
              <a:t>Quench (combination of the above)</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accent1"/>
                </a:solidFill>
                <a:latin typeface="Arial"/>
                <a:ea typeface="Arial"/>
                <a:cs typeface="Arial"/>
                <a:sym typeface="Arial"/>
              </a:rPr>
              <a:t>21</a:t>
            </a:fld>
            <a:endParaRPr lang="en-US" sz="1200" b="0" i="0" u="none" strike="noStrike"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1366391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12000" y="180000"/>
            <a:ext cx="7920000" cy="720000"/>
          </a:xfrm>
          <a:prstGeom prst="rect">
            <a:avLst/>
          </a:prstGeom>
          <a:noFill/>
          <a:ln>
            <a:noFill/>
          </a:ln>
        </p:spPr>
        <p:txBody>
          <a:bodyPr lIns="0" tIns="0" rIns="0" bIns="0" anchor="ctr" anchorCtr="1">
            <a:noAutofit/>
          </a:bodyPr>
          <a:lstStyle/>
          <a:p>
            <a:pPr marL="0" marR="0" lvl="0" indent="0" algn="ctr" rtl="0">
              <a:spcBef>
                <a:spcPts val="0"/>
              </a:spcBef>
              <a:buClr>
                <a:schemeClr val="lt2"/>
              </a:buClr>
              <a:buSzPct val="25000"/>
              <a:buFont typeface="Arial"/>
              <a:buNone/>
            </a:pPr>
            <a:r>
              <a:rPr lang="en-US" dirty="0" smtClean="0"/>
              <a:t>Consequences of CC failure</a:t>
            </a:r>
            <a:endParaRPr lang="en-US" dirty="0"/>
          </a:p>
        </p:txBody>
      </p:sp>
      <p:sp>
        <p:nvSpPr>
          <p:cNvPr id="141" name="Shape 141"/>
          <p:cNvSpPr txBox="1">
            <a:spLocks noGrp="1"/>
          </p:cNvSpPr>
          <p:nvPr>
            <p:ph type="body" idx="1"/>
          </p:nvPr>
        </p:nvSpPr>
        <p:spPr>
          <a:xfrm>
            <a:off x="175150" y="1219250"/>
            <a:ext cx="4151700" cy="685200"/>
          </a:xfrm>
          <a:prstGeom prst="rect">
            <a:avLst/>
          </a:prstGeom>
          <a:noFill/>
          <a:ln>
            <a:noFill/>
          </a:ln>
        </p:spPr>
        <p:txBody>
          <a:bodyPr lIns="0" tIns="0" rIns="0" bIns="0" anchor="t" anchorCtr="0">
            <a:noAutofit/>
          </a:bodyPr>
          <a:lstStyle/>
          <a:p>
            <a:pPr marL="457200" marR="0" lvl="0" indent="-342900" algn="l" rtl="0">
              <a:spcBef>
                <a:spcPts val="0"/>
              </a:spcBef>
              <a:buSzPct val="128571"/>
            </a:pPr>
            <a:r>
              <a:rPr lang="en-US" sz="1400" dirty="0"/>
              <a:t>Phase shift causes beam core to be transversally kicked - can give fast beam loss </a:t>
            </a:r>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400" dirty="0"/>
          </a:p>
          <a:p>
            <a:pPr marL="457200" marR="0" lvl="0" indent="0" algn="l" rtl="0">
              <a:spcBef>
                <a:spcPts val="0"/>
              </a:spcBef>
              <a:buNone/>
            </a:pPr>
            <a:endParaRPr sz="1800" dirty="0"/>
          </a:p>
        </p:txBody>
      </p:sp>
      <p:sp>
        <p:nvSpPr>
          <p:cNvPr id="142" name="Shape 142"/>
          <p:cNvSpPr txBox="1">
            <a:spLocks noGrp="1"/>
          </p:cNvSpPr>
          <p:nvPr>
            <p:ph type="sldNum" idx="12"/>
          </p:nvPr>
        </p:nvSpPr>
        <p:spPr>
          <a:xfrm>
            <a:off x="8686800" y="6356350"/>
            <a:ext cx="360000" cy="360000"/>
          </a:xfrm>
          <a:prstGeom prst="rect">
            <a:avLst/>
          </a:prstGeom>
          <a:noFill/>
          <a:ln>
            <a:noFill/>
          </a:ln>
        </p:spPr>
        <p:txBody>
          <a:bodyPr lIns="0" tIns="0" rIns="0" bIns="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64BCD9"/>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22</a:t>
            </a:fld>
            <a:endParaRPr kumimoji="0" lang="en-US" sz="1200" b="0" i="0" u="none" strike="noStrike" kern="0" cap="none" spc="0" normalizeH="0" baseline="0" noProof="0">
              <a:ln>
                <a:noFill/>
              </a:ln>
              <a:solidFill>
                <a:srgbClr val="64BCD9"/>
              </a:solidFill>
              <a:effectLst/>
              <a:uLnTx/>
              <a:uFillTx/>
              <a:latin typeface="Arial"/>
              <a:ea typeface="Arial"/>
              <a:cs typeface="Arial"/>
              <a:sym typeface="Arial"/>
            </a:endParaRPr>
          </a:p>
        </p:txBody>
      </p:sp>
      <p:pic>
        <p:nvPicPr>
          <p:cNvPr id="143" name="Shape 143" descr="CERN-logo_outline.jpg"/>
          <p:cNvPicPr preferRelativeResize="0"/>
          <p:nvPr/>
        </p:nvPicPr>
        <p:blipFill rotWithShape="1">
          <a:blip r:embed="rId3">
            <a:alphaModFix/>
          </a:blip>
          <a:srcRect/>
          <a:stretch/>
        </p:blipFill>
        <p:spPr>
          <a:xfrm>
            <a:off x="1422000" y="6282000"/>
            <a:ext cx="494100" cy="486000"/>
          </a:xfrm>
          <a:prstGeom prst="rect">
            <a:avLst/>
          </a:prstGeom>
          <a:noFill/>
          <a:ln>
            <a:noFill/>
          </a:ln>
        </p:spPr>
      </p:pic>
      <p:sp>
        <p:nvSpPr>
          <p:cNvPr id="145" name="Shape 145"/>
          <p:cNvSpPr txBox="1"/>
          <p:nvPr/>
        </p:nvSpPr>
        <p:spPr>
          <a:xfrm>
            <a:off x="4457700" y="720425"/>
            <a:ext cx="4589100" cy="956100"/>
          </a:xfrm>
          <a:prstGeom prst="rect">
            <a:avLst/>
          </a:prstGeom>
          <a:noFill/>
          <a:ln>
            <a:noFill/>
          </a:ln>
        </p:spPr>
        <p:txBody>
          <a:bodyPr lIns="91425" tIns="91425" rIns="91425" bIns="91425" anchor="ctr" anchorCtr="0">
            <a:noAutofit/>
          </a:bodyPr>
          <a:lstStyle/>
          <a:p>
            <a:pPr marL="457200" marR="0" lvl="0" indent="-317500" algn="l" defTabSz="914400" rtl="0" eaLnBrk="1" fontAlgn="auto" latinLnBrk="0" hangingPunct="1">
              <a:lnSpc>
                <a:spcPct val="100000"/>
              </a:lnSpc>
              <a:spcBef>
                <a:spcPts val="0"/>
              </a:spcBef>
              <a:spcAft>
                <a:spcPts val="0"/>
              </a:spcAft>
              <a:buClr>
                <a:srgbClr val="FB963C"/>
              </a:buClr>
              <a:buSzTx/>
              <a:buFont typeface="Noto Sans Symbols"/>
              <a:buChar char="▪"/>
              <a:tabLst/>
              <a:defRPr/>
            </a:pPr>
            <a:r>
              <a:rPr kumimoji="0" lang="en-US" sz="1400" b="0" i="0" u="none" strike="noStrike" kern="0" cap="none" spc="0" normalizeH="0" baseline="0" noProof="0" dirty="0">
                <a:ln>
                  <a:noFill/>
                </a:ln>
                <a:solidFill>
                  <a:srgbClr val="5A5A5A"/>
                </a:solidFill>
                <a:effectLst/>
                <a:uLnTx/>
                <a:uFillTx/>
                <a:latin typeface="Arial"/>
                <a:cs typeface="Arial"/>
                <a:sym typeface="Arial"/>
              </a:rPr>
              <a:t>If crabbing not compensated (e.g. voltage drop), transverse beam distribution wider - increases </a:t>
            </a:r>
            <a:r>
              <a:rPr kumimoji="0" lang="en-US" sz="1400" b="0" i="0" u="none" strike="noStrike" kern="0" cap="none" spc="0" normalizeH="0" baseline="0" noProof="0" dirty="0" smtClean="0">
                <a:ln>
                  <a:noFill/>
                </a:ln>
                <a:solidFill>
                  <a:srgbClr val="5A5A5A"/>
                </a:solidFill>
                <a:effectLst/>
                <a:uLnTx/>
                <a:uFillTx/>
                <a:latin typeface="Arial"/>
                <a:cs typeface="Arial"/>
                <a:sym typeface="Arial"/>
              </a:rPr>
              <a:t>hazard </a:t>
            </a:r>
            <a:r>
              <a:rPr kumimoji="0" lang="en-US" sz="1400" b="0" i="0" u="none" strike="noStrike" kern="0" cap="none" spc="0" normalizeH="0" baseline="0" noProof="0" dirty="0">
                <a:ln>
                  <a:noFill/>
                </a:ln>
                <a:solidFill>
                  <a:srgbClr val="5A5A5A"/>
                </a:solidFill>
                <a:effectLst/>
                <a:uLnTx/>
                <a:uFillTx/>
                <a:latin typeface="Arial"/>
                <a:cs typeface="Arial"/>
                <a:sym typeface="Arial"/>
              </a:rPr>
              <a:t>of other failures</a:t>
            </a:r>
          </a:p>
        </p:txBody>
      </p:sp>
      <p:pic>
        <p:nvPicPr>
          <p:cNvPr id="146" name="Shape 146" descr="losses_double_cut.png"/>
          <p:cNvPicPr preferRelativeResize="0"/>
          <p:nvPr/>
        </p:nvPicPr>
        <p:blipFill rotWithShape="1">
          <a:blip r:embed="rId4">
            <a:alphaModFix/>
          </a:blip>
          <a:srcRect r="19465"/>
          <a:stretch/>
        </p:blipFill>
        <p:spPr>
          <a:xfrm>
            <a:off x="4580975" y="4256054"/>
            <a:ext cx="3951024" cy="2511945"/>
          </a:xfrm>
          <a:prstGeom prst="rect">
            <a:avLst/>
          </a:prstGeom>
          <a:noFill/>
          <a:ln>
            <a:noFill/>
          </a:ln>
        </p:spPr>
      </p:pic>
      <p:pic>
        <p:nvPicPr>
          <p:cNvPr id="147" name="Shape 147" descr="bunchdist_double_cut.png"/>
          <p:cNvPicPr preferRelativeResize="0"/>
          <p:nvPr/>
        </p:nvPicPr>
        <p:blipFill rotWithShape="1">
          <a:blip r:embed="rId5">
            <a:alphaModFix/>
          </a:blip>
          <a:srcRect r="18712"/>
          <a:stretch/>
        </p:blipFill>
        <p:spPr>
          <a:xfrm>
            <a:off x="4457700" y="1488275"/>
            <a:ext cx="4074298" cy="2698842"/>
          </a:xfrm>
          <a:prstGeom prst="rect">
            <a:avLst/>
          </a:prstGeom>
          <a:noFill/>
          <a:ln>
            <a:noFill/>
          </a:ln>
        </p:spPr>
      </p:pic>
      <p:sp>
        <p:nvSpPr>
          <p:cNvPr id="148" name="Shape 148"/>
          <p:cNvSpPr txBox="1"/>
          <p:nvPr/>
        </p:nvSpPr>
        <p:spPr>
          <a:xfrm>
            <a:off x="7324725" y="1904450"/>
            <a:ext cx="1505100" cy="628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A86E8"/>
                </a:solidFill>
                <a:effectLst/>
                <a:uLnTx/>
                <a:uFillTx/>
                <a:latin typeface="Arial"/>
                <a:cs typeface="Arial"/>
                <a:sym typeface="Arial"/>
              </a:rPr>
              <a:t>Nominal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9900"/>
                </a:solidFill>
                <a:effectLst/>
                <a:uLnTx/>
                <a:uFillTx/>
                <a:latin typeface="Arial"/>
                <a:cs typeface="Arial"/>
                <a:sym typeface="Arial"/>
              </a:rPr>
              <a:t>180 µrad tilt</a:t>
            </a:r>
          </a:p>
        </p:txBody>
      </p:sp>
      <p:pic>
        <p:nvPicPr>
          <p:cNvPr id="2" name="Picture 1"/>
          <p:cNvPicPr>
            <a:picLocks noChangeAspect="1"/>
          </p:cNvPicPr>
          <p:nvPr/>
        </p:nvPicPr>
        <p:blipFill>
          <a:blip r:embed="rId6"/>
          <a:stretch>
            <a:fillRect/>
          </a:stretch>
        </p:blipFill>
        <p:spPr>
          <a:xfrm>
            <a:off x="175150" y="1904450"/>
            <a:ext cx="4083753" cy="4093713"/>
          </a:xfrm>
          <a:prstGeom prst="rect">
            <a:avLst/>
          </a:prstGeom>
        </p:spPr>
      </p:pic>
    </p:spTree>
    <p:extLst>
      <p:ext uri="{BB962C8B-B14F-4D97-AF65-F5344CB8AC3E}">
        <p14:creationId xmlns:p14="http://schemas.microsoft.com/office/powerpoint/2010/main" val="1402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P spid="145" grpId="0"/>
      <p:bldP spid="1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Combined failures – beam beam effect</a:t>
            </a:r>
            <a:endParaRPr lang="en-GB" dirty="0"/>
          </a:p>
        </p:txBody>
      </p:sp>
      <p:sp>
        <p:nvSpPr>
          <p:cNvPr id="3" name="Content Placeholder 2"/>
          <p:cNvSpPr>
            <a:spLocks noGrp="1"/>
          </p:cNvSpPr>
          <p:nvPr>
            <p:ph idx="1"/>
          </p:nvPr>
        </p:nvSpPr>
        <p:spPr/>
        <p:txBody>
          <a:bodyPr>
            <a:normAutofit lnSpcReduction="10000"/>
          </a:bodyPr>
          <a:lstStyle/>
          <a:p>
            <a:r>
              <a:rPr lang="sv-SE" dirty="0" smtClean="0"/>
              <a:t>The two beams interact with each other electromagnetically in crossing points</a:t>
            </a:r>
          </a:p>
          <a:p>
            <a:pPr lvl="1"/>
            <a:r>
              <a:rPr lang="sv-SE" dirty="0" smtClean="0"/>
              <a:t>Transverse kick (orbit change, main issue)</a:t>
            </a:r>
          </a:p>
          <a:p>
            <a:pPr lvl="1"/>
            <a:r>
              <a:rPr lang="sv-SE" dirty="0" smtClean="0"/>
              <a:t>Emittance growth</a:t>
            </a:r>
          </a:p>
          <a:p>
            <a:pPr lvl="1"/>
            <a:r>
              <a:rPr lang="sv-SE" dirty="0" smtClean="0"/>
              <a:t>Tune spread</a:t>
            </a:r>
          </a:p>
          <a:p>
            <a:pPr lvl="1"/>
            <a:r>
              <a:rPr lang="sv-SE" dirty="0" smtClean="0"/>
              <a:t>...</a:t>
            </a:r>
          </a:p>
          <a:p>
            <a:r>
              <a:rPr lang="sv-SE" dirty="0" smtClean="0"/>
              <a:t>Dumping one beam gives sudden loss of beam-beam kick</a:t>
            </a:r>
          </a:p>
          <a:p>
            <a:r>
              <a:rPr lang="sv-SE" dirty="0" smtClean="0"/>
              <a:t>After a given failure, beams will always be dumped</a:t>
            </a:r>
          </a:p>
          <a:p>
            <a:pPr lvl="1"/>
            <a:r>
              <a:rPr lang="sv-SE" dirty="0" smtClean="0"/>
              <a:t>-</a:t>
            </a:r>
            <a:r>
              <a:rPr lang="en-GB" dirty="0" smtClean="0"/>
              <a:t>&gt;</a:t>
            </a:r>
            <a:r>
              <a:rPr lang="sv-SE" dirty="0" smtClean="0"/>
              <a:t> this type of combined failure must thus always be considered</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23</a:t>
            </a:fld>
            <a:endParaRPr lang="fr-FR"/>
          </a:p>
        </p:txBody>
      </p:sp>
    </p:spTree>
    <p:extLst>
      <p:ext uri="{BB962C8B-B14F-4D97-AF65-F5344CB8AC3E}">
        <p14:creationId xmlns:p14="http://schemas.microsoft.com/office/powerpoint/2010/main" val="3037395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Current work...</a:t>
            </a:r>
            <a:endParaRPr lang="en-GB" dirty="0"/>
          </a:p>
        </p:txBody>
      </p:sp>
      <p:sp>
        <p:nvSpPr>
          <p:cNvPr id="3" name="Content Placeholder 2"/>
          <p:cNvSpPr>
            <a:spLocks noGrp="1"/>
          </p:cNvSpPr>
          <p:nvPr>
            <p:ph idx="1"/>
          </p:nvPr>
        </p:nvSpPr>
        <p:spPr/>
        <p:txBody>
          <a:bodyPr/>
          <a:lstStyle/>
          <a:p>
            <a:r>
              <a:rPr lang="sv-SE" dirty="0" smtClean="0"/>
              <a:t>Experiment on Thursday</a:t>
            </a:r>
          </a:p>
          <a:p>
            <a:pPr lvl="1"/>
            <a:r>
              <a:rPr lang="sv-SE" dirty="0" smtClean="0"/>
              <a:t>Studying UFO dynamics using diamond beam loss monitors</a:t>
            </a:r>
          </a:p>
          <a:p>
            <a:r>
              <a:rPr lang="sv-SE" dirty="0" smtClean="0"/>
              <a:t>Two IPAC papers </a:t>
            </a:r>
            <a:r>
              <a:rPr lang="sv-SE" i="1" dirty="0" smtClean="0"/>
              <a:t>(preliminary titles)</a:t>
            </a:r>
          </a:p>
          <a:p>
            <a:pPr lvl="1"/>
            <a:r>
              <a:rPr lang="sv-SE" dirty="0" smtClean="0"/>
              <a:t>Results of UFO dynamics studies with beam in the LHC</a:t>
            </a:r>
          </a:p>
          <a:p>
            <a:pPr lvl="1"/>
            <a:r>
              <a:rPr lang="sv-SE" dirty="0" smtClean="0"/>
              <a:t>Crab cavity failures combined with loss of beam-beam effect in the HL-LHC</a:t>
            </a:r>
          </a:p>
          <a:p>
            <a:r>
              <a:rPr lang="sv-SE" dirty="0" smtClean="0"/>
              <a:t>Article on ”Fast failures in the LHC and HL-LHC”</a:t>
            </a:r>
          </a:p>
          <a:p>
            <a:pPr lvl="1"/>
            <a:r>
              <a:rPr lang="sv-SE" dirty="0" smtClean="0"/>
              <a:t>First draft by end of this year...</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24</a:t>
            </a:fld>
            <a:endParaRPr lang="fr-FR"/>
          </a:p>
        </p:txBody>
      </p:sp>
    </p:spTree>
    <p:extLst>
      <p:ext uri="{BB962C8B-B14F-4D97-AF65-F5344CB8AC3E}">
        <p14:creationId xmlns:p14="http://schemas.microsoft.com/office/powerpoint/2010/main" val="2489219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v-SE" dirty="0" smtClean="0"/>
              <a:t>Thank you!</a:t>
            </a:r>
            <a:endParaRPr lang="en-GB"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25</a:t>
            </a:fld>
            <a:endParaRPr lang="fr-FR" dirty="0"/>
          </a:p>
        </p:txBody>
      </p:sp>
      <p:pic>
        <p:nvPicPr>
          <p:cNvPr id="6" name="Image 5" descr="CERN-logo_outline.jpg"/>
          <p:cNvPicPr>
            <a:picLocks noChangeAspect="1"/>
          </p:cNvPicPr>
          <p:nvPr/>
        </p:nvPicPr>
        <p:blipFill>
          <a:blip r:embed="rId3"/>
          <a:stretch>
            <a:fillRect/>
          </a:stretch>
        </p:blipFill>
        <p:spPr>
          <a:xfrm>
            <a:off x="377190" y="5946775"/>
            <a:ext cx="613410" cy="6032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Introduction</a:t>
            </a:r>
            <a:endParaRPr lang="en-GB" dirty="0"/>
          </a:p>
        </p:txBody>
      </p:sp>
      <p:sp>
        <p:nvSpPr>
          <p:cNvPr id="3" name="Content Placeholder 2"/>
          <p:cNvSpPr>
            <a:spLocks noGrp="1"/>
          </p:cNvSpPr>
          <p:nvPr>
            <p:ph idx="1"/>
          </p:nvPr>
        </p:nvSpPr>
        <p:spPr>
          <a:xfrm>
            <a:off x="612000" y="908720"/>
            <a:ext cx="7920000" cy="4906963"/>
          </a:xfrm>
        </p:spPr>
        <p:txBody>
          <a:bodyPr>
            <a:normAutofit/>
          </a:bodyPr>
          <a:lstStyle/>
          <a:p>
            <a:r>
              <a:rPr lang="sv-SE" sz="1800" dirty="0" smtClean="0"/>
              <a:t>16L2 </a:t>
            </a:r>
            <a:r>
              <a:rPr lang="sv-SE" sz="1800" dirty="0" err="1" smtClean="0"/>
              <a:t>refers</a:t>
            </a:r>
            <a:r>
              <a:rPr lang="sv-SE" sz="1800" dirty="0" smtClean="0"/>
              <a:t> </a:t>
            </a:r>
            <a:r>
              <a:rPr lang="sv-SE" sz="1800" dirty="0" err="1" smtClean="0"/>
              <a:t>to</a:t>
            </a:r>
            <a:r>
              <a:rPr lang="sv-SE" sz="1800" dirty="0" smtClean="0"/>
              <a:t> loss events in an </a:t>
            </a:r>
            <a:r>
              <a:rPr lang="sv-SE" sz="1800" dirty="0" err="1" smtClean="0"/>
              <a:t>interconnection</a:t>
            </a:r>
            <a:r>
              <a:rPr lang="sv-SE" sz="1800" dirty="0" smtClean="0"/>
              <a:t> in LHC </a:t>
            </a:r>
            <a:r>
              <a:rPr lang="sv-SE" sz="1800" dirty="0" err="1" smtClean="0"/>
              <a:t>sector</a:t>
            </a:r>
            <a:r>
              <a:rPr lang="sv-SE" sz="1800" dirty="0" smtClean="0"/>
              <a:t> 16L2</a:t>
            </a:r>
          </a:p>
          <a:p>
            <a:r>
              <a:rPr lang="sv-SE" sz="1800" dirty="0" smtClean="0"/>
              <a:t>Three </a:t>
            </a:r>
            <a:r>
              <a:rPr lang="sv-SE" sz="1800" dirty="0" err="1" smtClean="0"/>
              <a:t>types</a:t>
            </a:r>
            <a:r>
              <a:rPr lang="sv-SE" sz="1800" dirty="0" smtClean="0"/>
              <a:t>:</a:t>
            </a:r>
          </a:p>
          <a:p>
            <a:pPr lvl="1"/>
            <a:r>
              <a:rPr lang="sv-SE" sz="1600" dirty="0" err="1" smtClean="0"/>
              <a:t>Steady</a:t>
            </a:r>
            <a:r>
              <a:rPr lang="sv-SE" sz="1600" dirty="0" smtClean="0"/>
              <a:t> </a:t>
            </a:r>
            <a:r>
              <a:rPr lang="sv-SE" sz="1600" dirty="0" err="1" smtClean="0"/>
              <a:t>state</a:t>
            </a:r>
            <a:r>
              <a:rPr lang="sv-SE" sz="1600" dirty="0" smtClean="0"/>
              <a:t> </a:t>
            </a:r>
            <a:r>
              <a:rPr lang="sv-SE" sz="1600" dirty="0" err="1" smtClean="0"/>
              <a:t>losses</a:t>
            </a:r>
            <a:r>
              <a:rPr lang="sv-SE" sz="1600" dirty="0" smtClean="0"/>
              <a:t> (</a:t>
            </a:r>
            <a:r>
              <a:rPr lang="sv-SE" sz="1600" b="1" dirty="0" err="1" smtClean="0"/>
              <a:t>resolved</a:t>
            </a:r>
            <a:r>
              <a:rPr lang="sv-SE" sz="1600" dirty="0" smtClean="0"/>
              <a:t>)</a:t>
            </a:r>
          </a:p>
          <a:p>
            <a:pPr lvl="1"/>
            <a:r>
              <a:rPr lang="sv-SE" sz="1600" dirty="0"/>
              <a:t>UFO-like </a:t>
            </a:r>
            <a:r>
              <a:rPr lang="sv-SE" sz="1600" dirty="0" err="1"/>
              <a:t>losses</a:t>
            </a:r>
            <a:r>
              <a:rPr lang="sv-SE" sz="1600" dirty="0"/>
              <a:t> </a:t>
            </a:r>
            <a:r>
              <a:rPr lang="sv-SE" sz="1600" dirty="0" err="1"/>
              <a:t>causing</a:t>
            </a:r>
            <a:r>
              <a:rPr lang="sv-SE" sz="1600" dirty="0"/>
              <a:t> </a:t>
            </a:r>
            <a:r>
              <a:rPr lang="sv-SE" sz="1600" dirty="0" err="1"/>
              <a:t>beam</a:t>
            </a:r>
            <a:r>
              <a:rPr lang="sv-SE" sz="1600" dirty="0"/>
              <a:t> </a:t>
            </a:r>
            <a:r>
              <a:rPr lang="sv-SE" sz="1600" dirty="0" err="1"/>
              <a:t>instability</a:t>
            </a:r>
            <a:r>
              <a:rPr lang="sv-SE" sz="1600" dirty="0"/>
              <a:t> (fast loss </a:t>
            </a:r>
            <a:r>
              <a:rPr lang="sv-SE" sz="1600" dirty="0" err="1"/>
              <a:t>rise</a:t>
            </a:r>
            <a:r>
              <a:rPr lang="sv-SE" sz="1600" dirty="0"/>
              <a:t>, </a:t>
            </a:r>
            <a:r>
              <a:rPr lang="sv-SE" sz="1600" dirty="0" err="1"/>
              <a:t>beam</a:t>
            </a:r>
            <a:r>
              <a:rPr lang="sv-SE" sz="1600" dirty="0"/>
              <a:t> </a:t>
            </a:r>
            <a:r>
              <a:rPr lang="sv-SE" sz="1600" dirty="0" err="1" smtClean="0"/>
              <a:t>dump</a:t>
            </a:r>
            <a:r>
              <a:rPr lang="sv-SE" sz="1600" dirty="0" smtClean="0"/>
              <a:t>, </a:t>
            </a:r>
            <a:r>
              <a:rPr lang="sv-SE" sz="1600" dirty="0" err="1" smtClean="0"/>
              <a:t>quench</a:t>
            </a:r>
            <a:r>
              <a:rPr lang="sv-SE" sz="1600" dirty="0" smtClean="0"/>
              <a:t>)</a:t>
            </a:r>
          </a:p>
          <a:p>
            <a:pPr lvl="1"/>
            <a:r>
              <a:rPr lang="sv-SE" sz="1600" dirty="0" smtClean="0"/>
              <a:t>UFO-like </a:t>
            </a:r>
            <a:r>
              <a:rPr lang="sv-SE" sz="1600" dirty="0" err="1" smtClean="0"/>
              <a:t>losses</a:t>
            </a:r>
            <a:r>
              <a:rPr lang="sv-SE" sz="1600" dirty="0" smtClean="0"/>
              <a:t> not </a:t>
            </a:r>
            <a:r>
              <a:rPr lang="sv-SE" sz="1600" dirty="0" err="1" smtClean="0"/>
              <a:t>causing</a:t>
            </a:r>
            <a:r>
              <a:rPr lang="sv-SE" sz="1600" dirty="0" smtClean="0"/>
              <a:t> </a:t>
            </a:r>
            <a:r>
              <a:rPr lang="sv-SE" sz="1600" dirty="0" err="1" smtClean="0"/>
              <a:t>instabilities</a:t>
            </a:r>
            <a:r>
              <a:rPr lang="sv-SE" sz="1600" dirty="0" smtClean="0"/>
              <a:t> (do not </a:t>
            </a:r>
            <a:r>
              <a:rPr lang="sv-SE" sz="1600" dirty="0" err="1" smtClean="0"/>
              <a:t>dump</a:t>
            </a:r>
            <a:r>
              <a:rPr lang="sv-SE" sz="1600" dirty="0" smtClean="0"/>
              <a:t>)</a:t>
            </a:r>
          </a:p>
          <a:p>
            <a:endParaRPr lang="en-GB" sz="1800" dirty="0"/>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smtClean="0">
                <a:ln>
                  <a:noFill/>
                </a:ln>
                <a:solidFill>
                  <a:srgbClr val="64BCD9"/>
                </a:solidFill>
                <a:effectLst/>
                <a:uLnTx/>
                <a:uFillTx/>
                <a:latin typeface="Arial"/>
                <a:ea typeface="+mn-ea"/>
                <a:cs typeface="+mn-cs"/>
              </a:rPr>
              <a:t>Björn</a:t>
            </a:r>
            <a:r>
              <a:rPr kumimoji="0" lang="fr-FR" sz="1200" b="0" i="0" u="none" strike="noStrike" kern="1200" cap="none" spc="0" normalizeH="0" baseline="0" noProof="0" dirty="0" smtClean="0">
                <a:ln>
                  <a:noFill/>
                </a:ln>
                <a:solidFill>
                  <a:srgbClr val="64BCD9"/>
                </a:solidFill>
                <a:effectLst/>
                <a:uLnTx/>
                <a:uFillTx/>
                <a:latin typeface="Arial"/>
                <a:ea typeface="+mn-ea"/>
                <a:cs typeface="+mn-cs"/>
              </a:rPr>
              <a:t> </a:t>
            </a:r>
            <a:r>
              <a:rPr kumimoji="0" lang="fr-FR" sz="1200" b="0" i="0" u="none" strike="noStrike" kern="1200" cap="none" spc="0" normalizeH="0" baseline="0" noProof="0" dirty="0" err="1" smtClean="0">
                <a:ln>
                  <a:noFill/>
                </a:ln>
                <a:solidFill>
                  <a:srgbClr val="64BCD9"/>
                </a:solidFill>
                <a:effectLst/>
                <a:uLnTx/>
                <a:uFillTx/>
                <a:latin typeface="Arial"/>
                <a:ea typeface="+mn-ea"/>
                <a:cs typeface="+mn-cs"/>
              </a:rPr>
              <a:t>Lindström</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4904"/>
            <a:ext cx="9144000" cy="24250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41168"/>
            <a:ext cx="9144000" cy="1466063"/>
          </a:xfrm>
          <a:prstGeom prst="rect">
            <a:avLst/>
          </a:prstGeom>
        </p:spPr>
      </p:pic>
      <p:sp>
        <p:nvSpPr>
          <p:cNvPr id="8" name="TextBox 7"/>
          <p:cNvSpPr txBox="1"/>
          <p:nvPr/>
        </p:nvSpPr>
        <p:spPr>
          <a:xfrm>
            <a:off x="3059832" y="6407231"/>
            <a:ext cx="3600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srgbClr val="64BCD9"/>
                </a:solidFill>
                <a:effectLst/>
                <a:uLnTx/>
                <a:uFillTx/>
                <a:latin typeface="Arial"/>
                <a:ea typeface="+mn-ea"/>
                <a:cs typeface="+mn-cs"/>
              </a:rPr>
              <a:t>C</a:t>
            </a:r>
            <a:r>
              <a:rPr kumimoji="0" lang="sv-SE" sz="1800" b="0" i="0" u="none" strike="noStrike" kern="1200" cap="none" spc="0" normalizeH="0" baseline="0" noProof="0" dirty="0" err="1" smtClean="0">
                <a:ln>
                  <a:noFill/>
                </a:ln>
                <a:solidFill>
                  <a:srgbClr val="64BCD9"/>
                </a:solidFill>
                <a:effectLst/>
                <a:uLnTx/>
                <a:uFillTx/>
                <a:latin typeface="Arial"/>
                <a:ea typeface="+mn-ea"/>
                <a:cs typeface="+mn-cs"/>
              </a:rPr>
              <a:t>ourtesy</a:t>
            </a:r>
            <a:r>
              <a:rPr kumimoji="0" lang="sv-SE" sz="1800" b="0" i="0" u="none" strike="noStrike" kern="1200" cap="none" spc="0" normalizeH="0" baseline="0" noProof="0" dirty="0" smtClean="0">
                <a:ln>
                  <a:noFill/>
                </a:ln>
                <a:solidFill>
                  <a:srgbClr val="64BCD9"/>
                </a:solidFill>
                <a:effectLst/>
                <a:uLnTx/>
                <a:uFillTx/>
                <a:latin typeface="Arial"/>
                <a:ea typeface="+mn-ea"/>
                <a:cs typeface="+mn-cs"/>
              </a:rPr>
              <a:t> </a:t>
            </a:r>
            <a:r>
              <a:rPr kumimoji="0" lang="sv-SE" sz="1800" b="0" i="0" u="none" strike="noStrike" kern="1200" cap="none" spc="0" normalizeH="0" baseline="0" noProof="0" dirty="0" err="1" smtClean="0">
                <a:ln>
                  <a:noFill/>
                </a:ln>
                <a:solidFill>
                  <a:srgbClr val="64BCD9"/>
                </a:solidFill>
                <a:effectLst/>
                <a:uLnTx/>
                <a:uFillTx/>
                <a:latin typeface="Arial"/>
                <a:ea typeface="+mn-ea"/>
                <a:cs typeface="+mn-cs"/>
              </a:rPr>
              <a:t>of</a:t>
            </a:r>
            <a:r>
              <a:rPr kumimoji="0" lang="sv-SE" sz="1800" b="0" i="0" u="none" strike="noStrike" kern="1200" cap="none" spc="0" normalizeH="0" baseline="0" noProof="0" dirty="0" smtClean="0">
                <a:ln>
                  <a:noFill/>
                </a:ln>
                <a:solidFill>
                  <a:srgbClr val="64BCD9"/>
                </a:solidFill>
                <a:effectLst/>
                <a:uLnTx/>
                <a:uFillTx/>
                <a:latin typeface="Arial"/>
                <a:ea typeface="+mn-ea"/>
                <a:cs typeface="+mn-cs"/>
              </a:rPr>
              <a:t> </a:t>
            </a:r>
            <a:r>
              <a:rPr kumimoji="0" lang="sv-SE" sz="1800" b="0" i="0" u="none" strike="noStrike" kern="1200" cap="none" spc="0" normalizeH="0" baseline="0" noProof="0" dirty="0" err="1" smtClean="0">
                <a:ln>
                  <a:noFill/>
                </a:ln>
                <a:solidFill>
                  <a:srgbClr val="64BCD9"/>
                </a:solidFill>
                <a:effectLst/>
                <a:uLnTx/>
                <a:uFillTx/>
                <a:latin typeface="Arial"/>
                <a:ea typeface="+mn-ea"/>
                <a:cs typeface="+mn-cs"/>
              </a:rPr>
              <a:t>A.Lechner</a:t>
            </a:r>
            <a:endParaRPr kumimoji="0" lang="en-GB" sz="1800" b="0" i="0" u="none" strike="noStrike" kern="1200" cap="none" spc="0" normalizeH="0" baseline="0" noProof="0" dirty="0">
              <a:ln>
                <a:noFill/>
              </a:ln>
              <a:solidFill>
                <a:srgbClr val="64BCD9"/>
              </a:solidFill>
              <a:effectLst/>
              <a:uLnTx/>
              <a:uFillTx/>
              <a:latin typeface="Arial"/>
              <a:ea typeface="+mn-ea"/>
              <a:cs typeface="+mn-cs"/>
            </a:endParaRPr>
          </a:p>
        </p:txBody>
      </p:sp>
      <p:sp>
        <p:nvSpPr>
          <p:cNvPr id="9" name="Rectangle 8"/>
          <p:cNvSpPr/>
          <p:nvPr/>
        </p:nvSpPr>
        <p:spPr>
          <a:xfrm>
            <a:off x="0" y="6381328"/>
            <a:ext cx="2195736" cy="4507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2012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Introduction</a:t>
            </a:r>
            <a:endParaRPr lang="en-GB" dirty="0"/>
          </a:p>
        </p:txBody>
      </p:sp>
      <p:sp>
        <p:nvSpPr>
          <p:cNvPr id="3" name="Content Placeholder 2"/>
          <p:cNvSpPr>
            <a:spLocks noGrp="1"/>
          </p:cNvSpPr>
          <p:nvPr>
            <p:ph idx="1"/>
          </p:nvPr>
        </p:nvSpPr>
        <p:spPr>
          <a:xfrm>
            <a:off x="612000" y="836712"/>
            <a:ext cx="7920000" cy="4906963"/>
          </a:xfrm>
        </p:spPr>
        <p:txBody>
          <a:bodyPr>
            <a:normAutofit/>
          </a:bodyPr>
          <a:lstStyle/>
          <a:p>
            <a:r>
              <a:rPr lang="sv-SE" sz="2200" dirty="0" smtClean="0"/>
              <a:t>61 dumps since May until 25th </a:t>
            </a:r>
            <a:r>
              <a:rPr lang="sv-SE" sz="2200" dirty="0" smtClean="0"/>
              <a:t>Oct </a:t>
            </a:r>
            <a:r>
              <a:rPr lang="sv-SE" sz="1800" i="1" dirty="0" smtClean="0"/>
              <a:t>(7 more until 28th Nov)</a:t>
            </a:r>
            <a:endParaRPr lang="sv-SE" sz="1800" i="1" dirty="0" smtClean="0"/>
          </a:p>
          <a:p>
            <a:pPr lvl="1"/>
            <a:r>
              <a:rPr lang="sv-SE" sz="1800" dirty="0" smtClean="0"/>
              <a:t>294 </a:t>
            </a:r>
            <a:r>
              <a:rPr lang="sv-SE" sz="1800" dirty="0" err="1" smtClean="0"/>
              <a:t>dumps</a:t>
            </a:r>
            <a:r>
              <a:rPr lang="sv-SE" sz="1800" dirty="0" smtClean="0"/>
              <a:t> </a:t>
            </a:r>
            <a:r>
              <a:rPr lang="sv-SE" sz="1800" dirty="0" err="1" smtClean="0"/>
              <a:t>due</a:t>
            </a:r>
            <a:r>
              <a:rPr lang="sv-SE" sz="1800" dirty="0" smtClean="0"/>
              <a:t> </a:t>
            </a:r>
            <a:r>
              <a:rPr lang="sv-SE" sz="1800" dirty="0" err="1" smtClean="0"/>
              <a:t>to</a:t>
            </a:r>
            <a:r>
              <a:rPr lang="sv-SE" sz="1800" dirty="0" smtClean="0"/>
              <a:t> </a:t>
            </a:r>
            <a:r>
              <a:rPr lang="sv-SE" sz="1800" dirty="0" err="1" smtClean="0"/>
              <a:t>faults</a:t>
            </a:r>
            <a:r>
              <a:rPr lang="sv-SE" sz="1800" dirty="0" smtClean="0"/>
              <a:t>, 64 </a:t>
            </a:r>
            <a:r>
              <a:rPr lang="sv-SE" sz="1800" dirty="0" err="1" smtClean="0"/>
              <a:t>due</a:t>
            </a:r>
            <a:r>
              <a:rPr lang="sv-SE" sz="1800" dirty="0" smtClean="0"/>
              <a:t> </a:t>
            </a:r>
            <a:r>
              <a:rPr lang="sv-SE" sz="1800" dirty="0" err="1" smtClean="0"/>
              <a:t>to</a:t>
            </a:r>
            <a:r>
              <a:rPr lang="sv-SE" sz="1800" dirty="0" smtClean="0"/>
              <a:t> </a:t>
            </a:r>
            <a:r>
              <a:rPr lang="sv-SE" sz="1800" dirty="0" err="1" smtClean="0"/>
              <a:t>beam</a:t>
            </a:r>
            <a:r>
              <a:rPr lang="sv-SE" sz="1800" dirty="0" smtClean="0"/>
              <a:t> </a:t>
            </a:r>
            <a:r>
              <a:rPr lang="sv-SE" sz="1800" dirty="0" err="1" smtClean="0"/>
              <a:t>losses</a:t>
            </a:r>
            <a:r>
              <a:rPr lang="sv-SE" sz="1800" dirty="0" smtClean="0"/>
              <a:t> (</a:t>
            </a:r>
            <a:r>
              <a:rPr lang="sv-SE" sz="1800" dirty="0" err="1" smtClean="0"/>
              <a:t>incl</a:t>
            </a:r>
            <a:r>
              <a:rPr lang="sv-SE" sz="1800" dirty="0" smtClean="0"/>
              <a:t> 16L2)</a:t>
            </a:r>
          </a:p>
          <a:p>
            <a:endParaRPr lang="en-GB" sz="2000" dirty="0"/>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64BCD9"/>
                </a:solidFill>
                <a:effectLst/>
                <a:uLnTx/>
                <a:uFillTx/>
                <a:latin typeface="Arial"/>
                <a:ea typeface="+mn-ea"/>
                <a:cs typeface="+mn-cs"/>
              </a:rPr>
              <a:t>Björn Lindström</a:t>
            </a:r>
            <a:endParaRPr kumimoji="0" lang="en-GB" sz="1200" b="0" i="0" u="none" strike="noStrike" kern="1200" cap="none" spc="0" normalizeH="0" baseline="0" noProof="0">
              <a:ln>
                <a:noFill/>
              </a:ln>
              <a:solidFill>
                <a:srgbClr val="64BCD9"/>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sp>
        <p:nvSpPr>
          <p:cNvPr id="6" name="TextBox 5"/>
          <p:cNvSpPr txBox="1"/>
          <p:nvPr/>
        </p:nvSpPr>
        <p:spPr>
          <a:xfrm>
            <a:off x="3059832" y="6171684"/>
            <a:ext cx="3600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smtClean="0">
                <a:ln>
                  <a:noFill/>
                </a:ln>
                <a:solidFill>
                  <a:srgbClr val="64BCD9"/>
                </a:solidFill>
                <a:effectLst/>
                <a:uLnTx/>
                <a:uFillTx/>
                <a:latin typeface="Arial"/>
                <a:ea typeface="+mn-ea"/>
                <a:cs typeface="+mn-cs"/>
              </a:rPr>
              <a:t>Courtesy</a:t>
            </a:r>
            <a:r>
              <a:rPr kumimoji="0" lang="sv-SE" sz="1800" b="0" i="0" u="none" strike="noStrike" kern="1200" cap="none" spc="0" normalizeH="0" baseline="0" noProof="0" dirty="0" smtClean="0">
                <a:ln>
                  <a:noFill/>
                </a:ln>
                <a:solidFill>
                  <a:srgbClr val="64BCD9"/>
                </a:solidFill>
                <a:effectLst/>
                <a:uLnTx/>
                <a:uFillTx/>
                <a:latin typeface="Arial"/>
                <a:ea typeface="+mn-ea"/>
                <a:cs typeface="+mn-cs"/>
              </a:rPr>
              <a:t> </a:t>
            </a:r>
            <a:r>
              <a:rPr kumimoji="0" lang="sv-SE" sz="1800" b="0" i="0" u="none" strike="noStrike" kern="1200" cap="none" spc="0" normalizeH="0" baseline="0" noProof="0" dirty="0" err="1" smtClean="0">
                <a:ln>
                  <a:noFill/>
                </a:ln>
                <a:solidFill>
                  <a:srgbClr val="64BCD9"/>
                </a:solidFill>
                <a:effectLst/>
                <a:uLnTx/>
                <a:uFillTx/>
                <a:latin typeface="Arial"/>
                <a:ea typeface="+mn-ea"/>
                <a:cs typeface="+mn-cs"/>
              </a:rPr>
              <a:t>of</a:t>
            </a:r>
            <a:r>
              <a:rPr kumimoji="0" lang="sv-SE" sz="1800" b="0" i="0" u="none" strike="noStrike" kern="1200" cap="none" spc="0" normalizeH="0" baseline="0" noProof="0" dirty="0" smtClean="0">
                <a:ln>
                  <a:noFill/>
                </a:ln>
                <a:solidFill>
                  <a:srgbClr val="64BCD9"/>
                </a:solidFill>
                <a:effectLst/>
                <a:uLnTx/>
                <a:uFillTx/>
                <a:latin typeface="Arial"/>
                <a:ea typeface="+mn-ea"/>
                <a:cs typeface="+mn-cs"/>
              </a:rPr>
              <a:t> </a:t>
            </a:r>
            <a:r>
              <a:rPr kumimoji="0" lang="sv-SE" sz="1800" b="0" i="0" u="none" strike="noStrike" kern="1200" cap="none" spc="0" normalizeH="0" baseline="0" noProof="0" dirty="0" err="1" smtClean="0">
                <a:ln>
                  <a:noFill/>
                </a:ln>
                <a:solidFill>
                  <a:srgbClr val="64BCD9"/>
                </a:solidFill>
                <a:effectLst/>
                <a:uLnTx/>
                <a:uFillTx/>
                <a:latin typeface="Arial"/>
                <a:ea typeface="+mn-ea"/>
                <a:cs typeface="+mn-cs"/>
              </a:rPr>
              <a:t>A.Lechner</a:t>
            </a:r>
            <a:endParaRPr kumimoji="0" lang="en-GB" sz="1800" b="0" i="0" u="none" strike="noStrike" kern="1200" cap="none" spc="0" normalizeH="0" baseline="0" noProof="0" dirty="0">
              <a:ln>
                <a:noFill/>
              </a:ln>
              <a:solidFill>
                <a:srgbClr val="64BCD9"/>
              </a:solidFill>
              <a:effectLst/>
              <a:uLnTx/>
              <a:uFillTx/>
              <a:latin typeface="Arial"/>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3196"/>
            <a:ext cx="8460432" cy="4500100"/>
          </a:xfrm>
          <a:prstGeom prst="rect">
            <a:avLst/>
          </a:prstGeom>
        </p:spPr>
      </p:pic>
    </p:spTree>
    <p:extLst>
      <p:ext uri="{BB962C8B-B14F-4D97-AF65-F5344CB8AC3E}">
        <p14:creationId xmlns:p14="http://schemas.microsoft.com/office/powerpoint/2010/main" val="1492741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Observables</a:t>
            </a:r>
            <a:r>
              <a:rPr lang="sv-SE" dirty="0" smtClean="0"/>
              <a:t> and </a:t>
            </a:r>
            <a:r>
              <a:rPr lang="sv-SE" dirty="0" err="1" smtClean="0"/>
              <a:t>Goals</a:t>
            </a:r>
            <a:endParaRPr lang="en-GB" dirty="0"/>
          </a:p>
        </p:txBody>
      </p:sp>
      <p:sp>
        <p:nvSpPr>
          <p:cNvPr id="3" name="Content Placeholder 2"/>
          <p:cNvSpPr>
            <a:spLocks noGrp="1"/>
          </p:cNvSpPr>
          <p:nvPr>
            <p:ph idx="1"/>
          </p:nvPr>
        </p:nvSpPr>
        <p:spPr/>
        <p:txBody>
          <a:bodyPr>
            <a:normAutofit/>
          </a:bodyPr>
          <a:lstStyle/>
          <a:p>
            <a:r>
              <a:rPr lang="sv-SE" sz="1600" b="1" dirty="0" err="1" smtClean="0"/>
              <a:t>Hypothesis</a:t>
            </a:r>
            <a:r>
              <a:rPr lang="sv-SE" sz="1600" b="1" dirty="0" smtClean="0"/>
              <a:t>:</a:t>
            </a:r>
            <a:r>
              <a:rPr lang="sv-SE" sz="1600" dirty="0" smtClean="0"/>
              <a:t> </a:t>
            </a:r>
          </a:p>
          <a:p>
            <a:pPr lvl="1"/>
            <a:r>
              <a:rPr lang="sv-SE" sz="1200" dirty="0" smtClean="0"/>
              <a:t>Solid </a:t>
            </a:r>
            <a:r>
              <a:rPr lang="sv-SE" sz="1200" dirty="0" err="1" smtClean="0"/>
              <a:t>macro-particle</a:t>
            </a:r>
            <a:r>
              <a:rPr lang="sv-SE" sz="1200" dirty="0" smtClean="0"/>
              <a:t> </a:t>
            </a:r>
            <a:r>
              <a:rPr lang="sv-SE" sz="1200" dirty="0" err="1" smtClean="0"/>
              <a:t>enters</a:t>
            </a:r>
            <a:r>
              <a:rPr lang="sv-SE" sz="1200" dirty="0" smtClean="0"/>
              <a:t> </a:t>
            </a:r>
            <a:r>
              <a:rPr lang="sv-SE" sz="1200" dirty="0" err="1" smtClean="0"/>
              <a:t>beam</a:t>
            </a:r>
            <a:r>
              <a:rPr lang="sv-SE" sz="1200" dirty="0" smtClean="0"/>
              <a:t> -&gt; gives UFO-like </a:t>
            </a:r>
            <a:r>
              <a:rPr lang="sv-SE" sz="1200" dirty="0" err="1" smtClean="0"/>
              <a:t>losses</a:t>
            </a:r>
            <a:r>
              <a:rPr lang="sv-SE" sz="1200" dirty="0" smtClean="0"/>
              <a:t> </a:t>
            </a:r>
          </a:p>
          <a:p>
            <a:pPr lvl="1"/>
            <a:r>
              <a:rPr lang="sv-SE" sz="1200" dirty="0" err="1" smtClean="0"/>
              <a:t>Macro-particle</a:t>
            </a:r>
            <a:r>
              <a:rPr lang="sv-SE" sz="1200" dirty="0" smtClean="0"/>
              <a:t> </a:t>
            </a:r>
            <a:r>
              <a:rPr lang="sv-SE" sz="1200" dirty="0" err="1" smtClean="0"/>
              <a:t>evaporates</a:t>
            </a:r>
            <a:r>
              <a:rPr lang="sv-SE" sz="1200" dirty="0" smtClean="0"/>
              <a:t>  -&gt; </a:t>
            </a:r>
            <a:r>
              <a:rPr lang="sv-SE" sz="1200" dirty="0" err="1" smtClean="0"/>
              <a:t>charged</a:t>
            </a:r>
            <a:r>
              <a:rPr lang="sv-SE" sz="1200" dirty="0" smtClean="0"/>
              <a:t> </a:t>
            </a:r>
            <a:r>
              <a:rPr lang="sv-SE" sz="1200" dirty="0" err="1" smtClean="0"/>
              <a:t>particle</a:t>
            </a:r>
            <a:r>
              <a:rPr lang="sv-SE" sz="1200" dirty="0" smtClean="0"/>
              <a:t> </a:t>
            </a:r>
            <a:r>
              <a:rPr lang="sv-SE" sz="1200" dirty="0" err="1" smtClean="0"/>
              <a:t>cloud</a:t>
            </a:r>
            <a:r>
              <a:rPr lang="sv-SE" sz="1200" dirty="0" smtClean="0"/>
              <a:t> -&gt; </a:t>
            </a:r>
            <a:r>
              <a:rPr lang="sv-SE" sz="1200" dirty="0" err="1" smtClean="0"/>
              <a:t>beam</a:t>
            </a:r>
            <a:r>
              <a:rPr lang="sv-SE" sz="1200" dirty="0" smtClean="0"/>
              <a:t> </a:t>
            </a:r>
            <a:r>
              <a:rPr lang="sv-SE" sz="1200" dirty="0" err="1" smtClean="0"/>
              <a:t>instability</a:t>
            </a:r>
            <a:r>
              <a:rPr lang="sv-SE" sz="1200" dirty="0" smtClean="0"/>
              <a:t> -&gt; </a:t>
            </a:r>
            <a:r>
              <a:rPr lang="sv-SE" sz="1200" dirty="0" err="1" smtClean="0"/>
              <a:t>losses</a:t>
            </a:r>
            <a:r>
              <a:rPr lang="sv-SE" sz="1200" dirty="0" smtClean="0"/>
              <a:t> in TCPs</a:t>
            </a:r>
          </a:p>
          <a:p>
            <a:endParaRPr lang="sv-SE" sz="1600" dirty="0" smtClean="0"/>
          </a:p>
          <a:p>
            <a:r>
              <a:rPr lang="sv-SE" sz="1600" dirty="0" err="1" smtClean="0"/>
              <a:t>Local</a:t>
            </a:r>
            <a:r>
              <a:rPr lang="sv-SE" sz="1600" dirty="0" smtClean="0"/>
              <a:t> </a:t>
            </a:r>
            <a:r>
              <a:rPr lang="sv-SE" sz="1600" dirty="0" err="1" smtClean="0"/>
              <a:t>dBLM</a:t>
            </a:r>
            <a:r>
              <a:rPr lang="sv-SE" sz="1600" dirty="0" smtClean="0"/>
              <a:t>: </a:t>
            </a:r>
            <a:r>
              <a:rPr lang="sv-SE" sz="1600" dirty="0" err="1" smtClean="0"/>
              <a:t>direct</a:t>
            </a:r>
            <a:r>
              <a:rPr lang="sv-SE" sz="1600" dirty="0" smtClean="0"/>
              <a:t> </a:t>
            </a:r>
            <a:r>
              <a:rPr lang="sv-SE" sz="1600" dirty="0" err="1" smtClean="0"/>
              <a:t>losses</a:t>
            </a:r>
            <a:r>
              <a:rPr lang="sv-SE" sz="1600" dirty="0" smtClean="0"/>
              <a:t> from 16L2 interaction</a:t>
            </a:r>
            <a:r>
              <a:rPr lang="en-GB" sz="1600" dirty="0" smtClean="0"/>
              <a:t> (relatively low signal)</a:t>
            </a:r>
          </a:p>
          <a:p>
            <a:r>
              <a:rPr lang="sv-SE" sz="1600" dirty="0" smtClean="0"/>
              <a:t>IR7 </a:t>
            </a:r>
            <a:r>
              <a:rPr lang="sv-SE" sz="1600" dirty="0" err="1" smtClean="0"/>
              <a:t>dBLM</a:t>
            </a:r>
            <a:r>
              <a:rPr lang="sv-SE" sz="1600" dirty="0" smtClean="0"/>
              <a:t>: </a:t>
            </a:r>
            <a:r>
              <a:rPr lang="sv-SE" sz="1600" dirty="0" err="1" smtClean="0"/>
              <a:t>losses</a:t>
            </a:r>
            <a:r>
              <a:rPr lang="sv-SE" sz="1600" dirty="0" smtClean="0"/>
              <a:t> </a:t>
            </a:r>
            <a:r>
              <a:rPr lang="sv-SE" sz="1600" dirty="0" err="1" smtClean="0"/>
              <a:t>due</a:t>
            </a:r>
            <a:r>
              <a:rPr lang="sv-SE" sz="1600" dirty="0" smtClean="0"/>
              <a:t> </a:t>
            </a:r>
            <a:r>
              <a:rPr lang="sv-SE" sz="1600" dirty="0" err="1" smtClean="0"/>
              <a:t>to</a:t>
            </a:r>
            <a:r>
              <a:rPr lang="sv-SE" sz="1600" dirty="0" smtClean="0"/>
              <a:t> </a:t>
            </a:r>
            <a:r>
              <a:rPr lang="sv-SE" sz="1600" dirty="0" err="1" smtClean="0"/>
              <a:t>build-up</a:t>
            </a:r>
            <a:r>
              <a:rPr lang="sv-SE" sz="1600" dirty="0" smtClean="0"/>
              <a:t> </a:t>
            </a:r>
            <a:r>
              <a:rPr lang="sv-SE" sz="1600" dirty="0" err="1" smtClean="0"/>
              <a:t>of</a:t>
            </a:r>
            <a:r>
              <a:rPr lang="sv-SE" sz="1600" dirty="0" smtClean="0"/>
              <a:t> </a:t>
            </a:r>
            <a:r>
              <a:rPr lang="sv-SE" sz="1600" dirty="0" err="1" smtClean="0"/>
              <a:t>instabilities</a:t>
            </a:r>
            <a:endParaRPr lang="sv-SE" sz="1600" dirty="0" smtClean="0"/>
          </a:p>
          <a:p>
            <a:pPr marL="0" indent="0">
              <a:buNone/>
            </a:pPr>
            <a:endParaRPr lang="sv-SE" sz="1600" dirty="0" smtClean="0"/>
          </a:p>
          <a:p>
            <a:r>
              <a:rPr lang="sv-SE" sz="1600" dirty="0" smtClean="0"/>
              <a:t>From </a:t>
            </a:r>
            <a:r>
              <a:rPr lang="sv-SE" sz="1600" dirty="0" err="1" smtClean="0"/>
              <a:t>local</a:t>
            </a:r>
            <a:r>
              <a:rPr lang="sv-SE" sz="1600" dirty="0" smtClean="0"/>
              <a:t> data, </a:t>
            </a:r>
            <a:r>
              <a:rPr lang="sv-SE" sz="1600" dirty="0" err="1" smtClean="0"/>
              <a:t>study</a:t>
            </a:r>
            <a:r>
              <a:rPr lang="sv-SE" sz="1600" dirty="0" smtClean="0"/>
              <a:t> the UFO </a:t>
            </a:r>
            <a:r>
              <a:rPr lang="sv-SE" sz="1600" dirty="0" err="1" smtClean="0"/>
              <a:t>dynamics</a:t>
            </a:r>
            <a:endParaRPr lang="sv-SE" sz="1600" dirty="0"/>
          </a:p>
          <a:p>
            <a:pPr lvl="1"/>
            <a:r>
              <a:rPr lang="sv-SE" sz="1400" dirty="0" err="1" smtClean="0"/>
              <a:t>Bunch</a:t>
            </a:r>
            <a:r>
              <a:rPr lang="sv-SE" sz="1400" dirty="0" smtClean="0"/>
              <a:t> </a:t>
            </a:r>
            <a:r>
              <a:rPr lang="sv-SE" sz="1400" dirty="0" err="1" smtClean="0"/>
              <a:t>blow-up</a:t>
            </a:r>
            <a:r>
              <a:rPr lang="sv-SE" sz="1400" dirty="0" smtClean="0"/>
              <a:t> in H or V</a:t>
            </a:r>
          </a:p>
          <a:p>
            <a:pPr lvl="1"/>
            <a:r>
              <a:rPr lang="sv-SE" sz="1400" dirty="0" err="1" smtClean="0"/>
              <a:t>Displacement</a:t>
            </a:r>
            <a:r>
              <a:rPr lang="sv-SE" sz="1400" dirty="0" smtClean="0"/>
              <a:t> </a:t>
            </a:r>
            <a:r>
              <a:rPr lang="sv-SE" sz="1400" dirty="0" err="1" smtClean="0"/>
              <a:t>of</a:t>
            </a:r>
            <a:r>
              <a:rPr lang="sv-SE" sz="1400" dirty="0" smtClean="0"/>
              <a:t> </a:t>
            </a:r>
            <a:r>
              <a:rPr lang="sv-SE" sz="1400" dirty="0" err="1" smtClean="0"/>
              <a:t>bunches</a:t>
            </a:r>
            <a:r>
              <a:rPr lang="sv-SE" sz="1400" dirty="0" smtClean="0"/>
              <a:t> in H,V or </a:t>
            </a:r>
            <a:r>
              <a:rPr lang="sv-SE" sz="1400" dirty="0" err="1" smtClean="0"/>
              <a:t>diagonally</a:t>
            </a:r>
            <a:endParaRPr lang="sv-SE" sz="1400" dirty="0" smtClean="0"/>
          </a:p>
          <a:p>
            <a:pPr lvl="2"/>
            <a:r>
              <a:rPr lang="sv-SE" sz="1200" dirty="0" smtClean="0"/>
              <a:t>-&gt; Tells </a:t>
            </a:r>
            <a:r>
              <a:rPr lang="sv-SE" sz="1200" dirty="0" err="1" smtClean="0"/>
              <a:t>us</a:t>
            </a:r>
            <a:r>
              <a:rPr lang="sv-SE" sz="1200" dirty="0" smtClean="0"/>
              <a:t> </a:t>
            </a:r>
            <a:r>
              <a:rPr lang="sv-SE" sz="1200" dirty="0" err="1" smtClean="0"/>
              <a:t>which</a:t>
            </a:r>
            <a:r>
              <a:rPr lang="sv-SE" sz="1200" dirty="0" smtClean="0"/>
              <a:t> </a:t>
            </a:r>
            <a:r>
              <a:rPr lang="sv-SE" sz="1200" dirty="0" err="1" smtClean="0"/>
              <a:t>direction</a:t>
            </a:r>
            <a:r>
              <a:rPr lang="sv-SE" sz="1200" dirty="0" smtClean="0"/>
              <a:t> the UFO is coming from (</a:t>
            </a:r>
            <a:r>
              <a:rPr lang="sv-SE" sz="1200" dirty="0" err="1" smtClean="0"/>
              <a:t>see</a:t>
            </a:r>
            <a:r>
              <a:rPr lang="sv-SE" sz="1200" dirty="0" smtClean="0"/>
              <a:t> MD on UFO </a:t>
            </a:r>
            <a:r>
              <a:rPr lang="sv-SE" sz="1200" dirty="0" err="1" smtClean="0"/>
              <a:t>dynamics</a:t>
            </a:r>
            <a:r>
              <a:rPr lang="sv-SE" sz="1200" dirty="0" smtClean="0"/>
              <a:t> </a:t>
            </a:r>
            <a:r>
              <a:rPr lang="sv-SE" sz="1200" dirty="0" err="1" smtClean="0"/>
              <a:t>with</a:t>
            </a:r>
            <a:r>
              <a:rPr lang="sv-SE" sz="1200" dirty="0" smtClean="0"/>
              <a:t> wirescanner)</a:t>
            </a:r>
          </a:p>
          <a:p>
            <a:endParaRPr lang="sv-SE" sz="1600" dirty="0"/>
          </a:p>
          <a:p>
            <a:r>
              <a:rPr lang="sv-SE" sz="1600" dirty="0" smtClean="0"/>
              <a:t>From IR7 data, </a:t>
            </a:r>
            <a:r>
              <a:rPr lang="sv-SE" sz="1600" dirty="0" err="1" smtClean="0"/>
              <a:t>study</a:t>
            </a:r>
            <a:r>
              <a:rPr lang="sv-SE" sz="1600" dirty="0" smtClean="0"/>
              <a:t> </a:t>
            </a:r>
            <a:r>
              <a:rPr lang="sv-SE" sz="1600" dirty="0" err="1" smtClean="0"/>
              <a:t>how</a:t>
            </a:r>
            <a:r>
              <a:rPr lang="sv-SE" sz="1600" dirty="0" smtClean="0"/>
              <a:t> the </a:t>
            </a:r>
            <a:r>
              <a:rPr lang="sv-SE" sz="1600" dirty="0" err="1" smtClean="0"/>
              <a:t>instability</a:t>
            </a:r>
            <a:r>
              <a:rPr lang="sv-SE" sz="1600" dirty="0" smtClean="0"/>
              <a:t> </a:t>
            </a:r>
            <a:r>
              <a:rPr lang="sv-SE" sz="1600" dirty="0" err="1" smtClean="0"/>
              <a:t>develops</a:t>
            </a:r>
            <a:endParaRPr lang="sv-SE" sz="1600" dirty="0" smtClean="0"/>
          </a:p>
          <a:p>
            <a:endParaRPr lang="sv-SE" sz="1600" dirty="0"/>
          </a:p>
          <a:p>
            <a:r>
              <a:rPr lang="sv-SE" sz="1600" dirty="0" err="1" smtClean="0"/>
              <a:t>Fastest</a:t>
            </a:r>
            <a:r>
              <a:rPr lang="sv-SE" sz="1600" dirty="0" smtClean="0"/>
              <a:t> </a:t>
            </a:r>
            <a:r>
              <a:rPr lang="sv-SE" sz="1600" dirty="0" err="1" smtClean="0"/>
              <a:t>losses</a:t>
            </a:r>
            <a:r>
              <a:rPr lang="sv-SE" sz="1600" dirty="0" smtClean="0"/>
              <a:t> </a:t>
            </a:r>
            <a:r>
              <a:rPr lang="sv-SE" sz="1600" dirty="0" err="1" smtClean="0"/>
              <a:t>observed</a:t>
            </a:r>
            <a:r>
              <a:rPr lang="sv-SE" sz="1600" dirty="0" smtClean="0"/>
              <a:t> in the LHC</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64BCD9"/>
                </a:solidFill>
                <a:effectLst/>
                <a:uLnTx/>
                <a:uFillTx/>
                <a:latin typeface="Arial"/>
                <a:ea typeface="+mn-ea"/>
                <a:cs typeface="+mn-cs"/>
              </a:rPr>
              <a:t>Björn Lindström</a:t>
            </a:r>
            <a:endParaRPr kumimoji="0" lang="en-GB" sz="1200" b="0" i="0" u="none" strike="noStrike" kern="1200" cap="none" spc="0" normalizeH="0" baseline="0" noProof="0">
              <a:ln>
                <a:noFill/>
              </a:ln>
              <a:solidFill>
                <a:srgbClr val="64BCD9"/>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15445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16L2 </a:t>
            </a:r>
            <a:r>
              <a:rPr lang="sv-SE" dirty="0" err="1" smtClean="0"/>
              <a:t>Machine</a:t>
            </a:r>
            <a:r>
              <a:rPr lang="sv-SE" dirty="0" smtClean="0"/>
              <a:t> </a:t>
            </a:r>
            <a:r>
              <a:rPr lang="sv-SE" dirty="0" err="1" smtClean="0"/>
              <a:t>Development</a:t>
            </a:r>
            <a:r>
              <a:rPr lang="sv-SE" dirty="0" smtClean="0"/>
              <a:t> test (MD)</a:t>
            </a:r>
            <a:endParaRPr lang="en-GB" dirty="0"/>
          </a:p>
        </p:txBody>
      </p:sp>
      <p:sp>
        <p:nvSpPr>
          <p:cNvPr id="3" name="Content Placeholder 2"/>
          <p:cNvSpPr>
            <a:spLocks noGrp="1"/>
          </p:cNvSpPr>
          <p:nvPr>
            <p:ph idx="1"/>
          </p:nvPr>
        </p:nvSpPr>
        <p:spPr/>
        <p:txBody>
          <a:bodyPr>
            <a:normAutofit/>
          </a:bodyPr>
          <a:lstStyle/>
          <a:p>
            <a:r>
              <a:rPr lang="sv-SE" sz="2000" dirty="0" err="1" smtClean="0"/>
              <a:t>Unique</a:t>
            </a:r>
            <a:r>
              <a:rPr lang="sv-SE" sz="2000" dirty="0" smtClean="0"/>
              <a:t> </a:t>
            </a:r>
            <a:r>
              <a:rPr lang="sv-SE" sz="2000" dirty="0" err="1" smtClean="0"/>
              <a:t>opportunity</a:t>
            </a:r>
            <a:r>
              <a:rPr lang="sv-SE" sz="2000" dirty="0" smtClean="0"/>
              <a:t> </a:t>
            </a:r>
            <a:r>
              <a:rPr lang="sv-SE" sz="2000" dirty="0" err="1" smtClean="0"/>
              <a:t>with</a:t>
            </a:r>
            <a:r>
              <a:rPr lang="sv-SE" sz="2000" dirty="0" smtClean="0"/>
              <a:t> UFOs on </a:t>
            </a:r>
            <a:r>
              <a:rPr lang="sv-SE" sz="2000" dirty="0" err="1" smtClean="0"/>
              <a:t>demand</a:t>
            </a:r>
            <a:endParaRPr lang="sv-SE" sz="2000" dirty="0" smtClean="0"/>
          </a:p>
          <a:p>
            <a:pPr lvl="1"/>
            <a:r>
              <a:rPr lang="sv-SE" sz="1600" dirty="0" err="1" smtClean="0"/>
              <a:t>High</a:t>
            </a:r>
            <a:r>
              <a:rPr lang="sv-SE" sz="1600" dirty="0" smtClean="0"/>
              <a:t> </a:t>
            </a:r>
            <a:r>
              <a:rPr lang="sv-SE" sz="1600" dirty="0" err="1" smtClean="0"/>
              <a:t>bunch</a:t>
            </a:r>
            <a:r>
              <a:rPr lang="sv-SE" sz="1600" dirty="0" smtClean="0"/>
              <a:t> </a:t>
            </a:r>
            <a:r>
              <a:rPr lang="sv-SE" sz="1600" dirty="0" err="1" smtClean="0"/>
              <a:t>intensity</a:t>
            </a:r>
            <a:r>
              <a:rPr lang="sv-SE" sz="1600" dirty="0" smtClean="0"/>
              <a:t>, </a:t>
            </a:r>
            <a:r>
              <a:rPr lang="sv-SE" sz="1600" dirty="0" err="1" smtClean="0"/>
              <a:t>many</a:t>
            </a:r>
            <a:r>
              <a:rPr lang="sv-SE" sz="1600" dirty="0" smtClean="0"/>
              <a:t> </a:t>
            </a:r>
            <a:r>
              <a:rPr lang="sv-SE" sz="1600" dirty="0" err="1" smtClean="0"/>
              <a:t>bunches</a:t>
            </a:r>
            <a:r>
              <a:rPr lang="sv-SE" sz="1600" dirty="0" smtClean="0"/>
              <a:t> and </a:t>
            </a:r>
            <a:r>
              <a:rPr lang="sv-SE" sz="1600" dirty="0" err="1" smtClean="0"/>
              <a:t>high</a:t>
            </a:r>
            <a:r>
              <a:rPr lang="sv-SE" sz="1600" dirty="0" smtClean="0"/>
              <a:t> </a:t>
            </a:r>
            <a:r>
              <a:rPr lang="sv-SE" sz="1600" dirty="0" err="1" smtClean="0"/>
              <a:t>energy</a:t>
            </a:r>
            <a:r>
              <a:rPr lang="sv-SE" sz="1600" dirty="0" smtClean="0"/>
              <a:t> </a:t>
            </a:r>
            <a:r>
              <a:rPr lang="sv-SE" sz="1600" dirty="0" err="1" smtClean="0"/>
              <a:t>seems</a:t>
            </a:r>
            <a:r>
              <a:rPr lang="sv-SE" sz="1600" dirty="0" smtClean="0"/>
              <a:t> </a:t>
            </a:r>
            <a:r>
              <a:rPr lang="sv-SE" sz="1600" dirty="0" err="1" smtClean="0"/>
              <a:t>to</a:t>
            </a:r>
            <a:r>
              <a:rPr lang="sv-SE" sz="1600" dirty="0" smtClean="0"/>
              <a:t> trigger </a:t>
            </a:r>
            <a:r>
              <a:rPr lang="sv-SE" sz="1600" dirty="0" err="1" smtClean="0"/>
              <a:t>them</a:t>
            </a:r>
            <a:endParaRPr lang="sv-SE" sz="1600" dirty="0" smtClean="0"/>
          </a:p>
          <a:p>
            <a:r>
              <a:rPr lang="sv-SE" sz="2000" dirty="0" smtClean="0"/>
              <a:t>Foreseen </a:t>
            </a:r>
            <a:r>
              <a:rPr lang="sv-SE" sz="2000" dirty="0" err="1" smtClean="0"/>
              <a:t>to</a:t>
            </a:r>
            <a:r>
              <a:rPr lang="sv-SE" sz="2000" dirty="0" smtClean="0"/>
              <a:t> </a:t>
            </a:r>
            <a:r>
              <a:rPr lang="sv-SE" sz="2000" dirty="0" err="1" smtClean="0"/>
              <a:t>conduct</a:t>
            </a:r>
            <a:r>
              <a:rPr lang="sv-SE" sz="2000" dirty="0" smtClean="0"/>
              <a:t> MD </a:t>
            </a:r>
            <a:r>
              <a:rPr lang="sv-SE" sz="2000" dirty="0" err="1" smtClean="0"/>
              <a:t>before</a:t>
            </a:r>
            <a:r>
              <a:rPr lang="sv-SE" sz="2000" dirty="0" smtClean="0"/>
              <a:t> end </a:t>
            </a:r>
            <a:r>
              <a:rPr lang="sv-SE" sz="2000" dirty="0" err="1" smtClean="0"/>
              <a:t>of</a:t>
            </a:r>
            <a:r>
              <a:rPr lang="sv-SE" sz="2000" dirty="0" smtClean="0"/>
              <a:t> </a:t>
            </a:r>
            <a:r>
              <a:rPr lang="sv-SE" sz="2000" dirty="0" err="1" smtClean="0"/>
              <a:t>this</a:t>
            </a:r>
            <a:r>
              <a:rPr lang="sv-SE" sz="2000" dirty="0" smtClean="0"/>
              <a:t> </a:t>
            </a:r>
            <a:r>
              <a:rPr lang="sv-SE" sz="2000" dirty="0" err="1" smtClean="0"/>
              <a:t>run</a:t>
            </a:r>
            <a:endParaRPr lang="sv-SE" sz="2000" dirty="0"/>
          </a:p>
          <a:p>
            <a:pPr lvl="1"/>
            <a:r>
              <a:rPr lang="sv-SE" sz="1600" dirty="0" err="1" smtClean="0"/>
              <a:t>Various</a:t>
            </a:r>
            <a:r>
              <a:rPr lang="sv-SE" sz="1600" dirty="0" smtClean="0"/>
              <a:t> combinations </a:t>
            </a:r>
            <a:r>
              <a:rPr lang="sv-SE" sz="1600" dirty="0" err="1" smtClean="0"/>
              <a:t>of</a:t>
            </a:r>
            <a:r>
              <a:rPr lang="sv-SE" sz="1600" dirty="0" smtClean="0"/>
              <a:t> </a:t>
            </a:r>
            <a:r>
              <a:rPr lang="sv-SE" sz="1600" dirty="0" err="1" smtClean="0"/>
              <a:t>blown</a:t>
            </a:r>
            <a:r>
              <a:rPr lang="sv-SE" sz="1600" dirty="0"/>
              <a:t> </a:t>
            </a:r>
            <a:r>
              <a:rPr lang="sv-SE" sz="1600" dirty="0" err="1" smtClean="0"/>
              <a:t>up</a:t>
            </a:r>
            <a:r>
              <a:rPr lang="sv-SE" sz="1600" dirty="0" smtClean="0"/>
              <a:t> and </a:t>
            </a:r>
            <a:r>
              <a:rPr lang="sv-SE" sz="1600" dirty="0" err="1" smtClean="0"/>
              <a:t>displaced</a:t>
            </a:r>
            <a:r>
              <a:rPr lang="sv-SE" sz="1600" dirty="0" smtClean="0"/>
              <a:t> </a:t>
            </a:r>
            <a:r>
              <a:rPr lang="sv-SE" sz="1600" dirty="0" err="1" smtClean="0"/>
              <a:t>bunches</a:t>
            </a:r>
            <a:endParaRPr lang="sv-SE" sz="1600" dirty="0"/>
          </a:p>
          <a:p>
            <a:pPr lvl="1"/>
            <a:r>
              <a:rPr lang="sv-SE" sz="1600" dirty="0" smtClean="0"/>
              <a:t>-&gt; </a:t>
            </a:r>
            <a:r>
              <a:rPr lang="sv-SE" sz="1600" dirty="0" err="1" smtClean="0"/>
              <a:t>study</a:t>
            </a:r>
            <a:r>
              <a:rPr lang="sv-SE" sz="1600" dirty="0" smtClean="0"/>
              <a:t> UFO </a:t>
            </a:r>
            <a:r>
              <a:rPr lang="sv-SE" sz="1600" dirty="0" err="1" smtClean="0"/>
              <a:t>dynamics</a:t>
            </a:r>
            <a:r>
              <a:rPr lang="sv-SE" sz="1600" dirty="0" smtClean="0"/>
              <a:t> as </a:t>
            </a:r>
            <a:r>
              <a:rPr lang="sv-SE" sz="1600" dirty="0" err="1" smtClean="0"/>
              <a:t>shown</a:t>
            </a:r>
            <a:r>
              <a:rPr lang="sv-SE" sz="1600" dirty="0" smtClean="0"/>
              <a:t> by </a:t>
            </a:r>
            <a:r>
              <a:rPr lang="sv-SE" sz="1600" dirty="0" err="1" smtClean="0"/>
              <a:t>previous</a:t>
            </a:r>
            <a:r>
              <a:rPr lang="sv-SE" sz="1600" dirty="0" smtClean="0"/>
              <a:t> MD2036 </a:t>
            </a:r>
            <a:r>
              <a:rPr lang="sv-SE" sz="1600" dirty="0" err="1" smtClean="0"/>
              <a:t>using</a:t>
            </a:r>
            <a:r>
              <a:rPr lang="sv-SE" sz="1600" dirty="0" smtClean="0"/>
              <a:t> wirescanner</a:t>
            </a:r>
          </a:p>
          <a:p>
            <a:pPr lvl="1"/>
            <a:r>
              <a:rPr lang="sv-SE" sz="1600" dirty="0" smtClean="0"/>
              <a:t>-&gt; understand 16L2 in </a:t>
            </a:r>
            <a:r>
              <a:rPr lang="sv-SE" sz="1600" dirty="0" err="1" smtClean="0"/>
              <a:t>case</a:t>
            </a:r>
            <a:r>
              <a:rPr lang="sv-SE" sz="1600" dirty="0" smtClean="0"/>
              <a:t> it </a:t>
            </a:r>
            <a:r>
              <a:rPr lang="sv-SE" sz="1600" dirty="0" err="1" smtClean="0"/>
              <a:t>reoccurs</a:t>
            </a:r>
            <a:endParaRPr lang="sv-SE" sz="1600" dirty="0" smtClean="0"/>
          </a:p>
          <a:p>
            <a:pPr lvl="1"/>
            <a:endParaRPr lang="sv-SE" sz="1600" dirty="0"/>
          </a:p>
          <a:p>
            <a:r>
              <a:rPr lang="sv-SE" sz="2000" dirty="0" smtClean="0"/>
              <a:t>Challenges for </a:t>
            </a:r>
            <a:r>
              <a:rPr lang="sv-SE" sz="2000" dirty="0" err="1" smtClean="0"/>
              <a:t>dBLM</a:t>
            </a:r>
            <a:r>
              <a:rPr lang="sv-SE" sz="2000" dirty="0" smtClean="0"/>
              <a:t> part:</a:t>
            </a:r>
          </a:p>
          <a:p>
            <a:pPr lvl="1"/>
            <a:r>
              <a:rPr lang="sv-SE" sz="1600" dirty="0" err="1" smtClean="0"/>
              <a:t>Optimize</a:t>
            </a:r>
            <a:r>
              <a:rPr lang="sv-SE" sz="1600" dirty="0" smtClean="0"/>
              <a:t> signal</a:t>
            </a:r>
          </a:p>
          <a:p>
            <a:pPr lvl="1"/>
            <a:r>
              <a:rPr lang="sv-SE" sz="1600" dirty="0" err="1" smtClean="0"/>
              <a:t>Use</a:t>
            </a:r>
            <a:r>
              <a:rPr lang="sv-SE" sz="1600" dirty="0" smtClean="0"/>
              <a:t> </a:t>
            </a:r>
            <a:r>
              <a:rPr lang="sv-SE" sz="1600" dirty="0" err="1" smtClean="0"/>
              <a:t>many</a:t>
            </a:r>
            <a:r>
              <a:rPr lang="sv-SE" sz="1600" dirty="0" smtClean="0"/>
              <a:t> </a:t>
            </a:r>
            <a:r>
              <a:rPr lang="sv-SE" sz="1600" dirty="0" err="1" smtClean="0"/>
              <a:t>bunches</a:t>
            </a:r>
            <a:r>
              <a:rPr lang="sv-SE" sz="1600" dirty="0" smtClean="0"/>
              <a:t> </a:t>
            </a:r>
            <a:r>
              <a:rPr lang="sv-SE" sz="1600" dirty="0" err="1" smtClean="0"/>
              <a:t>with</a:t>
            </a:r>
            <a:r>
              <a:rPr lang="sv-SE" sz="1600" dirty="0" smtClean="0"/>
              <a:t> set </a:t>
            </a:r>
            <a:r>
              <a:rPr lang="sv-SE" sz="1600" dirty="0" err="1" smtClean="0"/>
              <a:t>properties</a:t>
            </a:r>
            <a:r>
              <a:rPr lang="sv-SE" sz="1600" dirty="0" smtClean="0"/>
              <a:t> for </a:t>
            </a:r>
            <a:r>
              <a:rPr lang="sv-SE" sz="1600" dirty="0" err="1" smtClean="0"/>
              <a:t>better</a:t>
            </a:r>
            <a:r>
              <a:rPr lang="sv-SE" sz="1600" dirty="0" smtClean="0"/>
              <a:t> statistics</a:t>
            </a:r>
          </a:p>
          <a:p>
            <a:pPr lvl="2"/>
            <a:r>
              <a:rPr lang="sv-SE" sz="1200" dirty="0" err="1" smtClean="0"/>
              <a:t>How</a:t>
            </a:r>
            <a:r>
              <a:rPr lang="sv-SE" sz="1200" dirty="0" smtClean="0"/>
              <a:t> </a:t>
            </a:r>
            <a:r>
              <a:rPr lang="sv-SE" sz="1200" dirty="0" err="1" smtClean="0"/>
              <a:t>many</a:t>
            </a:r>
            <a:r>
              <a:rPr lang="sv-SE" sz="1200" dirty="0" smtClean="0"/>
              <a:t> </a:t>
            </a:r>
            <a:r>
              <a:rPr lang="sv-SE" sz="1200" dirty="0" err="1" smtClean="0"/>
              <a:t>bunches</a:t>
            </a:r>
            <a:r>
              <a:rPr lang="sv-SE" sz="1200" dirty="0" smtClean="0"/>
              <a:t> </a:t>
            </a:r>
            <a:r>
              <a:rPr lang="sv-SE" sz="1200" dirty="0" err="1" smtClean="0"/>
              <a:t>required</a:t>
            </a:r>
            <a:r>
              <a:rPr lang="sv-SE" sz="1200" dirty="0" smtClean="0"/>
              <a:t> </a:t>
            </a:r>
            <a:r>
              <a:rPr lang="sv-SE" sz="1200" dirty="0" err="1" smtClean="0"/>
              <a:t>will</a:t>
            </a:r>
            <a:r>
              <a:rPr lang="sv-SE" sz="1200" dirty="0" smtClean="0"/>
              <a:t> be an </a:t>
            </a:r>
            <a:r>
              <a:rPr lang="sv-SE" sz="1200" dirty="0" err="1" smtClean="0"/>
              <a:t>outcome</a:t>
            </a:r>
            <a:r>
              <a:rPr lang="sv-SE" sz="1200" dirty="0" smtClean="0"/>
              <a:t> </a:t>
            </a:r>
            <a:r>
              <a:rPr lang="sv-SE" sz="1200" dirty="0" err="1" smtClean="0"/>
              <a:t>of</a:t>
            </a:r>
            <a:r>
              <a:rPr lang="sv-SE" sz="1200" dirty="0" smtClean="0"/>
              <a:t> </a:t>
            </a:r>
            <a:r>
              <a:rPr lang="sv-SE" sz="1200" dirty="0" err="1" smtClean="0"/>
              <a:t>current</a:t>
            </a:r>
            <a:r>
              <a:rPr lang="sv-SE" sz="1200" dirty="0" smtClean="0"/>
              <a:t> </a:t>
            </a:r>
            <a:r>
              <a:rPr lang="sv-SE" sz="1200" dirty="0" err="1" smtClean="0"/>
              <a:t>analysis</a:t>
            </a:r>
            <a:endParaRPr lang="sv-SE" sz="1200" dirty="0" smtClean="0"/>
          </a:p>
          <a:p>
            <a:pPr lvl="3"/>
            <a:r>
              <a:rPr lang="sv-SE" sz="1000" dirty="0" smtClean="0"/>
              <a:t>From </a:t>
            </a:r>
            <a:r>
              <a:rPr lang="sv-SE" sz="1000" dirty="0" err="1" smtClean="0"/>
              <a:t>understanding</a:t>
            </a:r>
            <a:r>
              <a:rPr lang="sv-SE" sz="1000" dirty="0" smtClean="0"/>
              <a:t> the histogram</a:t>
            </a:r>
          </a:p>
          <a:p>
            <a:pPr lvl="2"/>
            <a:r>
              <a:rPr lang="sv-SE" sz="1200" dirty="0" err="1" smtClean="0"/>
              <a:t>How</a:t>
            </a:r>
            <a:r>
              <a:rPr lang="sv-SE" sz="1200" dirty="0" smtClean="0"/>
              <a:t> </a:t>
            </a:r>
            <a:r>
              <a:rPr lang="sv-SE" sz="1200" dirty="0" err="1" smtClean="0"/>
              <a:t>to</a:t>
            </a:r>
            <a:r>
              <a:rPr lang="sv-SE" sz="1200" dirty="0" smtClean="0"/>
              <a:t> </a:t>
            </a:r>
            <a:r>
              <a:rPr lang="sv-SE" sz="1200" dirty="0" err="1" smtClean="0"/>
              <a:t>combine</a:t>
            </a:r>
            <a:r>
              <a:rPr lang="sv-SE" sz="1200" dirty="0" smtClean="0"/>
              <a:t> signals from the different </a:t>
            </a:r>
            <a:r>
              <a:rPr lang="sv-SE" sz="1200" dirty="0" err="1" smtClean="0"/>
              <a:t>bunches</a:t>
            </a:r>
            <a:r>
              <a:rPr lang="sv-SE" sz="1200" dirty="0" smtClean="0"/>
              <a:t> </a:t>
            </a:r>
            <a:r>
              <a:rPr lang="sv-SE" sz="1200" dirty="0" err="1" smtClean="0"/>
              <a:t>to</a:t>
            </a:r>
            <a:r>
              <a:rPr lang="sv-SE" sz="1200" dirty="0" smtClean="0"/>
              <a:t> </a:t>
            </a:r>
            <a:r>
              <a:rPr lang="sv-SE" sz="1200" dirty="0" err="1" smtClean="0"/>
              <a:t>draw</a:t>
            </a:r>
            <a:r>
              <a:rPr lang="sv-SE" sz="1200" dirty="0" smtClean="0"/>
              <a:t> </a:t>
            </a:r>
            <a:r>
              <a:rPr lang="sv-SE" sz="1200" dirty="0" err="1" smtClean="0"/>
              <a:t>conclusions</a:t>
            </a:r>
            <a:endParaRPr lang="sv-SE" sz="1200" dirty="0" smtClean="0"/>
          </a:p>
          <a:p>
            <a:pPr lvl="3"/>
            <a:r>
              <a:rPr lang="sv-SE" sz="1000" dirty="0" err="1" smtClean="0"/>
              <a:t>Increasing</a:t>
            </a:r>
            <a:r>
              <a:rPr lang="sv-SE" sz="1000" dirty="0" smtClean="0"/>
              <a:t> statistics </a:t>
            </a:r>
            <a:r>
              <a:rPr lang="sv-SE" sz="1000" dirty="0" err="1" smtClean="0"/>
              <a:t>without</a:t>
            </a:r>
            <a:r>
              <a:rPr lang="sv-SE" sz="1000" dirty="0" smtClean="0"/>
              <a:t> </a:t>
            </a:r>
            <a:r>
              <a:rPr lang="sv-SE" sz="1000" dirty="0" err="1" smtClean="0"/>
              <a:t>destroying</a:t>
            </a:r>
            <a:r>
              <a:rPr lang="sv-SE" sz="1000" dirty="0" smtClean="0"/>
              <a:t> relevant data</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64BCD9"/>
                </a:solidFill>
                <a:effectLst/>
                <a:uLnTx/>
                <a:uFillTx/>
                <a:latin typeface="Arial"/>
                <a:ea typeface="+mn-ea"/>
                <a:cs typeface="+mn-cs"/>
              </a:rPr>
              <a:t>Björn Lindström</a:t>
            </a:r>
            <a:endParaRPr kumimoji="0" lang="en-GB" sz="1200" b="0" i="0" u="none" strike="noStrike" kern="1200" cap="none" spc="0" normalizeH="0" baseline="0" noProof="0">
              <a:ln>
                <a:noFill/>
              </a:ln>
              <a:solidFill>
                <a:srgbClr val="64BCD9"/>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169644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Beam induced damage</a:t>
            </a:r>
            <a:endParaRPr lang="en-GB" dirty="0"/>
          </a:p>
        </p:txBody>
      </p:sp>
      <p:sp>
        <p:nvSpPr>
          <p:cNvPr id="3" name="Content Placeholder 2"/>
          <p:cNvSpPr>
            <a:spLocks noGrp="1"/>
          </p:cNvSpPr>
          <p:nvPr>
            <p:ph idx="1"/>
          </p:nvPr>
        </p:nvSpPr>
        <p:spPr/>
        <p:txBody>
          <a:bodyPr>
            <a:normAutofit/>
          </a:bodyPr>
          <a:lstStyle/>
          <a:p>
            <a:r>
              <a:rPr lang="sv-SE" sz="2400" dirty="0" smtClean="0"/>
              <a:t>SPS beam shot at copper cylinders</a:t>
            </a:r>
          </a:p>
          <a:p>
            <a:r>
              <a:rPr lang="sv-SE" sz="2400" dirty="0" smtClean="0"/>
              <a:t>1.5e11 protons per bunch @ 440 GeV</a:t>
            </a:r>
            <a:endParaRPr lang="en-GB" sz="2400"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3</a:t>
            </a:fld>
            <a:endParaRPr lang="fr-FR"/>
          </a:p>
        </p:txBody>
      </p:sp>
      <p:grpSp>
        <p:nvGrpSpPr>
          <p:cNvPr id="6" name="Group 5"/>
          <p:cNvGrpSpPr/>
          <p:nvPr/>
        </p:nvGrpSpPr>
        <p:grpSpPr>
          <a:xfrm>
            <a:off x="1063082" y="2348880"/>
            <a:ext cx="6677270" cy="4277764"/>
            <a:chOff x="371586" y="261722"/>
            <a:chExt cx="7453626" cy="7039281"/>
          </a:xfrm>
        </p:grpSpPr>
        <p:pic>
          <p:nvPicPr>
            <p:cNvPr id="7"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9640" y="261722"/>
              <a:ext cx="5305572" cy="491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2052365" y="3762941"/>
              <a:ext cx="1283606" cy="1952191"/>
            </a:xfrm>
            <a:prstGeom prst="straightConnector1">
              <a:avLst/>
            </a:prstGeom>
            <a:ln w="5715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803752" y="3929715"/>
              <a:ext cx="1064437" cy="1952190"/>
            </a:xfrm>
            <a:prstGeom prst="straightConnector1">
              <a:avLst/>
            </a:prstGeom>
            <a:ln w="5715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814141" y="3970245"/>
              <a:ext cx="776919" cy="1633017"/>
            </a:xfrm>
            <a:prstGeom prst="straightConnector1">
              <a:avLst/>
            </a:prstGeom>
            <a:ln w="5715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TextBox 13"/>
            <p:cNvSpPr txBox="1"/>
            <p:nvPr/>
          </p:nvSpPr>
          <p:spPr>
            <a:xfrm>
              <a:off x="371586" y="4065947"/>
              <a:ext cx="1815200" cy="1966562"/>
            </a:xfrm>
            <a:prstGeom prst="rect">
              <a:avLst/>
            </a:prstGeom>
            <a:solidFill>
              <a:schemeClr val="bg1"/>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panose="020F0502020204030204" pitchFamily="34" charset="0"/>
                </a:rPr>
                <a:t>Target 3</a:t>
              </a:r>
            </a:p>
            <a:p>
              <a:r>
                <a:rPr lang="en-US" b="0" dirty="0" smtClean="0">
                  <a:latin typeface="Calibri" panose="020F0502020204030204" pitchFamily="34" charset="0"/>
                </a:rPr>
                <a:t>144b </a:t>
              </a:r>
              <a:endParaRPr lang="en-US" b="0" dirty="0">
                <a:latin typeface="Calibri" panose="020F0502020204030204" pitchFamily="34" charset="0"/>
              </a:endParaRPr>
            </a:p>
            <a:p>
              <a:r>
                <a:rPr lang="en-US" b="0" dirty="0">
                  <a:latin typeface="Symbol" panose="05050102010706020507" pitchFamily="18" charset="2"/>
                  <a:cs typeface="Symbol" charset="2"/>
                </a:rPr>
                <a:t>s</a:t>
              </a:r>
              <a:r>
                <a:rPr lang="en-US" b="0" dirty="0">
                  <a:latin typeface="Calibri" panose="020F0502020204030204" pitchFamily="34" charset="0"/>
                  <a:cs typeface="Symbol" charset="2"/>
                </a:rPr>
                <a:t> = 0.2mm</a:t>
              </a:r>
            </a:p>
          </p:txBody>
        </p:sp>
        <p:sp>
          <p:nvSpPr>
            <p:cNvPr id="12" name="TextBox 14"/>
            <p:cNvSpPr txBox="1"/>
            <p:nvPr/>
          </p:nvSpPr>
          <p:spPr>
            <a:xfrm>
              <a:off x="2014725" y="5334441"/>
              <a:ext cx="1859535" cy="1966562"/>
            </a:xfrm>
            <a:prstGeom prst="rect">
              <a:avLst/>
            </a:prstGeom>
            <a:solidFill>
              <a:schemeClr val="bg1"/>
            </a:solidFill>
            <a:ln>
              <a:solidFill>
                <a:srgbClr val="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panose="020F0502020204030204" pitchFamily="34" charset="0"/>
                </a:rPr>
                <a:t>Target 2</a:t>
              </a:r>
            </a:p>
            <a:p>
              <a:r>
                <a:rPr lang="en-US" b="0" dirty="0" smtClean="0">
                  <a:latin typeface="Calibri" panose="020F0502020204030204" pitchFamily="34" charset="0"/>
                </a:rPr>
                <a:t>108b</a:t>
              </a:r>
              <a:endParaRPr lang="en-US" b="0" dirty="0">
                <a:latin typeface="Calibri" panose="020F0502020204030204" pitchFamily="34" charset="0"/>
              </a:endParaRPr>
            </a:p>
            <a:p>
              <a:r>
                <a:rPr lang="en-US" b="0" dirty="0">
                  <a:latin typeface="Symbol" panose="05050102010706020507" pitchFamily="18" charset="2"/>
                  <a:cs typeface="Symbol" charset="2"/>
                </a:rPr>
                <a:t>s</a:t>
              </a:r>
              <a:r>
                <a:rPr lang="en-US" b="0" dirty="0" smtClean="0">
                  <a:latin typeface="Calibri" panose="020F0502020204030204" pitchFamily="34" charset="0"/>
                  <a:cs typeface="Symbol" charset="2"/>
                </a:rPr>
                <a:t> </a:t>
              </a:r>
              <a:r>
                <a:rPr lang="en-US" b="0" dirty="0">
                  <a:latin typeface="Calibri" panose="020F0502020204030204" pitchFamily="34" charset="0"/>
                  <a:cs typeface="Symbol" charset="2"/>
                </a:rPr>
                <a:t>= 0.2mm</a:t>
              </a:r>
            </a:p>
          </p:txBody>
        </p:sp>
        <p:sp>
          <p:nvSpPr>
            <p:cNvPr id="13" name="TextBox 15"/>
            <p:cNvSpPr txBox="1"/>
            <p:nvPr/>
          </p:nvSpPr>
          <p:spPr>
            <a:xfrm>
              <a:off x="3937065" y="5119619"/>
              <a:ext cx="1819373" cy="1966562"/>
            </a:xfrm>
            <a:prstGeom prst="rect">
              <a:avLst/>
            </a:prstGeom>
            <a:solidFill>
              <a:schemeClr val="bg1"/>
            </a:solidFill>
            <a:ln>
              <a:solidFill>
                <a:srgbClr val="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panose="020F0502020204030204" pitchFamily="34" charset="0"/>
                </a:rPr>
                <a:t>Target 1</a:t>
              </a:r>
            </a:p>
            <a:p>
              <a:r>
                <a:rPr lang="en-US" b="0" dirty="0" smtClean="0">
                  <a:latin typeface="Calibri" panose="020F0502020204030204" pitchFamily="34" charset="0"/>
                </a:rPr>
                <a:t>144b</a:t>
              </a:r>
              <a:endParaRPr lang="en-US" b="0" dirty="0">
                <a:latin typeface="Calibri" panose="020F0502020204030204" pitchFamily="34" charset="0"/>
              </a:endParaRPr>
            </a:p>
            <a:p>
              <a:r>
                <a:rPr lang="en-US" b="0" dirty="0">
                  <a:latin typeface="Symbol" panose="05050102010706020507" pitchFamily="18" charset="2"/>
                  <a:cs typeface="Symbol" charset="2"/>
                </a:rPr>
                <a:t>s</a:t>
              </a:r>
              <a:r>
                <a:rPr lang="en-US" b="0" dirty="0" smtClean="0">
                  <a:latin typeface="Calibri" panose="020F0502020204030204" pitchFamily="34" charset="0"/>
                  <a:cs typeface="Symbol" charset="2"/>
                </a:rPr>
                <a:t> </a:t>
              </a:r>
              <a:r>
                <a:rPr lang="en-US" b="0" dirty="0">
                  <a:latin typeface="Calibri" panose="020F0502020204030204" pitchFamily="34" charset="0"/>
                  <a:cs typeface="Symbol" charset="2"/>
                </a:rPr>
                <a:t>= 2mm</a:t>
              </a:r>
            </a:p>
          </p:txBody>
        </p:sp>
      </p:grpSp>
      <p:sp>
        <p:nvSpPr>
          <p:cNvPr id="14" name="TextBox 13"/>
          <p:cNvSpPr txBox="1"/>
          <p:nvPr/>
        </p:nvSpPr>
        <p:spPr>
          <a:xfrm>
            <a:off x="6110933" y="6322574"/>
            <a:ext cx="2351991" cy="369332"/>
          </a:xfrm>
          <a:prstGeom prst="rect">
            <a:avLst/>
          </a:prstGeom>
          <a:noFill/>
        </p:spPr>
        <p:txBody>
          <a:bodyPr wrap="none" rtlCol="0">
            <a:spAutoFit/>
          </a:bodyPr>
          <a:lstStyle/>
          <a:p>
            <a:r>
              <a:rPr lang="sv-SE" dirty="0" smtClean="0"/>
              <a:t>Courtesy of F.Burkart</a:t>
            </a:r>
            <a:endParaRPr lang="en-GB" dirty="0"/>
          </a:p>
        </p:txBody>
      </p:sp>
    </p:spTree>
    <p:extLst>
      <p:ext uri="{BB962C8B-B14F-4D97-AF65-F5344CB8AC3E}">
        <p14:creationId xmlns:p14="http://schemas.microsoft.com/office/powerpoint/2010/main" val="2012589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16L2 </a:t>
            </a:r>
            <a:r>
              <a:rPr lang="sv-SE" dirty="0" err="1" smtClean="0"/>
              <a:t>Machine</a:t>
            </a:r>
            <a:r>
              <a:rPr lang="sv-SE" dirty="0" smtClean="0"/>
              <a:t> </a:t>
            </a:r>
            <a:r>
              <a:rPr lang="sv-SE" dirty="0" err="1" smtClean="0"/>
              <a:t>Development</a:t>
            </a:r>
            <a:r>
              <a:rPr lang="sv-SE" dirty="0" smtClean="0"/>
              <a:t> test (MD)</a:t>
            </a:r>
            <a:endParaRPr lang="en-GB" dirty="0"/>
          </a:p>
        </p:txBody>
      </p:sp>
      <p:sp>
        <p:nvSpPr>
          <p:cNvPr id="3" name="Content Placeholder 2"/>
          <p:cNvSpPr>
            <a:spLocks noGrp="1"/>
          </p:cNvSpPr>
          <p:nvPr>
            <p:ph idx="1"/>
          </p:nvPr>
        </p:nvSpPr>
        <p:spPr/>
        <p:txBody>
          <a:bodyPr>
            <a:normAutofit/>
          </a:bodyPr>
          <a:lstStyle/>
          <a:p>
            <a:r>
              <a:rPr lang="sv-SE" sz="2000" dirty="0" err="1" smtClean="0"/>
              <a:t>Unique</a:t>
            </a:r>
            <a:r>
              <a:rPr lang="sv-SE" sz="2000" dirty="0" smtClean="0"/>
              <a:t> </a:t>
            </a:r>
            <a:r>
              <a:rPr lang="sv-SE" sz="2000" dirty="0" err="1" smtClean="0"/>
              <a:t>opportunity</a:t>
            </a:r>
            <a:r>
              <a:rPr lang="sv-SE" sz="2000" dirty="0" smtClean="0"/>
              <a:t> </a:t>
            </a:r>
            <a:r>
              <a:rPr lang="sv-SE" sz="2000" dirty="0" err="1" smtClean="0"/>
              <a:t>with</a:t>
            </a:r>
            <a:r>
              <a:rPr lang="sv-SE" sz="2000" dirty="0" smtClean="0"/>
              <a:t> UFOs on </a:t>
            </a:r>
            <a:r>
              <a:rPr lang="sv-SE" sz="2000" dirty="0" err="1" smtClean="0"/>
              <a:t>demand</a:t>
            </a:r>
            <a:endParaRPr lang="sv-SE" sz="2000" dirty="0" smtClean="0"/>
          </a:p>
          <a:p>
            <a:pPr lvl="1"/>
            <a:r>
              <a:rPr lang="sv-SE" sz="1600" dirty="0" err="1" smtClean="0"/>
              <a:t>High</a:t>
            </a:r>
            <a:r>
              <a:rPr lang="sv-SE" sz="1600" dirty="0" smtClean="0"/>
              <a:t> </a:t>
            </a:r>
            <a:r>
              <a:rPr lang="sv-SE" sz="1600" dirty="0" err="1" smtClean="0"/>
              <a:t>bunch</a:t>
            </a:r>
            <a:r>
              <a:rPr lang="sv-SE" sz="1600" dirty="0" smtClean="0"/>
              <a:t> </a:t>
            </a:r>
            <a:r>
              <a:rPr lang="sv-SE" sz="1600" dirty="0" err="1" smtClean="0"/>
              <a:t>intensity</a:t>
            </a:r>
            <a:r>
              <a:rPr lang="sv-SE" sz="1600" dirty="0" smtClean="0"/>
              <a:t>, </a:t>
            </a:r>
            <a:r>
              <a:rPr lang="sv-SE" sz="1600" dirty="0" err="1" smtClean="0"/>
              <a:t>many</a:t>
            </a:r>
            <a:r>
              <a:rPr lang="sv-SE" sz="1600" dirty="0" smtClean="0"/>
              <a:t> </a:t>
            </a:r>
            <a:r>
              <a:rPr lang="sv-SE" sz="1600" dirty="0" err="1" smtClean="0"/>
              <a:t>bunches</a:t>
            </a:r>
            <a:r>
              <a:rPr lang="sv-SE" sz="1600" dirty="0" smtClean="0"/>
              <a:t> and </a:t>
            </a:r>
            <a:r>
              <a:rPr lang="sv-SE" sz="1600" dirty="0" err="1" smtClean="0"/>
              <a:t>high</a:t>
            </a:r>
            <a:r>
              <a:rPr lang="sv-SE" sz="1600" dirty="0" smtClean="0"/>
              <a:t> </a:t>
            </a:r>
            <a:r>
              <a:rPr lang="sv-SE" sz="1600" dirty="0" err="1" smtClean="0"/>
              <a:t>energy</a:t>
            </a:r>
            <a:r>
              <a:rPr lang="sv-SE" sz="1600" dirty="0" smtClean="0"/>
              <a:t> </a:t>
            </a:r>
            <a:r>
              <a:rPr lang="sv-SE" sz="1600" dirty="0" err="1" smtClean="0"/>
              <a:t>seems</a:t>
            </a:r>
            <a:r>
              <a:rPr lang="sv-SE" sz="1600" dirty="0" smtClean="0"/>
              <a:t> </a:t>
            </a:r>
            <a:r>
              <a:rPr lang="sv-SE" sz="1600" dirty="0" err="1" smtClean="0"/>
              <a:t>to</a:t>
            </a:r>
            <a:r>
              <a:rPr lang="sv-SE" sz="1600" dirty="0" smtClean="0"/>
              <a:t> trigger </a:t>
            </a:r>
            <a:r>
              <a:rPr lang="sv-SE" sz="1600" dirty="0" err="1" smtClean="0"/>
              <a:t>them</a:t>
            </a:r>
            <a:endParaRPr lang="sv-SE" sz="1600" dirty="0" smtClean="0"/>
          </a:p>
          <a:p>
            <a:r>
              <a:rPr lang="sv-SE" sz="2000" dirty="0" smtClean="0"/>
              <a:t>Foreseen </a:t>
            </a:r>
            <a:r>
              <a:rPr lang="sv-SE" sz="2000" dirty="0" err="1" smtClean="0"/>
              <a:t>to</a:t>
            </a:r>
            <a:r>
              <a:rPr lang="sv-SE" sz="2000" dirty="0" smtClean="0"/>
              <a:t> </a:t>
            </a:r>
            <a:r>
              <a:rPr lang="sv-SE" sz="2000" dirty="0" err="1" smtClean="0"/>
              <a:t>conduct</a:t>
            </a:r>
            <a:r>
              <a:rPr lang="sv-SE" sz="2000" dirty="0" smtClean="0"/>
              <a:t> MD </a:t>
            </a:r>
            <a:r>
              <a:rPr lang="sv-SE" sz="2000" dirty="0" err="1" smtClean="0"/>
              <a:t>before</a:t>
            </a:r>
            <a:r>
              <a:rPr lang="sv-SE" sz="2000" dirty="0" smtClean="0"/>
              <a:t> end </a:t>
            </a:r>
            <a:r>
              <a:rPr lang="sv-SE" sz="2000" dirty="0" err="1" smtClean="0"/>
              <a:t>of</a:t>
            </a:r>
            <a:r>
              <a:rPr lang="sv-SE" sz="2000" dirty="0" smtClean="0"/>
              <a:t> </a:t>
            </a:r>
            <a:r>
              <a:rPr lang="sv-SE" sz="2000" dirty="0" err="1" smtClean="0"/>
              <a:t>this</a:t>
            </a:r>
            <a:r>
              <a:rPr lang="sv-SE" sz="2000" dirty="0" smtClean="0"/>
              <a:t> </a:t>
            </a:r>
            <a:r>
              <a:rPr lang="sv-SE" sz="2000" dirty="0" err="1" smtClean="0"/>
              <a:t>run</a:t>
            </a:r>
            <a:endParaRPr lang="sv-SE" sz="2000" dirty="0"/>
          </a:p>
          <a:p>
            <a:pPr lvl="1"/>
            <a:r>
              <a:rPr lang="sv-SE" sz="1600" dirty="0" err="1" smtClean="0"/>
              <a:t>Various</a:t>
            </a:r>
            <a:r>
              <a:rPr lang="sv-SE" sz="1600" dirty="0" smtClean="0"/>
              <a:t> combinations </a:t>
            </a:r>
            <a:r>
              <a:rPr lang="sv-SE" sz="1600" dirty="0" err="1" smtClean="0"/>
              <a:t>of</a:t>
            </a:r>
            <a:r>
              <a:rPr lang="sv-SE" sz="1600" dirty="0" smtClean="0"/>
              <a:t> </a:t>
            </a:r>
            <a:r>
              <a:rPr lang="sv-SE" sz="1600" dirty="0" err="1" smtClean="0"/>
              <a:t>blown</a:t>
            </a:r>
            <a:r>
              <a:rPr lang="sv-SE" sz="1600" dirty="0"/>
              <a:t> </a:t>
            </a:r>
            <a:r>
              <a:rPr lang="sv-SE" sz="1600" dirty="0" err="1" smtClean="0"/>
              <a:t>up</a:t>
            </a:r>
            <a:r>
              <a:rPr lang="sv-SE" sz="1600" dirty="0" smtClean="0"/>
              <a:t> and </a:t>
            </a:r>
            <a:r>
              <a:rPr lang="sv-SE" sz="1600" dirty="0" err="1" smtClean="0"/>
              <a:t>displaced</a:t>
            </a:r>
            <a:r>
              <a:rPr lang="sv-SE" sz="1600" dirty="0" smtClean="0"/>
              <a:t> </a:t>
            </a:r>
            <a:r>
              <a:rPr lang="sv-SE" sz="1600" dirty="0" err="1" smtClean="0"/>
              <a:t>bunches</a:t>
            </a:r>
            <a:endParaRPr lang="sv-SE" sz="1600" dirty="0"/>
          </a:p>
          <a:p>
            <a:pPr lvl="1"/>
            <a:r>
              <a:rPr lang="sv-SE" sz="1600" dirty="0" smtClean="0"/>
              <a:t>-&gt; </a:t>
            </a:r>
            <a:r>
              <a:rPr lang="sv-SE" sz="1600" dirty="0" err="1" smtClean="0"/>
              <a:t>study</a:t>
            </a:r>
            <a:r>
              <a:rPr lang="sv-SE" sz="1600" dirty="0" smtClean="0"/>
              <a:t> UFO </a:t>
            </a:r>
            <a:r>
              <a:rPr lang="sv-SE" sz="1600" dirty="0" err="1" smtClean="0"/>
              <a:t>dynamics</a:t>
            </a:r>
            <a:r>
              <a:rPr lang="sv-SE" sz="1600" dirty="0" smtClean="0"/>
              <a:t> as </a:t>
            </a:r>
            <a:r>
              <a:rPr lang="sv-SE" sz="1600" dirty="0" err="1" smtClean="0"/>
              <a:t>shown</a:t>
            </a:r>
            <a:r>
              <a:rPr lang="sv-SE" sz="1600" dirty="0" smtClean="0"/>
              <a:t> by </a:t>
            </a:r>
            <a:r>
              <a:rPr lang="sv-SE" sz="1600" dirty="0" err="1" smtClean="0"/>
              <a:t>previous</a:t>
            </a:r>
            <a:r>
              <a:rPr lang="sv-SE" sz="1600" dirty="0" smtClean="0"/>
              <a:t> MD2036 </a:t>
            </a:r>
            <a:r>
              <a:rPr lang="sv-SE" sz="1600" dirty="0" err="1" smtClean="0"/>
              <a:t>using</a:t>
            </a:r>
            <a:r>
              <a:rPr lang="sv-SE" sz="1600" dirty="0" smtClean="0"/>
              <a:t> wirescanner</a:t>
            </a:r>
          </a:p>
          <a:p>
            <a:pPr lvl="1"/>
            <a:r>
              <a:rPr lang="sv-SE" sz="1600" dirty="0" smtClean="0"/>
              <a:t>-&gt; understand 16L2 in </a:t>
            </a:r>
            <a:r>
              <a:rPr lang="sv-SE" sz="1600" dirty="0" err="1" smtClean="0"/>
              <a:t>case</a:t>
            </a:r>
            <a:r>
              <a:rPr lang="sv-SE" sz="1600" dirty="0" smtClean="0"/>
              <a:t> it </a:t>
            </a:r>
            <a:r>
              <a:rPr lang="sv-SE" sz="1600" dirty="0" err="1" smtClean="0"/>
              <a:t>reoccurs</a:t>
            </a:r>
            <a:endParaRPr lang="sv-SE" sz="1600" dirty="0" smtClean="0"/>
          </a:p>
          <a:p>
            <a:pPr lvl="1"/>
            <a:endParaRPr lang="sv-SE" sz="1600" dirty="0"/>
          </a:p>
          <a:p>
            <a:r>
              <a:rPr lang="sv-SE" sz="2000" dirty="0" smtClean="0"/>
              <a:t>Challenges for </a:t>
            </a:r>
            <a:r>
              <a:rPr lang="sv-SE" sz="2000" dirty="0" err="1" smtClean="0"/>
              <a:t>dBLM</a:t>
            </a:r>
            <a:r>
              <a:rPr lang="sv-SE" sz="2000" dirty="0" smtClean="0"/>
              <a:t> part:</a:t>
            </a:r>
          </a:p>
          <a:p>
            <a:pPr lvl="1"/>
            <a:r>
              <a:rPr lang="sv-SE" sz="1600" dirty="0" err="1" smtClean="0"/>
              <a:t>Optimize</a:t>
            </a:r>
            <a:r>
              <a:rPr lang="sv-SE" sz="1600" dirty="0" smtClean="0"/>
              <a:t> signal</a:t>
            </a:r>
          </a:p>
          <a:p>
            <a:pPr lvl="1"/>
            <a:r>
              <a:rPr lang="sv-SE" sz="1600" dirty="0" err="1" smtClean="0"/>
              <a:t>Use</a:t>
            </a:r>
            <a:r>
              <a:rPr lang="sv-SE" sz="1600" dirty="0" smtClean="0"/>
              <a:t> </a:t>
            </a:r>
            <a:r>
              <a:rPr lang="sv-SE" sz="1600" dirty="0" err="1" smtClean="0"/>
              <a:t>many</a:t>
            </a:r>
            <a:r>
              <a:rPr lang="sv-SE" sz="1600" dirty="0" smtClean="0"/>
              <a:t> </a:t>
            </a:r>
            <a:r>
              <a:rPr lang="sv-SE" sz="1600" dirty="0" err="1" smtClean="0"/>
              <a:t>bunches</a:t>
            </a:r>
            <a:r>
              <a:rPr lang="sv-SE" sz="1600" dirty="0" smtClean="0"/>
              <a:t> </a:t>
            </a:r>
            <a:r>
              <a:rPr lang="sv-SE" sz="1600" dirty="0" err="1" smtClean="0"/>
              <a:t>with</a:t>
            </a:r>
            <a:r>
              <a:rPr lang="sv-SE" sz="1600" dirty="0" smtClean="0"/>
              <a:t> set </a:t>
            </a:r>
            <a:r>
              <a:rPr lang="sv-SE" sz="1600" dirty="0" err="1" smtClean="0"/>
              <a:t>properties</a:t>
            </a:r>
            <a:r>
              <a:rPr lang="sv-SE" sz="1600" dirty="0" smtClean="0"/>
              <a:t> for </a:t>
            </a:r>
            <a:r>
              <a:rPr lang="sv-SE" sz="1600" dirty="0" err="1" smtClean="0"/>
              <a:t>better</a:t>
            </a:r>
            <a:r>
              <a:rPr lang="sv-SE" sz="1600" dirty="0" smtClean="0"/>
              <a:t> statistics</a:t>
            </a:r>
          </a:p>
          <a:p>
            <a:pPr lvl="2"/>
            <a:r>
              <a:rPr lang="sv-SE" sz="1200" dirty="0" err="1" smtClean="0"/>
              <a:t>How</a:t>
            </a:r>
            <a:r>
              <a:rPr lang="sv-SE" sz="1200" dirty="0" smtClean="0"/>
              <a:t> </a:t>
            </a:r>
            <a:r>
              <a:rPr lang="sv-SE" sz="1200" dirty="0" err="1" smtClean="0"/>
              <a:t>many</a:t>
            </a:r>
            <a:r>
              <a:rPr lang="sv-SE" sz="1200" dirty="0" smtClean="0"/>
              <a:t> </a:t>
            </a:r>
            <a:r>
              <a:rPr lang="sv-SE" sz="1200" dirty="0" err="1" smtClean="0"/>
              <a:t>bunches</a:t>
            </a:r>
            <a:r>
              <a:rPr lang="sv-SE" sz="1200" dirty="0" smtClean="0"/>
              <a:t> </a:t>
            </a:r>
            <a:r>
              <a:rPr lang="sv-SE" sz="1200" dirty="0" err="1" smtClean="0"/>
              <a:t>required</a:t>
            </a:r>
            <a:r>
              <a:rPr lang="sv-SE" sz="1200" dirty="0" smtClean="0"/>
              <a:t> </a:t>
            </a:r>
            <a:r>
              <a:rPr lang="sv-SE" sz="1200" dirty="0" err="1" smtClean="0"/>
              <a:t>will</a:t>
            </a:r>
            <a:r>
              <a:rPr lang="sv-SE" sz="1200" dirty="0" smtClean="0"/>
              <a:t> be an </a:t>
            </a:r>
            <a:r>
              <a:rPr lang="sv-SE" sz="1200" dirty="0" err="1" smtClean="0"/>
              <a:t>outcome</a:t>
            </a:r>
            <a:r>
              <a:rPr lang="sv-SE" sz="1200" dirty="0" smtClean="0"/>
              <a:t> </a:t>
            </a:r>
            <a:r>
              <a:rPr lang="sv-SE" sz="1200" dirty="0" err="1" smtClean="0"/>
              <a:t>of</a:t>
            </a:r>
            <a:r>
              <a:rPr lang="sv-SE" sz="1200" dirty="0" smtClean="0"/>
              <a:t> </a:t>
            </a:r>
            <a:r>
              <a:rPr lang="sv-SE" sz="1200" dirty="0" err="1" smtClean="0"/>
              <a:t>current</a:t>
            </a:r>
            <a:r>
              <a:rPr lang="sv-SE" sz="1200" dirty="0" smtClean="0"/>
              <a:t> </a:t>
            </a:r>
            <a:r>
              <a:rPr lang="sv-SE" sz="1200" dirty="0" err="1" smtClean="0"/>
              <a:t>analysis</a:t>
            </a:r>
            <a:endParaRPr lang="sv-SE" sz="1200" dirty="0" smtClean="0"/>
          </a:p>
          <a:p>
            <a:pPr lvl="3"/>
            <a:r>
              <a:rPr lang="sv-SE" sz="1000" dirty="0" smtClean="0"/>
              <a:t>From </a:t>
            </a:r>
            <a:r>
              <a:rPr lang="sv-SE" sz="1000" dirty="0" err="1" smtClean="0"/>
              <a:t>understanding</a:t>
            </a:r>
            <a:r>
              <a:rPr lang="sv-SE" sz="1000" dirty="0" smtClean="0"/>
              <a:t> the histogram</a:t>
            </a:r>
          </a:p>
          <a:p>
            <a:pPr lvl="2"/>
            <a:r>
              <a:rPr lang="sv-SE" sz="1200" dirty="0" err="1" smtClean="0"/>
              <a:t>How</a:t>
            </a:r>
            <a:r>
              <a:rPr lang="sv-SE" sz="1200" dirty="0" smtClean="0"/>
              <a:t> </a:t>
            </a:r>
            <a:r>
              <a:rPr lang="sv-SE" sz="1200" dirty="0" err="1" smtClean="0"/>
              <a:t>to</a:t>
            </a:r>
            <a:r>
              <a:rPr lang="sv-SE" sz="1200" dirty="0" smtClean="0"/>
              <a:t> </a:t>
            </a:r>
            <a:r>
              <a:rPr lang="sv-SE" sz="1200" dirty="0" err="1" smtClean="0"/>
              <a:t>combine</a:t>
            </a:r>
            <a:r>
              <a:rPr lang="sv-SE" sz="1200" dirty="0" smtClean="0"/>
              <a:t> signals from the different </a:t>
            </a:r>
            <a:r>
              <a:rPr lang="sv-SE" sz="1200" dirty="0" err="1" smtClean="0"/>
              <a:t>bunches</a:t>
            </a:r>
            <a:r>
              <a:rPr lang="sv-SE" sz="1200" dirty="0" smtClean="0"/>
              <a:t> </a:t>
            </a:r>
            <a:r>
              <a:rPr lang="sv-SE" sz="1200" dirty="0" err="1" smtClean="0"/>
              <a:t>to</a:t>
            </a:r>
            <a:r>
              <a:rPr lang="sv-SE" sz="1200" dirty="0" smtClean="0"/>
              <a:t> </a:t>
            </a:r>
            <a:r>
              <a:rPr lang="sv-SE" sz="1200" dirty="0" err="1" smtClean="0"/>
              <a:t>draw</a:t>
            </a:r>
            <a:r>
              <a:rPr lang="sv-SE" sz="1200" dirty="0" smtClean="0"/>
              <a:t> </a:t>
            </a:r>
            <a:r>
              <a:rPr lang="sv-SE" sz="1200" dirty="0" err="1" smtClean="0"/>
              <a:t>conclusions</a:t>
            </a:r>
            <a:endParaRPr lang="sv-SE" sz="1200" dirty="0" smtClean="0"/>
          </a:p>
          <a:p>
            <a:pPr lvl="3"/>
            <a:r>
              <a:rPr lang="sv-SE" sz="1000" dirty="0" err="1" smtClean="0"/>
              <a:t>Increasing</a:t>
            </a:r>
            <a:r>
              <a:rPr lang="sv-SE" sz="1000" dirty="0" smtClean="0"/>
              <a:t> statistics </a:t>
            </a:r>
            <a:r>
              <a:rPr lang="sv-SE" sz="1000" dirty="0" err="1" smtClean="0"/>
              <a:t>without</a:t>
            </a:r>
            <a:r>
              <a:rPr lang="sv-SE" sz="1000" dirty="0" smtClean="0"/>
              <a:t> </a:t>
            </a:r>
            <a:r>
              <a:rPr lang="sv-SE" sz="1000" dirty="0" err="1" smtClean="0"/>
              <a:t>destroying</a:t>
            </a:r>
            <a:r>
              <a:rPr lang="sv-SE" sz="1000" dirty="0" smtClean="0"/>
              <a:t> relevant data</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rgbClr val="64BCD9"/>
                </a:solidFill>
                <a:effectLst/>
                <a:uLnTx/>
                <a:uFillTx/>
                <a:latin typeface="Arial"/>
                <a:ea typeface="+mn-ea"/>
                <a:cs typeface="+mn-cs"/>
              </a:rPr>
              <a:t>Björn Lindström</a:t>
            </a:r>
            <a:endParaRPr kumimoji="0" lang="en-GB" sz="1200" b="0" i="0" u="none" strike="noStrike" kern="1200" cap="none" spc="0" normalizeH="0" baseline="0" noProof="0">
              <a:ln>
                <a:noFill/>
              </a:ln>
              <a:solidFill>
                <a:srgbClr val="64BCD9"/>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33791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v-SE" dirty="0" smtClean="0"/>
              <a:t>144 bunches of 1.5e11 protons per bunch, 440 GeV</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4</a:t>
            </a:fld>
            <a:endParaRPr lang="fr-FR"/>
          </a:p>
        </p:txBody>
      </p:sp>
      <p:pic>
        <p:nvPicPr>
          <p:cNvPr id="6" name="Content Placeholder 6" descr="T3-4.png"/>
          <p:cNvPicPr>
            <a:picLocks noGrp="1" noChangeAspect="1"/>
          </p:cNvPicPr>
          <p:nvPr/>
        </p:nvPicPr>
        <p:blipFill>
          <a:blip r:embed="rId3" cstate="email">
            <a:extLst>
              <a:ext uri="{28A0092B-C50C-407E-A947-70E740481C1C}">
                <a14:useLocalDpi xmlns:a14="http://schemas.microsoft.com/office/drawing/2010/main"/>
              </a:ext>
            </a:extLst>
          </a:blip>
          <a:srcRect t="-9009" b="-9009"/>
          <a:stretch>
            <a:fillRect/>
          </a:stretch>
        </p:blipFill>
        <p:spPr>
          <a:xfrm>
            <a:off x="152400" y="2499940"/>
            <a:ext cx="8839200" cy="3737372"/>
          </a:xfrm>
          <a:prstGeom prst="rect">
            <a:avLst/>
          </a:prstGeom>
        </p:spPr>
      </p:pic>
      <p:sp>
        <p:nvSpPr>
          <p:cNvPr id="8" name="Title 1"/>
          <p:cNvSpPr txBox="1">
            <a:spLocks/>
          </p:cNvSpPr>
          <p:nvPr/>
        </p:nvSpPr>
        <p:spPr>
          <a:xfrm>
            <a:off x="764400" y="332400"/>
            <a:ext cx="7920000" cy="720000"/>
          </a:xfrm>
          <a:prstGeom prst="rect">
            <a:avLst/>
          </a:prstGeom>
        </p:spPr>
        <p:txBody>
          <a:bodyPr vert="horz" lIns="0" tIns="0" rIns="0" bIns="0" rtlCol="0" anchor="ctr" anchorCtr="1">
            <a:noAutofit/>
          </a:bodyPr>
          <a:lstStyle>
            <a:lvl1pPr algn="ctr" defTabSz="457200" rtl="0" eaLnBrk="1" latinLnBrk="0" hangingPunct="1">
              <a:spcBef>
                <a:spcPct val="0"/>
              </a:spcBef>
              <a:buNone/>
              <a:defRPr sz="2800" b="1" kern="1200">
                <a:solidFill>
                  <a:schemeClr val="bg2"/>
                </a:solidFill>
                <a:latin typeface="+mj-lt"/>
                <a:ea typeface="+mj-ea"/>
                <a:cs typeface="+mj-cs"/>
              </a:defRPr>
            </a:lvl1pPr>
          </a:lstStyle>
          <a:p>
            <a:r>
              <a:rPr lang="sv-SE" smtClean="0"/>
              <a:t>Beam induced damage</a:t>
            </a:r>
            <a:endParaRPr lang="en-GB" dirty="0"/>
          </a:p>
        </p:txBody>
      </p:sp>
      <p:sp>
        <p:nvSpPr>
          <p:cNvPr id="9" name="TextBox 8"/>
          <p:cNvSpPr txBox="1"/>
          <p:nvPr/>
        </p:nvSpPr>
        <p:spPr>
          <a:xfrm>
            <a:off x="6110933" y="6322574"/>
            <a:ext cx="2351991" cy="369332"/>
          </a:xfrm>
          <a:prstGeom prst="rect">
            <a:avLst/>
          </a:prstGeom>
          <a:noFill/>
        </p:spPr>
        <p:txBody>
          <a:bodyPr wrap="none" rtlCol="0">
            <a:spAutoFit/>
          </a:bodyPr>
          <a:lstStyle/>
          <a:p>
            <a:r>
              <a:rPr lang="sv-SE" dirty="0" smtClean="0"/>
              <a:t>Courtesy of F.Burkart</a:t>
            </a:r>
            <a:endParaRPr lang="en-GB" dirty="0"/>
          </a:p>
        </p:txBody>
      </p:sp>
    </p:spTree>
    <p:extLst>
      <p:ext uri="{BB962C8B-B14F-4D97-AF65-F5344CB8AC3E}">
        <p14:creationId xmlns:p14="http://schemas.microsoft.com/office/powerpoint/2010/main" val="3221930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LHC Injection Failure</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96" y="2852936"/>
            <a:ext cx="9006063" cy="1788804"/>
          </a:xfrm>
        </p:spPr>
      </p:pic>
      <p:sp>
        <p:nvSpPr>
          <p:cNvPr id="5" name="Slide Number Placeholder 4"/>
          <p:cNvSpPr>
            <a:spLocks noGrp="1"/>
          </p:cNvSpPr>
          <p:nvPr>
            <p:ph type="sldNum" sz="quarter" idx="12"/>
          </p:nvPr>
        </p:nvSpPr>
        <p:spPr/>
        <p:txBody>
          <a:bodyPr/>
          <a:lstStyle/>
          <a:p>
            <a:fld id="{BFDCA1C4-9514-7B4F-976F-D92F7E296653}" type="slidenum">
              <a:rPr lang="fr-FR" smtClean="0"/>
              <a:pPr/>
              <a:t>5</a:t>
            </a:fld>
            <a:endParaRPr lang="fr-FR"/>
          </a:p>
        </p:txBody>
      </p:sp>
      <p:sp>
        <p:nvSpPr>
          <p:cNvPr id="7" name="Content Placeholder 2"/>
          <p:cNvSpPr txBox="1">
            <a:spLocks/>
          </p:cNvSpPr>
          <p:nvPr/>
        </p:nvSpPr>
        <p:spPr>
          <a:xfrm>
            <a:off x="612000" y="1219200"/>
            <a:ext cx="7920000" cy="4906963"/>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000" dirty="0" smtClean="0"/>
              <a:t>Before LHC commissioning, SPS beam hit aperture in LHC injection transfer line </a:t>
            </a:r>
            <a:endParaRPr lang="sv-SE" sz="2000" dirty="0"/>
          </a:p>
          <a:p>
            <a:r>
              <a:rPr lang="sv-SE" sz="2000" dirty="0" smtClean="0"/>
              <a:t>3.4e13 protons @ 450 GeV</a:t>
            </a:r>
          </a:p>
          <a:p>
            <a:r>
              <a:rPr lang="sv-SE" sz="2000" dirty="0" smtClean="0"/>
              <a:t>Required changing chamber and a quadrupole</a:t>
            </a:r>
            <a:endParaRPr lang="en-GB" sz="2000" dirty="0"/>
          </a:p>
        </p:txBody>
      </p:sp>
      <p:sp>
        <p:nvSpPr>
          <p:cNvPr id="8" name="TextBox 7"/>
          <p:cNvSpPr txBox="1"/>
          <p:nvPr/>
        </p:nvSpPr>
        <p:spPr>
          <a:xfrm>
            <a:off x="2690198" y="6292084"/>
            <a:ext cx="5844613" cy="369332"/>
          </a:xfrm>
          <a:prstGeom prst="rect">
            <a:avLst/>
          </a:prstGeom>
          <a:noFill/>
        </p:spPr>
        <p:txBody>
          <a:bodyPr wrap="none" rtlCol="0">
            <a:spAutoFit/>
          </a:bodyPr>
          <a:lstStyle/>
          <a:p>
            <a:r>
              <a:rPr lang="sv-SE" dirty="0" smtClean="0"/>
              <a:t>JAS14, Beam Transfer and Machine Protection, V. Kain</a:t>
            </a:r>
            <a:endParaRPr lang="en-GB" dirty="0"/>
          </a:p>
        </p:txBody>
      </p:sp>
    </p:spTree>
    <p:extLst>
      <p:ext uri="{BB962C8B-B14F-4D97-AF65-F5344CB8AC3E}">
        <p14:creationId xmlns:p14="http://schemas.microsoft.com/office/powerpoint/2010/main" val="219222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Magnet damage</a:t>
            </a:r>
            <a:endParaRPr lang="en-GB" dirty="0"/>
          </a:p>
        </p:txBody>
      </p:sp>
      <p:sp>
        <p:nvSpPr>
          <p:cNvPr id="3" name="Content Placeholder 2"/>
          <p:cNvSpPr>
            <a:spLocks noGrp="1"/>
          </p:cNvSpPr>
          <p:nvPr>
            <p:ph idx="1"/>
          </p:nvPr>
        </p:nvSpPr>
        <p:spPr/>
        <p:txBody>
          <a:bodyPr/>
          <a:lstStyle/>
          <a:p>
            <a:r>
              <a:rPr lang="sv-SE" dirty="0" smtClean="0"/>
              <a:t>Decomposition of insulation</a:t>
            </a:r>
          </a:p>
          <a:p>
            <a:pPr lvl="1"/>
            <a:r>
              <a:rPr lang="fr-CH" dirty="0"/>
              <a:t>=</a:t>
            </a:r>
            <a:r>
              <a:rPr lang="en-GB" dirty="0" smtClean="0"/>
              <a:t>&gt; short circuit</a:t>
            </a:r>
          </a:p>
          <a:p>
            <a:r>
              <a:rPr lang="en-GB" dirty="0" smtClean="0"/>
              <a:t>Decomposition of superconducting strands</a:t>
            </a:r>
          </a:p>
          <a:p>
            <a:pPr lvl="1"/>
            <a:r>
              <a:rPr lang="en-GB" dirty="0" smtClean="0"/>
              <a:t> </a:t>
            </a:r>
            <a:r>
              <a:rPr lang="fr-CH" dirty="0"/>
              <a:t>=</a:t>
            </a:r>
            <a:r>
              <a:rPr lang="en-GB" dirty="0" smtClean="0"/>
              <a:t>&gt; degradation of superconducting properties</a:t>
            </a:r>
          </a:p>
          <a:p>
            <a:r>
              <a:rPr lang="sv-SE" dirty="0" smtClean="0"/>
              <a:t>Need replace magnet</a:t>
            </a:r>
          </a:p>
          <a:p>
            <a:pPr lvl="1"/>
            <a:r>
              <a:rPr lang="fr-CH" dirty="0"/>
              <a:t>=</a:t>
            </a:r>
            <a:r>
              <a:rPr lang="en-GB" dirty="0" smtClean="0"/>
              <a:t>&gt; min. downtime ~3 months</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6</a:t>
            </a:fld>
            <a:endParaRPr lang="fr-FR"/>
          </a:p>
        </p:txBody>
      </p:sp>
      <p:grpSp>
        <p:nvGrpSpPr>
          <p:cNvPr id="6" name="Group 5"/>
          <p:cNvGrpSpPr>
            <a:grpSpLocks noChangeAspect="1"/>
          </p:cNvGrpSpPr>
          <p:nvPr/>
        </p:nvGrpSpPr>
        <p:grpSpPr>
          <a:xfrm>
            <a:off x="1159524" y="4310330"/>
            <a:ext cx="3886307" cy="1800000"/>
            <a:chOff x="1036182" y="2518237"/>
            <a:chExt cx="4984098" cy="2308458"/>
          </a:xfrm>
        </p:grpSpPr>
        <p:pic>
          <p:nvPicPr>
            <p:cNvPr id="7" name="Picture 6" descr="G:\Departments\EN\Groups\MME\MM\Metallurgy\activité microscopie\2017\M.Meyer on going\Nb Ti wire\NbTi ref etched 11 10sec.jpg"/>
            <p:cNvPicPr>
              <a:picLocks noChangeAspect="1"/>
            </p:cNvPicPr>
            <p:nvPr/>
          </p:nvPicPr>
          <p:blipFill rotWithShape="1">
            <a:blip r:embed="rId3" cstate="print">
              <a:extLst>
                <a:ext uri="{28A0092B-C50C-407E-A947-70E740481C1C}">
                  <a14:useLocalDpi xmlns:a14="http://schemas.microsoft.com/office/drawing/2010/main" val="0"/>
                </a:ext>
              </a:extLst>
            </a:blip>
            <a:srcRect l="-1" r="20996"/>
            <a:stretch/>
          </p:blipFill>
          <p:spPr bwMode="auto">
            <a:xfrm>
              <a:off x="1094374" y="2518667"/>
              <a:ext cx="2432246" cy="2308028"/>
            </a:xfrm>
            <a:prstGeom prst="rect">
              <a:avLst/>
            </a:prstGeom>
            <a:noFill/>
            <a:ln>
              <a:noFill/>
            </a:ln>
          </p:spPr>
        </p:pic>
        <p:pic>
          <p:nvPicPr>
            <p:cNvPr id="8" name="Picture 7" descr="G:\Departments\EN\Groups\MME\MM\Metallurgy\activité microscopie\2017\M.Meyer on going\Nb Ti wire\NbTi 1000C etched 11 10sec x500 pol.jpg"/>
            <p:cNvPicPr>
              <a:picLocks noChangeAspect="1"/>
            </p:cNvPicPr>
            <p:nvPr/>
          </p:nvPicPr>
          <p:blipFill rotWithShape="1">
            <a:blip r:embed="rId4" cstate="print">
              <a:extLst>
                <a:ext uri="{28A0092B-C50C-407E-A947-70E740481C1C}">
                  <a14:useLocalDpi xmlns:a14="http://schemas.microsoft.com/office/drawing/2010/main" val="0"/>
                </a:ext>
              </a:extLst>
            </a:blip>
            <a:srcRect l="20564" r="1211" b="12231"/>
            <a:stretch/>
          </p:blipFill>
          <p:spPr bwMode="auto">
            <a:xfrm>
              <a:off x="3584812" y="2518237"/>
              <a:ext cx="2435468" cy="230760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1036182" y="2518237"/>
              <a:ext cx="556563" cy="369332"/>
            </a:xfrm>
            <a:prstGeom prst="rect">
              <a:avLst/>
            </a:prstGeom>
            <a:noFill/>
          </p:spPr>
          <p:txBody>
            <a:bodyPr wrap="none" rtlCol="0">
              <a:spAutoFit/>
            </a:bodyPr>
            <a:lstStyle/>
            <a:p>
              <a:r>
                <a:rPr lang="en-GB" b="1" dirty="0" smtClean="0">
                  <a:solidFill>
                    <a:srgbClr val="FF0000"/>
                  </a:solidFill>
                </a:rPr>
                <a:t>Ref</a:t>
              </a:r>
              <a:endParaRPr lang="en-GB" b="1" dirty="0">
                <a:solidFill>
                  <a:srgbClr val="FF0000"/>
                </a:solidFill>
              </a:endParaRPr>
            </a:p>
          </p:txBody>
        </p:sp>
        <p:sp>
          <p:nvSpPr>
            <p:cNvPr id="10" name="TextBox 9"/>
            <p:cNvSpPr txBox="1"/>
            <p:nvPr/>
          </p:nvSpPr>
          <p:spPr>
            <a:xfrm>
              <a:off x="3584812" y="2518237"/>
              <a:ext cx="915700" cy="369332"/>
            </a:xfrm>
            <a:prstGeom prst="rect">
              <a:avLst/>
            </a:prstGeom>
            <a:noFill/>
          </p:spPr>
          <p:txBody>
            <a:bodyPr wrap="none" rtlCol="0">
              <a:spAutoFit/>
            </a:bodyPr>
            <a:lstStyle/>
            <a:p>
              <a:r>
                <a:rPr lang="en-GB" b="1" dirty="0" smtClean="0">
                  <a:solidFill>
                    <a:srgbClr val="FF0000"/>
                  </a:solidFill>
                </a:rPr>
                <a:t>1157 K</a:t>
              </a:r>
              <a:endParaRPr lang="en-GB" b="1" dirty="0">
                <a:solidFill>
                  <a:srgbClr val="FF0000"/>
                </a:solidFill>
              </a:endParaRPr>
            </a:p>
          </p:txBody>
        </p:sp>
      </p:grpSp>
      <p:pic>
        <p:nvPicPr>
          <p:cNvPr id="11" name="Picture 10"/>
          <p:cNvPicPr>
            <a:picLocks noChangeAspect="1"/>
          </p:cNvPicPr>
          <p:nvPr/>
        </p:nvPicPr>
        <p:blipFill rotWithShape="1">
          <a:blip r:embed="rId5" cstate="email">
            <a:extLst>
              <a:ext uri="{28A0092B-C50C-407E-A947-70E740481C1C}">
                <a14:useLocalDpi xmlns:a14="http://schemas.microsoft.com/office/drawing/2010/main" val="0"/>
              </a:ext>
            </a:extLst>
          </a:blip>
          <a:srcRect l="2296" t="8334" b="5526"/>
          <a:stretch/>
        </p:blipFill>
        <p:spPr>
          <a:xfrm>
            <a:off x="5717106" y="961273"/>
            <a:ext cx="3149694" cy="1161966"/>
          </a:xfrm>
          <a:prstGeom prst="rect">
            <a:avLst/>
          </a:prstGeom>
        </p:spPr>
      </p:pic>
      <p:sp>
        <p:nvSpPr>
          <p:cNvPr id="12" name="TextBox 11"/>
          <p:cNvSpPr txBox="1"/>
          <p:nvPr/>
        </p:nvSpPr>
        <p:spPr>
          <a:xfrm>
            <a:off x="6110933" y="6322574"/>
            <a:ext cx="2407710" cy="369332"/>
          </a:xfrm>
          <a:prstGeom prst="rect">
            <a:avLst/>
          </a:prstGeom>
          <a:noFill/>
        </p:spPr>
        <p:txBody>
          <a:bodyPr wrap="none" rtlCol="0">
            <a:spAutoFit/>
          </a:bodyPr>
          <a:lstStyle/>
          <a:p>
            <a:r>
              <a:rPr lang="sv-SE" dirty="0" smtClean="0"/>
              <a:t>Courtesy of V.Raginel</a:t>
            </a:r>
            <a:endParaRPr lang="en-GB" dirty="0"/>
          </a:p>
        </p:txBody>
      </p:sp>
    </p:spTree>
    <p:extLst>
      <p:ext uri="{BB962C8B-B14F-4D97-AF65-F5344CB8AC3E}">
        <p14:creationId xmlns:p14="http://schemas.microsoft.com/office/powerpoint/2010/main" val="101265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LHC overview</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7</a:t>
            </a:fld>
            <a:endParaRPr lang="fr-F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0000"/>
            <a:ext cx="4748784" cy="4956048"/>
          </a:xfrm>
          <a:prstGeom prst="rect">
            <a:avLst/>
          </a:prstGeom>
        </p:spPr>
      </p:pic>
      <p:sp>
        <p:nvSpPr>
          <p:cNvPr id="8" name="Content Placeholder 2"/>
          <p:cNvSpPr>
            <a:spLocks noGrp="1"/>
          </p:cNvSpPr>
          <p:nvPr>
            <p:ph idx="1"/>
          </p:nvPr>
        </p:nvSpPr>
        <p:spPr>
          <a:xfrm>
            <a:off x="4932040" y="1219200"/>
            <a:ext cx="4211960" cy="4906963"/>
          </a:xfrm>
        </p:spPr>
        <p:txBody>
          <a:bodyPr>
            <a:normAutofit/>
          </a:bodyPr>
          <a:lstStyle/>
          <a:p>
            <a:r>
              <a:rPr lang="sv-SE" sz="2400" dirty="0" smtClean="0"/>
              <a:t>Most of ring – periodic lattice of FODO cells</a:t>
            </a:r>
          </a:p>
          <a:p>
            <a:r>
              <a:rPr lang="sv-SE" sz="2400" dirty="0" smtClean="0"/>
              <a:t>Around interaction points, matching section</a:t>
            </a:r>
          </a:p>
          <a:p>
            <a:pPr lvl="1"/>
            <a:r>
              <a:rPr lang="sv-SE" sz="2000" dirty="0" smtClean="0"/>
              <a:t>Triplet quadrupoles (Q1,Q2,Q3) – very large beta functions</a:t>
            </a:r>
          </a:p>
          <a:p>
            <a:pPr lvl="1"/>
            <a:r>
              <a:rPr lang="sv-SE" sz="2000" dirty="0" smtClean="0"/>
              <a:t>Separation and recombination dipoles (D1 and D2)</a:t>
            </a:r>
            <a:endParaRPr lang="en-GB" sz="2000" dirty="0"/>
          </a:p>
        </p:txBody>
      </p:sp>
    </p:spTree>
    <p:extLst>
      <p:ext uri="{BB962C8B-B14F-4D97-AF65-F5344CB8AC3E}">
        <p14:creationId xmlns:p14="http://schemas.microsoft.com/office/powerpoint/2010/main" val="1415543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High Luminosity LHC (HL-LHC) changes</a:t>
            </a:r>
            <a:endParaRPr lang="en-GB" dirty="0"/>
          </a:p>
        </p:txBody>
      </p:sp>
      <p:sp>
        <p:nvSpPr>
          <p:cNvPr id="3" name="Content Placeholder 2"/>
          <p:cNvSpPr>
            <a:spLocks noGrp="1"/>
          </p:cNvSpPr>
          <p:nvPr>
            <p:ph idx="1"/>
          </p:nvPr>
        </p:nvSpPr>
        <p:spPr>
          <a:xfrm>
            <a:off x="251520" y="1219200"/>
            <a:ext cx="8280480" cy="4906963"/>
          </a:xfrm>
        </p:spPr>
        <p:txBody>
          <a:bodyPr/>
          <a:lstStyle/>
          <a:p>
            <a:r>
              <a:rPr lang="sv-SE" dirty="0" smtClean="0"/>
              <a:t>To attain higher luminosity, higher bunch intensity and smaller </a:t>
            </a:r>
            <a:r>
              <a:rPr lang="el-GR" dirty="0" smtClean="0"/>
              <a:t>β</a:t>
            </a:r>
            <a:r>
              <a:rPr lang="sv-SE" dirty="0" smtClean="0"/>
              <a:t>* (bunch size in collision point)</a:t>
            </a:r>
          </a:p>
          <a:p>
            <a:r>
              <a:rPr lang="sv-SE" dirty="0" smtClean="0"/>
              <a:t>Many changes in layout (e.g. Triplet quadrupoles, crab cavities ... )</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8</a:t>
            </a:fld>
            <a:endParaRPr lang="fr-FR"/>
          </a:p>
        </p:txBody>
      </p:sp>
      <p:graphicFrame>
        <p:nvGraphicFramePr>
          <p:cNvPr id="6" name="Table 5"/>
          <p:cNvGraphicFramePr>
            <a:graphicFrameLocks noGrp="1"/>
          </p:cNvGraphicFramePr>
          <p:nvPr>
            <p:extLst>
              <p:ext uri="{D42A27DB-BD31-4B8C-83A1-F6EECF244321}">
                <p14:modId xmlns:p14="http://schemas.microsoft.com/office/powerpoint/2010/main" val="4121873618"/>
              </p:ext>
            </p:extLst>
          </p:nvPr>
        </p:nvGraphicFramePr>
        <p:xfrm>
          <a:off x="467546" y="3140968"/>
          <a:ext cx="8352927" cy="2392680"/>
        </p:xfrm>
        <a:graphic>
          <a:graphicData uri="http://schemas.openxmlformats.org/drawingml/2006/table">
            <a:tbl>
              <a:tblPr firstRow="1" bandRow="1">
                <a:tableStyleId>{5C22544A-7EE6-4342-B048-85BDC9FD1C3A}</a:tableStyleId>
              </a:tblPr>
              <a:tblGrid>
                <a:gridCol w="2784309">
                  <a:extLst>
                    <a:ext uri="{9D8B030D-6E8A-4147-A177-3AD203B41FA5}">
                      <a16:colId xmlns:a16="http://schemas.microsoft.com/office/drawing/2014/main" val="156829312"/>
                    </a:ext>
                  </a:extLst>
                </a:gridCol>
                <a:gridCol w="2784309">
                  <a:extLst>
                    <a:ext uri="{9D8B030D-6E8A-4147-A177-3AD203B41FA5}">
                      <a16:colId xmlns:a16="http://schemas.microsoft.com/office/drawing/2014/main" val="3028316943"/>
                    </a:ext>
                  </a:extLst>
                </a:gridCol>
                <a:gridCol w="2784309">
                  <a:extLst>
                    <a:ext uri="{9D8B030D-6E8A-4147-A177-3AD203B41FA5}">
                      <a16:colId xmlns:a16="http://schemas.microsoft.com/office/drawing/2014/main" val="1615525701"/>
                    </a:ext>
                  </a:extLst>
                </a:gridCol>
              </a:tblGrid>
              <a:tr h="370840">
                <a:tc>
                  <a:txBody>
                    <a:bodyPr/>
                    <a:lstStyle/>
                    <a:p>
                      <a:endParaRPr lang="en-GB" dirty="0"/>
                    </a:p>
                  </a:txBody>
                  <a:tcPr/>
                </a:tc>
                <a:tc>
                  <a:txBody>
                    <a:bodyPr/>
                    <a:lstStyle/>
                    <a:p>
                      <a:r>
                        <a:rPr lang="sv-SE" dirty="0" smtClean="0"/>
                        <a:t>LHC</a:t>
                      </a:r>
                      <a:endParaRPr lang="en-GB" dirty="0"/>
                    </a:p>
                  </a:txBody>
                  <a:tcPr/>
                </a:tc>
                <a:tc>
                  <a:txBody>
                    <a:bodyPr/>
                    <a:lstStyle/>
                    <a:p>
                      <a:r>
                        <a:rPr lang="sv-SE" dirty="0" smtClean="0"/>
                        <a:t>HL-LHC</a:t>
                      </a:r>
                      <a:endParaRPr lang="en-GB" dirty="0"/>
                    </a:p>
                  </a:txBody>
                  <a:tcPr/>
                </a:tc>
                <a:extLst>
                  <a:ext uri="{0D108BD9-81ED-4DB2-BD59-A6C34878D82A}">
                    <a16:rowId xmlns:a16="http://schemas.microsoft.com/office/drawing/2014/main" val="1476231805"/>
                  </a:ext>
                </a:extLst>
              </a:tr>
              <a:tr h="370840">
                <a:tc>
                  <a:txBody>
                    <a:bodyPr/>
                    <a:lstStyle/>
                    <a:p>
                      <a:r>
                        <a:rPr lang="sv-SE" dirty="0" smtClean="0"/>
                        <a:t>#</a:t>
                      </a:r>
                      <a:r>
                        <a:rPr lang="sv-SE" baseline="0" dirty="0" smtClean="0"/>
                        <a:t> bunches</a:t>
                      </a:r>
                      <a:endParaRPr lang="en-GB" dirty="0"/>
                    </a:p>
                  </a:txBody>
                  <a:tcPr/>
                </a:tc>
                <a:tc>
                  <a:txBody>
                    <a:bodyPr/>
                    <a:lstStyle/>
                    <a:p>
                      <a:r>
                        <a:rPr lang="sv-SE" dirty="0" smtClean="0"/>
                        <a:t>2808</a:t>
                      </a:r>
                      <a:endParaRPr lang="en-GB" dirty="0"/>
                    </a:p>
                  </a:txBody>
                  <a:tcPr/>
                </a:tc>
                <a:tc>
                  <a:txBody>
                    <a:bodyPr/>
                    <a:lstStyle/>
                    <a:p>
                      <a:r>
                        <a:rPr lang="sv-SE" dirty="0" smtClean="0"/>
                        <a:t>2808</a:t>
                      </a:r>
                      <a:endParaRPr lang="en-GB" dirty="0"/>
                    </a:p>
                  </a:txBody>
                  <a:tcPr/>
                </a:tc>
                <a:extLst>
                  <a:ext uri="{0D108BD9-81ED-4DB2-BD59-A6C34878D82A}">
                    <a16:rowId xmlns:a16="http://schemas.microsoft.com/office/drawing/2014/main" val="3751173634"/>
                  </a:ext>
                </a:extLst>
              </a:tr>
              <a:tr h="626472">
                <a:tc>
                  <a:txBody>
                    <a:bodyPr/>
                    <a:lstStyle/>
                    <a:p>
                      <a:r>
                        <a:rPr lang="sv-SE" dirty="0" smtClean="0"/>
                        <a:t>Bunch intensity [protons per bunch]</a:t>
                      </a:r>
                      <a:endParaRPr lang="en-GB" dirty="0"/>
                    </a:p>
                  </a:txBody>
                  <a:tcPr/>
                </a:tc>
                <a:tc>
                  <a:txBody>
                    <a:bodyPr/>
                    <a:lstStyle/>
                    <a:p>
                      <a:r>
                        <a:rPr lang="sv-SE" dirty="0" smtClean="0"/>
                        <a:t>1.15e11</a:t>
                      </a:r>
                      <a:endParaRPr lang="en-GB" dirty="0"/>
                    </a:p>
                  </a:txBody>
                  <a:tcPr/>
                </a:tc>
                <a:tc>
                  <a:txBody>
                    <a:bodyPr/>
                    <a:lstStyle/>
                    <a:p>
                      <a:r>
                        <a:rPr lang="sv-SE" dirty="0" smtClean="0"/>
                        <a:t>2.2e11</a:t>
                      </a:r>
                      <a:endParaRPr lang="en-GB" dirty="0"/>
                    </a:p>
                  </a:txBody>
                  <a:tcPr/>
                </a:tc>
                <a:extLst>
                  <a:ext uri="{0D108BD9-81ED-4DB2-BD59-A6C34878D82A}">
                    <a16:rowId xmlns:a16="http://schemas.microsoft.com/office/drawing/2014/main" val="1252333392"/>
                  </a:ext>
                </a:extLst>
              </a:tr>
              <a:tr h="370840">
                <a:tc>
                  <a:txBody>
                    <a:bodyPr/>
                    <a:lstStyle/>
                    <a:p>
                      <a:r>
                        <a:rPr lang="el-GR" dirty="0" smtClean="0"/>
                        <a:t>β</a:t>
                      </a:r>
                      <a:r>
                        <a:rPr lang="sv-SE" dirty="0" smtClean="0"/>
                        <a:t>* [cm]</a:t>
                      </a:r>
                      <a:endParaRPr lang="en-GB" dirty="0"/>
                    </a:p>
                  </a:txBody>
                  <a:tcPr/>
                </a:tc>
                <a:tc>
                  <a:txBody>
                    <a:bodyPr/>
                    <a:lstStyle/>
                    <a:p>
                      <a:r>
                        <a:rPr lang="sv-SE" dirty="0" smtClean="0"/>
                        <a:t>55</a:t>
                      </a:r>
                      <a:endParaRPr lang="en-GB" dirty="0"/>
                    </a:p>
                  </a:txBody>
                  <a:tcPr/>
                </a:tc>
                <a:tc>
                  <a:txBody>
                    <a:bodyPr/>
                    <a:lstStyle/>
                    <a:p>
                      <a:r>
                        <a:rPr lang="sv-SE" dirty="0" smtClean="0"/>
                        <a:t>15</a:t>
                      </a:r>
                      <a:endParaRPr lang="en-GB" dirty="0"/>
                    </a:p>
                  </a:txBody>
                  <a:tcPr/>
                </a:tc>
                <a:extLst>
                  <a:ext uri="{0D108BD9-81ED-4DB2-BD59-A6C34878D82A}">
                    <a16:rowId xmlns:a16="http://schemas.microsoft.com/office/drawing/2014/main" val="415231318"/>
                  </a:ext>
                </a:extLst>
              </a:tr>
              <a:tr h="370840">
                <a:tc>
                  <a:txBody>
                    <a:bodyPr/>
                    <a:lstStyle/>
                    <a:p>
                      <a:r>
                        <a:rPr lang="sv-SE" dirty="0" smtClean="0"/>
                        <a:t>Stored Beam energy (</a:t>
                      </a:r>
                      <a:r>
                        <a:rPr lang="sv-SE" baseline="0" dirty="0" smtClean="0"/>
                        <a:t>@ 7 TeV) [MJ]</a:t>
                      </a:r>
                      <a:endParaRPr lang="en-GB" dirty="0"/>
                    </a:p>
                  </a:txBody>
                  <a:tcPr/>
                </a:tc>
                <a:tc>
                  <a:txBody>
                    <a:bodyPr/>
                    <a:lstStyle/>
                    <a:p>
                      <a:r>
                        <a:rPr lang="sv-SE" dirty="0" smtClean="0"/>
                        <a:t>362</a:t>
                      </a:r>
                      <a:endParaRPr lang="en-GB" dirty="0"/>
                    </a:p>
                  </a:txBody>
                  <a:tcPr/>
                </a:tc>
                <a:tc>
                  <a:txBody>
                    <a:bodyPr/>
                    <a:lstStyle/>
                    <a:p>
                      <a:r>
                        <a:rPr lang="sv-SE" dirty="0" smtClean="0"/>
                        <a:t>693</a:t>
                      </a:r>
                      <a:endParaRPr lang="en-GB" dirty="0"/>
                    </a:p>
                  </a:txBody>
                  <a:tcPr/>
                </a:tc>
                <a:extLst>
                  <a:ext uri="{0D108BD9-81ED-4DB2-BD59-A6C34878D82A}">
                    <a16:rowId xmlns:a16="http://schemas.microsoft.com/office/drawing/2014/main" val="780122941"/>
                  </a:ext>
                </a:extLst>
              </a:tr>
            </a:tbl>
          </a:graphicData>
        </a:graphic>
      </p:graphicFrame>
    </p:spTree>
    <p:extLst>
      <p:ext uri="{BB962C8B-B14F-4D97-AF65-F5344CB8AC3E}">
        <p14:creationId xmlns:p14="http://schemas.microsoft.com/office/powerpoint/2010/main" val="3827767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Failure Classifications</a:t>
            </a:r>
            <a:endParaRPr lang="en-GB" dirty="0"/>
          </a:p>
        </p:txBody>
      </p:sp>
      <p:sp>
        <p:nvSpPr>
          <p:cNvPr id="3" name="Content Placeholder 2"/>
          <p:cNvSpPr>
            <a:spLocks noGrp="1"/>
          </p:cNvSpPr>
          <p:nvPr>
            <p:ph idx="1"/>
          </p:nvPr>
        </p:nvSpPr>
        <p:spPr/>
        <p:txBody>
          <a:bodyPr>
            <a:normAutofit/>
          </a:bodyPr>
          <a:lstStyle/>
          <a:p>
            <a:r>
              <a:rPr lang="sv-SE" sz="2000" dirty="0" smtClean="0"/>
              <a:t>Slow failures (</a:t>
            </a:r>
            <a:r>
              <a:rPr lang="en-GB" sz="2000" dirty="0" smtClean="0"/>
              <a:t>&gt; </a:t>
            </a:r>
            <a:r>
              <a:rPr lang="sv-SE" sz="2000" dirty="0" smtClean="0"/>
              <a:t>1 s)</a:t>
            </a:r>
          </a:p>
          <a:p>
            <a:pPr lvl="1"/>
            <a:r>
              <a:rPr lang="sv-SE" sz="1800" dirty="0" smtClean="0"/>
              <a:t>Cryogenics, failure of orbit/tune feedback...</a:t>
            </a:r>
          </a:p>
          <a:p>
            <a:pPr lvl="1"/>
            <a:r>
              <a:rPr lang="sv-SE" sz="1800" dirty="0" smtClean="0"/>
              <a:t>Manual intervention possible</a:t>
            </a:r>
          </a:p>
          <a:p>
            <a:r>
              <a:rPr lang="sv-SE" sz="2000" dirty="0" smtClean="0"/>
              <a:t>Fast failures </a:t>
            </a:r>
            <a:r>
              <a:rPr lang="sv-SE" sz="2000" dirty="0"/>
              <a:t>(</a:t>
            </a:r>
            <a:r>
              <a:rPr lang="en-GB" sz="2000" dirty="0" smtClean="0"/>
              <a:t>&gt; </a:t>
            </a:r>
            <a:r>
              <a:rPr lang="sv-SE" sz="2000" dirty="0" smtClean="0"/>
              <a:t>15 ms)</a:t>
            </a:r>
          </a:p>
          <a:p>
            <a:pPr lvl="1"/>
            <a:r>
              <a:rPr lang="sv-SE" sz="1600" dirty="0" smtClean="0"/>
              <a:t>Trip of RF system, superconducting circuit/magnet power problem</a:t>
            </a:r>
          </a:p>
          <a:p>
            <a:pPr lvl="1"/>
            <a:r>
              <a:rPr lang="sv-SE" sz="1800" dirty="0" smtClean="0"/>
              <a:t>Protection by multiple systems</a:t>
            </a:r>
          </a:p>
          <a:p>
            <a:r>
              <a:rPr lang="sv-SE" sz="2000" dirty="0" smtClean="0"/>
              <a:t>Very fast failures</a:t>
            </a:r>
            <a:r>
              <a:rPr lang="sv-SE" sz="2000" dirty="0"/>
              <a:t>(</a:t>
            </a:r>
            <a:r>
              <a:rPr lang="en-GB" sz="2000" dirty="0" smtClean="0"/>
              <a:t>&gt; </a:t>
            </a:r>
            <a:r>
              <a:rPr lang="sv-SE" sz="2000" dirty="0" smtClean="0"/>
              <a:t>3 LHC turns, 270 µs)</a:t>
            </a:r>
          </a:p>
          <a:p>
            <a:pPr lvl="1"/>
            <a:r>
              <a:rPr lang="sv-SE" sz="1600" dirty="0" smtClean="0"/>
              <a:t>UFOs (macroparticles entering beam), resistive magnet power problem, transverse damper failure, crab cavity failure</a:t>
            </a:r>
          </a:p>
          <a:p>
            <a:pPr lvl="1"/>
            <a:r>
              <a:rPr lang="sv-SE" sz="1800" dirty="0" smtClean="0"/>
              <a:t>Protection by fastest systems</a:t>
            </a:r>
          </a:p>
          <a:p>
            <a:r>
              <a:rPr lang="sv-SE" sz="2000" dirty="0" smtClean="0"/>
              <a:t>Ultrafast failures(</a:t>
            </a:r>
            <a:r>
              <a:rPr lang="en-GB" sz="2000" dirty="0" smtClean="0"/>
              <a:t>&lt;</a:t>
            </a:r>
            <a:r>
              <a:rPr lang="sv-SE" sz="2000" dirty="0" smtClean="0"/>
              <a:t> 3 turns)</a:t>
            </a:r>
          </a:p>
          <a:p>
            <a:pPr lvl="1"/>
            <a:r>
              <a:rPr lang="sv-SE" sz="1600" dirty="0" smtClean="0"/>
              <a:t>Injection/extraction failure, loss of beam-beam kick, quench heaters</a:t>
            </a:r>
          </a:p>
          <a:p>
            <a:pPr lvl="1"/>
            <a:r>
              <a:rPr lang="sv-SE" sz="1800" dirty="0" smtClean="0"/>
              <a:t>Protection dump not possible (rely on passive protection)</a:t>
            </a:r>
            <a:endParaRPr lang="sv-SE" sz="1800"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9</a:t>
            </a:fld>
            <a:endParaRPr lang="fr-FR"/>
          </a:p>
        </p:txBody>
      </p:sp>
    </p:spTree>
    <p:extLst>
      <p:ext uri="{BB962C8B-B14F-4D97-AF65-F5344CB8AC3E}">
        <p14:creationId xmlns:p14="http://schemas.microsoft.com/office/powerpoint/2010/main" val="5792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HiLumi">
      <a:dk1>
        <a:srgbClr val="000000"/>
      </a:dk1>
      <a:lt1>
        <a:srgbClr val="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CERN logo, 4:3 format</Description0>
    <Note xmlns="8946e33d-fd2f-4ae4-8ee9-d90c129cdf9e">For external collaborators: you may replace the CERN logo by your home institute logo if needed
https://edms.cern.ch/document/1586452/</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3DAAED-59EA-473F-8797-807F21F6E6D6}">
  <ds:schemaRefs>
    <ds:schemaRef ds:uri="http://schemas.microsoft.com/sharepoint/v3/contenttype/forms"/>
  </ds:schemaRefs>
</ds:datastoreItem>
</file>

<file path=customXml/itemProps2.xml><?xml version="1.0" encoding="utf-8"?>
<ds:datastoreItem xmlns:ds="http://schemas.openxmlformats.org/officeDocument/2006/customXml" ds:itemID="{ADA649C1-7B00-4ECC-98F2-E673362ECA3E}">
  <ds:schemaRefs>
    <ds:schemaRef ds:uri="8946e33d-fd2f-4ae4-8ee9-d90c129cdf9e"/>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A55C745-3429-4486-A126-60D7C77FA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4921</TotalTime>
  <Words>3883</Words>
  <Application>Microsoft Office PowerPoint</Application>
  <PresentationFormat>On-screen Show (4:3)</PresentationFormat>
  <Paragraphs>389</Paragraphs>
  <Slides>30</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Noto Sans Symbols</vt:lpstr>
      <vt:lpstr>Arial</vt:lpstr>
      <vt:lpstr>Calibri</vt:lpstr>
      <vt:lpstr>Cambria Math</vt:lpstr>
      <vt:lpstr>Symbol</vt:lpstr>
      <vt:lpstr>Wingdings</vt:lpstr>
      <vt:lpstr>Thème Office</vt:lpstr>
      <vt:lpstr>1_Thème Office</vt:lpstr>
      <vt:lpstr>2_Thème Office</vt:lpstr>
      <vt:lpstr>3_Thème Office</vt:lpstr>
      <vt:lpstr>Detection and Analysis of Uncontrolled Beam Loss in the High Luminosity LHC</vt:lpstr>
      <vt:lpstr>Scope of project</vt:lpstr>
      <vt:lpstr>Beam induced damage</vt:lpstr>
      <vt:lpstr>PowerPoint Presentation</vt:lpstr>
      <vt:lpstr>LHC Injection Failure</vt:lpstr>
      <vt:lpstr>Magnet damage</vt:lpstr>
      <vt:lpstr>LHC overview</vt:lpstr>
      <vt:lpstr>High Luminosity LHC (HL-LHC) changes</vt:lpstr>
      <vt:lpstr>Failure Classifications</vt:lpstr>
      <vt:lpstr>Accelerator Physics – some basic concepts</vt:lpstr>
      <vt:lpstr>Collimation system overview</vt:lpstr>
      <vt:lpstr>Damage limits</vt:lpstr>
      <vt:lpstr>Magnet protection</vt:lpstr>
      <vt:lpstr>Quench heaters in Dipoles</vt:lpstr>
      <vt:lpstr>CLIQ – Coupling Loss Induced Quench</vt:lpstr>
      <vt:lpstr>CLIQ in Triplet (Q2 and Q3)</vt:lpstr>
      <vt:lpstr>Q3 – orbit excursion</vt:lpstr>
      <vt:lpstr>Q2 – Beta Beating</vt:lpstr>
      <vt:lpstr>Crab Cavities</vt:lpstr>
      <vt:lpstr>Crab Cavities</vt:lpstr>
      <vt:lpstr>Crab Cavities – failure modes</vt:lpstr>
      <vt:lpstr>Consequences of CC failure</vt:lpstr>
      <vt:lpstr>Combined failures – beam beam effect</vt:lpstr>
      <vt:lpstr>Current work...</vt:lpstr>
      <vt:lpstr>Thank you!</vt:lpstr>
      <vt:lpstr>Introduction</vt:lpstr>
      <vt:lpstr>Introduction</vt:lpstr>
      <vt:lpstr>Observables and Goals</vt:lpstr>
      <vt:lpstr>16L2 Machine Development test (MD)</vt:lpstr>
      <vt:lpstr>16L2 Machine Development test (MD)</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HiLumi-Pres-Template-4-3-2logo-v2</dc:title>
  <dc:creator>André-Pierre OLIVIER</dc:creator>
  <cp:lastModifiedBy>Bjorn Hans Filip Lindstrom</cp:lastModifiedBy>
  <cp:revision>83</cp:revision>
  <dcterms:created xsi:type="dcterms:W3CDTF">2016-02-12T10:02:27Z</dcterms:created>
  <dcterms:modified xsi:type="dcterms:W3CDTF">2017-11-28T11:56:18Z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