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0" r:id="rId2"/>
    <p:sldId id="301" r:id="rId3"/>
    <p:sldId id="307" r:id="rId4"/>
    <p:sldId id="309" r:id="rId5"/>
    <p:sldId id="306" r:id="rId6"/>
    <p:sldId id="308" r:id="rId7"/>
    <p:sldId id="310" r:id="rId8"/>
    <p:sldId id="311" r:id="rId9"/>
    <p:sldId id="312" r:id="rId10"/>
    <p:sldId id="313" r:id="rId11"/>
    <p:sldId id="31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cio Santiago Kern" initials="RSK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D0E5"/>
    <a:srgbClr val="B9D1ED"/>
    <a:srgbClr val="C7D5F1"/>
    <a:srgbClr val="AFC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C40D5-9336-46AD-B6A6-5B51AAC40602}" type="datetimeFigureOut">
              <a:rPr lang="sv-SE" smtClean="0"/>
              <a:t>2017-11-13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C61F-FEF3-476C-9B19-12A5711582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017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3" descr="FREIA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844725"/>
            <a:ext cx="7772400" cy="2592387"/>
          </a:xfrm>
        </p:spPr>
        <p:txBody>
          <a:bodyPr anchor="ctr" anchorCtr="1">
            <a:normAutofit/>
          </a:bodyPr>
          <a:lstStyle/>
          <a:p>
            <a:r>
              <a:rPr lang="en-US" altLang="zh-CN" b="1" dirty="0" smtClean="0">
                <a:latin typeface="Cambria" panose="02040503050406030204" pitchFamily="18" charset="0"/>
              </a:rPr>
              <a:t>Test plan of </a:t>
            </a:r>
            <a:br>
              <a:rPr lang="en-US" altLang="zh-CN" b="1" dirty="0" smtClean="0">
                <a:latin typeface="Cambria" panose="02040503050406030204" pitchFamily="18" charset="0"/>
              </a:rPr>
            </a:br>
            <a:r>
              <a:rPr lang="en-US" altLang="zh-CN" b="1" dirty="0" smtClean="0">
                <a:latin typeface="Cambria" panose="02040503050406030204" pitchFamily="18" charset="0"/>
              </a:rPr>
              <a:t>ESS HB elliptical cavity </a:t>
            </a:r>
            <a:r>
              <a:rPr lang="sv-SE" altLang="en-US" dirty="0"/>
              <a:t/>
            </a:r>
            <a:br>
              <a:rPr lang="sv-SE" altLang="en-US" dirty="0"/>
            </a:br>
            <a:endParaRPr lang="en-US" altLang="sv-SE" dirty="0"/>
          </a:p>
        </p:txBody>
      </p:sp>
      <p:sp>
        <p:nvSpPr>
          <p:cNvPr id="4102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942975" y="4221163"/>
            <a:ext cx="7329488" cy="194468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es-ES" dirty="0">
                <a:latin typeface="Bookman Old Style" pitchFamily="18" charset="0"/>
              </a:rPr>
              <a:t>Han Li</a:t>
            </a:r>
          </a:p>
          <a:p>
            <a:pPr>
              <a:lnSpc>
                <a:spcPct val="150000"/>
              </a:lnSpc>
            </a:pPr>
            <a:r>
              <a:rPr lang="sv-SE" dirty="0">
                <a:latin typeface="Bookman Old Style" pitchFamily="18" charset="0"/>
              </a:rPr>
              <a:t>On behalf of</a:t>
            </a:r>
            <a:r>
              <a:rPr lang="es-ES" dirty="0">
                <a:latin typeface="Bookman Old Style" pitchFamily="18" charset="0"/>
              </a:rPr>
              <a:t> FREIA </a:t>
            </a:r>
            <a:r>
              <a:rPr lang="es-ES" dirty="0" err="1">
                <a:latin typeface="Bookman Old Style" pitchFamily="18" charset="0"/>
              </a:rPr>
              <a:t>team</a:t>
            </a:r>
            <a:endParaRPr lang="es-ES" dirty="0">
              <a:latin typeface="Bookman Old Style" pitchFamily="18" charset="0"/>
            </a:endParaRPr>
          </a:p>
          <a:p>
            <a:pPr>
              <a:lnSpc>
                <a:spcPct val="150000"/>
              </a:lnSpc>
            </a:pPr>
            <a:r>
              <a:rPr lang="es-ES" dirty="0">
                <a:latin typeface="Bookman Old Style" pitchFamily="18" charset="0"/>
              </a:rPr>
              <a:t>FREIA </a:t>
            </a:r>
            <a:r>
              <a:rPr lang="es-ES" dirty="0" err="1">
                <a:latin typeface="Bookman Old Style" pitchFamily="18" charset="0"/>
              </a:rPr>
              <a:t>Laboratory</a:t>
            </a:r>
            <a:r>
              <a:rPr lang="es-ES" dirty="0">
                <a:latin typeface="Bookman Old Style" pitchFamily="18" charset="0"/>
              </a:rPr>
              <a:t>, Uppsala </a:t>
            </a:r>
            <a:r>
              <a:rPr lang="es-ES" dirty="0" err="1">
                <a:latin typeface="Bookman Old Style" pitchFamily="18" charset="0"/>
              </a:rPr>
              <a:t>University</a:t>
            </a:r>
            <a:endParaRPr lang="es-ES" dirty="0">
              <a:latin typeface="Bookman Old Style" pitchFamily="18" charset="0"/>
            </a:endParaRPr>
          </a:p>
          <a:p>
            <a:endParaRPr lang="es-ES" dirty="0">
              <a:latin typeface="Bookman Old Style" pitchFamily="18" charset="0"/>
            </a:endParaRPr>
          </a:p>
          <a:p>
            <a:r>
              <a:rPr lang="es-ES" dirty="0" smtClean="0">
                <a:latin typeface="Bookman Old Style" pitchFamily="18" charset="0"/>
              </a:rPr>
              <a:t>14th </a:t>
            </a:r>
            <a:r>
              <a:rPr lang="es-ES" dirty="0">
                <a:latin typeface="Bookman Old Style" pitchFamily="18" charset="0"/>
              </a:rPr>
              <a:t>of </a:t>
            </a:r>
            <a:r>
              <a:rPr lang="sv-SE" dirty="0" smtClean="0">
                <a:latin typeface="Bookman Old Style" pitchFamily="18" charset="0"/>
              </a:rPr>
              <a:t>Nov</a:t>
            </a:r>
            <a:r>
              <a:rPr lang="es-ES" dirty="0" smtClean="0">
                <a:latin typeface="Bookman Old Style" pitchFamily="18" charset="0"/>
              </a:rPr>
              <a:t>. </a:t>
            </a:r>
            <a:r>
              <a:rPr lang="es-ES" dirty="0">
                <a:latin typeface="Bookman Old Style" pitchFamily="18" charset="0"/>
              </a:rPr>
              <a:t>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CED8-91C0-4A93-8005-4EB16E316D7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101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07"/>
    </mc:Choice>
    <mc:Fallback xmlns="">
      <p:transition spd="slow" advTm="1080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8229600" cy="432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89364" y="762000"/>
            <a:ext cx="3048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Eacc=18MV/m</a:t>
            </a:r>
            <a:endParaRPr lang="sv-SE" dirty="0"/>
          </a:p>
        </p:txBody>
      </p:sp>
      <p:sp>
        <p:nvSpPr>
          <p:cNvPr id="7" name="Rectangular Callout 6"/>
          <p:cNvSpPr/>
          <p:nvPr/>
        </p:nvSpPr>
        <p:spPr>
          <a:xfrm>
            <a:off x="1097872" y="1500224"/>
            <a:ext cx="1143000" cy="990600"/>
          </a:xfrm>
          <a:prstGeom prst="wedgeRectCallout">
            <a:avLst>
              <a:gd name="adj1" fmla="val -45687"/>
              <a:gd name="adj2" fmla="val 1306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Qe=1.5E5</a:t>
            </a:r>
            <a:endParaRPr lang="sv-SE" dirty="0"/>
          </a:p>
        </p:txBody>
      </p:sp>
      <p:sp>
        <p:nvSpPr>
          <p:cNvPr id="8" name="Rectangular Callout 7"/>
          <p:cNvSpPr/>
          <p:nvPr/>
        </p:nvSpPr>
        <p:spPr>
          <a:xfrm>
            <a:off x="2743200" y="1271624"/>
            <a:ext cx="1143000" cy="990600"/>
          </a:xfrm>
          <a:prstGeom prst="wedgeRectCallout">
            <a:avLst>
              <a:gd name="adj1" fmla="val -45687"/>
              <a:gd name="adj2" fmla="val 1306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Qe=2.3E6</a:t>
            </a:r>
            <a:endParaRPr lang="sv-SE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4963486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If the Q0 for room temperature is 1.4-1.9 E4, Then the SWR should be in the regin of 10-100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41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4359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47800" y="1371600"/>
            <a:ext cx="3048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Eacc=18MV/m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6632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0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v-SE" dirty="0" smtClean="0"/>
              <a:t>Only motor movement checking at room temperature. </a:t>
            </a:r>
          </a:p>
          <a:p>
            <a:r>
              <a:rPr lang="sv-SE" dirty="0"/>
              <a:t> </a:t>
            </a:r>
            <a:r>
              <a:rPr lang="sv-SE" dirty="0" smtClean="0"/>
              <a:t>      </a:t>
            </a:r>
            <a:r>
              <a:rPr lang="sv-SE" dirty="0" smtClean="0"/>
              <a:t>Full tuner test at cold: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/>
              <a:t>Tuning range of step motor: 600 kHz</a:t>
            </a:r>
          </a:p>
          <a:p>
            <a:r>
              <a:rPr lang="sv-SE" dirty="0" smtClean="0"/>
              <a:t>          Cavity resonant frequency at 2 K without tuner: 704,094684 MHz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/>
              <a:t>Tuning range </a:t>
            </a:r>
            <a:r>
              <a:rPr lang="sv-SE" dirty="0" smtClean="0"/>
              <a:t>of piezo: 800 Hz (for MB elliptical cavity)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/>
              <a:t>Max turns of tuner at one go: 20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/>
              <a:t>Tuning sensitivity: 217 kHz/mm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/>
              <a:t>Try the full tuning range at cold.</a:t>
            </a:r>
          </a:p>
          <a:p>
            <a:endParaRPr lang="sv-SE" dirty="0" smtClean="0"/>
          </a:p>
          <a:p>
            <a:r>
              <a:rPr lang="sv-SE" dirty="0" smtClean="0"/>
              <a:t>Contorller from ESS or CEA will be discussed. If from CEA, they will support FREIA with hardware and Labview software. But we have no access to their variables. </a:t>
            </a:r>
          </a:p>
          <a:p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684584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Discussion with CEA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242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256251"/>
              </p:ext>
            </p:extLst>
          </p:nvPr>
        </p:nvGraphicFramePr>
        <p:xfrm>
          <a:off x="533400" y="3180442"/>
          <a:ext cx="4495800" cy="2634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13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244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15482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value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171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Loop </a:t>
                      </a: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 time (s)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000" b="0" kern="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sv-SE" sz="1000" b="0" kern="8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0683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Pulse repeat rate (Hz)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000" b="0" kern="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1Hz,</a:t>
                      </a:r>
                      <a:r>
                        <a:rPr lang="en-GB" sz="1000" b="0" kern="8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14Hz</a:t>
                      </a:r>
                      <a:endParaRPr lang="sv-SE" sz="1000" b="0" kern="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6785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Vacuum upper limit (mbar)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11874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Provided</a:t>
                      </a:r>
                      <a:r>
                        <a:rPr lang="sv-SE" sz="1000" b="0" kern="8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by CEA </a:t>
                      </a:r>
                      <a:endParaRPr lang="sv-SE" sz="1000" b="0" kern="8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0683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Vacuum lower limit (mbar)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11874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Provided</a:t>
                      </a:r>
                      <a:r>
                        <a:rPr lang="sv-SE" sz="1000" b="0" kern="8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by CEA </a:t>
                      </a:r>
                      <a:endParaRPr lang="sv-SE" sz="1000" b="0" kern="8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0683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RF </a:t>
                      </a:r>
                      <a:r>
                        <a:rPr lang="en-GB" sz="1100" b="1" kern="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upper </a:t>
                      </a: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</a:t>
                      </a:r>
                      <a:r>
                        <a:rPr lang="en-GB" sz="1100" b="1" kern="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(KW)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v-SE" sz="1000" b="0" kern="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</a:t>
                      </a:r>
                      <a:r>
                        <a:rPr lang="sv-SE" sz="1000" b="0" kern="8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MW</a:t>
                      </a:r>
                      <a:endParaRPr lang="sv-SE" sz="1000" b="0" kern="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0683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 </a:t>
                      </a: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lower limit </a:t>
                      </a:r>
                      <a:r>
                        <a:rPr lang="en-GB" sz="1100" b="1" kern="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(KW)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v-SE" sz="1000" b="0" kern="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  <a:endParaRPr lang="sv-SE" sz="1000" b="0" kern="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5883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Initial pulse length (µs)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000" b="0" kern="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</a:t>
                      </a:r>
                      <a:endParaRPr lang="sv-SE" sz="1000" b="0" kern="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881520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pulse length step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v-SE" sz="1000" b="0" kern="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Provided</a:t>
                      </a:r>
                      <a:r>
                        <a:rPr lang="sv-SE" sz="1000" b="0" kern="8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by CEA </a:t>
                      </a:r>
                      <a:endParaRPr lang="sv-SE" sz="1000" b="0" kern="8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85800" y="914400"/>
            <a:ext cx="7391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 2. Coupler conditioning parameters will be provide by CEA</a:t>
            </a:r>
            <a:r>
              <a:rPr lang="sv-SE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/>
              <a:t>Conditioning frequency of 704.42 MHz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/>
              <a:t>Peak power up to 1.1 MW within 500 µs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/>
              <a:t>Peak power up </a:t>
            </a:r>
            <a:r>
              <a:rPr lang="sv-SE" dirty="0" smtClean="0"/>
              <a:t>to 300 kW for any pulse longer than 500 µs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/>
              <a:t>Conditioning pulse length can up to 3.6 ms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/>
              <a:t>Coupler vacuum threshold should lower than 10</a:t>
            </a:r>
            <a:r>
              <a:rPr lang="sv-SE" baseline="30000" dirty="0" smtClean="0"/>
              <a:t>-7</a:t>
            </a:r>
            <a:r>
              <a:rPr lang="sv-SE" dirty="0" smtClean="0"/>
              <a:t> mbar</a:t>
            </a:r>
            <a:endParaRPr lang="sv-SE" dirty="0"/>
          </a:p>
          <a:p>
            <a:endParaRPr lang="sv-SE" dirty="0"/>
          </a:p>
        </p:txBody>
      </p:sp>
      <p:grpSp>
        <p:nvGrpSpPr>
          <p:cNvPr id="11" name="Group 10"/>
          <p:cNvGrpSpPr/>
          <p:nvPr/>
        </p:nvGrpSpPr>
        <p:grpSpPr>
          <a:xfrm>
            <a:off x="5182184" y="3048000"/>
            <a:ext cx="3961816" cy="2774762"/>
            <a:chOff x="2159732" y="1884607"/>
            <a:chExt cx="4485454" cy="3164573"/>
          </a:xfrm>
        </p:grpSpPr>
        <p:grpSp>
          <p:nvGrpSpPr>
            <p:cNvPr id="12" name="Group 11"/>
            <p:cNvGrpSpPr/>
            <p:nvPr/>
          </p:nvGrpSpPr>
          <p:grpSpPr>
            <a:xfrm>
              <a:off x="2159732" y="1884607"/>
              <a:ext cx="4485454" cy="2305623"/>
              <a:chOff x="1990509" y="863424"/>
              <a:chExt cx="4485454" cy="2305623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1990509" y="1171695"/>
                <a:ext cx="4485454" cy="1997352"/>
                <a:chOff x="2288159" y="3600332"/>
                <a:chExt cx="3685256" cy="1350603"/>
              </a:xfrm>
            </p:grpSpPr>
            <p:sp>
              <p:nvSpPr>
                <p:cNvPr id="25" name="フリーフォーム 62"/>
                <p:cNvSpPr/>
                <p:nvPr/>
              </p:nvSpPr>
              <p:spPr>
                <a:xfrm>
                  <a:off x="2850197" y="4950934"/>
                  <a:ext cx="385522" cy="0"/>
                </a:xfrm>
                <a:custGeom>
                  <a:avLst/>
                  <a:gdLst>
                    <a:gd name="connsiteX0" fmla="*/ 0 w 873303"/>
                    <a:gd name="connsiteY0" fmla="*/ 0 h 0"/>
                    <a:gd name="connsiteX1" fmla="*/ 616450 w 873303"/>
                    <a:gd name="connsiteY1" fmla="*/ 0 h 0"/>
                    <a:gd name="connsiteX2" fmla="*/ 873303 w 873303"/>
                    <a:gd name="connsiteY2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73303">
                      <a:moveTo>
                        <a:pt x="0" y="0"/>
                      </a:moveTo>
                      <a:lnTo>
                        <a:pt x="616450" y="0"/>
                      </a:lnTo>
                      <a:lnTo>
                        <a:pt x="873303" y="0"/>
                      </a:ln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フリーフォーム 63"/>
                <p:cNvSpPr/>
                <p:nvPr/>
              </p:nvSpPr>
              <p:spPr>
                <a:xfrm>
                  <a:off x="3220691" y="3783689"/>
                  <a:ext cx="327977" cy="1167246"/>
                </a:xfrm>
                <a:custGeom>
                  <a:avLst/>
                  <a:gdLst>
                    <a:gd name="connsiteX0" fmla="*/ 0 w 742950"/>
                    <a:gd name="connsiteY0" fmla="*/ 1820333 h 1820333"/>
                    <a:gd name="connsiteX1" fmla="*/ 19050 w 742950"/>
                    <a:gd name="connsiteY1" fmla="*/ 1725083 h 1820333"/>
                    <a:gd name="connsiteX2" fmla="*/ 95250 w 742950"/>
                    <a:gd name="connsiteY2" fmla="*/ 1305983 h 1820333"/>
                    <a:gd name="connsiteX3" fmla="*/ 295275 w 742950"/>
                    <a:gd name="connsiteY3" fmla="*/ 667808 h 1820333"/>
                    <a:gd name="connsiteX4" fmla="*/ 628650 w 742950"/>
                    <a:gd name="connsiteY4" fmla="*/ 105833 h 1820333"/>
                    <a:gd name="connsiteX5" fmla="*/ 742950 w 742950"/>
                    <a:gd name="connsiteY5" fmla="*/ 1058 h 18203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742950" h="1820333">
                      <a:moveTo>
                        <a:pt x="0" y="1820333"/>
                      </a:moveTo>
                      <a:cubicBezTo>
                        <a:pt x="1587" y="1815570"/>
                        <a:pt x="3175" y="1810808"/>
                        <a:pt x="19050" y="1725083"/>
                      </a:cubicBezTo>
                      <a:cubicBezTo>
                        <a:pt x="34925" y="1639358"/>
                        <a:pt x="49213" y="1482195"/>
                        <a:pt x="95250" y="1305983"/>
                      </a:cubicBezTo>
                      <a:cubicBezTo>
                        <a:pt x="141287" y="1129771"/>
                        <a:pt x="206375" y="867833"/>
                        <a:pt x="295275" y="667808"/>
                      </a:cubicBezTo>
                      <a:cubicBezTo>
                        <a:pt x="384175" y="467783"/>
                        <a:pt x="554038" y="216958"/>
                        <a:pt x="628650" y="105833"/>
                      </a:cubicBezTo>
                      <a:cubicBezTo>
                        <a:pt x="703262" y="-5292"/>
                        <a:pt x="723106" y="-2117"/>
                        <a:pt x="742950" y="1058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フリーフォーム 65"/>
                <p:cNvSpPr/>
                <p:nvPr/>
              </p:nvSpPr>
              <p:spPr>
                <a:xfrm>
                  <a:off x="4378942" y="3789040"/>
                  <a:ext cx="1594473" cy="1152887"/>
                </a:xfrm>
                <a:custGeom>
                  <a:avLst/>
                  <a:gdLst>
                    <a:gd name="connsiteX0" fmla="*/ 0 w 3611880"/>
                    <a:gd name="connsiteY0" fmla="*/ 0 h 1842731"/>
                    <a:gd name="connsiteX1" fmla="*/ 60960 w 3611880"/>
                    <a:gd name="connsiteY1" fmla="*/ 220980 h 1842731"/>
                    <a:gd name="connsiteX2" fmla="*/ 236220 w 3611880"/>
                    <a:gd name="connsiteY2" fmla="*/ 701040 h 1842731"/>
                    <a:gd name="connsiteX3" fmla="*/ 533400 w 3611880"/>
                    <a:gd name="connsiteY3" fmla="*/ 1127760 h 1842731"/>
                    <a:gd name="connsiteX4" fmla="*/ 853440 w 3611880"/>
                    <a:gd name="connsiteY4" fmla="*/ 1379220 h 1842731"/>
                    <a:gd name="connsiteX5" fmla="*/ 1440180 w 3611880"/>
                    <a:gd name="connsiteY5" fmla="*/ 1684020 h 1842731"/>
                    <a:gd name="connsiteX6" fmla="*/ 2659380 w 3611880"/>
                    <a:gd name="connsiteY6" fmla="*/ 1828800 h 1842731"/>
                    <a:gd name="connsiteX7" fmla="*/ 3611880 w 3611880"/>
                    <a:gd name="connsiteY7" fmla="*/ 1828800 h 18427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611880" h="1842731">
                      <a:moveTo>
                        <a:pt x="0" y="0"/>
                      </a:moveTo>
                      <a:cubicBezTo>
                        <a:pt x="10795" y="52070"/>
                        <a:pt x="21590" y="104140"/>
                        <a:pt x="60960" y="220980"/>
                      </a:cubicBezTo>
                      <a:cubicBezTo>
                        <a:pt x="100330" y="337820"/>
                        <a:pt x="157480" y="549910"/>
                        <a:pt x="236220" y="701040"/>
                      </a:cubicBezTo>
                      <a:cubicBezTo>
                        <a:pt x="314960" y="852170"/>
                        <a:pt x="430530" y="1014730"/>
                        <a:pt x="533400" y="1127760"/>
                      </a:cubicBezTo>
                      <a:cubicBezTo>
                        <a:pt x="636270" y="1240790"/>
                        <a:pt x="702310" y="1286510"/>
                        <a:pt x="853440" y="1379220"/>
                      </a:cubicBezTo>
                      <a:cubicBezTo>
                        <a:pt x="1004570" y="1471930"/>
                        <a:pt x="1139190" y="1609090"/>
                        <a:pt x="1440180" y="1684020"/>
                      </a:cubicBezTo>
                      <a:cubicBezTo>
                        <a:pt x="1741170" y="1758950"/>
                        <a:pt x="2297430" y="1804670"/>
                        <a:pt x="2659380" y="1828800"/>
                      </a:cubicBezTo>
                      <a:cubicBezTo>
                        <a:pt x="3021330" y="1852930"/>
                        <a:pt x="3316605" y="1840865"/>
                        <a:pt x="3611880" y="1828800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" name="直線コネクタ 3"/>
                <p:cNvCxnSpPr>
                  <a:stCxn id="26" idx="5"/>
                  <a:endCxn id="27" idx="0"/>
                </p:cNvCxnSpPr>
                <p:nvPr/>
              </p:nvCxnSpPr>
              <p:spPr>
                <a:xfrm>
                  <a:off x="3548668" y="3784367"/>
                  <a:ext cx="830274" cy="4673"/>
                </a:xfrm>
                <a:prstGeom prst="line">
                  <a:avLst/>
                </a:pr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9" name="直線コネクタ 7"/>
                <p:cNvCxnSpPr/>
                <p:nvPr/>
              </p:nvCxnSpPr>
              <p:spPr>
                <a:xfrm flipV="1">
                  <a:off x="3235719" y="3648652"/>
                  <a:ext cx="312949" cy="678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コネクタ 10"/>
                <p:cNvCxnSpPr/>
                <p:nvPr/>
              </p:nvCxnSpPr>
              <p:spPr>
                <a:xfrm flipH="1">
                  <a:off x="3548668" y="3648652"/>
                  <a:ext cx="2" cy="944101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コネクタ 68"/>
                <p:cNvCxnSpPr/>
                <p:nvPr/>
              </p:nvCxnSpPr>
              <p:spPr>
                <a:xfrm flipV="1">
                  <a:off x="3548668" y="4592753"/>
                  <a:ext cx="827008" cy="335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コネクタ 76"/>
                <p:cNvCxnSpPr/>
                <p:nvPr/>
              </p:nvCxnSpPr>
              <p:spPr>
                <a:xfrm flipH="1">
                  <a:off x="4378942" y="4609164"/>
                  <a:ext cx="9464" cy="309373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コネクタ 77"/>
                <p:cNvCxnSpPr>
                  <a:endCxn id="27" idx="7"/>
                </p:cNvCxnSpPr>
                <p:nvPr/>
              </p:nvCxnSpPr>
              <p:spPr>
                <a:xfrm>
                  <a:off x="4372411" y="4918537"/>
                  <a:ext cx="1601004" cy="14674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コネクタ 87"/>
                <p:cNvCxnSpPr>
                  <a:endCxn id="25" idx="2"/>
                </p:cNvCxnSpPr>
                <p:nvPr/>
              </p:nvCxnSpPr>
              <p:spPr>
                <a:xfrm>
                  <a:off x="3235719" y="3648652"/>
                  <a:ext cx="0" cy="1302282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aphicFrame>
              <p:nvGraphicFramePr>
                <p:cNvPr id="35" name="オブジェクト 9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861984056"/>
                    </p:ext>
                  </p:extLst>
                </p:nvPr>
              </p:nvGraphicFramePr>
              <p:xfrm>
                <a:off x="5165383" y="3605683"/>
                <a:ext cx="246063" cy="366713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36" name="Equation" r:id="rId3" imgW="228600" imgH="279360" progId="Equation.DSMT4">
                        <p:embed/>
                      </p:oleObj>
                    </mc:Choice>
                    <mc:Fallback>
                      <p:oleObj name="Equation" r:id="rId3" imgW="228600" imgH="27936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4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5165383" y="3605683"/>
                              <a:ext cx="246063" cy="366713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solidFill>
                                <a:srgbClr val="0000FF"/>
                              </a:solidFill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6" name="オブジェクト 94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460714341"/>
                    </p:ext>
                  </p:extLst>
                </p:nvPr>
              </p:nvGraphicFramePr>
              <p:xfrm>
                <a:off x="2288159" y="3600332"/>
                <a:ext cx="344488" cy="366713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37" name="Equation" r:id="rId5" imgW="317160" imgH="279360" progId="Equation.DSMT4">
                        <p:embed/>
                      </p:oleObj>
                    </mc:Choice>
                    <mc:Fallback>
                      <p:oleObj name="Equation" r:id="rId5" imgW="317160" imgH="27936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288159" y="3600332"/>
                              <a:ext cx="344488" cy="366713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solidFill>
                                <a:srgbClr val="FF0000"/>
                              </a:solidFill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cxnSp>
              <p:nvCxnSpPr>
                <p:cNvPr id="37" name="直線コネクタ 95"/>
                <p:cNvCxnSpPr>
                  <a:stCxn id="25" idx="0"/>
                  <a:endCxn id="26" idx="0"/>
                </p:cNvCxnSpPr>
                <p:nvPr/>
              </p:nvCxnSpPr>
              <p:spPr>
                <a:xfrm>
                  <a:off x="2850197" y="4950934"/>
                  <a:ext cx="370494" cy="1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" name="Straight Arrow Connector 20"/>
              <p:cNvCxnSpPr/>
              <p:nvPr/>
            </p:nvCxnSpPr>
            <p:spPr>
              <a:xfrm>
                <a:off x="2407574" y="1504774"/>
                <a:ext cx="739551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endCxn id="27" idx="1"/>
              </p:cNvCxnSpPr>
              <p:nvPr/>
            </p:nvCxnSpPr>
            <p:spPr>
              <a:xfrm flipH="1">
                <a:off x="4568028" y="1655226"/>
                <a:ext cx="933616" cy="0"/>
              </a:xfrm>
              <a:prstGeom prst="straightConnector1">
                <a:avLst/>
              </a:prstGeom>
              <a:ln w="19050">
                <a:solidFill>
                  <a:srgbClr val="0E15A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2909203" y="863424"/>
                <a:ext cx="1159493" cy="42121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sv-SE" dirty="0" smtClean="0"/>
                  <a:t>1100kW</a:t>
                </a:r>
                <a:endParaRPr lang="sv-SE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569363" y="2095341"/>
                <a:ext cx="998666" cy="42121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sv-SE" dirty="0" smtClean="0"/>
                  <a:t>300kW</a:t>
                </a:r>
                <a:endParaRPr lang="sv-SE" dirty="0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>
              <a:off x="3316348" y="4257092"/>
              <a:ext cx="0" cy="7920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707904" y="4257092"/>
              <a:ext cx="0" cy="7920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716016" y="4257092"/>
              <a:ext cx="0" cy="7920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3316348" y="4797152"/>
              <a:ext cx="39155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275856" y="4549939"/>
              <a:ext cx="612068" cy="280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dirty="0" smtClean="0"/>
                <a:t>500</a:t>
              </a:r>
              <a:r>
                <a:rPr lang="sv-SE" sz="1000" dirty="0" smtClean="0"/>
                <a:t>µs</a:t>
              </a:r>
              <a:endParaRPr lang="sv-SE" sz="1000" dirty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3707904" y="4797152"/>
              <a:ext cx="98864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913131" y="4549937"/>
              <a:ext cx="612068" cy="280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dirty="0" smtClean="0"/>
                <a:t>3.6 </a:t>
              </a:r>
              <a:r>
                <a:rPr lang="sv-SE" sz="1000" dirty="0" smtClean="0"/>
                <a:t>ms</a:t>
              </a:r>
              <a:endParaRPr lang="sv-SE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23032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9247" y="914400"/>
            <a:ext cx="678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3. The sequence of RF Conditioning: </a:t>
            </a:r>
          </a:p>
          <a:p>
            <a:r>
              <a:rPr lang="sv-SE" dirty="0"/>
              <a:t>FPC warm conditioning       Coupler cold conditioning (off resonance) </a:t>
            </a:r>
          </a:p>
          <a:p>
            <a:r>
              <a:rPr lang="sv-SE" dirty="0"/>
              <a:t>cavity package cold conditioning (on resonance</a:t>
            </a:r>
            <a:r>
              <a:rPr lang="sv-SE" dirty="0" smtClean="0"/>
              <a:t>)</a:t>
            </a:r>
          </a:p>
          <a:p>
            <a:r>
              <a:rPr lang="sv-SE" dirty="0" smtClean="0">
                <a:solidFill>
                  <a:srgbClr val="FF0000"/>
                </a:solidFill>
              </a:rPr>
              <a:t>No field in the cavity before checking coupler is clean.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255885" y="1376831"/>
            <a:ext cx="1524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ight Arrow 6"/>
          <p:cNvSpPr/>
          <p:nvPr/>
        </p:nvSpPr>
        <p:spPr>
          <a:xfrm>
            <a:off x="7391400" y="1376065"/>
            <a:ext cx="1524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565554"/>
              </p:ext>
            </p:extLst>
          </p:nvPr>
        </p:nvGraphicFramePr>
        <p:xfrm>
          <a:off x="2514600" y="2286000"/>
          <a:ext cx="2971800" cy="1389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1043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800" b="1" kern="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 regions in TW</a:t>
                      </a:r>
                      <a:endParaRPr lang="sv-SE" sz="18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1349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800" b="0" kern="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kW</a:t>
                      </a:r>
                      <a:endParaRPr lang="sv-SE" sz="1800" b="0" kern="8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9033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800" b="0" kern="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 kW</a:t>
                      </a:r>
                      <a:endParaRPr lang="sv-SE" sz="1800" b="0" kern="8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8407">
                <a:tc>
                  <a:txBody>
                    <a:bodyPr/>
                    <a:lstStyle/>
                    <a:p>
                      <a:pPr marL="0" marR="0" indent="11874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="0" kern="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Around 900 kW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497147"/>
              </p:ext>
            </p:extLst>
          </p:nvPr>
        </p:nvGraphicFramePr>
        <p:xfrm>
          <a:off x="2514600" y="4419600"/>
          <a:ext cx="2971800" cy="1389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1043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800" b="1" kern="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 regions in SW</a:t>
                      </a:r>
                      <a:endParaRPr lang="sv-SE" sz="18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1349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800" b="0" kern="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kW</a:t>
                      </a:r>
                      <a:endParaRPr lang="sv-SE" sz="1800" b="0" kern="8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9033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800" b="0" kern="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 kW</a:t>
                      </a:r>
                      <a:endParaRPr lang="sv-SE" sz="1800" b="0" kern="8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8407">
                <a:tc>
                  <a:txBody>
                    <a:bodyPr/>
                    <a:lstStyle/>
                    <a:p>
                      <a:pPr marL="0" marR="0" indent="11874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="0" kern="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Around 250 kW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>
            <a:off x="1219200" y="4953000"/>
            <a:ext cx="762000" cy="30480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19800" y="4876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In our case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771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762000"/>
            <a:ext cx="7467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r>
              <a:rPr lang="sv-SE" dirty="0" smtClean="0"/>
              <a:t> </a:t>
            </a:r>
            <a:endParaRPr lang="sv-SE" dirty="0" smtClean="0"/>
          </a:p>
          <a:p>
            <a:r>
              <a:rPr lang="sv-SE" dirty="0" smtClean="0"/>
              <a:t>4. </a:t>
            </a:r>
            <a:r>
              <a:rPr lang="sv-SE" dirty="0" smtClean="0"/>
              <a:t>The maximun transmitted power during the </a:t>
            </a:r>
            <a:r>
              <a:rPr lang="sv-SE" dirty="0"/>
              <a:t>FPC warm conditioning </a:t>
            </a:r>
            <a:r>
              <a:rPr lang="sv-SE" dirty="0" smtClean="0"/>
              <a:t>and coupler </a:t>
            </a:r>
            <a:r>
              <a:rPr lang="sv-SE" dirty="0"/>
              <a:t>cold conditioning (off resonance</a:t>
            </a:r>
            <a:r>
              <a:rPr lang="sv-SE" dirty="0" smtClean="0"/>
              <a:t>)?  </a:t>
            </a:r>
            <a:endParaRPr lang="sv-SE" dirty="0"/>
          </a:p>
          <a:p>
            <a:r>
              <a:rPr lang="sv-SE" dirty="0" smtClean="0">
                <a:solidFill>
                  <a:srgbClr val="FF0000"/>
                </a:solidFill>
              </a:rPr>
              <a:t>Detect radiation level, can not have radiation in the cavity</a:t>
            </a:r>
          </a:p>
          <a:p>
            <a:r>
              <a:rPr lang="sv-SE" dirty="0" smtClean="0">
                <a:solidFill>
                  <a:srgbClr val="FF0000"/>
                </a:solidFill>
              </a:rPr>
              <a:t>Cavity voltage should be less than 10 kV.</a:t>
            </a:r>
            <a:endParaRPr lang="sv-SE" dirty="0" smtClean="0">
              <a:solidFill>
                <a:srgbClr val="FF0000"/>
              </a:solidFill>
            </a:endParaRP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26167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751344"/>
            <a:ext cx="8001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dirty="0"/>
          </a:p>
          <a:p>
            <a:r>
              <a:rPr lang="sv-SE" dirty="0" smtClean="0"/>
              <a:t>5. </a:t>
            </a:r>
            <a:r>
              <a:rPr lang="sv-SE" dirty="0"/>
              <a:t>Different system for cavity package cold conditioning?There will be a drop at field with Lund system.  There could be a flattop with SEL.</a:t>
            </a:r>
          </a:p>
          <a:p>
            <a:endParaRPr lang="sv-SE" dirty="0" smtClean="0"/>
          </a:p>
          <a:p>
            <a:r>
              <a:rPr lang="sv-SE" dirty="0" smtClean="0"/>
              <a:t>6.Use </a:t>
            </a:r>
            <a:r>
              <a:rPr lang="sv-SE" dirty="0"/>
              <a:t>14 Hz repetition rate pulse mode @ 3.5 ms duration and up to 250 kW for the Q0 factor and dynamic heat load measurement.</a:t>
            </a:r>
          </a:p>
          <a:p>
            <a:r>
              <a:rPr lang="sv-SE" dirty="0"/>
              <a:t>   If the klrstron and handle full power, 3.5 ms duration at lower repetition rate, then we can measure filling time and dynamic lorentz detuning.</a:t>
            </a:r>
          </a:p>
          <a:p>
            <a:r>
              <a:rPr lang="sv-SE" dirty="0"/>
              <a:t>   If the klystron can handle low power but much longer pulse length in oder to test the mechanical mode of cavity package?</a:t>
            </a:r>
          </a:p>
          <a:p>
            <a:endParaRPr lang="sv-SE" dirty="0"/>
          </a:p>
          <a:p>
            <a:r>
              <a:rPr lang="sv-SE" dirty="0"/>
              <a:t>7. Should we go to the maximun Eacc ? Quench? Or set a gradiant limit?</a:t>
            </a:r>
          </a:p>
          <a:p>
            <a:endParaRPr lang="sv-SE" dirty="0"/>
          </a:p>
          <a:p>
            <a:r>
              <a:rPr lang="sv-SE" dirty="0"/>
              <a:t>8. Any cooldown rate limitation? Temperature sensors location?Heater location on the flange?Filling rate?Temperature gradient tracing?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2724150" y="382012"/>
            <a:ext cx="361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Questions to be discussed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0066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Qe of FPC 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140" y="1600200"/>
            <a:ext cx="821572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24200" y="6324600"/>
            <a:ext cx="3048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Eacc=19.9MV/m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2923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8200"/>
            <a:ext cx="8229600" cy="4462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43000" y="14478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Eacc=19.9MV/m</a:t>
            </a:r>
            <a:endParaRPr lang="sv-SE" dirty="0"/>
          </a:p>
        </p:txBody>
      </p:sp>
      <p:sp>
        <p:nvSpPr>
          <p:cNvPr id="6" name="Rectangular Callout 5"/>
          <p:cNvSpPr/>
          <p:nvPr/>
        </p:nvSpPr>
        <p:spPr>
          <a:xfrm>
            <a:off x="1066800" y="2286000"/>
            <a:ext cx="1143000" cy="990600"/>
          </a:xfrm>
          <a:prstGeom prst="wedgeRectCallout">
            <a:avLst>
              <a:gd name="adj1" fmla="val -45687"/>
              <a:gd name="adj2" fmla="val 1306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Qe=2E5</a:t>
            </a:r>
            <a:endParaRPr lang="sv-SE" dirty="0"/>
          </a:p>
        </p:txBody>
      </p:sp>
      <p:sp>
        <p:nvSpPr>
          <p:cNvPr id="10" name="Rectangular Callout 9"/>
          <p:cNvSpPr/>
          <p:nvPr/>
        </p:nvSpPr>
        <p:spPr>
          <a:xfrm>
            <a:off x="2781300" y="2286000"/>
            <a:ext cx="1143000" cy="990600"/>
          </a:xfrm>
          <a:prstGeom prst="wedgeRectCallout">
            <a:avLst>
              <a:gd name="adj1" fmla="val -96949"/>
              <a:gd name="adj2" fmla="val 1306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Qe=1.7E6</a:t>
            </a:r>
            <a:endParaRPr lang="sv-SE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5511683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If the Q0 for room temperature is 1.4-1.9 E4, Then the SWR should be in the regin of 10-100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4938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600"/>
            <a:ext cx="8972156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295400"/>
            <a:ext cx="3048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Eacc=18MV/m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7030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13478</TotalTime>
  <Words>561</Words>
  <Application>Microsoft Office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Test plan of  ESS HB elliptical cavity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Qe of FPC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of high power test at the FREIA Laboratory</dc:title>
  <dc:creator>Han Li</dc:creator>
  <cp:lastModifiedBy>Han Li</cp:lastModifiedBy>
  <cp:revision>180</cp:revision>
  <dcterms:created xsi:type="dcterms:W3CDTF">2006-08-16T00:00:00Z</dcterms:created>
  <dcterms:modified xsi:type="dcterms:W3CDTF">2017-11-14T08:41:56Z</dcterms:modified>
</cp:coreProperties>
</file>