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9" r:id="rId1"/>
    <p:sldMasterId id="2147483704" r:id="rId2"/>
  </p:sldMasterIdLst>
  <p:notesMasterIdLst>
    <p:notesMasterId r:id="rId57"/>
  </p:notesMasterIdLst>
  <p:sldIdLst>
    <p:sldId id="256" r:id="rId3"/>
    <p:sldId id="401" r:id="rId4"/>
    <p:sldId id="357" r:id="rId5"/>
    <p:sldId id="358" r:id="rId6"/>
    <p:sldId id="318" r:id="rId7"/>
    <p:sldId id="319" r:id="rId8"/>
    <p:sldId id="280" r:id="rId9"/>
    <p:sldId id="306" r:id="rId10"/>
    <p:sldId id="323" r:id="rId11"/>
    <p:sldId id="307" r:id="rId12"/>
    <p:sldId id="324" r:id="rId13"/>
    <p:sldId id="262" r:id="rId14"/>
    <p:sldId id="268" r:id="rId15"/>
    <p:sldId id="296" r:id="rId16"/>
    <p:sldId id="310" r:id="rId17"/>
    <p:sldId id="265" r:id="rId18"/>
    <p:sldId id="266" r:id="rId19"/>
    <p:sldId id="356" r:id="rId20"/>
    <p:sldId id="359" r:id="rId21"/>
    <p:sldId id="360" r:id="rId22"/>
    <p:sldId id="361" r:id="rId23"/>
    <p:sldId id="362" r:id="rId24"/>
    <p:sldId id="363" r:id="rId25"/>
    <p:sldId id="355" r:id="rId26"/>
    <p:sldId id="366" r:id="rId27"/>
    <p:sldId id="364" r:id="rId28"/>
    <p:sldId id="367" r:id="rId29"/>
    <p:sldId id="365" r:id="rId30"/>
    <p:sldId id="368" r:id="rId31"/>
    <p:sldId id="369" r:id="rId32"/>
    <p:sldId id="370" r:id="rId33"/>
    <p:sldId id="371" r:id="rId34"/>
    <p:sldId id="383" r:id="rId35"/>
    <p:sldId id="384" r:id="rId36"/>
    <p:sldId id="385" r:id="rId37"/>
    <p:sldId id="386" r:id="rId38"/>
    <p:sldId id="387" r:id="rId39"/>
    <p:sldId id="388" r:id="rId40"/>
    <p:sldId id="389" r:id="rId41"/>
    <p:sldId id="390" r:id="rId42"/>
    <p:sldId id="391" r:id="rId43"/>
    <p:sldId id="392" r:id="rId44"/>
    <p:sldId id="393" r:id="rId45"/>
    <p:sldId id="350" r:id="rId46"/>
    <p:sldId id="351" r:id="rId47"/>
    <p:sldId id="349" r:id="rId48"/>
    <p:sldId id="394" r:id="rId49"/>
    <p:sldId id="395" r:id="rId50"/>
    <p:sldId id="396" r:id="rId51"/>
    <p:sldId id="397" r:id="rId52"/>
    <p:sldId id="398" r:id="rId53"/>
    <p:sldId id="399" r:id="rId54"/>
    <p:sldId id="400" r:id="rId55"/>
    <p:sldId id="402" r:id="rId56"/>
  </p:sldIdLst>
  <p:sldSz cx="12192000" cy="6858000"/>
  <p:notesSz cx="6858000" cy="9144000"/>
  <p:embeddedFontLst>
    <p:embeddedFont>
      <p:font typeface="Gill Sans MT" panose="020B0502020104020203" pitchFamily="34" charset="0"/>
      <p:regular r:id="rId58"/>
      <p:bold r:id="rId59"/>
      <p:italic r:id="rId60"/>
      <p:boldItalic r:id="rId61"/>
    </p:embeddedFont>
    <p:embeddedFont>
      <p:font typeface="Harlow Solid Italic" panose="04030604020F02020D02" pitchFamily="82" charset="0"/>
      <p:italic r:id="rId62"/>
    </p:embeddedFont>
    <p:embeddedFont>
      <p:font typeface="Century Gothic" panose="020B0502020202020204" pitchFamily="34" charset="0"/>
      <p:regular r:id="rId63"/>
      <p:bold r:id="rId64"/>
      <p:italic r:id="rId65"/>
      <p:boldItalic r:id="rId66"/>
    </p:embeddedFont>
    <p:embeddedFont>
      <p:font typeface="MS PGothic" panose="020B0600070205080204" pitchFamily="34" charset="-128"/>
      <p:regular r:id="rId67"/>
    </p:embeddedFont>
    <p:embeddedFont>
      <p:font typeface="Wingdings 2" panose="05020102010507070707" pitchFamily="18" charset="2"/>
      <p:regular r:id="rId68"/>
    </p:embeddedFont>
    <p:embeddedFont>
      <p:font typeface="Wingdings 3" panose="05040102010807070707" pitchFamily="18" charset="2"/>
      <p:regular r:id="rId69"/>
    </p:embeddedFont>
    <p:embeddedFont>
      <p:font typeface="Agency FB" panose="020B0503020202020204" pitchFamily="34" charset="0"/>
      <p:regular r:id="rId70"/>
      <p:bold r:id="rId71"/>
    </p:embeddedFont>
    <p:embeddedFont>
      <p:font typeface="Cambria Math" panose="02040503050406030204" pitchFamily="18" charset="0"/>
      <p:regular r:id="rId72"/>
    </p:embeddedFont>
    <p:embeddedFont>
      <p:font typeface="Calibri Light" panose="020F0302020204030204" pitchFamily="34" charset="0"/>
      <p:regular r:id="rId73"/>
      <p:italic r:id="rId74"/>
    </p:embeddedFont>
    <p:embeddedFont>
      <p:font typeface="Calibri" panose="020F0502020204030204" pitchFamily="34" charset="0"/>
      <p:regular r:id="rId75"/>
      <p:bold r:id="rId76"/>
      <p:italic r:id="rId77"/>
      <p:boldItalic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7379" userDrawn="1">
          <p15:clr>
            <a:srgbClr val="A4A3A4"/>
          </p15:clr>
        </p15:guide>
        <p15:guide id="3" orient="horz" pos="37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660"/>
  </p:normalViewPr>
  <p:slideViewPr>
    <p:cSldViewPr showGuides="1">
      <p:cViewPr varScale="1">
        <p:scale>
          <a:sx n="88" d="100"/>
          <a:sy n="88" d="100"/>
        </p:scale>
        <p:origin x="852" y="51"/>
      </p:cViewPr>
      <p:guideLst>
        <p:guide orient="horz" pos="2183"/>
        <p:guide pos="7379"/>
        <p:guide orient="horz" pos="3748"/>
      </p:guideLst>
    </p:cSldViewPr>
  </p:slideViewPr>
  <p:notesTextViewPr>
    <p:cViewPr>
      <p:scale>
        <a:sx n="3" d="2"/>
        <a:sy n="3" d="2"/>
      </p:scale>
      <p:origin x="0" y="0"/>
    </p:cViewPr>
  </p:notesTextViewPr>
  <p:sorterViewPr>
    <p:cViewPr>
      <p:scale>
        <a:sx n="78" d="100"/>
        <a:sy n="78" d="100"/>
      </p:scale>
      <p:origin x="0" y="-74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4.fntdata"/><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71391076115484"/>
          <c:y val="6.4954094176963059E-2"/>
          <c:w val="0.75744281964754401"/>
          <c:h val="0.76612639329174759"/>
        </c:manualLayout>
      </c:layout>
      <c:barChart>
        <c:barDir val="col"/>
        <c:grouping val="stacked"/>
        <c:varyColors val="0"/>
        <c:ser>
          <c:idx val="0"/>
          <c:order val="0"/>
          <c:tx>
            <c:v>RIBs</c:v>
          </c:tx>
          <c:spPr>
            <a:solidFill>
              <a:schemeClr val="accent6">
                <a:lumMod val="40000"/>
                <a:lumOff val="60000"/>
              </a:schemeClr>
            </a:solidFill>
            <a:ln>
              <a:solidFill>
                <a:sysClr val="windowText" lastClr="000000"/>
              </a:solidFill>
            </a:ln>
            <a:effectLst/>
          </c:spPr>
          <c:invertIfNegative val="0"/>
          <c:cat>
            <c:numRef>
              <c:f>'REX HIE-ISOLDE'!$B$116:$B$118</c:f>
              <c:numCache>
                <c:formatCode>General</c:formatCode>
                <c:ptCount val="3"/>
                <c:pt idx="0">
                  <c:v>2015</c:v>
                </c:pt>
                <c:pt idx="1">
                  <c:v>2016</c:v>
                </c:pt>
                <c:pt idx="2">
                  <c:v>2017</c:v>
                </c:pt>
              </c:numCache>
            </c:numRef>
          </c:cat>
          <c:val>
            <c:numRef>
              <c:f>'REX HIE-ISOLDE'!$C$116:$C$118</c:f>
              <c:numCache>
                <c:formatCode>0.00</c:formatCode>
                <c:ptCount val="3"/>
                <c:pt idx="0">
                  <c:v>142.69999999999999</c:v>
                </c:pt>
                <c:pt idx="1">
                  <c:v>685</c:v>
                </c:pt>
                <c:pt idx="2">
                  <c:v>1512.65</c:v>
                </c:pt>
              </c:numCache>
            </c:numRef>
          </c:val>
          <c:extLst>
            <c:ext xmlns:c16="http://schemas.microsoft.com/office/drawing/2014/chart" uri="{C3380CC4-5D6E-409C-BE32-E72D297353CC}">
              <c16:uniqueId val="{00000000-67AC-4590-915B-92221FFEF3A7}"/>
            </c:ext>
          </c:extLst>
        </c:ser>
        <c:ser>
          <c:idx val="1"/>
          <c:order val="1"/>
          <c:tx>
            <c:v>Stable</c:v>
          </c:tx>
          <c:spPr>
            <a:solidFill>
              <a:schemeClr val="accent1">
                <a:lumMod val="40000"/>
                <a:lumOff val="60000"/>
              </a:schemeClr>
            </a:solidFill>
            <a:ln>
              <a:solidFill>
                <a:schemeClr val="tx1"/>
              </a:solidFill>
            </a:ln>
            <a:effectLst/>
          </c:spPr>
          <c:invertIfNegative val="0"/>
          <c:cat>
            <c:numRef>
              <c:f>'REX HIE-ISOLDE'!$B$116:$B$118</c:f>
              <c:numCache>
                <c:formatCode>General</c:formatCode>
                <c:ptCount val="3"/>
                <c:pt idx="0">
                  <c:v>2015</c:v>
                </c:pt>
                <c:pt idx="1">
                  <c:v>2016</c:v>
                </c:pt>
                <c:pt idx="2">
                  <c:v>2017</c:v>
                </c:pt>
              </c:numCache>
            </c:numRef>
          </c:cat>
          <c:val>
            <c:numRef>
              <c:f>'REX HIE-ISOLDE'!$D$116:$D$118</c:f>
              <c:numCache>
                <c:formatCode>0.00</c:formatCode>
                <c:ptCount val="3"/>
                <c:pt idx="0">
                  <c:v>163.25</c:v>
                </c:pt>
                <c:pt idx="1">
                  <c:v>152</c:v>
                </c:pt>
                <c:pt idx="2">
                  <c:v>515.25000000011642</c:v>
                </c:pt>
              </c:numCache>
            </c:numRef>
          </c:val>
          <c:extLst>
            <c:ext xmlns:c16="http://schemas.microsoft.com/office/drawing/2014/chart" uri="{C3380CC4-5D6E-409C-BE32-E72D297353CC}">
              <c16:uniqueId val="{00000001-67AC-4590-915B-92221FFEF3A7}"/>
            </c:ext>
          </c:extLst>
        </c:ser>
        <c:dLbls>
          <c:showLegendKey val="0"/>
          <c:showVal val="0"/>
          <c:showCatName val="0"/>
          <c:showSerName val="0"/>
          <c:showPercent val="0"/>
          <c:showBubbleSize val="0"/>
        </c:dLbls>
        <c:gapWidth val="219"/>
        <c:overlap val="100"/>
        <c:axId val="298293672"/>
        <c:axId val="298294064"/>
      </c:barChart>
      <c:catAx>
        <c:axId val="298293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8294064"/>
        <c:crosses val="autoZero"/>
        <c:auto val="1"/>
        <c:lblAlgn val="ctr"/>
        <c:lblOffset val="100"/>
        <c:noMultiLvlLbl val="0"/>
      </c:catAx>
      <c:valAx>
        <c:axId val="298294064"/>
        <c:scaling>
          <c:orientation val="minMax"/>
          <c:max val="2100"/>
          <c:min val="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Beamtime [hours]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98293672"/>
        <c:crosses val="autoZero"/>
        <c:crossBetween val="between"/>
      </c:valAx>
      <c:spPr>
        <a:noFill/>
        <a:ln w="15875">
          <a:solidFill>
            <a:schemeClr val="tx1"/>
          </a:solidFill>
        </a:ln>
        <a:effectLst/>
      </c:spPr>
    </c:plotArea>
    <c:legend>
      <c:legendPos val="r"/>
      <c:layout>
        <c:manualLayout>
          <c:xMode val="edge"/>
          <c:yMode val="edge"/>
          <c:x val="0.27275837962814575"/>
          <c:y val="0.21486486416568232"/>
          <c:w val="0.20475980275192873"/>
          <c:h val="0.21174591812387089"/>
        </c:manualLayout>
      </c:layout>
      <c:overlay val="0"/>
      <c:spPr>
        <a:solidFill>
          <a:schemeClr val="bg2"/>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tx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4.wmf"/><Relationship Id="rId1" Type="http://schemas.openxmlformats.org/officeDocument/2006/relationships/image" Target="../media/image19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4.wmf"/><Relationship Id="rId1" Type="http://schemas.openxmlformats.org/officeDocument/2006/relationships/image" Target="../media/image1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C3F3F-BB89-4F39-924C-38FB0EA7EE58}" type="datetimeFigureOut">
              <a:rPr lang="en-GB" smtClean="0"/>
              <a:t>06/12/2017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3E4935-9528-40F7-8216-1FAE67BB35FD}" type="slidenum">
              <a:rPr lang="en-GB" smtClean="0"/>
              <a:t>‹#›</a:t>
            </a:fld>
            <a:endParaRPr lang="en-GB"/>
          </a:p>
        </p:txBody>
      </p:sp>
    </p:spTree>
    <p:extLst>
      <p:ext uri="{BB962C8B-B14F-4D97-AF65-F5344CB8AC3E}">
        <p14:creationId xmlns:p14="http://schemas.microsoft.com/office/powerpoint/2010/main" val="42201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5</a:t>
            </a:fld>
            <a:endParaRPr lang="en-GB"/>
          </a:p>
        </p:txBody>
      </p:sp>
    </p:spTree>
    <p:extLst>
      <p:ext uri="{BB962C8B-B14F-4D97-AF65-F5344CB8AC3E}">
        <p14:creationId xmlns:p14="http://schemas.microsoft.com/office/powerpoint/2010/main" val="129840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6</a:t>
            </a:fld>
            <a:endParaRPr lang="en-GB"/>
          </a:p>
        </p:txBody>
      </p:sp>
    </p:spTree>
    <p:extLst>
      <p:ext uri="{BB962C8B-B14F-4D97-AF65-F5344CB8AC3E}">
        <p14:creationId xmlns:p14="http://schemas.microsoft.com/office/powerpoint/2010/main" val="87194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7</a:t>
            </a:fld>
            <a:endParaRPr lang="en-GB"/>
          </a:p>
        </p:txBody>
      </p:sp>
    </p:spTree>
    <p:extLst>
      <p:ext uri="{BB962C8B-B14F-4D97-AF65-F5344CB8AC3E}">
        <p14:creationId xmlns:p14="http://schemas.microsoft.com/office/powerpoint/2010/main" val="180363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9</a:t>
            </a:fld>
            <a:endParaRPr lang="en-GB"/>
          </a:p>
        </p:txBody>
      </p:sp>
    </p:spTree>
    <p:extLst>
      <p:ext uri="{BB962C8B-B14F-4D97-AF65-F5344CB8AC3E}">
        <p14:creationId xmlns:p14="http://schemas.microsoft.com/office/powerpoint/2010/main" val="142592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11</a:t>
            </a:fld>
            <a:endParaRPr lang="en-GB"/>
          </a:p>
        </p:txBody>
      </p:sp>
    </p:spTree>
    <p:extLst>
      <p:ext uri="{BB962C8B-B14F-4D97-AF65-F5344CB8AC3E}">
        <p14:creationId xmlns:p14="http://schemas.microsoft.com/office/powerpoint/2010/main" val="3363374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Algorithm developed by Themis and Philippe enabling ‘full detuning’ operation of the</a:t>
            </a:r>
            <a:r>
              <a:rPr lang="en-GB" baseline="0" dirty="0" smtClean="0"/>
              <a:t> LHC cavities was implemented in FPGA by John </a:t>
            </a:r>
            <a:r>
              <a:rPr lang="en-GB" baseline="0" dirty="0" err="1" smtClean="0"/>
              <a:t>Molendijk</a:t>
            </a:r>
            <a:r>
              <a:rPr lang="en-GB" baseline="0" dirty="0" smtClean="0"/>
              <a:t>.</a:t>
            </a:r>
          </a:p>
          <a:p>
            <a:r>
              <a:rPr lang="en-GB" baseline="0" dirty="0" smtClean="0"/>
              <a:t>The algorithm is switched on at the end of filling and before the start of the ramp. The phase modulation takes a few minutes to settle, during which time we see the klystron power reduce. The power then increases through the ramp due to the increase in cavity voltage. At flat top the power along 1 turn is &lt; half of what would previously be necessary.</a:t>
            </a:r>
          </a:p>
          <a:p>
            <a:r>
              <a:rPr lang="en-GB" baseline="0" dirty="0" smtClean="0"/>
              <a:t>Demonstrates the flexibility of digital LLRF with programmable logic: can survive a complete paradigm change!</a:t>
            </a:r>
            <a:endParaRPr lang="en-US" dirty="0"/>
          </a:p>
        </p:txBody>
      </p:sp>
      <p:sp>
        <p:nvSpPr>
          <p:cNvPr id="4" name="Slide Number Placeholder 3"/>
          <p:cNvSpPr>
            <a:spLocks noGrp="1"/>
          </p:cNvSpPr>
          <p:nvPr>
            <p:ph type="sldNum" sz="quarter" idx="10"/>
          </p:nvPr>
        </p:nvSpPr>
        <p:spPr/>
        <p:txBody>
          <a:bodyPr/>
          <a:lstStyle/>
          <a:p>
            <a:fld id="{103E4935-9528-40F7-8216-1FAE67BB35FD}" type="slidenum">
              <a:rPr lang="en-GB" smtClean="0"/>
              <a:t>14</a:t>
            </a:fld>
            <a:endParaRPr lang="en-GB"/>
          </a:p>
        </p:txBody>
      </p:sp>
    </p:spTree>
    <p:extLst>
      <p:ext uri="{BB962C8B-B14F-4D97-AF65-F5344CB8AC3E}">
        <p14:creationId xmlns:p14="http://schemas.microsoft.com/office/powerpoint/2010/main" val="21764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24</a:t>
            </a:fld>
            <a:endParaRPr lang="en-GB"/>
          </a:p>
        </p:txBody>
      </p:sp>
    </p:spTree>
    <p:extLst>
      <p:ext uri="{BB962C8B-B14F-4D97-AF65-F5344CB8AC3E}">
        <p14:creationId xmlns:p14="http://schemas.microsoft.com/office/powerpoint/2010/main" val="71832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3E4935-9528-40F7-8216-1FAE67BB35FD}" type="slidenum">
              <a:rPr lang="en-GB" smtClean="0"/>
              <a:t>46</a:t>
            </a:fld>
            <a:endParaRPr lang="en-GB"/>
          </a:p>
        </p:txBody>
      </p:sp>
    </p:spTree>
    <p:extLst>
      <p:ext uri="{BB962C8B-B14F-4D97-AF65-F5344CB8AC3E}">
        <p14:creationId xmlns:p14="http://schemas.microsoft.com/office/powerpoint/2010/main" val="222796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8368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26696348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a:prstGeom prst="rect">
            <a:avLst/>
          </a:prstGeo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2" y="4589466"/>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25770478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1"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1"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7" name="Slide Number Placeholder 6"/>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11739130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90"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8" name="Footer Placeholder 7"/>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9" name="Slide Number Placeholder 8"/>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5695948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4" name="Footer Placeholder 3"/>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5" name="Slide Number Placeholder 4"/>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40622223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3" name="Footer Placeholder 2"/>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4" name="Slide Number Placeholder 3"/>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35269493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8"/>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7" name="Slide Number Placeholder 6"/>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41027893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7" name="Slide Number Placeholder 6"/>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3278563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1187039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40195269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77470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4575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6112" y="2060575"/>
            <a:ext cx="4853540"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6893" y="2056092"/>
            <a:ext cx="4853542"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07-Dec-2017</a:t>
            </a:r>
            <a:endParaRPr lang="en-US" dirty="0"/>
          </a:p>
        </p:txBody>
      </p:sp>
      <p:sp>
        <p:nvSpPr>
          <p:cNvPr id="6" name="Footer Placeholder 5"/>
          <p:cNvSpPr>
            <a:spLocks noGrp="1"/>
          </p:cNvSpPr>
          <p:nvPr>
            <p:ph type="ftr" sz="quarter" idx="11"/>
          </p:nvPr>
        </p:nvSpPr>
        <p:spPr/>
        <p:txBody>
          <a:bodyPr/>
          <a:lstStyle/>
          <a:p>
            <a:r>
              <a:rPr lang="sv-SE" smtClean="0"/>
              <a:t>RF R&amp;D @ CERN     Uppsala University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6182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54912" cy="110938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46112" y="1905000"/>
            <a:ext cx="48535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46112" y="2514600"/>
            <a:ext cx="4853540"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1899" y="1905000"/>
            <a:ext cx="485354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981899" y="2514600"/>
            <a:ext cx="4853540"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07-Dec-2017</a:t>
            </a:r>
            <a:endParaRPr lang="en-US" dirty="0"/>
          </a:p>
        </p:txBody>
      </p:sp>
      <p:sp>
        <p:nvSpPr>
          <p:cNvPr id="8" name="Footer Placeholder 7"/>
          <p:cNvSpPr>
            <a:spLocks noGrp="1"/>
          </p:cNvSpPr>
          <p:nvPr>
            <p:ph type="ftr" sz="quarter" idx="11"/>
          </p:nvPr>
        </p:nvSpPr>
        <p:spPr/>
        <p:txBody>
          <a:bodyPr/>
          <a:lstStyle/>
          <a:p>
            <a:r>
              <a:rPr lang="sv-SE" smtClean="0"/>
              <a:t>RF R&amp;D @ CERN     Uppsala University</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0834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r>
              <a:rPr lang="en-US" smtClean="0"/>
              <a:t>07-Dec-2017</a:t>
            </a:r>
            <a:endParaRPr lang="en-US" dirty="0"/>
          </a:p>
        </p:txBody>
      </p:sp>
      <p:sp>
        <p:nvSpPr>
          <p:cNvPr id="5" name="Footer Placeholder 3"/>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1459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smtClean="0"/>
              <a:t>07-Dec-2017</a:t>
            </a:r>
            <a:endParaRPr lang="en-US" dirty="0"/>
          </a:p>
        </p:txBody>
      </p:sp>
      <p:sp>
        <p:nvSpPr>
          <p:cNvPr id="5" name="Footer Placeholder 2"/>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5565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6" y="1981200"/>
            <a:ext cx="33218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329980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167925" y="1981200"/>
            <a:ext cx="330982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157372" y="2667000"/>
            <a:ext cx="332172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723429" y="1981200"/>
            <a:ext cx="330517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723429" y="2667000"/>
            <a:ext cx="330517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05951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6099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07-Dec-2017</a:t>
            </a:r>
            <a:endParaRPr lang="en-US" dirty="0"/>
          </a:p>
        </p:txBody>
      </p:sp>
      <p:sp>
        <p:nvSpPr>
          <p:cNvPr id="4"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5263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38201" y="6356353"/>
            <a:ext cx="2743200" cy="365125"/>
          </a:xfrm>
          <a:prstGeom prst="rect">
            <a:avLst/>
          </a:prstGeom>
        </p:spPr>
        <p:txBody>
          <a:bodyPr/>
          <a:lstStyle/>
          <a:p>
            <a:r>
              <a:rPr lang="en-US" smtClean="0"/>
              <a:t>07-Dec-2017</a:t>
            </a:r>
            <a:endParaRPr lang="en-GB"/>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r>
              <a:rPr lang="sv-SE" smtClean="0"/>
              <a:t>RF R&amp;D @ CERN     Uppsala University</a:t>
            </a:r>
            <a:endParaRPr lang="en-GB"/>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9160F328-05D9-4810-B429-364EFC10BD01}" type="slidenum">
              <a:rPr lang="en-GB" smtClean="0"/>
              <a:t>‹#›</a:t>
            </a:fld>
            <a:endParaRPr lang="en-GB"/>
          </a:p>
        </p:txBody>
      </p:sp>
    </p:spTree>
    <p:extLst>
      <p:ext uri="{BB962C8B-B14F-4D97-AF65-F5344CB8AC3E}">
        <p14:creationId xmlns:p14="http://schemas.microsoft.com/office/powerpoint/2010/main" val="42588743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1256961" y="5841"/>
            <a:ext cx="723450" cy="119091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1035491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46111" y="2052918"/>
            <a:ext cx="10307639"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627126" y="2138363"/>
            <a:ext cx="1685924"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smtClean="0"/>
              <a:t>07-Dec-2017</a:t>
            </a:r>
            <a:endParaRPr lang="en-US" dirty="0"/>
          </a:p>
        </p:txBody>
      </p:sp>
      <p:sp>
        <p:nvSpPr>
          <p:cNvPr id="5" name="Footer Placeholder 4"/>
          <p:cNvSpPr>
            <a:spLocks noGrp="1"/>
          </p:cNvSpPr>
          <p:nvPr>
            <p:ph type="ftr" sz="quarter" idx="3"/>
          </p:nvPr>
        </p:nvSpPr>
        <p:spPr>
          <a:xfrm rot="5400000">
            <a:off x="9913598"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sv-SE" smtClean="0"/>
              <a:t>RF R&amp;D @ CERN     Uppsala University</a:t>
            </a:r>
            <a:endParaRPr lang="en-US" dirty="0"/>
          </a:p>
        </p:txBody>
      </p:sp>
      <p:sp>
        <p:nvSpPr>
          <p:cNvPr id="6" name="Slide Number Placeholder 5"/>
          <p:cNvSpPr>
            <a:spLocks noGrp="1"/>
          </p:cNvSpPr>
          <p:nvPr>
            <p:ph type="sldNum" sz="quarter" idx="4"/>
          </p:nvPr>
        </p:nvSpPr>
        <p:spPr bwMode="gray">
          <a:xfrm>
            <a:off x="11257807" y="429065"/>
            <a:ext cx="722604" cy="767687"/>
          </a:xfrm>
          <a:prstGeom prst="rect">
            <a:avLst/>
          </a:prstGeom>
        </p:spPr>
        <p:txBody>
          <a:bodyPr vert="horz" lIns="91440" tIns="45720" rIns="91440" bIns="45720" rtlCol="0" anchor="b"/>
          <a:lstStyle>
            <a:lvl1pPr algn="ctr">
              <a:defRPr sz="2400" b="0" i="0">
                <a:solidFill>
                  <a:schemeClr val="tx1">
                    <a:tint val="75000"/>
                  </a:schemeClr>
                </a:solidFill>
              </a:defRPr>
            </a:lvl1pPr>
          </a:lstStyle>
          <a:p>
            <a:fld id="{D57F1E4F-1CFF-5643-939E-02111984F565}" type="slidenum">
              <a:rPr lang="en-US" smtClean="0"/>
              <a:pPr/>
              <a:t>‹#›</a:t>
            </a:fld>
            <a:endParaRPr lang="en-US" dirty="0"/>
          </a:p>
        </p:txBody>
      </p:sp>
      <p:pic>
        <p:nvPicPr>
          <p:cNvPr id="13" name="Picture 12"/>
          <p:cNvPicPr>
            <a:picLocks noChangeAspect="1"/>
          </p:cNvPicPr>
          <p:nvPr userDrawn="1"/>
        </p:nvPicPr>
        <p:blipFill>
          <a:blip r:embed="rId14"/>
          <a:stretch>
            <a:fillRect/>
          </a:stretch>
        </p:blipFill>
        <p:spPr>
          <a:xfrm>
            <a:off x="11256961" y="5335"/>
            <a:ext cx="723450" cy="723450"/>
          </a:xfrm>
          <a:prstGeom prst="rect">
            <a:avLst/>
          </a:prstGeom>
        </p:spPr>
      </p:pic>
    </p:spTree>
    <p:extLst>
      <p:ext uri="{BB962C8B-B14F-4D97-AF65-F5344CB8AC3E}">
        <p14:creationId xmlns:p14="http://schemas.microsoft.com/office/powerpoint/2010/main" val="3034379893"/>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703" r:id="rId8"/>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44657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50.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image" Target="../media/image48.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5.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95.png"/><Relationship Id="rId4" Type="http://schemas.openxmlformats.org/officeDocument/2006/relationships/image" Target="../media/image98.png"/><Relationship Id="rId9"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 Id="rId4" Type="http://schemas.openxmlformats.org/officeDocument/2006/relationships/image" Target="../media/image108.gif"/></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95.png"/><Relationship Id="rId18" Type="http://schemas.openxmlformats.org/officeDocument/2006/relationships/image" Target="../media/image124.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3.png"/><Relationship Id="rId2" Type="http://schemas.openxmlformats.org/officeDocument/2006/relationships/image" Target="../media/image109.png"/><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15.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1.png"/><Relationship Id="rId10" Type="http://schemas.openxmlformats.org/officeDocument/2006/relationships/image" Target="../media/image117.jpg"/><Relationship Id="rId19" Type="http://schemas.openxmlformats.org/officeDocument/2006/relationships/image" Target="../media/image125.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0.pn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image" Target="../media/image127.gif"/><Relationship Id="rId1" Type="http://schemas.openxmlformats.org/officeDocument/2006/relationships/slideLayout" Target="../slideLayouts/slideLayout15.xml"/><Relationship Id="rId6" Type="http://schemas.openxmlformats.org/officeDocument/2006/relationships/image" Target="../media/image130.png"/><Relationship Id="rId5" Type="http://schemas.openxmlformats.org/officeDocument/2006/relationships/image" Target="../media/image161.png"/><Relationship Id="rId4" Type="http://schemas.openxmlformats.org/officeDocument/2006/relationships/image" Target="../media/image129.gif"/></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gif"/><Relationship Id="rId1" Type="http://schemas.openxmlformats.org/officeDocument/2006/relationships/slideLayout" Target="../slideLayouts/slideLayout15.xml"/><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gif"/><Relationship Id="rId7" Type="http://schemas.openxmlformats.org/officeDocument/2006/relationships/image" Target="../media/image140.jpeg"/><Relationship Id="rId2" Type="http://schemas.openxmlformats.org/officeDocument/2006/relationships/image" Target="../media/image135.gif"/><Relationship Id="rId1" Type="http://schemas.openxmlformats.org/officeDocument/2006/relationships/slideLayout" Target="../slideLayouts/slideLayout15.xml"/><Relationship Id="rId6" Type="http://schemas.openxmlformats.org/officeDocument/2006/relationships/image" Target="../media/image139.jpe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jpeg"/></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15.xml"/><Relationship Id="rId6" Type="http://schemas.openxmlformats.org/officeDocument/2006/relationships/image" Target="../media/image148.emf"/><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42.xml.rels><?xml version="1.0" encoding="UTF-8" standalone="yes"?>
<Relationships xmlns="http://schemas.openxmlformats.org/package/2006/relationships"><Relationship Id="rId3" Type="http://schemas.openxmlformats.org/officeDocument/2006/relationships/image" Target="../media/image153.gif"/><Relationship Id="rId7" Type="http://schemas.openxmlformats.org/officeDocument/2006/relationships/image" Target="../media/image157.png"/><Relationship Id="rId2" Type="http://schemas.openxmlformats.org/officeDocument/2006/relationships/image" Target="../media/image152.gif"/><Relationship Id="rId1" Type="http://schemas.openxmlformats.org/officeDocument/2006/relationships/slideLayout" Target="../slideLayouts/slideLayout1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59.png"/><Relationship Id="rId7" Type="http://schemas.openxmlformats.org/officeDocument/2006/relationships/image" Target="../media/image157.png"/><Relationship Id="rId2" Type="http://schemas.openxmlformats.org/officeDocument/2006/relationships/image" Target="../media/image158.png"/><Relationship Id="rId1" Type="http://schemas.openxmlformats.org/officeDocument/2006/relationships/slideLayout" Target="../slideLayouts/slideLayout15.xml"/><Relationship Id="rId6" Type="http://schemas.openxmlformats.org/officeDocument/2006/relationships/image" Target="../media/image156.png"/><Relationship Id="rId5" Type="http://schemas.openxmlformats.org/officeDocument/2006/relationships/image" Target="../media/image162.png"/><Relationship Id="rId4" Type="http://schemas.openxmlformats.org/officeDocument/2006/relationships/image" Target="../media/image160.png"/><Relationship Id="rId9"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tiff"/><Relationship Id="rId5" Type="http://schemas.openxmlformats.org/officeDocument/2006/relationships/image" Target="../media/image166.jpeg"/><Relationship Id="rId4" Type="http://schemas.openxmlformats.org/officeDocument/2006/relationships/image" Target="../media/image165.jpeg"/></Relationships>
</file>

<file path=ppt/slides/_rels/slide4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46.xml.rels><?xml version="1.0" encoding="UTF-8" standalone="yes"?>
<Relationships xmlns="http://schemas.openxmlformats.org/package/2006/relationships"><Relationship Id="rId3" Type="http://schemas.openxmlformats.org/officeDocument/2006/relationships/image" Target="../media/image174.JPG"/><Relationship Id="rId7"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G"/><Relationship Id="rId4" Type="http://schemas.openxmlformats.org/officeDocument/2006/relationships/image" Target="../media/image1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5.png"/></Relationships>
</file>

<file path=ppt/slides/_rels/slide4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6.xml"/><Relationship Id="rId5" Type="http://schemas.openxmlformats.org/officeDocument/2006/relationships/image" Target="../media/image189.png"/><Relationship Id="rId4" Type="http://schemas.openxmlformats.org/officeDocument/2006/relationships/image" Target="../media/image18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image" Target="../media/image190.png"/><Relationship Id="rId1" Type="http://schemas.openxmlformats.org/officeDocument/2006/relationships/slideLayout" Target="../slideLayouts/slideLayout6.xml"/><Relationship Id="rId4" Type="http://schemas.openxmlformats.org/officeDocument/2006/relationships/image" Target="../media/image192.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3.bin"/><Relationship Id="rId7" Type="http://schemas.openxmlformats.org/officeDocument/2006/relationships/image" Target="../media/image194.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02.png"/><Relationship Id="rId4" Type="http://schemas.openxmlformats.org/officeDocument/2006/relationships/image" Target="../media/image193.wmf"/><Relationship Id="rId9" Type="http://schemas.openxmlformats.org/officeDocument/2006/relationships/image" Target="../media/image195.wmf"/></Relationships>
</file>

<file path=ppt/slides/_rels/slide5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oleObject" Target="../embeddings/oleObject6.bin"/><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94.wmf"/><Relationship Id="rId5" Type="http://schemas.openxmlformats.org/officeDocument/2006/relationships/oleObject" Target="../embeddings/oleObject4.bin"/><Relationship Id="rId4" Type="http://schemas.openxmlformats.org/officeDocument/2006/relationships/image" Target="../media/image193.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RF R&amp;D at CERN</a:t>
            </a:r>
            <a:endParaRPr lang="en-GB" dirty="0"/>
          </a:p>
        </p:txBody>
      </p:sp>
      <p:sp>
        <p:nvSpPr>
          <p:cNvPr id="3" name="Subtitle 2"/>
          <p:cNvSpPr>
            <a:spLocks noGrp="1"/>
          </p:cNvSpPr>
          <p:nvPr>
            <p:ph type="subTitle" idx="1"/>
          </p:nvPr>
        </p:nvSpPr>
        <p:spPr/>
        <p:txBody>
          <a:bodyPr/>
          <a:lstStyle/>
          <a:p>
            <a:r>
              <a:rPr lang="en-GB" cap="none" dirty="0" smtClean="0"/>
              <a:t>Seminar at Uppsala University December 2017</a:t>
            </a:r>
            <a:endParaRPr lang="en-GB" cap="none" dirty="0"/>
          </a:p>
        </p:txBody>
      </p:sp>
    </p:spTree>
    <p:extLst>
      <p:ext uri="{BB962C8B-B14F-4D97-AF65-F5344CB8AC3E}">
        <p14:creationId xmlns:p14="http://schemas.microsoft.com/office/powerpoint/2010/main" val="2836667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00" y="357565"/>
            <a:ext cx="10746522" cy="1400530"/>
          </a:xfrm>
        </p:spPr>
        <p:txBody>
          <a:bodyPr/>
          <a:lstStyle/>
          <a:p>
            <a:r>
              <a:rPr lang="en-GB" sz="3600" dirty="0" smtClean="0"/>
              <a:t>SPS: R&amp;D for wideband transverse feedbacks</a:t>
            </a:r>
            <a:endParaRPr lang="en-GB" sz="3600" dirty="0"/>
          </a:p>
        </p:txBody>
      </p:sp>
      <p:sp>
        <p:nvSpPr>
          <p:cNvPr id="3" name="Content Placeholder 2"/>
          <p:cNvSpPr>
            <a:spLocks noGrp="1"/>
          </p:cNvSpPr>
          <p:nvPr>
            <p:ph idx="1"/>
          </p:nvPr>
        </p:nvSpPr>
        <p:spPr>
          <a:xfrm>
            <a:off x="487778" y="1279956"/>
            <a:ext cx="10671577" cy="4195481"/>
          </a:xfrm>
        </p:spPr>
        <p:txBody>
          <a:bodyPr/>
          <a:lstStyle/>
          <a:p>
            <a:r>
              <a:rPr lang="en-GB" dirty="0" smtClean="0"/>
              <a:t>GHz wideband transverse feedback (WBTF) for SPS</a:t>
            </a:r>
          </a:p>
          <a:p>
            <a:r>
              <a:rPr lang="en-GB" dirty="0" smtClean="0"/>
              <a:t>Study for FCC transverse feedbacks with head-tail code simulations</a:t>
            </a:r>
          </a:p>
          <a:p>
            <a:r>
              <a:rPr lang="en-GB" dirty="0" smtClean="0"/>
              <a:t>Implementation of signal processing for PSB and PS transverse feedback upgrades</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10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89" y="2680486"/>
            <a:ext cx="3130065" cy="1809569"/>
          </a:xfrm>
          <a:prstGeom prst="rect">
            <a:avLst/>
          </a:prstGeom>
        </p:spPr>
      </p:pic>
      <p:pic>
        <p:nvPicPr>
          <p:cNvPr id="11" name="Picture 10"/>
          <p:cNvPicPr>
            <a:picLocks noChangeAspect="1"/>
          </p:cNvPicPr>
          <p:nvPr/>
        </p:nvPicPr>
        <p:blipFill>
          <a:blip r:embed="rId3"/>
          <a:stretch>
            <a:fillRect/>
          </a:stretch>
        </p:blipFill>
        <p:spPr>
          <a:xfrm>
            <a:off x="575689" y="4757420"/>
            <a:ext cx="5334000" cy="1762125"/>
          </a:xfrm>
          <a:prstGeom prst="rect">
            <a:avLst/>
          </a:prstGeom>
        </p:spPr>
      </p:pic>
      <p:sp>
        <p:nvSpPr>
          <p:cNvPr id="13" name="TextBox 12"/>
          <p:cNvSpPr txBox="1"/>
          <p:nvPr/>
        </p:nvSpPr>
        <p:spPr>
          <a:xfrm>
            <a:off x="1072496" y="6045574"/>
            <a:ext cx="4552849" cy="369332"/>
          </a:xfrm>
          <a:prstGeom prst="rect">
            <a:avLst/>
          </a:prstGeom>
          <a:noFill/>
        </p:spPr>
        <p:txBody>
          <a:bodyPr wrap="none" rtlCol="0">
            <a:spAutoFit/>
          </a:bodyPr>
          <a:lstStyle/>
          <a:p>
            <a:r>
              <a:rPr lang="en-GB" dirty="0">
                <a:solidFill>
                  <a:schemeClr val="bg1"/>
                </a:solidFill>
              </a:rPr>
              <a:t>s</a:t>
            </a:r>
            <a:r>
              <a:rPr lang="en-GB" dirty="0" smtClean="0">
                <a:solidFill>
                  <a:schemeClr val="bg1"/>
                </a:solidFill>
              </a:rPr>
              <a:t>ingle bunch in 25 ns train, Q2O optics</a:t>
            </a:r>
            <a:endParaRPr lang="en-GB" dirty="0">
              <a:solidFill>
                <a:schemeClr val="bg1"/>
              </a:solidFill>
            </a:endParaRPr>
          </a:p>
        </p:txBody>
      </p:sp>
      <p:sp>
        <p:nvSpPr>
          <p:cNvPr id="16" name="Rectangle 15"/>
          <p:cNvSpPr/>
          <p:nvPr/>
        </p:nvSpPr>
        <p:spPr>
          <a:xfrm>
            <a:off x="4439816" y="2680683"/>
            <a:ext cx="304421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dirty="0" smtClean="0">
                <a:solidFill>
                  <a:schemeClr val="bg2">
                    <a:lumMod val="20000"/>
                    <a:lumOff val="80000"/>
                  </a:schemeClr>
                </a:solidFill>
              </a:rPr>
              <a:t>The new WBTF slot line kicker is made from two half cells, laser soldered, each having its own cover with its copper electrode</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633" y="2789778"/>
            <a:ext cx="3840000" cy="2880000"/>
          </a:xfrm>
          <a:prstGeom prst="rect">
            <a:avLst/>
          </a:prstGeom>
        </p:spPr>
      </p:pic>
      <p:sp>
        <p:nvSpPr>
          <p:cNvPr id="12" name="TextBox 11"/>
          <p:cNvSpPr txBox="1"/>
          <p:nvPr/>
        </p:nvSpPr>
        <p:spPr>
          <a:xfrm>
            <a:off x="6208567" y="6339278"/>
            <a:ext cx="5816978" cy="369332"/>
          </a:xfrm>
          <a:prstGeom prst="rect">
            <a:avLst/>
          </a:prstGeom>
          <a:noFill/>
        </p:spPr>
        <p:txBody>
          <a:bodyPr wrap="none" rtlCol="0">
            <a:spAutoFit/>
          </a:bodyPr>
          <a:lstStyle/>
          <a:p>
            <a:pPr algn="r"/>
            <a:r>
              <a:rPr lang="en-GB" dirty="0" smtClean="0">
                <a:latin typeface="Calibri" panose="020F0502020204030204" pitchFamily="34" charset="0"/>
              </a:rPr>
              <a:t>W. Hofle, G. Kotzian, D. </a:t>
            </a:r>
            <a:r>
              <a:rPr lang="en-GB" dirty="0" err="1" smtClean="0">
                <a:latin typeface="Calibri" panose="020F0502020204030204" pitchFamily="34" charset="0"/>
              </a:rPr>
              <a:t>Valuch</a:t>
            </a:r>
            <a:r>
              <a:rPr lang="en-GB" dirty="0" smtClean="0">
                <a:latin typeface="Calibri" panose="020F0502020204030204" pitchFamily="34" charset="0"/>
              </a:rPr>
              <a:t>, E. Montesinos, S. </a:t>
            </a:r>
            <a:r>
              <a:rPr lang="en-GB" dirty="0" err="1" smtClean="0">
                <a:latin typeface="Calibri" panose="020F0502020204030204" pitchFamily="34" charset="0"/>
              </a:rPr>
              <a:t>Calvo</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1899132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88640"/>
            <a:ext cx="10354912" cy="995082"/>
          </a:xfrm>
        </p:spPr>
        <p:txBody>
          <a:bodyPr/>
          <a:lstStyle/>
          <a:p>
            <a:r>
              <a:rPr lang="en-GB" dirty="0" smtClean="0"/>
              <a:t>LIU-PS 10 MHz Upgrade</a:t>
            </a:r>
            <a:endParaRPr lang="en-GB" sz="2800"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11</a:t>
            </a:fld>
            <a:endParaRPr lang="en-US" dirty="0"/>
          </a:p>
        </p:txBody>
      </p:sp>
      <p:sp>
        <p:nvSpPr>
          <p:cNvPr id="21" name="TextBox 20"/>
          <p:cNvSpPr txBox="1"/>
          <p:nvPr/>
        </p:nvSpPr>
        <p:spPr>
          <a:xfrm>
            <a:off x="646111" y="941852"/>
            <a:ext cx="10747103" cy="338554"/>
          </a:xfrm>
          <a:prstGeom prst="rect">
            <a:avLst/>
          </a:prstGeom>
          <a:noFill/>
        </p:spPr>
        <p:txBody>
          <a:bodyPr wrap="square" rtlCol="0">
            <a:spAutoFit/>
          </a:bodyPr>
          <a:lstStyle/>
          <a:p>
            <a:pPr algn="just"/>
            <a:r>
              <a:rPr lang="en-US" sz="1600" dirty="0" smtClean="0">
                <a:latin typeface="Arial" charset="0"/>
                <a:ea typeface="Arial" charset="0"/>
                <a:cs typeface="Arial" charset="0"/>
              </a:rPr>
              <a:t>The final prototype of the upgraded feedback amplifier is getting ready to be installed in the PS during the next YETS.</a:t>
            </a:r>
            <a:endParaRPr lang="en-US" sz="1600" dirty="0">
              <a:solidFill>
                <a:srgbClr val="00B050"/>
              </a:solidFill>
              <a:latin typeface="Arial" charset="0"/>
              <a:ea typeface="Arial" charset="0"/>
              <a:cs typeface="Arial"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29" y="1548753"/>
            <a:ext cx="3723774" cy="4817803"/>
          </a:xfrm>
          <a:prstGeom prst="rect">
            <a:avLst/>
          </a:prstGeom>
        </p:spPr>
      </p:pic>
      <p:sp>
        <p:nvSpPr>
          <p:cNvPr id="16" name="TextBox 15"/>
          <p:cNvSpPr txBox="1"/>
          <p:nvPr/>
        </p:nvSpPr>
        <p:spPr>
          <a:xfrm>
            <a:off x="4141073" y="5297666"/>
            <a:ext cx="3522029" cy="1077218"/>
          </a:xfrm>
          <a:prstGeom prst="rect">
            <a:avLst/>
          </a:prstGeom>
          <a:noFill/>
        </p:spPr>
        <p:txBody>
          <a:bodyPr wrap="square" rtlCol="0">
            <a:spAutoFit/>
          </a:bodyPr>
          <a:lstStyle/>
          <a:p>
            <a:pPr algn="just"/>
            <a:r>
              <a:rPr lang="en-US" sz="1600" dirty="0" smtClean="0">
                <a:latin typeface="Arial" charset="0"/>
                <a:ea typeface="Arial" charset="0"/>
                <a:cs typeface="Arial" charset="0"/>
              </a:rPr>
              <a:t>A more advanced option, based on solid state amplifiers, is also being developed, preliminary simulations show promising results.</a:t>
            </a:r>
            <a:endParaRPr lang="en-US" sz="1600" dirty="0">
              <a:solidFill>
                <a:srgbClr val="00B050"/>
              </a:solidFill>
              <a:latin typeface="Arial" charset="0"/>
              <a:ea typeface="Arial" charset="0"/>
              <a:cs typeface="Arial" charset="0"/>
            </a:endParaRPr>
          </a:p>
        </p:txBody>
      </p:sp>
      <p:pic>
        <p:nvPicPr>
          <p:cNvPr id="18" name="Picture 17"/>
          <p:cNvPicPr/>
          <p:nvPr/>
        </p:nvPicPr>
        <p:blipFill>
          <a:blip r:embed="rId4"/>
          <a:stretch>
            <a:fillRect/>
          </a:stretch>
        </p:blipFill>
        <p:spPr>
          <a:xfrm>
            <a:off x="7848680" y="1600605"/>
            <a:ext cx="3565525" cy="2327275"/>
          </a:xfrm>
          <a:prstGeom prst="rect">
            <a:avLst/>
          </a:prstGeom>
        </p:spPr>
      </p:pic>
      <p:pic>
        <p:nvPicPr>
          <p:cNvPr id="19" name="Picture 18"/>
          <p:cNvPicPr/>
          <p:nvPr/>
        </p:nvPicPr>
        <p:blipFill>
          <a:blip r:embed="rId5"/>
          <a:stretch>
            <a:fillRect/>
          </a:stretch>
        </p:blipFill>
        <p:spPr>
          <a:xfrm>
            <a:off x="7848680" y="4057788"/>
            <a:ext cx="3583267" cy="227913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6709" y="1559263"/>
            <a:ext cx="3559244" cy="2801210"/>
          </a:xfrm>
          <a:prstGeom prst="rect">
            <a:avLst/>
          </a:prstGeom>
        </p:spPr>
      </p:pic>
      <p:cxnSp>
        <p:nvCxnSpPr>
          <p:cNvPr id="14" name="Straight Arrow Connector 13"/>
          <p:cNvCxnSpPr/>
          <p:nvPr/>
        </p:nvCxnSpPr>
        <p:spPr>
          <a:xfrm flipV="1">
            <a:off x="6684579" y="3782405"/>
            <a:ext cx="1797269" cy="15152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684579" y="5297666"/>
            <a:ext cx="1545021" cy="2208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07-Dec-2017</a:t>
            </a:r>
            <a:endParaRPr lang="en-US" dirty="0"/>
          </a:p>
        </p:txBody>
      </p:sp>
      <p:sp>
        <p:nvSpPr>
          <p:cNvPr id="4" name="TextBox 3"/>
          <p:cNvSpPr txBox="1"/>
          <p:nvPr/>
        </p:nvSpPr>
        <p:spPr>
          <a:xfrm>
            <a:off x="9483073" y="5408101"/>
            <a:ext cx="798616" cy="307777"/>
          </a:xfrm>
          <a:prstGeom prst="rect">
            <a:avLst/>
          </a:prstGeom>
          <a:noFill/>
        </p:spPr>
        <p:txBody>
          <a:bodyPr wrap="none" rtlCol="0">
            <a:spAutoFit/>
          </a:bodyPr>
          <a:lstStyle/>
          <a:p>
            <a:pPr algn="ctr"/>
            <a:r>
              <a:rPr lang="en-GB" sz="1400" dirty="0" smtClean="0">
                <a:solidFill>
                  <a:schemeClr val="bg1"/>
                </a:solidFill>
              </a:rPr>
              <a:t>10 MHz</a:t>
            </a:r>
          </a:p>
        </p:txBody>
      </p:sp>
      <p:sp>
        <p:nvSpPr>
          <p:cNvPr id="20" name="TextBox 19"/>
          <p:cNvSpPr txBox="1"/>
          <p:nvPr/>
        </p:nvSpPr>
        <p:spPr>
          <a:xfrm>
            <a:off x="9736857" y="2827602"/>
            <a:ext cx="699229" cy="307777"/>
          </a:xfrm>
          <a:prstGeom prst="rect">
            <a:avLst/>
          </a:prstGeom>
          <a:noFill/>
        </p:spPr>
        <p:txBody>
          <a:bodyPr wrap="none" rtlCol="0">
            <a:spAutoFit/>
          </a:bodyPr>
          <a:lstStyle/>
          <a:p>
            <a:pPr algn="ctr"/>
            <a:r>
              <a:rPr lang="en-GB" sz="1400" dirty="0" smtClean="0">
                <a:solidFill>
                  <a:schemeClr val="bg1"/>
                </a:solidFill>
              </a:rPr>
              <a:t>3 MHz</a:t>
            </a:r>
          </a:p>
        </p:txBody>
      </p:sp>
      <p:sp>
        <p:nvSpPr>
          <p:cNvPr id="17" name="TextBox 16"/>
          <p:cNvSpPr txBox="1"/>
          <p:nvPr/>
        </p:nvSpPr>
        <p:spPr>
          <a:xfrm>
            <a:off x="8519905" y="6339278"/>
            <a:ext cx="3505640" cy="369332"/>
          </a:xfrm>
          <a:prstGeom prst="rect">
            <a:avLst/>
          </a:prstGeom>
          <a:noFill/>
        </p:spPr>
        <p:txBody>
          <a:bodyPr wrap="none" rtlCol="0">
            <a:spAutoFit/>
          </a:bodyPr>
          <a:lstStyle/>
          <a:p>
            <a:pPr algn="r"/>
            <a:r>
              <a:rPr lang="en-GB" dirty="0" smtClean="0">
                <a:latin typeface="Calibri" panose="020F0502020204030204" pitchFamily="34" charset="0"/>
              </a:rPr>
              <a:t>G. </a:t>
            </a:r>
            <a:r>
              <a:rPr lang="en-GB" dirty="0" err="1" smtClean="0">
                <a:latin typeface="Calibri" panose="020F0502020204030204" pitchFamily="34" charset="0"/>
              </a:rPr>
              <a:t>Favia</a:t>
            </a:r>
            <a:r>
              <a:rPr lang="en-GB" dirty="0" smtClean="0">
                <a:latin typeface="Calibri" panose="020F0502020204030204" pitchFamily="34" charset="0"/>
              </a:rPr>
              <a:t>, M. </a:t>
            </a:r>
            <a:r>
              <a:rPr lang="en-GB" dirty="0" err="1" smtClean="0">
                <a:latin typeface="Calibri" panose="020F0502020204030204" pitchFamily="34" charset="0"/>
              </a:rPr>
              <a:t>Morvillo</a:t>
            </a:r>
            <a:r>
              <a:rPr lang="en-GB" dirty="0" smtClean="0">
                <a:latin typeface="Calibri" panose="020F0502020204030204" pitchFamily="34" charset="0"/>
              </a:rPr>
              <a:t>, C. Rossi et al.</a:t>
            </a:r>
            <a:endParaRPr lang="en-GB" dirty="0">
              <a:latin typeface="Calibri" panose="020F0502020204030204" pitchFamily="34" charset="0"/>
            </a:endParaRPr>
          </a:p>
        </p:txBody>
      </p:sp>
    </p:spTree>
    <p:extLst>
      <p:ext uri="{BB962C8B-B14F-4D97-AF65-F5344CB8AC3E}">
        <p14:creationId xmlns:p14="http://schemas.microsoft.com/office/powerpoint/2010/main" val="3380991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LIU-SPS-RF </a:t>
            </a:r>
            <a:br>
              <a:rPr lang="en-GB" dirty="0" smtClean="0"/>
            </a:br>
            <a:r>
              <a:rPr lang="en-GB" sz="2800" dirty="0" smtClean="0"/>
              <a:t>turning solid-state</a:t>
            </a:r>
            <a:endParaRPr lang="en-GB" sz="2800" dirty="0"/>
          </a:p>
        </p:txBody>
      </p:sp>
      <p:sp>
        <p:nvSpPr>
          <p:cNvPr id="5" name="Date Placeholder 4"/>
          <p:cNvSpPr>
            <a:spLocks noGrp="1"/>
          </p:cNvSpPr>
          <p:nvPr>
            <p:ph type="dt" sz="half" idx="10"/>
          </p:nvPr>
        </p:nvSpPr>
        <p:spPr/>
        <p:txBody>
          <a:bodyPr/>
          <a:lstStyle/>
          <a:p>
            <a:r>
              <a:rPr lang="en-US" smtClean="0"/>
              <a:t>07-Dec-2017</a:t>
            </a:r>
            <a:endParaRPr lang="en-US" dirty="0"/>
          </a:p>
        </p:txBody>
      </p:sp>
      <p:sp>
        <p:nvSpPr>
          <p:cNvPr id="6" name="Footer Placeholder 5"/>
          <p:cNvSpPr>
            <a:spLocks noGrp="1"/>
          </p:cNvSpPr>
          <p:nvPr>
            <p:ph type="ftr" sz="quarter" idx="11"/>
          </p:nvPr>
        </p:nvSpPr>
        <p:spPr/>
        <p:txBody>
          <a:bodyPr/>
          <a:lstStyle/>
          <a:p>
            <a:r>
              <a:rPr lang="sv-SE" smtClean="0"/>
              <a:t>RF R&amp;D @ CERN     Uppsala University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12</a:t>
            </a:fld>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527" t="11372" r="13861" b="16801"/>
          <a:stretch/>
        </p:blipFill>
        <p:spPr>
          <a:xfrm rot="10800000">
            <a:off x="8568694" y="452718"/>
            <a:ext cx="2093410" cy="1620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848" y="452718"/>
            <a:ext cx="2160000" cy="1620001"/>
          </a:xfrm>
          <a:prstGeom prst="rect">
            <a:avLst/>
          </a:prstGeom>
        </p:spPr>
      </p:pic>
      <p:sp>
        <p:nvSpPr>
          <p:cNvPr id="10" name="Rectangle 9"/>
          <p:cNvSpPr/>
          <p:nvPr/>
        </p:nvSpPr>
        <p:spPr>
          <a:xfrm>
            <a:off x="5765560" y="2071734"/>
            <a:ext cx="5184576" cy="86177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smtClean="0">
                <a:solidFill>
                  <a:schemeClr val="bg2">
                    <a:lumMod val="20000"/>
                    <a:lumOff val="80000"/>
                  </a:schemeClr>
                </a:solidFill>
              </a:rPr>
              <a:t>SPS 200 MHz, 1250 </a:t>
            </a:r>
            <a:r>
              <a:rPr lang="en-GB" sz="1600" dirty="0" err="1" smtClean="0">
                <a:solidFill>
                  <a:schemeClr val="bg2">
                    <a:lumMod val="20000"/>
                    <a:lumOff val="80000"/>
                  </a:schemeClr>
                </a:solidFill>
              </a:rPr>
              <a:t>Wp</a:t>
            </a:r>
            <a:r>
              <a:rPr lang="en-GB" sz="1600" dirty="0" smtClean="0">
                <a:solidFill>
                  <a:schemeClr val="bg2">
                    <a:lumMod val="20000"/>
                    <a:lumOff val="80000"/>
                  </a:schemeClr>
                </a:solidFill>
              </a:rPr>
              <a:t> 5 seconds – 700 W CW Solid </a:t>
            </a:r>
            <a:r>
              <a:rPr lang="en-GB" sz="1600" dirty="0">
                <a:solidFill>
                  <a:schemeClr val="bg2">
                    <a:lumMod val="20000"/>
                    <a:lumOff val="80000"/>
                  </a:schemeClr>
                </a:solidFill>
              </a:rPr>
              <a:t>S</a:t>
            </a:r>
            <a:r>
              <a:rPr lang="en-GB" sz="1600" dirty="0" smtClean="0">
                <a:solidFill>
                  <a:schemeClr val="bg2">
                    <a:lumMod val="20000"/>
                    <a:lumOff val="80000"/>
                  </a:schemeClr>
                </a:solidFill>
              </a:rPr>
              <a:t>tate </a:t>
            </a:r>
            <a:r>
              <a:rPr lang="en-GB" sz="1600" dirty="0">
                <a:solidFill>
                  <a:schemeClr val="bg2">
                    <a:lumMod val="20000"/>
                    <a:lumOff val="80000"/>
                  </a:schemeClr>
                </a:solidFill>
              </a:rPr>
              <a:t>P</a:t>
            </a:r>
            <a:r>
              <a:rPr lang="en-GB" sz="1600" dirty="0" smtClean="0">
                <a:solidFill>
                  <a:schemeClr val="bg2">
                    <a:lumMod val="20000"/>
                    <a:lumOff val="80000"/>
                  </a:schemeClr>
                </a:solidFill>
              </a:rPr>
              <a:t>ower </a:t>
            </a:r>
            <a:r>
              <a:rPr lang="en-GB" sz="1600" dirty="0">
                <a:solidFill>
                  <a:schemeClr val="bg2">
                    <a:lumMod val="20000"/>
                    <a:lumOff val="80000"/>
                  </a:schemeClr>
                </a:solidFill>
              </a:rPr>
              <a:t>A</a:t>
            </a:r>
            <a:r>
              <a:rPr lang="en-GB" sz="1600" dirty="0" smtClean="0">
                <a:solidFill>
                  <a:schemeClr val="bg2">
                    <a:lumMod val="20000"/>
                    <a:lumOff val="80000"/>
                  </a:schemeClr>
                </a:solidFill>
              </a:rPr>
              <a:t>mplifiers from </a:t>
            </a:r>
            <a:r>
              <a:rPr lang="en-GB" sz="1600" dirty="0" err="1" smtClean="0">
                <a:solidFill>
                  <a:schemeClr val="bg2">
                    <a:lumMod val="20000"/>
                    <a:lumOff val="80000"/>
                  </a:schemeClr>
                </a:solidFill>
              </a:rPr>
              <a:t>TTi</a:t>
            </a:r>
            <a:r>
              <a:rPr lang="en-GB" sz="1600" dirty="0" smtClean="0">
                <a:solidFill>
                  <a:schemeClr val="bg2">
                    <a:lumMod val="20000"/>
                    <a:lumOff val="80000"/>
                  </a:schemeClr>
                </a:solidFill>
              </a:rPr>
              <a:t> </a:t>
            </a:r>
            <a:r>
              <a:rPr lang="en-GB" sz="1600" dirty="0" err="1" smtClean="0">
                <a:solidFill>
                  <a:schemeClr val="bg2">
                    <a:lumMod val="20000"/>
                    <a:lumOff val="80000"/>
                  </a:schemeClr>
                </a:solidFill>
              </a:rPr>
              <a:t>Norte</a:t>
            </a:r>
            <a:r>
              <a:rPr lang="en-GB" sz="1600" dirty="0" smtClean="0">
                <a:solidFill>
                  <a:schemeClr val="bg2">
                    <a:lumMod val="20000"/>
                    <a:lumOff val="80000"/>
                  </a:schemeClr>
                </a:solidFill>
              </a:rPr>
              <a:t> (Spain)</a:t>
            </a:r>
          </a:p>
          <a:p>
            <a:pPr algn="ctr"/>
            <a:r>
              <a:rPr lang="en-GB" sz="1600" dirty="0" smtClean="0">
                <a:solidFill>
                  <a:schemeClr val="bg2">
                    <a:lumMod val="20000"/>
                    <a:lumOff val="80000"/>
                  </a:schemeClr>
                </a:solidFill>
              </a:rPr>
              <a:t>In operation since beginning 2017</a:t>
            </a:r>
          </a:p>
        </p:txBody>
      </p:sp>
      <p:grpSp>
        <p:nvGrpSpPr>
          <p:cNvPr id="3" name="Group 2"/>
          <p:cNvGrpSpPr/>
          <p:nvPr/>
        </p:nvGrpSpPr>
        <p:grpSpPr>
          <a:xfrm>
            <a:off x="407368" y="3691961"/>
            <a:ext cx="2809435" cy="2470167"/>
            <a:chOff x="407368" y="3691961"/>
            <a:chExt cx="2809435" cy="2470167"/>
          </a:xfrm>
        </p:grpSpPr>
        <p:pic>
          <p:nvPicPr>
            <p:cNvPr id="11" name="Picture 10"/>
            <p:cNvPicPr>
              <a:picLocks noChangeAspect="1"/>
            </p:cNvPicPr>
            <p:nvPr/>
          </p:nvPicPr>
          <p:blipFill>
            <a:blip r:embed="rId4"/>
            <a:stretch>
              <a:fillRect/>
            </a:stretch>
          </p:blipFill>
          <p:spPr>
            <a:xfrm>
              <a:off x="407368" y="3691961"/>
              <a:ext cx="2809435" cy="2456153"/>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316803" y="5849237"/>
              <a:ext cx="900000" cy="312891"/>
            </a:xfrm>
            <a:prstGeom prst="rect">
              <a:avLst/>
            </a:prstGeom>
          </p:spPr>
        </p:pic>
      </p:grpSp>
      <p:grpSp>
        <p:nvGrpSpPr>
          <p:cNvPr id="4" name="Group 3"/>
          <p:cNvGrpSpPr/>
          <p:nvPr/>
        </p:nvGrpSpPr>
        <p:grpSpPr>
          <a:xfrm>
            <a:off x="3647728" y="3690575"/>
            <a:ext cx="1872208" cy="2496279"/>
            <a:chOff x="3647728" y="3690575"/>
            <a:chExt cx="1872208" cy="2496279"/>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7728" y="3690575"/>
              <a:ext cx="1872208" cy="2496279"/>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3647728" y="5873963"/>
              <a:ext cx="900000" cy="312891"/>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20615" t="7277" b="7714"/>
          <a:stretch/>
        </p:blipFill>
        <p:spPr>
          <a:xfrm>
            <a:off x="5823567" y="3343583"/>
            <a:ext cx="3944841" cy="3168242"/>
          </a:xfrm>
          <a:prstGeom prst="rect">
            <a:avLst/>
          </a:prstGeom>
        </p:spPr>
      </p:pic>
      <p:sp>
        <p:nvSpPr>
          <p:cNvPr id="16" name="Rectangle 15"/>
          <p:cNvSpPr/>
          <p:nvPr/>
        </p:nvSpPr>
        <p:spPr>
          <a:xfrm>
            <a:off x="376871" y="2780928"/>
            <a:ext cx="5184576" cy="86177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smtClean="0">
                <a:solidFill>
                  <a:schemeClr val="bg2">
                    <a:lumMod val="20000"/>
                    <a:lumOff val="80000"/>
                  </a:schemeClr>
                </a:solidFill>
              </a:rPr>
              <a:t>SPS 200 MHz, 144 </a:t>
            </a:r>
            <a:r>
              <a:rPr lang="en-GB" sz="1600" dirty="0" err="1" smtClean="0">
                <a:solidFill>
                  <a:schemeClr val="bg2">
                    <a:lumMod val="20000"/>
                    <a:lumOff val="80000"/>
                  </a:schemeClr>
                </a:solidFill>
              </a:rPr>
              <a:t>kWp</a:t>
            </a:r>
            <a:r>
              <a:rPr lang="en-GB" sz="1600" dirty="0" smtClean="0">
                <a:solidFill>
                  <a:schemeClr val="bg2">
                    <a:lumMod val="20000"/>
                    <a:lumOff val="80000"/>
                  </a:schemeClr>
                </a:solidFill>
              </a:rPr>
              <a:t> 5 seconds – 72 kW CW Solid </a:t>
            </a:r>
            <a:r>
              <a:rPr lang="en-GB" sz="1600" dirty="0">
                <a:solidFill>
                  <a:schemeClr val="bg2">
                    <a:lumMod val="20000"/>
                    <a:lumOff val="80000"/>
                  </a:schemeClr>
                </a:solidFill>
              </a:rPr>
              <a:t>S</a:t>
            </a:r>
            <a:r>
              <a:rPr lang="en-GB" sz="1600" dirty="0" smtClean="0">
                <a:solidFill>
                  <a:schemeClr val="bg2">
                    <a:lumMod val="20000"/>
                    <a:lumOff val="80000"/>
                  </a:schemeClr>
                </a:solidFill>
              </a:rPr>
              <a:t>tate </a:t>
            </a:r>
            <a:r>
              <a:rPr lang="en-GB" sz="1600" dirty="0">
                <a:solidFill>
                  <a:schemeClr val="bg2">
                    <a:lumMod val="20000"/>
                    <a:lumOff val="80000"/>
                  </a:schemeClr>
                </a:solidFill>
              </a:rPr>
              <a:t>P</a:t>
            </a:r>
            <a:r>
              <a:rPr lang="en-GB" sz="1600" dirty="0" smtClean="0">
                <a:solidFill>
                  <a:schemeClr val="bg2">
                    <a:lumMod val="20000"/>
                    <a:lumOff val="80000"/>
                  </a:schemeClr>
                </a:solidFill>
              </a:rPr>
              <a:t>ower </a:t>
            </a:r>
            <a:r>
              <a:rPr lang="en-GB" sz="1600" dirty="0">
                <a:solidFill>
                  <a:schemeClr val="bg2">
                    <a:lumMod val="20000"/>
                    <a:lumOff val="80000"/>
                  </a:schemeClr>
                </a:solidFill>
              </a:rPr>
              <a:t>A</a:t>
            </a:r>
            <a:r>
              <a:rPr lang="en-GB" sz="1600" dirty="0" smtClean="0">
                <a:solidFill>
                  <a:schemeClr val="bg2">
                    <a:lumMod val="20000"/>
                    <a:lumOff val="80000"/>
                  </a:schemeClr>
                </a:solidFill>
              </a:rPr>
              <a:t>mplifiers from Thales (France)</a:t>
            </a:r>
          </a:p>
          <a:p>
            <a:pPr algn="ctr"/>
            <a:r>
              <a:rPr lang="en-GB" sz="1600" dirty="0" smtClean="0">
                <a:solidFill>
                  <a:schemeClr val="bg2">
                    <a:lumMod val="20000"/>
                    <a:lumOff val="80000"/>
                  </a:schemeClr>
                </a:solidFill>
              </a:rPr>
              <a:t>Still under (difficult) qualification</a:t>
            </a:r>
          </a:p>
        </p:txBody>
      </p:sp>
      <p:sp>
        <p:nvSpPr>
          <p:cNvPr id="17" name="TextBox 16"/>
          <p:cNvSpPr txBox="1"/>
          <p:nvPr/>
        </p:nvSpPr>
        <p:spPr>
          <a:xfrm>
            <a:off x="9995246" y="6339278"/>
            <a:ext cx="2030299" cy="369332"/>
          </a:xfrm>
          <a:prstGeom prst="rect">
            <a:avLst/>
          </a:prstGeom>
          <a:noFill/>
        </p:spPr>
        <p:txBody>
          <a:bodyPr wrap="none" rtlCol="0">
            <a:spAutoFit/>
          </a:bodyPr>
          <a:lstStyle/>
          <a:p>
            <a:pPr algn="r"/>
            <a:r>
              <a:rPr lang="en-GB" dirty="0" smtClean="0">
                <a:latin typeface="Calibri" panose="020F0502020204030204" pitchFamily="34" charset="0"/>
              </a:rPr>
              <a:t>E. Montesinos et al.</a:t>
            </a:r>
            <a:endParaRPr lang="en-GB" dirty="0">
              <a:latin typeface="Calibri" panose="020F0502020204030204" pitchFamily="34" charset="0"/>
            </a:endParaRPr>
          </a:p>
        </p:txBody>
      </p:sp>
    </p:spTree>
    <p:extLst>
      <p:ext uri="{BB962C8B-B14F-4D97-AF65-F5344CB8AC3E}">
        <p14:creationId xmlns:p14="http://schemas.microsoft.com/office/powerpoint/2010/main" val="3166597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Power combiners</a:t>
            </a:r>
            <a:br>
              <a:rPr lang="en-GB" dirty="0" smtClean="0"/>
            </a:br>
            <a:r>
              <a:rPr lang="en-GB" sz="2800" dirty="0"/>
              <a:t>K</a:t>
            </a:r>
            <a:r>
              <a:rPr lang="en-GB" sz="2800" dirty="0" smtClean="0"/>
              <a:t>ey to go to solid-state!</a:t>
            </a:r>
            <a:endParaRPr lang="en-GB" dirty="0"/>
          </a:p>
        </p:txBody>
      </p:sp>
      <p:sp>
        <p:nvSpPr>
          <p:cNvPr id="3" name="Content Placeholder 2"/>
          <p:cNvSpPr>
            <a:spLocks noGrp="1"/>
          </p:cNvSpPr>
          <p:nvPr>
            <p:ph sz="half" idx="1"/>
          </p:nvPr>
        </p:nvSpPr>
        <p:spPr/>
        <p:txBody>
          <a:bodyPr anchor="ctr"/>
          <a:lstStyle/>
          <a:p>
            <a:r>
              <a:rPr lang="en-GB" dirty="0"/>
              <a:t>We validated several cavity combiners, for the MB-IOT and the LIU-SPS-RF, including a VHPCC (Very High Power Cavity Combiner)</a:t>
            </a:r>
          </a:p>
          <a:p>
            <a:endParaRPr lang="en-GB" dirty="0"/>
          </a:p>
          <a:p>
            <a:r>
              <a:rPr lang="en-GB" dirty="0"/>
              <a:t>This is very important as opening the doors of the high power levels (MW) to the SSPA based amplifiers</a:t>
            </a:r>
          </a:p>
          <a:p>
            <a:endParaRPr lang="en-GB" dirty="0"/>
          </a:p>
        </p:txBody>
      </p:sp>
      <p:sp>
        <p:nvSpPr>
          <p:cNvPr id="5" name="Date Placeholder 4"/>
          <p:cNvSpPr>
            <a:spLocks noGrp="1"/>
          </p:cNvSpPr>
          <p:nvPr>
            <p:ph type="dt" sz="half" idx="10"/>
          </p:nvPr>
        </p:nvSpPr>
        <p:spPr/>
        <p:txBody>
          <a:bodyPr/>
          <a:lstStyle/>
          <a:p>
            <a:r>
              <a:rPr lang="en-US" smtClean="0"/>
              <a:t>07-Dec-2017</a:t>
            </a:r>
            <a:endParaRPr lang="en-US" dirty="0"/>
          </a:p>
        </p:txBody>
      </p:sp>
      <p:sp>
        <p:nvSpPr>
          <p:cNvPr id="6" name="Footer Placeholder 5"/>
          <p:cNvSpPr>
            <a:spLocks noGrp="1"/>
          </p:cNvSpPr>
          <p:nvPr>
            <p:ph type="ftr" sz="quarter" idx="11"/>
          </p:nvPr>
        </p:nvSpPr>
        <p:spPr/>
        <p:txBody>
          <a:bodyPr/>
          <a:lstStyle/>
          <a:p>
            <a:r>
              <a:rPr lang="sv-SE" smtClean="0"/>
              <a:t>RF R&amp;D @ CERN     Uppsala University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13</a:t>
            </a:fld>
            <a:endParaRPr lang="en-US" dirty="0"/>
          </a:p>
        </p:txBody>
      </p:sp>
      <p:pic>
        <p:nvPicPr>
          <p:cNvPr id="8" name="Content Placeholder 12"/>
          <p:cNvPicPr>
            <a:picLocks noGrp="1"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96000" y="3399299"/>
            <a:ext cx="2304255" cy="2094545"/>
          </a:xfrm>
          <a:prstGeom prst="rect">
            <a:avLst/>
          </a:prstGeom>
        </p:spPr>
      </p:pic>
      <p:sp>
        <p:nvSpPr>
          <p:cNvPr id="10" name="Rectangle 9"/>
          <p:cNvSpPr/>
          <p:nvPr/>
        </p:nvSpPr>
        <p:spPr>
          <a:xfrm>
            <a:off x="5073790" y="5520134"/>
            <a:ext cx="6769803"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2">
                    <a:lumMod val="20000"/>
                    <a:lumOff val="80000"/>
                  </a:schemeClr>
                </a:solidFill>
              </a:rPr>
              <a:t>CERN </a:t>
            </a:r>
            <a:r>
              <a:rPr lang="en-GB" sz="1600" dirty="0" smtClean="0">
                <a:solidFill>
                  <a:schemeClr val="bg2">
                    <a:lumMod val="20000"/>
                    <a:lumOff val="80000"/>
                  </a:schemeClr>
                </a:solidFill>
              </a:rPr>
              <a:t>16:1 radial cavity </a:t>
            </a:r>
            <a:r>
              <a:rPr lang="en-GB" sz="1600" dirty="0">
                <a:solidFill>
                  <a:schemeClr val="bg2">
                    <a:lumMod val="20000"/>
                    <a:lumOff val="80000"/>
                  </a:schemeClr>
                </a:solidFill>
              </a:rPr>
              <a:t>combiner </a:t>
            </a:r>
            <a:r>
              <a:rPr lang="en-GB" sz="1600" dirty="0" smtClean="0">
                <a:solidFill>
                  <a:schemeClr val="bg2">
                    <a:lumMod val="20000"/>
                    <a:lumOff val="80000"/>
                  </a:schemeClr>
                </a:solidFill>
              </a:rPr>
              <a:t>2.4 MW CW @ </a:t>
            </a:r>
            <a:r>
              <a:rPr lang="en-GB" sz="1600" dirty="0">
                <a:solidFill>
                  <a:schemeClr val="bg2">
                    <a:lumMod val="20000"/>
                    <a:lumOff val="80000"/>
                  </a:schemeClr>
                </a:solidFill>
              </a:rPr>
              <a:t>200 </a:t>
            </a:r>
            <a:r>
              <a:rPr lang="en-GB" sz="1600" dirty="0" smtClean="0">
                <a:solidFill>
                  <a:schemeClr val="bg2">
                    <a:lumMod val="20000"/>
                    <a:lumOff val="80000"/>
                  </a:schemeClr>
                </a:solidFill>
              </a:rPr>
              <a:t>MHz,</a:t>
            </a:r>
          </a:p>
          <a:p>
            <a:pPr algn="ctr"/>
            <a:r>
              <a:rPr lang="en-GB" sz="1600" dirty="0" smtClean="0">
                <a:solidFill>
                  <a:schemeClr val="bg2">
                    <a:lumMod val="20000"/>
                    <a:lumOff val="80000"/>
                  </a:schemeClr>
                </a:solidFill>
              </a:rPr>
              <a:t>Still to be power tested, validated at VNA level</a:t>
            </a:r>
            <a:br>
              <a:rPr lang="en-GB" sz="1600" dirty="0" smtClean="0">
                <a:solidFill>
                  <a:schemeClr val="bg2">
                    <a:lumMod val="20000"/>
                    <a:lumOff val="80000"/>
                  </a:schemeClr>
                </a:solidFill>
              </a:rPr>
            </a:br>
            <a:r>
              <a:rPr lang="en-GB" sz="1600" dirty="0" smtClean="0">
                <a:solidFill>
                  <a:schemeClr val="bg2">
                    <a:lumMod val="20000"/>
                    <a:lumOff val="80000"/>
                  </a:schemeClr>
                </a:solidFill>
              </a:rPr>
              <a:t>with only -0.2dB insertion losses</a:t>
            </a:r>
          </a:p>
          <a:p>
            <a:pPr algn="ctr"/>
            <a:r>
              <a:rPr lang="en-GB" sz="1600" dirty="0" smtClean="0">
                <a:solidFill>
                  <a:schemeClr val="bg2">
                    <a:lumMod val="20000"/>
                    <a:lumOff val="80000"/>
                  </a:schemeClr>
                </a:solidFill>
              </a:rPr>
              <a:t>Machined by EN-MME in-house from a massive block of aluminium</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970" y="450859"/>
            <a:ext cx="1484371" cy="198000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9242" y="512423"/>
            <a:ext cx="2400000" cy="1800000"/>
          </a:xfrm>
          <a:prstGeom prst="rect">
            <a:avLst/>
          </a:prstGeom>
        </p:spPr>
      </p:pic>
      <p:sp>
        <p:nvSpPr>
          <p:cNvPr id="13" name="Rectangle 12"/>
          <p:cNvSpPr/>
          <p:nvPr/>
        </p:nvSpPr>
        <p:spPr>
          <a:xfrm>
            <a:off x="6148600" y="2508692"/>
            <a:ext cx="4844596"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2">
                    <a:lumMod val="20000"/>
                    <a:lumOff val="80000"/>
                  </a:schemeClr>
                </a:solidFill>
              </a:rPr>
              <a:t>CERN </a:t>
            </a:r>
            <a:r>
              <a:rPr lang="en-GB" sz="1600" dirty="0" smtClean="0">
                <a:solidFill>
                  <a:schemeClr val="bg2">
                    <a:lumMod val="20000"/>
                    <a:lumOff val="80000"/>
                  </a:schemeClr>
                </a:solidFill>
              </a:rPr>
              <a:t>144:1 cavity combiner 144 kW @ 200 MHz</a:t>
            </a:r>
          </a:p>
          <a:p>
            <a:pPr algn="ctr"/>
            <a:r>
              <a:rPr lang="en-GB" sz="1600" dirty="0" smtClean="0">
                <a:solidFill>
                  <a:schemeClr val="bg2">
                    <a:lumMod val="20000"/>
                    <a:lumOff val="80000"/>
                  </a:schemeClr>
                </a:solidFill>
              </a:rPr>
              <a:t>Calculations by ESRF, construction by CERN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72" y="3540779"/>
            <a:ext cx="2400000" cy="1800000"/>
          </a:xfrm>
          <a:prstGeom prst="rect">
            <a:avLst/>
          </a:prstGeom>
        </p:spPr>
      </p:pic>
      <p:sp>
        <p:nvSpPr>
          <p:cNvPr id="14" name="TextBox 13"/>
          <p:cNvSpPr txBox="1"/>
          <p:nvPr/>
        </p:nvSpPr>
        <p:spPr>
          <a:xfrm>
            <a:off x="2639616" y="6309320"/>
            <a:ext cx="2030299" cy="369332"/>
          </a:xfrm>
          <a:prstGeom prst="rect">
            <a:avLst/>
          </a:prstGeom>
          <a:noFill/>
        </p:spPr>
        <p:txBody>
          <a:bodyPr wrap="none" rtlCol="0">
            <a:spAutoFit/>
          </a:bodyPr>
          <a:lstStyle/>
          <a:p>
            <a:pPr algn="r"/>
            <a:r>
              <a:rPr lang="en-GB" dirty="0" smtClean="0">
                <a:latin typeface="Calibri" panose="020F0502020204030204" pitchFamily="34" charset="0"/>
              </a:rPr>
              <a:t>E. Montesinos et al.</a:t>
            </a:r>
            <a:endParaRPr lang="en-GB" dirty="0">
              <a:latin typeface="Calibri" panose="020F0502020204030204" pitchFamily="34" charset="0"/>
            </a:endParaRPr>
          </a:p>
        </p:txBody>
      </p:sp>
    </p:spTree>
    <p:extLst>
      <p:ext uri="{BB962C8B-B14F-4D97-AF65-F5344CB8AC3E}">
        <p14:creationId xmlns:p14="http://schemas.microsoft.com/office/powerpoint/2010/main" val="2456021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Adaptive Set-point (Full Detuning)</a:t>
            </a:r>
            <a:endParaRPr lang="en-US" dirty="0"/>
          </a:p>
        </p:txBody>
      </p:sp>
      <p:sp>
        <p:nvSpPr>
          <p:cNvPr id="3" name="Content Placeholder 2"/>
          <p:cNvSpPr>
            <a:spLocks noGrp="1"/>
          </p:cNvSpPr>
          <p:nvPr>
            <p:ph idx="1"/>
          </p:nvPr>
        </p:nvSpPr>
        <p:spPr>
          <a:xfrm>
            <a:off x="302596" y="5085019"/>
            <a:ext cx="6417182" cy="1572487"/>
          </a:xfrm>
        </p:spPr>
        <p:txBody>
          <a:bodyPr/>
          <a:lstStyle/>
          <a:p>
            <a:r>
              <a:rPr lang="en-GB" dirty="0" smtClean="0"/>
              <a:t>FPGA implementation of adaptive </a:t>
            </a:r>
            <a:r>
              <a:rPr lang="en-GB" dirty="0" err="1" smtClean="0"/>
              <a:t>setpoint</a:t>
            </a:r>
            <a:r>
              <a:rPr lang="en-GB" dirty="0" smtClean="0"/>
              <a:t> algorithm in </a:t>
            </a:r>
            <a:r>
              <a:rPr lang="en-GB" dirty="0" err="1" smtClean="0"/>
              <a:t>SetPoint</a:t>
            </a:r>
            <a:r>
              <a:rPr lang="en-GB" dirty="0" smtClean="0"/>
              <a:t> VME module</a:t>
            </a:r>
          </a:p>
          <a:p>
            <a:r>
              <a:rPr lang="en-GB" dirty="0" smtClean="0"/>
              <a:t>Operational in LHC in 2017: achieves a factor 2 reduction in klystron power</a:t>
            </a:r>
          </a:p>
        </p:txBody>
      </p:sp>
      <p:sp>
        <p:nvSpPr>
          <p:cNvPr id="6" name="Slide Number Placeholder 5"/>
          <p:cNvSpPr>
            <a:spLocks noGrp="1"/>
          </p:cNvSpPr>
          <p:nvPr>
            <p:ph type="sldNum" sz="quarter" idx="12"/>
          </p:nvPr>
        </p:nvSpPr>
        <p:spPr/>
        <p:txBody>
          <a:bodyPr/>
          <a:lstStyle/>
          <a:p>
            <a:fld id="{D57F1E4F-1CFF-5643-939E-02111984F565}" type="slidenum">
              <a:rPr lang="en-US" smtClean="0"/>
              <a:t>14</a:t>
            </a:fld>
            <a:endParaRPr lang="en-US" dirty="0"/>
          </a:p>
        </p:txBody>
      </p:sp>
      <p:pic>
        <p:nvPicPr>
          <p:cNvPr id="9" name="Picture 8"/>
          <p:cNvPicPr>
            <a:picLocks noChangeAspect="1"/>
          </p:cNvPicPr>
          <p:nvPr/>
        </p:nvPicPr>
        <p:blipFill>
          <a:blip r:embed="rId3"/>
          <a:stretch>
            <a:fillRect/>
          </a:stretch>
        </p:blipFill>
        <p:spPr>
          <a:xfrm>
            <a:off x="191126" y="1152983"/>
            <a:ext cx="5417939" cy="3810418"/>
          </a:xfrm>
          <a:prstGeom prst="rect">
            <a:avLst/>
          </a:prstGeom>
        </p:spPr>
      </p:pic>
      <p:grpSp>
        <p:nvGrpSpPr>
          <p:cNvPr id="22" name="Group 21"/>
          <p:cNvGrpSpPr/>
          <p:nvPr/>
        </p:nvGrpSpPr>
        <p:grpSpPr>
          <a:xfrm>
            <a:off x="5844872" y="1095515"/>
            <a:ext cx="5625216" cy="3925354"/>
            <a:chOff x="4653735" y="1152983"/>
            <a:chExt cx="6663953" cy="3351830"/>
          </a:xfrm>
        </p:grpSpPr>
        <p:pic>
          <p:nvPicPr>
            <p:cNvPr id="10" name="Picture 9" descr="Y:\Machines\LHC\LowLevel\Modules\SetPoint\AdaptiveSetpoint\LHC\StartOfRampK1-12-K2-1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735" y="1152983"/>
              <a:ext cx="6663953" cy="3351830"/>
            </a:xfrm>
            <a:prstGeom prst="rect">
              <a:avLst/>
            </a:prstGeom>
            <a:noFill/>
            <a:ln>
              <a:noFill/>
            </a:ln>
          </p:spPr>
        </p:pic>
        <p:cxnSp>
          <p:nvCxnSpPr>
            <p:cNvPr id="12" name="Straight Arrow Connector 11"/>
            <p:cNvCxnSpPr/>
            <p:nvPr/>
          </p:nvCxnSpPr>
          <p:spPr>
            <a:xfrm>
              <a:off x="6492240" y="1942815"/>
              <a:ext cx="26126" cy="1985554"/>
            </a:xfrm>
            <a:prstGeom prst="straightConnector1">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05303" y="3313186"/>
              <a:ext cx="1984839" cy="338554"/>
            </a:xfrm>
            <a:prstGeom prst="rect">
              <a:avLst/>
            </a:prstGeom>
            <a:noFill/>
          </p:spPr>
          <p:txBody>
            <a:bodyPr wrap="none" rtlCol="0">
              <a:spAutoFit/>
            </a:bodyPr>
            <a:lstStyle/>
            <a:p>
              <a:r>
                <a:rPr lang="en-GB" sz="1600" dirty="0" smtClean="0">
                  <a:solidFill>
                    <a:srgbClr val="7030A0"/>
                  </a:solidFill>
                </a:rPr>
                <a:t>Phase modulation</a:t>
              </a:r>
              <a:endParaRPr lang="en-US" sz="1600" dirty="0">
                <a:solidFill>
                  <a:srgbClr val="7030A0"/>
                </a:solidFill>
              </a:endParaRPr>
            </a:p>
          </p:txBody>
        </p:sp>
        <p:sp>
          <p:nvSpPr>
            <p:cNvPr id="15" name="TextBox 14"/>
            <p:cNvSpPr txBox="1"/>
            <p:nvPr/>
          </p:nvSpPr>
          <p:spPr>
            <a:xfrm>
              <a:off x="4708142" y="1772493"/>
              <a:ext cx="1625766" cy="338554"/>
            </a:xfrm>
            <a:prstGeom prst="rect">
              <a:avLst/>
            </a:prstGeom>
            <a:noFill/>
          </p:spPr>
          <p:txBody>
            <a:bodyPr wrap="none" rtlCol="0">
              <a:spAutoFit/>
            </a:bodyPr>
            <a:lstStyle/>
            <a:p>
              <a:r>
                <a:rPr lang="en-GB" sz="1600" dirty="0" smtClean="0">
                  <a:solidFill>
                    <a:srgbClr val="FF0000"/>
                  </a:solidFill>
                </a:rPr>
                <a:t>Klystron power</a:t>
              </a:r>
              <a:endParaRPr lang="en-US" sz="1600" dirty="0">
                <a:solidFill>
                  <a:srgbClr val="FF0000"/>
                </a:solidFill>
              </a:endParaRPr>
            </a:p>
          </p:txBody>
        </p:sp>
        <p:cxnSp>
          <p:nvCxnSpPr>
            <p:cNvPr id="16" name="Straight Arrow Connector 15"/>
            <p:cNvCxnSpPr/>
            <p:nvPr/>
          </p:nvCxnSpPr>
          <p:spPr>
            <a:xfrm>
              <a:off x="5507962" y="2055481"/>
              <a:ext cx="13063" cy="23528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08142" y="3928225"/>
              <a:ext cx="4947377" cy="336637"/>
            </a:xfrm>
            <a:prstGeom prst="rect">
              <a:avLst/>
            </a:prstGeom>
            <a:solidFill>
              <a:schemeClr val="tx1"/>
            </a:solidFill>
          </p:spPr>
          <p:txBody>
            <a:bodyPr wrap="none" rtlCol="0">
              <a:spAutoFit/>
            </a:bodyPr>
            <a:lstStyle/>
            <a:p>
              <a:r>
                <a:rPr lang="en-GB" sz="1600" dirty="0" smtClean="0">
                  <a:solidFill>
                    <a:schemeClr val="bg1"/>
                  </a:solidFill>
                </a:rPr>
                <a:t>Algorithm switched ON before start of ramp</a:t>
              </a:r>
              <a:endParaRPr lang="en-US" sz="1600" dirty="0">
                <a:solidFill>
                  <a:schemeClr val="bg1"/>
                </a:solidFill>
              </a:endParaRPr>
            </a:p>
          </p:txBody>
        </p:sp>
        <p:cxnSp>
          <p:nvCxnSpPr>
            <p:cNvPr id="19" name="Straight Arrow Connector 18"/>
            <p:cNvCxnSpPr/>
            <p:nvPr/>
          </p:nvCxnSpPr>
          <p:spPr>
            <a:xfrm flipV="1">
              <a:off x="5364094" y="2930618"/>
              <a:ext cx="57652" cy="997607"/>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092126" y="5113989"/>
            <a:ext cx="2581658" cy="738664"/>
          </a:xfrm>
          <a:prstGeom prst="rect">
            <a:avLst/>
          </a:prstGeom>
          <a:noFill/>
        </p:spPr>
        <p:txBody>
          <a:bodyPr wrap="square" rtlCol="0">
            <a:spAutoFit/>
          </a:bodyPr>
          <a:lstStyle/>
          <a:p>
            <a:r>
              <a:rPr lang="en-GB" sz="1400" dirty="0" smtClean="0"/>
              <a:t>Power and phase modulation during LHC ramp</a:t>
            </a:r>
            <a:endParaRPr lang="en-US" sz="1400" dirty="0"/>
          </a:p>
        </p:txBody>
      </p:sp>
      <p:sp>
        <p:nvSpPr>
          <p:cNvPr id="17" name="Date Placeholder 3"/>
          <p:cNvSpPr>
            <a:spLocks noGrp="1"/>
          </p:cNvSpPr>
          <p:nvPr>
            <p:ph type="dt" sz="half" idx="10"/>
          </p:nvPr>
        </p:nvSpPr>
        <p:spPr>
          <a:xfrm rot="5400000">
            <a:off x="10627126" y="2138363"/>
            <a:ext cx="1685924" cy="304799"/>
          </a:xfrm>
        </p:spPr>
        <p:txBody>
          <a:bodyPr/>
          <a:lstStyle/>
          <a:p>
            <a:r>
              <a:rPr lang="en-US" smtClean="0"/>
              <a:t>07-Dec-2017</a:t>
            </a:r>
            <a:endParaRPr lang="en-US" dirty="0"/>
          </a:p>
        </p:txBody>
      </p:sp>
      <p:sp>
        <p:nvSpPr>
          <p:cNvPr id="20" name="Footer Placeholder 4"/>
          <p:cNvSpPr>
            <a:spLocks noGrp="1"/>
          </p:cNvSpPr>
          <p:nvPr>
            <p:ph type="ftr" sz="quarter" idx="11"/>
          </p:nvPr>
        </p:nvSpPr>
        <p:spPr>
          <a:xfrm rot="5400000">
            <a:off x="9913598" y="3225297"/>
            <a:ext cx="3859795" cy="304801"/>
          </a:xfrm>
        </p:spPr>
        <p:txBody>
          <a:bodyPr/>
          <a:lstStyle/>
          <a:p>
            <a:r>
              <a:rPr lang="sv-SE" smtClean="0"/>
              <a:t>RF R&amp;D @ CERN     Uppsala University</a:t>
            </a:r>
            <a:endParaRPr lang="en-US" dirty="0"/>
          </a:p>
        </p:txBody>
      </p:sp>
      <p:sp>
        <p:nvSpPr>
          <p:cNvPr id="21" name="TextBox 20"/>
          <p:cNvSpPr txBox="1"/>
          <p:nvPr/>
        </p:nvSpPr>
        <p:spPr>
          <a:xfrm>
            <a:off x="6158682" y="6339278"/>
            <a:ext cx="5866863" cy="369332"/>
          </a:xfrm>
          <a:prstGeom prst="rect">
            <a:avLst/>
          </a:prstGeom>
          <a:noFill/>
        </p:spPr>
        <p:txBody>
          <a:bodyPr wrap="none" rtlCol="0">
            <a:spAutoFit/>
          </a:bodyPr>
          <a:lstStyle/>
          <a:p>
            <a:pPr algn="r"/>
            <a:r>
              <a:rPr lang="en-GB" dirty="0" smtClean="0">
                <a:latin typeface="Calibri" panose="020F0502020204030204" pitchFamily="34" charset="0"/>
              </a:rPr>
              <a:t>P. Baudrenghien, G. </a:t>
            </a:r>
            <a:r>
              <a:rPr lang="en-GB" dirty="0" err="1" smtClean="0">
                <a:latin typeface="Calibri" panose="020F0502020204030204" pitchFamily="34" charset="0"/>
              </a:rPr>
              <a:t>Hagmann</a:t>
            </a:r>
            <a:r>
              <a:rPr lang="en-GB" dirty="0" smtClean="0">
                <a:latin typeface="Calibri" panose="020F0502020204030204" pitchFamily="34" charset="0"/>
              </a:rPr>
              <a:t>, T. </a:t>
            </a:r>
            <a:r>
              <a:rPr lang="en-GB" dirty="0" err="1" smtClean="0">
                <a:latin typeface="Calibri" panose="020F0502020204030204" pitchFamily="34" charset="0"/>
              </a:rPr>
              <a:t>Mastoridis</a:t>
            </a:r>
            <a:r>
              <a:rPr lang="en-GB" dirty="0" smtClean="0">
                <a:latin typeface="Calibri" panose="020F0502020204030204" pitchFamily="34" charset="0"/>
              </a:rPr>
              <a:t>, O. Brunner et al.</a:t>
            </a:r>
            <a:endParaRPr lang="en-GB" dirty="0">
              <a:latin typeface="Calibri" panose="020F0502020204030204" pitchFamily="34" charset="0"/>
            </a:endParaRPr>
          </a:p>
        </p:txBody>
      </p:sp>
    </p:spTree>
    <p:extLst>
      <p:ext uri="{BB962C8B-B14F-4D97-AF65-F5344CB8AC3E}">
        <p14:creationId xmlns:p14="http://schemas.microsoft.com/office/powerpoint/2010/main" val="2104301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LHC: Phase modulation in production</a:t>
            </a:r>
            <a:endParaRPr lang="en-GB" dirty="0"/>
          </a:p>
        </p:txBody>
      </p:sp>
      <p:sp>
        <p:nvSpPr>
          <p:cNvPr id="3" name="Content Placeholder 2"/>
          <p:cNvSpPr>
            <a:spLocks noGrp="1"/>
          </p:cNvSpPr>
          <p:nvPr>
            <p:ph idx="1"/>
          </p:nvPr>
        </p:nvSpPr>
        <p:spPr>
          <a:xfrm>
            <a:off x="6663143" y="1947378"/>
            <a:ext cx="4178081" cy="4195481"/>
          </a:xfrm>
        </p:spPr>
        <p:txBody>
          <a:bodyPr>
            <a:normAutofit lnSpcReduction="10000"/>
          </a:bodyPr>
          <a:lstStyle/>
          <a:p>
            <a:r>
              <a:rPr lang="en-US" sz="1600" dirty="0"/>
              <a:t>Fill 5737</a:t>
            </a:r>
          </a:p>
          <a:p>
            <a:pPr lvl="1"/>
            <a:r>
              <a:rPr lang="en-US" sz="1400" dirty="0" smtClean="0"/>
              <a:t>old </a:t>
            </a:r>
            <a:r>
              <a:rPr lang="en-US" sz="1400" dirty="0"/>
              <a:t>scheme</a:t>
            </a:r>
          </a:p>
          <a:p>
            <a:pPr lvl="1"/>
            <a:r>
              <a:rPr lang="en-US" sz="1400" dirty="0" smtClean="0"/>
              <a:t>power </a:t>
            </a:r>
            <a:r>
              <a:rPr lang="en-US" sz="1400" dirty="0"/>
              <a:t>increases during ramp</a:t>
            </a:r>
          </a:p>
          <a:p>
            <a:pPr lvl="1"/>
            <a:r>
              <a:rPr lang="en-US" sz="1400" dirty="0" smtClean="0"/>
              <a:t>noise </a:t>
            </a:r>
            <a:r>
              <a:rPr lang="en-US" sz="1400" dirty="0"/>
              <a:t>ripples caused  by the beam/no beam transients</a:t>
            </a:r>
          </a:p>
          <a:p>
            <a:pPr lvl="1"/>
            <a:r>
              <a:rPr lang="en-US" sz="1400" dirty="0" smtClean="0"/>
              <a:t>power </a:t>
            </a:r>
            <a:r>
              <a:rPr lang="en-US" sz="1400" dirty="0"/>
              <a:t>scales as beam </a:t>
            </a:r>
            <a:r>
              <a:rPr lang="en-US" sz="1400" dirty="0" smtClean="0"/>
              <a:t>current           </a:t>
            </a:r>
            <a:r>
              <a:rPr lang="en-US" sz="1400" dirty="0" smtClean="0">
                <a:sym typeface="Wingdings" panose="05000000000000000000" pitchFamily="2" charset="2"/>
              </a:rPr>
              <a:t></a:t>
            </a:r>
            <a:r>
              <a:rPr lang="en-US" sz="1400" dirty="0" smtClean="0"/>
              <a:t> </a:t>
            </a:r>
            <a:r>
              <a:rPr lang="en-US" sz="1400" b="1" dirty="0">
                <a:solidFill>
                  <a:srgbClr val="FFC000"/>
                </a:solidFill>
              </a:rPr>
              <a:t>190 kW at 1.5 MV, 0.5 A DC</a:t>
            </a:r>
          </a:p>
          <a:p>
            <a:r>
              <a:rPr lang="en-US" sz="1600" dirty="0" smtClean="0"/>
              <a:t>Fill 5887 (</a:t>
            </a:r>
            <a:r>
              <a:rPr lang="en-US" sz="1600" dirty="0" smtClean="0">
                <a:sym typeface="Wingdings" panose="05000000000000000000" pitchFamily="2" charset="2"/>
              </a:rPr>
              <a:t> </a:t>
            </a:r>
            <a:r>
              <a:rPr lang="en-US" sz="1600" dirty="0" smtClean="0"/>
              <a:t>summer 2017 onwards)</a:t>
            </a:r>
            <a:endParaRPr lang="en-US" sz="1600" dirty="0"/>
          </a:p>
          <a:p>
            <a:pPr lvl="1"/>
            <a:r>
              <a:rPr lang="en-US" sz="1400" dirty="0" smtClean="0"/>
              <a:t>new </a:t>
            </a:r>
            <a:r>
              <a:rPr lang="en-US" sz="1400" dirty="0"/>
              <a:t>scheme</a:t>
            </a:r>
          </a:p>
          <a:p>
            <a:pPr lvl="1"/>
            <a:r>
              <a:rPr lang="en-US" sz="1400" dirty="0" smtClean="0"/>
              <a:t>power </a:t>
            </a:r>
            <a:r>
              <a:rPr lang="en-US" sz="1400" dirty="0"/>
              <a:t>independent of beam current</a:t>
            </a:r>
          </a:p>
          <a:p>
            <a:pPr lvl="1"/>
            <a:r>
              <a:rPr lang="en-US" sz="1400" dirty="0" smtClean="0"/>
              <a:t>very </a:t>
            </a:r>
            <a:r>
              <a:rPr lang="en-US" sz="1400" dirty="0"/>
              <a:t>small power change following beam dump</a:t>
            </a:r>
          </a:p>
          <a:p>
            <a:pPr lvl="1"/>
            <a:r>
              <a:rPr lang="en-US" sz="1400" dirty="0" smtClean="0"/>
              <a:t>power </a:t>
            </a:r>
            <a:r>
              <a:rPr lang="en-US" sz="1400" dirty="0"/>
              <a:t>scales </a:t>
            </a:r>
            <a:r>
              <a:rPr lang="en-US" sz="1400" dirty="0" smtClean="0"/>
              <a:t>quadratic </a:t>
            </a:r>
            <a:r>
              <a:rPr lang="en-US" sz="1400" dirty="0"/>
              <a:t>with beam </a:t>
            </a:r>
            <a:r>
              <a:rPr lang="en-US" sz="1400" dirty="0" smtClean="0"/>
              <a:t>voltage </a:t>
            </a:r>
            <a:r>
              <a:rPr lang="en-US" sz="1400" dirty="0" smtClean="0">
                <a:sym typeface="Wingdings" panose="05000000000000000000" pitchFamily="2" charset="2"/>
              </a:rPr>
              <a:t> </a:t>
            </a:r>
            <a:r>
              <a:rPr lang="en-US" sz="1400" b="1" dirty="0" smtClean="0">
                <a:solidFill>
                  <a:srgbClr val="FFC000"/>
                </a:solidFill>
              </a:rPr>
              <a:t>104 </a:t>
            </a:r>
            <a:r>
              <a:rPr lang="en-US" sz="1400" b="1" dirty="0">
                <a:solidFill>
                  <a:srgbClr val="FFC000"/>
                </a:solidFill>
              </a:rPr>
              <a:t>kW at 1.5 MV, Q</a:t>
            </a:r>
            <a:r>
              <a:rPr lang="en-US" sz="1400" b="1" baseline="-25000" dirty="0">
                <a:solidFill>
                  <a:srgbClr val="FFC000"/>
                </a:solidFill>
              </a:rPr>
              <a:t>L</a:t>
            </a:r>
            <a:r>
              <a:rPr lang="en-US" sz="1400" b="1" dirty="0">
                <a:solidFill>
                  <a:srgbClr val="FFC000"/>
                </a:solidFill>
              </a:rPr>
              <a:t>=60k</a:t>
            </a:r>
          </a:p>
          <a:p>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15</a:t>
            </a:fld>
            <a:endParaRPr lang="en-US" dirty="0"/>
          </a:p>
        </p:txBody>
      </p:sp>
      <p:grpSp>
        <p:nvGrpSpPr>
          <p:cNvPr id="15" name="Group 14"/>
          <p:cNvGrpSpPr/>
          <p:nvPr/>
        </p:nvGrpSpPr>
        <p:grpSpPr>
          <a:xfrm>
            <a:off x="793050" y="1671887"/>
            <a:ext cx="5247700" cy="2175541"/>
            <a:chOff x="197317" y="1066800"/>
            <a:chExt cx="6220778" cy="262366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17" y="1066800"/>
              <a:ext cx="6220778" cy="2623661"/>
            </a:xfrm>
            <a:prstGeom prst="rect">
              <a:avLst/>
            </a:prstGeom>
            <a:ln>
              <a:solidFill>
                <a:schemeClr val="tx1"/>
              </a:solidFill>
            </a:ln>
          </p:spPr>
        </p:pic>
        <p:graphicFrame>
          <p:nvGraphicFramePr>
            <p:cNvPr id="17" name="Object 16"/>
            <p:cNvGraphicFramePr>
              <a:graphicFrameLocks noChangeAspect="1"/>
            </p:cNvGraphicFramePr>
            <p:nvPr>
              <p:extLst/>
            </p:nvPr>
          </p:nvGraphicFramePr>
          <p:xfrm>
            <a:off x="2057400" y="2345102"/>
            <a:ext cx="749300" cy="406400"/>
          </p:xfrm>
          <a:graphic>
            <a:graphicData uri="http://schemas.openxmlformats.org/presentationml/2006/ole">
              <mc:AlternateContent xmlns:mc="http://schemas.openxmlformats.org/markup-compatibility/2006">
                <mc:Choice xmlns:v="urn:schemas-microsoft-com:vml" Requires="v">
                  <p:oleObj spid="_x0000_s1090" name="Equation" r:id="rId4" imgW="749160" imgH="406080" progId="Equation.3">
                    <p:embed/>
                  </p:oleObj>
                </mc:Choice>
                <mc:Fallback>
                  <p:oleObj name="Equation" r:id="rId4" imgW="749160" imgH="406080" progId="Equation.3">
                    <p:embed/>
                    <p:pic>
                      <p:nvPicPr>
                        <p:cNvPr id="17" name="Object 16"/>
                        <p:cNvPicPr/>
                        <p:nvPr/>
                      </p:nvPicPr>
                      <p:blipFill>
                        <a:blip r:embed="rId5"/>
                        <a:stretch>
                          <a:fillRect/>
                        </a:stretch>
                      </p:blipFill>
                      <p:spPr>
                        <a:xfrm>
                          <a:off x="2057400" y="2345102"/>
                          <a:ext cx="749300" cy="406400"/>
                        </a:xfrm>
                        <a:prstGeom prst="rect">
                          <a:avLst/>
                        </a:prstGeom>
                        <a:ln>
                          <a:solidFill>
                            <a:srgbClr val="FF0000"/>
                          </a:solidFill>
                        </a:ln>
                      </p:spPr>
                    </p:pic>
                  </p:oleObj>
                </mc:Fallback>
              </mc:AlternateContent>
            </a:graphicData>
          </a:graphic>
        </p:graphicFrame>
        <p:cxnSp>
          <p:nvCxnSpPr>
            <p:cNvPr id="18" name="Straight Arrow Connector 17"/>
            <p:cNvCxnSpPr/>
            <p:nvPr/>
          </p:nvCxnSpPr>
          <p:spPr>
            <a:xfrm flipH="1" flipV="1">
              <a:off x="1676400" y="2243296"/>
              <a:ext cx="381000" cy="3475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93050" y="4188651"/>
            <a:ext cx="5247700" cy="2237887"/>
            <a:chOff x="304800" y="3855720"/>
            <a:chExt cx="6220776" cy="2623661"/>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3855720"/>
              <a:ext cx="6220776" cy="2623661"/>
            </a:xfrm>
            <a:prstGeom prst="rect">
              <a:avLst/>
            </a:prstGeom>
          </p:spPr>
        </p:pic>
        <p:graphicFrame>
          <p:nvGraphicFramePr>
            <p:cNvPr id="21" name="Object 20"/>
            <p:cNvGraphicFramePr>
              <a:graphicFrameLocks noChangeAspect="1"/>
            </p:cNvGraphicFramePr>
            <p:nvPr>
              <p:extLst/>
            </p:nvPr>
          </p:nvGraphicFramePr>
          <p:xfrm>
            <a:off x="2362200" y="5689600"/>
            <a:ext cx="889000" cy="457200"/>
          </p:xfrm>
          <a:graphic>
            <a:graphicData uri="http://schemas.openxmlformats.org/presentationml/2006/ole">
              <mc:AlternateContent xmlns:mc="http://schemas.openxmlformats.org/markup-compatibility/2006">
                <mc:Choice xmlns:v="urn:schemas-microsoft-com:vml" Requires="v">
                  <p:oleObj spid="_x0000_s1091" name="Equation" r:id="rId7" imgW="888840" imgH="457200" progId="Equation.3">
                    <p:embed/>
                  </p:oleObj>
                </mc:Choice>
                <mc:Fallback>
                  <p:oleObj name="Equation" r:id="rId7" imgW="888840" imgH="457200" progId="Equation.3">
                    <p:embed/>
                    <p:pic>
                      <p:nvPicPr>
                        <p:cNvPr id="21" name="Object 20"/>
                        <p:cNvPicPr/>
                        <p:nvPr/>
                      </p:nvPicPr>
                      <p:blipFill>
                        <a:blip r:embed="rId8"/>
                        <a:stretch>
                          <a:fillRect/>
                        </a:stretch>
                      </p:blipFill>
                      <p:spPr>
                        <a:xfrm>
                          <a:off x="2362200" y="5689600"/>
                          <a:ext cx="889000" cy="457200"/>
                        </a:xfrm>
                        <a:prstGeom prst="rect">
                          <a:avLst/>
                        </a:prstGeom>
                        <a:ln>
                          <a:solidFill>
                            <a:srgbClr val="FF0000"/>
                          </a:solidFill>
                        </a:ln>
                      </p:spPr>
                    </p:pic>
                  </p:oleObj>
                </mc:Fallback>
              </mc:AlternateContent>
            </a:graphicData>
          </a:graphic>
        </p:graphicFrame>
        <p:cxnSp>
          <p:nvCxnSpPr>
            <p:cNvPr id="22" name="Straight Arrow Connector 21"/>
            <p:cNvCxnSpPr/>
            <p:nvPr/>
          </p:nvCxnSpPr>
          <p:spPr>
            <a:xfrm flipH="1" flipV="1">
              <a:off x="1905001" y="5541248"/>
              <a:ext cx="457199" cy="336628"/>
            </a:xfrm>
            <a:prstGeom prst="straightConnector1">
              <a:avLst/>
            </a:prstGeom>
            <a:noFill/>
            <a:ln w="9525" cap="flat" cmpd="sng" algn="ctr">
              <a:solidFill>
                <a:srgbClr val="FF0000"/>
              </a:solidFill>
              <a:prstDash val="solid"/>
              <a:tailEnd type="triangle"/>
            </a:ln>
            <a:effectLst/>
          </p:spPr>
        </p:cxnSp>
        <p:sp>
          <p:nvSpPr>
            <p:cNvPr id="23" name="TextBox 22"/>
            <p:cNvSpPr txBox="1"/>
            <p:nvPr/>
          </p:nvSpPr>
          <p:spPr>
            <a:xfrm>
              <a:off x="4314326" y="3855720"/>
              <a:ext cx="1776121" cy="801047"/>
            </a:xfrm>
            <a:prstGeom prst="rect">
              <a:avLst/>
            </a:prstGeom>
            <a:noFill/>
            <a:ln>
              <a:solidFill>
                <a:srgbClr val="FF0000"/>
              </a:solidFill>
            </a:ln>
          </p:spPr>
          <p:txBody>
            <a:bodyPr wrap="square" rtlCol="0">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dirty="0" smtClean="0">
                  <a:ln>
                    <a:noFill/>
                  </a:ln>
                  <a:solidFill>
                    <a:srgbClr val="292934"/>
                  </a:solidFill>
                  <a:effectLst/>
                  <a:uLnTx/>
                  <a:uFillTx/>
                  <a:ea typeface="MS PGothic" pitchFamily="34" charset="-128"/>
                </a:rPr>
                <a:t>Beam gone..</a:t>
              </a:r>
            </a:p>
            <a:p>
              <a:pPr marL="0" marR="0" lvl="0" indent="0" defTabSz="91440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dirty="0" smtClean="0">
                  <a:ln>
                    <a:noFill/>
                  </a:ln>
                  <a:solidFill>
                    <a:srgbClr val="292934"/>
                  </a:solidFill>
                  <a:effectLst/>
                  <a:uLnTx/>
                  <a:uFillTx/>
                  <a:ea typeface="MS PGothic" pitchFamily="34" charset="-128"/>
                </a:rPr>
                <a:t>Minimal change in power</a:t>
              </a:r>
            </a:p>
          </p:txBody>
        </p:sp>
        <p:sp>
          <p:nvSpPr>
            <p:cNvPr id="24" name="Oval 23"/>
            <p:cNvSpPr/>
            <p:nvPr/>
          </p:nvSpPr>
          <p:spPr>
            <a:xfrm>
              <a:off x="4735988" y="4963476"/>
              <a:ext cx="572612" cy="914400"/>
            </a:xfrm>
            <a:prstGeom prst="ellipse">
              <a:avLst/>
            </a:prstGeom>
            <a:noFill/>
            <a:ln w="127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Arial"/>
                <a:ea typeface="+mn-ea"/>
                <a:cs typeface="+mn-cs"/>
              </a:endParaRPr>
            </a:p>
          </p:txBody>
        </p:sp>
        <p:cxnSp>
          <p:nvCxnSpPr>
            <p:cNvPr id="25" name="Straight Arrow Connector 24"/>
            <p:cNvCxnSpPr>
              <a:stCxn id="23" idx="2"/>
              <a:endCxn id="24" idx="0"/>
            </p:cNvCxnSpPr>
            <p:nvPr/>
          </p:nvCxnSpPr>
          <p:spPr>
            <a:xfrm flipH="1">
              <a:off x="5022294" y="4656767"/>
              <a:ext cx="180093" cy="306708"/>
            </a:xfrm>
            <a:prstGeom prst="straightConnector1">
              <a:avLst/>
            </a:prstGeom>
            <a:noFill/>
            <a:ln w="9525" cap="flat" cmpd="sng" algn="ctr">
              <a:solidFill>
                <a:srgbClr val="FF0000"/>
              </a:solidFill>
              <a:prstDash val="solid"/>
              <a:tailEnd type="triangle"/>
            </a:ln>
            <a:effectLst/>
          </p:spPr>
        </p:cxnSp>
      </p:grpSp>
      <p:sp>
        <p:nvSpPr>
          <p:cNvPr id="34" name="TextBox 33"/>
          <p:cNvSpPr txBox="1"/>
          <p:nvPr/>
        </p:nvSpPr>
        <p:spPr>
          <a:xfrm>
            <a:off x="6663143" y="6144301"/>
            <a:ext cx="4472699" cy="369332"/>
          </a:xfrm>
          <a:prstGeom prst="rect">
            <a:avLst/>
          </a:prstGeom>
          <a:noFill/>
        </p:spPr>
        <p:txBody>
          <a:bodyPr wrap="none" rtlCol="0">
            <a:spAutoFit/>
          </a:bodyPr>
          <a:lstStyle/>
          <a:p>
            <a:r>
              <a:rPr lang="en-GB" dirty="0" smtClean="0"/>
              <a:t>Minimizes power required from klystron</a:t>
            </a:r>
            <a:endParaRPr lang="en-GB" dirty="0"/>
          </a:p>
        </p:txBody>
      </p:sp>
    </p:spTree>
    <p:extLst>
      <p:ext uri="{BB962C8B-B14F-4D97-AF65-F5344CB8AC3E}">
        <p14:creationId xmlns:p14="http://schemas.microsoft.com/office/powerpoint/2010/main" val="932916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Medical </a:t>
            </a:r>
            <a:r>
              <a:rPr lang="en-GB" dirty="0" smtClean="0"/>
              <a:t>RFQ amplifiers</a:t>
            </a:r>
            <a:endParaRPr lang="en-GB" dirty="0"/>
          </a:p>
        </p:txBody>
      </p:sp>
      <p:sp>
        <p:nvSpPr>
          <p:cNvPr id="3" name="Content Placeholder 2"/>
          <p:cNvSpPr>
            <a:spLocks noGrp="1"/>
          </p:cNvSpPr>
          <p:nvPr>
            <p:ph sz="half" idx="1"/>
          </p:nvPr>
        </p:nvSpPr>
        <p:spPr>
          <a:xfrm>
            <a:off x="646112" y="2060575"/>
            <a:ext cx="4360668" cy="4195763"/>
          </a:xfrm>
        </p:spPr>
        <p:txBody>
          <a:bodyPr/>
          <a:lstStyle/>
          <a:p>
            <a:r>
              <a:rPr lang="en-GB" dirty="0" smtClean="0"/>
              <a:t>Construction of the HPRF, </a:t>
            </a:r>
            <a:br>
              <a:rPr lang="en-GB" dirty="0" smtClean="0"/>
            </a:br>
            <a:r>
              <a:rPr lang="en-GB" dirty="0" smtClean="0"/>
              <a:t>i.e. 4 * 100 kW IOT 20 µs - 200 Hz</a:t>
            </a:r>
            <a:br>
              <a:rPr lang="en-GB" dirty="0" smtClean="0"/>
            </a:br>
            <a:r>
              <a:rPr lang="en-GB" dirty="0" smtClean="0"/>
              <a:t>@ 750 MHz</a:t>
            </a:r>
          </a:p>
          <a:p>
            <a:pPr marL="457200" lvl="1" indent="0">
              <a:buNone/>
            </a:pPr>
            <a:r>
              <a:rPr lang="en-GB" dirty="0" smtClean="0"/>
              <a:t>Capacity charger and capacitor, HV cage, Grid – Focus – Ion pump supplies, RF drivers, PLC + Fast interlock, RFQ Conditioning system, Instrumentation, Four IOT and trolleys, RF lines, FPC</a:t>
            </a:r>
          </a:p>
          <a:p>
            <a:pPr lvl="1"/>
            <a:endParaRPr lang="en-GB" dirty="0" smtClean="0"/>
          </a:p>
          <a:p>
            <a:r>
              <a:rPr lang="en-GB" dirty="0" smtClean="0"/>
              <a:t>Started in March 2016, fully delivered to in June 2017, property transfer to ADAM in October 2017</a:t>
            </a:r>
            <a:endParaRPr lang="en-GB" dirty="0"/>
          </a:p>
        </p:txBody>
      </p:sp>
      <p:sp>
        <p:nvSpPr>
          <p:cNvPr id="5" name="Date Placeholder 4"/>
          <p:cNvSpPr>
            <a:spLocks noGrp="1"/>
          </p:cNvSpPr>
          <p:nvPr>
            <p:ph type="dt" sz="half" idx="10"/>
          </p:nvPr>
        </p:nvSpPr>
        <p:spPr/>
        <p:txBody>
          <a:bodyPr/>
          <a:lstStyle/>
          <a:p>
            <a:r>
              <a:rPr lang="en-US" smtClean="0"/>
              <a:t>07-Dec-2017</a:t>
            </a:r>
            <a:endParaRPr lang="en-US" dirty="0"/>
          </a:p>
        </p:txBody>
      </p:sp>
      <p:sp>
        <p:nvSpPr>
          <p:cNvPr id="6" name="Footer Placeholder 5"/>
          <p:cNvSpPr>
            <a:spLocks noGrp="1"/>
          </p:cNvSpPr>
          <p:nvPr>
            <p:ph type="ftr" sz="quarter" idx="11"/>
          </p:nvPr>
        </p:nvSpPr>
        <p:spPr/>
        <p:txBody>
          <a:bodyPr/>
          <a:lstStyle/>
          <a:p>
            <a:r>
              <a:rPr lang="sv-SE" smtClean="0"/>
              <a:t>RF R&amp;D @ CERN     Uppsala University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16</a:t>
            </a:fld>
            <a:endParaRPr lang="en-US" dirty="0"/>
          </a:p>
        </p:txBody>
      </p:sp>
      <p:pic>
        <p:nvPicPr>
          <p:cNvPr id="8" name="Imagen 104"/>
          <p:cNvPicPr>
            <a:picLocks noChangeAspect="1"/>
          </p:cNvPicPr>
          <p:nvPr/>
        </p:nvPicPr>
        <p:blipFill rotWithShape="1">
          <a:blip r:embed="rId2" cstate="print">
            <a:extLst>
              <a:ext uri="{28A0092B-C50C-407E-A947-70E740481C1C}">
                <a14:useLocalDpi xmlns:a14="http://schemas.microsoft.com/office/drawing/2010/main" val="0"/>
              </a:ext>
            </a:extLst>
          </a:blip>
          <a:srcRect r="25547"/>
          <a:stretch/>
        </p:blipFill>
        <p:spPr>
          <a:xfrm>
            <a:off x="5335729" y="1484784"/>
            <a:ext cx="5656815" cy="1980000"/>
          </a:xfrm>
          <a:prstGeom prst="rect">
            <a:avLst/>
          </a:prstGeom>
        </p:spPr>
      </p:pic>
      <p:pic>
        <p:nvPicPr>
          <p:cNvPr id="9" name="Picture 4" descr="\\cern.ch\dfs\Users\j\josue\Desktop\Guide Photos\IMG_8510.JPG"/>
          <p:cNvPicPr/>
          <p:nvPr/>
        </p:nvPicPr>
        <p:blipFill rotWithShape="1">
          <a:blip r:embed="rId3" cstate="screen">
            <a:extLst>
              <a:ext uri="{28A0092B-C50C-407E-A947-70E740481C1C}">
                <a14:useLocalDpi xmlns:a14="http://schemas.microsoft.com/office/drawing/2010/main"/>
              </a:ext>
            </a:extLst>
          </a:blip>
          <a:srcRect t="15435"/>
          <a:stretch/>
        </p:blipFill>
        <p:spPr bwMode="auto">
          <a:xfrm>
            <a:off x="9048328" y="3861048"/>
            <a:ext cx="1913255" cy="2157075"/>
          </a:xfrm>
          <a:prstGeom prst="rect">
            <a:avLst/>
          </a:prstGeom>
        </p:spPr>
      </p:pic>
      <p:pic>
        <p:nvPicPr>
          <p:cNvPr id="10"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200" y="4203296"/>
            <a:ext cx="2520000" cy="1890000"/>
          </a:xfrm>
          <a:prstGeom prst="rect">
            <a:avLst/>
          </a:prstGeom>
        </p:spPr>
      </p:pic>
      <p:sp>
        <p:nvSpPr>
          <p:cNvPr id="11" name="Rectangle 10"/>
          <p:cNvSpPr/>
          <p:nvPr/>
        </p:nvSpPr>
        <p:spPr>
          <a:xfrm>
            <a:off x="5335729" y="3429000"/>
            <a:ext cx="5656096" cy="584775"/>
          </a:xfrm>
          <a:prstGeom prst="rect">
            <a:avLst/>
          </a:prstGeom>
        </p:spPr>
        <p:txBody>
          <a:bodyPr wrap="square">
            <a:spAutoFit/>
          </a:bodyPr>
          <a:lstStyle/>
          <a:p>
            <a:r>
              <a:rPr lang="en-GB" sz="1600" dirty="0" smtClean="0">
                <a:solidFill>
                  <a:schemeClr val="bg2">
                    <a:lumMod val="20000"/>
                    <a:lumOff val="80000"/>
                  </a:schemeClr>
                </a:solidFill>
              </a:rPr>
              <a:t>The four IOT + RF lines + air cooling + FPC connected to the RFQ</a:t>
            </a:r>
            <a:endParaRPr lang="en-GB" sz="1600" dirty="0">
              <a:solidFill>
                <a:schemeClr val="bg2">
                  <a:lumMod val="20000"/>
                  <a:lumOff val="80000"/>
                </a:schemeClr>
              </a:solidFill>
            </a:endParaRPr>
          </a:p>
        </p:txBody>
      </p:sp>
      <p:sp>
        <p:nvSpPr>
          <p:cNvPr id="12" name="Rectangle 11"/>
          <p:cNvSpPr/>
          <p:nvPr/>
        </p:nvSpPr>
        <p:spPr>
          <a:xfrm>
            <a:off x="5331924" y="6084585"/>
            <a:ext cx="2564275" cy="584775"/>
          </a:xfrm>
          <a:prstGeom prst="rect">
            <a:avLst/>
          </a:prstGeom>
        </p:spPr>
        <p:txBody>
          <a:bodyPr wrap="square">
            <a:spAutoFit/>
          </a:bodyPr>
          <a:lstStyle/>
          <a:p>
            <a:r>
              <a:rPr lang="en-GB" sz="1600" dirty="0" smtClean="0">
                <a:solidFill>
                  <a:schemeClr val="bg2">
                    <a:lumMod val="20000"/>
                    <a:lumOff val="80000"/>
                  </a:schemeClr>
                </a:solidFill>
              </a:rPr>
              <a:t>The compact FPC with PEEK windows</a:t>
            </a:r>
          </a:p>
        </p:txBody>
      </p:sp>
      <p:sp>
        <p:nvSpPr>
          <p:cNvPr id="13" name="Rectangle 12"/>
          <p:cNvSpPr/>
          <p:nvPr/>
        </p:nvSpPr>
        <p:spPr>
          <a:xfrm>
            <a:off x="9048328" y="6084585"/>
            <a:ext cx="1913255" cy="584775"/>
          </a:xfrm>
          <a:prstGeom prst="rect">
            <a:avLst/>
          </a:prstGeom>
        </p:spPr>
        <p:txBody>
          <a:bodyPr wrap="square">
            <a:spAutoFit/>
          </a:bodyPr>
          <a:lstStyle/>
          <a:p>
            <a:pPr algn="ctr"/>
            <a:r>
              <a:rPr lang="en-GB" sz="1600" dirty="0" smtClean="0">
                <a:solidFill>
                  <a:schemeClr val="bg2">
                    <a:lumMod val="20000"/>
                    <a:lumOff val="80000"/>
                  </a:schemeClr>
                </a:solidFill>
              </a:rPr>
              <a:t>The SSPA Drivers + HVPS + controls</a:t>
            </a:r>
          </a:p>
        </p:txBody>
      </p:sp>
      <p:sp>
        <p:nvSpPr>
          <p:cNvPr id="14" name="TextBox 13"/>
          <p:cNvSpPr txBox="1"/>
          <p:nvPr/>
        </p:nvSpPr>
        <p:spPr>
          <a:xfrm>
            <a:off x="2495600" y="6300028"/>
            <a:ext cx="2030299" cy="369332"/>
          </a:xfrm>
          <a:prstGeom prst="rect">
            <a:avLst/>
          </a:prstGeom>
          <a:noFill/>
        </p:spPr>
        <p:txBody>
          <a:bodyPr wrap="none" rtlCol="0">
            <a:spAutoFit/>
          </a:bodyPr>
          <a:lstStyle/>
          <a:p>
            <a:pPr algn="r"/>
            <a:r>
              <a:rPr lang="en-GB" dirty="0" smtClean="0">
                <a:latin typeface="Calibri" panose="020F0502020204030204" pitchFamily="34" charset="0"/>
              </a:rPr>
              <a:t>E. Montesinos et al.</a:t>
            </a:r>
            <a:endParaRPr lang="en-GB" dirty="0">
              <a:latin typeface="Calibri" panose="020F0502020204030204" pitchFamily="34" charset="0"/>
            </a:endParaRPr>
          </a:p>
        </p:txBody>
      </p:sp>
    </p:spTree>
    <p:extLst>
      <p:ext uri="{BB962C8B-B14F-4D97-AF65-F5344CB8AC3E}">
        <p14:creationId xmlns:p14="http://schemas.microsoft.com/office/powerpoint/2010/main" val="2110686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 </a:t>
            </a:r>
            <a:r>
              <a:rPr lang="en-GB" dirty="0"/>
              <a:t>Beam </a:t>
            </a:r>
            <a:r>
              <a:rPr lang="en-GB" dirty="0" smtClean="0"/>
              <a:t>IOT (work for ESS)</a:t>
            </a:r>
            <a:endParaRPr lang="en-GB" dirty="0"/>
          </a:p>
        </p:txBody>
      </p:sp>
      <p:sp>
        <p:nvSpPr>
          <p:cNvPr id="3" name="Content Placeholder 2"/>
          <p:cNvSpPr>
            <a:spLocks noGrp="1"/>
          </p:cNvSpPr>
          <p:nvPr>
            <p:ph sz="half" idx="1"/>
          </p:nvPr>
        </p:nvSpPr>
        <p:spPr>
          <a:xfrm>
            <a:off x="646112" y="1447800"/>
            <a:ext cx="4540967" cy="4933287"/>
          </a:xfrm>
        </p:spPr>
        <p:txBody>
          <a:bodyPr anchor="ctr">
            <a:normAutofit fontScale="92500" lnSpcReduction="10000"/>
          </a:bodyPr>
          <a:lstStyle/>
          <a:p>
            <a:r>
              <a:rPr lang="en-GB" dirty="0"/>
              <a:t>Test bench completed in 2017, including</a:t>
            </a:r>
          </a:p>
          <a:p>
            <a:pPr marL="457200" lvl="1" indent="0">
              <a:buNone/>
            </a:pPr>
            <a:r>
              <a:rPr lang="en-GB" dirty="0"/>
              <a:t>Capacity </a:t>
            </a:r>
            <a:r>
              <a:rPr lang="en-GB" dirty="0" smtClean="0"/>
              <a:t>charger, HV </a:t>
            </a:r>
            <a:r>
              <a:rPr lang="en-GB" dirty="0"/>
              <a:t>Capacitors 80 </a:t>
            </a:r>
            <a:r>
              <a:rPr lang="en-GB" dirty="0" smtClean="0"/>
              <a:t>µF, HV cage, Grid </a:t>
            </a:r>
            <a:r>
              <a:rPr lang="en-GB" dirty="0"/>
              <a:t>– Focus – Ion pump </a:t>
            </a:r>
            <a:r>
              <a:rPr lang="en-GB" dirty="0" smtClean="0"/>
              <a:t>supplies, LEP crowbar, RF </a:t>
            </a:r>
            <a:r>
              <a:rPr lang="en-GB" dirty="0"/>
              <a:t>drivers + cavity </a:t>
            </a:r>
            <a:r>
              <a:rPr lang="en-GB" dirty="0" smtClean="0"/>
              <a:t>combiners, PLC </a:t>
            </a:r>
            <a:r>
              <a:rPr lang="en-GB" dirty="0"/>
              <a:t>+ Fast </a:t>
            </a:r>
            <a:r>
              <a:rPr lang="en-GB" dirty="0" smtClean="0"/>
              <a:t>interlock, Compact RIO, Instrumentation</a:t>
            </a:r>
            <a:endParaRPr lang="en-GB" dirty="0"/>
          </a:p>
          <a:p>
            <a:pPr lvl="1"/>
            <a:endParaRPr lang="en-GB" dirty="0"/>
          </a:p>
          <a:p>
            <a:r>
              <a:rPr lang="en-GB" dirty="0"/>
              <a:t>CPI-Thales tube tested in June up to 1.2 MW 4 </a:t>
            </a:r>
            <a:r>
              <a:rPr lang="en-GB" dirty="0" err="1"/>
              <a:t>ms</a:t>
            </a:r>
            <a:r>
              <a:rPr lang="en-GB" dirty="0"/>
              <a:t> 14 Hz @ 704 MHz (tube failure after 1 hour, being repaired, test to restart soon)</a:t>
            </a:r>
          </a:p>
          <a:p>
            <a:endParaRPr lang="en-GB" dirty="0"/>
          </a:p>
          <a:p>
            <a:r>
              <a:rPr lang="en-GB" dirty="0"/>
              <a:t>L3 com tube tested in October up to 1.1 MW 4ms 14 Hz @ 704 MHz (Limited by Drivers and tube internal crowbar, test to restart soon</a:t>
            </a:r>
            <a:r>
              <a:rPr lang="en-GB" dirty="0" smtClean="0"/>
              <a:t>)</a:t>
            </a:r>
            <a:endParaRPr lang="en-GB" dirty="0"/>
          </a:p>
        </p:txBody>
      </p:sp>
      <p:sp>
        <p:nvSpPr>
          <p:cNvPr id="5" name="Date Placeholder 4"/>
          <p:cNvSpPr>
            <a:spLocks noGrp="1"/>
          </p:cNvSpPr>
          <p:nvPr>
            <p:ph type="dt" sz="half" idx="10"/>
          </p:nvPr>
        </p:nvSpPr>
        <p:spPr/>
        <p:txBody>
          <a:bodyPr/>
          <a:lstStyle/>
          <a:p>
            <a:r>
              <a:rPr lang="en-US" smtClean="0"/>
              <a:t>07-Dec-2017</a:t>
            </a:r>
            <a:endParaRPr lang="en-US" dirty="0"/>
          </a:p>
        </p:txBody>
      </p:sp>
      <p:sp>
        <p:nvSpPr>
          <p:cNvPr id="6" name="Footer Placeholder 5"/>
          <p:cNvSpPr>
            <a:spLocks noGrp="1"/>
          </p:cNvSpPr>
          <p:nvPr>
            <p:ph type="ftr" sz="quarter" idx="11"/>
          </p:nvPr>
        </p:nvSpPr>
        <p:spPr/>
        <p:txBody>
          <a:bodyPr/>
          <a:lstStyle/>
          <a:p>
            <a:r>
              <a:rPr lang="sv-SE" smtClean="0"/>
              <a:t>RF R&amp;D @ CERN     Uppsala University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17</a:t>
            </a:fld>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601" t="10006"/>
          <a:stretch/>
        </p:blipFill>
        <p:spPr>
          <a:xfrm>
            <a:off x="5808544" y="1556792"/>
            <a:ext cx="2880000" cy="21503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584" y="4221088"/>
            <a:ext cx="2880000" cy="2160000"/>
          </a:xfrm>
          <a:prstGeom prst="rect">
            <a:avLst/>
          </a:prstGeom>
        </p:spPr>
      </p:pic>
      <p:sp>
        <p:nvSpPr>
          <p:cNvPr id="10" name="Rectangle 9"/>
          <p:cNvSpPr/>
          <p:nvPr/>
        </p:nvSpPr>
        <p:spPr>
          <a:xfrm>
            <a:off x="8688544" y="1124744"/>
            <a:ext cx="2381086" cy="2554545"/>
          </a:xfrm>
          <a:prstGeom prst="rect">
            <a:avLst/>
          </a:prstGeom>
        </p:spPr>
        <p:txBody>
          <a:bodyPr wrap="square">
            <a:spAutoFit/>
          </a:bodyPr>
          <a:lstStyle/>
          <a:p>
            <a:r>
              <a:rPr lang="en-GB" sz="1600" dirty="0">
                <a:solidFill>
                  <a:schemeClr val="bg2">
                    <a:lumMod val="20000"/>
                    <a:lumOff val="80000"/>
                  </a:schemeClr>
                </a:solidFill>
              </a:rPr>
              <a:t>CPI-Thales MB-IOT has performed 1.2 MW 4 </a:t>
            </a:r>
            <a:r>
              <a:rPr lang="en-GB" sz="1600" dirty="0" err="1">
                <a:solidFill>
                  <a:schemeClr val="bg2">
                    <a:lumMod val="20000"/>
                    <a:lumOff val="80000"/>
                  </a:schemeClr>
                </a:solidFill>
              </a:rPr>
              <a:t>ms</a:t>
            </a:r>
            <a:r>
              <a:rPr lang="en-GB" sz="1600" dirty="0">
                <a:solidFill>
                  <a:schemeClr val="bg2">
                    <a:lumMod val="20000"/>
                    <a:lumOff val="80000"/>
                  </a:schemeClr>
                </a:solidFill>
              </a:rPr>
              <a:t> – 14 Hz for few seconds before an output line vacuum internal default stopped the tests, it is under </a:t>
            </a:r>
            <a:r>
              <a:rPr lang="en-GB" sz="1600" dirty="0" smtClean="0">
                <a:solidFill>
                  <a:schemeClr val="bg2">
                    <a:lumMod val="20000"/>
                    <a:lumOff val="80000"/>
                  </a:schemeClr>
                </a:solidFill>
              </a:rPr>
              <a:t>repair</a:t>
            </a:r>
          </a:p>
          <a:p>
            <a:r>
              <a:rPr lang="en-GB" sz="1600" dirty="0" smtClean="0">
                <a:solidFill>
                  <a:schemeClr val="bg2">
                    <a:lumMod val="20000"/>
                    <a:lumOff val="80000"/>
                  </a:schemeClr>
                </a:solidFill>
              </a:rPr>
              <a:t>The </a:t>
            </a:r>
            <a:r>
              <a:rPr lang="en-GB" sz="1600" dirty="0">
                <a:solidFill>
                  <a:schemeClr val="bg2">
                    <a:lumMod val="20000"/>
                    <a:lumOff val="80000"/>
                  </a:schemeClr>
                </a:solidFill>
              </a:rPr>
              <a:t>proof of </a:t>
            </a:r>
            <a:r>
              <a:rPr lang="en-GB" sz="1600" dirty="0" smtClean="0">
                <a:solidFill>
                  <a:schemeClr val="bg2">
                    <a:lumMod val="20000"/>
                    <a:lumOff val="80000"/>
                  </a:schemeClr>
                </a:solidFill>
              </a:rPr>
              <a:t>feasibility </a:t>
            </a:r>
            <a:r>
              <a:rPr lang="en-GB" sz="1600" dirty="0">
                <a:solidFill>
                  <a:schemeClr val="bg2">
                    <a:lumMod val="20000"/>
                    <a:lumOff val="80000"/>
                  </a:schemeClr>
                </a:solidFill>
              </a:rPr>
              <a:t>has been made</a:t>
            </a:r>
          </a:p>
        </p:txBody>
      </p:sp>
      <p:sp>
        <p:nvSpPr>
          <p:cNvPr id="11" name="Rectangle 10"/>
          <p:cNvSpPr/>
          <p:nvPr/>
        </p:nvSpPr>
        <p:spPr>
          <a:xfrm>
            <a:off x="5838162" y="3970799"/>
            <a:ext cx="2634421"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dirty="0" smtClean="0">
                <a:solidFill>
                  <a:schemeClr val="bg2">
                    <a:lumMod val="20000"/>
                    <a:lumOff val="80000"/>
                  </a:schemeClr>
                </a:solidFill>
              </a:rPr>
              <a:t>L3 MB-IOT has performed 1.1 MW 4 </a:t>
            </a:r>
            <a:r>
              <a:rPr lang="en-GB" sz="1600" dirty="0" err="1" smtClean="0">
                <a:solidFill>
                  <a:schemeClr val="bg2">
                    <a:lumMod val="20000"/>
                    <a:lumOff val="80000"/>
                  </a:schemeClr>
                </a:solidFill>
              </a:rPr>
              <a:t>ms</a:t>
            </a:r>
            <a:r>
              <a:rPr lang="en-GB" sz="1600" dirty="0" smtClean="0">
                <a:solidFill>
                  <a:schemeClr val="bg2">
                    <a:lumMod val="20000"/>
                    <a:lumOff val="80000"/>
                  </a:schemeClr>
                </a:solidFill>
              </a:rPr>
              <a:t> – 14 Hz for an hour before a strong crowbar stopped the tests, Drivers have been damaged and are under repair, tests to restart soon</a:t>
            </a:r>
          </a:p>
          <a:p>
            <a:pPr algn="r"/>
            <a:r>
              <a:rPr lang="en-GB" sz="1600" dirty="0" smtClean="0">
                <a:solidFill>
                  <a:schemeClr val="bg2">
                    <a:lumMod val="20000"/>
                    <a:lumOff val="80000"/>
                  </a:schemeClr>
                </a:solidFill>
              </a:rPr>
              <a:t>The proof of feasibility has been made</a:t>
            </a:r>
            <a:endParaRPr lang="en-GB" sz="1600" dirty="0">
              <a:solidFill>
                <a:schemeClr val="bg2">
                  <a:lumMod val="20000"/>
                  <a:lumOff val="80000"/>
                </a:schemeClr>
              </a:solidFill>
            </a:endParaRPr>
          </a:p>
        </p:txBody>
      </p:sp>
      <p:sp>
        <p:nvSpPr>
          <p:cNvPr id="12" name="TextBox 11"/>
          <p:cNvSpPr txBox="1"/>
          <p:nvPr/>
        </p:nvSpPr>
        <p:spPr>
          <a:xfrm>
            <a:off x="3287688" y="6360364"/>
            <a:ext cx="2030299" cy="369332"/>
          </a:xfrm>
          <a:prstGeom prst="rect">
            <a:avLst/>
          </a:prstGeom>
          <a:noFill/>
        </p:spPr>
        <p:txBody>
          <a:bodyPr wrap="none" rtlCol="0">
            <a:spAutoFit/>
          </a:bodyPr>
          <a:lstStyle/>
          <a:p>
            <a:pPr algn="r"/>
            <a:r>
              <a:rPr lang="en-GB" dirty="0" smtClean="0">
                <a:latin typeface="Calibri" panose="020F0502020204030204" pitchFamily="34" charset="0"/>
              </a:rPr>
              <a:t>E. Montesinos et al.</a:t>
            </a:r>
            <a:endParaRPr lang="en-GB" dirty="0">
              <a:latin typeface="Calibri" panose="020F0502020204030204" pitchFamily="34" charset="0"/>
            </a:endParaRPr>
          </a:p>
        </p:txBody>
      </p:sp>
    </p:spTree>
    <p:extLst>
      <p:ext uri="{BB962C8B-B14F-4D97-AF65-F5344CB8AC3E}">
        <p14:creationId xmlns:p14="http://schemas.microsoft.com/office/powerpoint/2010/main" val="147176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16632"/>
            <a:ext cx="10354912" cy="1736616"/>
          </a:xfrm>
        </p:spPr>
        <p:txBody>
          <a:bodyPr/>
          <a:lstStyle/>
          <a:p>
            <a:r>
              <a:rPr lang="en-GB" dirty="0" smtClean="0"/>
              <a:t>R&amp;D to prepare the future of CERN</a:t>
            </a:r>
            <a:br>
              <a:rPr lang="en-GB" dirty="0" smtClean="0"/>
            </a:br>
            <a:r>
              <a:rPr lang="en-GB" sz="3200" dirty="0" smtClean="0"/>
              <a:t>some possible future colliders</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18</a:t>
            </a:fld>
            <a:endParaRPr lang="en-US" dirty="0"/>
          </a:p>
        </p:txBody>
      </p:sp>
      <p:grpSp>
        <p:nvGrpSpPr>
          <p:cNvPr id="7" name="Group 6"/>
          <p:cNvGrpSpPr/>
          <p:nvPr/>
        </p:nvGrpSpPr>
        <p:grpSpPr>
          <a:xfrm>
            <a:off x="5519786" y="1275385"/>
            <a:ext cx="4665278" cy="2398557"/>
            <a:chOff x="5519786" y="1275385"/>
            <a:chExt cx="4665278" cy="2398557"/>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86" y="1275385"/>
              <a:ext cx="4665278" cy="2028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Rectangle 8"/>
            <p:cNvSpPr/>
            <p:nvPr/>
          </p:nvSpPr>
          <p:spPr>
            <a:xfrm>
              <a:off x="5519786" y="3292427"/>
              <a:ext cx="4665278" cy="381515"/>
            </a:xfrm>
            <a:prstGeom prst="rect">
              <a:avLst/>
            </a:prstGeom>
          </p:spPr>
          <p:txBody>
            <a:bodyPr wrap="square">
              <a:spAutoFit/>
            </a:bodyPr>
            <a:lstStyle/>
            <a:p>
              <a:pPr algn="ctr"/>
              <a:r>
                <a:rPr lang="en-GB" dirty="0" smtClean="0"/>
                <a:t>ILC </a:t>
              </a:r>
              <a:r>
                <a:rPr lang="en-GB" baseline="30000" dirty="0"/>
                <a:t>e+e-</a:t>
              </a:r>
              <a:r>
                <a:rPr lang="en-GB" dirty="0"/>
                <a:t>: Pulsed, 1.3 </a:t>
              </a:r>
              <a:r>
                <a:rPr lang="en-GB" dirty="0" smtClean="0"/>
                <a:t>GHz, 500 GeV</a:t>
              </a:r>
              <a:endParaRPr lang="en-GB" dirty="0">
                <a:ea typeface="Times New Roman"/>
                <a:cs typeface="Times New Roman"/>
              </a:endParaRPr>
            </a:p>
          </p:txBody>
        </p:sp>
        <p:sp>
          <p:nvSpPr>
            <p:cNvPr id="10" name="TextBox 9"/>
            <p:cNvSpPr txBox="1"/>
            <p:nvPr/>
          </p:nvSpPr>
          <p:spPr>
            <a:xfrm>
              <a:off x="8813946" y="2922069"/>
              <a:ext cx="889987" cy="338554"/>
            </a:xfrm>
            <a:prstGeom prst="rect">
              <a:avLst/>
            </a:prstGeom>
            <a:noFill/>
          </p:spPr>
          <p:txBody>
            <a:bodyPr wrap="none" rtlCol="0">
              <a:spAutoFit/>
            </a:bodyPr>
            <a:lstStyle/>
            <a:p>
              <a:r>
                <a:rPr lang="en-GB" sz="1600" dirty="0">
                  <a:solidFill>
                    <a:schemeClr val="bg1"/>
                  </a:solidFill>
                </a:rPr>
                <a:t>0.5 TeV</a:t>
              </a:r>
            </a:p>
          </p:txBody>
        </p:sp>
      </p:grpSp>
      <p:grpSp>
        <p:nvGrpSpPr>
          <p:cNvPr id="11" name="Group 10"/>
          <p:cNvGrpSpPr/>
          <p:nvPr/>
        </p:nvGrpSpPr>
        <p:grpSpPr>
          <a:xfrm>
            <a:off x="269837" y="1720532"/>
            <a:ext cx="4812536" cy="4553151"/>
            <a:chOff x="-384495" y="1776578"/>
            <a:chExt cx="4812536" cy="4553151"/>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 y="1776578"/>
              <a:ext cx="3897076" cy="39068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ectangle 12"/>
            <p:cNvSpPr/>
            <p:nvPr/>
          </p:nvSpPr>
          <p:spPr>
            <a:xfrm>
              <a:off x="-384495" y="5683398"/>
              <a:ext cx="4812536" cy="646331"/>
            </a:xfrm>
            <a:prstGeom prst="rect">
              <a:avLst/>
            </a:prstGeom>
          </p:spPr>
          <p:txBody>
            <a:bodyPr wrap="none">
              <a:spAutoFit/>
            </a:bodyPr>
            <a:lstStyle/>
            <a:p>
              <a:pPr algn="ctr"/>
              <a:r>
                <a:rPr lang="en-GB" dirty="0" smtClean="0"/>
                <a:t>FCC </a:t>
              </a:r>
              <a:r>
                <a:rPr lang="en-GB" baseline="30000" dirty="0" err="1"/>
                <a:t>ee</a:t>
              </a:r>
              <a:r>
                <a:rPr lang="en-GB" dirty="0"/>
                <a:t>: CW, </a:t>
              </a:r>
              <a:r>
                <a:rPr lang="en-GB" dirty="0" smtClean="0"/>
                <a:t>0.4 &amp; 0.8 GHz, up to 350 GeV</a:t>
              </a:r>
            </a:p>
            <a:p>
              <a:pPr algn="ctr"/>
              <a:r>
                <a:rPr lang="en-GB" dirty="0"/>
                <a:t>FCC </a:t>
              </a:r>
              <a:r>
                <a:rPr lang="en-GB" baseline="30000" dirty="0" err="1" smtClean="0"/>
                <a:t>hh</a:t>
              </a:r>
              <a:r>
                <a:rPr lang="en-GB" dirty="0" smtClean="0"/>
                <a:t>: 0.4 GHz, 100 </a:t>
              </a:r>
              <a:r>
                <a:rPr lang="en-GB" dirty="0" err="1" smtClean="0"/>
                <a:t>TeV</a:t>
              </a:r>
              <a:r>
                <a:rPr lang="en-GB" dirty="0" smtClean="0"/>
                <a:t>!</a:t>
              </a:r>
              <a:endParaRPr lang="en-GB" dirty="0">
                <a:ea typeface="Times New Roman"/>
                <a:cs typeface="Times New Roman"/>
              </a:endParaRPr>
            </a:p>
          </p:txBody>
        </p:sp>
      </p:grpSp>
      <p:grpSp>
        <p:nvGrpSpPr>
          <p:cNvPr id="14" name="Group 13"/>
          <p:cNvGrpSpPr/>
          <p:nvPr/>
        </p:nvGrpSpPr>
        <p:grpSpPr>
          <a:xfrm>
            <a:off x="5419118" y="3733243"/>
            <a:ext cx="4665278" cy="2887271"/>
            <a:chOff x="6335745" y="3539702"/>
            <a:chExt cx="4665278" cy="2887271"/>
          </a:xfrm>
        </p:grpSpPr>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5745" y="3539702"/>
              <a:ext cx="4665278" cy="25358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ectangle 15"/>
            <p:cNvSpPr/>
            <p:nvPr/>
          </p:nvSpPr>
          <p:spPr>
            <a:xfrm>
              <a:off x="6937895" y="6057641"/>
              <a:ext cx="3679212" cy="369332"/>
            </a:xfrm>
            <a:prstGeom prst="rect">
              <a:avLst/>
            </a:prstGeom>
          </p:spPr>
          <p:txBody>
            <a:bodyPr wrap="none">
              <a:spAutoFit/>
            </a:bodyPr>
            <a:lstStyle/>
            <a:p>
              <a:pPr algn="ctr"/>
              <a:r>
                <a:rPr lang="en-GB" dirty="0" smtClean="0"/>
                <a:t>CLIC </a:t>
              </a:r>
              <a:r>
                <a:rPr lang="en-GB" baseline="30000" dirty="0"/>
                <a:t>e+e-</a:t>
              </a:r>
              <a:r>
                <a:rPr lang="en-GB" dirty="0"/>
                <a:t>: Pulsed, 1.0 </a:t>
              </a:r>
              <a:r>
                <a:rPr lang="en-GB" dirty="0" smtClean="0"/>
                <a:t>GHz, 3 </a:t>
              </a:r>
              <a:r>
                <a:rPr lang="en-GB" dirty="0" err="1" smtClean="0"/>
                <a:t>TeV</a:t>
              </a:r>
              <a:endParaRPr lang="en-GB" dirty="0">
                <a:ea typeface="Times New Roman"/>
                <a:cs typeface="Times New Roman"/>
              </a:endParaRPr>
            </a:p>
          </p:txBody>
        </p:sp>
        <p:sp>
          <p:nvSpPr>
            <p:cNvPr id="17" name="TextBox 16"/>
            <p:cNvSpPr txBox="1"/>
            <p:nvPr/>
          </p:nvSpPr>
          <p:spPr>
            <a:xfrm>
              <a:off x="9803085" y="5281520"/>
              <a:ext cx="889987" cy="338554"/>
            </a:xfrm>
            <a:prstGeom prst="rect">
              <a:avLst/>
            </a:prstGeom>
            <a:noFill/>
          </p:spPr>
          <p:txBody>
            <a:bodyPr wrap="none" rtlCol="0">
              <a:spAutoFit/>
            </a:bodyPr>
            <a:lstStyle/>
            <a:p>
              <a:r>
                <a:rPr lang="en-GB" sz="1600" dirty="0">
                  <a:solidFill>
                    <a:schemeClr val="bg1"/>
                  </a:solidFill>
                </a:rPr>
                <a:t>3.0 TeV</a:t>
              </a:r>
            </a:p>
          </p:txBody>
        </p:sp>
      </p:grpSp>
    </p:spTree>
    <p:extLst>
      <p:ext uri="{BB962C8B-B14F-4D97-AF65-F5344CB8AC3E}">
        <p14:creationId xmlns:p14="http://schemas.microsoft.com/office/powerpoint/2010/main" val="3475718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19</a:t>
            </a:fld>
            <a:endParaRPr lang="en-US" dirty="0"/>
          </a:p>
        </p:txBody>
      </p:sp>
      <p:pic>
        <p:nvPicPr>
          <p:cNvPr id="6" name="Picture 5"/>
          <p:cNvPicPr>
            <a:picLocks noChangeAspect="1"/>
          </p:cNvPicPr>
          <p:nvPr/>
        </p:nvPicPr>
        <p:blipFill>
          <a:blip r:embed="rId2"/>
          <a:stretch>
            <a:fillRect/>
          </a:stretch>
        </p:blipFill>
        <p:spPr>
          <a:xfrm>
            <a:off x="455797" y="1340768"/>
            <a:ext cx="11134993" cy="2650406"/>
          </a:xfrm>
          <a:prstGeom prst="rect">
            <a:avLst/>
          </a:prstGeom>
        </p:spPr>
      </p:pic>
      <p:sp>
        <p:nvSpPr>
          <p:cNvPr id="7" name="Rectangle 6"/>
          <p:cNvSpPr/>
          <p:nvPr/>
        </p:nvSpPr>
        <p:spPr>
          <a:xfrm>
            <a:off x="455796" y="3991174"/>
            <a:ext cx="11134993" cy="1200329"/>
          </a:xfrm>
          <a:prstGeom prst="rect">
            <a:avLst/>
          </a:prstGeom>
        </p:spPr>
        <p:txBody>
          <a:bodyPr wrap="square">
            <a:spAutoFit/>
          </a:bodyPr>
          <a:lstStyle/>
          <a:p>
            <a:r>
              <a:rPr lang="en-GB" b="1" i="1" dirty="0" smtClean="0">
                <a:solidFill>
                  <a:schemeClr val="accent3"/>
                </a:solidFill>
              </a:rPr>
              <a:t>Features:</a:t>
            </a:r>
          </a:p>
          <a:p>
            <a:pPr marL="285750" indent="-285750">
              <a:buFont typeface="Arial" panose="020B0604020202020204" pitchFamily="34" charset="0"/>
              <a:buChar char="•"/>
            </a:pPr>
            <a:r>
              <a:rPr lang="en-GB" b="1" dirty="0" smtClean="0">
                <a:solidFill>
                  <a:schemeClr val="accent3"/>
                </a:solidFill>
              </a:rPr>
              <a:t>High-gradient</a:t>
            </a:r>
            <a:r>
              <a:rPr lang="en-GB" b="1" dirty="0">
                <a:solidFill>
                  <a:schemeClr val="accent3"/>
                </a:solidFill>
              </a:rPr>
              <a:t>, 100 MV/m, acceleration for </a:t>
            </a:r>
            <a:r>
              <a:rPr lang="en-GB" b="1" dirty="0" smtClean="0">
                <a:solidFill>
                  <a:schemeClr val="accent3"/>
                </a:solidFill>
              </a:rPr>
              <a:t>a shorter</a:t>
            </a:r>
            <a:r>
              <a:rPr lang="en-GB" b="1" dirty="0">
                <a:solidFill>
                  <a:schemeClr val="accent3"/>
                </a:solidFill>
              </a:rPr>
              <a:t>, less expensive linac</a:t>
            </a:r>
            <a:r>
              <a:rPr lang="en-GB" b="1" dirty="0">
                <a:solidFill>
                  <a:srgbClr val="FF0000"/>
                </a:solidFill>
              </a:rPr>
              <a:t> </a:t>
            </a:r>
          </a:p>
          <a:p>
            <a:pPr marL="285750" indent="-285750">
              <a:buFont typeface="Arial" panose="020B0604020202020204" pitchFamily="34" charset="0"/>
              <a:buChar char="•"/>
            </a:pPr>
            <a:r>
              <a:rPr lang="en-GB" dirty="0"/>
              <a:t>Nano-meter sized beams at the interaction for high luminosity</a:t>
            </a:r>
          </a:p>
          <a:p>
            <a:pPr marL="285750" indent="-285750">
              <a:buFont typeface="Arial" panose="020B0604020202020204" pitchFamily="34" charset="0"/>
              <a:buChar char="•"/>
            </a:pPr>
            <a:r>
              <a:rPr lang="en-GB" dirty="0"/>
              <a:t>Two-beam </a:t>
            </a:r>
            <a:r>
              <a:rPr lang="en-GB" dirty="0" err="1"/>
              <a:t>rf</a:t>
            </a:r>
            <a:r>
              <a:rPr lang="en-GB" dirty="0"/>
              <a:t> power generation for efficient high peak power </a:t>
            </a:r>
            <a:endParaRPr lang="en-US" dirty="0"/>
          </a:p>
        </p:txBody>
      </p:sp>
    </p:spTree>
    <p:extLst>
      <p:ext uri="{BB962C8B-B14F-4D97-AF65-F5344CB8AC3E}">
        <p14:creationId xmlns:p14="http://schemas.microsoft.com/office/powerpoint/2010/main" val="3280766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60648"/>
            <a:ext cx="10354912" cy="1592600"/>
          </a:xfrm>
        </p:spPr>
        <p:txBody>
          <a:bodyPr/>
          <a:lstStyle/>
          <a:p>
            <a:r>
              <a:rPr lang="en-GB" dirty="0" smtClean="0"/>
              <a:t>Outline</a:t>
            </a:r>
            <a:endParaRPr lang="en-GB" dirty="0"/>
          </a:p>
        </p:txBody>
      </p:sp>
      <p:sp>
        <p:nvSpPr>
          <p:cNvPr id="3" name="Content Placeholder 2"/>
          <p:cNvSpPr>
            <a:spLocks noGrp="1"/>
          </p:cNvSpPr>
          <p:nvPr>
            <p:ph idx="1"/>
          </p:nvPr>
        </p:nvSpPr>
        <p:spPr>
          <a:xfrm>
            <a:off x="646111" y="1196752"/>
            <a:ext cx="10307639" cy="5051647"/>
          </a:xfrm>
        </p:spPr>
        <p:txBody>
          <a:bodyPr>
            <a:normAutofit fontScale="85000" lnSpcReduction="20000"/>
          </a:bodyPr>
          <a:lstStyle/>
          <a:p>
            <a:r>
              <a:rPr lang="en-GB" dirty="0" smtClean="0"/>
              <a:t>RF R&amp;D at the existing CERN accelerator complex</a:t>
            </a:r>
          </a:p>
          <a:p>
            <a:pPr lvl="1"/>
            <a:r>
              <a:rPr lang="en-GB" dirty="0" smtClean="0"/>
              <a:t>PSB </a:t>
            </a:r>
            <a:r>
              <a:rPr lang="en-GB" dirty="0" err="1" smtClean="0"/>
              <a:t>Finemet</a:t>
            </a:r>
            <a:r>
              <a:rPr lang="en-GB" dirty="0" smtClean="0"/>
              <a:t>® based wideband system</a:t>
            </a:r>
          </a:p>
          <a:p>
            <a:pPr lvl="1"/>
            <a:r>
              <a:rPr lang="en-GB" dirty="0" smtClean="0"/>
              <a:t>PSB controlled longitudinal emittance low-up</a:t>
            </a:r>
          </a:p>
          <a:p>
            <a:pPr lvl="1"/>
            <a:r>
              <a:rPr lang="en-GB" dirty="0" smtClean="0"/>
              <a:t>PS new beam gymnastics</a:t>
            </a:r>
          </a:p>
          <a:p>
            <a:pPr lvl="1"/>
            <a:r>
              <a:rPr lang="en-GB" dirty="0" smtClean="0"/>
              <a:t>PS transversely biased ferrite tuner</a:t>
            </a:r>
          </a:p>
          <a:p>
            <a:pPr lvl="1"/>
            <a:r>
              <a:rPr lang="en-GB" dirty="0" smtClean="0"/>
              <a:t>SPS wideband transverse kicker</a:t>
            </a:r>
          </a:p>
          <a:p>
            <a:pPr lvl="1"/>
            <a:r>
              <a:rPr lang="en-GB" dirty="0" smtClean="0"/>
              <a:t>High-power RF going solid-state (ex. SPS)</a:t>
            </a:r>
          </a:p>
          <a:p>
            <a:pPr lvl="1"/>
            <a:r>
              <a:rPr lang="en-GB" dirty="0" smtClean="0"/>
              <a:t>LHC full detuning</a:t>
            </a:r>
          </a:p>
          <a:p>
            <a:r>
              <a:rPr lang="en-GB" dirty="0" smtClean="0"/>
              <a:t>Preparing the future</a:t>
            </a:r>
          </a:p>
          <a:p>
            <a:pPr lvl="1"/>
            <a:r>
              <a:rPr lang="en-GB" dirty="0" smtClean="0"/>
              <a:t>CLIC</a:t>
            </a:r>
          </a:p>
          <a:p>
            <a:pPr lvl="1"/>
            <a:r>
              <a:rPr lang="en-GB" dirty="0" smtClean="0"/>
              <a:t>High efficiency klystron research</a:t>
            </a:r>
          </a:p>
          <a:p>
            <a:pPr lvl="1"/>
            <a:r>
              <a:rPr lang="en-GB" dirty="0" smtClean="0"/>
              <a:t>SRF Technology</a:t>
            </a:r>
          </a:p>
          <a:p>
            <a:pPr lvl="2"/>
            <a:r>
              <a:rPr lang="en-GB" dirty="0" smtClean="0"/>
              <a:t>HL-LHC Crab Cavities</a:t>
            </a:r>
          </a:p>
          <a:p>
            <a:pPr lvl="2"/>
            <a:r>
              <a:rPr lang="en-GB" dirty="0" smtClean="0"/>
              <a:t>HIE-ISOLDE cavities</a:t>
            </a:r>
          </a:p>
          <a:p>
            <a:pPr lvl="2"/>
            <a:r>
              <a:rPr lang="en-GB" dirty="0" smtClean="0"/>
              <a:t>Nb</a:t>
            </a:r>
            <a:r>
              <a:rPr lang="en-GB" baseline="-25000" dirty="0" smtClean="0"/>
              <a:t>3</a:t>
            </a:r>
            <a:r>
              <a:rPr lang="en-GB" dirty="0" smtClean="0"/>
              <a:t>Sn thin film technology R&amp;D</a:t>
            </a:r>
          </a:p>
          <a:p>
            <a:r>
              <a:rPr lang="en-GB" dirty="0" smtClean="0"/>
              <a:t>Summary</a:t>
            </a:r>
          </a:p>
          <a:p>
            <a:pPr lvl="1"/>
            <a:endParaRPr lang="en-GB" dirty="0" smtClean="0"/>
          </a:p>
          <a:p>
            <a:pPr lvl="1"/>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883630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a:t>
            </a:r>
            <a:r>
              <a:rPr lang="en-GB" dirty="0" err="1" smtClean="0"/>
              <a:t>TeV</a:t>
            </a:r>
            <a:r>
              <a:rPr lang="en-GB" dirty="0" smtClean="0"/>
              <a:t> version of CLIC</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20</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1163277"/>
            <a:ext cx="9248776"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Lst>
        </p:spPr>
      </p:pic>
    </p:spTree>
    <p:extLst>
      <p:ext uri="{BB962C8B-B14F-4D97-AF65-F5344CB8AC3E}">
        <p14:creationId xmlns:p14="http://schemas.microsoft.com/office/powerpoint/2010/main" val="2248817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452718"/>
            <a:ext cx="10737671" cy="1400530"/>
          </a:xfrm>
        </p:spPr>
        <p:txBody>
          <a:bodyPr/>
          <a:lstStyle/>
          <a:p>
            <a:r>
              <a:rPr lang="en-GB" sz="3600" dirty="0" smtClean="0"/>
              <a:t>Two 380 GeV versions: drive beam or klystrons</a:t>
            </a:r>
            <a:endParaRPr lang="en-GB" sz="3600"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21</a:t>
            </a:fld>
            <a:endParaRPr lang="en-US" dirty="0"/>
          </a:p>
        </p:txBody>
      </p:sp>
      <p:pic>
        <p:nvPicPr>
          <p:cNvPr id="6" name="Picture 5" descr="Screen Shot 2017-01-20 at 18.39.03.png"/>
          <p:cNvPicPr>
            <a:picLocks noChangeAspect="1"/>
          </p:cNvPicPr>
          <p:nvPr/>
        </p:nvPicPr>
        <p:blipFill rotWithShape="1">
          <a:blip r:embed="rId2" cstate="print">
            <a:extLst>
              <a:ext uri="{28A0092B-C50C-407E-A947-70E740481C1C}">
                <a14:useLocalDpi xmlns:a14="http://schemas.microsoft.com/office/drawing/2010/main" val="0"/>
              </a:ext>
            </a:extLst>
          </a:blip>
          <a:srcRect t="1472" b="-66"/>
          <a:stretch/>
        </p:blipFill>
        <p:spPr>
          <a:xfrm>
            <a:off x="55253" y="2132855"/>
            <a:ext cx="6420807" cy="3460663"/>
          </a:xfrm>
          <a:prstGeom prst="rect">
            <a:avLst/>
          </a:prstGeom>
        </p:spPr>
      </p:pic>
      <p:pic>
        <p:nvPicPr>
          <p:cNvPr id="57" name="Picture 56"/>
          <p:cNvPicPr>
            <a:picLocks noChangeAspect="1"/>
          </p:cNvPicPr>
          <p:nvPr/>
        </p:nvPicPr>
        <p:blipFill>
          <a:blip r:embed="rId3"/>
          <a:stretch>
            <a:fillRect/>
          </a:stretch>
        </p:blipFill>
        <p:spPr>
          <a:xfrm>
            <a:off x="6651185" y="2132857"/>
            <a:ext cx="4187509" cy="3460662"/>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77525" y="1393219"/>
            <a:ext cx="2205458" cy="1654094"/>
          </a:xfrm>
          <a:prstGeom prst="rect">
            <a:avLst/>
          </a:prstGeom>
        </p:spPr>
      </p:pic>
    </p:spTree>
    <p:extLst>
      <p:ext uri="{BB962C8B-B14F-4D97-AF65-F5344CB8AC3E}">
        <p14:creationId xmlns:p14="http://schemas.microsoft.com/office/powerpoint/2010/main" val="3953467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 baseline accelerating structure</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22</a:t>
            </a:fld>
            <a:endParaRPr lang="en-US" dirty="0"/>
          </a:p>
        </p:txBody>
      </p:sp>
      <p:sp>
        <p:nvSpPr>
          <p:cNvPr id="11" name="TextBox 10"/>
          <p:cNvSpPr txBox="1"/>
          <p:nvPr/>
        </p:nvSpPr>
        <p:spPr>
          <a:xfrm>
            <a:off x="339316" y="1390225"/>
            <a:ext cx="2223686" cy="1323439"/>
          </a:xfrm>
          <a:prstGeom prst="rect">
            <a:avLst/>
          </a:prstGeom>
          <a:noFill/>
        </p:spPr>
        <p:txBody>
          <a:bodyPr wrap="none" rtlCol="0">
            <a:spAutoFit/>
          </a:bodyPr>
          <a:lstStyle/>
          <a:p>
            <a:r>
              <a:rPr lang="en-US" sz="1600" dirty="0" smtClean="0"/>
              <a:t>11.994 GHz X-band</a:t>
            </a:r>
          </a:p>
          <a:p>
            <a:r>
              <a:rPr lang="en-GB" sz="1600" dirty="0" smtClean="0"/>
              <a:t>100 MV/m</a:t>
            </a:r>
          </a:p>
          <a:p>
            <a:r>
              <a:rPr lang="en-GB" sz="1600" dirty="0" smtClean="0"/>
              <a:t>Input power ≈50 MW</a:t>
            </a:r>
          </a:p>
          <a:p>
            <a:r>
              <a:rPr lang="en-GB" sz="1600" dirty="0" smtClean="0"/>
              <a:t>Pulse length </a:t>
            </a:r>
            <a:r>
              <a:rPr lang="en-GB" sz="1600" dirty="0"/>
              <a:t>≈</a:t>
            </a:r>
            <a:r>
              <a:rPr lang="en-GB" sz="1600" dirty="0" smtClean="0"/>
              <a:t>200 ns</a:t>
            </a:r>
          </a:p>
          <a:p>
            <a:r>
              <a:rPr lang="en-GB" sz="1600" dirty="0" smtClean="0"/>
              <a:t>Repetition rate 50 Hz</a:t>
            </a:r>
            <a:endParaRPr lang="en-US" sz="1600" dirty="0"/>
          </a:p>
        </p:txBody>
      </p:sp>
      <p:pic>
        <p:nvPicPr>
          <p:cNvPr id="12" name="図 5"/>
          <p:cNvPicPr>
            <a:picLocks noChangeAspect="1"/>
          </p:cNvPicPr>
          <p:nvPr/>
        </p:nvPicPr>
        <p:blipFill rotWithShape="1">
          <a:blip r:embed="rId2" cstate="screen">
            <a:extLst>
              <a:ext uri="{28A0092B-C50C-407E-A947-70E740481C1C}">
                <a14:useLocalDpi xmlns:a14="http://schemas.microsoft.com/office/drawing/2010/main"/>
              </a:ext>
            </a:extLst>
          </a:blip>
          <a:srcRect t="5893" b="4724"/>
          <a:stretch/>
        </p:blipFill>
        <p:spPr>
          <a:xfrm>
            <a:off x="2620022" y="1222726"/>
            <a:ext cx="4942700" cy="2664296"/>
          </a:xfrm>
          <a:prstGeom prst="rect">
            <a:avLst/>
          </a:prstGeom>
        </p:spPr>
      </p:pic>
      <p:sp>
        <p:nvSpPr>
          <p:cNvPr id="13" name="TextBox 12"/>
          <p:cNvSpPr txBox="1"/>
          <p:nvPr/>
        </p:nvSpPr>
        <p:spPr>
          <a:xfrm>
            <a:off x="7322483" y="3788983"/>
            <a:ext cx="2286203" cy="338554"/>
          </a:xfrm>
          <a:prstGeom prst="rect">
            <a:avLst/>
          </a:prstGeom>
          <a:noFill/>
        </p:spPr>
        <p:txBody>
          <a:bodyPr wrap="none" rtlCol="0">
            <a:spAutoFit/>
          </a:bodyPr>
          <a:lstStyle/>
          <a:p>
            <a:r>
              <a:rPr lang="en-GB" sz="1600" dirty="0" smtClean="0"/>
              <a:t>Micron–precision disk</a:t>
            </a:r>
            <a:endParaRPr lang="en-GB" sz="1600" dirty="0"/>
          </a:p>
        </p:txBody>
      </p:sp>
      <p:pic>
        <p:nvPicPr>
          <p:cNvPr id="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82930" y="4170755"/>
            <a:ext cx="2452914" cy="2278948"/>
          </a:xfrm>
          <a:prstGeom prst="rect">
            <a:avLst/>
          </a:prstGeom>
          <a:noFill/>
          <a:ln w="9525">
            <a:noFill/>
            <a:miter lim="800000"/>
            <a:headEnd/>
            <a:tailEnd/>
          </a:ln>
          <a:effectLst/>
        </p:spPr>
      </p:pic>
      <p:grpSp>
        <p:nvGrpSpPr>
          <p:cNvPr id="21" name="Group 20"/>
          <p:cNvGrpSpPr/>
          <p:nvPr/>
        </p:nvGrpSpPr>
        <p:grpSpPr>
          <a:xfrm>
            <a:off x="984586" y="4053364"/>
            <a:ext cx="6014133" cy="2508461"/>
            <a:chOff x="1791550" y="3942811"/>
            <a:chExt cx="6014133" cy="2508461"/>
          </a:xfrm>
        </p:grpSpPr>
        <p:pic>
          <p:nvPicPr>
            <p:cNvPr id="6" name="Picture 3" descr="\\CERN\dfs\Workspaces\w\Wuensch\Talks\2011\LC school 2011\from others\DSC0452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1550" y="3942811"/>
              <a:ext cx="5530933" cy="2005723"/>
            </a:xfrm>
            <a:prstGeom prst="rect">
              <a:avLst/>
            </a:prstGeom>
            <a:noFill/>
          </p:spPr>
        </p:pic>
        <p:cxnSp>
          <p:nvCxnSpPr>
            <p:cNvPr id="9" name="Straight Arrow Connector 8"/>
            <p:cNvCxnSpPr/>
            <p:nvPr/>
          </p:nvCxnSpPr>
          <p:spPr>
            <a:xfrm flipH="1" flipV="1">
              <a:off x="6192355" y="5038784"/>
              <a:ext cx="660922" cy="91776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23149" y="5989607"/>
              <a:ext cx="1482534" cy="461665"/>
            </a:xfrm>
            <a:prstGeom prst="rect">
              <a:avLst/>
            </a:prstGeom>
            <a:noFill/>
          </p:spPr>
          <p:txBody>
            <a:bodyPr wrap="square" rtlCol="0">
              <a:spAutoFit/>
            </a:bodyPr>
            <a:lstStyle/>
            <a:p>
              <a:r>
                <a:rPr lang="en-GB" sz="1200" dirty="0" smtClean="0"/>
                <a:t>6 mm diameter beam aperture</a:t>
              </a:r>
              <a:endParaRPr lang="en-GB" sz="1200" dirty="0"/>
            </a:p>
          </p:txBody>
        </p:sp>
        <p:cxnSp>
          <p:nvCxnSpPr>
            <p:cNvPr id="15" name="Straight Arrow Connector 14"/>
            <p:cNvCxnSpPr/>
            <p:nvPr/>
          </p:nvCxnSpPr>
          <p:spPr>
            <a:xfrm>
              <a:off x="2768130" y="6042993"/>
              <a:ext cx="3577771"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19987" y="6102362"/>
              <a:ext cx="716863" cy="307777"/>
            </a:xfrm>
            <a:prstGeom prst="rect">
              <a:avLst/>
            </a:prstGeom>
            <a:noFill/>
          </p:spPr>
          <p:txBody>
            <a:bodyPr wrap="none" rtlCol="0">
              <a:spAutoFit/>
            </a:bodyPr>
            <a:lstStyle/>
            <a:p>
              <a:r>
                <a:rPr lang="en-GB" sz="1400" dirty="0" smtClean="0"/>
                <a:t>25 cm</a:t>
              </a:r>
              <a:endParaRPr lang="en-US" sz="1400" dirty="0"/>
            </a:p>
          </p:txBody>
        </p:sp>
      </p:grpSp>
      <p:cxnSp>
        <p:nvCxnSpPr>
          <p:cNvPr id="17" name="Straight Arrow Connector 16"/>
          <p:cNvCxnSpPr/>
          <p:nvPr/>
        </p:nvCxnSpPr>
        <p:spPr>
          <a:xfrm flipH="1">
            <a:off x="9852857" y="3724982"/>
            <a:ext cx="662668" cy="14497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09945" y="3256499"/>
            <a:ext cx="1479892" cy="523220"/>
          </a:xfrm>
          <a:prstGeom prst="rect">
            <a:avLst/>
          </a:prstGeom>
          <a:noFill/>
        </p:spPr>
        <p:txBody>
          <a:bodyPr wrap="none" rtlCol="0">
            <a:spAutoFit/>
          </a:bodyPr>
          <a:lstStyle/>
          <a:p>
            <a:r>
              <a:rPr lang="en-GB" sz="1400" dirty="0" smtClean="0"/>
              <a:t>HOM damping</a:t>
            </a:r>
          </a:p>
          <a:p>
            <a:r>
              <a:rPr lang="en-GB" sz="1400" dirty="0" smtClean="0"/>
              <a:t>waveguide</a:t>
            </a:r>
            <a:endParaRPr lang="en-US" sz="1400" dirty="0"/>
          </a:p>
        </p:txBody>
      </p:sp>
      <p:sp>
        <p:nvSpPr>
          <p:cNvPr id="19" name="TextBox 18"/>
          <p:cNvSpPr txBox="1"/>
          <p:nvPr/>
        </p:nvSpPr>
        <p:spPr>
          <a:xfrm>
            <a:off x="10163240" y="6339278"/>
            <a:ext cx="1862305" cy="369332"/>
          </a:xfrm>
          <a:prstGeom prst="rect">
            <a:avLst/>
          </a:prstGeom>
          <a:noFill/>
        </p:spPr>
        <p:txBody>
          <a:bodyPr wrap="none" rtlCol="0">
            <a:spAutoFit/>
          </a:bodyPr>
          <a:lstStyle/>
          <a:p>
            <a:pPr algn="r"/>
            <a:r>
              <a:rPr lang="en-GB" dirty="0" smtClean="0">
                <a:latin typeface="Calibri" panose="020F0502020204030204" pitchFamily="34" charset="0"/>
              </a:rPr>
              <a:t>W. </a:t>
            </a:r>
            <a:r>
              <a:rPr lang="en-GB" dirty="0" err="1" smtClean="0">
                <a:latin typeface="Calibri" panose="020F0502020204030204" pitchFamily="34" charset="0"/>
              </a:rPr>
              <a:t>Wuensch</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166527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Prototype testing X-band - </a:t>
            </a:r>
            <a:r>
              <a:rPr lang="en-GB" dirty="0" err="1" smtClean="0"/>
              <a:t>XBoxes</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23</a:t>
            </a:fld>
            <a:endParaRPr lang="en-US" dirty="0"/>
          </a:p>
        </p:txBody>
      </p:sp>
      <p:pic>
        <p:nvPicPr>
          <p:cNvPr id="9" name="Picture 8"/>
          <p:cNvPicPr>
            <a:picLocks noChangeAspect="1"/>
          </p:cNvPicPr>
          <p:nvPr/>
        </p:nvPicPr>
        <p:blipFill rotWithShape="1">
          <a:blip r:embed="rId2"/>
          <a:srcRect l="3315" r="5950" b="27198"/>
          <a:stretch/>
        </p:blipFill>
        <p:spPr>
          <a:xfrm>
            <a:off x="160003" y="1609991"/>
            <a:ext cx="7835935" cy="347519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887" y="1609990"/>
            <a:ext cx="5632779" cy="3475193"/>
          </a:xfrm>
          <a:prstGeom prst="rect">
            <a:avLst/>
          </a:prstGeom>
        </p:spPr>
      </p:pic>
      <p:sp>
        <p:nvSpPr>
          <p:cNvPr id="10" name="TextBox 9"/>
          <p:cNvSpPr txBox="1"/>
          <p:nvPr/>
        </p:nvSpPr>
        <p:spPr>
          <a:xfrm>
            <a:off x="10163240" y="6339278"/>
            <a:ext cx="1862305" cy="369332"/>
          </a:xfrm>
          <a:prstGeom prst="rect">
            <a:avLst/>
          </a:prstGeom>
          <a:noFill/>
        </p:spPr>
        <p:txBody>
          <a:bodyPr wrap="none" rtlCol="0">
            <a:spAutoFit/>
          </a:bodyPr>
          <a:lstStyle/>
          <a:p>
            <a:pPr algn="r"/>
            <a:r>
              <a:rPr lang="en-GB" dirty="0" smtClean="0">
                <a:latin typeface="Calibri" panose="020F0502020204030204" pitchFamily="34" charset="0"/>
              </a:rPr>
              <a:t>W. </a:t>
            </a:r>
            <a:r>
              <a:rPr lang="en-GB" dirty="0" err="1" smtClean="0">
                <a:latin typeface="Calibri" panose="020F0502020204030204" pitchFamily="34" charset="0"/>
              </a:rPr>
              <a:t>Wuensch</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84448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96633"/>
            <a:ext cx="5322889" cy="872852"/>
          </a:xfrm>
        </p:spPr>
        <p:txBody>
          <a:bodyPr/>
          <a:lstStyle/>
          <a:p>
            <a:r>
              <a:rPr lang="en-GB" dirty="0" smtClean="0"/>
              <a:t>X-band</a:t>
            </a:r>
            <a:endParaRPr lang="en-GB" dirty="0"/>
          </a:p>
        </p:txBody>
      </p:sp>
      <p:sp>
        <p:nvSpPr>
          <p:cNvPr id="6" name="Slide Number Placeholder 5"/>
          <p:cNvSpPr>
            <a:spLocks noGrp="1"/>
          </p:cNvSpPr>
          <p:nvPr>
            <p:ph type="sldNum" sz="quarter" idx="12"/>
          </p:nvPr>
        </p:nvSpPr>
        <p:spPr/>
        <p:txBody>
          <a:bodyPr/>
          <a:lstStyle/>
          <a:p>
            <a:fld id="{D57F1E4F-1CFF-5643-939E-02111984F565}" type="slidenum">
              <a:rPr lang="en-US" smtClean="0"/>
              <a:t>24</a:t>
            </a:fld>
            <a:endParaRPr lang="en-US" dirty="0"/>
          </a:p>
        </p:txBody>
      </p:sp>
      <p:grpSp>
        <p:nvGrpSpPr>
          <p:cNvPr id="3" name="Group 2"/>
          <p:cNvGrpSpPr/>
          <p:nvPr/>
        </p:nvGrpSpPr>
        <p:grpSpPr>
          <a:xfrm>
            <a:off x="6112448" y="2913113"/>
            <a:ext cx="5284942" cy="3350738"/>
            <a:chOff x="6533297" y="2709331"/>
            <a:chExt cx="5284942" cy="3350738"/>
          </a:xfrm>
        </p:grpSpPr>
        <p:pic>
          <p:nvPicPr>
            <p:cNvPr id="19" name="Picture 18"/>
            <p:cNvPicPr>
              <a:picLocks noChangeAspect="1"/>
            </p:cNvPicPr>
            <p:nvPr/>
          </p:nvPicPr>
          <p:blipFill rotWithShape="1">
            <a:blip r:embed="rId3">
              <a:clrChange>
                <a:clrFrom>
                  <a:srgbClr val="FFFFFF"/>
                </a:clrFrom>
                <a:clrTo>
                  <a:srgbClr val="FFFFFF">
                    <a:alpha val="0"/>
                  </a:srgbClr>
                </a:clrTo>
              </a:clrChange>
            </a:blip>
            <a:srcRect l="1849" t="5334" r="1041" b="5323"/>
            <a:stretch/>
          </p:blipFill>
          <p:spPr>
            <a:xfrm>
              <a:off x="6775615" y="2803232"/>
              <a:ext cx="4958465" cy="3037792"/>
            </a:xfrm>
            <a:prstGeom prst="rect">
              <a:avLst/>
            </a:prstGeom>
          </p:spPr>
        </p:pic>
        <p:sp>
          <p:nvSpPr>
            <p:cNvPr id="21" name="TextBox 6"/>
            <p:cNvSpPr txBox="1">
              <a:spLocks noChangeArrowheads="1"/>
            </p:cNvSpPr>
            <p:nvPr/>
          </p:nvSpPr>
          <p:spPr bwMode="auto">
            <a:xfrm flipH="1">
              <a:off x="7139160" y="5689633"/>
              <a:ext cx="1809126" cy="303423"/>
            </a:xfrm>
            <a:prstGeom prst="rect">
              <a:avLst/>
            </a:prstGeom>
            <a:noFill/>
            <a:ln w="9525">
              <a:noFill/>
              <a:miter lim="800000"/>
              <a:headEnd/>
              <a:tailEnd/>
            </a:ln>
          </p:spPr>
          <p:txBody>
            <a:bodyPr wrap="none">
              <a:spAutoFit/>
            </a:bodyPr>
            <a:lstStyle/>
            <a:p>
              <a:r>
                <a:rPr lang="en-GB" sz="1000" b="1" dirty="0"/>
                <a:t>COOLING FITTING</a:t>
              </a:r>
            </a:p>
          </p:txBody>
        </p:sp>
        <p:cxnSp>
          <p:nvCxnSpPr>
            <p:cNvPr id="22" name="Straight Connector 21"/>
            <p:cNvCxnSpPr/>
            <p:nvPr/>
          </p:nvCxnSpPr>
          <p:spPr>
            <a:xfrm>
              <a:off x="7280123" y="5897127"/>
              <a:ext cx="1117343" cy="0"/>
            </a:xfrm>
            <a:prstGeom prst="line">
              <a:avLst/>
            </a:prstGeom>
            <a:ln>
              <a:headEnd type="none" w="sm" len="s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8395611" y="5490754"/>
              <a:ext cx="0" cy="406373"/>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sp>
          <p:nvSpPr>
            <p:cNvPr id="25" name="TextBox 21"/>
            <p:cNvSpPr txBox="1">
              <a:spLocks noChangeArrowheads="1"/>
            </p:cNvSpPr>
            <p:nvPr/>
          </p:nvSpPr>
          <p:spPr bwMode="auto">
            <a:xfrm>
              <a:off x="6772646" y="4610162"/>
              <a:ext cx="717989" cy="246221"/>
            </a:xfrm>
            <a:prstGeom prst="rect">
              <a:avLst/>
            </a:prstGeom>
            <a:noFill/>
            <a:ln w="9525">
              <a:noFill/>
              <a:miter lim="800000"/>
              <a:headEnd/>
              <a:tailEnd/>
            </a:ln>
          </p:spPr>
          <p:txBody>
            <a:bodyPr wrap="square">
              <a:spAutoFit/>
            </a:bodyPr>
            <a:lstStyle/>
            <a:p>
              <a:r>
                <a:rPr lang="en-GB" sz="1000" b="1" dirty="0" smtClean="0"/>
                <a:t>HALF</a:t>
              </a:r>
              <a:endParaRPr lang="en-GB" sz="1000" b="1" dirty="0"/>
            </a:p>
          </p:txBody>
        </p:sp>
        <p:cxnSp>
          <p:nvCxnSpPr>
            <p:cNvPr id="26" name="Straight Connector 25"/>
            <p:cNvCxnSpPr/>
            <p:nvPr/>
          </p:nvCxnSpPr>
          <p:spPr>
            <a:xfrm>
              <a:off x="6860106" y="4830749"/>
              <a:ext cx="735996" cy="0"/>
            </a:xfrm>
            <a:prstGeom prst="line">
              <a:avLst/>
            </a:prstGeom>
            <a:ln>
              <a:headEnd w="sm" len="sm"/>
              <a:tailEnd type="oval" w="sm" len="sm"/>
            </a:ln>
          </p:spPr>
          <p:style>
            <a:lnRef idx="1">
              <a:schemeClr val="dk1"/>
            </a:lnRef>
            <a:fillRef idx="0">
              <a:schemeClr val="dk1"/>
            </a:fillRef>
            <a:effectRef idx="0">
              <a:schemeClr val="dk1"/>
            </a:effectRef>
            <a:fontRef idx="minor">
              <a:schemeClr val="tx1"/>
            </a:fontRef>
          </p:style>
        </p:cxnSp>
        <p:sp>
          <p:nvSpPr>
            <p:cNvPr id="27" name="TextBox 6"/>
            <p:cNvSpPr txBox="1">
              <a:spLocks noChangeArrowheads="1"/>
            </p:cNvSpPr>
            <p:nvPr/>
          </p:nvSpPr>
          <p:spPr bwMode="auto">
            <a:xfrm flipH="1">
              <a:off x="6802727" y="5406321"/>
              <a:ext cx="1451346" cy="246221"/>
            </a:xfrm>
            <a:prstGeom prst="rect">
              <a:avLst/>
            </a:prstGeom>
            <a:noFill/>
            <a:ln w="9525">
              <a:noFill/>
              <a:miter lim="800000"/>
              <a:headEnd/>
              <a:tailEnd/>
            </a:ln>
          </p:spPr>
          <p:txBody>
            <a:bodyPr wrap="square">
              <a:spAutoFit/>
            </a:bodyPr>
            <a:lstStyle/>
            <a:p>
              <a:r>
                <a:rPr lang="en-GB" sz="1000" b="1" dirty="0"/>
                <a:t>COOLING </a:t>
              </a:r>
              <a:r>
                <a:rPr lang="en-GB" sz="1000" b="1" dirty="0" smtClean="0"/>
                <a:t>CHANNEL</a:t>
              </a:r>
              <a:endParaRPr lang="en-GB" sz="1000" b="1" dirty="0"/>
            </a:p>
          </p:txBody>
        </p:sp>
        <p:cxnSp>
          <p:nvCxnSpPr>
            <p:cNvPr id="28" name="Straight Connector 27"/>
            <p:cNvCxnSpPr/>
            <p:nvPr/>
          </p:nvCxnSpPr>
          <p:spPr>
            <a:xfrm>
              <a:off x="6984799" y="5628248"/>
              <a:ext cx="1242495" cy="0"/>
            </a:xfrm>
            <a:prstGeom prst="line">
              <a:avLst/>
            </a:prstGeom>
            <a:ln>
              <a:headEnd type="none" w="sm" len="sm"/>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8227294" y="5194361"/>
              <a:ext cx="0" cy="433887"/>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sp>
          <p:nvSpPr>
            <p:cNvPr id="30" name="TextBox 13"/>
            <p:cNvSpPr txBox="1">
              <a:spLocks noChangeArrowheads="1"/>
            </p:cNvSpPr>
            <p:nvPr/>
          </p:nvSpPr>
          <p:spPr bwMode="auto">
            <a:xfrm>
              <a:off x="9485721" y="2709331"/>
              <a:ext cx="1346542" cy="493064"/>
            </a:xfrm>
            <a:prstGeom prst="rect">
              <a:avLst/>
            </a:prstGeom>
            <a:noFill/>
            <a:ln w="9525">
              <a:noFill/>
              <a:miter lim="800000"/>
              <a:headEnd/>
              <a:tailEnd/>
            </a:ln>
          </p:spPr>
          <p:txBody>
            <a:bodyPr wrap="square">
              <a:spAutoFit/>
            </a:bodyPr>
            <a:lstStyle/>
            <a:p>
              <a:r>
                <a:rPr lang="en-GB" sz="1000" b="1" dirty="0"/>
                <a:t>VACUUM FLANGE </a:t>
              </a:r>
            </a:p>
          </p:txBody>
        </p:sp>
        <p:cxnSp>
          <p:nvCxnSpPr>
            <p:cNvPr id="31" name="Straight Connector 30"/>
            <p:cNvCxnSpPr/>
            <p:nvPr/>
          </p:nvCxnSpPr>
          <p:spPr>
            <a:xfrm>
              <a:off x="9577988" y="2934437"/>
              <a:ext cx="1091963" cy="0"/>
            </a:xfrm>
            <a:prstGeom prst="line">
              <a:avLst/>
            </a:prstGeom>
            <a:ln>
              <a:headEnd type="none" w="sm" len="sm"/>
            </a:ln>
          </p:spPr>
          <p:style>
            <a:lnRef idx="1">
              <a:schemeClr val="dk1"/>
            </a:lnRef>
            <a:fillRef idx="0">
              <a:schemeClr val="dk1"/>
            </a:fillRef>
            <a:effectRef idx="0">
              <a:schemeClr val="dk1"/>
            </a:effectRef>
            <a:fontRef idx="minor">
              <a:schemeClr val="tx1"/>
            </a:fontRef>
          </p:style>
        </p:cxnSp>
        <p:sp>
          <p:nvSpPr>
            <p:cNvPr id="32" name="TextBox 17"/>
            <p:cNvSpPr txBox="1">
              <a:spLocks noChangeArrowheads="1"/>
            </p:cNvSpPr>
            <p:nvPr/>
          </p:nvSpPr>
          <p:spPr bwMode="auto">
            <a:xfrm>
              <a:off x="8849405" y="5736480"/>
              <a:ext cx="1373006" cy="303423"/>
            </a:xfrm>
            <a:prstGeom prst="rect">
              <a:avLst/>
            </a:prstGeom>
            <a:noFill/>
            <a:ln w="9525">
              <a:noFill/>
              <a:miter lim="800000"/>
              <a:headEnd/>
              <a:tailEnd/>
            </a:ln>
          </p:spPr>
          <p:txBody>
            <a:bodyPr wrap="none">
              <a:spAutoFit/>
            </a:bodyPr>
            <a:lstStyle/>
            <a:p>
              <a:r>
                <a:rPr lang="en-GB" sz="1000" b="1" dirty="0" smtClean="0"/>
                <a:t>WAVEGUIDE</a:t>
              </a:r>
              <a:endParaRPr lang="en-GB" sz="1000" b="1" dirty="0"/>
            </a:p>
          </p:txBody>
        </p:sp>
        <p:cxnSp>
          <p:nvCxnSpPr>
            <p:cNvPr id="33" name="Straight Connector 32"/>
            <p:cNvCxnSpPr/>
            <p:nvPr/>
          </p:nvCxnSpPr>
          <p:spPr>
            <a:xfrm>
              <a:off x="8857558" y="5194361"/>
              <a:ext cx="0" cy="763304"/>
            </a:xfrm>
            <a:prstGeom prst="line">
              <a:avLst/>
            </a:prstGeom>
            <a:ln>
              <a:headEnd type="oval" w="sm" len="sm"/>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8853847" y="5953212"/>
              <a:ext cx="802002"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10668096" y="2932656"/>
              <a:ext cx="0" cy="241641"/>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sp>
          <p:nvSpPr>
            <p:cNvPr id="36" name="TextBox 13"/>
            <p:cNvSpPr txBox="1">
              <a:spLocks noChangeArrowheads="1"/>
            </p:cNvSpPr>
            <p:nvPr/>
          </p:nvSpPr>
          <p:spPr bwMode="auto">
            <a:xfrm>
              <a:off x="6533297" y="3515514"/>
              <a:ext cx="1254886" cy="246221"/>
            </a:xfrm>
            <a:prstGeom prst="rect">
              <a:avLst/>
            </a:prstGeom>
            <a:noFill/>
            <a:ln w="9525">
              <a:noFill/>
              <a:miter lim="800000"/>
              <a:headEnd/>
              <a:tailEnd/>
            </a:ln>
          </p:spPr>
          <p:txBody>
            <a:bodyPr wrap="square">
              <a:spAutoFit/>
            </a:bodyPr>
            <a:lstStyle/>
            <a:p>
              <a:r>
                <a:rPr lang="en-GB" sz="1000" b="1" dirty="0" smtClean="0"/>
                <a:t>ALIGNMENT PIN</a:t>
              </a:r>
              <a:endParaRPr lang="en-GB" sz="1000" b="1" dirty="0"/>
            </a:p>
          </p:txBody>
        </p:sp>
        <p:cxnSp>
          <p:nvCxnSpPr>
            <p:cNvPr id="37" name="Straight Connector 36"/>
            <p:cNvCxnSpPr/>
            <p:nvPr/>
          </p:nvCxnSpPr>
          <p:spPr>
            <a:xfrm>
              <a:off x="6593692" y="3740945"/>
              <a:ext cx="1091963" cy="0"/>
            </a:xfrm>
            <a:prstGeom prst="line">
              <a:avLst/>
            </a:prstGeom>
            <a:ln>
              <a:headEnd type="none" w="sm" len="sm"/>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7683800" y="3739163"/>
              <a:ext cx="0" cy="889580"/>
            </a:xfrm>
            <a:prstGeom prst="line">
              <a:avLst/>
            </a:prstGeom>
            <a:ln>
              <a:headEnd type="oval" w="sm" len="sm"/>
              <a:tailEnd type="none" w="sm" len="sm"/>
            </a:ln>
          </p:spPr>
          <p:style>
            <a:lnRef idx="1">
              <a:schemeClr val="dk1"/>
            </a:lnRef>
            <a:fillRef idx="0">
              <a:schemeClr val="dk1"/>
            </a:fillRef>
            <a:effectRef idx="0">
              <a:schemeClr val="dk1"/>
            </a:effectRef>
            <a:fontRef idx="minor">
              <a:schemeClr val="tx1"/>
            </a:fontRef>
          </p:style>
        </p:cxnSp>
        <p:sp>
          <p:nvSpPr>
            <p:cNvPr id="39" name="TextBox 21"/>
            <p:cNvSpPr txBox="1">
              <a:spLocks noChangeArrowheads="1"/>
            </p:cNvSpPr>
            <p:nvPr/>
          </p:nvSpPr>
          <p:spPr bwMode="auto">
            <a:xfrm>
              <a:off x="7784530" y="3813966"/>
              <a:ext cx="757965" cy="246221"/>
            </a:xfrm>
            <a:prstGeom prst="rect">
              <a:avLst/>
            </a:prstGeom>
            <a:noFill/>
            <a:ln w="9525">
              <a:noFill/>
              <a:miter lim="800000"/>
              <a:headEnd/>
              <a:tailEnd/>
            </a:ln>
          </p:spPr>
          <p:txBody>
            <a:bodyPr wrap="square">
              <a:spAutoFit/>
            </a:bodyPr>
            <a:lstStyle/>
            <a:p>
              <a:r>
                <a:rPr lang="en-GB" sz="1000" b="1" dirty="0" smtClean="0"/>
                <a:t>COVER</a:t>
              </a:r>
              <a:endParaRPr lang="en-GB" sz="1000" b="1" dirty="0"/>
            </a:p>
          </p:txBody>
        </p:sp>
        <p:cxnSp>
          <p:nvCxnSpPr>
            <p:cNvPr id="40" name="Straight Connector 39"/>
            <p:cNvCxnSpPr/>
            <p:nvPr/>
          </p:nvCxnSpPr>
          <p:spPr>
            <a:xfrm>
              <a:off x="7806499" y="4051630"/>
              <a:ext cx="735996" cy="0"/>
            </a:xfrm>
            <a:prstGeom prst="line">
              <a:avLst/>
            </a:prstGeom>
            <a:ln>
              <a:headEnd w="sm" len="sm"/>
              <a:tailEnd type="oval" w="sm" len="sm"/>
            </a:ln>
          </p:spPr>
          <p:style>
            <a:lnRef idx="1">
              <a:schemeClr val="dk1"/>
            </a:lnRef>
            <a:fillRef idx="0">
              <a:schemeClr val="dk1"/>
            </a:fillRef>
            <a:effectRef idx="0">
              <a:schemeClr val="dk1"/>
            </a:effectRef>
            <a:fontRef idx="minor">
              <a:schemeClr val="tx1"/>
            </a:fontRef>
          </p:style>
        </p:cxnSp>
        <p:pic>
          <p:nvPicPr>
            <p:cNvPr id="41" name="Picture 40"/>
            <p:cNvPicPr>
              <a:picLocks noChangeAspect="1"/>
            </p:cNvPicPr>
            <p:nvPr/>
          </p:nvPicPr>
          <p:blipFill>
            <a:blip r:embed="rId4">
              <a:clrChange>
                <a:clrFrom>
                  <a:srgbClr val="FFFFFF"/>
                </a:clrFrom>
                <a:clrTo>
                  <a:srgbClr val="FFFFFF">
                    <a:alpha val="0"/>
                  </a:srgbClr>
                </a:clrTo>
              </a:clrChange>
            </a:blip>
            <a:stretch>
              <a:fillRect/>
            </a:stretch>
          </p:blipFill>
          <p:spPr>
            <a:xfrm>
              <a:off x="10158992" y="4669019"/>
              <a:ext cx="1659247" cy="1391050"/>
            </a:xfrm>
            <a:prstGeom prst="rect">
              <a:avLst/>
            </a:prstGeom>
          </p:spPr>
        </p:pic>
      </p:gr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600" y="353740"/>
            <a:ext cx="2386598" cy="2372190"/>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rotWithShape="1">
          <a:blip r:embed="rId6"/>
          <a:srcRect l="2143" t="59290" r="4998"/>
          <a:stretch/>
        </p:blipFill>
        <p:spPr>
          <a:xfrm>
            <a:off x="7929354" y="1003188"/>
            <a:ext cx="3744416" cy="1914497"/>
          </a:xfrm>
          <a:prstGeom prst="rect">
            <a:avLst/>
          </a:prstGeom>
        </p:spPr>
      </p:pic>
      <p:sp>
        <p:nvSpPr>
          <p:cNvPr id="44" name="Content Placeholder 34"/>
          <p:cNvSpPr>
            <a:spLocks noGrp="1"/>
          </p:cNvSpPr>
          <p:nvPr>
            <p:ph sz="half" idx="4294967295"/>
          </p:nvPr>
        </p:nvSpPr>
        <p:spPr>
          <a:xfrm>
            <a:off x="79354" y="1027646"/>
            <a:ext cx="5157787" cy="2544839"/>
          </a:xfrm>
          <a:prstGeom prst="rect">
            <a:avLst/>
          </a:prstGeom>
        </p:spPr>
        <p:txBody>
          <a:bodyPr>
            <a:normAutofit lnSpcReduction="10000"/>
          </a:bodyPr>
          <a:lstStyle/>
          <a:p>
            <a:pPr marL="0" indent="0">
              <a:buNone/>
            </a:pPr>
            <a:r>
              <a:rPr lang="en-GB" sz="2300" dirty="0"/>
              <a:t>Manufacturing ongoing </a:t>
            </a:r>
            <a:endParaRPr lang="en-GB" sz="2300" dirty="0" smtClean="0"/>
          </a:p>
          <a:p>
            <a:pPr>
              <a:buFont typeface="Arial" panose="020B0604020202020204" pitchFamily="34" charset="0"/>
              <a:buChar char="•"/>
            </a:pPr>
            <a:r>
              <a:rPr lang="en-GB" sz="1600" dirty="0" smtClean="0"/>
              <a:t>New CLIC improved prototype in productionTD26CC_R1 (4)</a:t>
            </a:r>
          </a:p>
          <a:p>
            <a:pPr>
              <a:buFont typeface="Arial" panose="020B0604020202020204" pitchFamily="34" charset="0"/>
              <a:buChar char="•"/>
            </a:pPr>
            <a:r>
              <a:rPr lang="en-GB" sz="1600" dirty="0" smtClean="0"/>
              <a:t>CLIC 380GeV prototype under fabrication TD31CC (4)</a:t>
            </a:r>
          </a:p>
          <a:p>
            <a:pPr>
              <a:buFont typeface="Arial" panose="020B0604020202020204" pitchFamily="34" charset="0"/>
              <a:buChar char="•"/>
            </a:pPr>
            <a:r>
              <a:rPr lang="en-GB" sz="1600" dirty="0" smtClean="0"/>
              <a:t>New company qualification and technology transfer with T24(2) and TD26CC_R1(1)</a:t>
            </a:r>
          </a:p>
          <a:p>
            <a:pPr>
              <a:buFont typeface="Arial" panose="020B0604020202020204" pitchFamily="34" charset="0"/>
              <a:buChar char="•"/>
            </a:pPr>
            <a:r>
              <a:rPr lang="en-GB" sz="1600" dirty="0" smtClean="0"/>
              <a:t>Crab cavity and deflectors for collaborations </a:t>
            </a:r>
            <a:endParaRPr lang="en-GB" sz="1600" dirty="0"/>
          </a:p>
        </p:txBody>
      </p:sp>
      <p:sp>
        <p:nvSpPr>
          <p:cNvPr id="45" name="Content Placeholder 34"/>
          <p:cNvSpPr>
            <a:spLocks noGrp="1"/>
          </p:cNvSpPr>
          <p:nvPr>
            <p:ph sz="half" idx="4294967295"/>
          </p:nvPr>
        </p:nvSpPr>
        <p:spPr>
          <a:xfrm>
            <a:off x="87964" y="3877837"/>
            <a:ext cx="5157787" cy="2544839"/>
          </a:xfrm>
          <a:prstGeom prst="rect">
            <a:avLst/>
          </a:prstGeom>
        </p:spPr>
        <p:txBody>
          <a:bodyPr>
            <a:normAutofit fontScale="92500"/>
          </a:bodyPr>
          <a:lstStyle/>
          <a:p>
            <a:pPr marL="0" indent="0">
              <a:buNone/>
            </a:pPr>
            <a:r>
              <a:rPr lang="en-GB" sz="2400" dirty="0"/>
              <a:t>New designs for improved </a:t>
            </a:r>
            <a:r>
              <a:rPr lang="en-GB" sz="2400" dirty="0" smtClean="0"/>
              <a:t>assembly</a:t>
            </a:r>
            <a:r>
              <a:rPr lang="en-GB" sz="2300" dirty="0" smtClean="0"/>
              <a:t> </a:t>
            </a:r>
          </a:p>
          <a:p>
            <a:pPr>
              <a:buFont typeface="Arial" panose="020B0604020202020204" pitchFamily="34" charset="0"/>
              <a:buChar char="•"/>
            </a:pPr>
            <a:r>
              <a:rPr lang="en-GB" sz="1600" dirty="0"/>
              <a:t>Cold copper </a:t>
            </a:r>
            <a:r>
              <a:rPr lang="en-GB" sz="1600" dirty="0" smtClean="0"/>
              <a:t>halves </a:t>
            </a:r>
            <a:r>
              <a:rPr lang="en-GB" sz="1600" dirty="0"/>
              <a:t>design</a:t>
            </a:r>
          </a:p>
          <a:p>
            <a:pPr>
              <a:buFont typeface="Arial" panose="020B0604020202020204" pitchFamily="34" charset="0"/>
              <a:buChar char="•"/>
            </a:pPr>
            <a:r>
              <a:rPr lang="en-GB" sz="1600" dirty="0"/>
              <a:t>Compact damping waveguides in rectangular disks</a:t>
            </a:r>
          </a:p>
          <a:p>
            <a:pPr>
              <a:buFont typeface="Arial" panose="020B0604020202020204" pitchFamily="34" charset="0"/>
              <a:buChar char="•"/>
            </a:pPr>
            <a:r>
              <a:rPr lang="en-GB" sz="1600" dirty="0"/>
              <a:t>Improved components </a:t>
            </a:r>
          </a:p>
          <a:p>
            <a:pPr>
              <a:buFont typeface="Arial" panose="020B0604020202020204" pitchFamily="34" charset="0"/>
              <a:buChar char="•"/>
            </a:pPr>
            <a:r>
              <a:rPr lang="en-GB" sz="1600" dirty="0"/>
              <a:t>Xboxes supports and modifications</a:t>
            </a:r>
          </a:p>
          <a:p>
            <a:pPr>
              <a:buFont typeface="Arial" panose="020B0604020202020204" pitchFamily="34" charset="0"/>
              <a:buChar char="•"/>
            </a:pPr>
            <a:r>
              <a:rPr lang="en-GB" sz="1600" dirty="0"/>
              <a:t>Tooling, measurements etc. </a:t>
            </a:r>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46" name="TextBox 45"/>
          <p:cNvSpPr txBox="1"/>
          <p:nvPr/>
        </p:nvSpPr>
        <p:spPr>
          <a:xfrm>
            <a:off x="10163240" y="6339278"/>
            <a:ext cx="1862305" cy="369332"/>
          </a:xfrm>
          <a:prstGeom prst="rect">
            <a:avLst/>
          </a:prstGeom>
          <a:noFill/>
        </p:spPr>
        <p:txBody>
          <a:bodyPr wrap="none" rtlCol="0">
            <a:spAutoFit/>
          </a:bodyPr>
          <a:lstStyle/>
          <a:p>
            <a:pPr algn="r"/>
            <a:r>
              <a:rPr lang="en-GB" dirty="0" smtClean="0">
                <a:latin typeface="Calibri" panose="020F0502020204030204" pitchFamily="34" charset="0"/>
              </a:rPr>
              <a:t>W. </a:t>
            </a:r>
            <a:r>
              <a:rPr lang="en-GB" dirty="0" err="1" smtClean="0">
                <a:latin typeface="Calibri" panose="020F0502020204030204" pitchFamily="34" charset="0"/>
              </a:rPr>
              <a:t>Wuensch</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1196399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58" y="137464"/>
            <a:ext cx="10354912" cy="1400530"/>
          </a:xfrm>
        </p:spPr>
        <p:txBody>
          <a:bodyPr/>
          <a:lstStyle/>
          <a:p>
            <a:r>
              <a:rPr lang="en-GB" dirty="0" smtClean="0"/>
              <a:t>High-field vacuum arcs</a:t>
            </a:r>
            <a:br>
              <a:rPr lang="en-GB" dirty="0" smtClean="0"/>
            </a:br>
            <a:r>
              <a:rPr lang="en-GB" sz="2800" dirty="0" smtClean="0"/>
              <a:t>understanding the physics</a:t>
            </a:r>
            <a:endParaRPr lang="en-GB" sz="2800"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25</a:t>
            </a:fld>
            <a:endParaRPr lang="en-US" dirty="0"/>
          </a:p>
        </p:txBody>
      </p:sp>
      <p:sp>
        <p:nvSpPr>
          <p:cNvPr id="11" name="TextBox 10"/>
          <p:cNvSpPr txBox="1"/>
          <p:nvPr/>
        </p:nvSpPr>
        <p:spPr>
          <a:xfrm>
            <a:off x="1012611" y="6181136"/>
            <a:ext cx="1805815" cy="369332"/>
          </a:xfrm>
          <a:prstGeom prst="rect">
            <a:avLst/>
          </a:prstGeom>
          <a:noFill/>
        </p:spPr>
        <p:txBody>
          <a:bodyPr wrap="none" rtlCol="0">
            <a:spAutoFit/>
          </a:bodyPr>
          <a:lstStyle/>
          <a:p>
            <a:r>
              <a:rPr lang="en-GB" dirty="0" smtClean="0"/>
              <a:t>Data from T. Higo</a:t>
            </a:r>
            <a:endParaRPr lang="en-US" dirty="0"/>
          </a:p>
        </p:txBody>
      </p:sp>
      <p:sp>
        <p:nvSpPr>
          <p:cNvPr id="12" name="TextBox 11"/>
          <p:cNvSpPr txBox="1"/>
          <p:nvPr/>
        </p:nvSpPr>
        <p:spPr>
          <a:xfrm>
            <a:off x="8058995" y="6093296"/>
            <a:ext cx="3655168" cy="369332"/>
          </a:xfrm>
          <a:prstGeom prst="rect">
            <a:avLst/>
          </a:prstGeom>
          <a:noFill/>
        </p:spPr>
        <p:txBody>
          <a:bodyPr wrap="none" rtlCol="0">
            <a:spAutoFit/>
          </a:bodyPr>
          <a:lstStyle/>
          <a:p>
            <a:r>
              <a:rPr lang="en-GB" dirty="0" err="1" smtClean="0"/>
              <a:t>ArcPIC</a:t>
            </a:r>
            <a:r>
              <a:rPr lang="en-GB" dirty="0" smtClean="0"/>
              <a:t> simulations, K. </a:t>
            </a:r>
            <a:r>
              <a:rPr lang="en-GB" dirty="0" err="1" smtClean="0"/>
              <a:t>Sjoebaek</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0902" y="907040"/>
            <a:ext cx="6822593" cy="5116945"/>
          </a:xfrm>
          <a:prstGeom prst="rect">
            <a:avLst/>
          </a:prstGeom>
        </p:spPr>
      </p:pic>
      <p:sp>
        <p:nvSpPr>
          <p:cNvPr id="14" name="TextBox 13"/>
          <p:cNvSpPr txBox="1"/>
          <p:nvPr/>
        </p:nvSpPr>
        <p:spPr>
          <a:xfrm>
            <a:off x="248058" y="1772816"/>
            <a:ext cx="4772844" cy="3339376"/>
          </a:xfrm>
          <a:prstGeom prst="rect">
            <a:avLst/>
          </a:prstGeom>
          <a:noFill/>
        </p:spPr>
        <p:txBody>
          <a:bodyPr wrap="square" rtlCol="0">
            <a:spAutoFit/>
          </a:bodyPr>
          <a:lstStyle/>
          <a:p>
            <a:pPr>
              <a:spcAft>
                <a:spcPts val="600"/>
              </a:spcAft>
            </a:pPr>
            <a:r>
              <a:rPr lang="en-GB" sz="1600" dirty="0" smtClean="0"/>
              <a:t>Vacuum arcs – the formation of plasma accompanied by large electron currents - occur in many devices and applications.</a:t>
            </a:r>
          </a:p>
          <a:p>
            <a:pPr>
              <a:spcAft>
                <a:spcPts val="600"/>
              </a:spcAft>
            </a:pPr>
            <a:r>
              <a:rPr lang="en-GB" sz="1600" dirty="0" smtClean="0">
                <a:solidFill>
                  <a:srgbClr val="FF0000"/>
                </a:solidFill>
              </a:rPr>
              <a:t>What’s so special about us?</a:t>
            </a:r>
            <a:endParaRPr lang="en-GB" sz="1600" dirty="0" smtClean="0"/>
          </a:p>
          <a:p>
            <a:pPr marL="342900" indent="-342900">
              <a:buFont typeface="Arial" panose="020B0604020202020204" pitchFamily="34" charset="0"/>
              <a:buChar char="•"/>
            </a:pPr>
            <a:r>
              <a:rPr lang="en-GB" sz="1600" dirty="0" smtClean="0"/>
              <a:t>Very high surface electric fields, over 200 MV/m</a:t>
            </a:r>
          </a:p>
          <a:p>
            <a:pPr marL="342900" indent="-342900">
              <a:spcAft>
                <a:spcPts val="600"/>
              </a:spcAft>
              <a:buFont typeface="Arial" panose="020B0604020202020204" pitchFamily="34" charset="0"/>
              <a:buChar char="•"/>
            </a:pPr>
            <a:r>
              <a:rPr lang="en-GB" sz="1600" dirty="0" smtClean="0"/>
              <a:t>Opportunity to test over 20 rf structures and over 40 pulsed dc electrodes combined with significant theoretical and simulation effort.</a:t>
            </a:r>
            <a:endParaRPr lang="en-GB" sz="1600" dirty="0" smtClean="0">
              <a:solidFill>
                <a:srgbClr val="FF0000"/>
              </a:solidFill>
            </a:endParaRPr>
          </a:p>
          <a:p>
            <a:r>
              <a:rPr lang="en-GB" sz="1600" dirty="0" smtClean="0">
                <a:solidFill>
                  <a:srgbClr val="FF0000"/>
                </a:solidFill>
              </a:rPr>
              <a:t>We believe that we see processes which give fundamental field limits for copper.</a:t>
            </a:r>
            <a:endParaRPr lang="en-GB" sz="1600" dirty="0">
              <a:solidFill>
                <a:srgbClr val="FF0000"/>
              </a:solidFill>
            </a:endParaRPr>
          </a:p>
        </p:txBody>
      </p:sp>
    </p:spTree>
    <p:extLst>
      <p:ext uri="{BB962C8B-B14F-4D97-AF65-F5344CB8AC3E}">
        <p14:creationId xmlns:p14="http://schemas.microsoft.com/office/powerpoint/2010/main" val="115092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91107"/>
            <a:ext cx="10354912" cy="1356693"/>
          </a:xfrm>
        </p:spPr>
        <p:txBody>
          <a:bodyPr/>
          <a:lstStyle/>
          <a:p>
            <a:r>
              <a:rPr lang="en-GB" dirty="0" smtClean="0"/>
              <a:t>Breakdown rate</a:t>
            </a:r>
            <a:br>
              <a:rPr lang="en-GB" dirty="0" smtClean="0"/>
            </a:br>
            <a:r>
              <a:rPr lang="en-GB" sz="2800" dirty="0" smtClean="0"/>
              <a:t>dependence on parameters – a physical model</a:t>
            </a:r>
            <a:endParaRPr lang="en-GB" sz="2800"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26</a:t>
            </a:fld>
            <a:endParaRPr lang="en-US" dirty="0"/>
          </a:p>
        </p:txBody>
      </p:sp>
      <p:sp>
        <p:nvSpPr>
          <p:cNvPr id="12" name="TextBox 11"/>
          <p:cNvSpPr txBox="1"/>
          <p:nvPr/>
        </p:nvSpPr>
        <p:spPr>
          <a:xfrm>
            <a:off x="8543248" y="6093296"/>
            <a:ext cx="2930610" cy="369332"/>
          </a:xfrm>
          <a:prstGeom prst="rect">
            <a:avLst/>
          </a:prstGeom>
          <a:noFill/>
        </p:spPr>
        <p:txBody>
          <a:bodyPr wrap="none" rtlCol="0">
            <a:spAutoFit/>
          </a:bodyPr>
          <a:lstStyle/>
          <a:p>
            <a:r>
              <a:rPr lang="en-GB" dirty="0" smtClean="0"/>
              <a:t>W. </a:t>
            </a:r>
            <a:r>
              <a:rPr lang="en-GB" dirty="0" err="1" smtClean="0"/>
              <a:t>Wuensch</a:t>
            </a:r>
            <a:r>
              <a:rPr lang="en-GB" dirty="0" smtClean="0"/>
              <a:t>, </a:t>
            </a:r>
            <a:r>
              <a:rPr lang="en-GB" dirty="0" err="1" smtClean="0"/>
              <a:t>MeVArc</a:t>
            </a:r>
            <a:r>
              <a:rPr lang="en-GB" dirty="0" smtClean="0"/>
              <a:t> 17</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42" y="1291436"/>
            <a:ext cx="6068018" cy="4551014"/>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8066868" y="1916232"/>
                <a:ext cx="1559722" cy="311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rPr>
                        <m:t>𝐵𝐷𝑅</m:t>
                      </m:r>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𝐸</m:t>
                          </m:r>
                        </m:e>
                        <m:sup>
                          <m:r>
                            <a:rPr lang="en-GB" sz="2000" i="1">
                              <a:latin typeface="Cambria Math" panose="02040503050406030204" pitchFamily="18" charset="0"/>
                              <a:ea typeface="Cambria Math" panose="02040503050406030204" pitchFamily="18" charset="0"/>
                            </a:rPr>
                            <m:t>30</m:t>
                          </m:r>
                        </m:sup>
                      </m:sSup>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𝜏</m:t>
                          </m:r>
                        </m:e>
                        <m:sup>
                          <m:r>
                            <a:rPr lang="en-GB" sz="2000" i="1">
                              <a:latin typeface="Cambria Math" panose="02040503050406030204" pitchFamily="18" charset="0"/>
                              <a:ea typeface="Cambria Math" panose="02040503050406030204" pitchFamily="18" charset="0"/>
                            </a:rPr>
                            <m:t>5</m:t>
                          </m:r>
                        </m:sup>
                      </m:sSup>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8066868" y="1916232"/>
                <a:ext cx="1559722" cy="311304"/>
              </a:xfrm>
              <a:prstGeom prst="rect">
                <a:avLst/>
              </a:prstGeom>
              <a:blipFill>
                <a:blip r:embed="rId3"/>
                <a:stretch>
                  <a:fillRect l="-2734" r="-1172" b="-9804"/>
                </a:stretch>
              </a:blipFill>
            </p:spPr>
            <p:txBody>
              <a:bodyPr/>
              <a:lstStyle/>
              <a:p>
                <a:r>
                  <a:rPr lang="en-GB">
                    <a:noFill/>
                  </a:rPr>
                  <a:t> </a:t>
                </a:r>
              </a:p>
            </p:txBody>
          </p:sp>
        </mc:Fallback>
      </mc:AlternateContent>
      <p:sp>
        <p:nvSpPr>
          <p:cNvPr id="15" name="TextBox 14"/>
          <p:cNvSpPr txBox="1"/>
          <p:nvPr/>
        </p:nvSpPr>
        <p:spPr>
          <a:xfrm>
            <a:off x="6413529" y="1317054"/>
            <a:ext cx="3544560" cy="338554"/>
          </a:xfrm>
          <a:prstGeom prst="rect">
            <a:avLst/>
          </a:prstGeom>
          <a:noFill/>
        </p:spPr>
        <p:txBody>
          <a:bodyPr wrap="none" rtlCol="0">
            <a:spAutoFit/>
          </a:bodyPr>
          <a:lstStyle/>
          <a:p>
            <a:r>
              <a:rPr lang="en-GB" sz="1600" dirty="0" smtClean="0"/>
              <a:t>Regularly observed dependence:</a:t>
            </a:r>
            <a:endParaRPr lang="en-US" sz="1600" dirty="0"/>
          </a:p>
        </p:txBody>
      </p:sp>
      <p:sp>
        <p:nvSpPr>
          <p:cNvPr id="17" name="Rectangle 16"/>
          <p:cNvSpPr/>
          <p:nvPr/>
        </p:nvSpPr>
        <p:spPr>
          <a:xfrm>
            <a:off x="6611892" y="5225614"/>
            <a:ext cx="5181361" cy="600164"/>
          </a:xfrm>
          <a:prstGeom prst="rect">
            <a:avLst/>
          </a:prstGeom>
        </p:spPr>
        <p:txBody>
          <a:bodyPr wrap="square">
            <a:spAutoFit/>
          </a:bodyPr>
          <a:lstStyle/>
          <a:p>
            <a:r>
              <a:rPr lang="en-US" sz="1100" dirty="0" smtClean="0"/>
              <a:t>K. Nordlund, F. Djurabekova, </a:t>
            </a:r>
            <a:r>
              <a:rPr lang="en-GB" sz="1100" i="1" dirty="0"/>
              <a:t>Defect model for the dependence of breakdown rate on external electric fields</a:t>
            </a:r>
            <a:r>
              <a:rPr lang="en-GB" sz="1100" dirty="0"/>
              <a:t>, Phys. Rev. ST </a:t>
            </a:r>
            <a:r>
              <a:rPr lang="en-GB" sz="1100" dirty="0" err="1"/>
              <a:t>Accel</a:t>
            </a:r>
            <a:r>
              <a:rPr lang="en-GB" sz="1100" dirty="0"/>
              <a:t>. Beams 15, 071002 (</a:t>
            </a:r>
            <a:r>
              <a:rPr lang="en-GB" sz="1100" dirty="0" smtClean="0"/>
              <a:t>2012)</a:t>
            </a:r>
            <a:endParaRPr lang="en-US" sz="1100" dirty="0"/>
          </a:p>
        </p:txBody>
      </p:sp>
      <p:sp>
        <p:nvSpPr>
          <p:cNvPr id="18" name="Right Arrow 17"/>
          <p:cNvSpPr/>
          <p:nvPr/>
        </p:nvSpPr>
        <p:spPr>
          <a:xfrm rot="5400000">
            <a:off x="8891030" y="2690669"/>
            <a:ext cx="623086" cy="422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64587" y="5959774"/>
            <a:ext cx="4722768" cy="307777"/>
          </a:xfrm>
          <a:prstGeom prst="rect">
            <a:avLst/>
          </a:prstGeom>
          <a:noFill/>
        </p:spPr>
        <p:txBody>
          <a:bodyPr wrap="none" rtlCol="0">
            <a:spAutoFit/>
          </a:bodyPr>
          <a:lstStyle/>
          <a:p>
            <a:r>
              <a:rPr lang="en-GB" sz="1400" dirty="0" smtClean="0"/>
              <a:t>Data taken in XBox-2 with TD26CC structure, T. Lucas</a:t>
            </a:r>
            <a:endParaRPr lang="en-US" sz="1400" dirty="0"/>
          </a:p>
        </p:txBody>
      </p:sp>
      <p:sp>
        <p:nvSpPr>
          <p:cNvPr id="20" name="TextBox 19"/>
          <p:cNvSpPr txBox="1"/>
          <p:nvPr/>
        </p:nvSpPr>
        <p:spPr>
          <a:xfrm>
            <a:off x="6447832" y="2530740"/>
            <a:ext cx="2543598" cy="523220"/>
          </a:xfrm>
          <a:prstGeom prst="rect">
            <a:avLst/>
          </a:prstGeom>
          <a:noFill/>
        </p:spPr>
        <p:txBody>
          <a:bodyPr wrap="square" rtlCol="0">
            <a:spAutoFit/>
          </a:bodyPr>
          <a:lstStyle/>
          <a:p>
            <a:r>
              <a:rPr lang="en-GB" sz="1400" dirty="0" smtClean="0"/>
              <a:t>Physical model based on defect formation</a:t>
            </a:r>
            <a:endParaRPr lang="en-US" sz="1400" dirty="0"/>
          </a:p>
        </p:txBody>
      </p:sp>
      <mc:AlternateContent xmlns:mc="http://schemas.openxmlformats.org/markup-compatibility/2006">
        <mc:Choice xmlns:a14="http://schemas.microsoft.com/office/drawing/2010/main" Requires="a14">
          <p:sp>
            <p:nvSpPr>
              <p:cNvPr id="21" name="TextBox 20"/>
              <p:cNvSpPr txBox="1"/>
              <p:nvPr/>
            </p:nvSpPr>
            <p:spPr>
              <a:xfrm>
                <a:off x="7314932" y="3380893"/>
                <a:ext cx="3290324" cy="1654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rPr>
                        <m:t>𝐵𝐷𝑅</m:t>
                      </m:r>
                      <m:r>
                        <a:rPr lang="en-GB" sz="2000" i="1">
                          <a:latin typeface="Cambria Math" panose="02040503050406030204" pitchFamily="18" charset="0"/>
                          <a:ea typeface="Cambria Math" panose="02040503050406030204" pitchFamily="18" charset="0"/>
                        </a:rPr>
                        <m:t>∝</m:t>
                      </m:r>
                      <m:func>
                        <m:funcPr>
                          <m:ctrlPr>
                            <a:rPr lang="en-GB" sz="2000" b="0" i="1" smtClean="0">
                              <a:latin typeface="Cambria Math" panose="02040503050406030204" pitchFamily="18" charset="0"/>
                              <a:ea typeface="Cambria Math" panose="02040503050406030204" pitchFamily="18" charset="0"/>
                            </a:rPr>
                          </m:ctrlPr>
                        </m:funcPr>
                        <m:fName>
                          <m:r>
                            <m:rPr>
                              <m:sty m:val="p"/>
                            </m:rPr>
                            <a:rPr lang="en-GB" sz="2000" b="0" i="0" smtClean="0">
                              <a:latin typeface="Cambria Math" panose="02040503050406030204" pitchFamily="18" charset="0"/>
                              <a:ea typeface="Cambria Math" panose="02040503050406030204" pitchFamily="18" charset="0"/>
                            </a:rPr>
                            <m:t>exp</m:t>
                          </m:r>
                        </m:fName>
                        <m:e>
                          <m:d>
                            <m:dPr>
                              <m:ctrlPr>
                                <a:rPr lang="en-GB" sz="2000" b="0" i="1" smtClean="0">
                                  <a:latin typeface="Cambria Math" panose="02040503050406030204" pitchFamily="18" charset="0"/>
                                  <a:ea typeface="Cambria Math" panose="02040503050406030204" pitchFamily="18" charset="0"/>
                                </a:rPr>
                              </m:ctrlPr>
                            </m:dPr>
                            <m:e>
                              <m:f>
                                <m:fPr>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𝐸</m:t>
                                      </m:r>
                                    </m:e>
                                    <m:sub>
                                      <m:r>
                                        <a:rPr lang="en-GB" sz="2000" b="0" i="1" smtClean="0">
                                          <a:latin typeface="Cambria Math" panose="02040503050406030204" pitchFamily="18" charset="0"/>
                                          <a:ea typeface="Cambria Math" panose="02040503050406030204" pitchFamily="18" charset="0"/>
                                        </a:rPr>
                                        <m:t>𝑓</m:t>
                                      </m:r>
                                    </m:sub>
                                  </m:sSub>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𝜀</m:t>
                                      </m:r>
                                    </m:e>
                                    <m:sub>
                                      <m:r>
                                        <a:rPr lang="en-GB" sz="2000" b="0" i="1" smtClean="0">
                                          <a:latin typeface="Cambria Math" panose="02040503050406030204" pitchFamily="18" charset="0"/>
                                          <a:ea typeface="Cambria Math" panose="02040503050406030204" pitchFamily="18" charset="0"/>
                                        </a:rPr>
                                        <m:t>0</m:t>
                                      </m:r>
                                    </m:sub>
                                  </m:sSub>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𝐸</m:t>
                                      </m:r>
                                    </m:e>
                                    <m:sup>
                                      <m:r>
                                        <a:rPr lang="en-GB" sz="2000" b="0" i="1" smtClean="0">
                                          <a:latin typeface="Cambria Math" panose="02040503050406030204" pitchFamily="18" charset="0"/>
                                          <a:ea typeface="Cambria Math" panose="02040503050406030204" pitchFamily="18" charset="0"/>
                                        </a:rPr>
                                        <m:t>2</m:t>
                                      </m:r>
                                    </m:sup>
                                  </m:sSup>
                                  <m:r>
                                    <m:rPr>
                                      <m:sty m:val="p"/>
                                    </m:rPr>
                                    <a:rPr lang="en-GB" sz="2000" b="0" i="0" smtClean="0">
                                      <a:latin typeface="Cambria Math" panose="02040503050406030204" pitchFamily="18" charset="0"/>
                                      <a:ea typeface="Cambria Math" panose="02040503050406030204" pitchFamily="18" charset="0"/>
                                    </a:rPr>
                                    <m:t>Δ</m:t>
                                  </m:r>
                                  <m:r>
                                    <a:rPr lang="en-GB" sz="2000" b="0" i="1" smtClean="0">
                                      <a:latin typeface="Cambria Math" panose="02040503050406030204" pitchFamily="18" charset="0"/>
                                      <a:ea typeface="Cambria Math" panose="02040503050406030204" pitchFamily="18" charset="0"/>
                                    </a:rPr>
                                    <m:t>𝑉</m:t>
                                  </m:r>
                                </m:num>
                                <m:den>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𝑘</m:t>
                                      </m:r>
                                    </m:e>
                                    <m:sub>
                                      <m:r>
                                        <a:rPr lang="en-GB" sz="2000" b="0" i="1" smtClean="0">
                                          <a:latin typeface="Cambria Math" panose="02040503050406030204" pitchFamily="18" charset="0"/>
                                          <a:ea typeface="Cambria Math" panose="02040503050406030204" pitchFamily="18" charset="0"/>
                                        </a:rPr>
                                        <m:t>𝐵</m:t>
                                      </m:r>
                                    </m:sub>
                                  </m:sSub>
                                  <m:r>
                                    <a:rPr lang="en-GB" sz="2000" b="0" i="1" smtClean="0">
                                      <a:latin typeface="Cambria Math" panose="02040503050406030204" pitchFamily="18" charset="0"/>
                                      <a:ea typeface="Cambria Math" panose="02040503050406030204" pitchFamily="18" charset="0"/>
                                    </a:rPr>
                                    <m:t>𝑇</m:t>
                                  </m:r>
                                </m:den>
                              </m:f>
                            </m:e>
                          </m:d>
                        </m:e>
                      </m:func>
                    </m:oMath>
                  </m:oMathPara>
                </a14:m>
                <a:endParaRPr lang="en-US" sz="2000" dirty="0" smtClean="0"/>
              </a:p>
              <a:p>
                <a:pPr/>
                <a:endParaRPr lang="en-US" sz="2000" dirty="0" smtClean="0"/>
              </a:p>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𝐸</m:t>
                          </m:r>
                        </m:e>
                        <m:sub>
                          <m:r>
                            <a:rPr lang="en-GB" sz="2000" b="0" i="1" smtClean="0">
                              <a:latin typeface="Cambria Math" panose="02040503050406030204" pitchFamily="18" charset="0"/>
                            </a:rPr>
                            <m:t>𝑓</m:t>
                          </m:r>
                        </m:sub>
                      </m:sSub>
                      <m:r>
                        <a:rPr lang="en-GB" sz="2000" b="0" i="1" smtClean="0">
                          <a:latin typeface="Cambria Math" panose="02040503050406030204" pitchFamily="18" charset="0"/>
                        </a:rPr>
                        <m:t>≈0.8 </m:t>
                      </m:r>
                      <m:r>
                        <m:rPr>
                          <m:sty m:val="p"/>
                        </m:rPr>
                        <a:rPr lang="en-GB" sz="2000" b="0" i="0" smtClean="0">
                          <a:latin typeface="Cambria Math" panose="02040503050406030204" pitchFamily="18" charset="0"/>
                        </a:rPr>
                        <m:t>eV</m:t>
                      </m:r>
                    </m:oMath>
                  </m:oMathPara>
                </a14:m>
                <a:endParaRPr lang="en-GB" sz="2000" b="0" dirty="0" smtClean="0"/>
              </a:p>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Δ</m:t>
                      </m:r>
                      <m:r>
                        <a:rPr lang="en-GB" sz="2000" b="0" i="1" smtClean="0">
                          <a:latin typeface="Cambria Math" panose="02040503050406030204" pitchFamily="18" charset="0"/>
                        </a:rPr>
                        <m:t>𝑉</m:t>
                      </m:r>
                      <m:r>
                        <a:rPr lang="en-GB" sz="2000" b="0" i="1" smtClean="0">
                          <a:latin typeface="Cambria Math" panose="02040503050406030204" pitchFamily="18" charset="0"/>
                        </a:rPr>
                        <m:t>≈0.8×</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10</m:t>
                          </m:r>
                        </m:e>
                        <m:sup>
                          <m:r>
                            <a:rPr lang="en-GB" sz="2000" b="0" i="1" smtClean="0">
                              <a:latin typeface="Cambria Math" panose="02040503050406030204" pitchFamily="18" charset="0"/>
                            </a:rPr>
                            <m:t>−24</m:t>
                          </m:r>
                        </m:sup>
                      </m:sSup>
                      <m:r>
                        <a:rPr lang="en-GB" sz="2000" b="0" i="1" smtClean="0">
                          <a:latin typeface="Cambria Math" panose="02040503050406030204" pitchFamily="18" charset="0"/>
                        </a:rPr>
                        <m:t> </m:t>
                      </m:r>
                      <m:sSup>
                        <m:sSupPr>
                          <m:ctrlPr>
                            <a:rPr lang="en-GB" sz="2000" b="0" i="1" smtClean="0">
                              <a:latin typeface="Cambria Math" panose="02040503050406030204" pitchFamily="18" charset="0"/>
                            </a:rPr>
                          </m:ctrlPr>
                        </m:sSupPr>
                        <m:e>
                          <m:r>
                            <m:rPr>
                              <m:sty m:val="p"/>
                            </m:rPr>
                            <a:rPr lang="en-GB" sz="2000" b="0" i="0" smtClean="0">
                              <a:latin typeface="Cambria Math" panose="02040503050406030204" pitchFamily="18" charset="0"/>
                            </a:rPr>
                            <m:t>m</m:t>
                          </m:r>
                        </m:e>
                        <m:sup>
                          <m:r>
                            <a:rPr lang="en-GB" sz="2000" b="0" i="1" smtClean="0">
                              <a:latin typeface="Cambria Math" panose="02040503050406030204" pitchFamily="18" charset="0"/>
                            </a:rPr>
                            <m:t>3</m:t>
                          </m:r>
                        </m:sup>
                      </m:sSup>
                    </m:oMath>
                  </m:oMathPara>
                </a14:m>
                <a:endParaRPr lang="en-US" sz="2000" dirty="0"/>
              </a:p>
            </p:txBody>
          </p:sp>
        </mc:Choice>
        <mc:Fallback>
          <p:sp>
            <p:nvSpPr>
              <p:cNvPr id="21" name="TextBox 20"/>
              <p:cNvSpPr txBox="1">
                <a:spLocks noRot="1" noChangeAspect="1" noMove="1" noResize="1" noEditPoints="1" noAdjustHandles="1" noChangeArrowheads="1" noChangeShapeType="1" noTextEdit="1"/>
              </p:cNvSpPr>
              <p:nvPr/>
            </p:nvSpPr>
            <p:spPr>
              <a:xfrm>
                <a:off x="7314932" y="3380893"/>
                <a:ext cx="3290324" cy="1654492"/>
              </a:xfrm>
              <a:prstGeom prst="rect">
                <a:avLst/>
              </a:prstGeom>
              <a:blipFill>
                <a:blip r:embed="rId4"/>
                <a:stretch>
                  <a:fillRect b="-1107"/>
                </a:stretch>
              </a:blipFill>
            </p:spPr>
            <p:txBody>
              <a:bodyPr/>
              <a:lstStyle/>
              <a:p>
                <a:r>
                  <a:rPr lang="en-GB">
                    <a:noFill/>
                  </a:rPr>
                  <a:t> </a:t>
                </a:r>
              </a:p>
            </p:txBody>
          </p:sp>
        </mc:Fallback>
      </mc:AlternateContent>
    </p:spTree>
    <p:extLst>
      <p:ext uri="{BB962C8B-B14F-4D97-AF65-F5344CB8AC3E}">
        <p14:creationId xmlns:p14="http://schemas.microsoft.com/office/powerpoint/2010/main" val="2168717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Breakdown rate</a:t>
            </a:r>
            <a:br>
              <a:rPr lang="en-GB" dirty="0" smtClean="0"/>
            </a:br>
            <a:r>
              <a:rPr lang="en-GB" sz="2800" dirty="0" smtClean="0"/>
              <a:t>understanding the physics</a:t>
            </a:r>
            <a:endParaRPr lang="en-GB" sz="2800"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27</a:t>
            </a:fld>
            <a:endParaRPr lang="en-US" dirty="0"/>
          </a:p>
        </p:txBody>
      </p:sp>
      <p:pic>
        <p:nvPicPr>
          <p:cNvPr id="7" name="Picture 2" descr="C:\Higo\2010\Reports_Papers_Conferences_Talks\101011-15 IWLC10 CERN\Higo presentation\101017 BDR vs Eacc aselected points.PNG"/>
          <p:cNvPicPr>
            <a:picLocks noChangeAspect="1" noChangeArrowheads="1"/>
          </p:cNvPicPr>
          <p:nvPr/>
        </p:nvPicPr>
        <p:blipFill>
          <a:blip r:embed="rId2" cstate="print"/>
          <a:srcRect/>
          <a:stretch>
            <a:fillRect/>
          </a:stretch>
        </p:blipFill>
        <p:spPr bwMode="auto">
          <a:xfrm>
            <a:off x="1359579" y="2337329"/>
            <a:ext cx="3953240" cy="3447689"/>
          </a:xfrm>
          <a:prstGeom prst="rect">
            <a:avLst/>
          </a:prstGeom>
          <a:noFill/>
        </p:spPr>
      </p:pic>
      <p:pic>
        <p:nvPicPr>
          <p:cNvPr id="8" name="Picture 3" descr="C:\Higo\2010\X-band\Nextef\TD18_#2\101016 Summary (14)\101017 BDR vs Width 100 at 2800hr and 90 at 3500hr.png"/>
          <p:cNvPicPr>
            <a:picLocks noChangeAspect="1" noChangeArrowheads="1"/>
          </p:cNvPicPr>
          <p:nvPr/>
        </p:nvPicPr>
        <p:blipFill>
          <a:blip r:embed="rId3" cstate="print"/>
          <a:srcRect/>
          <a:stretch>
            <a:fillRect/>
          </a:stretch>
        </p:blipFill>
        <p:spPr bwMode="auto">
          <a:xfrm>
            <a:off x="5447928" y="2348880"/>
            <a:ext cx="4190494" cy="3424585"/>
          </a:xfrm>
          <a:prstGeom prst="rect">
            <a:avLst/>
          </a:prstGeom>
          <a:noFill/>
        </p:spPr>
      </p:pic>
      <mc:AlternateContent xmlns:mc="http://schemas.openxmlformats.org/markup-compatibility/2006" xmlns:a14="http://schemas.microsoft.com/office/drawing/2010/main">
        <mc:Choice Requires="a14">
          <p:sp>
            <p:nvSpPr>
              <p:cNvPr id="9" name="TextBox 8"/>
              <p:cNvSpPr txBox="1"/>
              <p:nvPr/>
            </p:nvSpPr>
            <p:spPr>
              <a:xfrm>
                <a:off x="4424913" y="5930042"/>
                <a:ext cx="2166940" cy="43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𝐵𝐷𝑅</m:t>
                      </m:r>
                      <m:r>
                        <a:rPr lang="en-GB" sz="2800" b="0" i="1" smtClean="0">
                          <a:solidFill>
                            <a:schemeClr val="tx1"/>
                          </a:solidFill>
                          <a:latin typeface="Cambria Math" panose="02040503050406030204" pitchFamily="18" charset="0"/>
                          <a:ea typeface="Cambria Math" panose="02040503050406030204" pitchFamily="18" charset="0"/>
                        </a:rPr>
                        <m:t>∝</m:t>
                      </m:r>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𝐸</m:t>
                          </m:r>
                        </m:e>
                        <m:sup>
                          <m:r>
                            <a:rPr lang="en-GB" sz="2800" b="0" i="1" smtClean="0">
                              <a:solidFill>
                                <a:schemeClr val="tx1"/>
                              </a:solidFill>
                              <a:latin typeface="Cambria Math" panose="02040503050406030204" pitchFamily="18" charset="0"/>
                              <a:ea typeface="Cambria Math" panose="02040503050406030204" pitchFamily="18" charset="0"/>
                            </a:rPr>
                            <m:t>30</m:t>
                          </m:r>
                        </m:sup>
                      </m:sSup>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𝜏</m:t>
                          </m:r>
                        </m:e>
                        <m:sup>
                          <m:r>
                            <a:rPr lang="en-GB" sz="2800" b="0" i="1" smtClean="0">
                              <a:solidFill>
                                <a:schemeClr val="tx1"/>
                              </a:solidFill>
                              <a:latin typeface="Cambria Math" panose="02040503050406030204" pitchFamily="18" charset="0"/>
                              <a:ea typeface="Cambria Math" panose="02040503050406030204" pitchFamily="18" charset="0"/>
                            </a:rPr>
                            <m:t>5</m:t>
                          </m:r>
                        </m:sup>
                      </m:sSup>
                    </m:oMath>
                  </m:oMathPara>
                </a14:m>
                <a:endParaRPr lang="en-US" sz="2800"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424913" y="5930042"/>
                <a:ext cx="2166940" cy="435760"/>
              </a:xfrm>
              <a:prstGeom prst="rect">
                <a:avLst/>
              </a:prstGeom>
              <a:blipFill>
                <a:blip r:embed="rId4"/>
                <a:stretch>
                  <a:fillRect/>
                </a:stretch>
              </a:blipFill>
            </p:spPr>
            <p:txBody>
              <a:bodyPr/>
              <a:lstStyle/>
              <a:p>
                <a:r>
                  <a:rPr lang="en-GB">
                    <a:noFill/>
                  </a:rPr>
                  <a:t> </a:t>
                </a:r>
              </a:p>
            </p:txBody>
          </p:sp>
        </mc:Fallback>
      </mc:AlternateContent>
      <p:sp>
        <p:nvSpPr>
          <p:cNvPr id="10" name="TextBox 9"/>
          <p:cNvSpPr txBox="1"/>
          <p:nvPr/>
        </p:nvSpPr>
        <p:spPr>
          <a:xfrm>
            <a:off x="1246879" y="1568200"/>
            <a:ext cx="8622565" cy="646331"/>
          </a:xfrm>
          <a:prstGeom prst="rect">
            <a:avLst/>
          </a:prstGeom>
          <a:noFill/>
        </p:spPr>
        <p:txBody>
          <a:bodyPr wrap="square" rtlCol="0">
            <a:spAutoFit/>
          </a:bodyPr>
          <a:lstStyle/>
          <a:p>
            <a:r>
              <a:rPr lang="en-GB" dirty="0" smtClean="0"/>
              <a:t>We operate a pulsed system, CLIC is 50 Hz, and the breakdown rate must be of the order 10</a:t>
            </a:r>
            <a:r>
              <a:rPr lang="en-GB" baseline="30000" dirty="0" smtClean="0"/>
              <a:t>-7</a:t>
            </a:r>
            <a:r>
              <a:rPr lang="en-GB" dirty="0" smtClean="0"/>
              <a:t> in the collider.</a:t>
            </a:r>
            <a:endParaRPr lang="en-US" dirty="0"/>
          </a:p>
        </p:txBody>
      </p:sp>
      <p:sp>
        <p:nvSpPr>
          <p:cNvPr id="11" name="TextBox 10"/>
          <p:cNvSpPr txBox="1"/>
          <p:nvPr/>
        </p:nvSpPr>
        <p:spPr>
          <a:xfrm>
            <a:off x="1012611" y="6181136"/>
            <a:ext cx="1805815" cy="369332"/>
          </a:xfrm>
          <a:prstGeom prst="rect">
            <a:avLst/>
          </a:prstGeom>
          <a:noFill/>
        </p:spPr>
        <p:txBody>
          <a:bodyPr wrap="none" rtlCol="0">
            <a:spAutoFit/>
          </a:bodyPr>
          <a:lstStyle/>
          <a:p>
            <a:r>
              <a:rPr lang="en-GB" dirty="0" smtClean="0"/>
              <a:t>Data from T. Higo</a:t>
            </a:r>
            <a:endParaRPr lang="en-US" dirty="0"/>
          </a:p>
        </p:txBody>
      </p:sp>
      <p:sp>
        <p:nvSpPr>
          <p:cNvPr id="12" name="TextBox 11"/>
          <p:cNvSpPr txBox="1"/>
          <p:nvPr/>
        </p:nvSpPr>
        <p:spPr>
          <a:xfrm>
            <a:off x="8543248" y="6093296"/>
            <a:ext cx="2930610" cy="369332"/>
          </a:xfrm>
          <a:prstGeom prst="rect">
            <a:avLst/>
          </a:prstGeom>
          <a:noFill/>
        </p:spPr>
        <p:txBody>
          <a:bodyPr wrap="none" rtlCol="0">
            <a:spAutoFit/>
          </a:bodyPr>
          <a:lstStyle/>
          <a:p>
            <a:r>
              <a:rPr lang="en-GB" dirty="0" smtClean="0"/>
              <a:t>W. </a:t>
            </a:r>
            <a:r>
              <a:rPr lang="en-GB" dirty="0" err="1" smtClean="0"/>
              <a:t>Wuensch</a:t>
            </a:r>
            <a:r>
              <a:rPr lang="en-GB" dirty="0" smtClean="0"/>
              <a:t>, </a:t>
            </a:r>
            <a:r>
              <a:rPr lang="en-GB" dirty="0" err="1" smtClean="0"/>
              <a:t>MeVArc</a:t>
            </a:r>
            <a:r>
              <a:rPr lang="en-GB" dirty="0" smtClean="0"/>
              <a:t> 17</a:t>
            </a:r>
            <a:endParaRPr lang="en-US" dirty="0"/>
          </a:p>
        </p:txBody>
      </p:sp>
    </p:spTree>
    <p:extLst>
      <p:ext uri="{BB962C8B-B14F-4D97-AF65-F5344CB8AC3E}">
        <p14:creationId xmlns:p14="http://schemas.microsoft.com/office/powerpoint/2010/main" val="3223044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Recent test results</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28</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52" t="3328" r="-1252" b="3737"/>
          <a:stretch/>
        </p:blipFill>
        <p:spPr>
          <a:xfrm>
            <a:off x="1271464" y="1161102"/>
            <a:ext cx="7516987" cy="5264678"/>
          </a:xfrm>
          <a:prstGeom prst="rect">
            <a:avLst/>
          </a:prstGeom>
        </p:spPr>
      </p:pic>
      <p:sp>
        <p:nvSpPr>
          <p:cNvPr id="7" name="TextBox 6"/>
          <p:cNvSpPr txBox="1"/>
          <p:nvPr/>
        </p:nvSpPr>
        <p:spPr>
          <a:xfrm>
            <a:off x="9192344" y="6093296"/>
            <a:ext cx="2930610" cy="369332"/>
          </a:xfrm>
          <a:prstGeom prst="rect">
            <a:avLst/>
          </a:prstGeom>
          <a:noFill/>
        </p:spPr>
        <p:txBody>
          <a:bodyPr wrap="none" rtlCol="0">
            <a:spAutoFit/>
          </a:bodyPr>
          <a:lstStyle/>
          <a:p>
            <a:r>
              <a:rPr lang="en-GB" dirty="0" smtClean="0"/>
              <a:t>W. </a:t>
            </a:r>
            <a:r>
              <a:rPr lang="en-GB" dirty="0" err="1" smtClean="0"/>
              <a:t>Wuensch</a:t>
            </a:r>
            <a:r>
              <a:rPr lang="en-GB" dirty="0" smtClean="0"/>
              <a:t>, </a:t>
            </a:r>
            <a:r>
              <a:rPr lang="en-GB" dirty="0" err="1" smtClean="0"/>
              <a:t>MeVArc</a:t>
            </a:r>
            <a:r>
              <a:rPr lang="en-GB" dirty="0" smtClean="0"/>
              <a:t> 17</a:t>
            </a:r>
            <a:endParaRPr lang="en-US" dirty="0"/>
          </a:p>
        </p:txBody>
      </p:sp>
    </p:spTree>
    <p:extLst>
      <p:ext uri="{BB962C8B-B14F-4D97-AF65-F5344CB8AC3E}">
        <p14:creationId xmlns:p14="http://schemas.microsoft.com/office/powerpoint/2010/main" val="71739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88640"/>
            <a:ext cx="10665663" cy="1664608"/>
          </a:xfrm>
        </p:spPr>
        <p:txBody>
          <a:bodyPr/>
          <a:lstStyle/>
          <a:p>
            <a:r>
              <a:rPr lang="en-GB" sz="4000" dirty="0" smtClean="0"/>
              <a:t>CLIC Technology – applications overview</a:t>
            </a:r>
            <a:endParaRPr lang="en-GB" sz="4000"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29</a:t>
            </a:fld>
            <a:endParaRPr lang="en-US" dirty="0"/>
          </a:p>
        </p:txBody>
      </p:sp>
      <p:sp>
        <p:nvSpPr>
          <p:cNvPr id="6" name="TextBox 5"/>
          <p:cNvSpPr txBox="1"/>
          <p:nvPr/>
        </p:nvSpPr>
        <p:spPr>
          <a:xfrm>
            <a:off x="574063" y="1308248"/>
            <a:ext cx="4088349" cy="523220"/>
          </a:xfrm>
          <a:prstGeom prst="rect">
            <a:avLst/>
          </a:prstGeom>
          <a:noFill/>
          <a:ln w="22225">
            <a:solidFill>
              <a:schemeClr val="accent1">
                <a:shade val="50000"/>
              </a:schemeClr>
            </a:solidFill>
          </a:ln>
        </p:spPr>
        <p:txBody>
          <a:bodyPr wrap="square" rtlCol="0" anchor="ctr">
            <a:spAutoFit/>
          </a:bodyPr>
          <a:lstStyle/>
          <a:p>
            <a:pPr algn="ctr"/>
            <a:r>
              <a:rPr lang="en-GB" sz="1400" dirty="0" smtClean="0"/>
              <a:t>Beam manipulation and diagnostics:</a:t>
            </a:r>
          </a:p>
          <a:p>
            <a:pPr algn="ctr"/>
            <a:r>
              <a:rPr lang="en-GB" sz="1400" dirty="0" smtClean="0"/>
              <a:t>Energy spread linearizers and deflectors</a:t>
            </a:r>
            <a:endParaRPr lang="en-US" sz="1400" dirty="0"/>
          </a:p>
        </p:txBody>
      </p:sp>
      <p:sp>
        <p:nvSpPr>
          <p:cNvPr id="7" name="TextBox 6"/>
          <p:cNvSpPr txBox="1"/>
          <p:nvPr/>
        </p:nvSpPr>
        <p:spPr>
          <a:xfrm>
            <a:off x="1463458" y="3698398"/>
            <a:ext cx="1343920" cy="307777"/>
          </a:xfrm>
          <a:prstGeom prst="rect">
            <a:avLst/>
          </a:prstGeom>
          <a:noFill/>
          <a:ln w="22225">
            <a:solidFill>
              <a:schemeClr val="accent1">
                <a:shade val="50000"/>
              </a:schemeClr>
            </a:solidFill>
          </a:ln>
        </p:spPr>
        <p:txBody>
          <a:bodyPr wrap="square" rtlCol="0" anchor="ctr">
            <a:spAutoFit/>
          </a:bodyPr>
          <a:lstStyle/>
          <a:p>
            <a:pPr algn="ctr"/>
            <a:r>
              <a:rPr lang="en-GB" sz="1400" dirty="0" smtClean="0"/>
              <a:t>XFEL</a:t>
            </a:r>
            <a:endParaRPr lang="en-US" sz="1400" dirty="0"/>
          </a:p>
        </p:txBody>
      </p:sp>
      <p:sp>
        <p:nvSpPr>
          <p:cNvPr id="8" name="TextBox 7"/>
          <p:cNvSpPr txBox="1"/>
          <p:nvPr/>
        </p:nvSpPr>
        <p:spPr>
          <a:xfrm>
            <a:off x="1004726" y="2663705"/>
            <a:ext cx="2261384" cy="523220"/>
          </a:xfrm>
          <a:prstGeom prst="rect">
            <a:avLst/>
          </a:prstGeom>
          <a:noFill/>
          <a:ln w="22225">
            <a:solidFill>
              <a:schemeClr val="accent1">
                <a:shade val="50000"/>
              </a:schemeClr>
            </a:solidFill>
          </a:ln>
        </p:spPr>
        <p:txBody>
          <a:bodyPr wrap="square" rtlCol="0" anchor="ctr">
            <a:spAutoFit/>
          </a:bodyPr>
          <a:lstStyle/>
          <a:p>
            <a:pPr algn="ctr"/>
            <a:r>
              <a:rPr lang="en-GB" sz="1400" dirty="0" smtClean="0"/>
              <a:t>Thompson/Compton scattering source</a:t>
            </a:r>
            <a:endParaRPr lang="en-US" sz="1400" dirty="0"/>
          </a:p>
        </p:txBody>
      </p:sp>
      <p:sp>
        <p:nvSpPr>
          <p:cNvPr id="9" name="TextBox 8"/>
          <p:cNvSpPr txBox="1"/>
          <p:nvPr/>
        </p:nvSpPr>
        <p:spPr>
          <a:xfrm>
            <a:off x="1004726" y="4574058"/>
            <a:ext cx="2261384" cy="307777"/>
          </a:xfrm>
          <a:prstGeom prst="rect">
            <a:avLst/>
          </a:prstGeom>
          <a:noFill/>
          <a:ln w="22225">
            <a:solidFill>
              <a:schemeClr val="accent1">
                <a:shade val="50000"/>
              </a:schemeClr>
            </a:solidFill>
          </a:ln>
        </p:spPr>
        <p:txBody>
          <a:bodyPr wrap="square" rtlCol="0" anchor="ctr">
            <a:spAutoFit/>
          </a:bodyPr>
          <a:lstStyle/>
          <a:p>
            <a:pPr algn="ctr"/>
            <a:r>
              <a:rPr lang="en-GB" sz="1400" dirty="0" smtClean="0"/>
              <a:t>Medical</a:t>
            </a:r>
            <a:endParaRPr lang="en-US" sz="1400" dirty="0"/>
          </a:p>
        </p:txBody>
      </p:sp>
      <p:sp>
        <p:nvSpPr>
          <p:cNvPr id="10" name="TextBox 9"/>
          <p:cNvSpPr txBox="1"/>
          <p:nvPr/>
        </p:nvSpPr>
        <p:spPr>
          <a:xfrm>
            <a:off x="423858" y="5547196"/>
            <a:ext cx="3382224" cy="307777"/>
          </a:xfrm>
          <a:prstGeom prst="rect">
            <a:avLst/>
          </a:prstGeom>
          <a:noFill/>
          <a:ln w="22225">
            <a:solidFill>
              <a:schemeClr val="accent1">
                <a:shade val="50000"/>
              </a:schemeClr>
            </a:solidFill>
          </a:ln>
        </p:spPr>
        <p:txBody>
          <a:bodyPr wrap="square" rtlCol="0" anchor="ctr">
            <a:spAutoFit/>
          </a:bodyPr>
          <a:lstStyle/>
          <a:p>
            <a:pPr algn="ctr"/>
            <a:r>
              <a:rPr lang="en-GB" sz="1400" dirty="0" smtClean="0"/>
              <a:t>Advanced acceleration</a:t>
            </a:r>
            <a:endParaRPr lang="en-US" sz="1400" dirty="0"/>
          </a:p>
        </p:txBody>
      </p:sp>
      <p:pic>
        <p:nvPicPr>
          <p:cNvPr id="11"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912" y="1034825"/>
            <a:ext cx="3443865" cy="126242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432" y="4003686"/>
            <a:ext cx="2651170" cy="2333651"/>
          </a:xfrm>
          <a:prstGeom prst="rect">
            <a:avLst/>
          </a:prstGeom>
        </p:spPr>
      </p:pic>
      <p:pic>
        <p:nvPicPr>
          <p:cNvPr id="13" name="Picture 12" descr="CBS setup impression.jpg"/>
          <p:cNvPicPr>
            <a:picLocks noChangeAspect="1"/>
          </p:cNvPicPr>
          <p:nvPr/>
        </p:nvPicPr>
        <p:blipFill rotWithShape="1">
          <a:blip r:embed="rId4" cstate="print">
            <a:extLst>
              <a:ext uri="{28A0092B-C50C-407E-A947-70E740481C1C}">
                <a14:useLocalDpi xmlns:a14="http://schemas.microsoft.com/office/drawing/2010/main" val="0"/>
              </a:ext>
            </a:extLst>
          </a:blip>
          <a:srcRect l="7144" r="10174"/>
          <a:stretch/>
        </p:blipFill>
        <p:spPr>
          <a:xfrm>
            <a:off x="8220041" y="2576975"/>
            <a:ext cx="2638915" cy="1994766"/>
          </a:xfrm>
          <a:prstGeom prst="rect">
            <a:avLst/>
          </a:prstGeom>
        </p:spPr>
      </p:pic>
      <p:sp>
        <p:nvSpPr>
          <p:cNvPr id="14" name="TextBox 13"/>
          <p:cNvSpPr txBox="1"/>
          <p:nvPr/>
        </p:nvSpPr>
        <p:spPr>
          <a:xfrm>
            <a:off x="10163240" y="6339278"/>
            <a:ext cx="1862305" cy="369332"/>
          </a:xfrm>
          <a:prstGeom prst="rect">
            <a:avLst/>
          </a:prstGeom>
          <a:noFill/>
        </p:spPr>
        <p:txBody>
          <a:bodyPr wrap="none" rtlCol="0">
            <a:spAutoFit/>
          </a:bodyPr>
          <a:lstStyle/>
          <a:p>
            <a:pPr algn="r"/>
            <a:r>
              <a:rPr lang="en-GB" dirty="0" smtClean="0">
                <a:latin typeface="Calibri" panose="020F0502020204030204" pitchFamily="34" charset="0"/>
              </a:rPr>
              <a:t>W. </a:t>
            </a:r>
            <a:r>
              <a:rPr lang="en-GB" dirty="0" err="1" smtClean="0">
                <a:latin typeface="Calibri" panose="020F0502020204030204" pitchFamily="34" charset="0"/>
              </a:rPr>
              <a:t>Wuensch</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2206679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407" t="7516" b="20518"/>
          <a:stretch/>
        </p:blipFill>
        <p:spPr>
          <a:xfrm>
            <a:off x="191344" y="1124744"/>
            <a:ext cx="9178752" cy="5472608"/>
          </a:xfrm>
          <a:prstGeom prst="rect">
            <a:avLst/>
          </a:prstGeom>
          <a:solidFill>
            <a:schemeClr val="tx1"/>
          </a:solidFill>
        </p:spPr>
      </p:pic>
      <p:sp>
        <p:nvSpPr>
          <p:cNvPr id="2" name="Title 1"/>
          <p:cNvSpPr>
            <a:spLocks noGrp="1"/>
          </p:cNvSpPr>
          <p:nvPr>
            <p:ph type="title"/>
          </p:nvPr>
        </p:nvSpPr>
        <p:spPr/>
        <p:txBody>
          <a:bodyPr/>
          <a:lstStyle/>
          <a:p>
            <a:r>
              <a:rPr lang="en-GB" dirty="0" smtClean="0"/>
              <a:t>CERN Accelerator complex</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3</a:t>
            </a:fld>
            <a:endParaRPr lang="en-US" dirty="0"/>
          </a:p>
        </p:txBody>
      </p:sp>
      <p:sp>
        <p:nvSpPr>
          <p:cNvPr id="11" name="TextBox 10"/>
          <p:cNvSpPr txBox="1"/>
          <p:nvPr/>
        </p:nvSpPr>
        <p:spPr>
          <a:xfrm>
            <a:off x="7362079" y="1129151"/>
            <a:ext cx="3558457" cy="2970044"/>
          </a:xfrm>
          <a:prstGeom prst="rect">
            <a:avLst/>
          </a:prstGeom>
          <a:solidFill>
            <a:schemeClr val="tx1"/>
          </a:solidFill>
        </p:spPr>
        <p:txBody>
          <a:bodyPr wrap="square" rtlCol="0">
            <a:spAutoFit/>
          </a:bodyPr>
          <a:lstStyle/>
          <a:p>
            <a:r>
              <a:rPr lang="en-GB" sz="1100" b="1" dirty="0" smtClean="0">
                <a:solidFill>
                  <a:srgbClr val="4F5C7B"/>
                </a:solidFill>
                <a:latin typeface="Calibri" panose="020F0502020204030204" pitchFamily="34" charset="0"/>
              </a:rPr>
              <a:t>LHC	Large Hadron Collider</a:t>
            </a:r>
          </a:p>
          <a:p>
            <a:r>
              <a:rPr lang="en-GB" sz="1100" b="1" dirty="0" smtClean="0">
                <a:solidFill>
                  <a:srgbClr val="4F78B6"/>
                </a:solidFill>
                <a:latin typeface="Calibri" panose="020F0502020204030204" pitchFamily="34" charset="0"/>
              </a:rPr>
              <a:t>SPS	Super Proton Synchrotron</a:t>
            </a:r>
          </a:p>
          <a:p>
            <a:r>
              <a:rPr lang="en-GB" sz="1100" b="1" dirty="0" smtClean="0">
                <a:solidFill>
                  <a:srgbClr val="C7047E"/>
                </a:solidFill>
                <a:latin typeface="Calibri" panose="020F0502020204030204" pitchFamily="34" charset="0"/>
              </a:rPr>
              <a:t>PS	Proton Synchrotron</a:t>
            </a:r>
          </a:p>
          <a:p>
            <a:r>
              <a:rPr lang="en-GB" sz="1100" b="1" dirty="0" smtClean="0">
                <a:solidFill>
                  <a:srgbClr val="C4644F"/>
                </a:solidFill>
                <a:latin typeface="Calibri" panose="020F0502020204030204" pitchFamily="34" charset="0"/>
              </a:rPr>
              <a:t>AD 	Antiproton Decelerator</a:t>
            </a:r>
          </a:p>
          <a:p>
            <a:r>
              <a:rPr lang="en-GB" sz="1100" b="1" dirty="0" smtClean="0">
                <a:solidFill>
                  <a:srgbClr val="C99C84"/>
                </a:solidFill>
                <a:latin typeface="Calibri" panose="020F0502020204030204" pitchFamily="34" charset="0"/>
              </a:rPr>
              <a:t>CTF3	CLIC Test Facility</a:t>
            </a:r>
          </a:p>
          <a:p>
            <a:r>
              <a:rPr lang="en-GB" sz="1100" b="1" dirty="0" smtClean="0">
                <a:solidFill>
                  <a:srgbClr val="D03426"/>
                </a:solidFill>
                <a:latin typeface="Calibri" panose="020F0502020204030204" pitchFamily="34" charset="0"/>
              </a:rPr>
              <a:t>AWAKE	Advanced </a:t>
            </a:r>
            <a:r>
              <a:rPr lang="en-GB" sz="1100" b="1" dirty="0" err="1" smtClean="0">
                <a:solidFill>
                  <a:srgbClr val="D03426"/>
                </a:solidFill>
                <a:latin typeface="Calibri" panose="020F0502020204030204" pitchFamily="34" charset="0"/>
              </a:rPr>
              <a:t>WAKefield</a:t>
            </a:r>
            <a:r>
              <a:rPr lang="en-GB" sz="1100" b="1" dirty="0" smtClean="0">
                <a:solidFill>
                  <a:srgbClr val="D03426"/>
                </a:solidFill>
                <a:latin typeface="Calibri" panose="020F0502020204030204" pitchFamily="34" charset="0"/>
              </a:rPr>
              <a:t> Experiment</a:t>
            </a:r>
          </a:p>
          <a:p>
            <a:r>
              <a:rPr lang="en-GB" sz="1100" b="1" dirty="0" smtClean="0">
                <a:solidFill>
                  <a:srgbClr val="00602B"/>
                </a:solidFill>
                <a:latin typeface="Calibri" panose="020F0502020204030204" pitchFamily="34" charset="0"/>
              </a:rPr>
              <a:t>ISOLDE	Isotope Separator </a:t>
            </a:r>
            <a:r>
              <a:rPr lang="en-GB" sz="1100" b="1" dirty="0" err="1" smtClean="0">
                <a:solidFill>
                  <a:srgbClr val="00602B"/>
                </a:solidFill>
                <a:latin typeface="Calibri" panose="020F0502020204030204" pitchFamily="34" charset="0"/>
              </a:rPr>
              <a:t>OnLine</a:t>
            </a:r>
            <a:endParaRPr lang="en-GB" sz="1100" b="1" dirty="0" smtClean="0">
              <a:solidFill>
                <a:srgbClr val="00602B"/>
              </a:solidFill>
              <a:latin typeface="Calibri" panose="020F0502020204030204" pitchFamily="34" charset="0"/>
            </a:endParaRPr>
          </a:p>
          <a:p>
            <a:r>
              <a:rPr lang="en-GB" sz="1100" b="1" dirty="0" smtClean="0">
                <a:solidFill>
                  <a:srgbClr val="076633"/>
                </a:solidFill>
                <a:latin typeface="Calibri" panose="020F0502020204030204" pitchFamily="34" charset="0"/>
              </a:rPr>
              <a:t>REX	Radioactive </a:t>
            </a:r>
            <a:r>
              <a:rPr lang="en-GB" sz="1100" b="1" dirty="0" err="1" smtClean="0">
                <a:solidFill>
                  <a:srgbClr val="076633"/>
                </a:solidFill>
                <a:latin typeface="Calibri" panose="020F0502020204030204" pitchFamily="34" charset="0"/>
              </a:rPr>
              <a:t>EXperiment</a:t>
            </a:r>
            <a:endParaRPr lang="en-GB" sz="1100" b="1" dirty="0">
              <a:solidFill>
                <a:srgbClr val="076633"/>
              </a:solidFill>
              <a:latin typeface="Calibri" panose="020F0502020204030204" pitchFamily="34" charset="0"/>
            </a:endParaRPr>
          </a:p>
          <a:p>
            <a:r>
              <a:rPr lang="en-GB" sz="1100" b="1" dirty="0" smtClean="0">
                <a:solidFill>
                  <a:srgbClr val="076633"/>
                </a:solidFill>
                <a:latin typeface="Calibri" panose="020F0502020204030204" pitchFamily="34" charset="0"/>
              </a:rPr>
              <a:t>HIE-ISOLDE	High Intensity and Energy ISOLDE</a:t>
            </a:r>
          </a:p>
          <a:p>
            <a:r>
              <a:rPr lang="en-GB" sz="1100" b="1" dirty="0" smtClean="0">
                <a:solidFill>
                  <a:srgbClr val="6D75B6"/>
                </a:solidFill>
                <a:latin typeface="Calibri" panose="020F0502020204030204" pitchFamily="34" charset="0"/>
              </a:rPr>
              <a:t>LEIR	Low Energy Ion Ring</a:t>
            </a:r>
          </a:p>
          <a:p>
            <a:r>
              <a:rPr lang="en-GB" sz="1100" b="1" dirty="0" smtClean="0">
                <a:solidFill>
                  <a:srgbClr val="A859A1"/>
                </a:solidFill>
                <a:latin typeface="Calibri" panose="020F0502020204030204" pitchFamily="34" charset="0"/>
              </a:rPr>
              <a:t>LINAC	</a:t>
            </a:r>
            <a:r>
              <a:rPr lang="en-GB" sz="1100" b="1" dirty="0" err="1" smtClean="0">
                <a:solidFill>
                  <a:srgbClr val="A859A1"/>
                </a:solidFill>
                <a:latin typeface="Calibri" panose="020F0502020204030204" pitchFamily="34" charset="0"/>
              </a:rPr>
              <a:t>LINear</a:t>
            </a:r>
            <a:r>
              <a:rPr lang="en-GB" sz="1100" b="1" dirty="0" smtClean="0">
                <a:solidFill>
                  <a:srgbClr val="A859A1"/>
                </a:solidFill>
                <a:latin typeface="Calibri" panose="020F0502020204030204" pitchFamily="34" charset="0"/>
              </a:rPr>
              <a:t> </a:t>
            </a:r>
            <a:r>
              <a:rPr lang="en-GB" sz="1100" b="1" dirty="0" err="1" smtClean="0">
                <a:solidFill>
                  <a:srgbClr val="A859A1"/>
                </a:solidFill>
                <a:latin typeface="Calibri" panose="020F0502020204030204" pitchFamily="34" charset="0"/>
              </a:rPr>
              <a:t>ACcelerator</a:t>
            </a:r>
            <a:endParaRPr lang="en-GB" sz="1100" b="1" dirty="0" smtClean="0">
              <a:solidFill>
                <a:srgbClr val="A859A1"/>
              </a:solidFill>
              <a:latin typeface="Calibri" panose="020F0502020204030204" pitchFamily="34" charset="0"/>
            </a:endParaRPr>
          </a:p>
          <a:p>
            <a:r>
              <a:rPr lang="en-GB" sz="1100" b="1" dirty="0" smtClean="0">
                <a:solidFill>
                  <a:srgbClr val="F38C00"/>
                </a:solidFill>
                <a:latin typeface="Calibri" panose="020F0502020204030204" pitchFamily="34" charset="0"/>
              </a:rPr>
              <a:t>n-TOF	Neutrons Time Of Flight</a:t>
            </a:r>
          </a:p>
          <a:p>
            <a:r>
              <a:rPr lang="en-GB" sz="1100" b="1" dirty="0" err="1" smtClean="0">
                <a:solidFill>
                  <a:srgbClr val="A07F66"/>
                </a:solidFill>
                <a:latin typeface="Calibri" panose="020F0502020204030204" pitchFamily="34" charset="0"/>
              </a:rPr>
              <a:t>HiRadMat</a:t>
            </a:r>
            <a:r>
              <a:rPr lang="en-GB" sz="1100" b="1" dirty="0" smtClean="0">
                <a:solidFill>
                  <a:srgbClr val="A07F66"/>
                </a:solidFill>
                <a:latin typeface="Calibri" panose="020F0502020204030204" pitchFamily="34" charset="0"/>
              </a:rPr>
              <a:t>	High-Radiation to Materials</a:t>
            </a:r>
          </a:p>
          <a:p>
            <a:r>
              <a:rPr lang="en-GB" sz="1100" b="1" dirty="0" smtClean="0">
                <a:solidFill>
                  <a:srgbClr val="9F7E65"/>
                </a:solidFill>
                <a:latin typeface="Calibri" panose="020F0502020204030204" pitchFamily="34" charset="0"/>
              </a:rPr>
              <a:t>CHARM	</a:t>
            </a:r>
            <a:r>
              <a:rPr lang="en-GB" sz="1100" b="1" u="sng" dirty="0" smtClean="0">
                <a:solidFill>
                  <a:srgbClr val="9F7E65"/>
                </a:solidFill>
                <a:latin typeface="Calibri" panose="020F0502020204030204" pitchFamily="34" charset="0"/>
              </a:rPr>
              <a:t>C</a:t>
            </a:r>
            <a:r>
              <a:rPr lang="en-GB" sz="1100" b="1" dirty="0" smtClean="0">
                <a:solidFill>
                  <a:srgbClr val="9F7E65"/>
                </a:solidFill>
                <a:latin typeface="Calibri" panose="020F0502020204030204" pitchFamily="34" charset="0"/>
              </a:rPr>
              <a:t>ERN </a:t>
            </a:r>
            <a:r>
              <a:rPr lang="en-GB" sz="1100" b="1" u="sng" dirty="0" smtClean="0">
                <a:solidFill>
                  <a:srgbClr val="9F7E65"/>
                </a:solidFill>
                <a:latin typeface="Calibri" panose="020F0502020204030204" pitchFamily="34" charset="0"/>
              </a:rPr>
              <a:t>H</a:t>
            </a:r>
            <a:r>
              <a:rPr lang="en-GB" sz="1100" b="1" dirty="0" smtClean="0">
                <a:solidFill>
                  <a:srgbClr val="9F7E65"/>
                </a:solidFill>
                <a:latin typeface="Calibri" panose="020F0502020204030204" pitchFamily="34" charset="0"/>
              </a:rPr>
              <a:t>igh Energy </a:t>
            </a:r>
            <a:r>
              <a:rPr lang="en-GB" sz="1100" b="1" u="sng" dirty="0" err="1" smtClean="0">
                <a:solidFill>
                  <a:srgbClr val="9F7E65"/>
                </a:solidFill>
                <a:latin typeface="Calibri" panose="020F0502020204030204" pitchFamily="34" charset="0"/>
              </a:rPr>
              <a:t>A</a:t>
            </a:r>
            <a:r>
              <a:rPr lang="en-GB" sz="1100" b="1" dirty="0" err="1" smtClean="0">
                <a:solidFill>
                  <a:srgbClr val="9F7E65"/>
                </a:solidFill>
                <a:latin typeface="Calibri" panose="020F0502020204030204" pitchFamily="34" charset="0"/>
              </a:rPr>
              <a:t>ccele</a:t>
            </a:r>
            <a:r>
              <a:rPr lang="en-GB" sz="1100" b="1" u="sng" dirty="0" err="1" smtClean="0">
                <a:solidFill>
                  <a:srgbClr val="9F7E65"/>
                </a:solidFill>
                <a:latin typeface="Calibri" panose="020F0502020204030204" pitchFamily="34" charset="0"/>
              </a:rPr>
              <a:t>R</a:t>
            </a:r>
            <a:r>
              <a:rPr lang="en-GB" sz="1100" b="1" dirty="0" err="1" smtClean="0">
                <a:solidFill>
                  <a:srgbClr val="9F7E65"/>
                </a:solidFill>
                <a:latin typeface="Calibri" panose="020F0502020204030204" pitchFamily="34" charset="0"/>
              </a:rPr>
              <a:t>ator</a:t>
            </a:r>
            <a:r>
              <a:rPr lang="en-GB" sz="1100" b="1" dirty="0" smtClean="0">
                <a:solidFill>
                  <a:srgbClr val="9F7E65"/>
                </a:solidFill>
                <a:latin typeface="Calibri" panose="020F0502020204030204" pitchFamily="34" charset="0"/>
              </a:rPr>
              <a:t> </a:t>
            </a:r>
            <a:r>
              <a:rPr lang="en-GB" sz="1100" b="1" u="sng" dirty="0" smtClean="0">
                <a:solidFill>
                  <a:srgbClr val="9F7E65"/>
                </a:solidFill>
                <a:latin typeface="Calibri" panose="020F0502020204030204" pitchFamily="34" charset="0"/>
              </a:rPr>
              <a:t>M</a:t>
            </a:r>
            <a:r>
              <a:rPr lang="en-GB" sz="1100" b="1" dirty="0" smtClean="0">
                <a:solidFill>
                  <a:srgbClr val="9F7E65"/>
                </a:solidFill>
                <a:latin typeface="Calibri" panose="020F0502020204030204" pitchFamily="34" charset="0"/>
              </a:rPr>
              <a:t>ixed field facility</a:t>
            </a:r>
          </a:p>
          <a:p>
            <a:r>
              <a:rPr lang="en-GB" sz="1100" b="1" dirty="0" smtClean="0">
                <a:solidFill>
                  <a:srgbClr val="9F7E65"/>
                </a:solidFill>
                <a:latin typeface="Calibri" panose="020F0502020204030204" pitchFamily="34" charset="0"/>
              </a:rPr>
              <a:t>IRRAD	proton </a:t>
            </a:r>
            <a:r>
              <a:rPr lang="en-GB" sz="1100" b="1" dirty="0" err="1" smtClean="0">
                <a:solidFill>
                  <a:srgbClr val="9F7E65"/>
                </a:solidFill>
                <a:latin typeface="Calibri" panose="020F0502020204030204" pitchFamily="34" charset="0"/>
              </a:rPr>
              <a:t>IRRADiation</a:t>
            </a:r>
            <a:r>
              <a:rPr lang="en-GB" sz="1100" b="1" dirty="0" smtClean="0">
                <a:solidFill>
                  <a:srgbClr val="9F7E65"/>
                </a:solidFill>
                <a:latin typeface="Calibri" panose="020F0502020204030204" pitchFamily="34" charset="0"/>
              </a:rPr>
              <a:t> facility</a:t>
            </a:r>
          </a:p>
          <a:p>
            <a:r>
              <a:rPr lang="en-GB" sz="1100" b="1" dirty="0" smtClean="0">
                <a:solidFill>
                  <a:srgbClr val="A07F66"/>
                </a:solidFill>
                <a:latin typeface="Calibri" panose="020F0502020204030204" pitchFamily="34" charset="0"/>
              </a:rPr>
              <a:t>GIF++	Gamma Irradiation Facility</a:t>
            </a:r>
          </a:p>
          <a:p>
            <a:r>
              <a:rPr lang="en-GB" sz="1100" b="1" dirty="0" smtClean="0">
                <a:solidFill>
                  <a:srgbClr val="A07F66"/>
                </a:solidFill>
                <a:latin typeface="Calibri" panose="020F0502020204030204" pitchFamily="34" charset="0"/>
              </a:rPr>
              <a:t>CENF	</a:t>
            </a:r>
            <a:r>
              <a:rPr lang="en-GB" sz="1100" b="1" dirty="0" err="1" smtClean="0">
                <a:solidFill>
                  <a:srgbClr val="A07F66"/>
                </a:solidFill>
                <a:latin typeface="Calibri" panose="020F0502020204030204" pitchFamily="34" charset="0"/>
              </a:rPr>
              <a:t>CErn</a:t>
            </a:r>
            <a:r>
              <a:rPr lang="en-GB" sz="1100" b="1" dirty="0" smtClean="0">
                <a:solidFill>
                  <a:srgbClr val="A07F66"/>
                </a:solidFill>
                <a:latin typeface="Calibri" panose="020F0502020204030204" pitchFamily="34" charset="0"/>
              </a:rPr>
              <a:t> Neutrino </a:t>
            </a:r>
            <a:r>
              <a:rPr lang="en-GB" sz="1100" b="1" dirty="0" err="1" smtClean="0">
                <a:solidFill>
                  <a:srgbClr val="A07F66"/>
                </a:solidFill>
                <a:latin typeface="Calibri" panose="020F0502020204030204" pitchFamily="34" charset="0"/>
              </a:rPr>
              <a:t>platForm</a:t>
            </a:r>
            <a:endParaRPr lang="en-GB" sz="1100" b="1" dirty="0" smtClean="0">
              <a:solidFill>
                <a:srgbClr val="A07F66"/>
              </a:solidFill>
              <a:latin typeface="Calibri" panose="020F0502020204030204" pitchFamily="34" charset="0"/>
            </a:endParaRPr>
          </a:p>
        </p:txBody>
      </p:sp>
    </p:spTree>
    <p:extLst>
      <p:ext uri="{BB962C8B-B14F-4D97-AF65-F5344CB8AC3E}">
        <p14:creationId xmlns:p14="http://schemas.microsoft.com/office/powerpoint/2010/main" val="3128818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High efficiency klystron research</a:t>
            </a:r>
            <a:endParaRPr lang="en-GB" dirty="0"/>
          </a:p>
        </p:txBody>
      </p:sp>
      <p:sp>
        <p:nvSpPr>
          <p:cNvPr id="3" name="Content Placeholder 2"/>
          <p:cNvSpPr>
            <a:spLocks noGrp="1"/>
          </p:cNvSpPr>
          <p:nvPr>
            <p:ph idx="1"/>
          </p:nvPr>
        </p:nvSpPr>
        <p:spPr/>
        <p:txBody>
          <a:bodyPr/>
          <a:lstStyle/>
          <a:p>
            <a:r>
              <a:rPr lang="en-GB" dirty="0" smtClean="0"/>
              <a:t>Collaborative effort guided and coordinated by I. Syratchev</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30</a:t>
            </a:fld>
            <a:endParaRPr lang="en-US" dirty="0"/>
          </a:p>
        </p:txBody>
      </p:sp>
      <p:grpSp>
        <p:nvGrpSpPr>
          <p:cNvPr id="7" name="Group 6"/>
          <p:cNvGrpSpPr/>
          <p:nvPr/>
        </p:nvGrpSpPr>
        <p:grpSpPr>
          <a:xfrm>
            <a:off x="7633287" y="3525009"/>
            <a:ext cx="1371680" cy="481776"/>
            <a:chOff x="6910472" y="3649091"/>
            <a:chExt cx="1371680" cy="481776"/>
          </a:xfrm>
        </p:grpSpPr>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0472" y="3649091"/>
              <a:ext cx="1371680" cy="481776"/>
            </a:xfrm>
            <a:prstGeom prst="rect">
              <a:avLst/>
            </a:prstGeom>
          </p:spPr>
        </p:pic>
        <p:sp>
          <p:nvSpPr>
            <p:cNvPr id="9" name="TextBox 8"/>
            <p:cNvSpPr txBox="1"/>
            <p:nvPr/>
          </p:nvSpPr>
          <p:spPr>
            <a:xfrm>
              <a:off x="7725103" y="3649091"/>
              <a:ext cx="263214" cy="276999"/>
            </a:xfrm>
            <a:prstGeom prst="rect">
              <a:avLst/>
            </a:prstGeom>
            <a:noFill/>
          </p:spPr>
          <p:txBody>
            <a:bodyPr wrap="none" rtlCol="0">
              <a:spAutoFit/>
            </a:bodyPr>
            <a:lstStyle/>
            <a:p>
              <a:r>
                <a:rPr lang="en-GB" sz="1200" dirty="0" smtClean="0"/>
                <a:t>2</a:t>
              </a:r>
              <a:endParaRPr lang="en-GB" sz="1200" dirty="0"/>
            </a:p>
          </p:txBody>
        </p:sp>
      </p:grpSp>
      <p:sp>
        <p:nvSpPr>
          <p:cNvPr id="10" name="TextBox 9"/>
          <p:cNvSpPr txBox="1"/>
          <p:nvPr/>
        </p:nvSpPr>
        <p:spPr>
          <a:xfrm>
            <a:off x="6544508" y="4006785"/>
            <a:ext cx="2566600" cy="2308324"/>
          </a:xfrm>
          <a:prstGeom prst="rect">
            <a:avLst/>
          </a:prstGeom>
          <a:noFill/>
        </p:spPr>
        <p:txBody>
          <a:bodyPr wrap="none" rtlCol="0">
            <a:spAutoFit/>
          </a:bodyPr>
          <a:lstStyle/>
          <a:p>
            <a:r>
              <a:rPr lang="en-GB" dirty="0"/>
              <a:t>J</a:t>
            </a:r>
            <a:r>
              <a:rPr lang="en-GB" dirty="0" smtClean="0"/>
              <a:t>. CAI, CERN</a:t>
            </a:r>
          </a:p>
          <a:p>
            <a:r>
              <a:rPr lang="en-GB" dirty="0" smtClean="0"/>
              <a:t>C. Marrelli, ESS</a:t>
            </a:r>
          </a:p>
          <a:p>
            <a:r>
              <a:rPr lang="en-GB" dirty="0" smtClean="0"/>
              <a:t>A. Baikov, MUFA</a:t>
            </a:r>
          </a:p>
          <a:p>
            <a:r>
              <a:rPr lang="en-GB" dirty="0" smtClean="0"/>
              <a:t>D. Constable, Lancaster U</a:t>
            </a:r>
          </a:p>
          <a:p>
            <a:r>
              <a:rPr lang="en-GB" dirty="0" smtClean="0"/>
              <a:t>V. Hill, Lancaster U</a:t>
            </a:r>
          </a:p>
          <a:p>
            <a:r>
              <a:rPr lang="en-GB" dirty="0" smtClean="0"/>
              <a:t>G. Burt, Lancaster U</a:t>
            </a:r>
          </a:p>
          <a:p>
            <a:r>
              <a:rPr lang="en-GB" dirty="0" smtClean="0"/>
              <a:t>R. Kowalczyk, SLAC</a:t>
            </a:r>
          </a:p>
          <a:p>
            <a:endParaRPr lang="en-GB" dirty="0"/>
          </a:p>
        </p:txBody>
      </p:sp>
      <p:sp>
        <p:nvSpPr>
          <p:cNvPr id="11" name="Rectangle 10"/>
          <p:cNvSpPr/>
          <p:nvPr/>
        </p:nvSpPr>
        <p:spPr>
          <a:xfrm>
            <a:off x="6272276" y="3334122"/>
            <a:ext cx="3784163" cy="29809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272277" y="2833953"/>
            <a:ext cx="3148983" cy="523220"/>
          </a:xfrm>
          <a:prstGeom prst="rect">
            <a:avLst/>
          </a:prstGeom>
          <a:noFill/>
        </p:spPr>
        <p:txBody>
          <a:bodyPr wrap="square" rtlCol="0">
            <a:spAutoFit/>
          </a:bodyPr>
          <a:lstStyle/>
          <a:p>
            <a:pPr algn="ctr"/>
            <a:r>
              <a:rPr lang="en-GB" sz="1400" dirty="0" smtClean="0"/>
              <a:t>High Efficiency International klystron activity </a:t>
            </a:r>
            <a:r>
              <a:rPr lang="en-GB" sz="1400" baseline="30000" dirty="0" smtClean="0"/>
              <a:t>2</a:t>
            </a:r>
            <a:endParaRPr lang="en-GB" sz="1400" dirty="0"/>
          </a:p>
        </p:txBody>
      </p:sp>
      <p:sp>
        <p:nvSpPr>
          <p:cNvPr id="13" name="TextBox 12"/>
          <p:cNvSpPr txBox="1"/>
          <p:nvPr/>
        </p:nvSpPr>
        <p:spPr>
          <a:xfrm>
            <a:off x="8447918" y="6007332"/>
            <a:ext cx="973343" cy="307777"/>
          </a:xfrm>
          <a:prstGeom prst="rect">
            <a:avLst/>
          </a:prstGeom>
          <a:noFill/>
        </p:spPr>
        <p:txBody>
          <a:bodyPr wrap="none" rtlCol="0">
            <a:spAutoFit/>
          </a:bodyPr>
          <a:lstStyle/>
          <a:p>
            <a:r>
              <a:rPr lang="en-GB" sz="1400" dirty="0" smtClean="0">
                <a:latin typeface="Harlow Solid Italic" panose="04030604020F02020D02" pitchFamily="82" charset="0"/>
              </a:rPr>
              <a:t>Since 2013</a:t>
            </a:r>
            <a:endParaRPr lang="en-GB" sz="1400" dirty="0">
              <a:latin typeface="Harlow Solid Italic" panose="04030604020F02020D02" pitchFamily="82" charset="0"/>
            </a:endParaRPr>
          </a:p>
        </p:txBody>
      </p:sp>
      <p:sp>
        <p:nvSpPr>
          <p:cNvPr id="14" name="TextBox 13"/>
          <p:cNvSpPr txBox="1"/>
          <p:nvPr/>
        </p:nvSpPr>
        <p:spPr>
          <a:xfrm>
            <a:off x="10251148" y="6309320"/>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805546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6695" y="1094273"/>
            <a:ext cx="3257143" cy="2733333"/>
          </a:xfrm>
          <a:prstGeom prst="rect">
            <a:avLst/>
          </a:prstGeom>
        </p:spPr>
      </p:pic>
      <p:sp>
        <p:nvSpPr>
          <p:cNvPr id="5" name="TextBox 4"/>
          <p:cNvSpPr txBox="1"/>
          <p:nvPr/>
        </p:nvSpPr>
        <p:spPr>
          <a:xfrm rot="16200000">
            <a:off x="182912" y="2118866"/>
            <a:ext cx="907621" cy="307777"/>
          </a:xfrm>
          <a:prstGeom prst="rect">
            <a:avLst/>
          </a:prstGeom>
          <a:noFill/>
        </p:spPr>
        <p:txBody>
          <a:bodyPr wrap="none" rtlCol="0">
            <a:spAutoFit/>
          </a:bodyPr>
          <a:lstStyle/>
          <a:p>
            <a:r>
              <a:rPr lang="en-GB" sz="1400" dirty="0" smtClean="0"/>
              <a:t>difficulty</a:t>
            </a:r>
            <a:endParaRPr lang="en-GB" sz="1400" dirty="0"/>
          </a:p>
        </p:txBody>
      </p:sp>
      <p:sp>
        <p:nvSpPr>
          <p:cNvPr id="6" name="TextBox 5"/>
          <p:cNvSpPr txBox="1"/>
          <p:nvPr/>
        </p:nvSpPr>
        <p:spPr>
          <a:xfrm>
            <a:off x="1931605" y="3820616"/>
            <a:ext cx="1255472" cy="307777"/>
          </a:xfrm>
          <a:prstGeom prst="rect">
            <a:avLst/>
          </a:prstGeom>
          <a:noFill/>
        </p:spPr>
        <p:txBody>
          <a:bodyPr wrap="none" rtlCol="0">
            <a:spAutoFit/>
          </a:bodyPr>
          <a:lstStyle/>
          <a:p>
            <a:r>
              <a:rPr lang="en-GB" sz="1400" dirty="0"/>
              <a:t>Efficiency, %</a:t>
            </a:r>
          </a:p>
        </p:txBody>
      </p:sp>
      <p:grpSp>
        <p:nvGrpSpPr>
          <p:cNvPr id="58" name="Group 57"/>
          <p:cNvGrpSpPr/>
          <p:nvPr/>
        </p:nvGrpSpPr>
        <p:grpSpPr>
          <a:xfrm>
            <a:off x="1230223" y="1053478"/>
            <a:ext cx="366591" cy="2773516"/>
            <a:chOff x="879860" y="1107138"/>
            <a:chExt cx="366591" cy="2773516"/>
          </a:xfrm>
        </p:grpSpPr>
        <p:sp>
          <p:nvSpPr>
            <p:cNvPr id="7" name="Oval 6"/>
            <p:cNvSpPr/>
            <p:nvPr/>
          </p:nvSpPr>
          <p:spPr>
            <a:xfrm>
              <a:off x="1120451" y="3258492"/>
              <a:ext cx="126000" cy="126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stCxn id="7" idx="0"/>
            </p:cNvCxnSpPr>
            <p:nvPr/>
          </p:nvCxnSpPr>
          <p:spPr>
            <a:xfrm flipV="1">
              <a:off x="1183451" y="2245749"/>
              <a:ext cx="0" cy="1012743"/>
            </a:xfrm>
            <a:prstGeom prst="line">
              <a:avLst/>
            </a:prstGeom>
            <a:ln>
              <a:solidFill>
                <a:srgbClr val="00B050"/>
              </a:solidFill>
              <a:prstDash val="sysDot"/>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368398" y="2355396"/>
              <a:ext cx="2773516" cy="276999"/>
            </a:xfrm>
            <a:prstGeom prst="rect">
              <a:avLst/>
            </a:prstGeom>
            <a:noFill/>
          </p:spPr>
          <p:txBody>
            <a:bodyPr wrap="none" rtlCol="0">
              <a:spAutoFit/>
            </a:bodyPr>
            <a:lstStyle/>
            <a:p>
              <a:r>
                <a:rPr lang="en-GB" sz="1200" dirty="0">
                  <a:solidFill>
                    <a:srgbClr val="00B050"/>
                  </a:solidFill>
                </a:rPr>
                <a:t>Common tubes, 95% of the market</a:t>
              </a:r>
            </a:p>
          </p:txBody>
        </p:sp>
      </p:grpSp>
      <p:sp>
        <p:nvSpPr>
          <p:cNvPr id="35" name="Rectangle 34"/>
          <p:cNvSpPr/>
          <p:nvPr/>
        </p:nvSpPr>
        <p:spPr>
          <a:xfrm>
            <a:off x="3867058" y="1288051"/>
            <a:ext cx="228600" cy="2190750"/>
          </a:xfrm>
          <a:prstGeom prst="rect">
            <a:avLst/>
          </a:prstGeom>
          <a:solidFill>
            <a:srgbClr val="FF000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3"/>
          <a:stretch>
            <a:fillRect/>
          </a:stretch>
        </p:blipFill>
        <p:spPr>
          <a:xfrm flipH="1">
            <a:off x="3688893" y="1436734"/>
            <a:ext cx="204686" cy="447386"/>
          </a:xfrm>
          <a:prstGeom prst="rect">
            <a:avLst/>
          </a:prstGeom>
          <a:ln w="19050">
            <a:solidFill>
              <a:srgbClr val="FF0000"/>
            </a:solidFill>
          </a:ln>
        </p:spPr>
      </p:pic>
      <p:sp>
        <p:nvSpPr>
          <p:cNvPr id="41" name="TextBox 40"/>
          <p:cNvSpPr txBox="1"/>
          <p:nvPr/>
        </p:nvSpPr>
        <p:spPr>
          <a:xfrm rot="16200000">
            <a:off x="2615628" y="2271266"/>
            <a:ext cx="2763898" cy="276999"/>
          </a:xfrm>
          <a:prstGeom prst="rect">
            <a:avLst/>
          </a:prstGeom>
          <a:noFill/>
        </p:spPr>
        <p:txBody>
          <a:bodyPr wrap="none" rtlCol="0">
            <a:spAutoFit/>
          </a:bodyPr>
          <a:lstStyle/>
          <a:p>
            <a:r>
              <a:rPr lang="en-GB" sz="1200" dirty="0">
                <a:solidFill>
                  <a:srgbClr val="FF0000"/>
                </a:solidFill>
              </a:rPr>
              <a:t>Ultimate(space charge – free) limit</a:t>
            </a:r>
          </a:p>
        </p:txBody>
      </p:sp>
      <p:grpSp>
        <p:nvGrpSpPr>
          <p:cNvPr id="62" name="Group 61"/>
          <p:cNvGrpSpPr/>
          <p:nvPr/>
        </p:nvGrpSpPr>
        <p:grpSpPr>
          <a:xfrm>
            <a:off x="3101763" y="2869047"/>
            <a:ext cx="785505" cy="639285"/>
            <a:chOff x="2751400" y="2922706"/>
            <a:chExt cx="785505" cy="639285"/>
          </a:xfrm>
        </p:grpSpPr>
        <p:sp>
          <p:nvSpPr>
            <p:cNvPr id="38" name="Freeform 37"/>
            <p:cNvSpPr/>
            <p:nvPr/>
          </p:nvSpPr>
          <p:spPr>
            <a:xfrm>
              <a:off x="2759380" y="2922706"/>
              <a:ext cx="757315" cy="484522"/>
            </a:xfrm>
            <a:custGeom>
              <a:avLst/>
              <a:gdLst>
                <a:gd name="connsiteX0" fmla="*/ 7286 w 688532"/>
                <a:gd name="connsiteY0" fmla="*/ 284156 h 484522"/>
                <a:gd name="connsiteX1" fmla="*/ 163936 w 688532"/>
                <a:gd name="connsiteY1" fmla="*/ 236797 h 484522"/>
                <a:gd name="connsiteX2" fmla="*/ 309657 w 688532"/>
                <a:gd name="connsiteY2" fmla="*/ 174865 h 484522"/>
                <a:gd name="connsiteX3" fmla="*/ 440806 w 688532"/>
                <a:gd name="connsiteY3" fmla="*/ 65574 h 484522"/>
                <a:gd name="connsiteX4" fmla="*/ 517310 w 688532"/>
                <a:gd name="connsiteY4" fmla="*/ 3643 h 484522"/>
                <a:gd name="connsiteX5" fmla="*/ 688532 w 688532"/>
                <a:gd name="connsiteY5" fmla="*/ 0 h 484522"/>
                <a:gd name="connsiteX6" fmla="*/ 615672 w 688532"/>
                <a:gd name="connsiteY6" fmla="*/ 185794 h 484522"/>
                <a:gd name="connsiteX7" fmla="*/ 484523 w 688532"/>
                <a:gd name="connsiteY7" fmla="*/ 480879 h 484522"/>
                <a:gd name="connsiteX8" fmla="*/ 0 w 688532"/>
                <a:gd name="connsiteY8" fmla="*/ 484522 h 484522"/>
                <a:gd name="connsiteX9" fmla="*/ 7286 w 688532"/>
                <a:gd name="connsiteY9" fmla="*/ 284156 h 4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532" h="484522">
                  <a:moveTo>
                    <a:pt x="7286" y="284156"/>
                  </a:moveTo>
                  <a:lnTo>
                    <a:pt x="163936" y="236797"/>
                  </a:lnTo>
                  <a:lnTo>
                    <a:pt x="309657" y="174865"/>
                  </a:lnTo>
                  <a:lnTo>
                    <a:pt x="440806" y="65574"/>
                  </a:lnTo>
                  <a:lnTo>
                    <a:pt x="517310" y="3643"/>
                  </a:lnTo>
                  <a:lnTo>
                    <a:pt x="688532" y="0"/>
                  </a:lnTo>
                  <a:lnTo>
                    <a:pt x="615672" y="185794"/>
                  </a:lnTo>
                  <a:lnTo>
                    <a:pt x="484523" y="480879"/>
                  </a:lnTo>
                  <a:lnTo>
                    <a:pt x="0" y="484522"/>
                  </a:lnTo>
                  <a:lnTo>
                    <a:pt x="7286" y="284156"/>
                  </a:lnTo>
                  <a:close/>
                </a:path>
              </a:pathLst>
            </a:custGeom>
            <a:solidFill>
              <a:srgbClr val="C5E0B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2900877" y="3100326"/>
              <a:ext cx="636028" cy="461665"/>
            </a:xfrm>
            <a:prstGeom prst="rect">
              <a:avLst/>
            </a:prstGeom>
            <a:noFill/>
          </p:spPr>
          <p:txBody>
            <a:bodyPr wrap="square" rtlCol="0">
              <a:spAutoFit/>
            </a:bodyPr>
            <a:lstStyle/>
            <a:p>
              <a:pPr algn="ctr"/>
              <a:r>
                <a:rPr lang="en-GB" sz="800" dirty="0">
                  <a:solidFill>
                    <a:schemeClr val="accent6">
                      <a:lumMod val="75000"/>
                    </a:schemeClr>
                  </a:solidFill>
                </a:rPr>
                <a:t>Depressed collector</a:t>
              </a:r>
            </a:p>
          </p:txBody>
        </p:sp>
        <p:cxnSp>
          <p:nvCxnSpPr>
            <p:cNvPr id="48" name="Straight Arrow Connector 47"/>
            <p:cNvCxnSpPr/>
            <p:nvPr/>
          </p:nvCxnSpPr>
          <p:spPr>
            <a:xfrm flipV="1">
              <a:off x="2751400" y="3446729"/>
              <a:ext cx="757315" cy="1174"/>
            </a:xfrm>
            <a:prstGeom prst="straightConnector1">
              <a:avLst/>
            </a:prstGeom>
            <a:ln>
              <a:solidFill>
                <a:schemeClr val="accent6">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217097" y="51815"/>
            <a:ext cx="7040710" cy="461665"/>
          </a:xfrm>
          <a:prstGeom prst="rect">
            <a:avLst/>
          </a:prstGeom>
          <a:noFill/>
        </p:spPr>
        <p:txBody>
          <a:bodyPr wrap="none" rtlCol="0">
            <a:spAutoFit/>
          </a:bodyPr>
          <a:lstStyle/>
          <a:p>
            <a:r>
              <a:rPr lang="en-GB" sz="2400" dirty="0"/>
              <a:t>High efficiency! How high it could/should be!?</a:t>
            </a:r>
          </a:p>
        </p:txBody>
      </p:sp>
      <p:sp>
        <p:nvSpPr>
          <p:cNvPr id="3" name="TextBox 2"/>
          <p:cNvSpPr txBox="1"/>
          <p:nvPr/>
        </p:nvSpPr>
        <p:spPr>
          <a:xfrm>
            <a:off x="314479" y="460415"/>
            <a:ext cx="4614236" cy="584775"/>
          </a:xfrm>
          <a:prstGeom prst="rect">
            <a:avLst/>
          </a:prstGeom>
          <a:noFill/>
        </p:spPr>
        <p:txBody>
          <a:bodyPr wrap="square" rtlCol="0">
            <a:spAutoFit/>
          </a:bodyPr>
          <a:lstStyle/>
          <a:p>
            <a:pPr algn="ctr"/>
            <a:r>
              <a:rPr lang="en-GB" sz="1600" b="1" dirty="0" smtClean="0"/>
              <a:t>Igor’s </a:t>
            </a:r>
            <a:r>
              <a:rPr lang="en-GB" sz="1600" dirty="0" smtClean="0"/>
              <a:t>outlook </a:t>
            </a:r>
            <a:r>
              <a:rPr lang="en-GB" sz="1600" dirty="0"/>
              <a:t>and challenges in efficiency reach with single beam  klystron amplifiers. </a:t>
            </a:r>
          </a:p>
        </p:txBody>
      </p:sp>
      <p:grpSp>
        <p:nvGrpSpPr>
          <p:cNvPr id="59" name="Group 58"/>
          <p:cNvGrpSpPr/>
          <p:nvPr/>
        </p:nvGrpSpPr>
        <p:grpSpPr>
          <a:xfrm>
            <a:off x="1458243" y="2448007"/>
            <a:ext cx="1519968" cy="864332"/>
            <a:chOff x="1107881" y="2501667"/>
            <a:chExt cx="1519968" cy="864332"/>
          </a:xfrm>
        </p:grpSpPr>
        <p:sp>
          <p:nvSpPr>
            <p:cNvPr id="8" name="Oval 7"/>
            <p:cNvSpPr/>
            <p:nvPr/>
          </p:nvSpPr>
          <p:spPr>
            <a:xfrm>
              <a:off x="2026118" y="3239999"/>
              <a:ext cx="126000" cy="126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flipH="1" flipV="1">
              <a:off x="2089118" y="2501667"/>
              <a:ext cx="2426" cy="750241"/>
            </a:xfrm>
            <a:prstGeom prst="line">
              <a:avLst/>
            </a:prstGeom>
            <a:ln>
              <a:solidFill>
                <a:srgbClr val="00B050"/>
              </a:solidFill>
              <a:prstDash val="sysDot"/>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07881" y="2630561"/>
              <a:ext cx="1519968" cy="400110"/>
            </a:xfrm>
            <a:prstGeom prst="rect">
              <a:avLst/>
            </a:prstGeom>
            <a:noFill/>
          </p:spPr>
          <p:txBody>
            <a:bodyPr wrap="none" rtlCol="0">
              <a:spAutoFit/>
            </a:bodyPr>
            <a:lstStyle/>
            <a:p>
              <a:r>
                <a:rPr lang="en-GB" sz="1000" dirty="0">
                  <a:solidFill>
                    <a:srgbClr val="0000FF"/>
                  </a:solidFill>
                </a:rPr>
                <a:t>Reducing perveance</a:t>
              </a:r>
            </a:p>
            <a:p>
              <a:r>
                <a:rPr lang="en-GB" sz="1000" dirty="0">
                  <a:solidFill>
                    <a:srgbClr val="0000FF"/>
                  </a:solidFill>
                </a:rPr>
                <a:t>‘best’ existing tube</a:t>
              </a:r>
            </a:p>
          </p:txBody>
        </p:sp>
        <p:cxnSp>
          <p:nvCxnSpPr>
            <p:cNvPr id="19" name="Straight Arrow Connector 18"/>
            <p:cNvCxnSpPr/>
            <p:nvPr/>
          </p:nvCxnSpPr>
          <p:spPr>
            <a:xfrm>
              <a:off x="1183451" y="3005307"/>
              <a:ext cx="905667" cy="191"/>
            </a:xfrm>
            <a:prstGeom prst="straightConnector1">
              <a:avLst/>
            </a:prstGeom>
            <a:ln>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888564" y="1433447"/>
            <a:ext cx="1795467" cy="1489060"/>
            <a:chOff x="1538201" y="1487107"/>
            <a:chExt cx="1795467" cy="1489060"/>
          </a:xfrm>
        </p:grpSpPr>
        <p:sp>
          <p:nvSpPr>
            <p:cNvPr id="28" name="Oval 27"/>
            <p:cNvSpPr/>
            <p:nvPr/>
          </p:nvSpPr>
          <p:spPr>
            <a:xfrm>
              <a:off x="3207668" y="2850167"/>
              <a:ext cx="126000" cy="1260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flipV="1">
              <a:off x="3270668" y="1999198"/>
              <a:ext cx="0" cy="848340"/>
            </a:xfrm>
            <a:prstGeom prst="line">
              <a:avLst/>
            </a:prstGeom>
            <a:ln>
              <a:solidFill>
                <a:srgbClr val="FF66CC"/>
              </a:solidFill>
              <a:prstDash val="sysDot"/>
            </a:ln>
            <a:effectLst>
              <a:glow rad="101600">
                <a:srgbClr val="FF66CC">
                  <a:alpha val="40000"/>
                </a:srgbClr>
              </a:glo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38201" y="1572319"/>
              <a:ext cx="1616148" cy="276999"/>
            </a:xfrm>
            <a:prstGeom prst="rect">
              <a:avLst/>
            </a:prstGeom>
            <a:noFill/>
          </p:spPr>
          <p:txBody>
            <a:bodyPr wrap="none" rtlCol="0">
              <a:spAutoFit/>
            </a:bodyPr>
            <a:lstStyle/>
            <a:p>
              <a:r>
                <a:rPr lang="en-GB" sz="1200" dirty="0">
                  <a:solidFill>
                    <a:srgbClr val="FF66CC"/>
                  </a:solidFill>
                </a:rPr>
                <a:t>We still might do it?</a:t>
              </a:r>
            </a:p>
          </p:txBody>
        </p:sp>
        <p:pic>
          <p:nvPicPr>
            <p:cNvPr id="10" name="Picture 9"/>
            <p:cNvPicPr>
              <a:picLocks noChangeAspect="1"/>
            </p:cNvPicPr>
            <p:nvPr/>
          </p:nvPicPr>
          <p:blipFill>
            <a:blip r:embed="rId4"/>
            <a:stretch>
              <a:fillRect/>
            </a:stretch>
          </p:blipFill>
          <p:spPr>
            <a:xfrm>
              <a:off x="2952719" y="1487107"/>
              <a:ext cx="327513" cy="457533"/>
            </a:xfrm>
            <a:prstGeom prst="rect">
              <a:avLst/>
            </a:prstGeom>
            <a:ln w="19050">
              <a:solidFill>
                <a:srgbClr val="FF66CC"/>
              </a:solidFill>
            </a:ln>
          </p:spPr>
        </p:pic>
        <p:cxnSp>
          <p:nvCxnSpPr>
            <p:cNvPr id="32" name="Straight Arrow Connector 31"/>
            <p:cNvCxnSpPr/>
            <p:nvPr/>
          </p:nvCxnSpPr>
          <p:spPr>
            <a:xfrm>
              <a:off x="2990778" y="2205118"/>
              <a:ext cx="284688" cy="1077"/>
            </a:xfrm>
            <a:prstGeom prst="straightConnector1">
              <a:avLst/>
            </a:prstGeom>
            <a:ln>
              <a:solidFill>
                <a:srgbClr val="FF66CC"/>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1525729" y="1971709"/>
            <a:ext cx="2239182" cy="1131739"/>
            <a:chOff x="1175367" y="2025368"/>
            <a:chExt cx="2239182" cy="1131739"/>
          </a:xfrm>
        </p:grpSpPr>
        <p:sp>
          <p:nvSpPr>
            <p:cNvPr id="9" name="Oval 8"/>
            <p:cNvSpPr/>
            <p:nvPr/>
          </p:nvSpPr>
          <p:spPr>
            <a:xfrm>
              <a:off x="2990778" y="3031107"/>
              <a:ext cx="126000" cy="12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p:nvPr/>
          </p:nvCxnSpPr>
          <p:spPr>
            <a:xfrm flipV="1">
              <a:off x="3053778" y="2245749"/>
              <a:ext cx="0" cy="848340"/>
            </a:xfrm>
            <a:prstGeom prst="line">
              <a:avLst/>
            </a:prstGeom>
            <a:ln>
              <a:solidFill>
                <a:srgbClr val="FFC000"/>
              </a:solidFill>
              <a:prstDash val="sysDot"/>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175367" y="2564606"/>
              <a:ext cx="913751" cy="1602"/>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27732" y="2187797"/>
              <a:ext cx="2186817" cy="276999"/>
            </a:xfrm>
            <a:prstGeom prst="rect">
              <a:avLst/>
            </a:prstGeom>
            <a:noFill/>
          </p:spPr>
          <p:txBody>
            <a:bodyPr wrap="none" rtlCol="0">
              <a:spAutoFit/>
            </a:bodyPr>
            <a:lstStyle/>
            <a:p>
              <a:r>
                <a:rPr lang="en-GB" sz="1200" dirty="0">
                  <a:solidFill>
                    <a:srgbClr val="FFC000"/>
                  </a:solidFill>
                </a:rPr>
                <a:t>New bunching technology</a:t>
              </a:r>
            </a:p>
          </p:txBody>
        </p:sp>
        <p:cxnSp>
          <p:nvCxnSpPr>
            <p:cNvPr id="23" name="Straight Arrow Connector 22"/>
            <p:cNvCxnSpPr/>
            <p:nvPr/>
          </p:nvCxnSpPr>
          <p:spPr>
            <a:xfrm flipV="1">
              <a:off x="2089118" y="2463424"/>
              <a:ext cx="964660" cy="14311"/>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3" name="Picture 112"/>
            <p:cNvPicPr>
              <a:picLocks noChangeAspect="1"/>
            </p:cNvPicPr>
            <p:nvPr/>
          </p:nvPicPr>
          <p:blipFill>
            <a:blip r:embed="rId5"/>
            <a:stretch>
              <a:fillRect/>
            </a:stretch>
          </p:blipFill>
          <p:spPr>
            <a:xfrm>
              <a:off x="1744949" y="2025368"/>
              <a:ext cx="706938" cy="252059"/>
            </a:xfrm>
            <a:prstGeom prst="rect">
              <a:avLst/>
            </a:prstGeom>
          </p:spPr>
        </p:pic>
      </p:grpSp>
      <p:grpSp>
        <p:nvGrpSpPr>
          <p:cNvPr id="130" name="Group 129"/>
          <p:cNvGrpSpPr/>
          <p:nvPr/>
        </p:nvGrpSpPr>
        <p:grpSpPr>
          <a:xfrm>
            <a:off x="568424" y="2905381"/>
            <a:ext cx="4240753" cy="2889288"/>
            <a:chOff x="207471" y="2963959"/>
            <a:chExt cx="4240753" cy="2889288"/>
          </a:xfrm>
        </p:grpSpPr>
        <p:grpSp>
          <p:nvGrpSpPr>
            <p:cNvPr id="121" name="Group 120"/>
            <p:cNvGrpSpPr/>
            <p:nvPr/>
          </p:nvGrpSpPr>
          <p:grpSpPr>
            <a:xfrm>
              <a:off x="207471" y="4315347"/>
              <a:ext cx="4240753" cy="1537900"/>
              <a:chOff x="117733" y="4055593"/>
              <a:chExt cx="4240753" cy="1537900"/>
            </a:xfrm>
          </p:grpSpPr>
          <p:sp>
            <p:nvSpPr>
              <p:cNvPr id="119" name="Rectangle 118"/>
              <p:cNvSpPr/>
              <p:nvPr/>
            </p:nvSpPr>
            <p:spPr>
              <a:xfrm>
                <a:off x="117733" y="4055593"/>
                <a:ext cx="4240753" cy="1537900"/>
              </a:xfrm>
              <a:prstGeom prst="rect">
                <a:avLst/>
              </a:prstGeom>
              <a:solidFill>
                <a:srgbClr val="E2F0D9">
                  <a:alpha val="20000"/>
                </a:srgbClr>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8" name="Group 117"/>
              <p:cNvGrpSpPr/>
              <p:nvPr/>
            </p:nvGrpSpPr>
            <p:grpSpPr>
              <a:xfrm>
                <a:off x="117733" y="4068406"/>
                <a:ext cx="4240753" cy="1525087"/>
                <a:chOff x="117733" y="4068406"/>
                <a:chExt cx="4240753" cy="1525087"/>
              </a:xfrm>
            </p:grpSpPr>
            <p:sp>
              <p:nvSpPr>
                <p:cNvPr id="116" name="TextBox 115"/>
                <p:cNvSpPr txBox="1"/>
                <p:nvPr/>
              </p:nvSpPr>
              <p:spPr>
                <a:xfrm>
                  <a:off x="117733" y="4423942"/>
                  <a:ext cx="4240753" cy="1169551"/>
                </a:xfrm>
                <a:prstGeom prst="rect">
                  <a:avLst/>
                </a:prstGeom>
                <a:noFill/>
              </p:spPr>
              <p:txBody>
                <a:bodyPr wrap="square" rtlCol="0">
                  <a:spAutoFit/>
                </a:bodyPr>
                <a:lstStyle/>
                <a:p>
                  <a:pPr marL="285750" indent="-285750">
                    <a:buFont typeface="Wingdings" panose="05000000000000000000" pitchFamily="2" charset="2"/>
                    <a:buChar char="§"/>
                  </a:pPr>
                  <a:r>
                    <a:rPr lang="en-GB" sz="1400" b="1" dirty="0"/>
                    <a:t>Multi  Beam </a:t>
                  </a:r>
                  <a:r>
                    <a:rPr lang="en-GB" sz="1400" dirty="0"/>
                    <a:t>technology. Reduced voltage and perveance. Cost and efficiency.</a:t>
                  </a:r>
                </a:p>
                <a:p>
                  <a:pPr marL="285750" indent="-285750">
                    <a:buFont typeface="Wingdings" panose="05000000000000000000" pitchFamily="2" charset="2"/>
                    <a:buChar char="§"/>
                  </a:pPr>
                  <a:r>
                    <a:rPr lang="en-GB" sz="1400" b="1" dirty="0"/>
                    <a:t>Gated Cathode </a:t>
                  </a:r>
                  <a:r>
                    <a:rPr lang="en-GB" sz="1400" dirty="0"/>
                    <a:t>(triode gun). No HV switches. Modulator cost and efficiency.</a:t>
                  </a:r>
                </a:p>
                <a:p>
                  <a:pPr marL="285750" indent="-285750">
                    <a:buFont typeface="Wingdings" panose="05000000000000000000" pitchFamily="2" charset="2"/>
                    <a:buChar char="§"/>
                  </a:pPr>
                  <a:r>
                    <a:rPr lang="en-GB" sz="1400" b="1" dirty="0"/>
                    <a:t>SC or PPM solenoid</a:t>
                  </a:r>
                  <a:r>
                    <a:rPr lang="en-GB" sz="1400" dirty="0"/>
                    <a:t>. Overall efficiency. </a:t>
                  </a:r>
                </a:p>
              </p:txBody>
            </p:sp>
            <p:sp>
              <p:nvSpPr>
                <p:cNvPr id="117" name="TextBox 116"/>
                <p:cNvSpPr txBox="1"/>
                <p:nvPr/>
              </p:nvSpPr>
              <p:spPr>
                <a:xfrm>
                  <a:off x="117734" y="4068406"/>
                  <a:ext cx="4240752" cy="369332"/>
                </a:xfrm>
                <a:prstGeom prst="rect">
                  <a:avLst/>
                </a:prstGeom>
                <a:noFill/>
              </p:spPr>
              <p:txBody>
                <a:bodyPr wrap="square" rtlCol="0">
                  <a:spAutoFit/>
                </a:bodyPr>
                <a:lstStyle/>
                <a:p>
                  <a:r>
                    <a:rPr lang="en-GB" b="1" dirty="0" smtClean="0">
                      <a:solidFill>
                        <a:srgbClr val="0000FF"/>
                      </a:solidFill>
                    </a:rPr>
                    <a:t>Complementary </a:t>
                  </a:r>
                  <a:r>
                    <a:rPr lang="en-GB" b="1" dirty="0">
                      <a:solidFill>
                        <a:srgbClr val="0000FF"/>
                      </a:solidFill>
                    </a:rPr>
                    <a:t>technologies</a:t>
                  </a:r>
                </a:p>
              </p:txBody>
            </p:sp>
          </p:grpSp>
        </p:grpSp>
        <p:sp>
          <p:nvSpPr>
            <p:cNvPr id="123" name="Oval 122"/>
            <p:cNvSpPr/>
            <p:nvPr/>
          </p:nvSpPr>
          <p:spPr>
            <a:xfrm>
              <a:off x="2335364" y="3206603"/>
              <a:ext cx="126000" cy="126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6" name="Straight Connector 125"/>
            <p:cNvCxnSpPr/>
            <p:nvPr/>
          </p:nvCxnSpPr>
          <p:spPr>
            <a:xfrm flipH="1" flipV="1">
              <a:off x="2402478" y="3017226"/>
              <a:ext cx="2426" cy="199475"/>
            </a:xfrm>
            <a:prstGeom prst="line">
              <a:avLst/>
            </a:prstGeom>
            <a:ln>
              <a:solidFill>
                <a:srgbClr val="00B050"/>
              </a:solidFill>
              <a:prstDash val="sysDot"/>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1997690" y="2963959"/>
              <a:ext cx="452368" cy="246221"/>
            </a:xfrm>
            <a:prstGeom prst="rect">
              <a:avLst/>
            </a:prstGeom>
            <a:noFill/>
          </p:spPr>
          <p:txBody>
            <a:bodyPr wrap="none" rtlCol="0">
              <a:spAutoFit/>
            </a:bodyPr>
            <a:lstStyle/>
            <a:p>
              <a:r>
                <a:rPr lang="en-GB" sz="1000" dirty="0">
                  <a:solidFill>
                    <a:srgbClr val="0000FF"/>
                  </a:solidFill>
                </a:rPr>
                <a:t>MBK</a:t>
              </a:r>
            </a:p>
          </p:txBody>
        </p:sp>
        <p:cxnSp>
          <p:nvCxnSpPr>
            <p:cNvPr id="125" name="Straight Arrow Connector 124"/>
            <p:cNvCxnSpPr/>
            <p:nvPr/>
          </p:nvCxnSpPr>
          <p:spPr>
            <a:xfrm>
              <a:off x="2089118" y="3164967"/>
              <a:ext cx="309246" cy="0"/>
            </a:xfrm>
            <a:prstGeom prst="straightConnector1">
              <a:avLst/>
            </a:prstGeom>
            <a:ln>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6"/>
          <a:stretch>
            <a:fillRect/>
          </a:stretch>
        </p:blipFill>
        <p:spPr>
          <a:xfrm>
            <a:off x="5391442" y="500723"/>
            <a:ext cx="5804856" cy="5811052"/>
          </a:xfrm>
          <a:prstGeom prst="rect">
            <a:avLst/>
          </a:prstGeom>
        </p:spPr>
      </p:pic>
      <p:sp>
        <p:nvSpPr>
          <p:cNvPr id="15" name="Date Placeholder 14"/>
          <p:cNvSpPr>
            <a:spLocks noGrp="1"/>
          </p:cNvSpPr>
          <p:nvPr>
            <p:ph type="dt" sz="half" idx="10"/>
          </p:nvPr>
        </p:nvSpPr>
        <p:spPr/>
        <p:txBody>
          <a:bodyPr/>
          <a:lstStyle/>
          <a:p>
            <a:r>
              <a:rPr lang="en-US" smtClean="0"/>
              <a:t>07-Dec-2017</a:t>
            </a:r>
            <a:endParaRPr lang="en-US" dirty="0"/>
          </a:p>
        </p:txBody>
      </p:sp>
      <p:sp>
        <p:nvSpPr>
          <p:cNvPr id="17" name="Footer Placeholder 16"/>
          <p:cNvSpPr>
            <a:spLocks noGrp="1"/>
          </p:cNvSpPr>
          <p:nvPr>
            <p:ph type="ftr" sz="quarter" idx="11"/>
          </p:nvPr>
        </p:nvSpPr>
        <p:spPr/>
        <p:txBody>
          <a:bodyPr/>
          <a:lstStyle/>
          <a:p>
            <a:r>
              <a:rPr lang="sv-SE" smtClean="0"/>
              <a:t>RF R&amp;D @ CERN     Uppsala University</a:t>
            </a:r>
            <a:endParaRPr lang="en-US" dirty="0"/>
          </a:p>
        </p:txBody>
      </p:sp>
      <p:sp>
        <p:nvSpPr>
          <p:cNvPr id="18" name="Slide Number Placeholder 17"/>
          <p:cNvSpPr>
            <a:spLocks noGrp="1"/>
          </p:cNvSpPr>
          <p:nvPr>
            <p:ph type="sldNum" sz="quarter" idx="12"/>
          </p:nvPr>
        </p:nvSpPr>
        <p:spPr/>
        <p:txBody>
          <a:bodyPr/>
          <a:lstStyle/>
          <a:p>
            <a:fld id="{D57F1E4F-1CFF-5643-939E-02111984F565}" type="slidenum">
              <a:rPr lang="en-US" smtClean="0"/>
              <a:t>31</a:t>
            </a:fld>
            <a:endParaRPr lang="en-US" dirty="0"/>
          </a:p>
        </p:txBody>
      </p:sp>
      <p:sp>
        <p:nvSpPr>
          <p:cNvPr id="50" name="TextBox 49"/>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35917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a:srcRect l="2103"/>
          <a:stretch/>
        </p:blipFill>
        <p:spPr>
          <a:xfrm>
            <a:off x="1888756" y="3006058"/>
            <a:ext cx="3444153" cy="3597207"/>
          </a:xfrm>
          <a:prstGeom prst="rect">
            <a:avLst/>
          </a:prstGeom>
        </p:spPr>
      </p:pic>
      <p:sp>
        <p:nvSpPr>
          <p:cNvPr id="30" name="TextBox 29"/>
          <p:cNvSpPr txBox="1"/>
          <p:nvPr/>
        </p:nvSpPr>
        <p:spPr>
          <a:xfrm>
            <a:off x="4191997" y="84418"/>
            <a:ext cx="7040710" cy="461665"/>
          </a:xfrm>
          <a:prstGeom prst="rect">
            <a:avLst/>
          </a:prstGeom>
          <a:noFill/>
        </p:spPr>
        <p:txBody>
          <a:bodyPr wrap="none" rtlCol="0">
            <a:spAutoFit/>
          </a:bodyPr>
          <a:lstStyle/>
          <a:p>
            <a:r>
              <a:rPr lang="en-GB" sz="2400" dirty="0"/>
              <a:t>High efficiency! How high it could/should be!?</a:t>
            </a:r>
          </a:p>
        </p:txBody>
      </p:sp>
      <p:grpSp>
        <p:nvGrpSpPr>
          <p:cNvPr id="3" name="Group 2"/>
          <p:cNvGrpSpPr/>
          <p:nvPr/>
        </p:nvGrpSpPr>
        <p:grpSpPr>
          <a:xfrm>
            <a:off x="3975651" y="1393614"/>
            <a:ext cx="1548822" cy="1216822"/>
            <a:chOff x="5806144" y="5307540"/>
            <a:chExt cx="1548822" cy="1216822"/>
          </a:xfrm>
        </p:grpSpPr>
        <p:pic>
          <p:nvPicPr>
            <p:cNvPr id="33" name="Picture 32"/>
            <p:cNvPicPr>
              <a:picLocks noChangeAspect="1"/>
            </p:cNvPicPr>
            <p:nvPr/>
          </p:nvPicPr>
          <p:blipFill>
            <a:blip r:embed="rId3"/>
            <a:stretch>
              <a:fillRect/>
            </a:stretch>
          </p:blipFill>
          <p:spPr>
            <a:xfrm>
              <a:off x="5983737" y="5307540"/>
              <a:ext cx="1174750" cy="693602"/>
            </a:xfrm>
            <a:prstGeom prst="rect">
              <a:avLst/>
            </a:prstGeom>
          </p:spPr>
        </p:pic>
        <p:sp>
          <p:nvSpPr>
            <p:cNvPr id="34" name="TextBox 33"/>
            <p:cNvSpPr txBox="1"/>
            <p:nvPr/>
          </p:nvSpPr>
          <p:spPr>
            <a:xfrm>
              <a:off x="5806144" y="6001142"/>
              <a:ext cx="1548822" cy="523220"/>
            </a:xfrm>
            <a:prstGeom prst="rect">
              <a:avLst/>
            </a:prstGeom>
            <a:noFill/>
          </p:spPr>
          <p:txBody>
            <a:bodyPr wrap="none" rtlCol="0">
              <a:spAutoFit/>
            </a:bodyPr>
            <a:lstStyle/>
            <a:p>
              <a:pPr algn="ctr"/>
              <a:r>
                <a:rPr lang="en-GB" sz="1400" dirty="0"/>
                <a:t>Pulsed, 0.7 GHz,</a:t>
              </a:r>
            </a:p>
            <a:p>
              <a:pPr algn="ctr"/>
              <a:r>
                <a:rPr lang="en-GB" sz="1400" dirty="0"/>
                <a:t> </a:t>
              </a:r>
              <a:r>
                <a:rPr lang="en-GB" sz="1400" b="1" dirty="0">
                  <a:solidFill>
                    <a:srgbClr val="FF0000"/>
                  </a:solidFill>
                </a:rPr>
                <a:t>92 MW</a:t>
              </a:r>
            </a:p>
          </p:txBody>
        </p:sp>
      </p:grpSp>
      <p:grpSp>
        <p:nvGrpSpPr>
          <p:cNvPr id="4" name="Group 3"/>
          <p:cNvGrpSpPr/>
          <p:nvPr/>
        </p:nvGrpSpPr>
        <p:grpSpPr>
          <a:xfrm>
            <a:off x="6333903" y="811918"/>
            <a:ext cx="5061162" cy="5065707"/>
            <a:chOff x="6333903" y="811918"/>
            <a:chExt cx="5061162" cy="5065707"/>
          </a:xfrm>
        </p:grpSpPr>
        <p:grpSp>
          <p:nvGrpSpPr>
            <p:cNvPr id="27" name="Group 26"/>
            <p:cNvGrpSpPr/>
            <p:nvPr/>
          </p:nvGrpSpPr>
          <p:grpSpPr>
            <a:xfrm>
              <a:off x="6762726" y="1692585"/>
              <a:ext cx="4632339" cy="4185040"/>
              <a:chOff x="2112833" y="1549929"/>
              <a:chExt cx="4632339" cy="4185040"/>
            </a:xfrm>
          </p:grpSpPr>
          <p:pic>
            <p:nvPicPr>
              <p:cNvPr id="9" name="Picture 8"/>
              <p:cNvPicPr>
                <a:picLocks noChangeAspect="1"/>
              </p:cNvPicPr>
              <p:nvPr/>
            </p:nvPicPr>
            <p:blipFill>
              <a:blip r:embed="rId4"/>
              <a:stretch>
                <a:fillRect/>
              </a:stretch>
            </p:blipFill>
            <p:spPr>
              <a:xfrm>
                <a:off x="2493124" y="1549929"/>
                <a:ext cx="4252048" cy="3789325"/>
              </a:xfrm>
              <a:prstGeom prst="rect">
                <a:avLst/>
              </a:prstGeom>
            </p:spPr>
          </p:pic>
          <p:sp>
            <p:nvSpPr>
              <p:cNvPr id="5" name="Oval 4"/>
              <p:cNvSpPr/>
              <p:nvPr/>
            </p:nvSpPr>
            <p:spPr>
              <a:xfrm>
                <a:off x="4292433" y="3773440"/>
                <a:ext cx="180000" cy="180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503482" y="4461257"/>
                <a:ext cx="180000"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flipV="1">
                <a:off x="5591503" y="3588741"/>
                <a:ext cx="1979" cy="94609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370722" y="3065929"/>
                <a:ext cx="11711" cy="1309899"/>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382433" y="3628393"/>
                <a:ext cx="1220781" cy="7136"/>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58744" y="3269835"/>
                <a:ext cx="917239" cy="338554"/>
              </a:xfrm>
              <a:prstGeom prst="rect">
                <a:avLst/>
              </a:prstGeom>
              <a:noFill/>
            </p:spPr>
            <p:txBody>
              <a:bodyPr wrap="none" rtlCol="0">
                <a:spAutoFit/>
              </a:bodyPr>
              <a:lstStyle/>
              <a:p>
                <a:r>
                  <a:rPr lang="en-GB" sz="1600" b="1" dirty="0" smtClean="0">
                    <a:solidFill>
                      <a:schemeClr val="bg1"/>
                    </a:solidFill>
                  </a:rPr>
                  <a:t>-9.3 M€</a:t>
                </a:r>
                <a:endParaRPr lang="en-GB" sz="1600" b="1" dirty="0">
                  <a:solidFill>
                    <a:schemeClr val="bg1"/>
                  </a:solidFill>
                </a:endParaRPr>
              </a:p>
            </p:txBody>
          </p:sp>
          <p:sp>
            <p:nvSpPr>
              <p:cNvPr id="15" name="Oval 14"/>
              <p:cNvSpPr/>
              <p:nvPr/>
            </p:nvSpPr>
            <p:spPr>
              <a:xfrm>
                <a:off x="5770392" y="4595938"/>
                <a:ext cx="180000" cy="1800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flipV="1">
                <a:off x="5839776" y="2936838"/>
                <a:ext cx="20616" cy="1725168"/>
              </a:xfrm>
              <a:prstGeom prst="line">
                <a:avLst/>
              </a:prstGeom>
              <a:ln>
                <a:solidFill>
                  <a:srgbClr val="FF66CC"/>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370722" y="3237072"/>
                <a:ext cx="1469054" cy="0"/>
              </a:xfrm>
              <a:prstGeom prst="straightConnector1">
                <a:avLst/>
              </a:prstGeom>
              <a:ln>
                <a:solidFill>
                  <a:srgbClr val="FF66C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05800" y="2904898"/>
                <a:ext cx="1032655" cy="338554"/>
              </a:xfrm>
              <a:prstGeom prst="rect">
                <a:avLst/>
              </a:prstGeom>
              <a:noFill/>
            </p:spPr>
            <p:txBody>
              <a:bodyPr wrap="none" rtlCol="0">
                <a:spAutoFit/>
              </a:bodyPr>
              <a:lstStyle/>
              <a:p>
                <a:r>
                  <a:rPr lang="en-GB" sz="1600" b="1" dirty="0" smtClean="0">
                    <a:solidFill>
                      <a:schemeClr val="bg1"/>
                    </a:solidFill>
                  </a:rPr>
                  <a:t>-10.7 M€</a:t>
                </a:r>
                <a:endParaRPr lang="en-GB" sz="1600" b="1" dirty="0">
                  <a:solidFill>
                    <a:schemeClr val="bg1"/>
                  </a:solidFill>
                </a:endParaRPr>
              </a:p>
            </p:txBody>
          </p:sp>
          <p:sp>
            <p:nvSpPr>
              <p:cNvPr id="24" name="TextBox 23"/>
              <p:cNvSpPr txBox="1"/>
              <p:nvPr/>
            </p:nvSpPr>
            <p:spPr>
              <a:xfrm rot="16200000">
                <a:off x="695137" y="3137712"/>
                <a:ext cx="3204723" cy="369332"/>
              </a:xfrm>
              <a:prstGeom prst="rect">
                <a:avLst/>
              </a:prstGeom>
              <a:noFill/>
            </p:spPr>
            <p:txBody>
              <a:bodyPr wrap="none" rtlCol="0">
                <a:spAutoFit/>
              </a:bodyPr>
              <a:lstStyle/>
              <a:p>
                <a:r>
                  <a:rPr lang="en-GB" dirty="0"/>
                  <a:t>Excessive electricity bill, </a:t>
                </a:r>
                <a:r>
                  <a:rPr lang="en-GB" dirty="0" smtClean="0"/>
                  <a:t>M€</a:t>
                </a:r>
                <a:endParaRPr lang="en-GB" dirty="0"/>
              </a:p>
            </p:txBody>
          </p:sp>
          <p:sp>
            <p:nvSpPr>
              <p:cNvPr id="25" name="TextBox 24"/>
              <p:cNvSpPr txBox="1"/>
              <p:nvPr/>
            </p:nvSpPr>
            <p:spPr>
              <a:xfrm>
                <a:off x="5660807" y="1777550"/>
                <a:ext cx="886781" cy="369332"/>
              </a:xfrm>
              <a:prstGeom prst="rect">
                <a:avLst/>
              </a:prstGeom>
              <a:noFill/>
            </p:spPr>
            <p:txBody>
              <a:bodyPr wrap="none" rtlCol="0">
                <a:spAutoFit/>
              </a:bodyPr>
              <a:lstStyle/>
              <a:p>
                <a:r>
                  <a:rPr lang="en-GB" b="1" dirty="0">
                    <a:solidFill>
                      <a:schemeClr val="bg1"/>
                    </a:solidFill>
                  </a:rPr>
                  <a:t>1 year</a:t>
                </a:r>
              </a:p>
            </p:txBody>
          </p:sp>
          <p:sp>
            <p:nvSpPr>
              <p:cNvPr id="26" name="TextBox 25"/>
              <p:cNvSpPr txBox="1"/>
              <p:nvPr/>
            </p:nvSpPr>
            <p:spPr>
              <a:xfrm>
                <a:off x="4458744" y="5365637"/>
                <a:ext cx="1566454" cy="369332"/>
              </a:xfrm>
              <a:prstGeom prst="rect">
                <a:avLst/>
              </a:prstGeom>
              <a:noFill/>
            </p:spPr>
            <p:txBody>
              <a:bodyPr wrap="none" rtlCol="0">
                <a:spAutoFit/>
              </a:bodyPr>
              <a:lstStyle/>
              <a:p>
                <a:r>
                  <a:rPr lang="en-GB" dirty="0"/>
                  <a:t>Efficiency, %</a:t>
                </a:r>
              </a:p>
            </p:txBody>
          </p:sp>
        </p:grpSp>
        <p:sp>
          <p:nvSpPr>
            <p:cNvPr id="28" name="TextBox 27"/>
            <p:cNvSpPr txBox="1"/>
            <p:nvPr/>
          </p:nvSpPr>
          <p:spPr>
            <a:xfrm>
              <a:off x="6333903" y="1224337"/>
              <a:ext cx="4764446" cy="338554"/>
            </a:xfrm>
            <a:prstGeom prst="rect">
              <a:avLst/>
            </a:prstGeom>
            <a:noFill/>
          </p:spPr>
          <p:txBody>
            <a:bodyPr wrap="none" rtlCol="0">
              <a:spAutoFit/>
            </a:bodyPr>
            <a:lstStyle/>
            <a:p>
              <a:r>
                <a:rPr lang="en-GB" sz="1600" dirty="0"/>
                <a:t>FCC </a:t>
              </a:r>
              <a:r>
                <a:rPr lang="en-GB" sz="1600" baseline="30000" dirty="0"/>
                <a:t>e+e-</a:t>
              </a:r>
              <a:r>
                <a:rPr lang="en-GB" sz="1600" dirty="0"/>
                <a:t> at 50 Euro/MWh and 5000 hours/year:</a:t>
              </a:r>
            </a:p>
          </p:txBody>
        </p:sp>
        <p:sp>
          <p:nvSpPr>
            <p:cNvPr id="29" name="TextBox 28"/>
            <p:cNvSpPr txBox="1"/>
            <p:nvPr/>
          </p:nvSpPr>
          <p:spPr>
            <a:xfrm>
              <a:off x="6992477" y="811918"/>
              <a:ext cx="4144083" cy="369332"/>
            </a:xfrm>
            <a:prstGeom prst="rect">
              <a:avLst/>
            </a:prstGeom>
            <a:noFill/>
          </p:spPr>
          <p:txBody>
            <a:bodyPr wrap="none" rtlCol="0">
              <a:spAutoFit/>
            </a:bodyPr>
            <a:lstStyle/>
            <a:p>
              <a:r>
                <a:rPr lang="en-GB" b="1" dirty="0">
                  <a:solidFill>
                    <a:srgbClr val="00B050"/>
                  </a:solidFill>
                </a:rPr>
                <a:t>Efficiency impact on operation cost</a:t>
              </a:r>
            </a:p>
          </p:txBody>
        </p:sp>
        <p:grpSp>
          <p:nvGrpSpPr>
            <p:cNvPr id="13" name="Group 12"/>
            <p:cNvGrpSpPr/>
            <p:nvPr/>
          </p:nvGrpSpPr>
          <p:grpSpPr>
            <a:xfrm>
              <a:off x="7243390" y="4380405"/>
              <a:ext cx="2357070" cy="400110"/>
              <a:chOff x="5830848" y="4380405"/>
              <a:chExt cx="2357070" cy="400110"/>
            </a:xfrm>
          </p:grpSpPr>
          <p:sp>
            <p:nvSpPr>
              <p:cNvPr id="2" name="TextBox 1"/>
              <p:cNvSpPr txBox="1"/>
              <p:nvPr/>
            </p:nvSpPr>
            <p:spPr>
              <a:xfrm>
                <a:off x="5830848" y="4380405"/>
                <a:ext cx="2267070" cy="400110"/>
              </a:xfrm>
              <a:prstGeom prst="rect">
                <a:avLst/>
              </a:prstGeom>
              <a:solidFill>
                <a:schemeClr val="tx1"/>
              </a:solidFill>
              <a:ln w="28575">
                <a:solidFill>
                  <a:srgbClr val="FFC000"/>
                </a:solidFill>
              </a:ln>
            </p:spPr>
            <p:txBody>
              <a:bodyPr wrap="square" rtlCol="0">
                <a:spAutoFit/>
              </a:bodyPr>
              <a:lstStyle/>
              <a:p>
                <a:r>
                  <a:rPr lang="en-GB" sz="1000" dirty="0">
                    <a:solidFill>
                      <a:schemeClr val="bg1"/>
                    </a:solidFill>
                  </a:rPr>
                  <a:t>37 MW, more than twice the overall cryogenic power needs </a:t>
                </a:r>
              </a:p>
            </p:txBody>
          </p:sp>
          <p:cxnSp>
            <p:nvCxnSpPr>
              <p:cNvPr id="8" name="Straight Arrow Connector 7"/>
              <p:cNvCxnSpPr>
                <a:stCxn id="2" idx="3"/>
                <a:endCxn id="6" idx="2"/>
              </p:cNvCxnSpPr>
              <p:nvPr/>
            </p:nvCxnSpPr>
            <p:spPr>
              <a:xfrm flipV="1">
                <a:off x="7666354" y="4571135"/>
                <a:ext cx="521564" cy="9325"/>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pic>
        <p:nvPicPr>
          <p:cNvPr id="31" name="Picture 30"/>
          <p:cNvPicPr>
            <a:picLocks noChangeAspect="1"/>
          </p:cNvPicPr>
          <p:nvPr/>
        </p:nvPicPr>
        <p:blipFill rotWithShape="1">
          <a:blip r:embed="rId5"/>
          <a:srcRect t="1600" b="-1"/>
          <a:stretch/>
        </p:blipFill>
        <p:spPr>
          <a:xfrm>
            <a:off x="210118" y="145774"/>
            <a:ext cx="3138040" cy="3144734"/>
          </a:xfrm>
          <a:prstGeom prst="rect">
            <a:avLst/>
          </a:prstGeom>
        </p:spPr>
      </p:pic>
      <p:sp>
        <p:nvSpPr>
          <p:cNvPr id="11" name="Date Placeholder 10"/>
          <p:cNvSpPr>
            <a:spLocks noGrp="1"/>
          </p:cNvSpPr>
          <p:nvPr>
            <p:ph type="dt" sz="half" idx="10"/>
          </p:nvPr>
        </p:nvSpPr>
        <p:spPr/>
        <p:txBody>
          <a:bodyPr/>
          <a:lstStyle/>
          <a:p>
            <a:r>
              <a:rPr lang="en-US" smtClean="0"/>
              <a:t>07-Dec-2017</a:t>
            </a:r>
            <a:endParaRPr lang="en-US" dirty="0"/>
          </a:p>
        </p:txBody>
      </p:sp>
      <p:sp>
        <p:nvSpPr>
          <p:cNvPr id="16" name="Footer Placeholder 15"/>
          <p:cNvSpPr>
            <a:spLocks noGrp="1"/>
          </p:cNvSpPr>
          <p:nvPr>
            <p:ph type="ftr" sz="quarter" idx="11"/>
          </p:nvPr>
        </p:nvSpPr>
        <p:spPr/>
        <p:txBody>
          <a:bodyPr/>
          <a:lstStyle/>
          <a:p>
            <a:r>
              <a:rPr lang="sv-SE" smtClean="0"/>
              <a:t>RF R&amp;D @ CERN     Uppsala University</a:t>
            </a:r>
            <a:endParaRPr lang="en-US" dirty="0"/>
          </a:p>
        </p:txBody>
      </p:sp>
      <p:sp>
        <p:nvSpPr>
          <p:cNvPr id="18" name="Slide Number Placeholder 17"/>
          <p:cNvSpPr>
            <a:spLocks noGrp="1"/>
          </p:cNvSpPr>
          <p:nvPr>
            <p:ph type="sldNum" sz="quarter" idx="12"/>
          </p:nvPr>
        </p:nvSpPr>
        <p:spPr/>
        <p:txBody>
          <a:bodyPr/>
          <a:lstStyle/>
          <a:p>
            <a:fld id="{D57F1E4F-1CFF-5643-939E-02111984F565}" type="slidenum">
              <a:rPr lang="en-US" smtClean="0"/>
              <a:t>32</a:t>
            </a:fld>
            <a:endParaRPr lang="en-US" dirty="0"/>
          </a:p>
        </p:txBody>
      </p:sp>
      <p:sp>
        <p:nvSpPr>
          <p:cNvPr id="35" name="TextBox 34"/>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23390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2912" y="2076227"/>
            <a:ext cx="1152128" cy="12241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latin typeface="Calibri" panose="020F0502020204030204"/>
            </a:endParaRPr>
          </a:p>
        </p:txBody>
      </p:sp>
      <p:sp>
        <p:nvSpPr>
          <p:cNvPr id="3" name="Moon 2"/>
          <p:cNvSpPr/>
          <p:nvPr/>
        </p:nvSpPr>
        <p:spPr>
          <a:xfrm>
            <a:off x="5041147" y="2364258"/>
            <a:ext cx="432048" cy="648072"/>
          </a:xfrm>
          <a:prstGeom prst="mo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4" name="Rounded Rectangle 3"/>
          <p:cNvSpPr/>
          <p:nvPr/>
        </p:nvSpPr>
        <p:spPr>
          <a:xfrm>
            <a:off x="5479296" y="2472270"/>
            <a:ext cx="2160240" cy="43204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latin typeface="Calibri" panose="020F0502020204030204"/>
            </a:endParaRPr>
          </a:p>
        </p:txBody>
      </p:sp>
      <p:sp>
        <p:nvSpPr>
          <p:cNvPr id="5" name="Pentagon 4"/>
          <p:cNvSpPr/>
          <p:nvPr/>
        </p:nvSpPr>
        <p:spPr>
          <a:xfrm>
            <a:off x="7639536" y="2472270"/>
            <a:ext cx="1276391" cy="432048"/>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6" name="TextBox 5"/>
          <p:cNvSpPr txBox="1"/>
          <p:nvPr/>
        </p:nvSpPr>
        <p:spPr>
          <a:xfrm>
            <a:off x="2251323" y="2426685"/>
            <a:ext cx="720080" cy="523220"/>
          </a:xfrm>
          <a:prstGeom prst="rect">
            <a:avLst/>
          </a:prstGeom>
          <a:noFill/>
        </p:spPr>
        <p:txBody>
          <a:bodyPr wrap="square" rtlCol="0">
            <a:spAutoFit/>
          </a:bodyPr>
          <a:lstStyle/>
          <a:p>
            <a:pPr defTabSz="914400"/>
            <a:r>
              <a:rPr lang="en-GB" sz="1400" dirty="0">
                <a:solidFill>
                  <a:prstClr val="black"/>
                </a:solidFill>
                <a:latin typeface="Calibri" panose="020F0502020204030204"/>
              </a:rPr>
              <a:t>Energy storage</a:t>
            </a:r>
          </a:p>
        </p:txBody>
      </p:sp>
      <p:sp>
        <p:nvSpPr>
          <p:cNvPr id="7" name="Rectangle 6"/>
          <p:cNvSpPr/>
          <p:nvPr/>
        </p:nvSpPr>
        <p:spPr>
          <a:xfrm>
            <a:off x="3175040" y="2076227"/>
            <a:ext cx="648072" cy="1224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latin typeface="Calibri" panose="020F0502020204030204"/>
            </a:endParaRPr>
          </a:p>
        </p:txBody>
      </p:sp>
      <p:sp>
        <p:nvSpPr>
          <p:cNvPr id="8" name="TextBox 7"/>
          <p:cNvSpPr txBox="1"/>
          <p:nvPr/>
        </p:nvSpPr>
        <p:spPr>
          <a:xfrm>
            <a:off x="3141756" y="2534407"/>
            <a:ext cx="652871" cy="307777"/>
          </a:xfrm>
          <a:prstGeom prst="rect">
            <a:avLst/>
          </a:prstGeom>
          <a:noFill/>
        </p:spPr>
        <p:txBody>
          <a:bodyPr wrap="none" rtlCol="0">
            <a:spAutoFit/>
          </a:bodyPr>
          <a:lstStyle/>
          <a:p>
            <a:pPr defTabSz="914400"/>
            <a:r>
              <a:rPr lang="en-GB" sz="1400" dirty="0">
                <a:solidFill>
                  <a:prstClr val="black"/>
                </a:solidFill>
                <a:latin typeface="Calibri" panose="020F0502020204030204"/>
              </a:rPr>
              <a:t>switch</a:t>
            </a:r>
          </a:p>
        </p:txBody>
      </p:sp>
      <p:sp>
        <p:nvSpPr>
          <p:cNvPr id="9" name="Rectangle 8"/>
          <p:cNvSpPr/>
          <p:nvPr/>
        </p:nvSpPr>
        <p:spPr>
          <a:xfrm>
            <a:off x="3823112" y="2076227"/>
            <a:ext cx="1008112" cy="12241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10" name="TextBox 9"/>
          <p:cNvSpPr txBox="1"/>
          <p:nvPr/>
        </p:nvSpPr>
        <p:spPr>
          <a:xfrm>
            <a:off x="3679098" y="2357490"/>
            <a:ext cx="1296143" cy="523220"/>
          </a:xfrm>
          <a:prstGeom prst="rect">
            <a:avLst/>
          </a:prstGeom>
          <a:noFill/>
        </p:spPr>
        <p:txBody>
          <a:bodyPr wrap="square" rtlCol="0">
            <a:spAutoFit/>
          </a:bodyPr>
          <a:lstStyle/>
          <a:p>
            <a:pPr algn="ctr" defTabSz="914400"/>
            <a:r>
              <a:rPr lang="en-GB" sz="1400" dirty="0">
                <a:solidFill>
                  <a:prstClr val="black"/>
                </a:solidFill>
                <a:latin typeface="Calibri" panose="020F0502020204030204"/>
              </a:rPr>
              <a:t>HV transformer</a:t>
            </a:r>
          </a:p>
        </p:txBody>
      </p:sp>
      <p:sp>
        <p:nvSpPr>
          <p:cNvPr id="11" name="TextBox 10"/>
          <p:cNvSpPr txBox="1"/>
          <p:nvPr/>
        </p:nvSpPr>
        <p:spPr>
          <a:xfrm>
            <a:off x="5943315" y="2544272"/>
            <a:ext cx="1429174" cy="307777"/>
          </a:xfrm>
          <a:prstGeom prst="rect">
            <a:avLst/>
          </a:prstGeom>
          <a:noFill/>
        </p:spPr>
        <p:txBody>
          <a:bodyPr wrap="none" rtlCol="0">
            <a:spAutoFit/>
          </a:bodyPr>
          <a:lstStyle/>
          <a:p>
            <a:pPr defTabSz="914400"/>
            <a:r>
              <a:rPr lang="en-GB" sz="1400" dirty="0">
                <a:solidFill>
                  <a:prstClr val="black"/>
                </a:solidFill>
                <a:latin typeface="Calibri" panose="020F0502020204030204"/>
              </a:rPr>
              <a:t>RF circuit (</a:t>
            </a:r>
            <a:r>
              <a:rPr lang="en-GB" sz="1400" dirty="0">
                <a:solidFill>
                  <a:prstClr val="black"/>
                </a:solidFill>
                <a:latin typeface="Calibri" panose="020F0502020204030204"/>
                <a:sym typeface="Symbol" panose="05050102010706020507" pitchFamily="18" charset="2"/>
              </a:rPr>
              <a:t>=</a:t>
            </a:r>
            <a:r>
              <a:rPr lang="en-GB" sz="1400" dirty="0">
                <a:solidFill>
                  <a:srgbClr val="FF0000"/>
                </a:solidFill>
                <a:latin typeface="Calibri" panose="020F0502020204030204"/>
                <a:sym typeface="Symbol" panose="05050102010706020507" pitchFamily="18" charset="2"/>
              </a:rPr>
              <a:t>0.7</a:t>
            </a:r>
            <a:r>
              <a:rPr lang="en-GB" sz="1400" dirty="0">
                <a:solidFill>
                  <a:prstClr val="black"/>
                </a:solidFill>
                <a:latin typeface="Calibri" panose="020F0502020204030204"/>
              </a:rPr>
              <a:t>)</a:t>
            </a:r>
          </a:p>
        </p:txBody>
      </p:sp>
      <p:sp>
        <p:nvSpPr>
          <p:cNvPr id="12" name="TextBox 11"/>
          <p:cNvSpPr txBox="1"/>
          <p:nvPr/>
        </p:nvSpPr>
        <p:spPr>
          <a:xfrm>
            <a:off x="4791188" y="2545435"/>
            <a:ext cx="800155" cy="307777"/>
          </a:xfrm>
          <a:prstGeom prst="rect">
            <a:avLst/>
          </a:prstGeom>
          <a:noFill/>
        </p:spPr>
        <p:txBody>
          <a:bodyPr wrap="none" rtlCol="0">
            <a:spAutoFit/>
          </a:bodyPr>
          <a:lstStyle/>
          <a:p>
            <a:pPr defTabSz="914400"/>
            <a:r>
              <a:rPr lang="en-GB" sz="1400" dirty="0">
                <a:solidFill>
                  <a:prstClr val="black"/>
                </a:solidFill>
                <a:latin typeface="Calibri" panose="020F0502020204030204"/>
              </a:rPr>
              <a:t>Cathode</a:t>
            </a:r>
          </a:p>
        </p:txBody>
      </p:sp>
      <p:sp>
        <p:nvSpPr>
          <p:cNvPr id="13" name="TextBox 12"/>
          <p:cNvSpPr txBox="1"/>
          <p:nvPr/>
        </p:nvSpPr>
        <p:spPr>
          <a:xfrm>
            <a:off x="7570668" y="2555238"/>
            <a:ext cx="840166" cy="307777"/>
          </a:xfrm>
          <a:prstGeom prst="rect">
            <a:avLst/>
          </a:prstGeom>
          <a:noFill/>
        </p:spPr>
        <p:txBody>
          <a:bodyPr wrap="none" rtlCol="0">
            <a:spAutoFit/>
          </a:bodyPr>
          <a:lstStyle/>
          <a:p>
            <a:pPr defTabSz="914400"/>
            <a:r>
              <a:rPr lang="en-GB" sz="1400" dirty="0">
                <a:solidFill>
                  <a:prstClr val="black"/>
                </a:solidFill>
                <a:latin typeface="Calibri" panose="020F0502020204030204"/>
              </a:rPr>
              <a:t>Collector</a:t>
            </a:r>
          </a:p>
        </p:txBody>
      </p:sp>
      <p:sp>
        <p:nvSpPr>
          <p:cNvPr id="14" name="TextBox 13"/>
          <p:cNvSpPr txBox="1"/>
          <p:nvPr/>
        </p:nvSpPr>
        <p:spPr>
          <a:xfrm>
            <a:off x="2496461" y="2098713"/>
            <a:ext cx="1913152" cy="369332"/>
          </a:xfrm>
          <a:prstGeom prst="rect">
            <a:avLst/>
          </a:prstGeom>
          <a:noFill/>
        </p:spPr>
        <p:txBody>
          <a:bodyPr wrap="none" rtlCol="0">
            <a:spAutoFit/>
          </a:bodyPr>
          <a:lstStyle/>
          <a:p>
            <a:pPr defTabSz="914400"/>
            <a:r>
              <a:rPr lang="en-GB" dirty="0">
                <a:solidFill>
                  <a:prstClr val="black"/>
                </a:solidFill>
                <a:latin typeface="Calibri" panose="020F0502020204030204"/>
              </a:rPr>
              <a:t>Modulator (</a:t>
            </a:r>
            <a:r>
              <a:rPr lang="en-GB" dirty="0">
                <a:solidFill>
                  <a:prstClr val="black"/>
                </a:solidFill>
                <a:latin typeface="Calibri" panose="020F0502020204030204"/>
                <a:sym typeface="Symbol" panose="05050102010706020507" pitchFamily="18" charset="2"/>
              </a:rPr>
              <a:t></a:t>
            </a:r>
            <a:r>
              <a:rPr lang="en-GB" dirty="0">
                <a:solidFill>
                  <a:prstClr val="black"/>
                </a:solidFill>
                <a:latin typeface="Calibri" panose="020F0502020204030204"/>
              </a:rPr>
              <a:t>=0.9)</a:t>
            </a:r>
          </a:p>
        </p:txBody>
      </p:sp>
      <p:cxnSp>
        <p:nvCxnSpPr>
          <p:cNvPr id="15" name="Straight Connector 14"/>
          <p:cNvCxnSpPr/>
          <p:nvPr/>
        </p:nvCxnSpPr>
        <p:spPr>
          <a:xfrm>
            <a:off x="4791188" y="2076227"/>
            <a:ext cx="6161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07288" y="2076228"/>
            <a:ext cx="0" cy="2880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12922" y="1821715"/>
            <a:ext cx="612668" cy="276999"/>
          </a:xfrm>
          <a:prstGeom prst="rect">
            <a:avLst/>
          </a:prstGeom>
          <a:noFill/>
        </p:spPr>
        <p:txBody>
          <a:bodyPr wrap="none" rtlCol="0">
            <a:spAutoFit/>
          </a:bodyPr>
          <a:lstStyle/>
          <a:p>
            <a:pPr defTabSz="914400"/>
            <a:r>
              <a:rPr lang="en-GB" sz="1200" dirty="0">
                <a:solidFill>
                  <a:prstClr val="black"/>
                </a:solidFill>
                <a:latin typeface="Calibri" panose="020F0502020204030204"/>
              </a:rPr>
              <a:t>180 kV</a:t>
            </a:r>
          </a:p>
        </p:txBody>
      </p:sp>
      <p:sp>
        <p:nvSpPr>
          <p:cNvPr id="18" name="Rectangle 17"/>
          <p:cNvSpPr/>
          <p:nvPr/>
        </p:nvSpPr>
        <p:spPr>
          <a:xfrm>
            <a:off x="5743742" y="2904315"/>
            <a:ext cx="1679770" cy="24244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19" name="Rectangle 18"/>
          <p:cNvSpPr/>
          <p:nvPr/>
        </p:nvSpPr>
        <p:spPr>
          <a:xfrm>
            <a:off x="5743742" y="2193813"/>
            <a:ext cx="1679770" cy="24244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latin typeface="Calibri" panose="020F0502020204030204"/>
            </a:endParaRPr>
          </a:p>
        </p:txBody>
      </p:sp>
      <p:sp>
        <p:nvSpPr>
          <p:cNvPr id="20" name="TextBox 19"/>
          <p:cNvSpPr txBox="1"/>
          <p:nvPr/>
        </p:nvSpPr>
        <p:spPr>
          <a:xfrm>
            <a:off x="6203409" y="2883196"/>
            <a:ext cx="1239698" cy="307777"/>
          </a:xfrm>
          <a:prstGeom prst="rect">
            <a:avLst/>
          </a:prstGeom>
          <a:noFill/>
        </p:spPr>
        <p:txBody>
          <a:bodyPr wrap="none" rtlCol="0">
            <a:spAutoFit/>
          </a:bodyPr>
          <a:lstStyle/>
          <a:p>
            <a:pPr defTabSz="914400"/>
            <a:r>
              <a:rPr lang="en-GB" sz="1400" dirty="0">
                <a:solidFill>
                  <a:prstClr val="black"/>
                </a:solidFill>
                <a:latin typeface="Calibri" panose="020F0502020204030204"/>
              </a:rPr>
              <a:t>Solenoid </a:t>
            </a:r>
            <a:r>
              <a:rPr lang="en-GB" sz="1400" dirty="0">
                <a:solidFill>
                  <a:srgbClr val="FF0000"/>
                </a:solidFill>
                <a:latin typeface="Calibri" panose="020F0502020204030204"/>
              </a:rPr>
              <a:t>4 KW</a:t>
            </a:r>
          </a:p>
        </p:txBody>
      </p:sp>
      <p:cxnSp>
        <p:nvCxnSpPr>
          <p:cNvPr id="21" name="Straight Arrow Connector 20"/>
          <p:cNvCxnSpPr/>
          <p:nvPr/>
        </p:nvCxnSpPr>
        <p:spPr>
          <a:xfrm flipV="1">
            <a:off x="7533814" y="1657082"/>
            <a:ext cx="0" cy="78786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74899" y="1100629"/>
            <a:ext cx="1917833" cy="584775"/>
          </a:xfrm>
          <a:prstGeom prst="rect">
            <a:avLst/>
          </a:prstGeom>
          <a:noFill/>
          <a:ln>
            <a:solidFill>
              <a:srgbClr val="92D050"/>
            </a:solidFill>
          </a:ln>
        </p:spPr>
        <p:txBody>
          <a:bodyPr wrap="none" rtlCol="0">
            <a:spAutoFit/>
          </a:bodyPr>
          <a:lstStyle/>
          <a:p>
            <a:pPr algn="ctr" defTabSz="914400"/>
            <a:r>
              <a:rPr lang="en-GB" sz="1400" dirty="0">
                <a:solidFill>
                  <a:prstClr val="black"/>
                </a:solidFill>
                <a:latin typeface="Calibri" panose="020F0502020204030204"/>
              </a:rPr>
              <a:t>20 MW, 50 Hz, 150 </a:t>
            </a:r>
            <a:r>
              <a:rPr lang="en-GB" sz="1400" dirty="0">
                <a:solidFill>
                  <a:prstClr val="black"/>
                </a:solidFill>
                <a:latin typeface="Calibri" panose="020F0502020204030204"/>
                <a:sym typeface="SymbolMono BT" panose="05050103010405020505" pitchFamily="18" charset="2"/>
              </a:rPr>
              <a:t>sec</a:t>
            </a:r>
          </a:p>
          <a:p>
            <a:pPr algn="ctr" defTabSz="914400"/>
            <a:r>
              <a:rPr lang="en-GB" dirty="0">
                <a:solidFill>
                  <a:srgbClr val="00B050"/>
                </a:solidFill>
                <a:latin typeface="Calibri" panose="020F0502020204030204"/>
                <a:sym typeface="SymbolMono BT" panose="05050103010405020505" pitchFamily="18" charset="2"/>
              </a:rPr>
              <a:t>150 kW</a:t>
            </a:r>
            <a:endParaRPr lang="en-GB" dirty="0">
              <a:solidFill>
                <a:srgbClr val="00B050"/>
              </a:solidFill>
              <a:latin typeface="Calibri" panose="020F0502020204030204"/>
            </a:endParaRPr>
          </a:p>
        </p:txBody>
      </p:sp>
      <p:sp>
        <p:nvSpPr>
          <p:cNvPr id="23" name="TextBox 22"/>
          <p:cNvSpPr txBox="1"/>
          <p:nvPr/>
        </p:nvSpPr>
        <p:spPr>
          <a:xfrm>
            <a:off x="3099066" y="293870"/>
            <a:ext cx="6208687" cy="461665"/>
          </a:xfrm>
          <a:prstGeom prst="rect">
            <a:avLst/>
          </a:prstGeom>
          <a:noFill/>
        </p:spPr>
        <p:txBody>
          <a:bodyPr wrap="none" rtlCol="0">
            <a:spAutoFit/>
          </a:bodyPr>
          <a:lstStyle/>
          <a:p>
            <a:pPr defTabSz="914400"/>
            <a:r>
              <a:rPr lang="en-GB" sz="2400" dirty="0">
                <a:solidFill>
                  <a:prstClr val="black"/>
                </a:solidFill>
                <a:latin typeface="Calibri" panose="020F0502020204030204"/>
              </a:rPr>
              <a:t>CLIC 20 MW L-band Multi-beam pulsed klystron.</a:t>
            </a:r>
          </a:p>
        </p:txBody>
      </p:sp>
      <p:sp>
        <p:nvSpPr>
          <p:cNvPr id="24" name="TextBox 23"/>
          <p:cNvSpPr txBox="1"/>
          <p:nvPr/>
        </p:nvSpPr>
        <p:spPr>
          <a:xfrm>
            <a:off x="2675997" y="2921594"/>
            <a:ext cx="1715534" cy="369332"/>
          </a:xfrm>
          <a:prstGeom prst="rect">
            <a:avLst/>
          </a:prstGeom>
          <a:noFill/>
        </p:spPr>
        <p:txBody>
          <a:bodyPr wrap="none" rtlCol="0">
            <a:spAutoFit/>
          </a:bodyPr>
          <a:lstStyle/>
          <a:p>
            <a:pPr defTabSz="914400"/>
            <a:r>
              <a:rPr lang="en-GB" dirty="0">
                <a:solidFill>
                  <a:srgbClr val="00B050"/>
                </a:solidFill>
                <a:latin typeface="Calibri" panose="020F0502020204030204"/>
              </a:rPr>
              <a:t>150 kW </a:t>
            </a:r>
            <a:r>
              <a:rPr lang="en-GB" dirty="0">
                <a:solidFill>
                  <a:prstClr val="black"/>
                </a:solidFill>
                <a:latin typeface="Calibri" panose="020F0502020204030204"/>
              </a:rPr>
              <a:t>+ </a:t>
            </a:r>
            <a:r>
              <a:rPr lang="en-GB" dirty="0">
                <a:solidFill>
                  <a:srgbClr val="FF0000"/>
                </a:solidFill>
                <a:latin typeface="Calibri" panose="020F0502020204030204"/>
              </a:rPr>
              <a:t>88 kW</a:t>
            </a:r>
          </a:p>
        </p:txBody>
      </p:sp>
      <p:cxnSp>
        <p:nvCxnSpPr>
          <p:cNvPr id="25" name="Straight Arrow Connector 24"/>
          <p:cNvCxnSpPr>
            <a:endCxn id="10" idx="1"/>
          </p:cNvCxnSpPr>
          <p:nvPr/>
        </p:nvCxnSpPr>
        <p:spPr>
          <a:xfrm flipH="1">
            <a:off x="3679098" y="2426686"/>
            <a:ext cx="216023" cy="1924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281444" y="2545433"/>
            <a:ext cx="657809" cy="307777"/>
          </a:xfrm>
          <a:prstGeom prst="rect">
            <a:avLst/>
          </a:prstGeom>
        </p:spPr>
        <p:txBody>
          <a:bodyPr wrap="none">
            <a:spAutoFit/>
          </a:bodyPr>
          <a:lstStyle/>
          <a:p>
            <a:pPr defTabSz="914400"/>
            <a:r>
              <a:rPr lang="en-GB" sz="1400" dirty="0">
                <a:solidFill>
                  <a:srgbClr val="FF0000"/>
                </a:solidFill>
                <a:latin typeface="Calibri" panose="020F0502020204030204"/>
              </a:rPr>
              <a:t>60 KW</a:t>
            </a:r>
          </a:p>
        </p:txBody>
      </p:sp>
      <p:sp>
        <p:nvSpPr>
          <p:cNvPr id="27" name="TextBox 26"/>
          <p:cNvSpPr txBox="1"/>
          <p:nvPr/>
        </p:nvSpPr>
        <p:spPr>
          <a:xfrm>
            <a:off x="9244909" y="2478165"/>
            <a:ext cx="1291251" cy="369332"/>
          </a:xfrm>
          <a:prstGeom prst="rect">
            <a:avLst/>
          </a:prstGeom>
          <a:noFill/>
        </p:spPr>
        <p:txBody>
          <a:bodyPr wrap="none" rtlCol="0">
            <a:spAutoFit/>
          </a:bodyPr>
          <a:lstStyle/>
          <a:p>
            <a:pPr defTabSz="914400"/>
            <a:r>
              <a:rPr lang="en-GB" dirty="0">
                <a:solidFill>
                  <a:prstClr val="black"/>
                </a:solidFill>
                <a:latin typeface="Calibri" panose="020F0502020204030204"/>
                <a:sym typeface="Symbol" panose="05050102010706020507" pitchFamily="18" charset="2"/>
              </a:rPr>
              <a:t></a:t>
            </a:r>
            <a:r>
              <a:rPr lang="en-GB" baseline="-25000" dirty="0">
                <a:solidFill>
                  <a:prstClr val="black"/>
                </a:solidFill>
                <a:latin typeface="Calibri" panose="020F0502020204030204"/>
                <a:sym typeface="Symbol" panose="05050102010706020507" pitchFamily="18" charset="2"/>
              </a:rPr>
              <a:t>Total</a:t>
            </a:r>
            <a:r>
              <a:rPr lang="en-GB" dirty="0">
                <a:solidFill>
                  <a:prstClr val="black"/>
                </a:solidFill>
                <a:latin typeface="Calibri" panose="020F0502020204030204"/>
                <a:sym typeface="Symbol" panose="05050102010706020507" pitchFamily="18" charset="2"/>
              </a:rPr>
              <a:t> = </a:t>
            </a:r>
            <a:r>
              <a:rPr lang="en-GB" dirty="0">
                <a:solidFill>
                  <a:srgbClr val="FF0000"/>
                </a:solidFill>
                <a:latin typeface="Calibri" panose="020F0502020204030204"/>
                <a:sym typeface="Symbol" panose="05050102010706020507" pitchFamily="18" charset="2"/>
              </a:rPr>
              <a:t>0.62</a:t>
            </a:r>
            <a:r>
              <a:rPr lang="en-GB" baseline="-25000" dirty="0">
                <a:solidFill>
                  <a:prstClr val="black"/>
                </a:solidFill>
                <a:latin typeface="Calibri" panose="020F0502020204030204"/>
                <a:sym typeface="Symbol" panose="05050102010706020507" pitchFamily="18" charset="2"/>
              </a:rPr>
              <a:t> </a:t>
            </a:r>
            <a:endParaRPr lang="en-GB" dirty="0">
              <a:solidFill>
                <a:prstClr val="black"/>
              </a:solidFill>
              <a:latin typeface="Calibri" panose="020F0502020204030204"/>
            </a:endParaRPr>
          </a:p>
        </p:txBody>
      </p:sp>
      <p:grpSp>
        <p:nvGrpSpPr>
          <p:cNvPr id="28" name="Group 27"/>
          <p:cNvGrpSpPr/>
          <p:nvPr/>
        </p:nvGrpSpPr>
        <p:grpSpPr>
          <a:xfrm>
            <a:off x="5273726" y="3025538"/>
            <a:ext cx="2157578" cy="1635868"/>
            <a:chOff x="4171366" y="3334195"/>
            <a:chExt cx="2157578" cy="1635868"/>
          </a:xfrm>
        </p:grpSpPr>
        <p:sp>
          <p:nvSpPr>
            <p:cNvPr id="29" name="TextBox 28"/>
            <p:cNvSpPr txBox="1"/>
            <p:nvPr/>
          </p:nvSpPr>
          <p:spPr>
            <a:xfrm>
              <a:off x="4171366" y="3800512"/>
              <a:ext cx="2157578" cy="1169551"/>
            </a:xfrm>
            <a:prstGeom prst="rect">
              <a:avLst/>
            </a:prstGeom>
            <a:noFill/>
            <a:ln>
              <a:solidFill>
                <a:schemeClr val="tx1"/>
              </a:solidFill>
            </a:ln>
          </p:spPr>
          <p:txBody>
            <a:bodyPr wrap="none" rtlCol="0">
              <a:spAutoFit/>
            </a:bodyPr>
            <a:lstStyle/>
            <a:p>
              <a:pPr defTabSz="914400"/>
              <a:r>
                <a:rPr lang="en-GB" sz="1400" dirty="0">
                  <a:solidFill>
                    <a:srgbClr val="0000FF"/>
                  </a:solidFill>
                  <a:latin typeface="Calibri" panose="020F0502020204030204"/>
                </a:rPr>
                <a:t>Permanent Magnets</a:t>
              </a:r>
              <a:r>
                <a:rPr lang="en-GB" sz="1400" dirty="0">
                  <a:solidFill>
                    <a:prstClr val="black"/>
                  </a:solidFill>
                  <a:latin typeface="Calibri" panose="020F0502020204030204"/>
                </a:rPr>
                <a:t>:</a:t>
              </a:r>
            </a:p>
            <a:p>
              <a:pPr defTabSz="914400"/>
              <a:r>
                <a:rPr lang="en-GB" sz="1400" dirty="0">
                  <a:solidFill>
                    <a:prstClr val="black"/>
                  </a:solidFill>
                  <a:latin typeface="Calibri" panose="020F0502020204030204"/>
                </a:rPr>
                <a:t>- No power consumption</a:t>
              </a:r>
            </a:p>
            <a:p>
              <a:pPr defTabSz="914400"/>
              <a:r>
                <a:rPr lang="en-GB" sz="1400" dirty="0">
                  <a:solidFill>
                    <a:prstClr val="black"/>
                  </a:solidFill>
                  <a:latin typeface="Calibri" panose="020F0502020204030204"/>
                </a:rPr>
                <a:t>- Potential cost reduction</a:t>
              </a:r>
            </a:p>
            <a:p>
              <a:pPr defTabSz="914400"/>
              <a:r>
                <a:rPr lang="en-GB" sz="1400" dirty="0">
                  <a:solidFill>
                    <a:prstClr val="black"/>
                  </a:solidFill>
                  <a:latin typeface="Calibri" panose="020F0502020204030204"/>
                </a:rPr>
                <a:t>Vs. </a:t>
              </a:r>
              <a:r>
                <a:rPr lang="en-GB" sz="1400" dirty="0">
                  <a:solidFill>
                    <a:srgbClr val="00B050"/>
                  </a:solidFill>
                  <a:latin typeface="Calibri" panose="020F0502020204030204"/>
                </a:rPr>
                <a:t>SC solenoid</a:t>
              </a:r>
              <a:r>
                <a:rPr lang="en-GB" sz="1400" dirty="0">
                  <a:solidFill>
                    <a:prstClr val="black"/>
                  </a:solidFill>
                  <a:latin typeface="Calibri" panose="020F0502020204030204"/>
                </a:rPr>
                <a:t>: </a:t>
              </a:r>
            </a:p>
            <a:p>
              <a:pPr defTabSz="914400"/>
              <a:r>
                <a:rPr lang="en-GB" sz="1400" dirty="0">
                  <a:solidFill>
                    <a:prstClr val="black"/>
                  </a:solidFill>
                  <a:latin typeface="Calibri" panose="020F0502020204030204"/>
                </a:rPr>
                <a:t>-  More expensive solution </a:t>
              </a:r>
            </a:p>
          </p:txBody>
        </p:sp>
        <p:cxnSp>
          <p:nvCxnSpPr>
            <p:cNvPr id="30" name="Straight Arrow Connector 29"/>
            <p:cNvCxnSpPr/>
            <p:nvPr/>
          </p:nvCxnSpPr>
          <p:spPr>
            <a:xfrm>
              <a:off x="4840955" y="3334195"/>
              <a:ext cx="0" cy="466317"/>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7476723" y="2904315"/>
            <a:ext cx="3196581" cy="1568924"/>
            <a:chOff x="6346222" y="2754808"/>
            <a:chExt cx="3196581" cy="1568924"/>
          </a:xfrm>
        </p:grpSpPr>
        <p:sp>
          <p:nvSpPr>
            <p:cNvPr id="32" name="TextBox 31"/>
            <p:cNvSpPr txBox="1"/>
            <p:nvPr/>
          </p:nvSpPr>
          <p:spPr>
            <a:xfrm>
              <a:off x="6346222" y="3800512"/>
              <a:ext cx="3196581" cy="523220"/>
            </a:xfrm>
            <a:prstGeom prst="rect">
              <a:avLst/>
            </a:prstGeom>
            <a:noFill/>
            <a:ln>
              <a:solidFill>
                <a:schemeClr val="tx1"/>
              </a:solidFill>
            </a:ln>
          </p:spPr>
          <p:txBody>
            <a:bodyPr wrap="none" rtlCol="0">
              <a:spAutoFit/>
            </a:bodyPr>
            <a:lstStyle/>
            <a:p>
              <a:pPr defTabSz="914400"/>
              <a:r>
                <a:rPr lang="en-GB" sz="1400" dirty="0">
                  <a:solidFill>
                    <a:prstClr val="black"/>
                  </a:solidFill>
                  <a:latin typeface="Calibri" panose="020F0502020204030204"/>
                </a:rPr>
                <a:t>New klystron RF circuit (</a:t>
              </a:r>
              <a:r>
                <a:rPr lang="en-GB" sz="1400" dirty="0">
                  <a:solidFill>
                    <a:srgbClr val="0000FF"/>
                  </a:solidFill>
                  <a:latin typeface="Calibri" panose="020F0502020204030204"/>
                  <a:sym typeface="Symbol" panose="05050102010706020507" pitchFamily="18" charset="2"/>
                </a:rPr>
                <a:t>=0.9</a:t>
              </a:r>
              <a:r>
                <a:rPr lang="en-GB" sz="1400" dirty="0">
                  <a:solidFill>
                    <a:prstClr val="black"/>
                  </a:solidFill>
                  <a:latin typeface="Calibri" panose="020F0502020204030204"/>
                </a:rPr>
                <a:t>)</a:t>
              </a:r>
            </a:p>
            <a:p>
              <a:pPr defTabSz="914400"/>
              <a:r>
                <a:rPr lang="en-GB" sz="1400" dirty="0">
                  <a:solidFill>
                    <a:prstClr val="black"/>
                  </a:solidFill>
                  <a:latin typeface="Calibri" panose="020F0502020204030204"/>
                </a:rPr>
                <a:t>(+) Reduced Collector dissipation (16 kW)</a:t>
              </a:r>
            </a:p>
          </p:txBody>
        </p:sp>
        <p:cxnSp>
          <p:nvCxnSpPr>
            <p:cNvPr id="33" name="Straight Arrow Connector 32"/>
            <p:cNvCxnSpPr/>
            <p:nvPr/>
          </p:nvCxnSpPr>
          <p:spPr>
            <a:xfrm flipH="1">
              <a:off x="6431454" y="2754808"/>
              <a:ext cx="8714" cy="1045704"/>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rot="16200000">
            <a:off x="741573" y="4397610"/>
            <a:ext cx="2409313" cy="338554"/>
          </a:xfrm>
          <a:prstGeom prst="rect">
            <a:avLst/>
          </a:prstGeom>
          <a:noFill/>
        </p:spPr>
        <p:txBody>
          <a:bodyPr wrap="none" rtlCol="0">
            <a:spAutoFit/>
          </a:bodyPr>
          <a:lstStyle/>
          <a:p>
            <a:pPr algn="ctr" defTabSz="914400"/>
            <a:r>
              <a:rPr lang="en-GB" sz="1600" dirty="0">
                <a:solidFill>
                  <a:prstClr val="black"/>
                </a:solidFill>
                <a:latin typeface="Calibri" panose="020F0502020204030204"/>
              </a:rPr>
              <a:t>New/advanced technology</a:t>
            </a:r>
          </a:p>
        </p:txBody>
      </p:sp>
      <p:grpSp>
        <p:nvGrpSpPr>
          <p:cNvPr id="35" name="Group 34"/>
          <p:cNvGrpSpPr/>
          <p:nvPr/>
        </p:nvGrpSpPr>
        <p:grpSpPr>
          <a:xfrm>
            <a:off x="9470932" y="4956292"/>
            <a:ext cx="1291251" cy="1358831"/>
            <a:chOff x="8142548" y="4690878"/>
            <a:chExt cx="1291251" cy="1358831"/>
          </a:xfrm>
        </p:grpSpPr>
        <p:sp>
          <p:nvSpPr>
            <p:cNvPr id="36" name="TextBox 35"/>
            <p:cNvSpPr txBox="1"/>
            <p:nvPr/>
          </p:nvSpPr>
          <p:spPr>
            <a:xfrm>
              <a:off x="8142548" y="4690878"/>
              <a:ext cx="1291251" cy="369332"/>
            </a:xfrm>
            <a:prstGeom prst="rect">
              <a:avLst/>
            </a:prstGeom>
            <a:noFill/>
          </p:spPr>
          <p:txBody>
            <a:bodyPr wrap="none" rtlCol="0">
              <a:spAutoFit/>
            </a:bodyPr>
            <a:lstStyle/>
            <a:p>
              <a:pPr defTabSz="914400"/>
              <a:r>
                <a:rPr lang="en-GB" dirty="0">
                  <a:solidFill>
                    <a:prstClr val="black"/>
                  </a:solidFill>
                  <a:latin typeface="Calibri" panose="020F0502020204030204"/>
                  <a:sym typeface="Symbol" panose="05050102010706020507" pitchFamily="18" charset="2"/>
                </a:rPr>
                <a:t></a:t>
              </a:r>
              <a:r>
                <a:rPr lang="en-GB" baseline="-25000" dirty="0">
                  <a:solidFill>
                    <a:prstClr val="black"/>
                  </a:solidFill>
                  <a:latin typeface="Calibri" panose="020F0502020204030204"/>
                  <a:sym typeface="Symbol" panose="05050102010706020507" pitchFamily="18" charset="2"/>
                </a:rPr>
                <a:t>Total</a:t>
              </a:r>
              <a:r>
                <a:rPr lang="en-GB" dirty="0">
                  <a:solidFill>
                    <a:prstClr val="black"/>
                  </a:solidFill>
                  <a:latin typeface="Calibri" panose="020F0502020204030204"/>
                  <a:sym typeface="Symbol" panose="05050102010706020507" pitchFamily="18" charset="2"/>
                </a:rPr>
                <a:t> = </a:t>
              </a:r>
              <a:r>
                <a:rPr lang="en-GB" dirty="0">
                  <a:solidFill>
                    <a:srgbClr val="0000FF"/>
                  </a:solidFill>
                  <a:latin typeface="Calibri" panose="020F0502020204030204"/>
                  <a:sym typeface="Symbol" panose="05050102010706020507" pitchFamily="18" charset="2"/>
                </a:rPr>
                <a:t>0.95</a:t>
              </a:r>
              <a:r>
                <a:rPr lang="en-GB" baseline="-25000" dirty="0">
                  <a:solidFill>
                    <a:prstClr val="black"/>
                  </a:solidFill>
                  <a:latin typeface="Calibri" panose="020F0502020204030204"/>
                  <a:sym typeface="Symbol" panose="05050102010706020507" pitchFamily="18" charset="2"/>
                </a:rPr>
                <a:t> </a:t>
              </a:r>
              <a:endParaRPr lang="en-GB" dirty="0">
                <a:solidFill>
                  <a:prstClr val="black"/>
                </a:solidFill>
                <a:latin typeface="Calibri" panose="020F0502020204030204"/>
              </a:endParaRPr>
            </a:p>
          </p:txBody>
        </p:sp>
        <p:grpSp>
          <p:nvGrpSpPr>
            <p:cNvPr id="37" name="Group 36"/>
            <p:cNvGrpSpPr/>
            <p:nvPr/>
          </p:nvGrpSpPr>
          <p:grpSpPr>
            <a:xfrm>
              <a:off x="8142548" y="4690878"/>
              <a:ext cx="1174232" cy="1358831"/>
              <a:chOff x="8142548" y="4690878"/>
              <a:chExt cx="1174232" cy="1358831"/>
            </a:xfrm>
          </p:grpSpPr>
          <p:pic>
            <p:nvPicPr>
              <p:cNvPr id="38" name="Picture 37"/>
              <p:cNvPicPr>
                <a:picLocks noChangeAspect="1"/>
              </p:cNvPicPr>
              <p:nvPr/>
            </p:nvPicPr>
            <p:blipFill>
              <a:blip r:embed="rId2"/>
              <a:stretch>
                <a:fillRect/>
              </a:stretch>
            </p:blipFill>
            <p:spPr>
              <a:xfrm>
                <a:off x="8259738" y="5067502"/>
                <a:ext cx="1057042" cy="982207"/>
              </a:xfrm>
              <a:prstGeom prst="rect">
                <a:avLst/>
              </a:prstGeom>
            </p:spPr>
          </p:pic>
          <p:sp>
            <p:nvSpPr>
              <p:cNvPr id="39" name="Rectangle 38"/>
              <p:cNvSpPr/>
              <p:nvPr/>
            </p:nvSpPr>
            <p:spPr>
              <a:xfrm>
                <a:off x="8142548" y="4690878"/>
                <a:ext cx="1174232" cy="538322"/>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grpSp>
      </p:grpSp>
      <p:grpSp>
        <p:nvGrpSpPr>
          <p:cNvPr id="40" name="Group 39"/>
          <p:cNvGrpSpPr/>
          <p:nvPr/>
        </p:nvGrpSpPr>
        <p:grpSpPr>
          <a:xfrm>
            <a:off x="2415116" y="2842183"/>
            <a:ext cx="2855699" cy="2793524"/>
            <a:chOff x="1312755" y="3150840"/>
            <a:chExt cx="2855699" cy="2793524"/>
          </a:xfrm>
        </p:grpSpPr>
        <p:grpSp>
          <p:nvGrpSpPr>
            <p:cNvPr id="41" name="Group 40"/>
            <p:cNvGrpSpPr/>
            <p:nvPr/>
          </p:nvGrpSpPr>
          <p:grpSpPr>
            <a:xfrm>
              <a:off x="1314211" y="3150840"/>
              <a:ext cx="2854243" cy="1819223"/>
              <a:chOff x="1577506" y="3124864"/>
              <a:chExt cx="2854243" cy="1819223"/>
            </a:xfrm>
          </p:grpSpPr>
          <p:sp>
            <p:nvSpPr>
              <p:cNvPr id="43" name="TextBox 42"/>
              <p:cNvSpPr txBox="1"/>
              <p:nvPr/>
            </p:nvSpPr>
            <p:spPr>
              <a:xfrm>
                <a:off x="1577506" y="3774536"/>
                <a:ext cx="2854243" cy="1169551"/>
              </a:xfrm>
              <a:prstGeom prst="rect">
                <a:avLst/>
              </a:prstGeom>
              <a:noFill/>
              <a:ln>
                <a:solidFill>
                  <a:schemeClr val="tx1"/>
                </a:solidFill>
              </a:ln>
            </p:spPr>
            <p:txBody>
              <a:bodyPr wrap="none" rtlCol="0">
                <a:spAutoFit/>
              </a:bodyPr>
              <a:lstStyle/>
              <a:p>
                <a:pPr defTabSz="914400"/>
                <a:r>
                  <a:rPr lang="en-GB" sz="1400" dirty="0">
                    <a:solidFill>
                      <a:prstClr val="black"/>
                    </a:solidFill>
                    <a:latin typeface="Calibri" panose="020F0502020204030204"/>
                  </a:rPr>
                  <a:t>Lower (&lt;60kV) voltage:</a:t>
                </a:r>
              </a:p>
              <a:p>
                <a:pPr defTabSz="914400"/>
                <a:r>
                  <a:rPr lang="en-GB" sz="1400" dirty="0">
                    <a:solidFill>
                      <a:prstClr val="black"/>
                    </a:solidFill>
                    <a:latin typeface="Calibri" panose="020F0502020204030204"/>
                  </a:rPr>
                  <a:t>-      </a:t>
                </a:r>
                <a:r>
                  <a:rPr lang="en-GB" sz="1400" dirty="0">
                    <a:solidFill>
                      <a:srgbClr val="0000FF"/>
                    </a:solidFill>
                    <a:latin typeface="Calibri" panose="020F0502020204030204"/>
                  </a:rPr>
                  <a:t>40 mini-cathodes</a:t>
                </a:r>
              </a:p>
              <a:p>
                <a:pPr marL="285750" indent="-285750" defTabSz="914400">
                  <a:buFontTx/>
                  <a:buChar char="-"/>
                </a:pPr>
                <a:r>
                  <a:rPr lang="en-GB" sz="1400" dirty="0">
                    <a:solidFill>
                      <a:prstClr val="black"/>
                    </a:solidFill>
                    <a:latin typeface="Calibri" panose="020F0502020204030204"/>
                  </a:rPr>
                  <a:t>No oil tank (cost)</a:t>
                </a:r>
              </a:p>
              <a:p>
                <a:pPr marL="285750" indent="-285750" defTabSz="914400">
                  <a:buFontTx/>
                  <a:buChar char="-"/>
                </a:pPr>
                <a:r>
                  <a:rPr lang="en-GB" sz="1400" dirty="0">
                    <a:solidFill>
                      <a:prstClr val="black"/>
                    </a:solidFill>
                    <a:latin typeface="Calibri" panose="020F0502020204030204"/>
                  </a:rPr>
                  <a:t>Shorter tube (cost)</a:t>
                </a:r>
              </a:p>
              <a:p>
                <a:pPr marL="285750" indent="-285750" defTabSz="914400">
                  <a:buFontTx/>
                  <a:buChar char="-"/>
                </a:pPr>
                <a:r>
                  <a:rPr lang="en-GB" sz="1400" dirty="0">
                    <a:solidFill>
                      <a:prstClr val="black"/>
                    </a:solidFill>
                    <a:latin typeface="Calibri" panose="020F0502020204030204"/>
                  </a:rPr>
                  <a:t>Faster switching (efficiency/cost)</a:t>
                </a:r>
              </a:p>
            </p:txBody>
          </p:sp>
          <p:cxnSp>
            <p:nvCxnSpPr>
              <p:cNvPr id="44" name="Straight Arrow Connector 43"/>
              <p:cNvCxnSpPr/>
              <p:nvPr/>
            </p:nvCxnSpPr>
            <p:spPr>
              <a:xfrm>
                <a:off x="4283101" y="3124864"/>
                <a:ext cx="0" cy="659093"/>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312755" y="4990257"/>
              <a:ext cx="2346796" cy="954107"/>
            </a:xfrm>
            <a:prstGeom prst="rect">
              <a:avLst/>
            </a:prstGeom>
            <a:noFill/>
            <a:ln>
              <a:solidFill>
                <a:schemeClr val="tx1"/>
              </a:solidFill>
            </a:ln>
          </p:spPr>
          <p:txBody>
            <a:bodyPr wrap="none" rtlCol="0">
              <a:spAutoFit/>
            </a:bodyPr>
            <a:lstStyle/>
            <a:p>
              <a:pPr defTabSz="914400"/>
              <a:r>
                <a:rPr lang="en-GB" sz="1400" dirty="0">
                  <a:solidFill>
                    <a:srgbClr val="0000FF"/>
                  </a:solidFill>
                  <a:latin typeface="Calibri" panose="020F0502020204030204"/>
                </a:rPr>
                <a:t>Gated mini-cathode:</a:t>
              </a:r>
            </a:p>
            <a:p>
              <a:pPr marL="285750" indent="-285750" defTabSz="914400">
                <a:buFontTx/>
                <a:buChar char="-"/>
              </a:pPr>
              <a:r>
                <a:rPr lang="en-GB" sz="1400" dirty="0">
                  <a:solidFill>
                    <a:prstClr val="black"/>
                  </a:solidFill>
                  <a:latin typeface="Calibri" panose="020F0502020204030204"/>
                </a:rPr>
                <a:t>No switches (cost)</a:t>
              </a:r>
            </a:p>
            <a:p>
              <a:pPr marL="285750" indent="-285750" defTabSz="914400">
                <a:buFontTx/>
                <a:buChar char="-"/>
              </a:pPr>
              <a:r>
                <a:rPr lang="en-GB" sz="1400" dirty="0">
                  <a:solidFill>
                    <a:prstClr val="black"/>
                  </a:solidFill>
                  <a:latin typeface="Calibri" panose="020F0502020204030204"/>
                </a:rPr>
                <a:t>Modulator efficiency </a:t>
              </a:r>
              <a:r>
                <a:rPr lang="en-GB" sz="1400" dirty="0">
                  <a:solidFill>
                    <a:srgbClr val="0000FF"/>
                  </a:solidFill>
                  <a:latin typeface="Calibri" panose="020F0502020204030204"/>
                </a:rPr>
                <a:t>~1.0</a:t>
              </a:r>
            </a:p>
            <a:p>
              <a:pPr defTabSz="914400"/>
              <a:r>
                <a:rPr lang="en-GB" sz="1400" dirty="0">
                  <a:solidFill>
                    <a:prstClr val="black"/>
                  </a:solidFill>
                  <a:latin typeface="Calibri" panose="020F0502020204030204"/>
                </a:rPr>
                <a:t>(+) Improved stability</a:t>
              </a:r>
            </a:p>
          </p:txBody>
        </p:sp>
      </p:grpSp>
      <p:grpSp>
        <p:nvGrpSpPr>
          <p:cNvPr id="47" name="Group 46"/>
          <p:cNvGrpSpPr/>
          <p:nvPr/>
        </p:nvGrpSpPr>
        <p:grpSpPr>
          <a:xfrm>
            <a:off x="6126812" y="5113542"/>
            <a:ext cx="2284023" cy="830997"/>
            <a:chOff x="5024451" y="5422198"/>
            <a:chExt cx="2284023" cy="830997"/>
          </a:xfrm>
        </p:grpSpPr>
        <p:sp>
          <p:nvSpPr>
            <p:cNvPr id="48" name="TextBox 47"/>
            <p:cNvSpPr txBox="1"/>
            <p:nvPr/>
          </p:nvSpPr>
          <p:spPr>
            <a:xfrm>
              <a:off x="5024451" y="5422198"/>
              <a:ext cx="2284023" cy="830997"/>
            </a:xfrm>
            <a:prstGeom prst="rect">
              <a:avLst/>
            </a:prstGeom>
            <a:noFill/>
          </p:spPr>
          <p:txBody>
            <a:bodyPr wrap="none" rtlCol="0">
              <a:spAutoFit/>
            </a:bodyPr>
            <a:lstStyle/>
            <a:p>
              <a:pPr algn="ctr" defTabSz="914400"/>
              <a:r>
                <a:rPr lang="en-GB" sz="2400" dirty="0">
                  <a:solidFill>
                    <a:prstClr val="black"/>
                  </a:solidFill>
                  <a:latin typeface="Calibri" panose="020F0502020204030204"/>
                </a:rPr>
                <a:t>Power from grid:</a:t>
              </a:r>
            </a:p>
            <a:p>
              <a:pPr algn="ctr" defTabSz="914400"/>
              <a:r>
                <a:rPr lang="en-GB" sz="2400" dirty="0">
                  <a:solidFill>
                    <a:srgbClr val="FF0000"/>
                  </a:solidFill>
                  <a:latin typeface="Calibri" panose="020F0502020204030204"/>
                </a:rPr>
                <a:t>290 </a:t>
              </a:r>
              <a:r>
                <a:rPr lang="en-GB" sz="2400" dirty="0">
                  <a:solidFill>
                    <a:srgbClr val="00B050"/>
                  </a:solidFill>
                  <a:latin typeface="Calibri" panose="020F0502020204030204"/>
                </a:rPr>
                <a:t>190 MW</a:t>
              </a:r>
            </a:p>
          </p:txBody>
        </p:sp>
        <p:cxnSp>
          <p:nvCxnSpPr>
            <p:cNvPr id="49" name="Straight Connector 48"/>
            <p:cNvCxnSpPr/>
            <p:nvPr/>
          </p:nvCxnSpPr>
          <p:spPr>
            <a:xfrm>
              <a:off x="5297157" y="5823401"/>
              <a:ext cx="602005" cy="4154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344160" y="5809107"/>
              <a:ext cx="508000" cy="44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7973140" y="2880711"/>
            <a:ext cx="2203680" cy="928343"/>
            <a:chOff x="6830140" y="2880710"/>
            <a:chExt cx="2203680" cy="928343"/>
          </a:xfrm>
        </p:grpSpPr>
        <p:sp>
          <p:nvSpPr>
            <p:cNvPr id="52" name="TextBox 51"/>
            <p:cNvSpPr txBox="1"/>
            <p:nvPr/>
          </p:nvSpPr>
          <p:spPr>
            <a:xfrm>
              <a:off x="6830140" y="3501276"/>
              <a:ext cx="2203680" cy="307777"/>
            </a:xfrm>
            <a:prstGeom prst="rect">
              <a:avLst/>
            </a:prstGeom>
            <a:noFill/>
            <a:ln>
              <a:solidFill>
                <a:schemeClr val="tx1"/>
              </a:solidFill>
            </a:ln>
          </p:spPr>
          <p:txBody>
            <a:bodyPr wrap="none" rtlCol="0">
              <a:spAutoFit/>
            </a:bodyPr>
            <a:lstStyle/>
            <a:p>
              <a:pPr defTabSz="914400"/>
              <a:r>
                <a:rPr lang="en-GB" sz="1400" dirty="0">
                  <a:solidFill>
                    <a:prstClr val="black"/>
                  </a:solidFill>
                  <a:latin typeface="Calibri" panose="020F0502020204030204"/>
                </a:rPr>
                <a:t>Depressed collector (</a:t>
              </a:r>
              <a:r>
                <a:rPr lang="en-GB" sz="1400" dirty="0">
                  <a:solidFill>
                    <a:srgbClr val="0000FF"/>
                  </a:solidFill>
                  <a:latin typeface="Calibri" panose="020F0502020204030204"/>
                  <a:sym typeface="Symbol" panose="05050102010706020507" pitchFamily="18" charset="2"/>
                </a:rPr>
                <a:t>=0.5</a:t>
              </a:r>
              <a:r>
                <a:rPr lang="en-GB" sz="1400" dirty="0">
                  <a:solidFill>
                    <a:prstClr val="black"/>
                  </a:solidFill>
                  <a:latin typeface="Calibri" panose="020F0502020204030204"/>
                </a:rPr>
                <a:t>)</a:t>
              </a:r>
            </a:p>
          </p:txBody>
        </p:sp>
        <p:cxnSp>
          <p:nvCxnSpPr>
            <p:cNvPr id="53" name="Straight Arrow Connector 52"/>
            <p:cNvCxnSpPr/>
            <p:nvPr/>
          </p:nvCxnSpPr>
          <p:spPr>
            <a:xfrm>
              <a:off x="7267834" y="2880710"/>
              <a:ext cx="0" cy="620566"/>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3"/>
          <a:stretch>
            <a:fillRect/>
          </a:stretch>
        </p:blipFill>
        <p:spPr>
          <a:xfrm>
            <a:off x="1471555" y="107743"/>
            <a:ext cx="1093497" cy="1104113"/>
          </a:xfrm>
          <a:prstGeom prst="rect">
            <a:avLst/>
          </a:prstGeom>
          <a:ln>
            <a:noFill/>
          </a:ln>
        </p:spPr>
      </p:pic>
      <p:sp>
        <p:nvSpPr>
          <p:cNvPr id="45" name="Date Placeholder 44"/>
          <p:cNvSpPr>
            <a:spLocks noGrp="1"/>
          </p:cNvSpPr>
          <p:nvPr>
            <p:ph type="dt" sz="half" idx="10"/>
          </p:nvPr>
        </p:nvSpPr>
        <p:spPr/>
        <p:txBody>
          <a:bodyPr/>
          <a:lstStyle/>
          <a:p>
            <a:r>
              <a:rPr lang="en-US" smtClean="0"/>
              <a:t>07-Dec-2017</a:t>
            </a:r>
            <a:endParaRPr lang="en-GB"/>
          </a:p>
        </p:txBody>
      </p:sp>
      <p:sp>
        <p:nvSpPr>
          <p:cNvPr id="46" name="Footer Placeholder 45"/>
          <p:cNvSpPr>
            <a:spLocks noGrp="1"/>
          </p:cNvSpPr>
          <p:nvPr>
            <p:ph type="ftr" sz="quarter" idx="11"/>
          </p:nvPr>
        </p:nvSpPr>
        <p:spPr/>
        <p:txBody>
          <a:bodyPr/>
          <a:lstStyle/>
          <a:p>
            <a:r>
              <a:rPr lang="sv-SE" smtClean="0"/>
              <a:t>RF R&amp;D @ CERN     Uppsala University</a:t>
            </a:r>
            <a:endParaRPr lang="en-GB"/>
          </a:p>
        </p:txBody>
      </p:sp>
      <p:sp>
        <p:nvSpPr>
          <p:cNvPr id="54" name="Slide Number Placeholder 53"/>
          <p:cNvSpPr>
            <a:spLocks noGrp="1"/>
          </p:cNvSpPr>
          <p:nvPr>
            <p:ph type="sldNum" sz="quarter" idx="12"/>
          </p:nvPr>
        </p:nvSpPr>
        <p:spPr/>
        <p:txBody>
          <a:bodyPr/>
          <a:lstStyle/>
          <a:p>
            <a:fld id="{9160F328-05D9-4810-B429-364EFC10BD01}" type="slidenum">
              <a:rPr lang="en-GB" smtClean="0"/>
              <a:t>33</a:t>
            </a:fld>
            <a:endParaRPr lang="en-GB"/>
          </a:p>
        </p:txBody>
      </p:sp>
      <p:sp>
        <p:nvSpPr>
          <p:cNvPr id="56" name="TextBox 55"/>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41053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82986" y="3125312"/>
            <a:ext cx="2636171" cy="307777"/>
          </a:xfrm>
          <a:prstGeom prst="rect">
            <a:avLst/>
          </a:prstGeom>
          <a:noFill/>
        </p:spPr>
        <p:txBody>
          <a:bodyPr wrap="none" rtlCol="0">
            <a:spAutoFit/>
          </a:bodyPr>
          <a:lstStyle/>
          <a:p>
            <a:pPr defTabSz="914400"/>
            <a:r>
              <a:rPr lang="en-GB" sz="1400" dirty="0">
                <a:solidFill>
                  <a:prstClr val="black"/>
                </a:solidFill>
                <a:latin typeface="Calibri" panose="020F0502020204030204"/>
              </a:rPr>
              <a:t>Klystron efficiency vs. perveance</a:t>
            </a:r>
          </a:p>
        </p:txBody>
      </p:sp>
      <p:grpSp>
        <p:nvGrpSpPr>
          <p:cNvPr id="18" name="Group 17"/>
          <p:cNvGrpSpPr/>
          <p:nvPr/>
        </p:nvGrpSpPr>
        <p:grpSpPr>
          <a:xfrm>
            <a:off x="1269683" y="4069470"/>
            <a:ext cx="3146118" cy="2171597"/>
            <a:chOff x="480033" y="3123980"/>
            <a:chExt cx="3146118" cy="2171597"/>
          </a:xfrm>
        </p:grpSpPr>
        <p:grpSp>
          <p:nvGrpSpPr>
            <p:cNvPr id="12" name="Group 11"/>
            <p:cNvGrpSpPr/>
            <p:nvPr/>
          </p:nvGrpSpPr>
          <p:grpSpPr>
            <a:xfrm>
              <a:off x="480033" y="3123980"/>
              <a:ext cx="2996698" cy="2171597"/>
              <a:chOff x="480033" y="3123980"/>
              <a:chExt cx="2996698" cy="2171597"/>
            </a:xfrm>
          </p:grpSpPr>
          <p:pic>
            <p:nvPicPr>
              <p:cNvPr id="1026" name="Image 2"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33" y="3123980"/>
                <a:ext cx="2996698" cy="217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a:xfrm>
                <a:off x="1160585" y="3458558"/>
                <a:ext cx="1939024" cy="1309077"/>
              </a:xfrm>
              <a:custGeom>
                <a:avLst/>
                <a:gdLst>
                  <a:gd name="connsiteX0" fmla="*/ 0 w 2375877"/>
                  <a:gd name="connsiteY0" fmla="*/ 1309077 h 1309077"/>
                  <a:gd name="connsiteX1" fmla="*/ 226646 w 2375877"/>
                  <a:gd name="connsiteY1" fmla="*/ 1105877 h 1309077"/>
                  <a:gd name="connsiteX2" fmla="*/ 824523 w 2375877"/>
                  <a:gd name="connsiteY2" fmla="*/ 605692 h 1309077"/>
                  <a:gd name="connsiteX3" fmla="*/ 887046 w 2375877"/>
                  <a:gd name="connsiteY3" fmla="*/ 570523 h 1309077"/>
                  <a:gd name="connsiteX4" fmla="*/ 1328616 w 2375877"/>
                  <a:gd name="connsiteY4" fmla="*/ 449385 h 1309077"/>
                  <a:gd name="connsiteX5" fmla="*/ 1367693 w 2375877"/>
                  <a:gd name="connsiteY5" fmla="*/ 441569 h 1309077"/>
                  <a:gd name="connsiteX6" fmla="*/ 1586523 w 2375877"/>
                  <a:gd name="connsiteY6" fmla="*/ 320431 h 1309077"/>
                  <a:gd name="connsiteX7" fmla="*/ 2051539 w 2375877"/>
                  <a:gd name="connsiteY7" fmla="*/ 58615 h 1309077"/>
                  <a:gd name="connsiteX8" fmla="*/ 2129693 w 2375877"/>
                  <a:gd name="connsiteY8" fmla="*/ 27354 h 1309077"/>
                  <a:gd name="connsiteX9" fmla="*/ 2375877 w 2375877"/>
                  <a:gd name="connsiteY9" fmla="*/ 0 h 130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5877" h="1309077">
                    <a:moveTo>
                      <a:pt x="0" y="1309077"/>
                    </a:moveTo>
                    <a:cubicBezTo>
                      <a:pt x="44613" y="1266092"/>
                      <a:pt x="89226" y="1223108"/>
                      <a:pt x="226646" y="1105877"/>
                    </a:cubicBezTo>
                    <a:cubicBezTo>
                      <a:pt x="364067" y="988646"/>
                      <a:pt x="714456" y="694918"/>
                      <a:pt x="824523" y="605692"/>
                    </a:cubicBezTo>
                    <a:cubicBezTo>
                      <a:pt x="934590" y="516466"/>
                      <a:pt x="803031" y="596574"/>
                      <a:pt x="887046" y="570523"/>
                    </a:cubicBezTo>
                    <a:cubicBezTo>
                      <a:pt x="971061" y="544472"/>
                      <a:pt x="1248508" y="470877"/>
                      <a:pt x="1328616" y="449385"/>
                    </a:cubicBezTo>
                    <a:cubicBezTo>
                      <a:pt x="1408724" y="427893"/>
                      <a:pt x="1324709" y="463061"/>
                      <a:pt x="1367693" y="441569"/>
                    </a:cubicBezTo>
                    <a:cubicBezTo>
                      <a:pt x="1410678" y="420077"/>
                      <a:pt x="1586523" y="320431"/>
                      <a:pt x="1586523" y="320431"/>
                    </a:cubicBezTo>
                    <a:lnTo>
                      <a:pt x="2051539" y="58615"/>
                    </a:lnTo>
                    <a:cubicBezTo>
                      <a:pt x="2142067" y="9769"/>
                      <a:pt x="2075637" y="37123"/>
                      <a:pt x="2129693" y="27354"/>
                    </a:cubicBezTo>
                    <a:cubicBezTo>
                      <a:pt x="2183749" y="17585"/>
                      <a:pt x="2279813" y="8792"/>
                      <a:pt x="2375877"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grpSp>
        <p:sp>
          <p:nvSpPr>
            <p:cNvPr id="13" name="TextBox 12"/>
            <p:cNvSpPr txBox="1"/>
            <p:nvPr/>
          </p:nvSpPr>
          <p:spPr>
            <a:xfrm>
              <a:off x="783463" y="3330197"/>
              <a:ext cx="638316" cy="307777"/>
            </a:xfrm>
            <a:prstGeom prst="rect">
              <a:avLst/>
            </a:prstGeom>
            <a:noFill/>
          </p:spPr>
          <p:txBody>
            <a:bodyPr wrap="none" rtlCol="0">
              <a:spAutoFit/>
            </a:bodyPr>
            <a:lstStyle/>
            <a:p>
              <a:pPr defTabSz="914400"/>
              <a:r>
                <a:rPr lang="en-GB" sz="1400" b="1" dirty="0">
                  <a:solidFill>
                    <a:srgbClr val="FF0000"/>
                  </a:solidFill>
                  <a:latin typeface="Calibri" panose="020F0502020204030204"/>
                </a:rPr>
                <a:t>73.5%</a:t>
              </a:r>
            </a:p>
          </p:txBody>
        </p:sp>
        <p:sp>
          <p:nvSpPr>
            <p:cNvPr id="14" name="TextBox 13"/>
            <p:cNvSpPr txBox="1"/>
            <p:nvPr/>
          </p:nvSpPr>
          <p:spPr>
            <a:xfrm>
              <a:off x="1800831" y="4487162"/>
              <a:ext cx="1825320" cy="461665"/>
            </a:xfrm>
            <a:prstGeom prst="rect">
              <a:avLst/>
            </a:prstGeom>
            <a:noFill/>
          </p:spPr>
          <p:txBody>
            <a:bodyPr wrap="square" rtlCol="0">
              <a:spAutoFit/>
            </a:bodyPr>
            <a:lstStyle/>
            <a:p>
              <a:pPr defTabSz="914400"/>
              <a:r>
                <a:rPr lang="en-GB" sz="1200" dirty="0">
                  <a:solidFill>
                    <a:prstClr val="black"/>
                  </a:solidFill>
                  <a:latin typeface="Calibri" panose="020F0502020204030204"/>
                </a:rPr>
                <a:t>RF measurements with directional coupler.</a:t>
              </a:r>
            </a:p>
          </p:txBody>
        </p:sp>
      </p:grpSp>
      <p:pic>
        <p:nvPicPr>
          <p:cNvPr id="15" name="Picture 14"/>
          <p:cNvPicPr>
            <a:picLocks noChangeAspect="1"/>
          </p:cNvPicPr>
          <p:nvPr/>
        </p:nvPicPr>
        <p:blipFill>
          <a:blip r:embed="rId3"/>
          <a:stretch>
            <a:fillRect/>
          </a:stretch>
        </p:blipFill>
        <p:spPr>
          <a:xfrm>
            <a:off x="1535578" y="716507"/>
            <a:ext cx="1387798" cy="2922382"/>
          </a:xfrm>
          <a:prstGeom prst="rect">
            <a:avLst/>
          </a:prstGeom>
        </p:spPr>
      </p:pic>
      <p:pic>
        <p:nvPicPr>
          <p:cNvPr id="16" name="Picture 15"/>
          <p:cNvPicPr>
            <a:picLocks noChangeAspect="1"/>
          </p:cNvPicPr>
          <p:nvPr/>
        </p:nvPicPr>
        <p:blipFill>
          <a:blip r:embed="rId4"/>
          <a:stretch>
            <a:fillRect/>
          </a:stretch>
        </p:blipFill>
        <p:spPr>
          <a:xfrm>
            <a:off x="2944204" y="695496"/>
            <a:ext cx="1467040" cy="2927351"/>
          </a:xfrm>
          <a:prstGeom prst="rect">
            <a:avLst/>
          </a:prstGeom>
        </p:spPr>
      </p:pic>
      <p:pic>
        <p:nvPicPr>
          <p:cNvPr id="17" name="Picture 16"/>
          <p:cNvPicPr>
            <a:picLocks noChangeAspect="1"/>
          </p:cNvPicPr>
          <p:nvPr/>
        </p:nvPicPr>
        <p:blipFill>
          <a:blip r:embed="rId5"/>
          <a:stretch>
            <a:fillRect/>
          </a:stretch>
        </p:blipFill>
        <p:spPr>
          <a:xfrm>
            <a:off x="4432073" y="726609"/>
            <a:ext cx="1384527" cy="2912281"/>
          </a:xfrm>
          <a:prstGeom prst="rect">
            <a:avLst/>
          </a:prstGeom>
        </p:spPr>
      </p:pic>
      <p:pic>
        <p:nvPicPr>
          <p:cNvPr id="19" name="Picture 18"/>
          <p:cNvPicPr>
            <a:picLocks noChangeAspect="1"/>
          </p:cNvPicPr>
          <p:nvPr/>
        </p:nvPicPr>
        <p:blipFill rotWithShape="1">
          <a:blip r:embed="rId6"/>
          <a:srcRect t="11739"/>
          <a:stretch/>
        </p:blipFill>
        <p:spPr>
          <a:xfrm>
            <a:off x="2320520" y="3631138"/>
            <a:ext cx="2040018" cy="316524"/>
          </a:xfrm>
          <a:prstGeom prst="rect">
            <a:avLst/>
          </a:prstGeom>
          <a:ln>
            <a:solidFill>
              <a:schemeClr val="tx1"/>
            </a:solidFill>
          </a:ln>
        </p:spPr>
      </p:pic>
      <p:sp>
        <p:nvSpPr>
          <p:cNvPr id="20" name="TextBox 19"/>
          <p:cNvSpPr txBox="1"/>
          <p:nvPr/>
        </p:nvSpPr>
        <p:spPr>
          <a:xfrm>
            <a:off x="3005963" y="5210719"/>
            <a:ext cx="774571" cy="246221"/>
          </a:xfrm>
          <a:prstGeom prst="rect">
            <a:avLst/>
          </a:prstGeom>
          <a:noFill/>
        </p:spPr>
        <p:txBody>
          <a:bodyPr wrap="none" rtlCol="0">
            <a:spAutoFit/>
          </a:bodyPr>
          <a:lstStyle/>
          <a:p>
            <a:pPr defTabSz="914400"/>
            <a:r>
              <a:rPr lang="en-GB" sz="1000" dirty="0">
                <a:solidFill>
                  <a:prstClr val="black"/>
                </a:solidFill>
                <a:latin typeface="Calibri" panose="020F0502020204030204"/>
              </a:rPr>
              <a:t>23.04.2017</a:t>
            </a:r>
          </a:p>
        </p:txBody>
      </p:sp>
      <p:pic>
        <p:nvPicPr>
          <p:cNvPr id="23"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111" b="36387"/>
          <a:stretch/>
        </p:blipFill>
        <p:spPr bwMode="auto">
          <a:xfrm>
            <a:off x="4412040" y="3703827"/>
            <a:ext cx="2097512" cy="1461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3157209" y="2807474"/>
            <a:ext cx="944489" cy="261610"/>
          </a:xfrm>
          <a:prstGeom prst="rect">
            <a:avLst/>
          </a:prstGeom>
          <a:noFill/>
        </p:spPr>
        <p:txBody>
          <a:bodyPr wrap="none" rtlCol="0">
            <a:spAutoFit/>
          </a:bodyPr>
          <a:lstStyle/>
          <a:p>
            <a:pPr defTabSz="914400"/>
            <a:r>
              <a:rPr lang="en-GB" sz="1100" b="1" dirty="0">
                <a:solidFill>
                  <a:prstClr val="white"/>
                </a:solidFill>
                <a:latin typeface="Calibri" panose="020F0502020204030204"/>
              </a:rPr>
              <a:t>MBK TH1803</a:t>
            </a:r>
          </a:p>
        </p:txBody>
      </p:sp>
      <p:pic>
        <p:nvPicPr>
          <p:cNvPr id="24" name="Picture 23"/>
          <p:cNvPicPr>
            <a:picLocks noChangeAspect="1"/>
          </p:cNvPicPr>
          <p:nvPr/>
        </p:nvPicPr>
        <p:blipFill>
          <a:blip r:embed="rId8"/>
          <a:stretch>
            <a:fillRect/>
          </a:stretch>
        </p:blipFill>
        <p:spPr>
          <a:xfrm>
            <a:off x="4402849" y="5176469"/>
            <a:ext cx="2106703" cy="1434539"/>
          </a:xfrm>
          <a:prstGeom prst="rect">
            <a:avLst/>
          </a:prstGeom>
        </p:spPr>
      </p:pic>
      <p:sp>
        <p:nvSpPr>
          <p:cNvPr id="25" name="TextBox 24"/>
          <p:cNvSpPr txBox="1"/>
          <p:nvPr/>
        </p:nvSpPr>
        <p:spPr>
          <a:xfrm>
            <a:off x="1441743" y="61328"/>
            <a:ext cx="2138342" cy="461665"/>
          </a:xfrm>
          <a:prstGeom prst="rect">
            <a:avLst/>
          </a:prstGeom>
          <a:noFill/>
        </p:spPr>
        <p:txBody>
          <a:bodyPr wrap="none" rtlCol="0">
            <a:spAutoFit/>
          </a:bodyPr>
          <a:lstStyle/>
          <a:p>
            <a:pPr defTabSz="914400"/>
            <a:r>
              <a:rPr lang="en-GB" sz="2400" dirty="0">
                <a:solidFill>
                  <a:prstClr val="black"/>
                </a:solidFill>
                <a:latin typeface="Calibri" panose="020F0502020204030204"/>
              </a:rPr>
              <a:t>State of the art.</a:t>
            </a:r>
          </a:p>
        </p:txBody>
      </p:sp>
      <p:sp>
        <p:nvSpPr>
          <p:cNvPr id="26" name="TextBox 25"/>
          <p:cNvSpPr txBox="1"/>
          <p:nvPr/>
        </p:nvSpPr>
        <p:spPr>
          <a:xfrm>
            <a:off x="4266382" y="83493"/>
            <a:ext cx="5865837" cy="369332"/>
          </a:xfrm>
          <a:prstGeom prst="rect">
            <a:avLst/>
          </a:prstGeom>
          <a:noFill/>
        </p:spPr>
        <p:txBody>
          <a:bodyPr wrap="none" rtlCol="0">
            <a:spAutoFit/>
          </a:bodyPr>
          <a:lstStyle/>
          <a:p>
            <a:pPr defTabSz="914400"/>
            <a:r>
              <a:rPr lang="en-GB" dirty="0">
                <a:solidFill>
                  <a:prstClr val="black"/>
                </a:solidFill>
                <a:latin typeface="Calibri" panose="020F0502020204030204"/>
              </a:rPr>
              <a:t>Commercial MBK (low perveance) tubes with high efficiency.</a:t>
            </a:r>
          </a:p>
        </p:txBody>
      </p:sp>
      <p:grpSp>
        <p:nvGrpSpPr>
          <p:cNvPr id="1025" name="Group 1024"/>
          <p:cNvGrpSpPr/>
          <p:nvPr/>
        </p:nvGrpSpPr>
        <p:grpSpPr>
          <a:xfrm>
            <a:off x="6479945" y="3358327"/>
            <a:ext cx="4030538" cy="3242754"/>
            <a:chOff x="5492619" y="3255436"/>
            <a:chExt cx="4030538" cy="3242754"/>
          </a:xfrm>
        </p:grpSpPr>
        <p:pic>
          <p:nvPicPr>
            <p:cNvPr id="4" name="Picture 3"/>
            <p:cNvPicPr/>
            <p:nvPr/>
          </p:nvPicPr>
          <p:blipFill>
            <a:blip r:embed="rId9" cstate="print">
              <a:extLst>
                <a:ext uri="{28A0092B-C50C-407E-A947-70E740481C1C}">
                  <a14:useLocalDpi xmlns:a14="http://schemas.microsoft.com/office/drawing/2010/main" val="0"/>
                </a:ext>
              </a:extLst>
            </a:blip>
            <a:stretch>
              <a:fillRect/>
            </a:stretch>
          </p:blipFill>
          <p:spPr>
            <a:xfrm>
              <a:off x="5492619" y="3255436"/>
              <a:ext cx="4030538" cy="3242754"/>
            </a:xfrm>
            <a:prstGeom prst="rect">
              <a:avLst/>
            </a:prstGeom>
          </p:spPr>
        </p:pic>
        <p:sp>
          <p:nvSpPr>
            <p:cNvPr id="5" name="TextBox 4"/>
            <p:cNvSpPr txBox="1"/>
            <p:nvPr/>
          </p:nvSpPr>
          <p:spPr>
            <a:xfrm rot="1863110">
              <a:off x="7991169" y="5236522"/>
              <a:ext cx="1243755" cy="461665"/>
            </a:xfrm>
            <a:prstGeom prst="rect">
              <a:avLst/>
            </a:prstGeom>
            <a:noFill/>
          </p:spPr>
          <p:txBody>
            <a:bodyPr wrap="square" rtlCol="0">
              <a:spAutoFit/>
            </a:bodyPr>
            <a:lstStyle/>
            <a:p>
              <a:pPr algn="ctr" defTabSz="914400"/>
              <a:r>
                <a:rPr lang="en-GB" sz="1200" dirty="0">
                  <a:solidFill>
                    <a:srgbClr val="3333FF"/>
                  </a:solidFill>
                  <a:latin typeface="Calibri" panose="020F0502020204030204"/>
                </a:rPr>
                <a:t>Recommended by industry</a:t>
              </a:r>
            </a:p>
          </p:txBody>
        </p:sp>
        <p:sp>
          <p:nvSpPr>
            <p:cNvPr id="6" name="TextBox 5"/>
            <p:cNvSpPr txBox="1"/>
            <p:nvPr/>
          </p:nvSpPr>
          <p:spPr>
            <a:xfrm rot="1648032">
              <a:off x="7470634" y="4544024"/>
              <a:ext cx="1517025" cy="276999"/>
            </a:xfrm>
            <a:prstGeom prst="rect">
              <a:avLst/>
            </a:prstGeom>
            <a:noFill/>
          </p:spPr>
          <p:txBody>
            <a:bodyPr wrap="square" rtlCol="0">
              <a:spAutoFit/>
            </a:bodyPr>
            <a:lstStyle/>
            <a:p>
              <a:pPr algn="ctr" defTabSz="914400"/>
              <a:r>
                <a:rPr lang="en-GB" sz="1200" dirty="0">
                  <a:solidFill>
                    <a:srgbClr val="FF0000"/>
                  </a:solidFill>
                  <a:latin typeface="Calibri" panose="020F0502020204030204"/>
                </a:rPr>
                <a:t>Optimised at CERN</a:t>
              </a:r>
            </a:p>
          </p:txBody>
        </p:sp>
        <p:cxnSp>
          <p:nvCxnSpPr>
            <p:cNvPr id="7" name="Straight Arrow Connector 6"/>
            <p:cNvCxnSpPr/>
            <p:nvPr/>
          </p:nvCxnSpPr>
          <p:spPr>
            <a:xfrm>
              <a:off x="7452504" y="4876813"/>
              <a:ext cx="0" cy="27845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569200" y="4519231"/>
              <a:ext cx="10160" cy="4968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105690" y="4752193"/>
              <a:ext cx="126000" cy="12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cxnSp>
          <p:nvCxnSpPr>
            <p:cNvPr id="29" name="Straight Arrow Connector 28"/>
            <p:cNvCxnSpPr/>
            <p:nvPr/>
          </p:nvCxnSpPr>
          <p:spPr>
            <a:xfrm>
              <a:off x="7168690" y="4275686"/>
              <a:ext cx="0" cy="47650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786992" y="4556523"/>
              <a:ext cx="126000" cy="126000"/>
            </a:xfrm>
            <a:prstGeom prst="ellipse">
              <a:avLst/>
            </a:prstGeom>
            <a:solidFill>
              <a:srgbClr val="FF99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cxnSp>
          <p:nvCxnSpPr>
            <p:cNvPr id="1024" name="Straight Arrow Connector 1023"/>
            <p:cNvCxnSpPr/>
            <p:nvPr/>
          </p:nvCxnSpPr>
          <p:spPr>
            <a:xfrm>
              <a:off x="6863295" y="4282394"/>
              <a:ext cx="0" cy="2601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027" name="TextBox 1026"/>
          <p:cNvSpPr txBox="1"/>
          <p:nvPr/>
        </p:nvSpPr>
        <p:spPr>
          <a:xfrm>
            <a:off x="5940947" y="881078"/>
            <a:ext cx="4867486" cy="2031325"/>
          </a:xfrm>
          <a:prstGeom prst="rect">
            <a:avLst/>
          </a:prstGeom>
          <a:noFill/>
        </p:spPr>
        <p:txBody>
          <a:bodyPr wrap="square" rtlCol="0">
            <a:spAutoFit/>
          </a:bodyPr>
          <a:lstStyle/>
          <a:p>
            <a:pPr defTabSz="914400"/>
            <a:r>
              <a:rPr lang="en-GB" dirty="0">
                <a:solidFill>
                  <a:prstClr val="black"/>
                </a:solidFill>
                <a:latin typeface="Calibri" panose="020F0502020204030204"/>
              </a:rPr>
              <a:t>After many decades of development the klystron technology was considered to be saturated. The experimental results from hundred’s of different devices have shown that higher efficiency  is associated with lower perveance. Accounting for technological and cost  reasons (</a:t>
            </a:r>
            <a:r>
              <a:rPr lang="en-GB" i="1" dirty="0">
                <a:solidFill>
                  <a:prstClr val="black"/>
                </a:solidFill>
                <a:latin typeface="Calibri" panose="020F0502020204030204"/>
                <a:sym typeface="Symbol" panose="05050102010706020507" pitchFamily="18" charset="2"/>
              </a:rPr>
              <a:t></a:t>
            </a:r>
            <a:r>
              <a:rPr lang="en-GB" i="1" dirty="0">
                <a:solidFill>
                  <a:prstClr val="black"/>
                </a:solidFill>
                <a:latin typeface="Calibri" panose="020F0502020204030204"/>
              </a:rPr>
              <a:t>K</a:t>
            </a:r>
            <a:r>
              <a:rPr lang="en-GB" dirty="0">
                <a:solidFill>
                  <a:prstClr val="black"/>
                </a:solidFill>
                <a:latin typeface="Calibri" panose="020F0502020204030204"/>
              </a:rPr>
              <a:t>&gt;0.2), the 75% efficiency was expected to be the utmost limit.  </a:t>
            </a:r>
          </a:p>
        </p:txBody>
      </p:sp>
      <p:sp>
        <p:nvSpPr>
          <p:cNvPr id="1028" name="TextBox 1027"/>
          <p:cNvSpPr txBox="1"/>
          <p:nvPr/>
        </p:nvSpPr>
        <p:spPr>
          <a:xfrm>
            <a:off x="3233352" y="2999610"/>
            <a:ext cx="792205" cy="646331"/>
          </a:xfrm>
          <a:prstGeom prst="rect">
            <a:avLst/>
          </a:prstGeom>
          <a:noFill/>
        </p:spPr>
        <p:txBody>
          <a:bodyPr wrap="none" rtlCol="0">
            <a:spAutoFit/>
          </a:bodyPr>
          <a:lstStyle/>
          <a:p>
            <a:pPr defTabSz="914400"/>
            <a:r>
              <a:rPr lang="en-GB" sz="1200" dirty="0">
                <a:solidFill>
                  <a:prstClr val="white"/>
                </a:solidFill>
                <a:latin typeface="Calibri" panose="020F0502020204030204"/>
              </a:rPr>
              <a:t>10 beams</a:t>
            </a:r>
          </a:p>
          <a:p>
            <a:pPr defTabSz="914400"/>
            <a:r>
              <a:rPr lang="en-GB" sz="1200" dirty="0">
                <a:solidFill>
                  <a:prstClr val="white"/>
                </a:solidFill>
                <a:latin typeface="Calibri" panose="020F0502020204030204"/>
              </a:rPr>
              <a:t>21 MW</a:t>
            </a:r>
          </a:p>
          <a:p>
            <a:pPr defTabSz="914400"/>
            <a:r>
              <a:rPr lang="en-GB" sz="1200" dirty="0">
                <a:solidFill>
                  <a:prstClr val="white"/>
                </a:solidFill>
                <a:latin typeface="Calibri" panose="020F0502020204030204"/>
              </a:rPr>
              <a:t>1.0 GHz</a:t>
            </a:r>
          </a:p>
        </p:txBody>
      </p:sp>
      <p:pic>
        <p:nvPicPr>
          <p:cNvPr id="37" name="Picture 36"/>
          <p:cNvPicPr>
            <a:picLocks noChangeAspect="1"/>
          </p:cNvPicPr>
          <p:nvPr/>
        </p:nvPicPr>
        <p:blipFill>
          <a:blip r:embed="rId10"/>
          <a:stretch>
            <a:fillRect/>
          </a:stretch>
        </p:blipFill>
        <p:spPr>
          <a:xfrm>
            <a:off x="1540752" y="3158859"/>
            <a:ext cx="779769" cy="787339"/>
          </a:xfrm>
          <a:prstGeom prst="rect">
            <a:avLst/>
          </a:prstGeom>
          <a:ln>
            <a:solidFill>
              <a:schemeClr val="tx1"/>
            </a:solidFill>
          </a:ln>
        </p:spPr>
      </p:pic>
      <p:sp>
        <p:nvSpPr>
          <p:cNvPr id="2" name="Date Placeholder 1"/>
          <p:cNvSpPr>
            <a:spLocks noGrp="1"/>
          </p:cNvSpPr>
          <p:nvPr>
            <p:ph type="dt" sz="half" idx="10"/>
          </p:nvPr>
        </p:nvSpPr>
        <p:spPr/>
        <p:txBody>
          <a:bodyPr/>
          <a:lstStyle/>
          <a:p>
            <a:r>
              <a:rPr lang="en-US" smtClean="0"/>
              <a:t>07-Dec-2017</a:t>
            </a:r>
            <a:endParaRPr lang="en-GB"/>
          </a:p>
        </p:txBody>
      </p:sp>
      <p:sp>
        <p:nvSpPr>
          <p:cNvPr id="3" name="Footer Placeholder 2"/>
          <p:cNvSpPr>
            <a:spLocks noGrp="1"/>
          </p:cNvSpPr>
          <p:nvPr>
            <p:ph type="ftr" sz="quarter" idx="11"/>
          </p:nvPr>
        </p:nvSpPr>
        <p:spPr/>
        <p:txBody>
          <a:bodyPr/>
          <a:lstStyle/>
          <a:p>
            <a:r>
              <a:rPr lang="sv-SE" smtClean="0"/>
              <a:t>RF R&amp;D @ CERN     Uppsala University</a:t>
            </a:r>
            <a:endParaRPr lang="en-GB"/>
          </a:p>
        </p:txBody>
      </p:sp>
      <p:sp>
        <p:nvSpPr>
          <p:cNvPr id="10" name="Slide Number Placeholder 9"/>
          <p:cNvSpPr>
            <a:spLocks noGrp="1"/>
          </p:cNvSpPr>
          <p:nvPr>
            <p:ph type="sldNum" sz="quarter" idx="12"/>
          </p:nvPr>
        </p:nvSpPr>
        <p:spPr/>
        <p:txBody>
          <a:bodyPr/>
          <a:lstStyle/>
          <a:p>
            <a:fld id="{9160F328-05D9-4810-B429-364EFC10BD01}" type="slidenum">
              <a:rPr lang="en-GB" smtClean="0"/>
              <a:t>34</a:t>
            </a:fld>
            <a:endParaRPr lang="en-GB"/>
          </a:p>
        </p:txBody>
      </p:sp>
      <p:sp>
        <p:nvSpPr>
          <p:cNvPr id="35" name="TextBox 34"/>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3547550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215753" y="877385"/>
            <a:ext cx="5372551" cy="4263646"/>
          </a:xfrm>
          <a:prstGeom prst="rect">
            <a:avLst/>
          </a:prstGeom>
        </p:spPr>
      </p:pic>
      <p:pic>
        <p:nvPicPr>
          <p:cNvPr id="4" name="Picture 3"/>
          <p:cNvPicPr/>
          <p:nvPr/>
        </p:nvPicPr>
        <p:blipFill>
          <a:blip r:embed="rId3"/>
          <a:stretch>
            <a:fillRect/>
          </a:stretch>
        </p:blipFill>
        <p:spPr>
          <a:xfrm>
            <a:off x="6089159" y="1513973"/>
            <a:ext cx="4752527" cy="2229802"/>
          </a:xfrm>
          <a:prstGeom prst="rect">
            <a:avLst/>
          </a:prstGeom>
        </p:spPr>
      </p:pic>
      <p:sp>
        <p:nvSpPr>
          <p:cNvPr id="5" name="Rectangle 4"/>
          <p:cNvSpPr/>
          <p:nvPr/>
        </p:nvSpPr>
        <p:spPr>
          <a:xfrm>
            <a:off x="1366620" y="5141031"/>
            <a:ext cx="9445079" cy="1477328"/>
          </a:xfrm>
          <a:prstGeom prst="rect">
            <a:avLst/>
          </a:prstGeom>
        </p:spPr>
        <p:txBody>
          <a:bodyPr wrap="square">
            <a:spAutoFit/>
          </a:bodyPr>
          <a:lstStyle/>
          <a:p>
            <a:pPr defTabSz="914400"/>
            <a:r>
              <a:rPr lang="en-GB" dirty="0">
                <a:solidFill>
                  <a:prstClr val="black"/>
                </a:solidFill>
                <a:latin typeface="Calibri" panose="020F0502020204030204"/>
              </a:rPr>
              <a:t>To saturate the bunch, peripheral electrons should receive much stronger relative phase shift than the core electrons: non monotonic bunching. In the COM method the </a:t>
            </a:r>
            <a:r>
              <a:rPr lang="en-GB" b="1" dirty="0">
                <a:solidFill>
                  <a:srgbClr val="0000FF"/>
                </a:solidFill>
                <a:latin typeface="Calibri" panose="020F0502020204030204"/>
              </a:rPr>
              <a:t>Core</a:t>
            </a:r>
            <a:r>
              <a:rPr lang="en-GB" dirty="0">
                <a:solidFill>
                  <a:prstClr val="black"/>
                </a:solidFill>
                <a:latin typeface="Calibri" panose="020F0502020204030204"/>
              </a:rPr>
              <a:t> of the bunch experiences periodical </a:t>
            </a:r>
            <a:r>
              <a:rPr lang="en-GB" b="1" dirty="0">
                <a:solidFill>
                  <a:srgbClr val="0000FF"/>
                </a:solidFill>
                <a:latin typeface="Calibri" panose="020F0502020204030204"/>
              </a:rPr>
              <a:t>Oscillations</a:t>
            </a:r>
            <a:r>
              <a:rPr lang="en-GB" dirty="0">
                <a:solidFill>
                  <a:prstClr val="black"/>
                </a:solidFill>
                <a:latin typeface="Calibri" panose="020F0502020204030204"/>
              </a:rPr>
              <a:t> due to the space charge forces, whilst the peripherals approach the bunch centre monotonically. COM method requires very long length to achieve full bunch saturation.</a:t>
            </a:r>
          </a:p>
        </p:txBody>
      </p:sp>
      <p:sp>
        <p:nvSpPr>
          <p:cNvPr id="6" name="TextBox 5"/>
          <p:cNvSpPr txBox="1"/>
          <p:nvPr/>
        </p:nvSpPr>
        <p:spPr>
          <a:xfrm>
            <a:off x="1253505" y="111338"/>
            <a:ext cx="4398127" cy="369332"/>
          </a:xfrm>
          <a:prstGeom prst="rect">
            <a:avLst/>
          </a:prstGeom>
          <a:noFill/>
        </p:spPr>
        <p:txBody>
          <a:bodyPr wrap="none" rtlCol="0">
            <a:spAutoFit/>
          </a:bodyPr>
          <a:lstStyle/>
          <a:p>
            <a:pPr defTabSz="914400"/>
            <a:r>
              <a:rPr lang="en-GB" dirty="0">
                <a:solidFill>
                  <a:prstClr val="black"/>
                </a:solidFill>
                <a:latin typeface="Calibri" panose="020F0502020204030204"/>
              </a:rPr>
              <a:t>COM tubes with different numbers of stages:</a:t>
            </a:r>
          </a:p>
        </p:txBody>
      </p:sp>
      <p:sp>
        <p:nvSpPr>
          <p:cNvPr id="8" name="TextBox 7"/>
          <p:cNvSpPr txBox="1"/>
          <p:nvPr/>
        </p:nvSpPr>
        <p:spPr>
          <a:xfrm>
            <a:off x="6626056" y="1623947"/>
            <a:ext cx="790601" cy="307777"/>
          </a:xfrm>
          <a:prstGeom prst="rect">
            <a:avLst/>
          </a:prstGeom>
          <a:noFill/>
        </p:spPr>
        <p:txBody>
          <a:bodyPr wrap="none" rtlCol="0">
            <a:spAutoFit/>
          </a:bodyPr>
          <a:lstStyle/>
          <a:p>
            <a:pPr defTabSz="914400"/>
            <a:r>
              <a:rPr lang="en-GB" sz="1400" dirty="0">
                <a:solidFill>
                  <a:prstClr val="black"/>
                </a:solidFill>
                <a:latin typeface="Calibri" panose="020F0502020204030204"/>
                <a:sym typeface="SymbolMono BT" panose="05050103010405020505" pitchFamily="18" charset="2"/>
              </a:rPr>
              <a:t>K=0.26</a:t>
            </a:r>
            <a:endParaRPr lang="en-GB" sz="1400" dirty="0">
              <a:solidFill>
                <a:prstClr val="black"/>
              </a:solidFill>
              <a:latin typeface="Calibri" panose="020F0502020204030204"/>
            </a:endParaRPr>
          </a:p>
        </p:txBody>
      </p:sp>
      <p:sp>
        <p:nvSpPr>
          <p:cNvPr id="9" name="TextBox 8"/>
          <p:cNvSpPr txBox="1"/>
          <p:nvPr/>
        </p:nvSpPr>
        <p:spPr>
          <a:xfrm>
            <a:off x="7402230" y="86149"/>
            <a:ext cx="3200684" cy="461665"/>
          </a:xfrm>
          <a:prstGeom prst="rect">
            <a:avLst/>
          </a:prstGeom>
          <a:noFill/>
        </p:spPr>
        <p:txBody>
          <a:bodyPr wrap="none" rtlCol="0">
            <a:spAutoFit/>
          </a:bodyPr>
          <a:lstStyle/>
          <a:p>
            <a:pPr defTabSz="914400"/>
            <a:r>
              <a:rPr lang="en-GB" sz="2400" dirty="0">
                <a:solidFill>
                  <a:prstClr val="black"/>
                </a:solidFill>
                <a:latin typeface="Calibri" panose="020F0502020204030204"/>
              </a:rPr>
              <a:t>Bunch saturation issues.</a:t>
            </a:r>
          </a:p>
        </p:txBody>
      </p:sp>
      <p:sp>
        <p:nvSpPr>
          <p:cNvPr id="10" name="TextBox 9"/>
          <p:cNvSpPr txBox="1"/>
          <p:nvPr/>
        </p:nvSpPr>
        <p:spPr>
          <a:xfrm>
            <a:off x="4523414" y="590643"/>
            <a:ext cx="6288285" cy="923330"/>
          </a:xfrm>
          <a:prstGeom prst="rect">
            <a:avLst/>
          </a:prstGeom>
          <a:noFill/>
        </p:spPr>
        <p:txBody>
          <a:bodyPr wrap="square" rtlCol="0">
            <a:spAutoFit/>
          </a:bodyPr>
          <a:lstStyle/>
          <a:p>
            <a:pPr defTabSz="914400"/>
            <a:r>
              <a:rPr lang="en-GB" dirty="0">
                <a:solidFill>
                  <a:srgbClr val="FF0000"/>
                </a:solidFill>
                <a:latin typeface="Calibri" panose="020F0502020204030204"/>
              </a:rPr>
              <a:t>Reaching high efficiency requires that ALL the electrons entering the output cavity should populate the bunch (useful part of RF period) leaving anti-bunch empty.</a:t>
            </a:r>
          </a:p>
        </p:txBody>
      </p:sp>
      <p:sp>
        <p:nvSpPr>
          <p:cNvPr id="11" name="Rectangle 10"/>
          <p:cNvSpPr/>
          <p:nvPr/>
        </p:nvSpPr>
        <p:spPr>
          <a:xfrm>
            <a:off x="4625939" y="1931723"/>
            <a:ext cx="1245812" cy="195028"/>
          </a:xfrm>
          <a:prstGeom prst="rect">
            <a:avLst/>
          </a:prstGeom>
          <a:solidFill>
            <a:srgbClr val="A9D1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dirty="0">
                <a:solidFill>
                  <a:srgbClr val="009900"/>
                </a:solidFill>
                <a:latin typeface="Calibri" panose="020F0502020204030204"/>
              </a:rPr>
              <a:t>bunch</a:t>
            </a:r>
          </a:p>
        </p:txBody>
      </p:sp>
      <p:sp>
        <p:nvSpPr>
          <p:cNvPr id="12" name="Rectangle 11"/>
          <p:cNvSpPr/>
          <p:nvPr/>
        </p:nvSpPr>
        <p:spPr>
          <a:xfrm>
            <a:off x="4625939" y="2126752"/>
            <a:ext cx="1245812" cy="606175"/>
          </a:xfrm>
          <a:prstGeom prst="rect">
            <a:avLst/>
          </a:prstGeom>
          <a:solidFill>
            <a:srgbClr val="FA65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200" dirty="0">
                <a:solidFill>
                  <a:srgbClr val="FF0000"/>
                </a:solidFill>
                <a:latin typeface="Calibri" panose="020F0502020204030204"/>
              </a:rPr>
              <a:t>anti-bunch</a:t>
            </a:r>
          </a:p>
        </p:txBody>
      </p:sp>
      <p:sp>
        <p:nvSpPr>
          <p:cNvPr id="2" name="TextBox 1"/>
          <p:cNvSpPr txBox="1"/>
          <p:nvPr/>
        </p:nvSpPr>
        <p:spPr>
          <a:xfrm>
            <a:off x="1790103" y="628913"/>
            <a:ext cx="2111925" cy="276999"/>
          </a:xfrm>
          <a:prstGeom prst="rect">
            <a:avLst/>
          </a:prstGeom>
          <a:noFill/>
        </p:spPr>
        <p:txBody>
          <a:bodyPr wrap="none" rtlCol="0">
            <a:spAutoFit/>
          </a:bodyPr>
          <a:lstStyle/>
          <a:p>
            <a:pPr defTabSz="914400"/>
            <a:r>
              <a:rPr lang="en-GB" sz="1200" dirty="0">
                <a:solidFill>
                  <a:prstClr val="black"/>
                </a:solidFill>
                <a:latin typeface="Calibri" panose="020F0502020204030204"/>
              </a:rPr>
              <a:t>Optimised by 1D code KlypWin</a:t>
            </a:r>
          </a:p>
        </p:txBody>
      </p:sp>
      <p:sp>
        <p:nvSpPr>
          <p:cNvPr id="7" name="Date Placeholder 6"/>
          <p:cNvSpPr>
            <a:spLocks noGrp="1"/>
          </p:cNvSpPr>
          <p:nvPr>
            <p:ph type="dt" sz="half" idx="10"/>
          </p:nvPr>
        </p:nvSpPr>
        <p:spPr/>
        <p:txBody>
          <a:bodyPr/>
          <a:lstStyle/>
          <a:p>
            <a:r>
              <a:rPr lang="en-US" smtClean="0"/>
              <a:t>07-Dec-2017</a:t>
            </a:r>
            <a:endParaRPr lang="en-GB"/>
          </a:p>
        </p:txBody>
      </p:sp>
      <p:sp>
        <p:nvSpPr>
          <p:cNvPr id="13" name="Footer Placeholder 12"/>
          <p:cNvSpPr>
            <a:spLocks noGrp="1"/>
          </p:cNvSpPr>
          <p:nvPr>
            <p:ph type="ftr" sz="quarter" idx="11"/>
          </p:nvPr>
        </p:nvSpPr>
        <p:spPr/>
        <p:txBody>
          <a:bodyPr/>
          <a:lstStyle/>
          <a:p>
            <a:r>
              <a:rPr lang="sv-SE" smtClean="0"/>
              <a:t>RF R&amp;D @ CERN     Uppsala University</a:t>
            </a:r>
            <a:endParaRPr lang="en-GB"/>
          </a:p>
        </p:txBody>
      </p:sp>
      <p:sp>
        <p:nvSpPr>
          <p:cNvPr id="14" name="Slide Number Placeholder 13"/>
          <p:cNvSpPr>
            <a:spLocks noGrp="1"/>
          </p:cNvSpPr>
          <p:nvPr>
            <p:ph type="sldNum" sz="quarter" idx="12"/>
          </p:nvPr>
        </p:nvSpPr>
        <p:spPr/>
        <p:txBody>
          <a:bodyPr/>
          <a:lstStyle/>
          <a:p>
            <a:fld id="{9160F328-05D9-4810-B429-364EFC10BD01}" type="slidenum">
              <a:rPr lang="en-GB" smtClean="0"/>
              <a:t>35</a:t>
            </a:fld>
            <a:endParaRPr lang="en-GB"/>
          </a:p>
        </p:txBody>
      </p:sp>
      <p:sp>
        <p:nvSpPr>
          <p:cNvPr id="15" name="TextBox 14"/>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4182277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7083" y="154422"/>
            <a:ext cx="8874874" cy="4751792"/>
          </a:xfrm>
          <a:prstGeom prst="rect">
            <a:avLst/>
          </a:prstGeom>
        </p:spPr>
      </p:pic>
      <p:sp>
        <p:nvSpPr>
          <p:cNvPr id="3" name="TextBox 2"/>
          <p:cNvSpPr txBox="1"/>
          <p:nvPr/>
        </p:nvSpPr>
        <p:spPr>
          <a:xfrm>
            <a:off x="1432236" y="1"/>
            <a:ext cx="3200684" cy="461665"/>
          </a:xfrm>
          <a:prstGeom prst="rect">
            <a:avLst/>
          </a:prstGeom>
          <a:noFill/>
        </p:spPr>
        <p:txBody>
          <a:bodyPr wrap="none" rtlCol="0">
            <a:spAutoFit/>
          </a:bodyPr>
          <a:lstStyle/>
          <a:p>
            <a:pPr defTabSz="914400"/>
            <a:r>
              <a:rPr lang="en-GB" sz="2400" dirty="0">
                <a:solidFill>
                  <a:prstClr val="black"/>
                </a:solidFill>
                <a:latin typeface="Calibri" panose="020F0502020204030204"/>
              </a:rPr>
              <a:t>Bunch saturation issues.</a:t>
            </a:r>
          </a:p>
        </p:txBody>
      </p:sp>
      <p:pic>
        <p:nvPicPr>
          <p:cNvPr id="4" name="Picture 3"/>
          <p:cNvPicPr>
            <a:picLocks noChangeAspect="1"/>
          </p:cNvPicPr>
          <p:nvPr/>
        </p:nvPicPr>
        <p:blipFill>
          <a:blip r:embed="rId3"/>
          <a:stretch>
            <a:fillRect/>
          </a:stretch>
        </p:blipFill>
        <p:spPr>
          <a:xfrm>
            <a:off x="7627175" y="4849995"/>
            <a:ext cx="2228902" cy="1761555"/>
          </a:xfrm>
          <a:prstGeom prst="rect">
            <a:avLst/>
          </a:prstGeom>
        </p:spPr>
      </p:pic>
      <p:pic>
        <p:nvPicPr>
          <p:cNvPr id="6" name="Picture 2" descr="F:\heika\opt6\good_runs\run_0527_long_q4000.r_vs_z_output.gif"/>
          <p:cNvPicPr>
            <a:picLocks noChangeAspect="1" noChangeArrowheads="1" noCrop="1"/>
          </p:cNvPicPr>
          <p:nvPr/>
        </p:nvPicPr>
        <p:blipFill>
          <a:blip r:embed="rId4" cstate="print"/>
          <a:srcRect/>
          <a:stretch>
            <a:fillRect/>
          </a:stretch>
        </p:blipFill>
        <p:spPr bwMode="auto">
          <a:xfrm>
            <a:off x="3416202" y="4877104"/>
            <a:ext cx="3855999" cy="1732741"/>
          </a:xfrm>
          <a:prstGeom prst="rect">
            <a:avLst/>
          </a:prstGeom>
          <a:noFill/>
          <a:ln>
            <a:solidFill>
              <a:schemeClr val="tx1"/>
            </a:solidFill>
          </a:ln>
        </p:spPr>
      </p:pic>
      <p:sp>
        <p:nvSpPr>
          <p:cNvPr id="7" name="TextBox 6"/>
          <p:cNvSpPr txBox="1"/>
          <p:nvPr/>
        </p:nvSpPr>
        <p:spPr>
          <a:xfrm>
            <a:off x="3495582" y="4877103"/>
            <a:ext cx="3560862" cy="523220"/>
          </a:xfrm>
          <a:prstGeom prst="rect">
            <a:avLst/>
          </a:prstGeom>
          <a:noFill/>
        </p:spPr>
        <p:txBody>
          <a:bodyPr wrap="square" rtlCol="0">
            <a:spAutoFit/>
          </a:bodyPr>
          <a:lstStyle/>
          <a:p>
            <a:pPr algn="ctr" defTabSz="914400"/>
            <a:r>
              <a:rPr lang="en-GB" sz="1400" dirty="0">
                <a:solidFill>
                  <a:prstClr val="black"/>
                </a:solidFill>
                <a:latin typeface="Calibri" panose="020F0502020204030204"/>
              </a:rPr>
              <a:t>Example of the ‘fully’ saturated bunch in COM tube (Tesla 2D code)</a:t>
            </a:r>
          </a:p>
        </p:txBody>
      </p:sp>
      <p:sp>
        <p:nvSpPr>
          <p:cNvPr id="8" name="Rectangle 7"/>
          <p:cNvSpPr/>
          <p:nvPr/>
        </p:nvSpPr>
        <p:spPr>
          <a:xfrm>
            <a:off x="5926285" y="4184010"/>
            <a:ext cx="1345916" cy="70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5" name="Date Placeholder 4"/>
          <p:cNvSpPr>
            <a:spLocks noGrp="1"/>
          </p:cNvSpPr>
          <p:nvPr>
            <p:ph type="dt" sz="half" idx="10"/>
          </p:nvPr>
        </p:nvSpPr>
        <p:spPr/>
        <p:txBody>
          <a:bodyPr/>
          <a:lstStyle/>
          <a:p>
            <a:r>
              <a:rPr lang="en-US" smtClean="0"/>
              <a:t>07-Dec-2017</a:t>
            </a:r>
            <a:endParaRPr lang="en-GB"/>
          </a:p>
        </p:txBody>
      </p:sp>
      <p:sp>
        <p:nvSpPr>
          <p:cNvPr id="9" name="Footer Placeholder 8"/>
          <p:cNvSpPr>
            <a:spLocks noGrp="1"/>
          </p:cNvSpPr>
          <p:nvPr>
            <p:ph type="ftr" sz="quarter" idx="11"/>
          </p:nvPr>
        </p:nvSpPr>
        <p:spPr/>
        <p:txBody>
          <a:bodyPr/>
          <a:lstStyle/>
          <a:p>
            <a:r>
              <a:rPr lang="sv-SE" smtClean="0"/>
              <a:t>RF R&amp;D @ CERN     Uppsala University</a:t>
            </a:r>
            <a:endParaRPr lang="en-GB"/>
          </a:p>
        </p:txBody>
      </p:sp>
      <p:sp>
        <p:nvSpPr>
          <p:cNvPr id="10" name="Slide Number Placeholder 9"/>
          <p:cNvSpPr>
            <a:spLocks noGrp="1"/>
          </p:cNvSpPr>
          <p:nvPr>
            <p:ph type="sldNum" sz="quarter" idx="12"/>
          </p:nvPr>
        </p:nvSpPr>
        <p:spPr/>
        <p:txBody>
          <a:bodyPr/>
          <a:lstStyle/>
          <a:p>
            <a:fld id="{9160F328-05D9-4810-B429-364EFC10BD01}" type="slidenum">
              <a:rPr lang="en-GB" smtClean="0"/>
              <a:t>36</a:t>
            </a:fld>
            <a:endParaRPr lang="en-GB"/>
          </a:p>
        </p:txBody>
      </p:sp>
      <p:sp>
        <p:nvSpPr>
          <p:cNvPr id="11" name="TextBox 10"/>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2778268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40489" y="3772825"/>
            <a:ext cx="3371850" cy="1637491"/>
          </a:xfrm>
          <a:prstGeom prst="rect">
            <a:avLst/>
          </a:prstGeom>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3349" r="7123"/>
          <a:stretch/>
        </p:blipFill>
        <p:spPr bwMode="auto">
          <a:xfrm>
            <a:off x="7370033" y="5387958"/>
            <a:ext cx="3142307" cy="144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r="6739" b="7108"/>
          <a:stretch/>
        </p:blipFill>
        <p:spPr>
          <a:xfrm>
            <a:off x="1558080" y="722324"/>
            <a:ext cx="9033721" cy="1738578"/>
          </a:xfrm>
          <a:prstGeom prst="rect">
            <a:avLst/>
          </a:prstGeom>
        </p:spPr>
      </p:pic>
      <p:grpSp>
        <p:nvGrpSpPr>
          <p:cNvPr id="5" name="Group 4"/>
          <p:cNvGrpSpPr/>
          <p:nvPr/>
        </p:nvGrpSpPr>
        <p:grpSpPr>
          <a:xfrm>
            <a:off x="4444780" y="5359672"/>
            <a:ext cx="1933413" cy="1241605"/>
            <a:chOff x="3331924" y="5092938"/>
            <a:chExt cx="1933413" cy="1241605"/>
          </a:xfrm>
        </p:grpSpPr>
        <p:pic>
          <p:nvPicPr>
            <p:cNvPr id="6" name="Picture 5"/>
            <p:cNvPicPr>
              <a:picLocks noChangeAspect="1"/>
            </p:cNvPicPr>
            <p:nvPr/>
          </p:nvPicPr>
          <p:blipFill>
            <a:blip r:embed="rId5"/>
            <a:stretch>
              <a:fillRect/>
            </a:stretch>
          </p:blipFill>
          <p:spPr>
            <a:xfrm>
              <a:off x="3456633" y="5092938"/>
              <a:ext cx="1808704" cy="1241605"/>
            </a:xfrm>
            <a:prstGeom prst="rect">
              <a:avLst/>
            </a:prstGeom>
          </p:spPr>
        </p:pic>
        <p:pic>
          <p:nvPicPr>
            <p:cNvPr id="7" name="Picture 6"/>
            <p:cNvPicPr>
              <a:picLocks noChangeAspect="1"/>
            </p:cNvPicPr>
            <p:nvPr/>
          </p:nvPicPr>
          <p:blipFill>
            <a:blip r:embed="rId6"/>
            <a:stretch>
              <a:fillRect/>
            </a:stretch>
          </p:blipFill>
          <p:spPr>
            <a:xfrm>
              <a:off x="3331924" y="5092938"/>
              <a:ext cx="249418" cy="1056653"/>
            </a:xfrm>
            <a:prstGeom prst="rect">
              <a:avLst/>
            </a:prstGeom>
          </p:spPr>
        </p:pic>
      </p:grpSp>
      <p:pic>
        <p:nvPicPr>
          <p:cNvPr id="8" name="Picture 7"/>
          <p:cNvPicPr>
            <a:picLocks noChangeAspect="1"/>
          </p:cNvPicPr>
          <p:nvPr/>
        </p:nvPicPr>
        <p:blipFill rotWithShape="1">
          <a:blip r:embed="rId7"/>
          <a:srcRect l="12831"/>
          <a:stretch/>
        </p:blipFill>
        <p:spPr>
          <a:xfrm>
            <a:off x="6764639" y="2460901"/>
            <a:ext cx="3813762" cy="1236088"/>
          </a:xfrm>
          <a:prstGeom prst="rect">
            <a:avLst/>
          </a:prstGeom>
        </p:spPr>
      </p:pic>
      <p:sp>
        <p:nvSpPr>
          <p:cNvPr id="9" name="Rectangle 8"/>
          <p:cNvSpPr/>
          <p:nvPr/>
        </p:nvSpPr>
        <p:spPr>
          <a:xfrm>
            <a:off x="1505293" y="3061566"/>
            <a:ext cx="5143652" cy="353738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pic>
        <p:nvPicPr>
          <p:cNvPr id="10" name="Picture 9"/>
          <p:cNvPicPr>
            <a:picLocks noChangeAspect="1"/>
          </p:cNvPicPr>
          <p:nvPr/>
        </p:nvPicPr>
        <p:blipFill>
          <a:blip r:embed="rId8"/>
          <a:stretch>
            <a:fillRect/>
          </a:stretch>
        </p:blipFill>
        <p:spPr>
          <a:xfrm>
            <a:off x="1575318" y="3103055"/>
            <a:ext cx="4963647" cy="1238250"/>
          </a:xfrm>
          <a:prstGeom prst="rect">
            <a:avLst/>
          </a:prstGeom>
        </p:spPr>
      </p:pic>
      <p:pic>
        <p:nvPicPr>
          <p:cNvPr id="11" name="Picture 10"/>
          <p:cNvPicPr>
            <a:picLocks noChangeAspect="1"/>
          </p:cNvPicPr>
          <p:nvPr/>
        </p:nvPicPr>
        <p:blipFill>
          <a:blip r:embed="rId9"/>
          <a:stretch>
            <a:fillRect/>
          </a:stretch>
        </p:blipFill>
        <p:spPr>
          <a:xfrm>
            <a:off x="4077120" y="4313018"/>
            <a:ext cx="2321169" cy="1074940"/>
          </a:xfrm>
          <a:prstGeom prst="rect">
            <a:avLst/>
          </a:prstGeom>
        </p:spPr>
      </p:pic>
      <p:sp>
        <p:nvSpPr>
          <p:cNvPr id="12" name="TextBox 11"/>
          <p:cNvSpPr txBox="1"/>
          <p:nvPr/>
        </p:nvSpPr>
        <p:spPr>
          <a:xfrm>
            <a:off x="1474597" y="2612962"/>
            <a:ext cx="4445512" cy="369332"/>
          </a:xfrm>
          <a:prstGeom prst="rect">
            <a:avLst/>
          </a:prstGeom>
          <a:noFill/>
          <a:ln>
            <a:solidFill>
              <a:schemeClr val="tx1"/>
            </a:solidFill>
          </a:ln>
        </p:spPr>
        <p:txBody>
          <a:bodyPr wrap="none" rtlCol="0">
            <a:spAutoFit/>
          </a:bodyPr>
          <a:lstStyle/>
          <a:p>
            <a:pPr defTabSz="914400"/>
            <a:r>
              <a:rPr lang="en-GB" dirty="0">
                <a:solidFill>
                  <a:prstClr val="black"/>
                </a:solidFill>
                <a:latin typeface="Calibri" panose="020F0502020204030204"/>
              </a:rPr>
              <a:t>133.8 kV, 12.55 A, 1.4 MW at </a:t>
            </a:r>
            <a:r>
              <a:rPr lang="en-GB" b="1" dirty="0">
                <a:solidFill>
                  <a:srgbClr val="00B050"/>
                </a:solidFill>
                <a:latin typeface="Calibri" panose="020F0502020204030204"/>
              </a:rPr>
              <a:t>0.8 GHz</a:t>
            </a:r>
            <a:r>
              <a:rPr lang="en-GB" dirty="0">
                <a:solidFill>
                  <a:prstClr val="black"/>
                </a:solidFill>
                <a:latin typeface="Calibri" panose="020F0502020204030204"/>
              </a:rPr>
              <a:t>, </a:t>
            </a:r>
            <a:r>
              <a:rPr lang="en-GB" dirty="0">
                <a:solidFill>
                  <a:srgbClr val="FF0000"/>
                </a:solidFill>
                <a:latin typeface="Calibri" panose="020F0502020204030204"/>
              </a:rPr>
              <a:t>80(+)%</a:t>
            </a:r>
          </a:p>
        </p:txBody>
      </p:sp>
      <p:sp>
        <p:nvSpPr>
          <p:cNvPr id="13" name="TextBox 12"/>
          <p:cNvSpPr txBox="1"/>
          <p:nvPr/>
        </p:nvSpPr>
        <p:spPr>
          <a:xfrm>
            <a:off x="6398289" y="69654"/>
            <a:ext cx="4451027" cy="707886"/>
          </a:xfrm>
          <a:prstGeom prst="rect">
            <a:avLst/>
          </a:prstGeom>
          <a:noFill/>
        </p:spPr>
        <p:txBody>
          <a:bodyPr wrap="none" rtlCol="0">
            <a:spAutoFit/>
          </a:bodyPr>
          <a:lstStyle/>
          <a:p>
            <a:pPr algn="ctr" defTabSz="914400"/>
            <a:r>
              <a:rPr lang="en-GB" sz="2000" dirty="0">
                <a:solidFill>
                  <a:prstClr val="black"/>
                </a:solidFill>
                <a:latin typeface="Calibri" panose="020F0502020204030204"/>
              </a:rPr>
              <a:t>High efficiency klystrons. </a:t>
            </a:r>
          </a:p>
          <a:p>
            <a:pPr algn="ctr" defTabSz="914400"/>
            <a:r>
              <a:rPr lang="en-GB" sz="2000" dirty="0">
                <a:solidFill>
                  <a:prstClr val="black"/>
                </a:solidFill>
                <a:latin typeface="Calibri" panose="020F0502020204030204"/>
              </a:rPr>
              <a:t>New bunching technologies on one slide.</a:t>
            </a:r>
          </a:p>
        </p:txBody>
      </p:sp>
      <p:sp>
        <p:nvSpPr>
          <p:cNvPr id="14" name="TextBox 13"/>
          <p:cNvSpPr txBox="1"/>
          <p:nvPr/>
        </p:nvSpPr>
        <p:spPr>
          <a:xfrm>
            <a:off x="3878013" y="1505355"/>
            <a:ext cx="3086807" cy="338554"/>
          </a:xfrm>
          <a:prstGeom prst="rect">
            <a:avLst/>
          </a:prstGeom>
          <a:noFill/>
          <a:ln>
            <a:solidFill>
              <a:schemeClr val="bg1"/>
            </a:solidFill>
          </a:ln>
        </p:spPr>
        <p:txBody>
          <a:bodyPr wrap="none" rtlCol="0">
            <a:spAutoFit/>
          </a:bodyPr>
          <a:lstStyle/>
          <a:p>
            <a:pPr defTabSz="914400"/>
            <a:r>
              <a:rPr lang="en-GB" sz="1600" b="1" dirty="0">
                <a:solidFill>
                  <a:prstClr val="white"/>
                </a:solidFill>
                <a:latin typeface="Calibri" panose="020F0502020204030204"/>
              </a:rPr>
              <a:t>C</a:t>
            </a:r>
            <a:r>
              <a:rPr lang="en-GB" sz="1600" dirty="0">
                <a:solidFill>
                  <a:prstClr val="white"/>
                </a:solidFill>
                <a:latin typeface="Calibri" panose="020F0502020204030204"/>
              </a:rPr>
              <a:t>ore </a:t>
            </a:r>
            <a:r>
              <a:rPr lang="en-GB" sz="1600" b="1" dirty="0">
                <a:solidFill>
                  <a:prstClr val="white"/>
                </a:solidFill>
                <a:latin typeface="Calibri" panose="020F0502020204030204"/>
              </a:rPr>
              <a:t>O</a:t>
            </a:r>
            <a:r>
              <a:rPr lang="en-GB" sz="1600" dirty="0">
                <a:solidFill>
                  <a:prstClr val="white"/>
                </a:solidFill>
                <a:latin typeface="Calibri" panose="020F0502020204030204"/>
              </a:rPr>
              <a:t>scillations </a:t>
            </a:r>
            <a:r>
              <a:rPr lang="en-GB" sz="1600" b="1" dirty="0">
                <a:solidFill>
                  <a:prstClr val="white"/>
                </a:solidFill>
                <a:latin typeface="Calibri" panose="020F0502020204030204"/>
              </a:rPr>
              <a:t>M</a:t>
            </a:r>
            <a:r>
              <a:rPr lang="en-GB" sz="1600" dirty="0">
                <a:solidFill>
                  <a:prstClr val="white"/>
                </a:solidFill>
                <a:latin typeface="Calibri" panose="020F0502020204030204"/>
              </a:rPr>
              <a:t>ethod  (5.75 m)</a:t>
            </a:r>
          </a:p>
        </p:txBody>
      </p:sp>
      <p:sp>
        <p:nvSpPr>
          <p:cNvPr id="15" name="TextBox 14"/>
          <p:cNvSpPr txBox="1"/>
          <p:nvPr/>
        </p:nvSpPr>
        <p:spPr>
          <a:xfrm>
            <a:off x="6168739" y="2448905"/>
            <a:ext cx="3160289" cy="307777"/>
          </a:xfrm>
          <a:prstGeom prst="rect">
            <a:avLst/>
          </a:prstGeom>
          <a:solidFill>
            <a:schemeClr val="bg1"/>
          </a:solidFill>
          <a:ln>
            <a:solidFill>
              <a:schemeClr val="tx1"/>
            </a:solidFill>
          </a:ln>
        </p:spPr>
        <p:txBody>
          <a:bodyPr wrap="none" rtlCol="0">
            <a:spAutoFit/>
          </a:bodyPr>
          <a:lstStyle/>
          <a:p>
            <a:pPr defTabSz="914400"/>
            <a:r>
              <a:rPr lang="en-GB" sz="1400" b="1" dirty="0">
                <a:solidFill>
                  <a:prstClr val="black"/>
                </a:solidFill>
                <a:latin typeface="Calibri" panose="020F0502020204030204"/>
              </a:rPr>
              <a:t>B</a:t>
            </a:r>
            <a:r>
              <a:rPr lang="en-GB" sz="1400" dirty="0">
                <a:solidFill>
                  <a:prstClr val="black"/>
                </a:solidFill>
                <a:latin typeface="Calibri" panose="020F0502020204030204"/>
              </a:rPr>
              <a:t>unching </a:t>
            </a:r>
            <a:r>
              <a:rPr lang="en-GB" sz="1400" b="1" dirty="0">
                <a:solidFill>
                  <a:prstClr val="black"/>
                </a:solidFill>
                <a:latin typeface="Calibri" panose="020F0502020204030204"/>
              </a:rPr>
              <a:t>A</a:t>
            </a:r>
            <a:r>
              <a:rPr lang="en-GB" sz="1400" dirty="0">
                <a:solidFill>
                  <a:prstClr val="black"/>
                </a:solidFill>
                <a:latin typeface="Calibri" panose="020F0502020204030204"/>
              </a:rPr>
              <a:t>lignment  </a:t>
            </a:r>
            <a:r>
              <a:rPr lang="en-GB" sz="1400" b="1" dirty="0">
                <a:solidFill>
                  <a:prstClr val="black"/>
                </a:solidFill>
                <a:latin typeface="Calibri" panose="020F0502020204030204"/>
              </a:rPr>
              <a:t>C</a:t>
            </a:r>
            <a:r>
              <a:rPr lang="en-GB" sz="1400" dirty="0">
                <a:solidFill>
                  <a:prstClr val="black"/>
                </a:solidFill>
                <a:latin typeface="Calibri" panose="020F0502020204030204"/>
              </a:rPr>
              <a:t>ollecting, 2.44 m</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8079" y="5527510"/>
            <a:ext cx="2696706" cy="947165"/>
          </a:xfrm>
          <a:prstGeom prst="rect">
            <a:avLst/>
          </a:prstGeom>
        </p:spPr>
      </p:pic>
      <p:sp>
        <p:nvSpPr>
          <p:cNvPr id="17" name="TextBox 16"/>
          <p:cNvSpPr txBox="1"/>
          <p:nvPr/>
        </p:nvSpPr>
        <p:spPr>
          <a:xfrm>
            <a:off x="7627260" y="3745542"/>
            <a:ext cx="2088520" cy="307777"/>
          </a:xfrm>
          <a:prstGeom prst="rect">
            <a:avLst/>
          </a:prstGeom>
          <a:solidFill>
            <a:schemeClr val="bg1"/>
          </a:solidFill>
          <a:ln>
            <a:solidFill>
              <a:schemeClr val="tx1"/>
            </a:solidFill>
          </a:ln>
        </p:spPr>
        <p:txBody>
          <a:bodyPr wrap="none" rtlCol="0">
            <a:spAutoFit/>
          </a:bodyPr>
          <a:lstStyle/>
          <a:p>
            <a:pPr defTabSz="914400"/>
            <a:r>
              <a:rPr lang="en-GB" sz="1400" b="1" dirty="0">
                <a:solidFill>
                  <a:prstClr val="black"/>
                </a:solidFill>
                <a:latin typeface="Calibri" panose="020F0502020204030204"/>
              </a:rPr>
              <a:t>C</a:t>
            </a:r>
            <a:r>
              <a:rPr lang="en-GB" sz="1400" dirty="0">
                <a:solidFill>
                  <a:prstClr val="black"/>
                </a:solidFill>
                <a:latin typeface="Calibri" panose="020F0502020204030204"/>
              </a:rPr>
              <a:t>ore </a:t>
            </a:r>
            <a:r>
              <a:rPr lang="en-GB" sz="1400" b="1" dirty="0">
                <a:solidFill>
                  <a:prstClr val="black"/>
                </a:solidFill>
                <a:latin typeface="Calibri" panose="020F0502020204030204"/>
              </a:rPr>
              <a:t>S</a:t>
            </a:r>
            <a:r>
              <a:rPr lang="en-GB" sz="1400" dirty="0">
                <a:solidFill>
                  <a:prstClr val="black"/>
                </a:solidFill>
                <a:latin typeface="Calibri" panose="020F0502020204030204"/>
              </a:rPr>
              <a:t>tabilization </a:t>
            </a:r>
            <a:r>
              <a:rPr lang="en-GB" sz="1400" b="1" dirty="0">
                <a:solidFill>
                  <a:prstClr val="black"/>
                </a:solidFill>
                <a:latin typeface="Calibri" panose="020F0502020204030204"/>
              </a:rPr>
              <a:t>M</a:t>
            </a:r>
            <a:r>
              <a:rPr lang="en-GB" sz="1400" dirty="0">
                <a:solidFill>
                  <a:prstClr val="black"/>
                </a:solidFill>
                <a:latin typeface="Calibri" panose="020F0502020204030204"/>
              </a:rPr>
              <a:t>ethod</a:t>
            </a:r>
          </a:p>
        </p:txBody>
      </p:sp>
      <p:sp>
        <p:nvSpPr>
          <p:cNvPr id="18" name="TextBox 17"/>
          <p:cNvSpPr txBox="1"/>
          <p:nvPr/>
        </p:nvSpPr>
        <p:spPr>
          <a:xfrm>
            <a:off x="1976107" y="3244992"/>
            <a:ext cx="499111" cy="276999"/>
          </a:xfrm>
          <a:prstGeom prst="rect">
            <a:avLst/>
          </a:prstGeom>
          <a:solidFill>
            <a:schemeClr val="bg1"/>
          </a:solidFill>
        </p:spPr>
        <p:txBody>
          <a:bodyPr wrap="none" rtlCol="0">
            <a:spAutoFit/>
          </a:bodyPr>
          <a:lstStyle/>
          <a:p>
            <a:pPr defTabSz="914400"/>
            <a:r>
              <a:rPr lang="en-GB" sz="1200" dirty="0">
                <a:solidFill>
                  <a:prstClr val="black"/>
                </a:solidFill>
                <a:latin typeface="Calibri" panose="020F0502020204030204"/>
              </a:rPr>
              <a:t>COM</a:t>
            </a:r>
          </a:p>
        </p:txBody>
      </p:sp>
      <p:sp>
        <p:nvSpPr>
          <p:cNvPr id="19" name="TextBox 18"/>
          <p:cNvSpPr txBox="1"/>
          <p:nvPr/>
        </p:nvSpPr>
        <p:spPr>
          <a:xfrm>
            <a:off x="4277310" y="4449134"/>
            <a:ext cx="436914" cy="276999"/>
          </a:xfrm>
          <a:prstGeom prst="rect">
            <a:avLst/>
          </a:prstGeom>
          <a:solidFill>
            <a:schemeClr val="bg1"/>
          </a:solidFill>
        </p:spPr>
        <p:txBody>
          <a:bodyPr wrap="none" rtlCol="0">
            <a:spAutoFit/>
          </a:bodyPr>
          <a:lstStyle/>
          <a:p>
            <a:pPr defTabSz="914400"/>
            <a:r>
              <a:rPr lang="en-GB" sz="1200" dirty="0">
                <a:solidFill>
                  <a:prstClr val="black"/>
                </a:solidFill>
                <a:latin typeface="Calibri" panose="020F0502020204030204"/>
              </a:rPr>
              <a:t>BAC</a:t>
            </a:r>
          </a:p>
        </p:txBody>
      </p:sp>
      <p:sp>
        <p:nvSpPr>
          <p:cNvPr id="20" name="TextBox 19"/>
          <p:cNvSpPr txBox="1"/>
          <p:nvPr/>
        </p:nvSpPr>
        <p:spPr>
          <a:xfrm>
            <a:off x="4734874" y="5486643"/>
            <a:ext cx="468398" cy="276999"/>
          </a:xfrm>
          <a:prstGeom prst="rect">
            <a:avLst/>
          </a:prstGeom>
          <a:solidFill>
            <a:schemeClr val="bg1"/>
          </a:solidFill>
        </p:spPr>
        <p:txBody>
          <a:bodyPr wrap="none" rtlCol="0">
            <a:spAutoFit/>
          </a:bodyPr>
          <a:lstStyle/>
          <a:p>
            <a:pPr defTabSz="914400"/>
            <a:r>
              <a:rPr lang="en-GB" sz="1200" dirty="0">
                <a:solidFill>
                  <a:prstClr val="black"/>
                </a:solidFill>
                <a:latin typeface="Calibri" panose="020F0502020204030204"/>
              </a:rPr>
              <a:t>CSM</a:t>
            </a:r>
          </a:p>
        </p:txBody>
      </p:sp>
      <p:pic>
        <p:nvPicPr>
          <p:cNvPr id="2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6693" y="898457"/>
            <a:ext cx="795916" cy="39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12"/>
          <a:stretch>
            <a:fillRect/>
          </a:stretch>
        </p:blipFill>
        <p:spPr>
          <a:xfrm>
            <a:off x="1230807" y="8498"/>
            <a:ext cx="395887" cy="433954"/>
          </a:xfrm>
          <a:prstGeom prst="rect">
            <a:avLst/>
          </a:prstGeom>
        </p:spPr>
      </p:pic>
      <p:pic>
        <p:nvPicPr>
          <p:cNvPr id="23" name="Picture 22"/>
          <p:cNvPicPr>
            <a:picLocks noChangeAspect="1"/>
          </p:cNvPicPr>
          <p:nvPr/>
        </p:nvPicPr>
        <p:blipFill>
          <a:blip r:embed="rId13"/>
          <a:stretch>
            <a:fillRect/>
          </a:stretch>
        </p:blipFill>
        <p:spPr>
          <a:xfrm>
            <a:off x="1626694" y="8498"/>
            <a:ext cx="473711" cy="478310"/>
          </a:xfrm>
          <a:prstGeom prst="rect">
            <a:avLst/>
          </a:prstGeom>
        </p:spPr>
      </p:pic>
      <p:pic>
        <p:nvPicPr>
          <p:cNvPr id="24" name="Picture 23"/>
          <p:cNvPicPr>
            <a:picLocks noChangeAspect="1"/>
          </p:cNvPicPr>
          <p:nvPr/>
        </p:nvPicPr>
        <p:blipFill>
          <a:blip r:embed="rId14"/>
          <a:stretch>
            <a:fillRect/>
          </a:stretch>
        </p:blipFill>
        <p:spPr>
          <a:xfrm>
            <a:off x="2100404" y="15114"/>
            <a:ext cx="503936" cy="515655"/>
          </a:xfrm>
          <a:prstGeom prst="rect">
            <a:avLst/>
          </a:prstGeom>
        </p:spPr>
      </p:pic>
      <p:pic>
        <p:nvPicPr>
          <p:cNvPr id="25" name="Picture 24"/>
          <p:cNvPicPr>
            <a:picLocks noChangeAspect="1"/>
          </p:cNvPicPr>
          <p:nvPr/>
        </p:nvPicPr>
        <p:blipFill>
          <a:blip r:embed="rId15"/>
          <a:stretch>
            <a:fillRect/>
          </a:stretch>
        </p:blipFill>
        <p:spPr>
          <a:xfrm>
            <a:off x="2634780" y="89269"/>
            <a:ext cx="1032726" cy="365016"/>
          </a:xfrm>
          <a:prstGeom prst="rect">
            <a:avLst/>
          </a:prstGeom>
        </p:spPr>
      </p:pic>
      <p:sp>
        <p:nvSpPr>
          <p:cNvPr id="26" name="TextBox 25"/>
          <p:cNvSpPr txBox="1"/>
          <p:nvPr/>
        </p:nvSpPr>
        <p:spPr>
          <a:xfrm>
            <a:off x="1591655" y="4904992"/>
            <a:ext cx="2663131" cy="584775"/>
          </a:xfrm>
          <a:prstGeom prst="rect">
            <a:avLst/>
          </a:prstGeom>
          <a:noFill/>
        </p:spPr>
        <p:txBody>
          <a:bodyPr wrap="square" rtlCol="0">
            <a:spAutoFit/>
          </a:bodyPr>
          <a:lstStyle/>
          <a:p>
            <a:pPr defTabSz="914400"/>
            <a:r>
              <a:rPr lang="en-GB" sz="1600" b="1" dirty="0">
                <a:solidFill>
                  <a:prstClr val="black"/>
                </a:solidFill>
                <a:latin typeface="Calibri" panose="020F0502020204030204"/>
              </a:rPr>
              <a:t>High Efficiency International klystron Activity</a:t>
            </a:r>
          </a:p>
        </p:txBody>
      </p:sp>
      <p:pic>
        <p:nvPicPr>
          <p:cNvPr id="27" name="Picture 26"/>
          <p:cNvPicPr>
            <a:picLocks noChangeAspect="1"/>
          </p:cNvPicPr>
          <p:nvPr/>
        </p:nvPicPr>
        <p:blipFill>
          <a:blip r:embed="rId16"/>
          <a:stretch>
            <a:fillRect/>
          </a:stretch>
        </p:blipFill>
        <p:spPr>
          <a:xfrm>
            <a:off x="2749719" y="437594"/>
            <a:ext cx="519430" cy="196423"/>
          </a:xfrm>
          <a:prstGeom prst="rect">
            <a:avLst/>
          </a:prstGeom>
        </p:spPr>
      </p:pic>
      <p:pic>
        <p:nvPicPr>
          <p:cNvPr id="28" name="Picture 27"/>
          <p:cNvPicPr>
            <a:picLocks noChangeAspect="1"/>
          </p:cNvPicPr>
          <p:nvPr/>
        </p:nvPicPr>
        <p:blipFill>
          <a:blip r:embed="rId17"/>
          <a:stretch>
            <a:fillRect/>
          </a:stretch>
        </p:blipFill>
        <p:spPr>
          <a:xfrm>
            <a:off x="3370529" y="469403"/>
            <a:ext cx="1004456" cy="177102"/>
          </a:xfrm>
          <a:prstGeom prst="rect">
            <a:avLst/>
          </a:prstGeom>
        </p:spPr>
      </p:pic>
      <p:pic>
        <p:nvPicPr>
          <p:cNvPr id="29" name="Picture 28"/>
          <p:cNvPicPr>
            <a:picLocks noChangeAspect="1"/>
          </p:cNvPicPr>
          <p:nvPr/>
        </p:nvPicPr>
        <p:blipFill>
          <a:blip r:embed="rId18"/>
          <a:stretch>
            <a:fillRect/>
          </a:stretch>
        </p:blipFill>
        <p:spPr>
          <a:xfrm>
            <a:off x="3726727" y="74487"/>
            <a:ext cx="315693" cy="345158"/>
          </a:xfrm>
          <a:prstGeom prst="rect">
            <a:avLst/>
          </a:prstGeom>
        </p:spPr>
      </p:pic>
      <p:sp>
        <p:nvSpPr>
          <p:cNvPr id="30" name="TextBox 29"/>
          <p:cNvSpPr txBox="1"/>
          <p:nvPr/>
        </p:nvSpPr>
        <p:spPr>
          <a:xfrm>
            <a:off x="1845587" y="6276947"/>
            <a:ext cx="1639423" cy="276999"/>
          </a:xfrm>
          <a:prstGeom prst="rect">
            <a:avLst/>
          </a:prstGeom>
          <a:noFill/>
        </p:spPr>
        <p:txBody>
          <a:bodyPr wrap="none" rtlCol="0">
            <a:spAutoFit/>
          </a:bodyPr>
          <a:lstStyle/>
          <a:p>
            <a:pPr defTabSz="914400"/>
            <a:r>
              <a:rPr lang="en-GB" sz="1200" dirty="0">
                <a:solidFill>
                  <a:srgbClr val="0000FF"/>
                </a:solidFill>
                <a:latin typeface="Calibri" panose="020F0502020204030204"/>
              </a:rPr>
              <a:t>igor.syratchev@cern.ch</a:t>
            </a:r>
          </a:p>
        </p:txBody>
      </p:sp>
      <p:pic>
        <p:nvPicPr>
          <p:cNvPr id="32" name="Picture 31"/>
          <p:cNvPicPr>
            <a:picLocks noChangeAspect="1"/>
          </p:cNvPicPr>
          <p:nvPr/>
        </p:nvPicPr>
        <p:blipFill>
          <a:blip r:embed="rId19"/>
          <a:stretch>
            <a:fillRect/>
          </a:stretch>
        </p:blipFill>
        <p:spPr>
          <a:xfrm>
            <a:off x="4195903" y="85570"/>
            <a:ext cx="769719" cy="319215"/>
          </a:xfrm>
          <a:prstGeom prst="rect">
            <a:avLst/>
          </a:prstGeom>
        </p:spPr>
      </p:pic>
      <p:sp>
        <p:nvSpPr>
          <p:cNvPr id="33" name="TextBox 32"/>
          <p:cNvSpPr txBox="1"/>
          <p:nvPr/>
        </p:nvSpPr>
        <p:spPr>
          <a:xfrm>
            <a:off x="7765843" y="6321956"/>
            <a:ext cx="1370888" cy="276999"/>
          </a:xfrm>
          <a:prstGeom prst="rect">
            <a:avLst/>
          </a:prstGeom>
          <a:solidFill>
            <a:schemeClr val="bg1"/>
          </a:solidFill>
        </p:spPr>
        <p:txBody>
          <a:bodyPr wrap="none" rtlCol="0">
            <a:spAutoFit/>
          </a:bodyPr>
          <a:lstStyle/>
          <a:p>
            <a:pPr defTabSz="914400"/>
            <a:r>
              <a:rPr lang="en-GB" sz="1200" dirty="0">
                <a:solidFill>
                  <a:prstClr val="black"/>
                </a:solidFill>
                <a:latin typeface="Calibri" panose="020F0502020204030204"/>
              </a:rPr>
              <a:t>CSM_23B1, 1.72 m</a:t>
            </a:r>
          </a:p>
        </p:txBody>
      </p:sp>
      <p:sp>
        <p:nvSpPr>
          <p:cNvPr id="34" name="TextBox 33"/>
          <p:cNvSpPr txBox="1"/>
          <p:nvPr/>
        </p:nvSpPr>
        <p:spPr>
          <a:xfrm>
            <a:off x="7537221" y="4867155"/>
            <a:ext cx="1435008" cy="276999"/>
          </a:xfrm>
          <a:prstGeom prst="rect">
            <a:avLst/>
          </a:prstGeom>
          <a:solidFill>
            <a:schemeClr val="bg1"/>
          </a:solidFill>
        </p:spPr>
        <p:txBody>
          <a:bodyPr wrap="none" rtlCol="0">
            <a:spAutoFit/>
          </a:bodyPr>
          <a:lstStyle/>
          <a:p>
            <a:pPr defTabSz="914400"/>
            <a:r>
              <a:rPr lang="en-GB" sz="1200" dirty="0">
                <a:solidFill>
                  <a:prstClr val="black"/>
                </a:solidFill>
                <a:latin typeface="Calibri" panose="020F0502020204030204"/>
              </a:rPr>
              <a:t>CSM_2L3B3, 1.88 m</a:t>
            </a:r>
          </a:p>
        </p:txBody>
      </p:sp>
      <p:pic>
        <p:nvPicPr>
          <p:cNvPr id="35" name="Picture 34"/>
          <p:cNvPicPr>
            <a:picLocks noChangeAspect="1"/>
          </p:cNvPicPr>
          <p:nvPr/>
        </p:nvPicPr>
        <p:blipFill>
          <a:blip r:embed="rId20"/>
          <a:stretch>
            <a:fillRect/>
          </a:stretch>
        </p:blipFill>
        <p:spPr>
          <a:xfrm>
            <a:off x="5055702" y="77065"/>
            <a:ext cx="590188" cy="473018"/>
          </a:xfrm>
          <a:prstGeom prst="rect">
            <a:avLst/>
          </a:prstGeom>
        </p:spPr>
      </p:pic>
      <p:sp>
        <p:nvSpPr>
          <p:cNvPr id="31" name="Date Placeholder 30"/>
          <p:cNvSpPr>
            <a:spLocks noGrp="1"/>
          </p:cNvSpPr>
          <p:nvPr>
            <p:ph type="dt" sz="half" idx="10"/>
          </p:nvPr>
        </p:nvSpPr>
        <p:spPr/>
        <p:txBody>
          <a:bodyPr/>
          <a:lstStyle/>
          <a:p>
            <a:r>
              <a:rPr lang="en-US" smtClean="0"/>
              <a:t>07-Dec-2017</a:t>
            </a:r>
            <a:endParaRPr lang="en-GB"/>
          </a:p>
        </p:txBody>
      </p:sp>
      <p:sp>
        <p:nvSpPr>
          <p:cNvPr id="36" name="Footer Placeholder 35"/>
          <p:cNvSpPr>
            <a:spLocks noGrp="1"/>
          </p:cNvSpPr>
          <p:nvPr>
            <p:ph type="ftr" sz="quarter" idx="11"/>
          </p:nvPr>
        </p:nvSpPr>
        <p:spPr/>
        <p:txBody>
          <a:bodyPr/>
          <a:lstStyle/>
          <a:p>
            <a:r>
              <a:rPr lang="sv-SE" smtClean="0"/>
              <a:t>RF R&amp;D @ CERN     Uppsala University</a:t>
            </a:r>
            <a:endParaRPr lang="en-GB"/>
          </a:p>
        </p:txBody>
      </p:sp>
      <p:sp>
        <p:nvSpPr>
          <p:cNvPr id="37" name="Slide Number Placeholder 36"/>
          <p:cNvSpPr>
            <a:spLocks noGrp="1"/>
          </p:cNvSpPr>
          <p:nvPr>
            <p:ph type="sldNum" sz="quarter" idx="12"/>
          </p:nvPr>
        </p:nvSpPr>
        <p:spPr/>
        <p:txBody>
          <a:bodyPr/>
          <a:lstStyle/>
          <a:p>
            <a:fld id="{9160F328-05D9-4810-B429-364EFC10BD01}" type="slidenum">
              <a:rPr lang="en-GB" smtClean="0"/>
              <a:t>37</a:t>
            </a:fld>
            <a:endParaRPr lang="en-GB"/>
          </a:p>
        </p:txBody>
      </p:sp>
      <p:sp>
        <p:nvSpPr>
          <p:cNvPr id="38" name="TextBox 37"/>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19354123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图片 1" descr="phasetrajectory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689" y="4326804"/>
            <a:ext cx="2768876" cy="207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3"/>
          <a:stretch>
            <a:fillRect/>
          </a:stretch>
        </p:blipFill>
        <p:spPr>
          <a:xfrm rot="16200000">
            <a:off x="5749545" y="1156646"/>
            <a:ext cx="470608" cy="735220"/>
          </a:xfrm>
          <a:prstGeom prst="rect">
            <a:avLst/>
          </a:prstGeom>
        </p:spPr>
      </p:pic>
      <p:pic>
        <p:nvPicPr>
          <p:cNvPr id="1026" name="图片 3" descr="phasetrajectory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335" y="4319999"/>
            <a:ext cx="2774461" cy="20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6571100" y="185638"/>
            <a:ext cx="4223412" cy="1569660"/>
          </a:xfrm>
          <a:prstGeom prst="rect">
            <a:avLst/>
          </a:prstGeom>
          <a:noFill/>
        </p:spPr>
        <p:txBody>
          <a:bodyPr wrap="square" rtlCol="0">
            <a:spAutoFit/>
          </a:bodyPr>
          <a:lstStyle/>
          <a:p>
            <a:pPr algn="ctr" defTabSz="914400"/>
            <a:r>
              <a:rPr lang="en-GB" sz="1600" b="1" dirty="0">
                <a:solidFill>
                  <a:srgbClr val="3333FF"/>
                </a:solidFill>
                <a:latin typeface="Calibri" panose="020F0502020204030204"/>
              </a:rPr>
              <a:t>From the klystron text book:</a:t>
            </a:r>
          </a:p>
          <a:p>
            <a:pPr algn="just" defTabSz="914400"/>
            <a:r>
              <a:rPr lang="en-GB" sz="1600" dirty="0">
                <a:solidFill>
                  <a:srgbClr val="3333FF"/>
                </a:solidFill>
                <a:latin typeface="Calibri" panose="020F0502020204030204"/>
              </a:rPr>
              <a:t>“</a:t>
            </a:r>
            <a:r>
              <a:rPr lang="en-GB" sz="1600" i="1" dirty="0">
                <a:solidFill>
                  <a:srgbClr val="3333FF"/>
                </a:solidFill>
                <a:latin typeface="Calibri" panose="020F0502020204030204"/>
              </a:rPr>
              <a:t>For the bunch entering output cavity, the good bunching (i.e., a high fundamental harmonic of the beam current) </a:t>
            </a:r>
            <a:r>
              <a:rPr lang="en-GB" sz="1600" i="1" u="sng" dirty="0">
                <a:solidFill>
                  <a:srgbClr val="3333FF"/>
                </a:solidFill>
                <a:latin typeface="Calibri" panose="020F0502020204030204"/>
              </a:rPr>
              <a:t>can only </a:t>
            </a:r>
            <a:r>
              <a:rPr lang="en-GB" sz="1600" i="1" dirty="0">
                <a:solidFill>
                  <a:srgbClr val="3333FF"/>
                </a:solidFill>
                <a:latin typeface="Calibri" panose="020F0502020204030204"/>
              </a:rPr>
              <a:t>yield high conversion efficiency when the energy spread in stream is small.”</a:t>
            </a:r>
          </a:p>
        </p:txBody>
      </p:sp>
      <mc:AlternateContent xmlns:mc="http://schemas.openxmlformats.org/markup-compatibility/2006" xmlns:a14="http://schemas.microsoft.com/office/drawing/2010/main">
        <mc:Choice Requires="a14">
          <p:sp>
            <p:nvSpPr>
              <p:cNvPr id="29" name="TextBox 28"/>
              <p:cNvSpPr txBox="1"/>
              <p:nvPr/>
            </p:nvSpPr>
            <p:spPr>
              <a:xfrm>
                <a:off x="7789110" y="1491957"/>
                <a:ext cx="2204386" cy="526683"/>
              </a:xfrm>
              <a:prstGeom prst="rect">
                <a:avLst/>
              </a:prstGeom>
              <a:noFill/>
            </p:spPr>
            <p:txBody>
              <a:bodyPr wrap="none" lIns="0" tIns="0" rIns="0" bIns="0" rtlCol="0">
                <a:spAutoFit/>
              </a:bodyPr>
              <a:lstStyle/>
              <a:p>
                <a:pPr defTabSz="914400"/>
                <a14:m>
                  <m:oMath xmlns:m="http://schemas.openxmlformats.org/officeDocument/2006/math">
                    <m:r>
                      <a:rPr lang="en-GB" i="1">
                        <a:solidFill>
                          <a:srgbClr val="3333FF"/>
                        </a:solidFill>
                        <a:latin typeface="Cambria Math" panose="02040503050406030204" pitchFamily="18" charset="0"/>
                        <a:sym typeface="Symbol" panose="05050102010706020507" pitchFamily="18" charset="2"/>
                      </a:rPr>
                      <m:t></m:t>
                    </m:r>
                    <m:r>
                      <a:rPr lang="en-GB" i="1">
                        <a:solidFill>
                          <a:srgbClr val="3333FF"/>
                        </a:solidFill>
                        <a:latin typeface="Cambria Math" panose="02040503050406030204" pitchFamily="18" charset="0"/>
                      </a:rPr>
                      <m:t>=</m:t>
                    </m:r>
                    <m:f>
                      <m:fPr>
                        <m:ctrlPr>
                          <a:rPr lang="en-GB" i="1">
                            <a:solidFill>
                              <a:srgbClr val="3333FF"/>
                            </a:solidFill>
                            <a:latin typeface="Cambria Math" panose="02040503050406030204" pitchFamily="18" charset="0"/>
                          </a:rPr>
                        </m:ctrlPr>
                      </m:fPr>
                      <m:num>
                        <m:r>
                          <a:rPr lang="en-GB" i="1">
                            <a:solidFill>
                              <a:srgbClr val="3333FF"/>
                            </a:solidFill>
                            <a:latin typeface="Cambria Math" panose="02040503050406030204" pitchFamily="18" charset="0"/>
                          </a:rPr>
                          <m:t>1</m:t>
                        </m:r>
                      </m:num>
                      <m:den>
                        <m:r>
                          <a:rPr lang="en-GB" i="1">
                            <a:solidFill>
                              <a:srgbClr val="3333FF"/>
                            </a:solidFill>
                            <a:latin typeface="Cambria Math" panose="02040503050406030204" pitchFamily="18" charset="0"/>
                          </a:rPr>
                          <m:t>2</m:t>
                        </m:r>
                      </m:den>
                    </m:f>
                    <m:f>
                      <m:fPr>
                        <m:ctrlPr>
                          <a:rPr lang="en-GB" i="1">
                            <a:solidFill>
                              <a:srgbClr val="3333FF"/>
                            </a:solidFill>
                            <a:latin typeface="Cambria Math" panose="02040503050406030204" pitchFamily="18" charset="0"/>
                          </a:rPr>
                        </m:ctrlPr>
                      </m:fPr>
                      <m:num>
                        <m:sSub>
                          <m:sSubPr>
                            <m:ctrlPr>
                              <a:rPr lang="en-GB" i="1">
                                <a:solidFill>
                                  <a:srgbClr val="3333FF"/>
                                </a:solidFill>
                                <a:latin typeface="Cambria Math" panose="02040503050406030204" pitchFamily="18" charset="0"/>
                              </a:rPr>
                            </m:ctrlPr>
                          </m:sSubPr>
                          <m:e>
                            <m:r>
                              <a:rPr lang="en-GB" i="1">
                                <a:solidFill>
                                  <a:srgbClr val="3333FF"/>
                                </a:solidFill>
                                <a:latin typeface="Cambria Math" panose="02040503050406030204" pitchFamily="18" charset="0"/>
                              </a:rPr>
                              <m:t>𝐼</m:t>
                            </m:r>
                          </m:e>
                          <m:sub>
                            <m:r>
                              <a:rPr lang="en-GB" i="1">
                                <a:solidFill>
                                  <a:srgbClr val="3333FF"/>
                                </a:solidFill>
                                <a:latin typeface="Cambria Math" panose="02040503050406030204" pitchFamily="18" charset="0"/>
                              </a:rPr>
                              <m:t>1</m:t>
                            </m:r>
                          </m:sub>
                        </m:sSub>
                      </m:num>
                      <m:den>
                        <m:sSub>
                          <m:sSubPr>
                            <m:ctrlPr>
                              <a:rPr lang="en-GB" i="1">
                                <a:solidFill>
                                  <a:srgbClr val="3333FF"/>
                                </a:solidFill>
                                <a:latin typeface="Cambria Math" panose="02040503050406030204" pitchFamily="18" charset="0"/>
                              </a:rPr>
                            </m:ctrlPr>
                          </m:sSubPr>
                          <m:e>
                            <m:r>
                              <a:rPr lang="en-GB" i="1">
                                <a:solidFill>
                                  <a:srgbClr val="3333FF"/>
                                </a:solidFill>
                                <a:latin typeface="Cambria Math" panose="02040503050406030204" pitchFamily="18" charset="0"/>
                              </a:rPr>
                              <m:t>𝐼</m:t>
                            </m:r>
                          </m:e>
                          <m:sub>
                            <m:r>
                              <a:rPr lang="en-GB" i="1">
                                <a:solidFill>
                                  <a:srgbClr val="3333FF"/>
                                </a:solidFill>
                                <a:latin typeface="Cambria Math" panose="02040503050406030204" pitchFamily="18" charset="0"/>
                              </a:rPr>
                              <m:t>0</m:t>
                            </m:r>
                          </m:sub>
                        </m:sSub>
                      </m:den>
                    </m:f>
                    <m:sSup>
                      <m:sSupPr>
                        <m:ctrlPr>
                          <a:rPr lang="en-GB" i="1">
                            <a:solidFill>
                              <a:srgbClr val="3333FF"/>
                            </a:solidFill>
                            <a:latin typeface="Cambria Math" panose="02040503050406030204" pitchFamily="18" charset="0"/>
                          </a:rPr>
                        </m:ctrlPr>
                      </m:sSupPr>
                      <m:e>
                        <m:d>
                          <m:dPr>
                            <m:ctrlPr>
                              <a:rPr lang="en-GB" i="1">
                                <a:solidFill>
                                  <a:srgbClr val="3333FF"/>
                                </a:solidFill>
                                <a:latin typeface="Cambria Math" panose="02040503050406030204" pitchFamily="18" charset="0"/>
                              </a:rPr>
                            </m:ctrlPr>
                          </m:dPr>
                          <m:e>
                            <m:f>
                              <m:fPr>
                                <m:ctrlPr>
                                  <a:rPr lang="en-GB" i="1">
                                    <a:solidFill>
                                      <a:srgbClr val="FF0000"/>
                                    </a:solidFill>
                                    <a:latin typeface="Cambria Math" panose="02040503050406030204" pitchFamily="18" charset="0"/>
                                  </a:rPr>
                                </m:ctrlPr>
                              </m:fPr>
                              <m:num>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𝐸</m:t>
                                    </m:r>
                                  </m:e>
                                  <m:sub>
                                    <m:r>
                                      <a:rPr lang="en-GB" i="1">
                                        <a:solidFill>
                                          <a:srgbClr val="FF0000"/>
                                        </a:solidFill>
                                        <a:latin typeface="Cambria Math" panose="02040503050406030204" pitchFamily="18" charset="0"/>
                                      </a:rPr>
                                      <m:t>𝑚𝑖𝑛</m:t>
                                    </m:r>
                                  </m:sub>
                                </m:sSub>
                              </m:num>
                              <m:den>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𝐸</m:t>
                                    </m:r>
                                  </m:e>
                                  <m:sub>
                                    <m:r>
                                      <a:rPr lang="en-GB" i="1">
                                        <a:solidFill>
                                          <a:srgbClr val="FF0000"/>
                                        </a:solidFill>
                                        <a:latin typeface="Cambria Math" panose="02040503050406030204" pitchFamily="18" charset="0"/>
                                      </a:rPr>
                                      <m:t>0</m:t>
                                    </m:r>
                                  </m:sub>
                                </m:sSub>
                              </m:den>
                            </m:f>
                          </m:e>
                        </m:d>
                      </m:e>
                      <m:sup>
                        <m:f>
                          <m:fPr>
                            <m:type m:val="skw"/>
                            <m:ctrlPr>
                              <a:rPr lang="en-GB" i="1">
                                <a:solidFill>
                                  <a:srgbClr val="3333FF"/>
                                </a:solidFill>
                                <a:latin typeface="Cambria Math" panose="02040503050406030204" pitchFamily="18" charset="0"/>
                              </a:rPr>
                            </m:ctrlPr>
                          </m:fPr>
                          <m:num>
                            <m:r>
                              <a:rPr lang="en-GB" i="1">
                                <a:solidFill>
                                  <a:srgbClr val="3333FF"/>
                                </a:solidFill>
                                <a:latin typeface="Cambria Math" panose="02040503050406030204" pitchFamily="18" charset="0"/>
                              </a:rPr>
                              <m:t>1</m:t>
                            </m:r>
                          </m:num>
                          <m:den>
                            <m:r>
                              <a:rPr lang="en-GB" i="1">
                                <a:solidFill>
                                  <a:srgbClr val="3333FF"/>
                                </a:solidFill>
                                <a:latin typeface="Cambria Math" panose="02040503050406030204" pitchFamily="18" charset="0"/>
                              </a:rPr>
                              <m:t>2</m:t>
                            </m:r>
                          </m:den>
                        </m:f>
                      </m:sup>
                    </m:sSup>
                  </m:oMath>
                </a14:m>
                <a:r>
                  <a:rPr lang="en-GB" dirty="0">
                    <a:solidFill>
                      <a:srgbClr val="3333FF"/>
                    </a:solidFill>
                    <a:latin typeface="Calibri" panose="020F0502020204030204"/>
                  </a:rPr>
                  <a:t>      (1)</a:t>
                </a:r>
              </a:p>
            </p:txBody>
          </p:sp>
        </mc:Choice>
        <mc:Fallback xmlns="">
          <p:sp>
            <p:nvSpPr>
              <p:cNvPr id="29" name="TextBox 28"/>
              <p:cNvSpPr txBox="1">
                <a:spLocks noRot="1" noChangeAspect="1" noMove="1" noResize="1" noEditPoints="1" noAdjustHandles="1" noChangeArrowheads="1" noChangeShapeType="1" noTextEdit="1"/>
              </p:cNvSpPr>
              <p:nvPr/>
            </p:nvSpPr>
            <p:spPr>
              <a:xfrm>
                <a:off x="7789110" y="1491957"/>
                <a:ext cx="2204386" cy="526683"/>
              </a:xfrm>
              <a:prstGeom prst="rect">
                <a:avLst/>
              </a:prstGeom>
              <a:blipFill>
                <a:blip r:embed="rId5"/>
                <a:stretch>
                  <a:fillRect r="-6094" b="-9302"/>
                </a:stretch>
              </a:blipFill>
            </p:spPr>
            <p:txBody>
              <a:bodyPr/>
              <a:lstStyle/>
              <a:p>
                <a:r>
                  <a:rPr lang="en-GB">
                    <a:noFill/>
                  </a:rPr>
                  <a:t> </a:t>
                </a:r>
              </a:p>
            </p:txBody>
          </p:sp>
        </mc:Fallback>
      </mc:AlternateContent>
      <p:sp>
        <p:nvSpPr>
          <p:cNvPr id="46" name="TextBox 45"/>
          <p:cNvSpPr txBox="1"/>
          <p:nvPr/>
        </p:nvSpPr>
        <p:spPr>
          <a:xfrm>
            <a:off x="1298570" y="185639"/>
            <a:ext cx="4553170" cy="461665"/>
          </a:xfrm>
          <a:prstGeom prst="rect">
            <a:avLst/>
          </a:prstGeom>
          <a:noFill/>
        </p:spPr>
        <p:txBody>
          <a:bodyPr wrap="none" rtlCol="0">
            <a:spAutoFit/>
          </a:bodyPr>
          <a:lstStyle/>
          <a:p>
            <a:pPr defTabSz="914400"/>
            <a:r>
              <a:rPr lang="en-GB" sz="2400" dirty="0">
                <a:solidFill>
                  <a:prstClr val="black"/>
                </a:solidFill>
                <a:latin typeface="Calibri" panose="020F0502020204030204"/>
              </a:rPr>
              <a:t>Power conversion efficiency issues.</a:t>
            </a:r>
          </a:p>
        </p:txBody>
      </p:sp>
      <p:pic>
        <p:nvPicPr>
          <p:cNvPr id="2" name="Picture 1"/>
          <p:cNvPicPr>
            <a:picLocks noChangeAspect="1"/>
          </p:cNvPicPr>
          <p:nvPr/>
        </p:nvPicPr>
        <p:blipFill>
          <a:blip r:embed="rId6"/>
          <a:stretch>
            <a:fillRect/>
          </a:stretch>
        </p:blipFill>
        <p:spPr>
          <a:xfrm>
            <a:off x="1355144" y="2010835"/>
            <a:ext cx="4876800" cy="1885950"/>
          </a:xfrm>
          <a:prstGeom prst="rect">
            <a:avLst/>
          </a:prstGeom>
        </p:spPr>
      </p:pic>
      <p:sp>
        <p:nvSpPr>
          <p:cNvPr id="4" name="Freeform 3"/>
          <p:cNvSpPr/>
          <p:nvPr/>
        </p:nvSpPr>
        <p:spPr>
          <a:xfrm>
            <a:off x="4128113" y="2840560"/>
            <a:ext cx="1785463" cy="129353"/>
          </a:xfrm>
          <a:custGeom>
            <a:avLst/>
            <a:gdLst>
              <a:gd name="connsiteX0" fmla="*/ 0 w 1785463"/>
              <a:gd name="connsiteY0" fmla="*/ 30336 h 129353"/>
              <a:gd name="connsiteX1" fmla="*/ 329357 w 1785463"/>
              <a:gd name="connsiteY1" fmla="*/ 121342 h 129353"/>
              <a:gd name="connsiteX2" fmla="*/ 1005407 w 1785463"/>
              <a:gd name="connsiteY2" fmla="*/ 121342 h 129353"/>
              <a:gd name="connsiteX3" fmla="*/ 1477774 w 1785463"/>
              <a:gd name="connsiteY3" fmla="*/ 91007 h 129353"/>
              <a:gd name="connsiteX4" fmla="*/ 1785463 w 1785463"/>
              <a:gd name="connsiteY4" fmla="*/ 0 h 12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463" h="129353">
                <a:moveTo>
                  <a:pt x="0" y="30336"/>
                </a:moveTo>
                <a:cubicBezTo>
                  <a:pt x="80894" y="68255"/>
                  <a:pt x="161789" y="106174"/>
                  <a:pt x="329357" y="121342"/>
                </a:cubicBezTo>
                <a:cubicBezTo>
                  <a:pt x="496925" y="136510"/>
                  <a:pt x="814004" y="126398"/>
                  <a:pt x="1005407" y="121342"/>
                </a:cubicBezTo>
                <a:cubicBezTo>
                  <a:pt x="1196810" y="116286"/>
                  <a:pt x="1347765" y="111231"/>
                  <a:pt x="1477774" y="91007"/>
                </a:cubicBezTo>
                <a:cubicBezTo>
                  <a:pt x="1607783" y="70783"/>
                  <a:pt x="1696623" y="35391"/>
                  <a:pt x="178546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cxnSp>
        <p:nvCxnSpPr>
          <p:cNvPr id="9" name="Straight Connector 8"/>
          <p:cNvCxnSpPr/>
          <p:nvPr/>
        </p:nvCxnSpPr>
        <p:spPr>
          <a:xfrm flipH="1" flipV="1">
            <a:off x="2445052" y="2143227"/>
            <a:ext cx="0" cy="153862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44476" y="634557"/>
            <a:ext cx="5243795" cy="738664"/>
          </a:xfrm>
          <a:prstGeom prst="rect">
            <a:avLst/>
          </a:prstGeom>
          <a:noFill/>
        </p:spPr>
        <p:txBody>
          <a:bodyPr wrap="square" rtlCol="0">
            <a:spAutoFit/>
          </a:bodyPr>
          <a:lstStyle/>
          <a:p>
            <a:pPr defTabSz="914400"/>
            <a:r>
              <a:rPr lang="en-GB" sz="1400" dirty="0">
                <a:solidFill>
                  <a:prstClr val="black"/>
                </a:solidFill>
                <a:latin typeface="Calibri" panose="020F0502020204030204"/>
              </a:rPr>
              <a:t>Example: power extraction efficiency from the bunched beam with I</a:t>
            </a:r>
            <a:r>
              <a:rPr lang="en-GB" sz="1400" baseline="-25000" dirty="0">
                <a:solidFill>
                  <a:prstClr val="black"/>
                </a:solidFill>
                <a:latin typeface="Calibri" panose="020F0502020204030204"/>
              </a:rPr>
              <a:t>1</a:t>
            </a:r>
            <a:r>
              <a:rPr lang="en-GB" sz="1400" dirty="0">
                <a:solidFill>
                  <a:prstClr val="black"/>
                </a:solidFill>
                <a:latin typeface="Calibri" panose="020F0502020204030204"/>
              </a:rPr>
              <a:t>/I</a:t>
            </a:r>
            <a:r>
              <a:rPr lang="en-GB" sz="1400" baseline="-25000" dirty="0">
                <a:solidFill>
                  <a:prstClr val="black"/>
                </a:solidFill>
                <a:latin typeface="Calibri" panose="020F0502020204030204"/>
              </a:rPr>
              <a:t>0</a:t>
            </a:r>
            <a:r>
              <a:rPr lang="en-GB" sz="1400" dirty="0">
                <a:solidFill>
                  <a:prstClr val="black"/>
                </a:solidFill>
                <a:latin typeface="Calibri" panose="020F0502020204030204"/>
              </a:rPr>
              <a:t>=1.75 and </a:t>
            </a:r>
            <a:r>
              <a:rPr lang="en-GB" sz="1400" dirty="0">
                <a:solidFill>
                  <a:srgbClr val="FF0000"/>
                </a:solidFill>
                <a:latin typeface="Calibri" panose="020F0502020204030204"/>
              </a:rPr>
              <a:t>E </a:t>
            </a:r>
            <a:r>
              <a:rPr lang="en-GB" sz="1400" baseline="-25000" dirty="0">
                <a:solidFill>
                  <a:srgbClr val="FF0000"/>
                </a:solidFill>
                <a:latin typeface="Calibri" panose="020F0502020204030204"/>
              </a:rPr>
              <a:t>min</a:t>
            </a:r>
            <a:r>
              <a:rPr lang="en-GB" sz="1400" dirty="0">
                <a:solidFill>
                  <a:srgbClr val="FF0000"/>
                </a:solidFill>
                <a:latin typeface="Calibri" panose="020F0502020204030204"/>
              </a:rPr>
              <a:t>=E</a:t>
            </a:r>
            <a:r>
              <a:rPr lang="en-GB" sz="1400" baseline="-25000" dirty="0">
                <a:solidFill>
                  <a:srgbClr val="FF0000"/>
                </a:solidFill>
                <a:latin typeface="Calibri" panose="020F0502020204030204"/>
              </a:rPr>
              <a:t>0</a:t>
            </a:r>
            <a:r>
              <a:rPr lang="en-GB" sz="1400" dirty="0">
                <a:solidFill>
                  <a:prstClr val="black"/>
                </a:solidFill>
                <a:latin typeface="Calibri" panose="020F0502020204030204"/>
              </a:rPr>
              <a:t> (monochromatic bunch) at the output cavity entrance</a:t>
            </a:r>
            <a:r>
              <a:rPr lang="en-GB" sz="1200" dirty="0">
                <a:solidFill>
                  <a:prstClr val="black"/>
                </a:solidFill>
                <a:latin typeface="Calibri" panose="020F0502020204030204"/>
              </a:rPr>
              <a:t>. </a:t>
            </a:r>
            <a:r>
              <a:rPr lang="en-GB" sz="1200" b="1" dirty="0">
                <a:solidFill>
                  <a:prstClr val="black"/>
                </a:solidFill>
                <a:latin typeface="Calibri" panose="020F0502020204030204"/>
              </a:rPr>
              <a:t>The beam and cavity parameters were taken from FCC COM tube.</a:t>
            </a:r>
          </a:p>
        </p:txBody>
      </p:sp>
      <p:sp>
        <p:nvSpPr>
          <p:cNvPr id="13" name="TextBox 12"/>
          <p:cNvSpPr txBox="1"/>
          <p:nvPr/>
        </p:nvSpPr>
        <p:spPr>
          <a:xfrm>
            <a:off x="2098037" y="1632814"/>
            <a:ext cx="3903483" cy="461665"/>
          </a:xfrm>
          <a:prstGeom prst="rect">
            <a:avLst/>
          </a:prstGeom>
          <a:noFill/>
        </p:spPr>
        <p:txBody>
          <a:bodyPr wrap="square" rtlCol="0">
            <a:spAutoFit/>
          </a:bodyPr>
          <a:lstStyle/>
          <a:p>
            <a:pPr algn="ctr" defTabSz="914400"/>
            <a:r>
              <a:rPr lang="en-GB" sz="1200" dirty="0">
                <a:solidFill>
                  <a:prstClr val="black"/>
                </a:solidFill>
                <a:latin typeface="Calibri" panose="020F0502020204030204"/>
              </a:rPr>
              <a:t>Output cavity F/Q </a:t>
            </a:r>
            <a:r>
              <a:rPr lang="en-GB" sz="1200" baseline="-25000" dirty="0">
                <a:solidFill>
                  <a:prstClr val="black"/>
                </a:solidFill>
                <a:latin typeface="Calibri" panose="020F0502020204030204"/>
              </a:rPr>
              <a:t>Loaded</a:t>
            </a:r>
            <a:r>
              <a:rPr lang="en-GB" sz="1200" dirty="0">
                <a:solidFill>
                  <a:prstClr val="black"/>
                </a:solidFill>
                <a:latin typeface="Calibri" panose="020F0502020204030204"/>
              </a:rPr>
              <a:t> phase space. Fully saturated bunch 1D simulations with CERN in-house code (</a:t>
            </a:r>
            <a:r>
              <a:rPr lang="en-GB" sz="1200" b="1" dirty="0">
                <a:solidFill>
                  <a:prstClr val="black"/>
                </a:solidFill>
                <a:latin typeface="Calibri" panose="020F0502020204030204"/>
              </a:rPr>
              <a:t>J. Cai</a:t>
            </a:r>
            <a:r>
              <a:rPr lang="en-GB" sz="1200" dirty="0">
                <a:solidFill>
                  <a:prstClr val="black"/>
                </a:solidFill>
                <a:latin typeface="Calibri" panose="020F0502020204030204"/>
              </a:rPr>
              <a:t>)</a:t>
            </a:r>
          </a:p>
        </p:txBody>
      </p:sp>
      <p:sp>
        <p:nvSpPr>
          <p:cNvPr id="15" name="TextBox 14"/>
          <p:cNvSpPr txBox="1"/>
          <p:nvPr/>
        </p:nvSpPr>
        <p:spPr>
          <a:xfrm>
            <a:off x="5037222" y="2929910"/>
            <a:ext cx="508473" cy="246221"/>
          </a:xfrm>
          <a:prstGeom prst="rect">
            <a:avLst/>
          </a:prstGeom>
          <a:noFill/>
        </p:spPr>
        <p:txBody>
          <a:bodyPr wrap="none" rtlCol="0">
            <a:spAutoFit/>
          </a:bodyPr>
          <a:lstStyle/>
          <a:p>
            <a:pPr defTabSz="914400"/>
            <a:r>
              <a:rPr lang="en-GB" sz="1000" b="1" dirty="0">
                <a:solidFill>
                  <a:prstClr val="black"/>
                </a:solidFill>
                <a:latin typeface="Calibri" panose="020F0502020204030204"/>
              </a:rPr>
              <a:t>85.3%</a:t>
            </a:r>
          </a:p>
        </p:txBody>
      </p:sp>
      <p:sp>
        <p:nvSpPr>
          <p:cNvPr id="17" name="Freeform 16"/>
          <p:cNvSpPr/>
          <p:nvPr/>
        </p:nvSpPr>
        <p:spPr>
          <a:xfrm>
            <a:off x="1607286" y="2123883"/>
            <a:ext cx="1713100" cy="850952"/>
          </a:xfrm>
          <a:custGeom>
            <a:avLst/>
            <a:gdLst>
              <a:gd name="connsiteX0" fmla="*/ 0 w 1713100"/>
              <a:gd name="connsiteY0" fmla="*/ 585963 h 850952"/>
              <a:gd name="connsiteX1" fmla="*/ 309776 w 1713100"/>
              <a:gd name="connsiteY1" fmla="*/ 716591 h 850952"/>
              <a:gd name="connsiteX2" fmla="*/ 529979 w 1713100"/>
              <a:gd name="connsiteY2" fmla="*/ 794969 h 850952"/>
              <a:gd name="connsiteX3" fmla="*/ 750181 w 1713100"/>
              <a:gd name="connsiteY3" fmla="*/ 850952 h 850952"/>
              <a:gd name="connsiteX4" fmla="*/ 888274 w 1713100"/>
              <a:gd name="connsiteY4" fmla="*/ 843488 h 850952"/>
              <a:gd name="connsiteX5" fmla="*/ 1015171 w 1713100"/>
              <a:gd name="connsiteY5" fmla="*/ 836023 h 850952"/>
              <a:gd name="connsiteX6" fmla="*/ 1130870 w 1713100"/>
              <a:gd name="connsiteY6" fmla="*/ 809898 h 850952"/>
              <a:gd name="connsiteX7" fmla="*/ 1209247 w 1713100"/>
              <a:gd name="connsiteY7" fmla="*/ 761378 h 850952"/>
              <a:gd name="connsiteX8" fmla="*/ 1328679 w 1713100"/>
              <a:gd name="connsiteY8" fmla="*/ 660608 h 850952"/>
              <a:gd name="connsiteX9" fmla="*/ 1410788 w 1713100"/>
              <a:gd name="connsiteY9" fmla="*/ 552373 h 850952"/>
              <a:gd name="connsiteX10" fmla="*/ 1504095 w 1713100"/>
              <a:gd name="connsiteY10" fmla="*/ 421744 h 850952"/>
              <a:gd name="connsiteX11" fmla="*/ 1586204 w 1713100"/>
              <a:gd name="connsiteY11" fmla="*/ 298580 h 850952"/>
              <a:gd name="connsiteX12" fmla="*/ 1649652 w 1713100"/>
              <a:gd name="connsiteY12" fmla="*/ 220203 h 850952"/>
              <a:gd name="connsiteX13" fmla="*/ 1713100 w 1713100"/>
              <a:gd name="connsiteY13" fmla="*/ 153022 h 850952"/>
              <a:gd name="connsiteX14" fmla="*/ 1705636 w 1713100"/>
              <a:gd name="connsiteY14" fmla="*/ 7465 h 850952"/>
              <a:gd name="connsiteX15" fmla="*/ 7464 w 1713100"/>
              <a:gd name="connsiteY15" fmla="*/ 0 h 850952"/>
              <a:gd name="connsiteX16" fmla="*/ 0 w 1713100"/>
              <a:gd name="connsiteY16" fmla="*/ 585963 h 8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3100" h="850952">
                <a:moveTo>
                  <a:pt x="0" y="585963"/>
                </a:moveTo>
                <a:lnTo>
                  <a:pt x="309776" y="716591"/>
                </a:lnTo>
                <a:lnTo>
                  <a:pt x="529979" y="794969"/>
                </a:lnTo>
                <a:lnTo>
                  <a:pt x="750181" y="850952"/>
                </a:lnTo>
                <a:lnTo>
                  <a:pt x="888274" y="843488"/>
                </a:lnTo>
                <a:lnTo>
                  <a:pt x="1015171" y="836023"/>
                </a:lnTo>
                <a:lnTo>
                  <a:pt x="1130870" y="809898"/>
                </a:lnTo>
                <a:lnTo>
                  <a:pt x="1209247" y="761378"/>
                </a:lnTo>
                <a:lnTo>
                  <a:pt x="1328679" y="660608"/>
                </a:lnTo>
                <a:lnTo>
                  <a:pt x="1410788" y="552373"/>
                </a:lnTo>
                <a:lnTo>
                  <a:pt x="1504095" y="421744"/>
                </a:lnTo>
                <a:lnTo>
                  <a:pt x="1586204" y="298580"/>
                </a:lnTo>
                <a:lnTo>
                  <a:pt x="1649652" y="220203"/>
                </a:lnTo>
                <a:lnTo>
                  <a:pt x="1713100" y="153022"/>
                </a:lnTo>
                <a:lnTo>
                  <a:pt x="1705636" y="7465"/>
                </a:lnTo>
                <a:lnTo>
                  <a:pt x="7464" y="0"/>
                </a:lnTo>
                <a:lnTo>
                  <a:pt x="0" y="585963"/>
                </a:ln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16" name="TextBox 15"/>
          <p:cNvSpPr txBox="1"/>
          <p:nvPr/>
        </p:nvSpPr>
        <p:spPr>
          <a:xfrm>
            <a:off x="1679520" y="2279846"/>
            <a:ext cx="1568632" cy="400110"/>
          </a:xfrm>
          <a:prstGeom prst="rect">
            <a:avLst/>
          </a:prstGeom>
          <a:noFill/>
          <a:ln>
            <a:noFill/>
          </a:ln>
        </p:spPr>
        <p:txBody>
          <a:bodyPr wrap="square" rtlCol="0">
            <a:spAutoFit/>
          </a:bodyPr>
          <a:lstStyle/>
          <a:p>
            <a:pPr defTabSz="914400"/>
            <a:r>
              <a:rPr lang="en-GB" sz="1000" dirty="0">
                <a:solidFill>
                  <a:prstClr val="white"/>
                </a:solidFill>
                <a:latin typeface="Calibri" panose="020F0502020204030204"/>
              </a:rPr>
              <a:t>Unstable area: bouncing/ reflected electrons</a:t>
            </a:r>
          </a:p>
        </p:txBody>
      </p:sp>
      <p:sp>
        <p:nvSpPr>
          <p:cNvPr id="18" name="TextBox 17"/>
          <p:cNvSpPr txBox="1"/>
          <p:nvPr/>
        </p:nvSpPr>
        <p:spPr>
          <a:xfrm>
            <a:off x="2386861" y="3404855"/>
            <a:ext cx="306494" cy="276999"/>
          </a:xfrm>
          <a:prstGeom prst="rect">
            <a:avLst/>
          </a:prstGeom>
          <a:noFill/>
        </p:spPr>
        <p:txBody>
          <a:bodyPr wrap="none" rtlCol="0">
            <a:spAutoFit/>
          </a:bodyPr>
          <a:lstStyle/>
          <a:p>
            <a:pPr defTabSz="914400"/>
            <a:r>
              <a:rPr lang="en-GB" sz="1200" dirty="0">
                <a:solidFill>
                  <a:prstClr val="white"/>
                </a:solidFill>
                <a:latin typeface="Calibri" panose="020F0502020204030204"/>
              </a:rPr>
              <a:t>F</a:t>
            </a:r>
            <a:r>
              <a:rPr lang="en-GB" sz="1200" baseline="-25000" dirty="0">
                <a:solidFill>
                  <a:prstClr val="white"/>
                </a:solidFill>
                <a:latin typeface="Calibri" panose="020F0502020204030204"/>
              </a:rPr>
              <a:t>0</a:t>
            </a:r>
            <a:endParaRPr lang="en-GB" sz="1200" dirty="0">
              <a:solidFill>
                <a:prstClr val="white"/>
              </a:solidFill>
              <a:latin typeface="Calibri" panose="020F0502020204030204"/>
            </a:endParaRPr>
          </a:p>
        </p:txBody>
      </p:sp>
      <p:cxnSp>
        <p:nvCxnSpPr>
          <p:cNvPr id="52" name="Straight Connector 51"/>
          <p:cNvCxnSpPr/>
          <p:nvPr/>
        </p:nvCxnSpPr>
        <p:spPr>
          <a:xfrm flipH="1" flipV="1">
            <a:off x="5020843" y="2135922"/>
            <a:ext cx="0" cy="153862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30113" y="3930934"/>
            <a:ext cx="3597075" cy="276999"/>
          </a:xfrm>
          <a:prstGeom prst="rect">
            <a:avLst/>
          </a:prstGeom>
          <a:noFill/>
        </p:spPr>
        <p:txBody>
          <a:bodyPr wrap="none" rtlCol="0">
            <a:spAutoFit/>
          </a:bodyPr>
          <a:lstStyle/>
          <a:p>
            <a:pPr defTabSz="914400"/>
            <a:r>
              <a:rPr lang="en-GB" sz="1200" dirty="0">
                <a:solidFill>
                  <a:prstClr val="black"/>
                </a:solidFill>
                <a:latin typeface="Calibri" panose="020F0502020204030204"/>
              </a:rPr>
              <a:t>Bunch deceleration in the output cavity F=1.00025xF</a:t>
            </a:r>
            <a:r>
              <a:rPr lang="en-GB" sz="1200" baseline="-25000" dirty="0">
                <a:solidFill>
                  <a:prstClr val="black"/>
                </a:solidFill>
                <a:latin typeface="Calibri" panose="020F0502020204030204"/>
              </a:rPr>
              <a:t>0</a:t>
            </a:r>
            <a:endParaRPr lang="en-GB" sz="1200" dirty="0">
              <a:solidFill>
                <a:prstClr val="black"/>
              </a:solidFill>
              <a:latin typeface="Calibri" panose="020F0502020204030204"/>
            </a:endParaRPr>
          </a:p>
        </p:txBody>
      </p:sp>
      <p:cxnSp>
        <p:nvCxnSpPr>
          <p:cNvPr id="30" name="Straight Arrow Connector 29"/>
          <p:cNvCxnSpPr/>
          <p:nvPr/>
        </p:nvCxnSpPr>
        <p:spPr>
          <a:xfrm>
            <a:off x="5122282" y="2969912"/>
            <a:ext cx="423412" cy="12380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222911" y="4442802"/>
            <a:ext cx="569387" cy="276999"/>
          </a:xfrm>
          <a:prstGeom prst="rect">
            <a:avLst/>
          </a:prstGeom>
          <a:noFill/>
        </p:spPr>
        <p:txBody>
          <a:bodyPr wrap="none" rtlCol="0">
            <a:spAutoFit/>
          </a:bodyPr>
          <a:lstStyle/>
          <a:p>
            <a:pPr defTabSz="914400"/>
            <a:r>
              <a:rPr lang="en-GB" sz="1200" dirty="0">
                <a:solidFill>
                  <a:prstClr val="black"/>
                </a:solidFill>
                <a:latin typeface="Calibri" panose="020F0502020204030204"/>
              </a:rPr>
              <a:t>85.3%</a:t>
            </a:r>
          </a:p>
        </p:txBody>
      </p:sp>
      <p:pic>
        <p:nvPicPr>
          <p:cNvPr id="58" name="Picture 57"/>
          <p:cNvPicPr>
            <a:picLocks noChangeAspect="1"/>
          </p:cNvPicPr>
          <p:nvPr/>
        </p:nvPicPr>
        <p:blipFill>
          <a:blip r:embed="rId7"/>
          <a:stretch>
            <a:fillRect/>
          </a:stretch>
        </p:blipFill>
        <p:spPr>
          <a:xfrm>
            <a:off x="6810541" y="2199950"/>
            <a:ext cx="3505267" cy="2899011"/>
          </a:xfrm>
          <a:prstGeom prst="rect">
            <a:avLst/>
          </a:prstGeom>
        </p:spPr>
      </p:pic>
      <p:sp>
        <p:nvSpPr>
          <p:cNvPr id="59" name="TextBox 58"/>
          <p:cNvSpPr txBox="1"/>
          <p:nvPr/>
        </p:nvSpPr>
        <p:spPr>
          <a:xfrm>
            <a:off x="7756961" y="2953811"/>
            <a:ext cx="945643" cy="276999"/>
          </a:xfrm>
          <a:prstGeom prst="rect">
            <a:avLst/>
          </a:prstGeom>
          <a:noFill/>
        </p:spPr>
        <p:txBody>
          <a:bodyPr wrap="none" rtlCol="0">
            <a:spAutoFit/>
          </a:bodyPr>
          <a:lstStyle/>
          <a:p>
            <a:pPr defTabSz="914400"/>
            <a:r>
              <a:rPr lang="en-GB" sz="1200" dirty="0">
                <a:solidFill>
                  <a:srgbClr val="0000FF"/>
                </a:solidFill>
                <a:latin typeface="Calibri" panose="020F0502020204030204"/>
              </a:rPr>
              <a:t>Equation (1)</a:t>
            </a:r>
          </a:p>
        </p:txBody>
      </p:sp>
      <p:sp>
        <p:nvSpPr>
          <p:cNvPr id="61" name="TextBox 60"/>
          <p:cNvSpPr txBox="1"/>
          <p:nvPr/>
        </p:nvSpPr>
        <p:spPr>
          <a:xfrm>
            <a:off x="7867775" y="4910369"/>
            <a:ext cx="1630062" cy="276999"/>
          </a:xfrm>
          <a:prstGeom prst="rect">
            <a:avLst/>
          </a:prstGeom>
          <a:noFill/>
        </p:spPr>
        <p:txBody>
          <a:bodyPr wrap="none" rtlCol="0">
            <a:spAutoFit/>
          </a:bodyPr>
          <a:lstStyle/>
          <a:p>
            <a:pPr defTabSz="914400"/>
            <a:r>
              <a:rPr lang="en-GB" sz="1200" dirty="0">
                <a:solidFill>
                  <a:prstClr val="black"/>
                </a:solidFill>
                <a:latin typeface="Calibri" panose="020F0502020204030204"/>
              </a:rPr>
              <a:t>Modulation depth, I</a:t>
            </a:r>
            <a:r>
              <a:rPr lang="en-GB" sz="1200" baseline="-25000" dirty="0">
                <a:solidFill>
                  <a:prstClr val="black"/>
                </a:solidFill>
                <a:latin typeface="Calibri" panose="020F0502020204030204"/>
              </a:rPr>
              <a:t>1</a:t>
            </a:r>
            <a:r>
              <a:rPr lang="en-GB" sz="1200" dirty="0">
                <a:solidFill>
                  <a:prstClr val="black"/>
                </a:solidFill>
                <a:latin typeface="Calibri" panose="020F0502020204030204"/>
              </a:rPr>
              <a:t>/I</a:t>
            </a:r>
            <a:r>
              <a:rPr lang="en-GB" sz="1200" baseline="-25000" dirty="0">
                <a:solidFill>
                  <a:prstClr val="black"/>
                </a:solidFill>
                <a:latin typeface="Calibri" panose="020F0502020204030204"/>
              </a:rPr>
              <a:t>0</a:t>
            </a:r>
            <a:endParaRPr lang="en-GB" sz="1200" dirty="0">
              <a:solidFill>
                <a:prstClr val="black"/>
              </a:solidFill>
              <a:latin typeface="Calibri" panose="020F0502020204030204"/>
            </a:endParaRPr>
          </a:p>
        </p:txBody>
      </p:sp>
      <p:sp>
        <p:nvSpPr>
          <p:cNvPr id="62" name="TextBox 61"/>
          <p:cNvSpPr txBox="1"/>
          <p:nvPr/>
        </p:nvSpPr>
        <p:spPr>
          <a:xfrm rot="16200000">
            <a:off x="5684962" y="3519464"/>
            <a:ext cx="2213235" cy="307777"/>
          </a:xfrm>
          <a:prstGeom prst="rect">
            <a:avLst/>
          </a:prstGeom>
          <a:noFill/>
        </p:spPr>
        <p:txBody>
          <a:bodyPr wrap="none" rtlCol="0">
            <a:spAutoFit/>
          </a:bodyPr>
          <a:lstStyle/>
          <a:p>
            <a:pPr defTabSz="914400"/>
            <a:r>
              <a:rPr lang="en-GB" sz="1400" dirty="0">
                <a:solidFill>
                  <a:prstClr val="black"/>
                </a:solidFill>
                <a:latin typeface="Calibri" panose="020F0502020204030204"/>
              </a:rPr>
              <a:t>Power conversion efficiency</a:t>
            </a:r>
          </a:p>
        </p:txBody>
      </p:sp>
      <p:sp>
        <p:nvSpPr>
          <p:cNvPr id="63" name="TextBox 62"/>
          <p:cNvSpPr txBox="1"/>
          <p:nvPr/>
        </p:nvSpPr>
        <p:spPr>
          <a:xfrm>
            <a:off x="8037464" y="3953072"/>
            <a:ext cx="1525161" cy="461665"/>
          </a:xfrm>
          <a:prstGeom prst="rect">
            <a:avLst/>
          </a:prstGeom>
          <a:noFill/>
        </p:spPr>
        <p:txBody>
          <a:bodyPr wrap="none" rtlCol="0">
            <a:spAutoFit/>
          </a:bodyPr>
          <a:lstStyle/>
          <a:p>
            <a:pPr defTabSz="914400"/>
            <a:r>
              <a:rPr lang="en-GB" sz="1200" dirty="0">
                <a:solidFill>
                  <a:srgbClr val="FF0000"/>
                </a:solidFill>
                <a:latin typeface="Calibri" panose="020F0502020204030204"/>
              </a:rPr>
              <a:t>Fully saturated bunch</a:t>
            </a:r>
          </a:p>
          <a:p>
            <a:pPr defTabSz="914400"/>
            <a:r>
              <a:rPr lang="en-GB" sz="1200" dirty="0">
                <a:solidFill>
                  <a:srgbClr val="FF0000"/>
                </a:solidFill>
                <a:latin typeface="Calibri" panose="020F0502020204030204"/>
              </a:rPr>
              <a:t>Simulations (J. Cai)</a:t>
            </a:r>
          </a:p>
        </p:txBody>
      </p:sp>
      <p:sp>
        <p:nvSpPr>
          <p:cNvPr id="64" name="TextBox 63"/>
          <p:cNvSpPr txBox="1"/>
          <p:nvPr/>
        </p:nvSpPr>
        <p:spPr>
          <a:xfrm>
            <a:off x="6488270" y="5273093"/>
            <a:ext cx="4149806" cy="923330"/>
          </a:xfrm>
          <a:prstGeom prst="rect">
            <a:avLst/>
          </a:prstGeom>
          <a:noFill/>
        </p:spPr>
        <p:txBody>
          <a:bodyPr wrap="square" rtlCol="0">
            <a:spAutoFit/>
          </a:bodyPr>
          <a:lstStyle/>
          <a:p>
            <a:pPr algn="ctr" defTabSz="914400"/>
            <a:r>
              <a:rPr lang="en-GB" dirty="0">
                <a:solidFill>
                  <a:prstClr val="black"/>
                </a:solidFill>
                <a:latin typeface="Calibri" panose="020F0502020204030204"/>
              </a:rPr>
              <a:t>In a ‘classical’ approach, the highest power conversion efficiency with </a:t>
            </a:r>
            <a:r>
              <a:rPr lang="en-GB" u="sng" dirty="0">
                <a:solidFill>
                  <a:prstClr val="black"/>
                </a:solidFill>
                <a:latin typeface="Calibri" panose="020F0502020204030204"/>
              </a:rPr>
              <a:t>fully saturated bunch </a:t>
            </a:r>
            <a:r>
              <a:rPr lang="en-GB" dirty="0">
                <a:solidFill>
                  <a:prstClr val="black"/>
                </a:solidFill>
                <a:latin typeface="Calibri" panose="020F0502020204030204"/>
              </a:rPr>
              <a:t>does not exceed </a:t>
            </a:r>
            <a:r>
              <a:rPr lang="en-GB" b="1" dirty="0">
                <a:solidFill>
                  <a:srgbClr val="FF0000"/>
                </a:solidFill>
                <a:latin typeface="Calibri" panose="020F0502020204030204"/>
              </a:rPr>
              <a:t>87%</a:t>
            </a:r>
            <a:r>
              <a:rPr lang="en-GB" dirty="0">
                <a:solidFill>
                  <a:prstClr val="black"/>
                </a:solidFill>
                <a:latin typeface="Calibri" panose="020F0502020204030204"/>
              </a:rPr>
              <a:t>.</a:t>
            </a:r>
          </a:p>
        </p:txBody>
      </p:sp>
      <p:cxnSp>
        <p:nvCxnSpPr>
          <p:cNvPr id="67" name="Straight Connector 66"/>
          <p:cNvCxnSpPr/>
          <p:nvPr/>
        </p:nvCxnSpPr>
        <p:spPr>
          <a:xfrm>
            <a:off x="4170293" y="5887764"/>
            <a:ext cx="2182167" cy="3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646168" y="5891857"/>
            <a:ext cx="2182167" cy="3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113827" y="5908150"/>
            <a:ext cx="2355260" cy="276999"/>
          </a:xfrm>
          <a:prstGeom prst="rect">
            <a:avLst/>
          </a:prstGeom>
          <a:noFill/>
        </p:spPr>
        <p:txBody>
          <a:bodyPr wrap="none" rtlCol="0">
            <a:spAutoFit/>
          </a:bodyPr>
          <a:lstStyle/>
          <a:p>
            <a:pPr defTabSz="914400"/>
            <a:r>
              <a:rPr lang="en-GB" sz="1200" dirty="0">
                <a:solidFill>
                  <a:prstClr val="black"/>
                </a:solidFill>
                <a:latin typeface="Calibri" panose="020F0502020204030204"/>
              </a:rPr>
              <a:t>Fully saturated ‘rectangular’ bunch</a:t>
            </a:r>
          </a:p>
        </p:txBody>
      </p:sp>
      <p:sp>
        <p:nvSpPr>
          <p:cNvPr id="74" name="TextBox 73"/>
          <p:cNvSpPr txBox="1"/>
          <p:nvPr/>
        </p:nvSpPr>
        <p:spPr>
          <a:xfrm>
            <a:off x="1699077" y="5938987"/>
            <a:ext cx="1779270" cy="276999"/>
          </a:xfrm>
          <a:prstGeom prst="rect">
            <a:avLst/>
          </a:prstGeom>
          <a:noFill/>
        </p:spPr>
        <p:txBody>
          <a:bodyPr wrap="none" rtlCol="0">
            <a:spAutoFit/>
          </a:bodyPr>
          <a:lstStyle/>
          <a:p>
            <a:pPr defTabSz="914400"/>
            <a:r>
              <a:rPr lang="en-GB" sz="1200" dirty="0">
                <a:solidFill>
                  <a:prstClr val="black"/>
                </a:solidFill>
                <a:latin typeface="Calibri" panose="020F0502020204030204"/>
              </a:rPr>
              <a:t>Gaussian ‘classical’ bunch</a:t>
            </a:r>
          </a:p>
        </p:txBody>
      </p:sp>
      <p:sp>
        <p:nvSpPr>
          <p:cNvPr id="71" name="TextBox 70"/>
          <p:cNvSpPr txBox="1"/>
          <p:nvPr/>
        </p:nvSpPr>
        <p:spPr>
          <a:xfrm>
            <a:off x="1646168" y="5604271"/>
            <a:ext cx="958917" cy="246221"/>
          </a:xfrm>
          <a:prstGeom prst="rect">
            <a:avLst/>
          </a:prstGeom>
          <a:noFill/>
        </p:spPr>
        <p:txBody>
          <a:bodyPr wrap="none" rtlCol="0">
            <a:spAutoFit/>
          </a:bodyPr>
          <a:lstStyle/>
          <a:p>
            <a:pPr defTabSz="914400"/>
            <a:r>
              <a:rPr lang="en-GB" sz="1000" dirty="0" err="1">
                <a:solidFill>
                  <a:srgbClr val="FF0000"/>
                </a:solidFill>
                <a:latin typeface="Calibri" panose="020F0502020204030204"/>
              </a:rPr>
              <a:t>Ez</a:t>
            </a:r>
            <a:r>
              <a:rPr lang="en-GB" sz="1000" dirty="0">
                <a:solidFill>
                  <a:srgbClr val="FF0000"/>
                </a:solidFill>
                <a:latin typeface="Calibri" panose="020F0502020204030204"/>
              </a:rPr>
              <a:t> in the cavity</a:t>
            </a:r>
          </a:p>
        </p:txBody>
      </p:sp>
      <p:sp>
        <p:nvSpPr>
          <p:cNvPr id="76" name="TextBox 75"/>
          <p:cNvSpPr txBox="1"/>
          <p:nvPr/>
        </p:nvSpPr>
        <p:spPr>
          <a:xfrm>
            <a:off x="1679521" y="4502971"/>
            <a:ext cx="569387" cy="276999"/>
          </a:xfrm>
          <a:prstGeom prst="rect">
            <a:avLst/>
          </a:prstGeom>
          <a:noFill/>
        </p:spPr>
        <p:txBody>
          <a:bodyPr wrap="none" rtlCol="0">
            <a:spAutoFit/>
          </a:bodyPr>
          <a:lstStyle/>
          <a:p>
            <a:pPr defTabSz="914400"/>
            <a:r>
              <a:rPr lang="en-GB" sz="1200" dirty="0">
                <a:solidFill>
                  <a:prstClr val="black"/>
                </a:solidFill>
                <a:latin typeface="Calibri" panose="020F0502020204030204"/>
              </a:rPr>
              <a:t>83.3%</a:t>
            </a:r>
          </a:p>
        </p:txBody>
      </p:sp>
      <p:cxnSp>
        <p:nvCxnSpPr>
          <p:cNvPr id="75" name="Straight Arrow Connector 74"/>
          <p:cNvCxnSpPr/>
          <p:nvPr/>
        </p:nvCxnSpPr>
        <p:spPr>
          <a:xfrm>
            <a:off x="3664131" y="2929909"/>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587723" y="2695090"/>
            <a:ext cx="481222" cy="246221"/>
          </a:xfrm>
          <a:prstGeom prst="rect">
            <a:avLst/>
          </a:prstGeom>
          <a:noFill/>
        </p:spPr>
        <p:txBody>
          <a:bodyPr wrap="none" rtlCol="0">
            <a:spAutoFit/>
          </a:bodyPr>
          <a:lstStyle/>
          <a:p>
            <a:pPr defTabSz="914400"/>
            <a:r>
              <a:rPr lang="en-GB" sz="1000" dirty="0">
                <a:solidFill>
                  <a:prstClr val="black"/>
                </a:solidFill>
                <a:latin typeface="Calibri" panose="020F0502020204030204"/>
              </a:rPr>
              <a:t>Zoom</a:t>
            </a:r>
          </a:p>
        </p:txBody>
      </p:sp>
      <p:cxnSp>
        <p:nvCxnSpPr>
          <p:cNvPr id="35" name="Straight Connector 34"/>
          <p:cNvCxnSpPr/>
          <p:nvPr/>
        </p:nvCxnSpPr>
        <p:spPr>
          <a:xfrm>
            <a:off x="1647361" y="5031865"/>
            <a:ext cx="2182167" cy="36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170292" y="5031497"/>
            <a:ext cx="2182167" cy="368"/>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80485" y="4667446"/>
            <a:ext cx="955762" cy="400110"/>
          </a:xfrm>
          <a:prstGeom prst="rect">
            <a:avLst/>
          </a:prstGeom>
          <a:noFill/>
        </p:spPr>
        <p:txBody>
          <a:bodyPr wrap="square" rtlCol="0">
            <a:spAutoFit/>
          </a:bodyPr>
          <a:lstStyle/>
          <a:p>
            <a:pPr defTabSz="914400"/>
            <a:r>
              <a:rPr lang="en-GB" sz="1000" dirty="0">
                <a:solidFill>
                  <a:srgbClr val="E7E6E6">
                    <a:lumMod val="90000"/>
                  </a:srgbClr>
                </a:solidFill>
                <a:latin typeface="Calibri" panose="020F0502020204030204"/>
              </a:rPr>
              <a:t>accelerated electrons</a:t>
            </a:r>
          </a:p>
        </p:txBody>
      </p:sp>
      <p:sp>
        <p:nvSpPr>
          <p:cNvPr id="5" name="Date Placeholder 4"/>
          <p:cNvSpPr>
            <a:spLocks noGrp="1"/>
          </p:cNvSpPr>
          <p:nvPr>
            <p:ph type="dt" sz="half" idx="10"/>
          </p:nvPr>
        </p:nvSpPr>
        <p:spPr/>
        <p:txBody>
          <a:bodyPr/>
          <a:lstStyle/>
          <a:p>
            <a:r>
              <a:rPr lang="en-US" smtClean="0"/>
              <a:t>07-Dec-2017</a:t>
            </a:r>
            <a:endParaRPr lang="en-GB"/>
          </a:p>
        </p:txBody>
      </p:sp>
      <p:sp>
        <p:nvSpPr>
          <p:cNvPr id="6" name="Footer Placeholder 5"/>
          <p:cNvSpPr>
            <a:spLocks noGrp="1"/>
          </p:cNvSpPr>
          <p:nvPr>
            <p:ph type="ftr" sz="quarter" idx="11"/>
          </p:nvPr>
        </p:nvSpPr>
        <p:spPr/>
        <p:txBody>
          <a:bodyPr/>
          <a:lstStyle/>
          <a:p>
            <a:r>
              <a:rPr lang="sv-SE" smtClean="0"/>
              <a:t>RF R&amp;D @ CERN     Uppsala University</a:t>
            </a:r>
            <a:endParaRPr lang="en-GB"/>
          </a:p>
        </p:txBody>
      </p:sp>
      <p:sp>
        <p:nvSpPr>
          <p:cNvPr id="7" name="Slide Number Placeholder 6"/>
          <p:cNvSpPr>
            <a:spLocks noGrp="1"/>
          </p:cNvSpPr>
          <p:nvPr>
            <p:ph type="sldNum" sz="quarter" idx="12"/>
          </p:nvPr>
        </p:nvSpPr>
        <p:spPr/>
        <p:txBody>
          <a:bodyPr/>
          <a:lstStyle/>
          <a:p>
            <a:fld id="{9160F328-05D9-4810-B429-364EFC10BD01}" type="slidenum">
              <a:rPr lang="en-GB" smtClean="0"/>
              <a:t>38</a:t>
            </a:fld>
            <a:endParaRPr lang="en-GB"/>
          </a:p>
        </p:txBody>
      </p:sp>
      <p:sp>
        <p:nvSpPr>
          <p:cNvPr id="41" name="TextBox 40"/>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28993681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200" y="605253"/>
            <a:ext cx="3772299" cy="2829224"/>
          </a:xfrm>
          <a:prstGeom prst="rect">
            <a:avLst/>
          </a:prstGeom>
        </p:spPr>
      </p:pic>
      <p:pic>
        <p:nvPicPr>
          <p:cNvPr id="11" name="Picture 10"/>
          <p:cNvPicPr>
            <a:picLocks noChangeAspect="1"/>
          </p:cNvPicPr>
          <p:nvPr/>
        </p:nvPicPr>
        <p:blipFill>
          <a:blip r:embed="rId3"/>
          <a:stretch>
            <a:fillRect/>
          </a:stretch>
        </p:blipFill>
        <p:spPr>
          <a:xfrm>
            <a:off x="6780663" y="3510058"/>
            <a:ext cx="3610841" cy="3043753"/>
          </a:xfrm>
          <a:prstGeom prst="rect">
            <a:avLst/>
          </a:prstGeom>
        </p:spPr>
      </p:pic>
      <p:sp>
        <p:nvSpPr>
          <p:cNvPr id="44" name="TextBox 43"/>
          <p:cNvSpPr txBox="1"/>
          <p:nvPr/>
        </p:nvSpPr>
        <p:spPr>
          <a:xfrm>
            <a:off x="1298571" y="2681412"/>
            <a:ext cx="5048983" cy="3416320"/>
          </a:xfrm>
          <a:prstGeom prst="rect">
            <a:avLst/>
          </a:prstGeom>
          <a:noFill/>
        </p:spPr>
        <p:txBody>
          <a:bodyPr wrap="square" rtlCol="0">
            <a:spAutoFit/>
          </a:bodyPr>
          <a:lstStyle/>
          <a:p>
            <a:pPr algn="ctr" defTabSz="914400"/>
            <a:r>
              <a:rPr lang="en-GB" b="1" dirty="0">
                <a:solidFill>
                  <a:srgbClr val="70AD47">
                    <a:lumMod val="75000"/>
                  </a:srgbClr>
                </a:solidFill>
                <a:latin typeface="Calibri" panose="020F0502020204030204"/>
              </a:rPr>
              <a:t>Ultimate high power conversion efficiency conditions:</a:t>
            </a:r>
          </a:p>
          <a:p>
            <a:pPr marL="285750" indent="-285750" defTabSz="914400">
              <a:buFont typeface="Wingdings" panose="05000000000000000000" pitchFamily="2" charset="2"/>
              <a:buChar char="§"/>
            </a:pPr>
            <a:r>
              <a:rPr lang="en-GB" dirty="0">
                <a:solidFill>
                  <a:srgbClr val="70AD47">
                    <a:lumMod val="75000"/>
                  </a:srgbClr>
                </a:solidFill>
                <a:latin typeface="Calibri" panose="020F0502020204030204"/>
              </a:rPr>
              <a:t>To avoid migration of the electrons from bunch to anti-bunch during deceleration in the output cavity, the incoming bunch with non-zero length should have certain velocity  dispersion: </a:t>
            </a:r>
            <a:r>
              <a:rPr lang="en-GB" b="1" dirty="0">
                <a:solidFill>
                  <a:srgbClr val="70AD47">
                    <a:lumMod val="75000"/>
                  </a:srgbClr>
                </a:solidFill>
                <a:latin typeface="Calibri" panose="020F0502020204030204"/>
              </a:rPr>
              <a:t>Congregated Bunch</a:t>
            </a:r>
            <a:r>
              <a:rPr lang="en-GB" dirty="0">
                <a:solidFill>
                  <a:srgbClr val="70AD47">
                    <a:lumMod val="75000"/>
                  </a:srgbClr>
                </a:solidFill>
                <a:latin typeface="Calibri" panose="020F0502020204030204"/>
              </a:rPr>
              <a:t>, when the leading electrons are slower than the tailing ones.</a:t>
            </a:r>
          </a:p>
          <a:p>
            <a:pPr marL="285750" indent="-285750" defTabSz="914400">
              <a:buFont typeface="Wingdings" panose="05000000000000000000" pitchFamily="2" charset="2"/>
              <a:buChar char="§"/>
            </a:pPr>
            <a:r>
              <a:rPr lang="en-GB" dirty="0">
                <a:solidFill>
                  <a:srgbClr val="70AD47">
                    <a:lumMod val="75000"/>
                  </a:srgbClr>
                </a:solidFill>
                <a:latin typeface="Calibri" panose="020F0502020204030204"/>
              </a:rPr>
              <a:t>For the full deceleration, the congregated bunch should be gradually transformed at the cavity exit into </a:t>
            </a:r>
            <a:r>
              <a:rPr lang="en-GB" b="1" dirty="0">
                <a:solidFill>
                  <a:srgbClr val="70AD47">
                    <a:lumMod val="75000"/>
                  </a:srgbClr>
                </a:solidFill>
                <a:latin typeface="Calibri" panose="020F0502020204030204"/>
              </a:rPr>
              <a:t>monochromatic bunch </a:t>
            </a:r>
            <a:r>
              <a:rPr lang="en-GB" dirty="0">
                <a:solidFill>
                  <a:srgbClr val="70AD47">
                    <a:lumMod val="75000"/>
                  </a:srgbClr>
                </a:solidFill>
                <a:latin typeface="Calibri" panose="020F0502020204030204"/>
              </a:rPr>
              <a:t>with least velocity.</a:t>
            </a:r>
            <a:r>
              <a:rPr lang="en-US" dirty="0">
                <a:solidFill>
                  <a:srgbClr val="70AD47">
                    <a:lumMod val="75000"/>
                  </a:srgbClr>
                </a:solidFill>
                <a:latin typeface="Calibri" panose="020F0502020204030204"/>
              </a:rPr>
              <a:t> </a:t>
            </a:r>
            <a:endParaRPr lang="en-GB" strike="sngStrike" dirty="0">
              <a:solidFill>
                <a:srgbClr val="70AD47">
                  <a:lumMod val="75000"/>
                </a:srgbClr>
              </a:solidFill>
              <a:latin typeface="Calibri" panose="020F0502020204030204"/>
            </a:endParaRPr>
          </a:p>
        </p:txBody>
      </p:sp>
      <p:sp>
        <p:nvSpPr>
          <p:cNvPr id="46" name="TextBox 45"/>
          <p:cNvSpPr txBox="1"/>
          <p:nvPr/>
        </p:nvSpPr>
        <p:spPr>
          <a:xfrm>
            <a:off x="1298570" y="185639"/>
            <a:ext cx="4553170" cy="461665"/>
          </a:xfrm>
          <a:prstGeom prst="rect">
            <a:avLst/>
          </a:prstGeom>
          <a:noFill/>
        </p:spPr>
        <p:txBody>
          <a:bodyPr wrap="none" rtlCol="0">
            <a:spAutoFit/>
          </a:bodyPr>
          <a:lstStyle/>
          <a:p>
            <a:pPr defTabSz="914400"/>
            <a:r>
              <a:rPr lang="en-GB" sz="2400" dirty="0">
                <a:solidFill>
                  <a:prstClr val="black"/>
                </a:solidFill>
                <a:latin typeface="Calibri" panose="020F0502020204030204"/>
              </a:rPr>
              <a:t>Power conversion efficiency issues.</a:t>
            </a:r>
          </a:p>
        </p:txBody>
      </p:sp>
      <p:pic>
        <p:nvPicPr>
          <p:cNvPr id="23" name="Picture 22"/>
          <p:cNvPicPr>
            <a:picLocks noChangeAspect="1"/>
          </p:cNvPicPr>
          <p:nvPr/>
        </p:nvPicPr>
        <p:blipFill>
          <a:blip r:embed="rId4"/>
          <a:stretch>
            <a:fillRect/>
          </a:stretch>
        </p:blipFill>
        <p:spPr>
          <a:xfrm>
            <a:off x="1686025" y="871598"/>
            <a:ext cx="4157887" cy="1383712"/>
          </a:xfrm>
          <a:prstGeom prst="rect">
            <a:avLst/>
          </a:prstGeom>
          <a:ln>
            <a:solidFill>
              <a:schemeClr val="tx1"/>
            </a:solidFill>
          </a:ln>
        </p:spPr>
      </p:pic>
      <p:sp>
        <p:nvSpPr>
          <p:cNvPr id="6" name="TextBox 5"/>
          <p:cNvSpPr txBox="1"/>
          <p:nvPr/>
        </p:nvSpPr>
        <p:spPr>
          <a:xfrm>
            <a:off x="7100098" y="843756"/>
            <a:ext cx="758541" cy="369332"/>
          </a:xfrm>
          <a:prstGeom prst="rect">
            <a:avLst/>
          </a:prstGeom>
          <a:noFill/>
        </p:spPr>
        <p:txBody>
          <a:bodyPr wrap="none" rtlCol="0">
            <a:spAutoFit/>
          </a:bodyPr>
          <a:lstStyle/>
          <a:p>
            <a:pPr defTabSz="914400"/>
            <a:r>
              <a:rPr lang="en-GB" dirty="0">
                <a:solidFill>
                  <a:prstClr val="black"/>
                </a:solidFill>
                <a:latin typeface="Calibri" panose="020F0502020204030204"/>
              </a:rPr>
              <a:t>89.4%</a:t>
            </a:r>
          </a:p>
        </p:txBody>
      </p:sp>
      <p:sp>
        <p:nvSpPr>
          <p:cNvPr id="34" name="TextBox 33"/>
          <p:cNvSpPr txBox="1"/>
          <p:nvPr/>
        </p:nvSpPr>
        <p:spPr>
          <a:xfrm>
            <a:off x="7858638" y="6361548"/>
            <a:ext cx="1630062" cy="276999"/>
          </a:xfrm>
          <a:prstGeom prst="rect">
            <a:avLst/>
          </a:prstGeom>
          <a:noFill/>
        </p:spPr>
        <p:txBody>
          <a:bodyPr wrap="none" rtlCol="0">
            <a:spAutoFit/>
          </a:bodyPr>
          <a:lstStyle/>
          <a:p>
            <a:pPr defTabSz="914400"/>
            <a:r>
              <a:rPr lang="en-GB" sz="1200" dirty="0">
                <a:solidFill>
                  <a:prstClr val="black"/>
                </a:solidFill>
                <a:latin typeface="Calibri" panose="020F0502020204030204"/>
              </a:rPr>
              <a:t>Modulation depth, I</a:t>
            </a:r>
            <a:r>
              <a:rPr lang="en-GB" sz="1200" baseline="-25000" dirty="0">
                <a:solidFill>
                  <a:prstClr val="black"/>
                </a:solidFill>
                <a:latin typeface="Calibri" panose="020F0502020204030204"/>
              </a:rPr>
              <a:t>1</a:t>
            </a:r>
            <a:r>
              <a:rPr lang="en-GB" sz="1200" dirty="0">
                <a:solidFill>
                  <a:prstClr val="black"/>
                </a:solidFill>
                <a:latin typeface="Calibri" panose="020F0502020204030204"/>
              </a:rPr>
              <a:t>/I</a:t>
            </a:r>
            <a:r>
              <a:rPr lang="en-GB" sz="1200" baseline="-25000" dirty="0">
                <a:solidFill>
                  <a:prstClr val="black"/>
                </a:solidFill>
                <a:latin typeface="Calibri" panose="020F0502020204030204"/>
              </a:rPr>
              <a:t>0</a:t>
            </a:r>
            <a:endParaRPr lang="en-GB" sz="1200" dirty="0">
              <a:solidFill>
                <a:prstClr val="black"/>
              </a:solidFill>
              <a:latin typeface="Calibri" panose="020F0502020204030204"/>
            </a:endParaRPr>
          </a:p>
        </p:txBody>
      </p:sp>
      <p:sp>
        <p:nvSpPr>
          <p:cNvPr id="35" name="TextBox 34"/>
          <p:cNvSpPr txBox="1"/>
          <p:nvPr/>
        </p:nvSpPr>
        <p:spPr>
          <a:xfrm rot="16200000">
            <a:off x="5754790" y="4765304"/>
            <a:ext cx="2213235" cy="307777"/>
          </a:xfrm>
          <a:prstGeom prst="rect">
            <a:avLst/>
          </a:prstGeom>
          <a:noFill/>
        </p:spPr>
        <p:txBody>
          <a:bodyPr wrap="none" rtlCol="0">
            <a:spAutoFit/>
          </a:bodyPr>
          <a:lstStyle/>
          <a:p>
            <a:pPr defTabSz="914400"/>
            <a:r>
              <a:rPr lang="en-GB" sz="1400" dirty="0">
                <a:solidFill>
                  <a:prstClr val="black"/>
                </a:solidFill>
                <a:latin typeface="Calibri" panose="020F0502020204030204"/>
              </a:rPr>
              <a:t>Power conversion efficiency</a:t>
            </a:r>
          </a:p>
        </p:txBody>
      </p:sp>
      <p:sp>
        <p:nvSpPr>
          <p:cNvPr id="5" name="Oval 4"/>
          <p:cNvSpPr/>
          <p:nvPr/>
        </p:nvSpPr>
        <p:spPr>
          <a:xfrm>
            <a:off x="8610668" y="4669176"/>
            <a:ext cx="126000" cy="12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cxnSp>
        <p:nvCxnSpPr>
          <p:cNvPr id="13" name="Straight Arrow Connector 12"/>
          <p:cNvCxnSpPr>
            <a:endCxn id="5" idx="4"/>
          </p:cNvCxnSpPr>
          <p:nvPr/>
        </p:nvCxnSpPr>
        <p:spPr>
          <a:xfrm flipH="1" flipV="1">
            <a:off x="8673668" y="4795177"/>
            <a:ext cx="2" cy="289059"/>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8673669" y="5200272"/>
            <a:ext cx="0" cy="206058"/>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221485" y="1093303"/>
            <a:ext cx="774571" cy="276999"/>
          </a:xfrm>
          <a:prstGeom prst="rect">
            <a:avLst/>
          </a:prstGeom>
        </p:spPr>
        <p:txBody>
          <a:bodyPr wrap="none">
            <a:spAutoFit/>
          </a:bodyPr>
          <a:lstStyle/>
          <a:p>
            <a:pPr defTabSz="914400"/>
            <a:r>
              <a:rPr lang="en-GB" sz="1200" dirty="0">
                <a:solidFill>
                  <a:prstClr val="black"/>
                </a:solidFill>
                <a:latin typeface="Calibri" panose="020F0502020204030204"/>
              </a:rPr>
              <a:t>I</a:t>
            </a:r>
            <a:r>
              <a:rPr lang="en-GB" sz="1200" baseline="-25000" dirty="0">
                <a:solidFill>
                  <a:prstClr val="black"/>
                </a:solidFill>
                <a:latin typeface="Calibri" panose="020F0502020204030204"/>
              </a:rPr>
              <a:t>1</a:t>
            </a:r>
            <a:r>
              <a:rPr lang="en-GB" sz="1200" dirty="0">
                <a:solidFill>
                  <a:prstClr val="black"/>
                </a:solidFill>
                <a:latin typeface="Calibri" panose="020F0502020204030204"/>
              </a:rPr>
              <a:t>/I</a:t>
            </a:r>
            <a:r>
              <a:rPr lang="en-GB" sz="1200" baseline="-25000" dirty="0">
                <a:solidFill>
                  <a:prstClr val="black"/>
                </a:solidFill>
                <a:latin typeface="Calibri" panose="020F0502020204030204"/>
              </a:rPr>
              <a:t>0</a:t>
            </a:r>
            <a:r>
              <a:rPr lang="en-GB" sz="1200" dirty="0">
                <a:solidFill>
                  <a:prstClr val="black"/>
                </a:solidFill>
                <a:latin typeface="Calibri" panose="020F0502020204030204"/>
              </a:rPr>
              <a:t>=1.75</a:t>
            </a:r>
          </a:p>
        </p:txBody>
      </p:sp>
      <p:sp>
        <p:nvSpPr>
          <p:cNvPr id="17" name="TextBox 16"/>
          <p:cNvSpPr txBox="1"/>
          <p:nvPr/>
        </p:nvSpPr>
        <p:spPr>
          <a:xfrm>
            <a:off x="8246405" y="5458116"/>
            <a:ext cx="854529" cy="307777"/>
          </a:xfrm>
          <a:prstGeom prst="rect">
            <a:avLst/>
          </a:prstGeom>
          <a:noFill/>
        </p:spPr>
        <p:txBody>
          <a:bodyPr wrap="none" rtlCol="0">
            <a:spAutoFit/>
          </a:bodyPr>
          <a:lstStyle/>
          <a:p>
            <a:pPr defTabSz="914400"/>
            <a:r>
              <a:rPr lang="en-GB" sz="1400" dirty="0">
                <a:solidFill>
                  <a:srgbClr val="00B050"/>
                </a:solidFill>
                <a:latin typeface="Calibri" panose="020F0502020204030204"/>
              </a:rPr>
              <a:t>‘classical’</a:t>
            </a:r>
          </a:p>
        </p:txBody>
      </p:sp>
      <p:sp>
        <p:nvSpPr>
          <p:cNvPr id="18" name="TextBox 17"/>
          <p:cNvSpPr txBox="1"/>
          <p:nvPr/>
        </p:nvSpPr>
        <p:spPr>
          <a:xfrm>
            <a:off x="8781626" y="5098554"/>
            <a:ext cx="882678" cy="307777"/>
          </a:xfrm>
          <a:prstGeom prst="rect">
            <a:avLst/>
          </a:prstGeom>
          <a:noFill/>
        </p:spPr>
        <p:txBody>
          <a:bodyPr wrap="none" rtlCol="0">
            <a:spAutoFit/>
          </a:bodyPr>
          <a:lstStyle/>
          <a:p>
            <a:pPr defTabSz="914400"/>
            <a:r>
              <a:rPr lang="en-GB" sz="1400" dirty="0">
                <a:solidFill>
                  <a:srgbClr val="FF0000"/>
                </a:solidFill>
                <a:latin typeface="Calibri" panose="020F0502020204030204"/>
              </a:rPr>
              <a:t>saturated</a:t>
            </a:r>
          </a:p>
        </p:txBody>
      </p:sp>
      <p:sp>
        <p:nvSpPr>
          <p:cNvPr id="19" name="TextBox 18"/>
          <p:cNvSpPr txBox="1"/>
          <p:nvPr/>
        </p:nvSpPr>
        <p:spPr>
          <a:xfrm>
            <a:off x="7874669" y="4246907"/>
            <a:ext cx="1092415" cy="307777"/>
          </a:xfrm>
          <a:prstGeom prst="rect">
            <a:avLst/>
          </a:prstGeom>
          <a:noFill/>
        </p:spPr>
        <p:txBody>
          <a:bodyPr wrap="none" rtlCol="0">
            <a:spAutoFit/>
          </a:bodyPr>
          <a:lstStyle/>
          <a:p>
            <a:pPr defTabSz="914400"/>
            <a:r>
              <a:rPr lang="en-GB" sz="1400" dirty="0">
                <a:solidFill>
                  <a:srgbClr val="FFC000"/>
                </a:solidFill>
                <a:latin typeface="Calibri" panose="020F0502020204030204"/>
              </a:rPr>
              <a:t>congregated</a:t>
            </a:r>
          </a:p>
        </p:txBody>
      </p:sp>
      <p:sp>
        <p:nvSpPr>
          <p:cNvPr id="54" name="TextBox 53"/>
          <p:cNvSpPr txBox="1"/>
          <p:nvPr/>
        </p:nvSpPr>
        <p:spPr>
          <a:xfrm>
            <a:off x="8781627" y="3855415"/>
            <a:ext cx="945643" cy="276999"/>
          </a:xfrm>
          <a:prstGeom prst="rect">
            <a:avLst/>
          </a:prstGeom>
          <a:noFill/>
        </p:spPr>
        <p:txBody>
          <a:bodyPr wrap="none" rtlCol="0">
            <a:spAutoFit/>
          </a:bodyPr>
          <a:lstStyle/>
          <a:p>
            <a:pPr defTabSz="914400"/>
            <a:r>
              <a:rPr lang="en-GB" sz="1200" dirty="0">
                <a:solidFill>
                  <a:srgbClr val="0000FF"/>
                </a:solidFill>
                <a:latin typeface="Calibri" panose="020F0502020204030204"/>
              </a:rPr>
              <a:t>Equation (1)</a:t>
            </a:r>
          </a:p>
        </p:txBody>
      </p:sp>
      <p:sp>
        <p:nvSpPr>
          <p:cNvPr id="52" name="Oval 51"/>
          <p:cNvSpPr/>
          <p:nvPr/>
        </p:nvSpPr>
        <p:spPr>
          <a:xfrm>
            <a:off x="8610669" y="5395115"/>
            <a:ext cx="126000" cy="126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cxnSp>
        <p:nvCxnSpPr>
          <p:cNvPr id="22" name="Straight Connector 21"/>
          <p:cNvCxnSpPr/>
          <p:nvPr/>
        </p:nvCxnSpPr>
        <p:spPr>
          <a:xfrm>
            <a:off x="7040013" y="2738763"/>
            <a:ext cx="295604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28997" y="2907789"/>
            <a:ext cx="295604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40013" y="1572665"/>
            <a:ext cx="294502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38436" y="2876483"/>
            <a:ext cx="1374800" cy="276999"/>
          </a:xfrm>
          <a:prstGeom prst="rect">
            <a:avLst/>
          </a:prstGeom>
          <a:noFill/>
        </p:spPr>
        <p:txBody>
          <a:bodyPr wrap="none" rtlCol="0">
            <a:spAutoFit/>
          </a:bodyPr>
          <a:lstStyle/>
          <a:p>
            <a:pPr defTabSz="914400"/>
            <a:r>
              <a:rPr lang="en-GB" sz="1200" dirty="0">
                <a:solidFill>
                  <a:srgbClr val="FF0000"/>
                </a:solidFill>
                <a:latin typeface="Calibri" panose="020F0502020204030204"/>
              </a:rPr>
              <a:t>bouncing electrons</a:t>
            </a:r>
          </a:p>
        </p:txBody>
      </p:sp>
      <p:sp>
        <p:nvSpPr>
          <p:cNvPr id="10" name="TextBox 9"/>
          <p:cNvSpPr txBox="1"/>
          <p:nvPr/>
        </p:nvSpPr>
        <p:spPr>
          <a:xfrm>
            <a:off x="8938810" y="312601"/>
            <a:ext cx="1339919" cy="276999"/>
          </a:xfrm>
          <a:prstGeom prst="rect">
            <a:avLst/>
          </a:prstGeom>
          <a:noFill/>
        </p:spPr>
        <p:txBody>
          <a:bodyPr wrap="none" rtlCol="0">
            <a:spAutoFit/>
          </a:bodyPr>
          <a:lstStyle/>
          <a:p>
            <a:pPr defTabSz="914400"/>
            <a:r>
              <a:rPr lang="en-GB" sz="1200" dirty="0">
                <a:solidFill>
                  <a:prstClr val="black"/>
                </a:solidFill>
                <a:latin typeface="Calibri" panose="020F0502020204030204"/>
              </a:rPr>
              <a:t>quick optimisation</a:t>
            </a:r>
          </a:p>
        </p:txBody>
      </p:sp>
      <p:sp>
        <p:nvSpPr>
          <p:cNvPr id="3" name="Date Placeholder 2"/>
          <p:cNvSpPr>
            <a:spLocks noGrp="1"/>
          </p:cNvSpPr>
          <p:nvPr>
            <p:ph type="dt" sz="half" idx="10"/>
          </p:nvPr>
        </p:nvSpPr>
        <p:spPr/>
        <p:txBody>
          <a:bodyPr/>
          <a:lstStyle/>
          <a:p>
            <a:r>
              <a:rPr lang="en-US" smtClean="0"/>
              <a:t>07-Dec-2017</a:t>
            </a:r>
            <a:endParaRPr lang="en-GB"/>
          </a:p>
        </p:txBody>
      </p:sp>
      <p:sp>
        <p:nvSpPr>
          <p:cNvPr id="4" name="Footer Placeholder 3"/>
          <p:cNvSpPr>
            <a:spLocks noGrp="1"/>
          </p:cNvSpPr>
          <p:nvPr>
            <p:ph type="ftr" sz="quarter" idx="11"/>
          </p:nvPr>
        </p:nvSpPr>
        <p:spPr/>
        <p:txBody>
          <a:bodyPr/>
          <a:lstStyle/>
          <a:p>
            <a:r>
              <a:rPr lang="sv-SE" smtClean="0"/>
              <a:t>RF R&amp;D @ CERN     Uppsala University</a:t>
            </a:r>
            <a:endParaRPr lang="en-GB"/>
          </a:p>
        </p:txBody>
      </p:sp>
      <p:sp>
        <p:nvSpPr>
          <p:cNvPr id="7" name="Slide Number Placeholder 6"/>
          <p:cNvSpPr>
            <a:spLocks noGrp="1"/>
          </p:cNvSpPr>
          <p:nvPr>
            <p:ph type="sldNum" sz="quarter" idx="12"/>
          </p:nvPr>
        </p:nvSpPr>
        <p:spPr/>
        <p:txBody>
          <a:bodyPr/>
          <a:lstStyle/>
          <a:p>
            <a:fld id="{9160F328-05D9-4810-B429-364EFC10BD01}" type="slidenum">
              <a:rPr lang="en-GB" smtClean="0"/>
              <a:t>39</a:t>
            </a:fld>
            <a:endParaRPr lang="en-GB"/>
          </a:p>
        </p:txBody>
      </p:sp>
      <p:sp>
        <p:nvSpPr>
          <p:cNvPr id="27" name="TextBox 26"/>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2557682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PSB </a:t>
            </a:r>
            <a:r>
              <a:rPr lang="en-GB" dirty="0" err="1" smtClean="0"/>
              <a:t>Finemet</a:t>
            </a:r>
            <a:r>
              <a:rPr lang="en-GB" baseline="30000" dirty="0" smtClean="0"/>
              <a:t>®</a:t>
            </a:r>
            <a:r>
              <a:rPr lang="en-GB" dirty="0" smtClean="0"/>
              <a:t> System</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4</a:t>
            </a:fld>
            <a:endParaRPr lang="en-US" dirty="0"/>
          </a:p>
        </p:txBody>
      </p:sp>
      <mc:AlternateContent xmlns:mc="http://schemas.openxmlformats.org/markup-compatibility/2006" xmlns:a14="http://schemas.microsoft.com/office/drawing/2010/main">
        <mc:Choice Requires="a14">
          <p:sp>
            <p:nvSpPr>
              <p:cNvPr id="6" name="Content Placeholder 7"/>
              <p:cNvSpPr txBox="1">
                <a:spLocks/>
              </p:cNvSpPr>
              <p:nvPr/>
            </p:nvSpPr>
            <p:spPr>
              <a:xfrm>
                <a:off x="525336" y="1150011"/>
                <a:ext cx="10475687" cy="5044966"/>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GB" dirty="0" smtClean="0"/>
                  <a:t>Finemet® is a composite magnetic material, developed and commercialized by Hitachi Metals, Japan.</a:t>
                </a:r>
              </a:p>
              <a:p>
                <a:r>
                  <a:rPr lang="en-GB" dirty="0" smtClean="0"/>
                  <a:t>It allows to build a “cavity” without a resonance, with a flat frequency response covering </a:t>
                </a:r>
                <a14:m>
                  <m:oMath xmlns:m="http://schemas.openxmlformats.org/officeDocument/2006/math">
                    <m:d>
                      <m:dPr>
                        <m:ctrlPr>
                          <a:rPr lang="de-DE" i="1" dirty="0" smtClean="0">
                            <a:latin typeface="Cambria Math" panose="02040503050406030204" pitchFamily="18" charset="0"/>
                          </a:rPr>
                        </m:ctrlPr>
                      </m:dPr>
                      <m:e>
                        <m:r>
                          <a:rPr lang="en-GB" i="1" dirty="0" smtClean="0">
                            <a:latin typeface="Cambria Math" panose="02040503050406030204" pitchFamily="18" charset="0"/>
                          </a:rPr>
                          <m:t>0.6…18</m:t>
                        </m:r>
                      </m:e>
                    </m:d>
                    <m:r>
                      <a:rPr lang="en-GB" i="1" dirty="0" smtClean="0">
                        <a:latin typeface="Cambria Math" panose="02040503050406030204" pitchFamily="18" charset="0"/>
                      </a:rPr>
                      <m:t> </m:t>
                    </m:r>
                    <m:r>
                      <m:rPr>
                        <m:sty m:val="p"/>
                      </m:rPr>
                      <a:rPr lang="en-GB" dirty="0" smtClean="0">
                        <a:latin typeface="Cambria Math" panose="02040503050406030204" pitchFamily="18" charset="0"/>
                      </a:rPr>
                      <m:t>MHz</m:t>
                    </m:r>
                  </m:oMath>
                </a14:m>
                <a:r>
                  <a:rPr lang="en-GB" dirty="0" smtClean="0"/>
                  <a:t> without any </a:t>
                </a:r>
                <a:br>
                  <a:rPr lang="en-GB" dirty="0" smtClean="0"/>
                </a:br>
                <a:r>
                  <a:rPr lang="en-GB" dirty="0" smtClean="0"/>
                  <a:t>tuner. (almost 5 octaves!)</a:t>
                </a:r>
              </a:p>
              <a:p>
                <a:endParaRPr lang="en-GB" dirty="0"/>
              </a:p>
              <a:p>
                <a:pPr marL="0" indent="0">
                  <a:buFont typeface="Wingdings 3" charset="2"/>
                  <a:buNone/>
                </a:pPr>
                <a:endParaRPr lang="en-GB" dirty="0" smtClean="0"/>
              </a:p>
              <a:p>
                <a:pPr marL="0" indent="0">
                  <a:buFont typeface="Wingdings 3" charset="2"/>
                  <a:buNone/>
                </a:pPr>
                <a:endParaRPr lang="en-GB" dirty="0" smtClean="0"/>
              </a:p>
            </p:txBody>
          </p:sp>
        </mc:Choice>
        <mc:Fallback xmlns="">
          <p:sp>
            <p:nvSpPr>
              <p:cNvPr id="6" name="Content Placeholder 7"/>
              <p:cNvSpPr txBox="1">
                <a:spLocks noRot="1" noChangeAspect="1" noMove="1" noResize="1" noEditPoints="1" noAdjustHandles="1" noChangeArrowheads="1" noChangeShapeType="1" noTextEdit="1"/>
              </p:cNvSpPr>
              <p:nvPr/>
            </p:nvSpPr>
            <p:spPr>
              <a:xfrm>
                <a:off x="525336" y="1150011"/>
                <a:ext cx="10475687" cy="5044966"/>
              </a:xfrm>
              <a:prstGeom prst="rect">
                <a:avLst/>
              </a:prstGeom>
              <a:blipFill>
                <a:blip r:embed="rId2"/>
                <a:stretch>
                  <a:fillRect l="-233" t="-726" r="-756"/>
                </a:stretch>
              </a:blipFill>
            </p:spPr>
            <p:txBody>
              <a:bodyPr/>
              <a:lstStyle/>
              <a:p>
                <a:r>
                  <a:rPr lang="en-GB">
                    <a:noFill/>
                  </a:rPr>
                  <a:t> </a:t>
                </a:r>
              </a:p>
            </p:txBody>
          </p:sp>
        </mc:Fallback>
      </mc:AlternateContent>
      <p:pic>
        <p:nvPicPr>
          <p:cNvPr id="7" name="Picture 6"/>
          <p:cNvPicPr>
            <a:picLocks noChangeAspect="1"/>
          </p:cNvPicPr>
          <p:nvPr/>
        </p:nvPicPr>
        <p:blipFill rotWithShape="1">
          <a:blip r:embed="rId3"/>
          <a:srcRect l="479" t="621" r="123" b="-1"/>
          <a:stretch/>
        </p:blipFill>
        <p:spPr>
          <a:xfrm>
            <a:off x="5373712" y="2573316"/>
            <a:ext cx="5761280" cy="402403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157" t="34302" r="6158" b="6819"/>
          <a:stretch/>
        </p:blipFill>
        <p:spPr>
          <a:xfrm>
            <a:off x="616331" y="3811180"/>
            <a:ext cx="4560780" cy="774154"/>
          </a:xfrm>
          <a:prstGeom prst="rect">
            <a:avLst/>
          </a:prstGeom>
        </p:spPr>
      </p:pic>
      <p:sp>
        <p:nvSpPr>
          <p:cNvPr id="9" name="TextBox 8"/>
          <p:cNvSpPr txBox="1"/>
          <p:nvPr/>
        </p:nvSpPr>
        <p:spPr>
          <a:xfrm>
            <a:off x="3828902" y="6341636"/>
            <a:ext cx="1248932" cy="305233"/>
          </a:xfrm>
          <a:prstGeom prst="rect">
            <a:avLst/>
          </a:prstGeom>
          <a:noFill/>
        </p:spPr>
        <p:txBody>
          <a:bodyPr wrap="none" rtlCol="0">
            <a:spAutoFit/>
          </a:bodyPr>
          <a:lstStyle/>
          <a:p>
            <a:pPr algn="r"/>
            <a:r>
              <a:rPr lang="en-GB" dirty="0" smtClean="0">
                <a:latin typeface="Calibri" panose="020F0502020204030204" pitchFamily="34" charset="0"/>
              </a:rPr>
              <a:t>M. </a:t>
            </a:r>
            <a:r>
              <a:rPr lang="en-GB" dirty="0" err="1" smtClean="0">
                <a:latin typeface="Calibri" panose="020F0502020204030204" pitchFamily="34" charset="0"/>
              </a:rPr>
              <a:t>Paoluzzi</a:t>
            </a:r>
            <a:endParaRPr lang="en-GB" dirty="0">
              <a:latin typeface="Calibri" panose="020F0502020204030204" pitchFamily="34" charset="0"/>
            </a:endParaRPr>
          </a:p>
        </p:txBody>
      </p:sp>
    </p:spTree>
    <p:extLst>
      <p:ext uri="{BB962C8B-B14F-4D97-AF65-F5344CB8AC3E}">
        <p14:creationId xmlns:p14="http://schemas.microsoft.com/office/powerpoint/2010/main" val="29568697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8570" y="1"/>
            <a:ext cx="5776966" cy="461665"/>
          </a:xfrm>
          <a:prstGeom prst="rect">
            <a:avLst/>
          </a:prstGeom>
          <a:noFill/>
        </p:spPr>
        <p:txBody>
          <a:bodyPr wrap="none" rtlCol="0">
            <a:spAutoFit/>
          </a:bodyPr>
          <a:lstStyle/>
          <a:p>
            <a:pPr defTabSz="914400"/>
            <a:r>
              <a:rPr lang="en-GB" sz="2400" dirty="0">
                <a:solidFill>
                  <a:prstClr val="black"/>
                </a:solidFill>
                <a:latin typeface="Calibri" panose="020F0502020204030204"/>
              </a:rPr>
              <a:t>Power conversion efficiency. Limiting factors.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571" y="818482"/>
            <a:ext cx="4162767" cy="1939833"/>
          </a:xfrm>
          <a:prstGeom prst="rect">
            <a:avLst/>
          </a:prstGeom>
        </p:spPr>
      </p:pic>
      <p:pic>
        <p:nvPicPr>
          <p:cNvPr id="4" name="图片 368" descr="C:\Users\lenovo\AppData\Local\Microsoft\Windows\INetCache\Content.Word\AnimatedPSResul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2570" y="2226563"/>
            <a:ext cx="4162767" cy="1788795"/>
          </a:xfrm>
          <a:prstGeom prst="rect">
            <a:avLst/>
          </a:prstGeom>
          <a:noFill/>
          <a:ln>
            <a:solidFill>
              <a:schemeClr val="tx1"/>
            </a:solidFill>
          </a:ln>
        </p:spPr>
      </p:pic>
      <p:pic>
        <p:nvPicPr>
          <p:cNvPr id="16" name="图片 385" descr="E:\投稿\速调管\Applegate r=4.9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740" y="4286221"/>
            <a:ext cx="2144883" cy="1566545"/>
          </a:xfrm>
          <a:prstGeom prst="rect">
            <a:avLst/>
          </a:prstGeom>
          <a:noFill/>
          <a:ln>
            <a:noFill/>
          </a:ln>
        </p:spPr>
      </p:pic>
      <p:pic>
        <p:nvPicPr>
          <p:cNvPr id="17" name="图片 376" descr="E:\投稿\速调管\Applegate r=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8571" y="4286221"/>
            <a:ext cx="2151625" cy="1566545"/>
          </a:xfrm>
          <a:prstGeom prst="rect">
            <a:avLst/>
          </a:prstGeom>
          <a:noFill/>
          <a:ln>
            <a:noFill/>
          </a:ln>
        </p:spPr>
      </p:pic>
      <p:pic>
        <p:nvPicPr>
          <p:cNvPr id="18" name="图片 392" descr="E:\投稿\速调管\Applegate r=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2123" y="4286220"/>
            <a:ext cx="2201668" cy="1600884"/>
          </a:xfrm>
          <a:prstGeom prst="rect">
            <a:avLst/>
          </a:prstGeom>
          <a:noFill/>
          <a:ln>
            <a:noFill/>
          </a:ln>
        </p:spPr>
      </p:pic>
      <p:pic>
        <p:nvPicPr>
          <p:cNvPr id="19" name="图片 393" descr="E:\投稿\速调管\Applegate r=8 zoom i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3877" y="5502746"/>
            <a:ext cx="1139915" cy="1072342"/>
          </a:xfrm>
          <a:prstGeom prst="rect">
            <a:avLst/>
          </a:prstGeom>
          <a:noFill/>
          <a:ln>
            <a:solidFill>
              <a:schemeClr val="tx1"/>
            </a:solidFill>
          </a:ln>
        </p:spPr>
      </p:pic>
      <p:sp>
        <p:nvSpPr>
          <p:cNvPr id="20" name="Rectangle 19"/>
          <p:cNvSpPr/>
          <p:nvPr/>
        </p:nvSpPr>
        <p:spPr>
          <a:xfrm>
            <a:off x="6845486" y="4850126"/>
            <a:ext cx="234461" cy="3332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cxnSp>
        <p:nvCxnSpPr>
          <p:cNvPr id="21" name="Straight Arrow Connector 20"/>
          <p:cNvCxnSpPr>
            <a:stCxn id="20" idx="2"/>
          </p:cNvCxnSpPr>
          <p:nvPr/>
        </p:nvCxnSpPr>
        <p:spPr>
          <a:xfrm flipH="1">
            <a:off x="6845486" y="5183354"/>
            <a:ext cx="117231" cy="345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图片 386" descr="E:\投稿\速调管\Applegate r=4.931 zoom in.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3363" y="5516582"/>
            <a:ext cx="1210259" cy="1058507"/>
          </a:xfrm>
          <a:prstGeom prst="rect">
            <a:avLst/>
          </a:prstGeom>
          <a:noFill/>
          <a:ln>
            <a:solidFill>
              <a:schemeClr val="tx1"/>
            </a:solidFill>
          </a:ln>
        </p:spPr>
      </p:pic>
      <p:pic>
        <p:nvPicPr>
          <p:cNvPr id="23" name="图片 377" descr="E:\投稿\速调管\Applegate r=0 zoom in.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6631" y="5516582"/>
            <a:ext cx="1113564" cy="1058506"/>
          </a:xfrm>
          <a:prstGeom prst="rect">
            <a:avLst/>
          </a:prstGeom>
          <a:noFill/>
          <a:ln>
            <a:solidFill>
              <a:schemeClr val="tx1"/>
            </a:solidFill>
          </a:ln>
        </p:spPr>
      </p:pic>
      <p:sp>
        <p:nvSpPr>
          <p:cNvPr id="24" name="TextBox 23"/>
          <p:cNvSpPr txBox="1"/>
          <p:nvPr/>
        </p:nvSpPr>
        <p:spPr>
          <a:xfrm>
            <a:off x="1870533" y="4087960"/>
            <a:ext cx="4974952" cy="307777"/>
          </a:xfrm>
          <a:prstGeom prst="rect">
            <a:avLst/>
          </a:prstGeom>
          <a:noFill/>
        </p:spPr>
        <p:txBody>
          <a:bodyPr wrap="none" rtlCol="0">
            <a:spAutoFit/>
          </a:bodyPr>
          <a:lstStyle/>
          <a:p>
            <a:pPr defTabSz="914400"/>
            <a:r>
              <a:rPr lang="en-GB" sz="1400" dirty="0">
                <a:solidFill>
                  <a:prstClr val="black"/>
                </a:solidFill>
                <a:latin typeface="Calibri" panose="020F0502020204030204"/>
              </a:rPr>
              <a:t>Applegate diagrams for the electrons emitted at different radius:</a:t>
            </a:r>
          </a:p>
        </p:txBody>
      </p:sp>
      <p:sp>
        <p:nvSpPr>
          <p:cNvPr id="25" name="TextBox 24"/>
          <p:cNvSpPr txBox="1"/>
          <p:nvPr/>
        </p:nvSpPr>
        <p:spPr>
          <a:xfrm>
            <a:off x="1623398" y="4512712"/>
            <a:ext cx="393056" cy="276999"/>
          </a:xfrm>
          <a:prstGeom prst="rect">
            <a:avLst/>
          </a:prstGeom>
          <a:noFill/>
        </p:spPr>
        <p:txBody>
          <a:bodyPr wrap="none" rtlCol="0">
            <a:spAutoFit/>
          </a:bodyPr>
          <a:lstStyle/>
          <a:p>
            <a:pPr defTabSz="914400"/>
            <a:r>
              <a:rPr lang="en-GB" sz="1200" dirty="0">
                <a:solidFill>
                  <a:prstClr val="black"/>
                </a:solidFill>
                <a:latin typeface="Calibri" panose="020F0502020204030204"/>
              </a:rPr>
              <a:t>r=0</a:t>
            </a:r>
          </a:p>
        </p:txBody>
      </p:sp>
      <p:sp>
        <p:nvSpPr>
          <p:cNvPr id="26" name="TextBox 25"/>
          <p:cNvSpPr txBox="1"/>
          <p:nvPr/>
        </p:nvSpPr>
        <p:spPr>
          <a:xfrm>
            <a:off x="3533013" y="4492053"/>
            <a:ext cx="901209" cy="276999"/>
          </a:xfrm>
          <a:prstGeom prst="rect">
            <a:avLst/>
          </a:prstGeom>
          <a:noFill/>
        </p:spPr>
        <p:txBody>
          <a:bodyPr wrap="none" rtlCol="0">
            <a:spAutoFit/>
          </a:bodyPr>
          <a:lstStyle/>
          <a:p>
            <a:pPr defTabSz="914400"/>
            <a:r>
              <a:rPr lang="en-GB" sz="1200" dirty="0">
                <a:solidFill>
                  <a:prstClr val="black"/>
                </a:solidFill>
                <a:latin typeface="Calibri" panose="020F0502020204030204"/>
              </a:rPr>
              <a:t>r=0.5 R </a:t>
            </a:r>
            <a:r>
              <a:rPr lang="en-GB" sz="1200" baseline="-25000" dirty="0">
                <a:solidFill>
                  <a:prstClr val="black"/>
                </a:solidFill>
                <a:latin typeface="Calibri" panose="020F0502020204030204"/>
              </a:rPr>
              <a:t>beam</a:t>
            </a:r>
          </a:p>
        </p:txBody>
      </p:sp>
      <p:sp>
        <p:nvSpPr>
          <p:cNvPr id="27" name="TextBox 26"/>
          <p:cNvSpPr txBox="1"/>
          <p:nvPr/>
        </p:nvSpPr>
        <p:spPr>
          <a:xfrm>
            <a:off x="5390365" y="4468665"/>
            <a:ext cx="901209" cy="276999"/>
          </a:xfrm>
          <a:prstGeom prst="rect">
            <a:avLst/>
          </a:prstGeom>
          <a:noFill/>
        </p:spPr>
        <p:txBody>
          <a:bodyPr wrap="none" rtlCol="0">
            <a:spAutoFit/>
          </a:bodyPr>
          <a:lstStyle/>
          <a:p>
            <a:pPr defTabSz="914400"/>
            <a:r>
              <a:rPr lang="en-GB" sz="1200" dirty="0">
                <a:solidFill>
                  <a:prstClr val="black"/>
                </a:solidFill>
                <a:latin typeface="Calibri" panose="020F0502020204030204"/>
              </a:rPr>
              <a:t>r=0.9 R </a:t>
            </a:r>
            <a:r>
              <a:rPr lang="en-GB" sz="1200" baseline="-25000" dirty="0">
                <a:solidFill>
                  <a:prstClr val="black"/>
                </a:solidFill>
                <a:latin typeface="Calibri" panose="020F0502020204030204"/>
              </a:rPr>
              <a:t>beam</a:t>
            </a:r>
          </a:p>
        </p:txBody>
      </p:sp>
      <p:sp>
        <p:nvSpPr>
          <p:cNvPr id="28" name="Oval 27"/>
          <p:cNvSpPr/>
          <p:nvPr/>
        </p:nvSpPr>
        <p:spPr>
          <a:xfrm>
            <a:off x="4900961" y="3480018"/>
            <a:ext cx="221162" cy="23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9" name="Oval 28"/>
          <p:cNvSpPr/>
          <p:nvPr/>
        </p:nvSpPr>
        <p:spPr>
          <a:xfrm>
            <a:off x="6647622" y="5764647"/>
            <a:ext cx="311921" cy="2863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30" name="TextBox 29"/>
          <p:cNvSpPr txBox="1"/>
          <p:nvPr/>
        </p:nvSpPr>
        <p:spPr>
          <a:xfrm>
            <a:off x="2497290" y="3480019"/>
            <a:ext cx="2403671" cy="276999"/>
          </a:xfrm>
          <a:prstGeom prst="rect">
            <a:avLst/>
          </a:prstGeom>
          <a:noFill/>
        </p:spPr>
        <p:txBody>
          <a:bodyPr wrap="none" rtlCol="0">
            <a:spAutoFit/>
          </a:bodyPr>
          <a:lstStyle/>
          <a:p>
            <a:pPr defTabSz="914400"/>
            <a:r>
              <a:rPr lang="en-GB" sz="1200" dirty="0">
                <a:solidFill>
                  <a:srgbClr val="FF0000"/>
                </a:solidFill>
                <a:latin typeface="Calibri" panose="020F0502020204030204"/>
              </a:rPr>
              <a:t>Bouncing (re-accelerated) electrons</a:t>
            </a:r>
          </a:p>
        </p:txBody>
      </p:sp>
      <p:pic>
        <p:nvPicPr>
          <p:cNvPr id="31" name="Picture 4" descr="image00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7316"/>
          <a:stretch/>
        </p:blipFill>
        <p:spPr bwMode="auto">
          <a:xfrm>
            <a:off x="7883184" y="4333066"/>
            <a:ext cx="2609997" cy="22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7794246" y="3904452"/>
            <a:ext cx="2698934" cy="523220"/>
          </a:xfrm>
          <a:prstGeom prst="rect">
            <a:avLst/>
          </a:prstGeom>
          <a:noFill/>
        </p:spPr>
        <p:txBody>
          <a:bodyPr wrap="square" rtlCol="0">
            <a:spAutoFit/>
          </a:bodyPr>
          <a:lstStyle/>
          <a:p>
            <a:pPr algn="ctr" defTabSz="914400"/>
            <a:r>
              <a:rPr lang="en-GB" sz="1400" dirty="0">
                <a:solidFill>
                  <a:prstClr val="black"/>
                </a:solidFill>
                <a:latin typeface="Calibri" panose="020F0502020204030204"/>
              </a:rPr>
              <a:t>Harmonic current (bunch length) at different radii.</a:t>
            </a:r>
          </a:p>
        </p:txBody>
      </p:sp>
      <p:sp>
        <p:nvSpPr>
          <p:cNvPr id="33" name="TextBox 32"/>
          <p:cNvSpPr txBox="1"/>
          <p:nvPr/>
        </p:nvSpPr>
        <p:spPr>
          <a:xfrm>
            <a:off x="1635671" y="531778"/>
            <a:ext cx="3836563" cy="307777"/>
          </a:xfrm>
          <a:prstGeom prst="rect">
            <a:avLst/>
          </a:prstGeom>
          <a:noFill/>
        </p:spPr>
        <p:txBody>
          <a:bodyPr wrap="none" rtlCol="0">
            <a:spAutoFit/>
          </a:bodyPr>
          <a:lstStyle/>
          <a:p>
            <a:pPr defTabSz="914400"/>
            <a:r>
              <a:rPr lang="en-GB" sz="1400" dirty="0">
                <a:solidFill>
                  <a:prstClr val="black"/>
                </a:solidFill>
                <a:latin typeface="Calibri" panose="020F0502020204030204"/>
              </a:rPr>
              <a:t>Example of HE CSM tube (full 3D CST simulations).</a:t>
            </a:r>
          </a:p>
        </p:txBody>
      </p:sp>
      <p:sp>
        <p:nvSpPr>
          <p:cNvPr id="34" name="TextBox 33"/>
          <p:cNvSpPr txBox="1"/>
          <p:nvPr/>
        </p:nvSpPr>
        <p:spPr>
          <a:xfrm>
            <a:off x="6183877" y="924834"/>
            <a:ext cx="4613819" cy="2800767"/>
          </a:xfrm>
          <a:prstGeom prst="rect">
            <a:avLst/>
          </a:prstGeom>
          <a:noFill/>
        </p:spPr>
        <p:txBody>
          <a:bodyPr wrap="square" rtlCol="0">
            <a:spAutoFit/>
          </a:bodyPr>
          <a:lstStyle/>
          <a:p>
            <a:pPr marL="285750" indent="-285750" defTabSz="914400">
              <a:buFont typeface="Arial" panose="020B0604020202020204" pitchFamily="34" charset="0"/>
              <a:buChar char="•"/>
            </a:pPr>
            <a:r>
              <a:rPr lang="en-GB" sz="1600" dirty="0">
                <a:solidFill>
                  <a:prstClr val="black"/>
                </a:solidFill>
                <a:latin typeface="Calibri" panose="020F0502020204030204"/>
              </a:rPr>
              <a:t>BRS is an effect when the bunch length shows radial dependence.</a:t>
            </a:r>
          </a:p>
          <a:p>
            <a:pPr marL="285750" indent="-285750" defTabSz="914400">
              <a:buFont typeface="Arial" panose="020B0604020202020204" pitchFamily="34" charset="0"/>
              <a:buChar char="•"/>
            </a:pPr>
            <a:r>
              <a:rPr lang="en-GB" sz="1600" dirty="0">
                <a:solidFill>
                  <a:prstClr val="black"/>
                </a:solidFill>
                <a:latin typeface="Calibri" panose="020F0502020204030204"/>
              </a:rPr>
              <a:t>It appears as a result of intrinsic radial imbalance between cavities RF impedance and the space charge forces of the beam.</a:t>
            </a:r>
          </a:p>
          <a:p>
            <a:pPr marL="285750" indent="-285750" defTabSz="914400">
              <a:buFont typeface="Arial" panose="020B0604020202020204" pitchFamily="34" charset="0"/>
              <a:buChar char="•"/>
            </a:pPr>
            <a:r>
              <a:rPr lang="en-GB" sz="1600" dirty="0">
                <a:solidFill>
                  <a:prstClr val="black"/>
                </a:solidFill>
                <a:latin typeface="Calibri" panose="020F0502020204030204"/>
              </a:rPr>
              <a:t>In 2D simulations this effect is the major source of reflected electrons generation that are not predicted in 1D simulations.</a:t>
            </a:r>
          </a:p>
          <a:p>
            <a:pPr marL="285750" indent="-285750" defTabSz="914400">
              <a:buFont typeface="Arial" panose="020B0604020202020204" pitchFamily="34" charset="0"/>
              <a:buChar char="•"/>
            </a:pPr>
            <a:r>
              <a:rPr lang="en-GB" sz="1600" i="1" dirty="0">
                <a:solidFill>
                  <a:prstClr val="black"/>
                </a:solidFill>
                <a:latin typeface="Calibri" panose="020F0502020204030204"/>
              </a:rPr>
              <a:t>We are not inefficient (2D vs. 1D), </a:t>
            </a:r>
            <a:r>
              <a:rPr lang="en-GB" sz="1600" i="1" u="sng" dirty="0">
                <a:solidFill>
                  <a:prstClr val="black"/>
                </a:solidFill>
                <a:latin typeface="Calibri" panose="020F0502020204030204"/>
              </a:rPr>
              <a:t>we simply cannot go higher</a:t>
            </a:r>
            <a:r>
              <a:rPr lang="en-GB" sz="1600" i="1" dirty="0">
                <a:solidFill>
                  <a:prstClr val="black"/>
                </a:solidFill>
                <a:latin typeface="Calibri" panose="020F0502020204030204"/>
              </a:rPr>
              <a:t> – the reflected electrons collapse power generation.</a:t>
            </a:r>
          </a:p>
        </p:txBody>
      </p:sp>
      <p:sp>
        <p:nvSpPr>
          <p:cNvPr id="35" name="TextBox 34"/>
          <p:cNvSpPr txBox="1"/>
          <p:nvPr/>
        </p:nvSpPr>
        <p:spPr>
          <a:xfrm>
            <a:off x="1623399" y="891941"/>
            <a:ext cx="1225657" cy="307777"/>
          </a:xfrm>
          <a:prstGeom prst="rect">
            <a:avLst/>
          </a:prstGeom>
          <a:noFill/>
        </p:spPr>
        <p:txBody>
          <a:bodyPr wrap="none" rtlCol="0">
            <a:spAutoFit/>
          </a:bodyPr>
          <a:lstStyle/>
          <a:p>
            <a:pPr defTabSz="914400"/>
            <a:r>
              <a:rPr lang="en-GB" sz="1400" dirty="0">
                <a:solidFill>
                  <a:prstClr val="white"/>
                </a:solidFill>
                <a:latin typeface="Calibri" panose="020F0502020204030204"/>
              </a:rPr>
              <a:t>Efficiency 80%</a:t>
            </a:r>
          </a:p>
        </p:txBody>
      </p:sp>
      <p:sp>
        <p:nvSpPr>
          <p:cNvPr id="36" name="TextBox 35"/>
          <p:cNvSpPr txBox="1"/>
          <p:nvPr/>
        </p:nvSpPr>
        <p:spPr>
          <a:xfrm>
            <a:off x="7289470" y="551562"/>
            <a:ext cx="2818977" cy="369332"/>
          </a:xfrm>
          <a:prstGeom prst="rect">
            <a:avLst/>
          </a:prstGeom>
          <a:noFill/>
        </p:spPr>
        <p:txBody>
          <a:bodyPr wrap="none" rtlCol="0">
            <a:spAutoFit/>
          </a:bodyPr>
          <a:lstStyle/>
          <a:p>
            <a:pPr defTabSz="914400"/>
            <a:r>
              <a:rPr lang="en-GB" b="1" dirty="0">
                <a:solidFill>
                  <a:prstClr val="black"/>
                </a:solidFill>
                <a:latin typeface="Calibri" panose="020F0502020204030204"/>
              </a:rPr>
              <a:t>Bunch Radial Stratification  </a:t>
            </a:r>
          </a:p>
        </p:txBody>
      </p:sp>
      <p:sp>
        <p:nvSpPr>
          <p:cNvPr id="5" name="Date Placeholder 4"/>
          <p:cNvSpPr>
            <a:spLocks noGrp="1"/>
          </p:cNvSpPr>
          <p:nvPr>
            <p:ph type="dt" sz="half" idx="10"/>
          </p:nvPr>
        </p:nvSpPr>
        <p:spPr/>
        <p:txBody>
          <a:bodyPr/>
          <a:lstStyle/>
          <a:p>
            <a:r>
              <a:rPr lang="en-US" smtClean="0"/>
              <a:t>07-Dec-2017</a:t>
            </a:r>
            <a:endParaRPr lang="en-GB"/>
          </a:p>
        </p:txBody>
      </p:sp>
      <p:sp>
        <p:nvSpPr>
          <p:cNvPr id="6" name="Footer Placeholder 5"/>
          <p:cNvSpPr>
            <a:spLocks noGrp="1"/>
          </p:cNvSpPr>
          <p:nvPr>
            <p:ph type="ftr" sz="quarter" idx="11"/>
          </p:nvPr>
        </p:nvSpPr>
        <p:spPr/>
        <p:txBody>
          <a:bodyPr/>
          <a:lstStyle/>
          <a:p>
            <a:r>
              <a:rPr lang="sv-SE" smtClean="0"/>
              <a:t>RF R&amp;D @ CERN     Uppsala University</a:t>
            </a:r>
            <a:endParaRPr lang="en-GB"/>
          </a:p>
        </p:txBody>
      </p:sp>
      <p:sp>
        <p:nvSpPr>
          <p:cNvPr id="7" name="Slide Number Placeholder 6"/>
          <p:cNvSpPr>
            <a:spLocks noGrp="1"/>
          </p:cNvSpPr>
          <p:nvPr>
            <p:ph type="sldNum" sz="quarter" idx="12"/>
          </p:nvPr>
        </p:nvSpPr>
        <p:spPr/>
        <p:txBody>
          <a:bodyPr/>
          <a:lstStyle/>
          <a:p>
            <a:fld id="{9160F328-05D9-4810-B429-364EFC10BD01}" type="slidenum">
              <a:rPr lang="en-GB" smtClean="0"/>
              <a:t>40</a:t>
            </a:fld>
            <a:endParaRPr lang="en-GB"/>
          </a:p>
        </p:txBody>
      </p:sp>
      <p:sp>
        <p:nvSpPr>
          <p:cNvPr id="37" name="TextBox 36"/>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38815837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69625" y="55417"/>
            <a:ext cx="4845109" cy="369332"/>
          </a:xfrm>
          <a:prstGeom prst="rect">
            <a:avLst/>
          </a:prstGeom>
          <a:noFill/>
        </p:spPr>
        <p:txBody>
          <a:bodyPr wrap="none" rtlCol="0">
            <a:spAutoFit/>
          </a:bodyPr>
          <a:lstStyle/>
          <a:p>
            <a:pPr defTabSz="914400"/>
            <a:r>
              <a:rPr lang="en-GB" b="1" dirty="0">
                <a:solidFill>
                  <a:prstClr val="black"/>
                </a:solidFill>
                <a:latin typeface="Calibri" panose="020F0502020204030204"/>
              </a:rPr>
              <a:t>COM tube</a:t>
            </a:r>
            <a:r>
              <a:rPr lang="en-GB" dirty="0">
                <a:solidFill>
                  <a:prstClr val="black"/>
                </a:solidFill>
                <a:latin typeface="Calibri" panose="020F0502020204030204"/>
              </a:rPr>
              <a:t>. 8_04_XX series of 10 optimised tubes.</a:t>
            </a:r>
          </a:p>
        </p:txBody>
      </p:sp>
      <p:sp>
        <p:nvSpPr>
          <p:cNvPr id="7" name="TextBox 6"/>
          <p:cNvSpPr txBox="1"/>
          <p:nvPr/>
        </p:nvSpPr>
        <p:spPr>
          <a:xfrm>
            <a:off x="2764328" y="4123136"/>
            <a:ext cx="1039068" cy="246221"/>
          </a:xfrm>
          <a:prstGeom prst="rect">
            <a:avLst/>
          </a:prstGeom>
          <a:noFill/>
        </p:spPr>
        <p:txBody>
          <a:bodyPr wrap="square" rtlCol="0">
            <a:spAutoFit/>
          </a:bodyPr>
          <a:lstStyle/>
          <a:p>
            <a:pPr defTabSz="914400"/>
            <a:r>
              <a:rPr lang="en-US" sz="1000" dirty="0">
                <a:solidFill>
                  <a:prstClr val="white"/>
                </a:solidFill>
                <a:latin typeface="Calibri" panose="020F0502020204030204"/>
              </a:rPr>
              <a:t>Cavity 7 Volts</a:t>
            </a:r>
          </a:p>
        </p:txBody>
      </p:sp>
      <p:sp>
        <p:nvSpPr>
          <p:cNvPr id="8" name="TextBox 7"/>
          <p:cNvSpPr txBox="1"/>
          <p:nvPr/>
        </p:nvSpPr>
        <p:spPr>
          <a:xfrm>
            <a:off x="2717347" y="5490625"/>
            <a:ext cx="1039068" cy="246221"/>
          </a:xfrm>
          <a:prstGeom prst="rect">
            <a:avLst/>
          </a:prstGeom>
          <a:noFill/>
        </p:spPr>
        <p:txBody>
          <a:bodyPr wrap="square" rtlCol="0">
            <a:spAutoFit/>
          </a:bodyPr>
          <a:lstStyle/>
          <a:p>
            <a:pPr defTabSz="914400"/>
            <a:r>
              <a:rPr lang="en-US" sz="1000" dirty="0">
                <a:solidFill>
                  <a:prstClr val="white"/>
                </a:solidFill>
                <a:latin typeface="Calibri" panose="020F0502020204030204"/>
              </a:rPr>
              <a:t>Cavity 8 Volts</a:t>
            </a:r>
          </a:p>
        </p:txBody>
      </p:sp>
      <p:sp>
        <p:nvSpPr>
          <p:cNvPr id="13" name="TextBox 12"/>
          <p:cNvSpPr txBox="1"/>
          <p:nvPr/>
        </p:nvSpPr>
        <p:spPr>
          <a:xfrm>
            <a:off x="8564139" y="516866"/>
            <a:ext cx="1590692" cy="276999"/>
          </a:xfrm>
          <a:prstGeom prst="rect">
            <a:avLst/>
          </a:prstGeom>
          <a:noFill/>
        </p:spPr>
        <p:txBody>
          <a:bodyPr wrap="none" rtlCol="0">
            <a:spAutoFit/>
          </a:bodyPr>
          <a:lstStyle/>
          <a:p>
            <a:pPr defTabSz="914400"/>
            <a:r>
              <a:rPr lang="en-GB" sz="1200" dirty="0">
                <a:solidFill>
                  <a:prstClr val="black"/>
                </a:solidFill>
                <a:latin typeface="Calibri" panose="020F0502020204030204"/>
              </a:rPr>
              <a:t>Klys2D (Thales), 81.6%</a:t>
            </a:r>
          </a:p>
        </p:txBody>
      </p:sp>
      <p:sp>
        <p:nvSpPr>
          <p:cNvPr id="14" name="TextBox 13"/>
          <p:cNvSpPr txBox="1"/>
          <p:nvPr/>
        </p:nvSpPr>
        <p:spPr>
          <a:xfrm>
            <a:off x="1439746" y="347589"/>
            <a:ext cx="1867434" cy="307777"/>
          </a:xfrm>
          <a:prstGeom prst="rect">
            <a:avLst/>
          </a:prstGeom>
          <a:noFill/>
        </p:spPr>
        <p:txBody>
          <a:bodyPr wrap="none" rtlCol="0">
            <a:spAutoFit/>
          </a:bodyPr>
          <a:lstStyle/>
          <a:p>
            <a:pPr defTabSz="914400"/>
            <a:r>
              <a:rPr lang="en-GB" sz="1400" dirty="0">
                <a:solidFill>
                  <a:prstClr val="black"/>
                </a:solidFill>
                <a:latin typeface="Calibri" panose="020F0502020204030204"/>
              </a:rPr>
              <a:t>Frequencies scattering </a:t>
            </a:r>
          </a:p>
        </p:txBody>
      </p:sp>
      <p:sp>
        <p:nvSpPr>
          <p:cNvPr id="15" name="TextBox 14"/>
          <p:cNvSpPr txBox="1"/>
          <p:nvPr/>
        </p:nvSpPr>
        <p:spPr>
          <a:xfrm>
            <a:off x="1439746" y="2425366"/>
            <a:ext cx="1385700" cy="307777"/>
          </a:xfrm>
          <a:prstGeom prst="rect">
            <a:avLst/>
          </a:prstGeom>
          <a:noFill/>
        </p:spPr>
        <p:txBody>
          <a:bodyPr wrap="none" rtlCol="0">
            <a:spAutoFit/>
          </a:bodyPr>
          <a:lstStyle/>
          <a:p>
            <a:pPr defTabSz="914400"/>
            <a:r>
              <a:rPr lang="en-GB" sz="1400" dirty="0">
                <a:solidFill>
                  <a:prstClr val="black"/>
                </a:solidFill>
                <a:latin typeface="Calibri" panose="020F0502020204030204"/>
              </a:rPr>
              <a:t>Drifts scattering </a:t>
            </a:r>
          </a:p>
        </p:txBody>
      </p:sp>
      <p:sp>
        <p:nvSpPr>
          <p:cNvPr id="16" name="Rectangle 15"/>
          <p:cNvSpPr/>
          <p:nvPr/>
        </p:nvSpPr>
        <p:spPr>
          <a:xfrm>
            <a:off x="5420544" y="647650"/>
            <a:ext cx="1840504" cy="307777"/>
          </a:xfrm>
          <a:prstGeom prst="rect">
            <a:avLst/>
          </a:prstGeom>
          <a:solidFill>
            <a:schemeClr val="tx1"/>
          </a:solidFill>
        </p:spPr>
        <p:txBody>
          <a:bodyPr wrap="none">
            <a:spAutoFit/>
          </a:bodyPr>
          <a:lstStyle/>
          <a:p>
            <a:pPr defTabSz="914400"/>
            <a:r>
              <a:rPr lang="en-GB" sz="1400" dirty="0">
                <a:solidFill>
                  <a:prstClr val="white"/>
                </a:solidFill>
                <a:latin typeface="Calibri" panose="020F0502020204030204"/>
              </a:rPr>
              <a:t>8_04_08; Eff. = 84.62%</a:t>
            </a:r>
          </a:p>
        </p:txBody>
      </p:sp>
      <p:pic>
        <p:nvPicPr>
          <p:cNvPr id="17" name="Picture 16"/>
          <p:cNvPicPr>
            <a:picLocks noChangeAspect="1"/>
          </p:cNvPicPr>
          <p:nvPr/>
        </p:nvPicPr>
        <p:blipFill>
          <a:blip r:embed="rId2"/>
          <a:stretch>
            <a:fillRect/>
          </a:stretch>
        </p:blipFill>
        <p:spPr>
          <a:xfrm>
            <a:off x="1304824" y="630309"/>
            <a:ext cx="3074941" cy="1851371"/>
          </a:xfrm>
          <a:prstGeom prst="rect">
            <a:avLst/>
          </a:prstGeom>
        </p:spPr>
      </p:pic>
      <p:pic>
        <p:nvPicPr>
          <p:cNvPr id="18" name="Picture 17"/>
          <p:cNvPicPr>
            <a:picLocks noChangeAspect="1"/>
          </p:cNvPicPr>
          <p:nvPr/>
        </p:nvPicPr>
        <p:blipFill>
          <a:blip r:embed="rId3"/>
          <a:stretch>
            <a:fillRect/>
          </a:stretch>
        </p:blipFill>
        <p:spPr>
          <a:xfrm>
            <a:off x="1304823" y="2686985"/>
            <a:ext cx="3129136" cy="1884000"/>
          </a:xfrm>
          <a:prstGeom prst="rect">
            <a:avLst/>
          </a:prstGeom>
        </p:spPr>
      </p:pic>
      <p:pic>
        <p:nvPicPr>
          <p:cNvPr id="19" name="Picture 18"/>
          <p:cNvPicPr>
            <a:picLocks noChangeAspect="1"/>
          </p:cNvPicPr>
          <p:nvPr/>
        </p:nvPicPr>
        <p:blipFill rotWithShape="1">
          <a:blip r:embed="rId4"/>
          <a:srcRect b="14770"/>
          <a:stretch/>
        </p:blipFill>
        <p:spPr>
          <a:xfrm>
            <a:off x="1304824" y="4472279"/>
            <a:ext cx="3908859" cy="2109946"/>
          </a:xfrm>
          <a:prstGeom prst="rect">
            <a:avLst/>
          </a:prstGeom>
        </p:spPr>
      </p:pic>
      <p:sp>
        <p:nvSpPr>
          <p:cNvPr id="20" name="Freeform 19"/>
          <p:cNvSpPr/>
          <p:nvPr/>
        </p:nvSpPr>
        <p:spPr>
          <a:xfrm>
            <a:off x="2016303" y="4825189"/>
            <a:ext cx="2691830" cy="579312"/>
          </a:xfrm>
          <a:custGeom>
            <a:avLst/>
            <a:gdLst>
              <a:gd name="connsiteX0" fmla="*/ 0 w 2691830"/>
              <a:gd name="connsiteY0" fmla="*/ 579312 h 579312"/>
              <a:gd name="connsiteX1" fmla="*/ 698643 w 2691830"/>
              <a:gd name="connsiteY1" fmla="*/ 250539 h 579312"/>
              <a:gd name="connsiteX2" fmla="*/ 1273996 w 2691830"/>
              <a:gd name="connsiteY2" fmla="*/ 75878 h 579312"/>
              <a:gd name="connsiteX3" fmla="*/ 1828800 w 2691830"/>
              <a:gd name="connsiteY3" fmla="*/ 3959 h 579312"/>
              <a:gd name="connsiteX4" fmla="*/ 2229493 w 2691830"/>
              <a:gd name="connsiteY4" fmla="*/ 14233 h 579312"/>
              <a:gd name="connsiteX5" fmla="*/ 2691830 w 2691830"/>
              <a:gd name="connsiteY5" fmla="*/ 55330 h 5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830" h="579312">
                <a:moveTo>
                  <a:pt x="0" y="579312"/>
                </a:moveTo>
                <a:cubicBezTo>
                  <a:pt x="243155" y="456878"/>
                  <a:pt x="486310" y="334445"/>
                  <a:pt x="698643" y="250539"/>
                </a:cubicBezTo>
                <a:cubicBezTo>
                  <a:pt x="910976" y="166633"/>
                  <a:pt x="1085637" y="116975"/>
                  <a:pt x="1273996" y="75878"/>
                </a:cubicBezTo>
                <a:cubicBezTo>
                  <a:pt x="1462355" y="34781"/>
                  <a:pt x="1669551" y="14233"/>
                  <a:pt x="1828800" y="3959"/>
                </a:cubicBezTo>
                <a:cubicBezTo>
                  <a:pt x="1988050" y="-6315"/>
                  <a:pt x="2085655" y="5671"/>
                  <a:pt x="2229493" y="14233"/>
                </a:cubicBezTo>
                <a:cubicBezTo>
                  <a:pt x="2373331" y="22795"/>
                  <a:pt x="2532580" y="39062"/>
                  <a:pt x="2691830" y="55330"/>
                </a:cubicBezTo>
              </a:path>
            </a:pathLst>
          </a:custGeom>
          <a:noFill/>
          <a:ln>
            <a:solidFill>
              <a:schemeClr val="accent6">
                <a:lumMod val="60000"/>
                <a:lumOff val="40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1" name="Freeform 20"/>
          <p:cNvSpPr/>
          <p:nvPr/>
        </p:nvSpPr>
        <p:spPr>
          <a:xfrm>
            <a:off x="2252609" y="5778624"/>
            <a:ext cx="2476072" cy="345068"/>
          </a:xfrm>
          <a:custGeom>
            <a:avLst/>
            <a:gdLst>
              <a:gd name="connsiteX0" fmla="*/ 0 w 2476072"/>
              <a:gd name="connsiteY0" fmla="*/ 345068 h 345068"/>
              <a:gd name="connsiteX1" fmla="*/ 565079 w 2476072"/>
              <a:gd name="connsiteY1" fmla="*/ 129311 h 345068"/>
              <a:gd name="connsiteX2" fmla="*/ 1099335 w 2476072"/>
              <a:gd name="connsiteY2" fmla="*/ 16295 h 345068"/>
              <a:gd name="connsiteX3" fmla="*/ 1684962 w 2476072"/>
              <a:gd name="connsiteY3" fmla="*/ 6021 h 345068"/>
              <a:gd name="connsiteX4" fmla="*/ 2085654 w 2476072"/>
              <a:gd name="connsiteY4" fmla="*/ 67666 h 345068"/>
              <a:gd name="connsiteX5" fmla="*/ 2476072 w 2476072"/>
              <a:gd name="connsiteY5" fmla="*/ 149859 h 34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072" h="345068">
                <a:moveTo>
                  <a:pt x="0" y="345068"/>
                </a:moveTo>
                <a:cubicBezTo>
                  <a:pt x="190928" y="264587"/>
                  <a:pt x="381857" y="184106"/>
                  <a:pt x="565079" y="129311"/>
                </a:cubicBezTo>
                <a:cubicBezTo>
                  <a:pt x="748302" y="74515"/>
                  <a:pt x="912688" y="36843"/>
                  <a:pt x="1099335" y="16295"/>
                </a:cubicBezTo>
                <a:cubicBezTo>
                  <a:pt x="1285982" y="-4253"/>
                  <a:pt x="1520575" y="-2541"/>
                  <a:pt x="1684962" y="6021"/>
                </a:cubicBezTo>
                <a:cubicBezTo>
                  <a:pt x="1849349" y="14583"/>
                  <a:pt x="1953802" y="43693"/>
                  <a:pt x="2085654" y="67666"/>
                </a:cubicBezTo>
                <a:cubicBezTo>
                  <a:pt x="2217506" y="91639"/>
                  <a:pt x="2346789" y="120749"/>
                  <a:pt x="2476072" y="149859"/>
                </a:cubicBezTo>
              </a:path>
            </a:pathLst>
          </a:custGeom>
          <a:noFill/>
          <a:ln>
            <a:solidFill>
              <a:schemeClr val="accent2">
                <a:lumMod val="60000"/>
                <a:lumOff val="4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2" name="Rounded Rectangle 21"/>
          <p:cNvSpPr/>
          <p:nvPr/>
        </p:nvSpPr>
        <p:spPr>
          <a:xfrm>
            <a:off x="2650585" y="4825190"/>
            <a:ext cx="136280" cy="18599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3" name="TextBox 22"/>
          <p:cNvSpPr txBox="1"/>
          <p:nvPr/>
        </p:nvSpPr>
        <p:spPr>
          <a:xfrm rot="16200000">
            <a:off x="2463344" y="6306199"/>
            <a:ext cx="511679" cy="246221"/>
          </a:xfrm>
          <a:prstGeom prst="rect">
            <a:avLst/>
          </a:prstGeom>
          <a:noFill/>
        </p:spPr>
        <p:txBody>
          <a:bodyPr wrap="none" rtlCol="0">
            <a:spAutoFit/>
          </a:bodyPr>
          <a:lstStyle/>
          <a:p>
            <a:pPr defTabSz="914400"/>
            <a:r>
              <a:rPr lang="en-GB" sz="1000" dirty="0">
                <a:solidFill>
                  <a:srgbClr val="0070C0"/>
                </a:solidFill>
                <a:latin typeface="Calibri" panose="020F0502020204030204"/>
              </a:rPr>
              <a:t>08_04</a:t>
            </a:r>
          </a:p>
        </p:txBody>
      </p:sp>
      <p:sp>
        <p:nvSpPr>
          <p:cNvPr id="24" name="Rounded Rectangle 23"/>
          <p:cNvSpPr/>
          <p:nvPr/>
        </p:nvSpPr>
        <p:spPr>
          <a:xfrm>
            <a:off x="3650093" y="4646828"/>
            <a:ext cx="111459" cy="18388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5" name="TextBox 24"/>
          <p:cNvSpPr txBox="1"/>
          <p:nvPr/>
        </p:nvSpPr>
        <p:spPr>
          <a:xfrm rot="16200000">
            <a:off x="3352199" y="6025471"/>
            <a:ext cx="707245" cy="246221"/>
          </a:xfrm>
          <a:prstGeom prst="rect">
            <a:avLst/>
          </a:prstGeom>
          <a:noFill/>
        </p:spPr>
        <p:txBody>
          <a:bodyPr wrap="none" rtlCol="0">
            <a:spAutoFit/>
          </a:bodyPr>
          <a:lstStyle/>
          <a:p>
            <a:pPr defTabSz="914400"/>
            <a:r>
              <a:rPr lang="en-GB" sz="1000" dirty="0">
                <a:solidFill>
                  <a:srgbClr val="0070C0"/>
                </a:solidFill>
                <a:latin typeface="Calibri" panose="020F0502020204030204"/>
              </a:rPr>
              <a:t>08_04_08</a:t>
            </a:r>
          </a:p>
        </p:txBody>
      </p:sp>
      <p:sp>
        <p:nvSpPr>
          <p:cNvPr id="26" name="Freeform 25"/>
          <p:cNvSpPr/>
          <p:nvPr/>
        </p:nvSpPr>
        <p:spPr>
          <a:xfrm>
            <a:off x="2108771" y="5387858"/>
            <a:ext cx="2609636" cy="602270"/>
          </a:xfrm>
          <a:custGeom>
            <a:avLst/>
            <a:gdLst>
              <a:gd name="connsiteX0" fmla="*/ 0 w 2609636"/>
              <a:gd name="connsiteY0" fmla="*/ 602270 h 602270"/>
              <a:gd name="connsiteX1" fmla="*/ 441789 w 2609636"/>
              <a:gd name="connsiteY1" fmla="*/ 365964 h 602270"/>
              <a:gd name="connsiteX2" fmla="*/ 1037690 w 2609636"/>
              <a:gd name="connsiteY2" fmla="*/ 119385 h 602270"/>
              <a:gd name="connsiteX3" fmla="*/ 1664413 w 2609636"/>
              <a:gd name="connsiteY3" fmla="*/ 6369 h 602270"/>
              <a:gd name="connsiteX4" fmla="*/ 2250040 w 2609636"/>
              <a:gd name="connsiteY4" fmla="*/ 16643 h 602270"/>
              <a:gd name="connsiteX5" fmla="*/ 2609636 w 2609636"/>
              <a:gd name="connsiteY5" fmla="*/ 37191 h 60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9636" h="602270">
                <a:moveTo>
                  <a:pt x="0" y="602270"/>
                </a:moveTo>
                <a:cubicBezTo>
                  <a:pt x="134420" y="524357"/>
                  <a:pt x="268841" y="446445"/>
                  <a:pt x="441789" y="365964"/>
                </a:cubicBezTo>
                <a:cubicBezTo>
                  <a:pt x="614737" y="285483"/>
                  <a:pt x="833919" y="179317"/>
                  <a:pt x="1037690" y="119385"/>
                </a:cubicBezTo>
                <a:cubicBezTo>
                  <a:pt x="1241461" y="59453"/>
                  <a:pt x="1462355" y="23493"/>
                  <a:pt x="1664413" y="6369"/>
                </a:cubicBezTo>
                <a:cubicBezTo>
                  <a:pt x="1866471" y="-10755"/>
                  <a:pt x="2092503" y="11506"/>
                  <a:pt x="2250040" y="16643"/>
                </a:cubicBezTo>
                <a:cubicBezTo>
                  <a:pt x="2407577" y="21780"/>
                  <a:pt x="2508606" y="29485"/>
                  <a:pt x="2609636" y="37191"/>
                </a:cubicBezTo>
              </a:path>
            </a:pathLst>
          </a:custGeom>
          <a:noFill/>
          <a:ln>
            <a:solidFill>
              <a:schemeClr val="accent1">
                <a:lumMod val="60000"/>
                <a:lumOff val="40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7" name="Rounded Rectangle 26"/>
          <p:cNvSpPr/>
          <p:nvPr/>
        </p:nvSpPr>
        <p:spPr>
          <a:xfrm>
            <a:off x="4596064" y="5755168"/>
            <a:ext cx="80211" cy="86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28" name="Rounded Rectangle 27"/>
          <p:cNvSpPr/>
          <p:nvPr/>
        </p:nvSpPr>
        <p:spPr>
          <a:xfrm>
            <a:off x="3307181" y="5539982"/>
            <a:ext cx="80211" cy="86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pic>
        <p:nvPicPr>
          <p:cNvPr id="29" name="Picture 2" descr="V:\Commun_TDH\Temp\QV\HECK_update\applegate.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52" t="23214" r="11280" b="20218"/>
          <a:stretch/>
        </p:blipFill>
        <p:spPr bwMode="auto">
          <a:xfrm>
            <a:off x="7553297" y="781219"/>
            <a:ext cx="3250070" cy="12781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a:stretch>
            <a:fillRect/>
          </a:stretch>
        </p:blipFill>
        <p:spPr>
          <a:xfrm>
            <a:off x="7619878" y="3314558"/>
            <a:ext cx="3344854" cy="1013587"/>
          </a:xfrm>
          <a:prstGeom prst="rect">
            <a:avLst/>
          </a:prstGeom>
        </p:spPr>
      </p:pic>
      <p:pic>
        <p:nvPicPr>
          <p:cNvPr id="31" name="Picture 2" descr="V:\Commun_TDH\Temp\QV\HECK_update\sat2.bmp"/>
          <p:cNvPicPr>
            <a:picLocks noChangeAspect="1" noChangeArrowheads="1"/>
          </p:cNvPicPr>
          <p:nvPr/>
        </p:nvPicPr>
        <p:blipFill rotWithShape="1">
          <a:blip r:embed="rId7">
            <a:extLst>
              <a:ext uri="{28A0092B-C50C-407E-A947-70E740481C1C}">
                <a14:useLocalDpi xmlns:a14="http://schemas.microsoft.com/office/drawing/2010/main" val="0"/>
              </a:ext>
            </a:extLst>
          </a:blip>
          <a:srcRect l="10936" t="35869" r="10158" b="36260"/>
          <a:stretch/>
        </p:blipFill>
        <p:spPr bwMode="auto">
          <a:xfrm>
            <a:off x="7619877" y="2151530"/>
            <a:ext cx="3258794" cy="116060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461011" y="640227"/>
            <a:ext cx="888385" cy="261610"/>
          </a:xfrm>
          <a:prstGeom prst="rect">
            <a:avLst/>
          </a:prstGeom>
          <a:solidFill>
            <a:schemeClr val="bg1"/>
          </a:solidFill>
        </p:spPr>
        <p:txBody>
          <a:bodyPr wrap="none" rtlCol="0">
            <a:spAutoFit/>
          </a:bodyPr>
          <a:lstStyle/>
          <a:p>
            <a:pPr defTabSz="914400"/>
            <a:r>
              <a:rPr lang="en-GB" sz="1100" dirty="0">
                <a:solidFill>
                  <a:prstClr val="black"/>
                </a:solidFill>
                <a:latin typeface="Calibri" panose="020F0502020204030204"/>
              </a:rPr>
              <a:t>MAGIC (PIC)</a:t>
            </a:r>
          </a:p>
        </p:txBody>
      </p:sp>
      <p:pic>
        <p:nvPicPr>
          <p:cNvPr id="33" name="Picture 32"/>
          <p:cNvPicPr>
            <a:picLocks noChangeAspect="1"/>
          </p:cNvPicPr>
          <p:nvPr/>
        </p:nvPicPr>
        <p:blipFill>
          <a:blip r:embed="rId8"/>
          <a:stretch>
            <a:fillRect/>
          </a:stretch>
        </p:blipFill>
        <p:spPr>
          <a:xfrm>
            <a:off x="5847965" y="4496118"/>
            <a:ext cx="2152811" cy="2152811"/>
          </a:xfrm>
          <a:prstGeom prst="rect">
            <a:avLst/>
          </a:prstGeom>
        </p:spPr>
      </p:pic>
      <p:sp>
        <p:nvSpPr>
          <p:cNvPr id="34" name="TextBox 33"/>
          <p:cNvSpPr txBox="1"/>
          <p:nvPr/>
        </p:nvSpPr>
        <p:spPr>
          <a:xfrm>
            <a:off x="8013484" y="5051600"/>
            <a:ext cx="2802592" cy="923330"/>
          </a:xfrm>
          <a:prstGeom prst="rect">
            <a:avLst/>
          </a:prstGeom>
          <a:noFill/>
        </p:spPr>
        <p:txBody>
          <a:bodyPr wrap="square" rtlCol="0">
            <a:spAutoFit/>
          </a:bodyPr>
          <a:lstStyle/>
          <a:p>
            <a:pPr defTabSz="914400"/>
            <a:r>
              <a:rPr lang="en-GB" dirty="0">
                <a:solidFill>
                  <a:prstClr val="black"/>
                </a:solidFill>
                <a:latin typeface="Calibri" panose="020F0502020204030204"/>
              </a:rPr>
              <a:t>Replacing cylindrical beam by hollow beam efficiency is further increased up to 86%</a:t>
            </a:r>
          </a:p>
        </p:txBody>
      </p:sp>
      <p:sp>
        <p:nvSpPr>
          <p:cNvPr id="35" name="Rectangle 34"/>
          <p:cNvSpPr/>
          <p:nvPr/>
        </p:nvSpPr>
        <p:spPr>
          <a:xfrm>
            <a:off x="5725510" y="4461441"/>
            <a:ext cx="5239222" cy="23056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panose="020F0502020204030204"/>
            </a:endParaRPr>
          </a:p>
        </p:txBody>
      </p:sp>
      <p:sp>
        <p:nvSpPr>
          <p:cNvPr id="3" name="TextBox 2"/>
          <p:cNvSpPr txBox="1"/>
          <p:nvPr/>
        </p:nvSpPr>
        <p:spPr>
          <a:xfrm>
            <a:off x="8085723" y="6108346"/>
            <a:ext cx="2746292" cy="338554"/>
          </a:xfrm>
          <a:prstGeom prst="rect">
            <a:avLst/>
          </a:prstGeom>
          <a:noFill/>
        </p:spPr>
        <p:txBody>
          <a:bodyPr wrap="square" rtlCol="0">
            <a:spAutoFit/>
          </a:bodyPr>
          <a:lstStyle/>
          <a:p>
            <a:pPr algn="ctr" defTabSz="914400"/>
            <a:r>
              <a:rPr lang="en-GB" sz="1600" dirty="0">
                <a:solidFill>
                  <a:srgbClr val="FF0000"/>
                </a:solidFill>
                <a:latin typeface="Calibri" panose="020F0502020204030204"/>
              </a:rPr>
              <a:t>BRS effect is almost mitigated!</a:t>
            </a:r>
          </a:p>
        </p:txBody>
      </p:sp>
      <p:pic>
        <p:nvPicPr>
          <p:cNvPr id="4" name="Picture 3"/>
          <p:cNvPicPr>
            <a:picLocks noChangeAspect="1"/>
          </p:cNvPicPr>
          <p:nvPr/>
        </p:nvPicPr>
        <p:blipFill>
          <a:blip r:embed="rId9"/>
          <a:stretch>
            <a:fillRect/>
          </a:stretch>
        </p:blipFill>
        <p:spPr>
          <a:xfrm>
            <a:off x="4672014" y="974728"/>
            <a:ext cx="2795223" cy="3279594"/>
          </a:xfrm>
          <a:prstGeom prst="rect">
            <a:avLst/>
          </a:prstGeom>
        </p:spPr>
      </p:pic>
      <p:sp>
        <p:nvSpPr>
          <p:cNvPr id="2" name="Date Placeholder 1"/>
          <p:cNvSpPr>
            <a:spLocks noGrp="1"/>
          </p:cNvSpPr>
          <p:nvPr>
            <p:ph type="dt" sz="half" idx="10"/>
          </p:nvPr>
        </p:nvSpPr>
        <p:spPr/>
        <p:txBody>
          <a:bodyPr/>
          <a:lstStyle/>
          <a:p>
            <a:r>
              <a:rPr lang="en-US" smtClean="0"/>
              <a:t>07-Dec-2017</a:t>
            </a:r>
            <a:endParaRPr lang="en-GB"/>
          </a:p>
        </p:txBody>
      </p:sp>
      <p:sp>
        <p:nvSpPr>
          <p:cNvPr id="5" name="Footer Placeholder 4"/>
          <p:cNvSpPr>
            <a:spLocks noGrp="1"/>
          </p:cNvSpPr>
          <p:nvPr>
            <p:ph type="ftr" sz="quarter" idx="11"/>
          </p:nvPr>
        </p:nvSpPr>
        <p:spPr/>
        <p:txBody>
          <a:bodyPr/>
          <a:lstStyle/>
          <a:p>
            <a:r>
              <a:rPr lang="sv-SE" smtClean="0"/>
              <a:t>RF R&amp;D @ CERN     Uppsala University</a:t>
            </a:r>
            <a:endParaRPr lang="en-GB"/>
          </a:p>
        </p:txBody>
      </p:sp>
      <p:sp>
        <p:nvSpPr>
          <p:cNvPr id="9" name="Slide Number Placeholder 8"/>
          <p:cNvSpPr>
            <a:spLocks noGrp="1"/>
          </p:cNvSpPr>
          <p:nvPr>
            <p:ph type="sldNum" sz="quarter" idx="12"/>
          </p:nvPr>
        </p:nvSpPr>
        <p:spPr/>
        <p:txBody>
          <a:bodyPr/>
          <a:lstStyle/>
          <a:p>
            <a:fld id="{9160F328-05D9-4810-B429-364EFC10BD01}" type="slidenum">
              <a:rPr lang="en-GB" smtClean="0"/>
              <a:t>41</a:t>
            </a:fld>
            <a:endParaRPr lang="en-GB"/>
          </a:p>
        </p:txBody>
      </p:sp>
      <p:sp>
        <p:nvSpPr>
          <p:cNvPr id="36" name="TextBox 35"/>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5734787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944" y="2628591"/>
            <a:ext cx="4762007" cy="342810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9" y="765911"/>
            <a:ext cx="4762007" cy="2816290"/>
          </a:xfrm>
          <a:prstGeom prst="rect">
            <a:avLst/>
          </a:prstGeom>
        </p:spPr>
      </p:pic>
      <p:sp>
        <p:nvSpPr>
          <p:cNvPr id="17" name="TextBox 16"/>
          <p:cNvSpPr txBox="1"/>
          <p:nvPr/>
        </p:nvSpPr>
        <p:spPr>
          <a:xfrm>
            <a:off x="1795086" y="3702245"/>
            <a:ext cx="830677" cy="400110"/>
          </a:xfrm>
          <a:prstGeom prst="rect">
            <a:avLst/>
          </a:prstGeom>
          <a:solidFill>
            <a:schemeClr val="accent6">
              <a:lumMod val="60000"/>
              <a:lumOff val="40000"/>
            </a:schemeClr>
          </a:solidFill>
          <a:ln>
            <a:solidFill>
              <a:schemeClr val="bg1"/>
            </a:solidFill>
          </a:ln>
        </p:spPr>
        <p:txBody>
          <a:bodyPr wrap="none" rtlCol="0">
            <a:spAutoFit/>
          </a:bodyPr>
          <a:lstStyle/>
          <a:p>
            <a:pPr algn="ctr" defTabSz="914400"/>
            <a:r>
              <a:rPr lang="en-GB" sz="2000" dirty="0">
                <a:solidFill>
                  <a:prstClr val="black"/>
                </a:solidFill>
                <a:latin typeface="Calibri" panose="020F0502020204030204"/>
              </a:rPr>
              <a:t>85.7%</a:t>
            </a:r>
          </a:p>
        </p:txBody>
      </p:sp>
      <p:cxnSp>
        <p:nvCxnSpPr>
          <p:cNvPr id="20" name="Straight Connector 19"/>
          <p:cNvCxnSpPr/>
          <p:nvPr/>
        </p:nvCxnSpPr>
        <p:spPr>
          <a:xfrm flipV="1">
            <a:off x="1698626" y="2927241"/>
            <a:ext cx="4382240" cy="1476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7144407" y="597286"/>
            <a:ext cx="2811494" cy="2031304"/>
          </a:xfrm>
          <a:prstGeom prst="rect">
            <a:avLst/>
          </a:prstGeom>
        </p:spPr>
      </p:pic>
      <p:sp>
        <p:nvSpPr>
          <p:cNvPr id="24" name="TextBox 23"/>
          <p:cNvSpPr txBox="1"/>
          <p:nvPr/>
        </p:nvSpPr>
        <p:spPr>
          <a:xfrm>
            <a:off x="1318859" y="324268"/>
            <a:ext cx="5344476" cy="369332"/>
          </a:xfrm>
          <a:prstGeom prst="rect">
            <a:avLst/>
          </a:prstGeom>
          <a:noFill/>
        </p:spPr>
        <p:txBody>
          <a:bodyPr wrap="none" rtlCol="0">
            <a:spAutoFit/>
          </a:bodyPr>
          <a:lstStyle/>
          <a:p>
            <a:pPr defTabSz="914400"/>
            <a:r>
              <a:rPr lang="en-GB" b="1" dirty="0">
                <a:solidFill>
                  <a:prstClr val="black"/>
                </a:solidFill>
                <a:latin typeface="Calibri" panose="020F0502020204030204"/>
              </a:rPr>
              <a:t>CSM tube</a:t>
            </a:r>
            <a:r>
              <a:rPr lang="en-GB" dirty="0">
                <a:solidFill>
                  <a:prstClr val="black"/>
                </a:solidFill>
                <a:latin typeface="Calibri" panose="020F0502020204030204"/>
              </a:rPr>
              <a:t>. Second Generation. </a:t>
            </a:r>
            <a:r>
              <a:rPr lang="en-GB" sz="1400" dirty="0">
                <a:solidFill>
                  <a:prstClr val="black"/>
                </a:solidFill>
                <a:latin typeface="Calibri" panose="020F0502020204030204"/>
              </a:rPr>
              <a:t>Tube length 1.72 m at 0.8 GHz.</a:t>
            </a:r>
          </a:p>
        </p:txBody>
      </p:sp>
      <p:pic>
        <p:nvPicPr>
          <p:cNvPr id="26" name="Picture 25"/>
          <p:cNvPicPr>
            <a:picLocks noChangeAspect="1"/>
          </p:cNvPicPr>
          <p:nvPr/>
        </p:nvPicPr>
        <p:blipFill>
          <a:blip r:embed="rId5"/>
          <a:stretch>
            <a:fillRect/>
          </a:stretch>
        </p:blipFill>
        <p:spPr>
          <a:xfrm>
            <a:off x="6460634" y="2665514"/>
            <a:ext cx="3971369" cy="3860872"/>
          </a:xfrm>
          <a:prstGeom prst="rect">
            <a:avLst/>
          </a:prstGeom>
        </p:spPr>
      </p:pic>
      <p:pic>
        <p:nvPicPr>
          <p:cNvPr id="27" name="Picture 26"/>
          <p:cNvPicPr>
            <a:picLocks noChangeAspect="1"/>
          </p:cNvPicPr>
          <p:nvPr/>
        </p:nvPicPr>
        <p:blipFill>
          <a:blip r:embed="rId6"/>
          <a:stretch>
            <a:fillRect/>
          </a:stretch>
        </p:blipFill>
        <p:spPr>
          <a:xfrm>
            <a:off x="6460634" y="4529309"/>
            <a:ext cx="1197683" cy="700772"/>
          </a:xfrm>
          <a:prstGeom prst="rect">
            <a:avLst/>
          </a:prstGeom>
        </p:spPr>
      </p:pic>
      <p:pic>
        <p:nvPicPr>
          <p:cNvPr id="28" name="Picture 27"/>
          <p:cNvPicPr>
            <a:picLocks noChangeAspect="1"/>
          </p:cNvPicPr>
          <p:nvPr/>
        </p:nvPicPr>
        <p:blipFill>
          <a:blip r:embed="rId7"/>
          <a:stretch>
            <a:fillRect/>
          </a:stretch>
        </p:blipFill>
        <p:spPr>
          <a:xfrm>
            <a:off x="6460633" y="5405504"/>
            <a:ext cx="1272420" cy="523178"/>
          </a:xfrm>
          <a:prstGeom prst="rect">
            <a:avLst/>
          </a:prstGeom>
        </p:spPr>
      </p:pic>
      <p:sp>
        <p:nvSpPr>
          <p:cNvPr id="29" name="TextBox 28"/>
          <p:cNvSpPr txBox="1"/>
          <p:nvPr/>
        </p:nvSpPr>
        <p:spPr>
          <a:xfrm>
            <a:off x="7566583" y="283364"/>
            <a:ext cx="1984069" cy="276999"/>
          </a:xfrm>
          <a:prstGeom prst="rect">
            <a:avLst/>
          </a:prstGeom>
          <a:noFill/>
        </p:spPr>
        <p:txBody>
          <a:bodyPr wrap="none" rtlCol="0">
            <a:spAutoFit/>
          </a:bodyPr>
          <a:lstStyle/>
          <a:p>
            <a:pPr defTabSz="914400"/>
            <a:r>
              <a:rPr lang="en-GB" sz="1200" dirty="0">
                <a:solidFill>
                  <a:prstClr val="black"/>
                </a:solidFill>
                <a:latin typeface="Calibri" panose="020F0502020204030204"/>
              </a:rPr>
              <a:t>Saturation curve (MAGIC 2D)</a:t>
            </a:r>
          </a:p>
        </p:txBody>
      </p:sp>
      <p:cxnSp>
        <p:nvCxnSpPr>
          <p:cNvPr id="12" name="Straight Connector 11"/>
          <p:cNvCxnSpPr/>
          <p:nvPr/>
        </p:nvCxnSpPr>
        <p:spPr>
          <a:xfrm flipV="1">
            <a:off x="1711540" y="2712607"/>
            <a:ext cx="4382240" cy="1476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07-Dec-2017</a:t>
            </a:r>
            <a:endParaRPr lang="en-GB"/>
          </a:p>
        </p:txBody>
      </p:sp>
      <p:sp>
        <p:nvSpPr>
          <p:cNvPr id="3" name="Footer Placeholder 2"/>
          <p:cNvSpPr>
            <a:spLocks noGrp="1"/>
          </p:cNvSpPr>
          <p:nvPr>
            <p:ph type="ftr" sz="quarter" idx="11"/>
          </p:nvPr>
        </p:nvSpPr>
        <p:spPr/>
        <p:txBody>
          <a:bodyPr/>
          <a:lstStyle/>
          <a:p>
            <a:r>
              <a:rPr lang="sv-SE" smtClean="0"/>
              <a:t>RF R&amp;D @ CERN     Uppsala University</a:t>
            </a:r>
            <a:endParaRPr lang="en-GB"/>
          </a:p>
        </p:txBody>
      </p:sp>
      <p:sp>
        <p:nvSpPr>
          <p:cNvPr id="4" name="Slide Number Placeholder 3"/>
          <p:cNvSpPr>
            <a:spLocks noGrp="1"/>
          </p:cNvSpPr>
          <p:nvPr>
            <p:ph type="sldNum" sz="quarter" idx="12"/>
          </p:nvPr>
        </p:nvSpPr>
        <p:spPr/>
        <p:txBody>
          <a:bodyPr/>
          <a:lstStyle/>
          <a:p>
            <a:fld id="{9160F328-05D9-4810-B429-364EFC10BD01}" type="slidenum">
              <a:rPr lang="en-GB" smtClean="0"/>
              <a:t>42</a:t>
            </a:fld>
            <a:endParaRPr lang="en-GB"/>
          </a:p>
        </p:txBody>
      </p:sp>
      <p:sp>
        <p:nvSpPr>
          <p:cNvPr id="16" name="TextBox 15"/>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132223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475056" y="1552255"/>
            <a:ext cx="4615195" cy="4555643"/>
          </a:xfrm>
          <a:prstGeom prst="rect">
            <a:avLst/>
          </a:prstGeom>
        </p:spPr>
      </p:pic>
      <p:sp>
        <p:nvSpPr>
          <p:cNvPr id="11" name="TextBox 10"/>
          <p:cNvSpPr txBox="1"/>
          <p:nvPr/>
        </p:nvSpPr>
        <p:spPr>
          <a:xfrm>
            <a:off x="2135713" y="1200927"/>
            <a:ext cx="2994281" cy="307777"/>
          </a:xfrm>
          <a:prstGeom prst="rect">
            <a:avLst/>
          </a:prstGeom>
          <a:noFill/>
          <a:ln>
            <a:solidFill>
              <a:schemeClr val="tx1"/>
            </a:solidFill>
          </a:ln>
        </p:spPr>
        <p:txBody>
          <a:bodyPr wrap="none" rtlCol="0">
            <a:spAutoFit/>
          </a:bodyPr>
          <a:lstStyle/>
          <a:p>
            <a:pPr defTabSz="914400"/>
            <a:r>
              <a:rPr lang="en-GB" sz="1400" b="1" dirty="0">
                <a:solidFill>
                  <a:srgbClr val="FF0000"/>
                </a:solidFill>
                <a:latin typeface="Calibri" panose="020F0502020204030204"/>
              </a:rPr>
              <a:t>0.8 GHz</a:t>
            </a:r>
            <a:r>
              <a:rPr lang="en-GB" sz="1400" b="1" dirty="0">
                <a:solidFill>
                  <a:prstClr val="black"/>
                </a:solidFill>
                <a:latin typeface="Calibri" panose="020F0502020204030204"/>
              </a:rPr>
              <a:t>, 133.9 kV, 12.551 A, </a:t>
            </a:r>
            <a:r>
              <a:rPr lang="en-GB" sz="1400" b="1" dirty="0">
                <a:solidFill>
                  <a:srgbClr val="FF0000"/>
                </a:solidFill>
                <a:latin typeface="Calibri" panose="020F0502020204030204"/>
                <a:sym typeface="SymbolMono BT" panose="05050103010405020505" pitchFamily="18" charset="2"/>
              </a:rPr>
              <a:t></a:t>
            </a:r>
            <a:r>
              <a:rPr lang="en-GB" sz="1400" b="1" dirty="0">
                <a:solidFill>
                  <a:srgbClr val="FF0000"/>
                </a:solidFill>
                <a:latin typeface="Calibri" panose="020F0502020204030204"/>
              </a:rPr>
              <a:t>K=0.263</a:t>
            </a:r>
          </a:p>
        </p:txBody>
      </p:sp>
      <p:sp>
        <p:nvSpPr>
          <p:cNvPr id="13" name="TextBox 12"/>
          <p:cNvSpPr txBox="1"/>
          <p:nvPr/>
        </p:nvSpPr>
        <p:spPr>
          <a:xfrm>
            <a:off x="7054221" y="1200927"/>
            <a:ext cx="2946191" cy="307777"/>
          </a:xfrm>
          <a:prstGeom prst="rect">
            <a:avLst/>
          </a:prstGeom>
          <a:noFill/>
          <a:ln>
            <a:solidFill>
              <a:schemeClr val="tx1"/>
            </a:solidFill>
          </a:ln>
        </p:spPr>
        <p:txBody>
          <a:bodyPr wrap="none" rtlCol="0">
            <a:spAutoFit/>
          </a:bodyPr>
          <a:lstStyle/>
          <a:p>
            <a:pPr defTabSz="914400"/>
            <a:r>
              <a:rPr lang="en-GB" sz="1400" b="1" dirty="0">
                <a:solidFill>
                  <a:srgbClr val="FF0000"/>
                </a:solidFill>
                <a:latin typeface="Calibri" panose="020F0502020204030204"/>
              </a:rPr>
              <a:t>0.704</a:t>
            </a:r>
            <a:r>
              <a:rPr lang="en-GB" sz="1400" b="1" dirty="0">
                <a:solidFill>
                  <a:prstClr val="black"/>
                </a:solidFill>
                <a:latin typeface="Calibri" panose="020F0502020204030204"/>
              </a:rPr>
              <a:t> GHz, 110 kV, 15.272 A, </a:t>
            </a:r>
            <a:r>
              <a:rPr lang="en-GB" sz="1400" b="1" dirty="0">
                <a:solidFill>
                  <a:srgbClr val="FF0000"/>
                </a:solidFill>
                <a:latin typeface="Calibri" panose="020F0502020204030204"/>
                <a:sym typeface="SymbolMono BT" panose="05050103010405020505" pitchFamily="18" charset="2"/>
              </a:rPr>
              <a:t></a:t>
            </a:r>
            <a:r>
              <a:rPr lang="en-GB" sz="1400" b="1" dirty="0">
                <a:solidFill>
                  <a:srgbClr val="FF0000"/>
                </a:solidFill>
                <a:latin typeface="Calibri" panose="020F0502020204030204"/>
              </a:rPr>
              <a:t>K=0.42</a:t>
            </a:r>
          </a:p>
        </p:txBody>
      </p:sp>
      <p:pic>
        <p:nvPicPr>
          <p:cNvPr id="16" name="Picture 15"/>
          <p:cNvPicPr>
            <a:picLocks noChangeAspect="1"/>
          </p:cNvPicPr>
          <p:nvPr/>
        </p:nvPicPr>
        <p:blipFill>
          <a:blip r:embed="rId3"/>
          <a:stretch>
            <a:fillRect/>
          </a:stretch>
        </p:blipFill>
        <p:spPr>
          <a:xfrm>
            <a:off x="6188449" y="1552255"/>
            <a:ext cx="4677737" cy="4555643"/>
          </a:xfrm>
          <a:prstGeom prst="rect">
            <a:avLst/>
          </a:prstGeom>
        </p:spPr>
      </p:pic>
      <p:pic>
        <p:nvPicPr>
          <p:cNvPr id="17" name="Picture 16"/>
          <p:cNvPicPr>
            <a:picLocks noChangeAspect="1"/>
          </p:cNvPicPr>
          <p:nvPr/>
        </p:nvPicPr>
        <p:blipFill>
          <a:blip r:embed="rId4"/>
          <a:stretch>
            <a:fillRect/>
          </a:stretch>
        </p:blipFill>
        <p:spPr>
          <a:xfrm>
            <a:off x="6210262" y="4067699"/>
            <a:ext cx="1432838" cy="804144"/>
          </a:xfrm>
          <a:prstGeom prst="rect">
            <a:avLst/>
          </a:prstGeom>
        </p:spPr>
      </p:pic>
      <p:pic>
        <p:nvPicPr>
          <p:cNvPr id="18" name="Picture 17"/>
          <p:cNvPicPr>
            <a:picLocks noChangeAspect="1"/>
          </p:cNvPicPr>
          <p:nvPr/>
        </p:nvPicPr>
        <p:blipFill>
          <a:blip r:embed="rId5"/>
          <a:stretch>
            <a:fillRect/>
          </a:stretch>
        </p:blipFill>
        <p:spPr>
          <a:xfrm>
            <a:off x="6188448" y="4946471"/>
            <a:ext cx="1454652" cy="608740"/>
          </a:xfrm>
          <a:prstGeom prst="rect">
            <a:avLst/>
          </a:prstGeom>
        </p:spPr>
      </p:pic>
      <p:pic>
        <p:nvPicPr>
          <p:cNvPr id="19" name="Picture 18"/>
          <p:cNvPicPr>
            <a:picLocks noChangeAspect="1"/>
          </p:cNvPicPr>
          <p:nvPr/>
        </p:nvPicPr>
        <p:blipFill>
          <a:blip r:embed="rId6"/>
          <a:stretch>
            <a:fillRect/>
          </a:stretch>
        </p:blipFill>
        <p:spPr>
          <a:xfrm>
            <a:off x="1543823" y="4119819"/>
            <a:ext cx="1390147" cy="813384"/>
          </a:xfrm>
          <a:prstGeom prst="rect">
            <a:avLst/>
          </a:prstGeom>
        </p:spPr>
      </p:pic>
      <p:pic>
        <p:nvPicPr>
          <p:cNvPr id="20" name="Picture 19"/>
          <p:cNvPicPr>
            <a:picLocks noChangeAspect="1"/>
          </p:cNvPicPr>
          <p:nvPr/>
        </p:nvPicPr>
        <p:blipFill>
          <a:blip r:embed="rId7"/>
          <a:stretch>
            <a:fillRect/>
          </a:stretch>
        </p:blipFill>
        <p:spPr>
          <a:xfrm>
            <a:off x="1543822" y="4970517"/>
            <a:ext cx="1430506" cy="588178"/>
          </a:xfrm>
          <a:prstGeom prst="rect">
            <a:avLst/>
          </a:prstGeom>
        </p:spPr>
      </p:pic>
      <p:sp>
        <p:nvSpPr>
          <p:cNvPr id="21" name="TextBox 20"/>
          <p:cNvSpPr txBox="1"/>
          <p:nvPr/>
        </p:nvSpPr>
        <p:spPr>
          <a:xfrm>
            <a:off x="6812837" y="6116686"/>
            <a:ext cx="3394647" cy="307777"/>
          </a:xfrm>
          <a:prstGeom prst="rect">
            <a:avLst/>
          </a:prstGeom>
          <a:noFill/>
        </p:spPr>
        <p:txBody>
          <a:bodyPr wrap="none" rtlCol="0">
            <a:spAutoFit/>
          </a:bodyPr>
          <a:lstStyle/>
          <a:p>
            <a:pPr defTabSz="914400"/>
            <a:r>
              <a:rPr lang="en-GB" sz="1400" dirty="0">
                <a:solidFill>
                  <a:prstClr val="black"/>
                </a:solidFill>
                <a:latin typeface="Calibri" panose="020F0502020204030204"/>
              </a:rPr>
              <a:t>Expected efficiency reduction (AJDisk) 1.9%.</a:t>
            </a:r>
          </a:p>
        </p:txBody>
      </p:sp>
      <p:sp>
        <p:nvSpPr>
          <p:cNvPr id="25" name="TextBox 24"/>
          <p:cNvSpPr txBox="1"/>
          <p:nvPr/>
        </p:nvSpPr>
        <p:spPr>
          <a:xfrm>
            <a:off x="1595067" y="3831703"/>
            <a:ext cx="1236492" cy="307777"/>
          </a:xfrm>
          <a:prstGeom prst="rect">
            <a:avLst/>
          </a:prstGeom>
          <a:noFill/>
        </p:spPr>
        <p:txBody>
          <a:bodyPr wrap="none" rtlCol="0">
            <a:spAutoFit/>
          </a:bodyPr>
          <a:lstStyle/>
          <a:p>
            <a:pPr defTabSz="914400"/>
            <a:r>
              <a:rPr lang="en-GB" sz="1400" b="1" dirty="0">
                <a:solidFill>
                  <a:srgbClr val="FF0000"/>
                </a:solidFill>
                <a:latin typeface="Calibri" panose="020F0502020204030204"/>
              </a:rPr>
              <a:t>Length 1.72 m</a:t>
            </a:r>
          </a:p>
        </p:txBody>
      </p:sp>
      <p:sp>
        <p:nvSpPr>
          <p:cNvPr id="26" name="TextBox 25"/>
          <p:cNvSpPr txBox="1"/>
          <p:nvPr/>
        </p:nvSpPr>
        <p:spPr>
          <a:xfrm>
            <a:off x="6240275" y="3768991"/>
            <a:ext cx="1145122" cy="307777"/>
          </a:xfrm>
          <a:prstGeom prst="rect">
            <a:avLst/>
          </a:prstGeom>
          <a:noFill/>
        </p:spPr>
        <p:txBody>
          <a:bodyPr wrap="none" rtlCol="0">
            <a:spAutoFit/>
          </a:bodyPr>
          <a:lstStyle/>
          <a:p>
            <a:pPr defTabSz="914400"/>
            <a:r>
              <a:rPr lang="en-GB" sz="1400" b="1" dirty="0">
                <a:solidFill>
                  <a:srgbClr val="FF0000"/>
                </a:solidFill>
                <a:latin typeface="Calibri" panose="020F0502020204030204"/>
              </a:rPr>
              <a:t>Length 1.4 m</a:t>
            </a:r>
          </a:p>
        </p:txBody>
      </p:sp>
      <p:cxnSp>
        <p:nvCxnSpPr>
          <p:cNvPr id="28" name="Straight Arrow Connector 27"/>
          <p:cNvCxnSpPr/>
          <p:nvPr/>
        </p:nvCxnSpPr>
        <p:spPr>
          <a:xfrm>
            <a:off x="5462454" y="1354814"/>
            <a:ext cx="12637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a:stretch>
            <a:fillRect/>
          </a:stretch>
        </p:blipFill>
        <p:spPr>
          <a:xfrm>
            <a:off x="8048428" y="5364442"/>
            <a:ext cx="478887" cy="490023"/>
          </a:xfrm>
          <a:prstGeom prst="rect">
            <a:avLst/>
          </a:prstGeom>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47" y="5358546"/>
            <a:ext cx="795916" cy="39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99089" y="1056130"/>
            <a:ext cx="800347" cy="307777"/>
          </a:xfrm>
          <a:prstGeom prst="rect">
            <a:avLst/>
          </a:prstGeom>
          <a:noFill/>
        </p:spPr>
        <p:txBody>
          <a:bodyPr wrap="none" rtlCol="0">
            <a:spAutoFit/>
          </a:bodyPr>
          <a:lstStyle/>
          <a:p>
            <a:pPr defTabSz="914400"/>
            <a:r>
              <a:rPr lang="en-GB" sz="1400" dirty="0">
                <a:solidFill>
                  <a:prstClr val="black"/>
                </a:solidFill>
                <a:latin typeface="Calibri" panose="020F0502020204030204"/>
              </a:rPr>
              <a:t>GSP/PSP</a:t>
            </a:r>
          </a:p>
        </p:txBody>
      </p:sp>
      <p:sp>
        <p:nvSpPr>
          <p:cNvPr id="22" name="TextBox 21"/>
          <p:cNvSpPr txBox="1"/>
          <p:nvPr/>
        </p:nvSpPr>
        <p:spPr>
          <a:xfrm>
            <a:off x="1300282" y="221849"/>
            <a:ext cx="9647433" cy="646331"/>
          </a:xfrm>
          <a:prstGeom prst="rect">
            <a:avLst/>
          </a:prstGeom>
          <a:noFill/>
        </p:spPr>
        <p:txBody>
          <a:bodyPr wrap="square" rtlCol="0">
            <a:spAutoFit/>
          </a:bodyPr>
          <a:lstStyle/>
          <a:p>
            <a:pPr defTabSz="914400"/>
            <a:r>
              <a:rPr lang="en-GB" dirty="0">
                <a:solidFill>
                  <a:prstClr val="black"/>
                </a:solidFill>
                <a:latin typeface="Calibri" panose="020F0502020204030204"/>
              </a:rPr>
              <a:t>We have developed special procedure (GSP/PSP) which allows to scale the frequency, power, perveance, voltage, number of beams etc., and to preserve the bunching quality of the original tube:</a:t>
            </a:r>
          </a:p>
        </p:txBody>
      </p:sp>
      <p:sp>
        <p:nvSpPr>
          <p:cNvPr id="2" name="Date Placeholder 1"/>
          <p:cNvSpPr>
            <a:spLocks noGrp="1"/>
          </p:cNvSpPr>
          <p:nvPr>
            <p:ph type="dt" sz="half" idx="10"/>
          </p:nvPr>
        </p:nvSpPr>
        <p:spPr/>
        <p:txBody>
          <a:bodyPr/>
          <a:lstStyle/>
          <a:p>
            <a:r>
              <a:rPr lang="en-US" smtClean="0"/>
              <a:t>07-Dec-2017</a:t>
            </a:r>
            <a:endParaRPr lang="en-GB"/>
          </a:p>
        </p:txBody>
      </p:sp>
      <p:sp>
        <p:nvSpPr>
          <p:cNvPr id="4" name="Footer Placeholder 3"/>
          <p:cNvSpPr>
            <a:spLocks noGrp="1"/>
          </p:cNvSpPr>
          <p:nvPr>
            <p:ph type="ftr" sz="quarter" idx="11"/>
          </p:nvPr>
        </p:nvSpPr>
        <p:spPr/>
        <p:txBody>
          <a:bodyPr/>
          <a:lstStyle/>
          <a:p>
            <a:r>
              <a:rPr lang="sv-SE" smtClean="0"/>
              <a:t>RF R&amp;D @ CERN     Uppsala University</a:t>
            </a:r>
            <a:endParaRPr lang="en-GB"/>
          </a:p>
        </p:txBody>
      </p:sp>
      <p:sp>
        <p:nvSpPr>
          <p:cNvPr id="5" name="Slide Number Placeholder 4"/>
          <p:cNvSpPr>
            <a:spLocks noGrp="1"/>
          </p:cNvSpPr>
          <p:nvPr>
            <p:ph type="sldNum" sz="quarter" idx="12"/>
          </p:nvPr>
        </p:nvSpPr>
        <p:spPr/>
        <p:txBody>
          <a:bodyPr/>
          <a:lstStyle/>
          <a:p>
            <a:fld id="{9160F328-05D9-4810-B429-364EFC10BD01}" type="slidenum">
              <a:rPr lang="en-GB" smtClean="0"/>
              <a:t>43</a:t>
            </a:fld>
            <a:endParaRPr lang="en-GB"/>
          </a:p>
        </p:txBody>
      </p:sp>
      <p:sp>
        <p:nvSpPr>
          <p:cNvPr id="23" name="TextBox 22"/>
          <p:cNvSpPr txBox="1"/>
          <p:nvPr/>
        </p:nvSpPr>
        <p:spPr>
          <a:xfrm>
            <a:off x="10251148" y="6339278"/>
            <a:ext cx="1774397" cy="369332"/>
          </a:xfrm>
          <a:prstGeom prst="rect">
            <a:avLst/>
          </a:prstGeom>
          <a:noFill/>
        </p:spPr>
        <p:txBody>
          <a:bodyPr wrap="none" rtlCol="0">
            <a:spAutoFit/>
          </a:bodyPr>
          <a:lstStyle/>
          <a:p>
            <a:pPr algn="r"/>
            <a:r>
              <a:rPr lang="en-GB" dirty="0" smtClean="0">
                <a:latin typeface="Calibri" panose="020F0502020204030204" pitchFamily="34" charset="0"/>
              </a:rPr>
              <a:t>I. Syratchev et al.</a:t>
            </a:r>
            <a:endParaRPr lang="en-GB" dirty="0">
              <a:latin typeface="Calibri" panose="020F0502020204030204" pitchFamily="34" charset="0"/>
            </a:endParaRPr>
          </a:p>
        </p:txBody>
      </p:sp>
    </p:spTree>
    <p:extLst>
      <p:ext uri="{BB962C8B-B14F-4D97-AF65-F5344CB8AC3E}">
        <p14:creationId xmlns:p14="http://schemas.microsoft.com/office/powerpoint/2010/main" val="16776297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608010" y="133280"/>
            <a:ext cx="9160397" cy="1400532"/>
          </a:xfrm>
          <a:prstGeom prst="rect">
            <a:avLst/>
          </a:prstGeom>
        </p:spPr>
        <p:txBody>
          <a:bodyPr/>
          <a:lstStyle>
            <a:lvl1pPr>
              <a:defRPr b="1"/>
            </a:lvl1pPr>
          </a:lstStyle>
          <a:p>
            <a:r>
              <a:rPr b="0" dirty="0"/>
              <a:t>HL-LHC: Crab Cavities for </a:t>
            </a:r>
            <a:r>
              <a:rPr b="0" dirty="0" smtClean="0"/>
              <a:t>SPS</a:t>
            </a:r>
            <a:r>
              <a:rPr lang="de-DE" b="0" dirty="0" smtClean="0"/>
              <a:t> </a:t>
            </a:r>
            <a:r>
              <a:rPr lang="de-DE" b="0" dirty="0" err="1" smtClean="0"/>
              <a:t>test</a:t>
            </a:r>
            <a:endParaRPr b="0" dirty="0"/>
          </a:p>
        </p:txBody>
      </p:sp>
      <p:sp>
        <p:nvSpPr>
          <p:cNvPr id="141" name="Shape 141"/>
          <p:cNvSpPr>
            <a:spLocks noGrp="1"/>
          </p:cNvSpPr>
          <p:nvPr>
            <p:ph type="sldNum" sz="quarter" idx="4294967295"/>
          </p:nvPr>
        </p:nvSpPr>
        <p:spPr>
          <a:xfrm>
            <a:off x="11235264" y="703539"/>
            <a:ext cx="760632" cy="4597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44</a:t>
            </a:fld>
            <a:endParaRPr dirty="0"/>
          </a:p>
        </p:txBody>
      </p:sp>
      <p:sp>
        <p:nvSpPr>
          <p:cNvPr id="142" name="Shape 142"/>
          <p:cNvSpPr>
            <a:spLocks noGrp="1"/>
          </p:cNvSpPr>
          <p:nvPr>
            <p:ph type="body" sz="half" idx="1"/>
          </p:nvPr>
        </p:nvSpPr>
        <p:spPr>
          <a:xfrm>
            <a:off x="5016070" y="1444698"/>
            <a:ext cx="6650195" cy="3282804"/>
          </a:xfrm>
          <a:prstGeom prst="rect">
            <a:avLst/>
          </a:prstGeom>
        </p:spPr>
        <p:txBody>
          <a:bodyPr/>
          <a:lstStyle/>
          <a:p>
            <a:pPr marL="332613" indent="-332613" defTabSz="443484">
              <a:lnSpc>
                <a:spcPct val="80000"/>
              </a:lnSpc>
              <a:spcBef>
                <a:spcPts val="900"/>
              </a:spcBef>
              <a:defRPr sz="2716" b="1"/>
            </a:pPr>
            <a:r>
              <a:rPr dirty="0"/>
              <a:t>2017, </a:t>
            </a:r>
            <a:r>
              <a:rPr i="1" dirty="0"/>
              <a:t>A year of milestones</a:t>
            </a:r>
          </a:p>
          <a:p>
            <a:pPr marL="332613" indent="-332613" defTabSz="443484">
              <a:lnSpc>
                <a:spcPct val="80000"/>
              </a:lnSpc>
              <a:spcBef>
                <a:spcPts val="900"/>
              </a:spcBef>
              <a:defRPr sz="776"/>
            </a:pPr>
            <a:endParaRPr i="1" dirty="0"/>
          </a:p>
          <a:p>
            <a:pPr marL="720661" lvl="1" indent="-277177" defTabSz="443484">
              <a:lnSpc>
                <a:spcPct val="80000"/>
              </a:lnSpc>
              <a:spcBef>
                <a:spcPts val="900"/>
              </a:spcBef>
              <a:buSzPct val="84000"/>
              <a:defRPr sz="1746"/>
            </a:pPr>
            <a:r>
              <a:rPr dirty="0"/>
              <a:t>2 bare cavities:  Processed &amp; RF validated at 2K</a:t>
            </a:r>
          </a:p>
          <a:p>
            <a:pPr marL="720661" lvl="1" indent="-277177" defTabSz="443484">
              <a:lnSpc>
                <a:spcPct val="80000"/>
              </a:lnSpc>
              <a:spcBef>
                <a:spcPts val="900"/>
              </a:spcBef>
              <a:buSzPct val="84000"/>
              <a:defRPr sz="1746"/>
            </a:pPr>
            <a:r>
              <a:rPr dirty="0"/>
              <a:t>2 dressed cavities: Preparation &amp; cleanroom assembly</a:t>
            </a:r>
          </a:p>
          <a:p>
            <a:pPr marL="720661" lvl="1" indent="-277177" defTabSz="443484">
              <a:lnSpc>
                <a:spcPct val="80000"/>
              </a:lnSpc>
              <a:spcBef>
                <a:spcPts val="900"/>
              </a:spcBef>
              <a:buSzPct val="84000"/>
              <a:defRPr sz="1746"/>
            </a:pPr>
            <a:r>
              <a:rPr dirty="0"/>
              <a:t>Cold test of dressed cavity at 2K</a:t>
            </a:r>
          </a:p>
          <a:p>
            <a:pPr marL="720661" lvl="1" indent="-277177" defTabSz="443484">
              <a:lnSpc>
                <a:spcPct val="80000"/>
              </a:lnSpc>
              <a:spcBef>
                <a:spcPts val="900"/>
              </a:spcBef>
              <a:buSzPct val="84000"/>
              <a:defRPr sz="1746"/>
            </a:pPr>
            <a:r>
              <a:rPr dirty="0"/>
              <a:t>Cleanroom string assembly of 2 dressed cavities </a:t>
            </a:r>
          </a:p>
          <a:p>
            <a:pPr marL="720661" lvl="1" indent="-277177" defTabSz="443484">
              <a:lnSpc>
                <a:spcPct val="80000"/>
              </a:lnSpc>
              <a:spcBef>
                <a:spcPts val="900"/>
              </a:spcBef>
              <a:buSzPct val="84000"/>
              <a:defRPr sz="1746"/>
            </a:pPr>
            <a:r>
              <a:rPr dirty="0"/>
              <a:t>Crab LLRF functionality: Validation at 2K with BE-RF-FB</a:t>
            </a:r>
          </a:p>
          <a:p>
            <a:pPr marL="720661" lvl="1" indent="-277177" defTabSz="443484">
              <a:lnSpc>
                <a:spcPct val="80000"/>
              </a:lnSpc>
              <a:spcBef>
                <a:spcPts val="900"/>
              </a:spcBef>
              <a:buSzPct val="84000"/>
              <a:defRPr sz="1746"/>
            </a:pPr>
            <a:r>
              <a:rPr dirty="0"/>
              <a:t>Complete refurbishment of SM18_M7 test bunker </a:t>
            </a:r>
          </a:p>
          <a:p>
            <a:pPr marL="720661" lvl="1" indent="-277177" defTabSz="443484">
              <a:lnSpc>
                <a:spcPct val="80000"/>
              </a:lnSpc>
              <a:spcBef>
                <a:spcPts val="900"/>
              </a:spcBef>
              <a:buSzPct val="84000"/>
              <a:defRPr sz="1746"/>
            </a:pPr>
            <a:r>
              <a:rPr dirty="0"/>
              <a:t>Cold test of SPS </a:t>
            </a:r>
            <a:r>
              <a:rPr dirty="0" err="1"/>
              <a:t>cryomodule</a:t>
            </a:r>
            <a:r>
              <a:rPr dirty="0"/>
              <a:t> in M7 (with limited RF)</a:t>
            </a:r>
          </a:p>
        </p:txBody>
      </p:sp>
      <p:pic>
        <p:nvPicPr>
          <p:cNvPr id="143" name="image7.png"/>
          <p:cNvPicPr>
            <a:picLocks noChangeAspect="1"/>
          </p:cNvPicPr>
          <p:nvPr/>
        </p:nvPicPr>
        <p:blipFill>
          <a:blip r:embed="rId2">
            <a:extLst/>
          </a:blip>
          <a:stretch>
            <a:fillRect/>
          </a:stretch>
        </p:blipFill>
        <p:spPr>
          <a:xfrm>
            <a:off x="112710" y="1270000"/>
            <a:ext cx="4882557" cy="3632200"/>
          </a:xfrm>
          <a:prstGeom prst="rect">
            <a:avLst/>
          </a:prstGeom>
          <a:ln w="12700">
            <a:miter lim="400000"/>
          </a:ln>
        </p:spPr>
      </p:pic>
      <p:grpSp>
        <p:nvGrpSpPr>
          <p:cNvPr id="149" name="Group 149"/>
          <p:cNvGrpSpPr/>
          <p:nvPr/>
        </p:nvGrpSpPr>
        <p:grpSpPr>
          <a:xfrm>
            <a:off x="61346" y="5059386"/>
            <a:ext cx="12069308" cy="1714799"/>
            <a:chOff x="0" y="0"/>
            <a:chExt cx="12069306" cy="1714797"/>
          </a:xfrm>
        </p:grpSpPr>
        <p:pic>
          <p:nvPicPr>
            <p:cNvPr id="144" name="image8.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361849" y="297"/>
              <a:ext cx="2707458" cy="1714501"/>
            </a:xfrm>
            <a:prstGeom prst="rect">
              <a:avLst/>
            </a:prstGeom>
            <a:ln w="12700" cap="flat">
              <a:noFill/>
              <a:miter lim="400000"/>
            </a:ln>
            <a:effectLst/>
          </p:spPr>
        </p:pic>
        <p:pic>
          <p:nvPicPr>
            <p:cNvPr id="145" name="image9.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135894" y="297"/>
              <a:ext cx="2123615" cy="1714501"/>
            </a:xfrm>
            <a:prstGeom prst="rect">
              <a:avLst/>
            </a:prstGeom>
            <a:ln w="12700" cap="flat">
              <a:noFill/>
              <a:miter lim="400000"/>
            </a:ln>
            <a:effectLst/>
          </p:spPr>
        </p:pic>
        <p:pic>
          <p:nvPicPr>
            <p:cNvPr id="146" name="image10.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0"/>
              <a:ext cx="1731667" cy="1714500"/>
            </a:xfrm>
            <a:prstGeom prst="rect">
              <a:avLst/>
            </a:prstGeom>
            <a:ln w="12700" cap="flat">
              <a:noFill/>
              <a:miter lim="400000"/>
            </a:ln>
            <a:effectLst/>
          </p:spPr>
        </p:pic>
        <p:pic>
          <p:nvPicPr>
            <p:cNvPr id="147" name="pasted-image.tif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009925" y="297"/>
              <a:ext cx="2029466" cy="1714501"/>
            </a:xfrm>
            <a:prstGeom prst="rect">
              <a:avLst/>
            </a:prstGeom>
            <a:ln w="12700" cap="flat">
              <a:noFill/>
              <a:miter lim="400000"/>
            </a:ln>
            <a:effectLst/>
          </p:spPr>
        </p:pic>
        <p:pic>
          <p:nvPicPr>
            <p:cNvPr id="148" name="image8-small.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828165" y="0"/>
              <a:ext cx="3085198" cy="1714500"/>
            </a:xfrm>
            <a:prstGeom prst="rect">
              <a:avLst/>
            </a:prstGeom>
            <a:ln w="12700" cap="flat">
              <a:noFill/>
              <a:miter lim="400000"/>
            </a:ln>
            <a:effectLst/>
          </p:spPr>
        </p:pic>
      </p:grpSp>
      <p:sp>
        <p:nvSpPr>
          <p:cNvPr id="2" name="Date Placeholder 1"/>
          <p:cNvSpPr>
            <a:spLocks noGrp="1"/>
          </p:cNvSpPr>
          <p:nvPr>
            <p:ph type="dt" sz="half" idx="10"/>
          </p:nvPr>
        </p:nvSpPr>
        <p:spPr/>
        <p:txBody>
          <a:bodyPr/>
          <a:lstStyle/>
          <a:p>
            <a:r>
              <a:rPr lang="en-US" smtClean="0"/>
              <a:t>07-Dec-2017</a:t>
            </a:r>
            <a:endParaRPr lang="en-US" dirty="0"/>
          </a:p>
        </p:txBody>
      </p:sp>
      <p:sp>
        <p:nvSpPr>
          <p:cNvPr id="3" name="Footer Placeholder 2"/>
          <p:cNvSpPr>
            <a:spLocks noGrp="1"/>
          </p:cNvSpPr>
          <p:nvPr>
            <p:ph type="ftr" sz="quarter" idx="11"/>
          </p:nvPr>
        </p:nvSpPr>
        <p:spPr/>
        <p:txBody>
          <a:bodyPr/>
          <a:lstStyle/>
          <a:p>
            <a:r>
              <a:rPr lang="sv-SE" smtClean="0"/>
              <a:t>RF R&amp;D @ CERN     Uppsala University</a:t>
            </a:r>
            <a:endParaRPr lang="en-US" dirty="0"/>
          </a:p>
        </p:txBody>
      </p:sp>
      <p:sp>
        <p:nvSpPr>
          <p:cNvPr id="14" name="TextBox 13"/>
          <p:cNvSpPr txBox="1"/>
          <p:nvPr/>
        </p:nvSpPr>
        <p:spPr>
          <a:xfrm>
            <a:off x="7611130" y="980728"/>
            <a:ext cx="3624134" cy="369332"/>
          </a:xfrm>
          <a:prstGeom prst="rect">
            <a:avLst/>
          </a:prstGeom>
          <a:noFill/>
        </p:spPr>
        <p:txBody>
          <a:bodyPr wrap="none" rtlCol="0">
            <a:spAutoFit/>
          </a:bodyPr>
          <a:lstStyle/>
          <a:p>
            <a:pPr algn="r"/>
            <a:r>
              <a:rPr lang="en-GB" dirty="0" smtClean="0">
                <a:latin typeface="Calibri" panose="020F0502020204030204" pitchFamily="34" charset="0"/>
              </a:rPr>
              <a:t>R. Calaga, A. Macpherson et multi al.</a:t>
            </a:r>
            <a:endParaRPr lang="en-GB" dirty="0">
              <a:latin typeface="Calibri" panose="020F0502020204030204" pitchFamily="34" charset="0"/>
            </a:endParaRPr>
          </a:p>
        </p:txBody>
      </p:sp>
    </p:spTree>
    <p:extLst>
      <p:ext uri="{BB962C8B-B14F-4D97-AF65-F5344CB8AC3E}">
        <p14:creationId xmlns:p14="http://schemas.microsoft.com/office/powerpoint/2010/main" val="306238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13.jpe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203754" y="3337223"/>
            <a:ext cx="3380979" cy="2824916"/>
          </a:xfrm>
          <a:custGeom>
            <a:avLst/>
            <a:gdLst/>
            <a:ahLst/>
            <a:cxnLst>
              <a:cxn ang="0">
                <a:pos x="wd2" y="hd2"/>
              </a:cxn>
              <a:cxn ang="5400000">
                <a:pos x="wd2" y="hd2"/>
              </a:cxn>
              <a:cxn ang="10800000">
                <a:pos x="wd2" y="hd2"/>
              </a:cxn>
              <a:cxn ang="16200000">
                <a:pos x="wd2" y="hd2"/>
              </a:cxn>
            </a:cxnLst>
            <a:rect l="0" t="0" r="r" b="b"/>
            <a:pathLst>
              <a:path w="21600" h="21600" extrusionOk="0">
                <a:moveTo>
                  <a:pt x="3007" y="0"/>
                </a:moveTo>
                <a:cubicBezTo>
                  <a:pt x="1346" y="0"/>
                  <a:pt x="0" y="1611"/>
                  <a:pt x="0" y="3599"/>
                </a:cubicBezTo>
                <a:lnTo>
                  <a:pt x="0" y="18001"/>
                </a:lnTo>
                <a:cubicBezTo>
                  <a:pt x="0" y="19989"/>
                  <a:pt x="1346" y="21600"/>
                  <a:pt x="3007" y="21600"/>
                </a:cubicBezTo>
                <a:lnTo>
                  <a:pt x="18593" y="21600"/>
                </a:lnTo>
                <a:cubicBezTo>
                  <a:pt x="20254" y="21600"/>
                  <a:pt x="21600" y="19989"/>
                  <a:pt x="21600" y="18001"/>
                </a:cubicBezTo>
                <a:lnTo>
                  <a:pt x="21600" y="3599"/>
                </a:lnTo>
                <a:cubicBezTo>
                  <a:pt x="21600" y="1611"/>
                  <a:pt x="20254" y="0"/>
                  <a:pt x="18593" y="0"/>
                </a:cubicBezTo>
                <a:lnTo>
                  <a:pt x="3007" y="0"/>
                </a:lnTo>
                <a:close/>
              </a:path>
            </a:pathLst>
          </a:custGeom>
          <a:ln w="57150">
            <a:solidFill>
              <a:srgbClr val="FFFFFF"/>
            </a:solidFill>
          </a:ln>
        </p:spPr>
      </p:pic>
      <p:sp>
        <p:nvSpPr>
          <p:cNvPr id="152" name="Shape 152"/>
          <p:cNvSpPr/>
          <p:nvPr/>
        </p:nvSpPr>
        <p:spPr>
          <a:xfrm rot="1967847">
            <a:off x="7616055" y="3209715"/>
            <a:ext cx="1345881" cy="579183"/>
          </a:xfrm>
          <a:prstGeom prst="rightArrow">
            <a:avLst>
              <a:gd name="adj1" fmla="val 50000"/>
              <a:gd name="adj2" fmla="val 50000"/>
            </a:avLst>
          </a:prstGeom>
          <a:solidFill>
            <a:srgbClr val="50B9C1"/>
          </a:solidFill>
          <a:ln w="19050" cap="rnd">
            <a:solidFill>
              <a:srgbClr val="FFFFFF"/>
            </a:solidFill>
          </a:ln>
        </p:spPr>
        <p:txBody>
          <a:bodyPr lIns="45719" rIns="45719" anchor="ctr"/>
          <a:lstStyle/>
          <a:p>
            <a:pPr algn="ctr">
              <a:defRPr>
                <a:solidFill>
                  <a:srgbClr val="FFFFFF"/>
                </a:solidFill>
              </a:defRPr>
            </a:pPr>
            <a:endParaRPr/>
          </a:p>
        </p:txBody>
      </p:sp>
      <p:grpSp>
        <p:nvGrpSpPr>
          <p:cNvPr id="155" name="Group 155"/>
          <p:cNvGrpSpPr/>
          <p:nvPr/>
        </p:nvGrpSpPr>
        <p:grpSpPr>
          <a:xfrm>
            <a:off x="5757312" y="1381364"/>
            <a:ext cx="2472533" cy="2492850"/>
            <a:chOff x="0" y="0"/>
            <a:chExt cx="2472531" cy="2492848"/>
          </a:xfrm>
        </p:grpSpPr>
        <p:pic>
          <p:nvPicPr>
            <p:cNvPr id="153" name="image1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396"/>
              <a:ext cx="2472533" cy="2492376"/>
            </a:xfrm>
            <a:custGeom>
              <a:avLst/>
              <a:gdLst/>
              <a:ahLst/>
              <a:cxnLst>
                <a:cxn ang="0">
                  <a:pos x="wd2" y="hd2"/>
                </a:cxn>
                <a:cxn ang="5400000">
                  <a:pos x="wd2" y="hd2"/>
                </a:cxn>
                <a:cxn ang="10800000">
                  <a:pos x="wd2" y="hd2"/>
                </a:cxn>
                <a:cxn ang="16200000">
                  <a:pos x="wd2" y="hd2"/>
                </a:cxn>
              </a:cxnLst>
              <a:rect l="0" t="0" r="r" b="b"/>
              <a:pathLst>
                <a:path w="21600" h="21600" extrusionOk="0">
                  <a:moveTo>
                    <a:pt x="10731" y="0"/>
                  </a:moveTo>
                  <a:cubicBezTo>
                    <a:pt x="4799" y="38"/>
                    <a:pt x="0" y="4858"/>
                    <a:pt x="0" y="10800"/>
                  </a:cubicBezTo>
                  <a:cubicBezTo>
                    <a:pt x="0" y="16766"/>
                    <a:pt x="4836" y="21600"/>
                    <a:pt x="10800" y="21600"/>
                  </a:cubicBezTo>
                  <a:cubicBezTo>
                    <a:pt x="16764" y="21600"/>
                    <a:pt x="21600" y="16766"/>
                    <a:pt x="21600" y="10800"/>
                  </a:cubicBezTo>
                  <a:cubicBezTo>
                    <a:pt x="21600" y="4858"/>
                    <a:pt x="16801" y="38"/>
                    <a:pt x="10869" y="0"/>
                  </a:cubicBezTo>
                  <a:lnTo>
                    <a:pt x="10731" y="0"/>
                  </a:lnTo>
                  <a:close/>
                </a:path>
              </a:pathLst>
            </a:custGeom>
            <a:ln w="12700" cap="flat">
              <a:noFill/>
              <a:miter lim="400000"/>
            </a:ln>
            <a:effectLst/>
          </p:spPr>
        </p:pic>
        <p:sp>
          <p:nvSpPr>
            <p:cNvPr id="154" name="Shape 154"/>
            <p:cNvSpPr/>
            <p:nvPr/>
          </p:nvSpPr>
          <p:spPr>
            <a:xfrm>
              <a:off x="0" y="0"/>
              <a:ext cx="2472405" cy="249284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38100" cap="flat">
              <a:solidFill>
                <a:srgbClr val="FFFFFF"/>
              </a:solidFill>
              <a:prstDash val="solid"/>
              <a:round/>
            </a:ln>
            <a:effectLst/>
          </p:spPr>
          <p:txBody>
            <a:bodyPr wrap="square" lIns="45719" tIns="45719" rIns="45719" bIns="45719" numCol="1" anchor="ctr">
              <a:noAutofit/>
            </a:bodyPr>
            <a:lstStyle/>
            <a:p>
              <a:endParaRPr/>
            </a:p>
          </p:txBody>
        </p:sp>
      </p:grpSp>
      <p:sp>
        <p:nvSpPr>
          <p:cNvPr id="156" name="Shape 156"/>
          <p:cNvSpPr/>
          <p:nvPr/>
        </p:nvSpPr>
        <p:spPr>
          <a:xfrm rot="18275268">
            <a:off x="5426388" y="3384856"/>
            <a:ext cx="1570583" cy="579183"/>
          </a:xfrm>
          <a:prstGeom prst="rightArrow">
            <a:avLst>
              <a:gd name="adj1" fmla="val 50000"/>
              <a:gd name="adj2" fmla="val 50000"/>
            </a:avLst>
          </a:prstGeom>
          <a:solidFill>
            <a:srgbClr val="50B9C1"/>
          </a:solidFill>
          <a:ln w="19050" cap="rnd">
            <a:solidFill>
              <a:srgbClr val="FFFFFF"/>
            </a:solidFill>
          </a:ln>
        </p:spPr>
        <p:txBody>
          <a:bodyPr lIns="45719" rIns="45719" anchor="ctr"/>
          <a:lstStyle/>
          <a:p>
            <a:pPr algn="ctr">
              <a:defRPr>
                <a:solidFill>
                  <a:srgbClr val="FFFFFF"/>
                </a:solidFill>
              </a:defRPr>
            </a:pPr>
            <a:endParaRPr/>
          </a:p>
        </p:txBody>
      </p:sp>
      <p:grpSp>
        <p:nvGrpSpPr>
          <p:cNvPr id="159" name="Group 159"/>
          <p:cNvGrpSpPr/>
          <p:nvPr/>
        </p:nvGrpSpPr>
        <p:grpSpPr>
          <a:xfrm>
            <a:off x="4180076" y="3689101"/>
            <a:ext cx="2492824" cy="2477513"/>
            <a:chOff x="0" y="0"/>
            <a:chExt cx="2492822" cy="2477512"/>
          </a:xfrm>
        </p:grpSpPr>
        <p:pic>
          <p:nvPicPr>
            <p:cNvPr id="157" name="image1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 y="-1"/>
              <a:ext cx="2483248" cy="2446736"/>
            </a:xfrm>
            <a:custGeom>
              <a:avLst/>
              <a:gdLst/>
              <a:ahLst/>
              <a:cxnLst>
                <a:cxn ang="0">
                  <a:pos x="wd2" y="hd2"/>
                </a:cxn>
                <a:cxn ang="5400000">
                  <a:pos x="wd2" y="hd2"/>
                </a:cxn>
                <a:cxn ang="10800000">
                  <a:pos x="wd2" y="hd2"/>
                </a:cxn>
                <a:cxn ang="16200000">
                  <a:pos x="wd2" y="hd2"/>
                </a:cxn>
              </a:cxnLst>
              <a:rect l="0" t="0" r="r" b="b"/>
              <a:pathLst>
                <a:path w="21600" h="21600" extrusionOk="0">
                  <a:moveTo>
                    <a:pt x="10843" y="0"/>
                  </a:moveTo>
                  <a:cubicBezTo>
                    <a:pt x="4855" y="0"/>
                    <a:pt x="0" y="4895"/>
                    <a:pt x="0" y="10935"/>
                  </a:cubicBezTo>
                  <a:cubicBezTo>
                    <a:pt x="0" y="16151"/>
                    <a:pt x="3624" y="20507"/>
                    <a:pt x="8468" y="21600"/>
                  </a:cubicBezTo>
                  <a:lnTo>
                    <a:pt x="13215" y="21600"/>
                  </a:lnTo>
                  <a:cubicBezTo>
                    <a:pt x="17649" y="20599"/>
                    <a:pt x="21056" y="16862"/>
                    <a:pt x="21600" y="12235"/>
                  </a:cubicBezTo>
                  <a:lnTo>
                    <a:pt x="21600" y="9635"/>
                  </a:lnTo>
                  <a:cubicBezTo>
                    <a:pt x="20962" y="4209"/>
                    <a:pt x="16394" y="0"/>
                    <a:pt x="10843" y="0"/>
                  </a:cubicBezTo>
                  <a:close/>
                </a:path>
              </a:pathLst>
            </a:custGeom>
            <a:ln w="12700" cap="flat">
              <a:noFill/>
              <a:miter lim="400000"/>
            </a:ln>
            <a:effectLst/>
          </p:spPr>
        </p:pic>
        <p:sp>
          <p:nvSpPr>
            <p:cNvPr id="158" name="Shape 158"/>
            <p:cNvSpPr/>
            <p:nvPr/>
          </p:nvSpPr>
          <p:spPr>
            <a:xfrm>
              <a:off x="0" y="0"/>
              <a:ext cx="2492823" cy="24775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38100" cap="flat">
              <a:solidFill>
                <a:srgbClr val="FFFFFF"/>
              </a:solidFill>
              <a:prstDash val="solid"/>
              <a:round/>
            </a:ln>
            <a:effectLst/>
          </p:spPr>
          <p:txBody>
            <a:bodyPr wrap="square" lIns="45719" tIns="45719" rIns="45719" bIns="45719" numCol="1" anchor="ctr">
              <a:noAutofit/>
            </a:bodyPr>
            <a:lstStyle/>
            <a:p>
              <a:endParaRPr/>
            </a:p>
          </p:txBody>
        </p:sp>
      </p:grpSp>
      <p:sp>
        <p:nvSpPr>
          <p:cNvPr id="160" name="Shape 160"/>
          <p:cNvSpPr/>
          <p:nvPr/>
        </p:nvSpPr>
        <p:spPr>
          <a:xfrm rot="2615560">
            <a:off x="3607546" y="3399509"/>
            <a:ext cx="1721608" cy="579183"/>
          </a:xfrm>
          <a:prstGeom prst="rightArrow">
            <a:avLst>
              <a:gd name="adj1" fmla="val 50000"/>
              <a:gd name="adj2" fmla="val 50000"/>
            </a:avLst>
          </a:prstGeom>
          <a:solidFill>
            <a:srgbClr val="50B9C1"/>
          </a:solidFill>
          <a:ln w="19050" cap="rnd">
            <a:solidFill>
              <a:srgbClr val="FFFFFF"/>
            </a:solidFill>
          </a:ln>
        </p:spPr>
        <p:txBody>
          <a:bodyPr lIns="45719" rIns="45719" anchor="ctr"/>
          <a:lstStyle/>
          <a:p>
            <a:pPr algn="ctr">
              <a:defRPr>
                <a:solidFill>
                  <a:srgbClr val="FFFFFF"/>
                </a:solidFill>
              </a:defRPr>
            </a:pPr>
            <a:endParaRPr/>
          </a:p>
        </p:txBody>
      </p:sp>
      <p:sp>
        <p:nvSpPr>
          <p:cNvPr id="161" name="Shape 161"/>
          <p:cNvSpPr>
            <a:spLocks noGrp="1"/>
          </p:cNvSpPr>
          <p:nvPr>
            <p:ph type="title"/>
          </p:nvPr>
        </p:nvSpPr>
        <p:spPr>
          <a:xfrm>
            <a:off x="430162" y="280762"/>
            <a:ext cx="10354912" cy="1400530"/>
          </a:xfrm>
          <a:prstGeom prst="rect">
            <a:avLst/>
          </a:prstGeom>
        </p:spPr>
        <p:txBody>
          <a:bodyPr/>
          <a:lstStyle>
            <a:lvl1pPr>
              <a:defRPr b="1"/>
            </a:lvl1pPr>
          </a:lstStyle>
          <a:p>
            <a:r>
              <a:rPr b="0" dirty="0"/>
              <a:t>HL-LHC: Crab Cavities for SPS</a:t>
            </a:r>
          </a:p>
        </p:txBody>
      </p:sp>
      <p:sp>
        <p:nvSpPr>
          <p:cNvPr id="162" name="Shape 162"/>
          <p:cNvSpPr>
            <a:spLocks noGrp="1"/>
          </p:cNvSpPr>
          <p:nvPr>
            <p:ph type="sldNum" sz="quarter" idx="4294967295"/>
          </p:nvPr>
        </p:nvSpPr>
        <p:spPr>
          <a:xfrm>
            <a:off x="11223008" y="706044"/>
            <a:ext cx="772888" cy="4597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45</a:t>
            </a:fld>
            <a:endParaRPr dirty="0"/>
          </a:p>
        </p:txBody>
      </p:sp>
      <p:pic>
        <p:nvPicPr>
          <p:cNvPr id="163" name="image16.jpe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380114" y="1406995"/>
            <a:ext cx="2451894" cy="2468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38100">
            <a:solidFill>
              <a:srgbClr val="FFFFFF"/>
            </a:solidFill>
          </a:ln>
        </p:spPr>
      </p:pic>
      <p:sp>
        <p:nvSpPr>
          <p:cNvPr id="164" name="Shape 164"/>
          <p:cNvSpPr/>
          <p:nvPr/>
        </p:nvSpPr>
        <p:spPr>
          <a:xfrm rot="18724827">
            <a:off x="1798495" y="3214628"/>
            <a:ext cx="1355449" cy="579183"/>
          </a:xfrm>
          <a:prstGeom prst="rightArrow">
            <a:avLst>
              <a:gd name="adj1" fmla="val 50000"/>
              <a:gd name="adj2" fmla="val 50000"/>
            </a:avLst>
          </a:prstGeom>
          <a:solidFill>
            <a:srgbClr val="50B9C1"/>
          </a:solidFill>
          <a:ln w="19050" cap="rnd">
            <a:solidFill>
              <a:srgbClr val="FFFFFF"/>
            </a:solidFill>
          </a:ln>
        </p:spPr>
        <p:txBody>
          <a:bodyPr lIns="45719" rIns="45719" anchor="ctr"/>
          <a:lstStyle/>
          <a:p>
            <a:pPr algn="ctr">
              <a:defRPr>
                <a:solidFill>
                  <a:srgbClr val="FFFFFF"/>
                </a:solidFill>
              </a:defRPr>
            </a:pPr>
            <a:endParaRPr/>
          </a:p>
        </p:txBody>
      </p:sp>
      <p:pic>
        <p:nvPicPr>
          <p:cNvPr id="165" name="image17.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30162" y="3693576"/>
            <a:ext cx="2454672" cy="2468564"/>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w="38100">
            <a:solidFill>
              <a:srgbClr val="FFFFFF"/>
            </a:solidFill>
          </a:ln>
        </p:spPr>
      </p:pic>
      <p:sp>
        <p:nvSpPr>
          <p:cNvPr id="166" name="Shape 166"/>
          <p:cNvSpPr>
            <a:spLocks noGrp="1"/>
          </p:cNvSpPr>
          <p:nvPr>
            <p:ph type="body" sz="quarter" idx="1"/>
          </p:nvPr>
        </p:nvSpPr>
        <p:spPr>
          <a:xfrm>
            <a:off x="1155351" y="6327995"/>
            <a:ext cx="1741498" cy="445151"/>
          </a:xfrm>
          <a:prstGeom prst="rect">
            <a:avLst/>
          </a:prstGeom>
        </p:spPr>
        <p:txBody>
          <a:bodyPr/>
          <a:lstStyle>
            <a:lvl1pPr marL="0" indent="0" algn="ctr">
              <a:buSzTx/>
              <a:buNone/>
            </a:lvl1pPr>
          </a:lstStyle>
          <a:p>
            <a:r>
              <a:t>Preparation</a:t>
            </a:r>
          </a:p>
        </p:txBody>
      </p:sp>
      <p:sp>
        <p:nvSpPr>
          <p:cNvPr id="167" name="Shape 167"/>
          <p:cNvSpPr/>
          <p:nvPr/>
        </p:nvSpPr>
        <p:spPr>
          <a:xfrm>
            <a:off x="692410" y="2068185"/>
            <a:ext cx="1741499" cy="6223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a:lnSpc>
                <a:spcPct val="90000"/>
              </a:lnSpc>
              <a:spcBef>
                <a:spcPts val="1000"/>
              </a:spcBef>
              <a:defRPr>
                <a:solidFill>
                  <a:srgbClr val="FFFFFF"/>
                </a:solidFill>
              </a:defRPr>
            </a:lvl1pPr>
          </a:lstStyle>
          <a:p>
            <a:r>
              <a:t>Bare Cavity Validation</a:t>
            </a:r>
          </a:p>
        </p:txBody>
      </p:sp>
      <p:sp>
        <p:nvSpPr>
          <p:cNvPr id="168" name="Shape 168"/>
          <p:cNvSpPr/>
          <p:nvPr/>
        </p:nvSpPr>
        <p:spPr>
          <a:xfrm>
            <a:off x="8223338" y="2082935"/>
            <a:ext cx="2211556"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a:spcBef>
                <a:spcPts val="1000"/>
              </a:spcBef>
              <a:defRPr sz="2000">
                <a:solidFill>
                  <a:srgbClr val="FFFFFF"/>
                </a:solidFill>
              </a:defRPr>
            </a:lvl1pPr>
          </a:lstStyle>
          <a:p>
            <a:r>
              <a:t>String Assembly</a:t>
            </a:r>
          </a:p>
        </p:txBody>
      </p:sp>
      <p:sp>
        <p:nvSpPr>
          <p:cNvPr id="169" name="Shape 169"/>
          <p:cNvSpPr/>
          <p:nvPr/>
        </p:nvSpPr>
        <p:spPr>
          <a:xfrm>
            <a:off x="8479190" y="6352938"/>
            <a:ext cx="2982608"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a:lnSpc>
                <a:spcPct val="90000"/>
              </a:lnSpc>
              <a:spcBef>
                <a:spcPts val="1000"/>
              </a:spcBef>
              <a:defRPr sz="2000">
                <a:solidFill>
                  <a:srgbClr val="FFFFFF"/>
                </a:solidFill>
              </a:defRPr>
            </a:lvl1pPr>
          </a:lstStyle>
          <a:p>
            <a:r>
              <a:t>Cryomodule Cold Test</a:t>
            </a:r>
          </a:p>
        </p:txBody>
      </p:sp>
      <p:sp>
        <p:nvSpPr>
          <p:cNvPr id="170" name="Shape 170"/>
          <p:cNvSpPr/>
          <p:nvPr/>
        </p:nvSpPr>
        <p:spPr>
          <a:xfrm>
            <a:off x="4016788" y="6352450"/>
            <a:ext cx="2819400"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fontScale="92500"/>
          </a:bodyPr>
          <a:lstStyle>
            <a:lvl1pPr algn="ctr">
              <a:spcBef>
                <a:spcPts val="1000"/>
              </a:spcBef>
              <a:defRPr sz="2000">
                <a:solidFill>
                  <a:srgbClr val="FFFFFF"/>
                </a:solidFill>
              </a:defRPr>
            </a:lvl1pPr>
          </a:lstStyle>
          <a:p>
            <a:r>
              <a:t>Dressed Cavity Testing</a:t>
            </a:r>
          </a:p>
        </p:txBody>
      </p:sp>
      <p:sp>
        <p:nvSpPr>
          <p:cNvPr id="2" name="Date Placeholder 1"/>
          <p:cNvSpPr>
            <a:spLocks noGrp="1"/>
          </p:cNvSpPr>
          <p:nvPr>
            <p:ph type="dt" sz="half" idx="10"/>
          </p:nvPr>
        </p:nvSpPr>
        <p:spPr/>
        <p:txBody>
          <a:bodyPr/>
          <a:lstStyle/>
          <a:p>
            <a:r>
              <a:rPr lang="en-US" smtClean="0"/>
              <a:t>07-Dec-2017</a:t>
            </a:r>
            <a:endParaRPr lang="en-US" dirty="0"/>
          </a:p>
        </p:txBody>
      </p:sp>
      <p:sp>
        <p:nvSpPr>
          <p:cNvPr id="3" name="Footer Placeholder 2"/>
          <p:cNvSpPr>
            <a:spLocks noGrp="1"/>
          </p:cNvSpPr>
          <p:nvPr>
            <p:ph type="ftr" sz="quarter" idx="11"/>
          </p:nvPr>
        </p:nvSpPr>
        <p:spPr/>
        <p:txBody>
          <a:bodyPr/>
          <a:lstStyle/>
          <a:p>
            <a:r>
              <a:rPr lang="sv-SE" smtClean="0"/>
              <a:t>RF R&amp;D @ CERN     Uppsala University</a:t>
            </a:r>
            <a:endParaRPr lang="en-US" dirty="0"/>
          </a:p>
        </p:txBody>
      </p:sp>
      <p:sp>
        <p:nvSpPr>
          <p:cNvPr id="24" name="TextBox 23"/>
          <p:cNvSpPr txBox="1"/>
          <p:nvPr/>
        </p:nvSpPr>
        <p:spPr>
          <a:xfrm>
            <a:off x="7598874" y="1037663"/>
            <a:ext cx="3624134" cy="369332"/>
          </a:xfrm>
          <a:prstGeom prst="rect">
            <a:avLst/>
          </a:prstGeom>
          <a:noFill/>
        </p:spPr>
        <p:txBody>
          <a:bodyPr wrap="none" rtlCol="0">
            <a:spAutoFit/>
          </a:bodyPr>
          <a:lstStyle/>
          <a:p>
            <a:pPr algn="r"/>
            <a:r>
              <a:rPr lang="en-GB" dirty="0" smtClean="0">
                <a:latin typeface="Calibri" panose="020F0502020204030204" pitchFamily="34" charset="0"/>
              </a:rPr>
              <a:t>R. Calaga, A. Macpherson et multi al.</a:t>
            </a:r>
            <a:endParaRPr lang="en-GB" dirty="0">
              <a:latin typeface="Calibri" panose="020F0502020204030204" pitchFamily="34" charset="0"/>
            </a:endParaRPr>
          </a:p>
        </p:txBody>
      </p:sp>
    </p:spTree>
    <p:extLst>
      <p:ext uri="{BB962C8B-B14F-4D97-AF65-F5344CB8AC3E}">
        <p14:creationId xmlns:p14="http://schemas.microsoft.com/office/powerpoint/2010/main" val="197637224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 y="167202"/>
            <a:ext cx="9223514" cy="1400530"/>
          </a:xfrm>
        </p:spPr>
        <p:txBody>
          <a:bodyPr/>
          <a:lstStyle/>
          <a:p>
            <a:r>
              <a:rPr lang="en-GB" sz="3600" dirty="0" smtClean="0"/>
              <a:t>HIE ISOLDE cavities, cryomodules and linac commissioning for 2017 physics run</a:t>
            </a:r>
            <a:endParaRPr lang="en-GB" sz="3600"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35536" y="2162490"/>
            <a:ext cx="2199410" cy="1649557"/>
          </a:xfrm>
          <a:prstGeom prst="rect">
            <a:avLst/>
          </a:prstGeom>
        </p:spPr>
      </p:pic>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3075" y="3994703"/>
            <a:ext cx="3706945" cy="2625998"/>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3075" y="1887562"/>
            <a:ext cx="2083079" cy="2083079"/>
          </a:xfrm>
          <a:prstGeom prst="rect">
            <a:avLst/>
          </a:prstGeom>
        </p:spPr>
      </p:pic>
      <p:sp>
        <p:nvSpPr>
          <p:cNvPr id="7" name="TextBox 6"/>
          <p:cNvSpPr txBox="1"/>
          <p:nvPr/>
        </p:nvSpPr>
        <p:spPr>
          <a:xfrm>
            <a:off x="153075" y="1443777"/>
            <a:ext cx="3857066" cy="369332"/>
          </a:xfrm>
          <a:prstGeom prst="rect">
            <a:avLst/>
          </a:prstGeom>
          <a:noFill/>
        </p:spPr>
        <p:txBody>
          <a:bodyPr wrap="square" rtlCol="0">
            <a:spAutoFit/>
          </a:bodyPr>
          <a:lstStyle/>
          <a:p>
            <a:r>
              <a:rPr lang="en-GB" b="1" dirty="0" smtClean="0">
                <a:solidFill>
                  <a:schemeClr val="accent2">
                    <a:lumMod val="60000"/>
                    <a:lumOff val="40000"/>
                  </a:schemeClr>
                </a:solidFill>
              </a:rPr>
              <a:t>Breakthrough! Seamless Cavities</a:t>
            </a:r>
            <a:endParaRPr lang="en-GB" b="1" dirty="0">
              <a:solidFill>
                <a:schemeClr val="accent2">
                  <a:lumMod val="60000"/>
                  <a:lumOff val="40000"/>
                </a:schemeClr>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47214" y="2694426"/>
            <a:ext cx="4159214" cy="3119410"/>
          </a:xfrm>
          <a:prstGeom prst="rect">
            <a:avLst/>
          </a:prstGeom>
        </p:spPr>
      </p:pic>
      <p:sp>
        <p:nvSpPr>
          <p:cNvPr id="12" name="TextBox 11"/>
          <p:cNvSpPr txBox="1"/>
          <p:nvPr/>
        </p:nvSpPr>
        <p:spPr>
          <a:xfrm>
            <a:off x="3928627" y="1930602"/>
            <a:ext cx="4277802" cy="646331"/>
          </a:xfrm>
          <a:prstGeom prst="rect">
            <a:avLst/>
          </a:prstGeom>
          <a:noFill/>
        </p:spPr>
        <p:txBody>
          <a:bodyPr wrap="square" rtlCol="0">
            <a:spAutoFit/>
          </a:bodyPr>
          <a:lstStyle/>
          <a:p>
            <a:pPr algn="ctr"/>
            <a:r>
              <a:rPr lang="en-GB" b="1" dirty="0" smtClean="0">
                <a:solidFill>
                  <a:schemeClr val="accent2">
                    <a:lumMod val="60000"/>
                    <a:lumOff val="40000"/>
                  </a:schemeClr>
                </a:solidFill>
              </a:rPr>
              <a:t>CM4 assembled and ready for installation in HIE ISOLDE</a:t>
            </a:r>
            <a:endParaRPr lang="en-GB" b="1" dirty="0">
              <a:solidFill>
                <a:schemeClr val="accent2">
                  <a:lumMod val="60000"/>
                  <a:lumOff val="40000"/>
                </a:schemeClr>
              </a:solidFill>
            </a:endParaRPr>
          </a:p>
        </p:txBody>
      </p:sp>
      <p:sp>
        <p:nvSpPr>
          <p:cNvPr id="13" name="TextBox 12"/>
          <p:cNvSpPr txBox="1"/>
          <p:nvPr/>
        </p:nvSpPr>
        <p:spPr>
          <a:xfrm>
            <a:off x="8358841" y="2694426"/>
            <a:ext cx="3179841" cy="646331"/>
          </a:xfrm>
          <a:prstGeom prst="rect">
            <a:avLst/>
          </a:prstGeom>
          <a:noFill/>
        </p:spPr>
        <p:txBody>
          <a:bodyPr wrap="square" rtlCol="0">
            <a:spAutoFit/>
          </a:bodyPr>
          <a:lstStyle/>
          <a:p>
            <a:pPr algn="ctr"/>
            <a:r>
              <a:rPr lang="en-GB" b="1" dirty="0" smtClean="0">
                <a:solidFill>
                  <a:schemeClr val="accent2">
                    <a:lumMod val="60000"/>
                    <a:lumOff val="40000"/>
                  </a:schemeClr>
                </a:solidFill>
              </a:rPr>
              <a:t>HIE ISOLDE </a:t>
            </a:r>
            <a:r>
              <a:rPr lang="en-GB" b="1" dirty="0">
                <a:solidFill>
                  <a:schemeClr val="accent2">
                    <a:lumMod val="60000"/>
                    <a:lumOff val="40000"/>
                  </a:schemeClr>
                </a:solidFill>
              </a:rPr>
              <a:t>2017</a:t>
            </a:r>
          </a:p>
          <a:p>
            <a:pPr algn="ctr"/>
            <a:r>
              <a:rPr lang="en-GB" b="1" dirty="0" smtClean="0">
                <a:solidFill>
                  <a:schemeClr val="accent2">
                    <a:lumMod val="60000"/>
                    <a:lumOff val="40000"/>
                  </a:schemeClr>
                </a:solidFill>
              </a:rPr>
              <a:t>physics run with 3 CM</a:t>
            </a:r>
            <a:endParaRPr lang="en-GB" b="1" dirty="0">
              <a:solidFill>
                <a:schemeClr val="accent2">
                  <a:lumMod val="60000"/>
                  <a:lumOff val="40000"/>
                </a:schemeClr>
              </a:solidFill>
            </a:endParaRPr>
          </a:p>
        </p:txBody>
      </p:sp>
      <p:sp>
        <p:nvSpPr>
          <p:cNvPr id="14" name="TextBox 13"/>
          <p:cNvSpPr txBox="1"/>
          <p:nvPr/>
        </p:nvSpPr>
        <p:spPr>
          <a:xfrm>
            <a:off x="8581749" y="5697371"/>
            <a:ext cx="2950319" cy="923330"/>
          </a:xfrm>
          <a:prstGeom prst="rect">
            <a:avLst/>
          </a:prstGeom>
          <a:noFill/>
        </p:spPr>
        <p:txBody>
          <a:bodyPr wrap="square" rtlCol="0">
            <a:spAutoFit/>
          </a:bodyPr>
          <a:lstStyle/>
          <a:p>
            <a:pPr algn="ctr"/>
            <a:r>
              <a:rPr lang="en-GB" b="1" dirty="0" smtClean="0">
                <a:solidFill>
                  <a:srgbClr val="FFC000"/>
                </a:solidFill>
              </a:rPr>
              <a:t>12 RIB experiments done </a:t>
            </a:r>
            <a:r>
              <a:rPr lang="en-GB" dirty="0" smtClean="0">
                <a:solidFill>
                  <a:srgbClr val="FFC000"/>
                </a:solidFill>
              </a:rPr>
              <a:t/>
            </a:r>
            <a:br>
              <a:rPr lang="en-GB" dirty="0" smtClean="0">
                <a:solidFill>
                  <a:srgbClr val="FFC000"/>
                </a:solidFill>
              </a:rPr>
            </a:br>
            <a:r>
              <a:rPr lang="en-GB" dirty="0" smtClean="0">
                <a:solidFill>
                  <a:srgbClr val="FFC000"/>
                </a:solidFill>
              </a:rPr>
              <a:t>8 MeV/u achieved</a:t>
            </a:r>
          </a:p>
          <a:p>
            <a:pPr algn="ctr"/>
            <a:r>
              <a:rPr lang="en-GB" b="1" dirty="0" smtClean="0">
                <a:solidFill>
                  <a:srgbClr val="FFC000"/>
                </a:solidFill>
              </a:rPr>
              <a:t>Excellent SRF availability</a:t>
            </a:r>
            <a:r>
              <a:rPr lang="en-GB" dirty="0" smtClean="0">
                <a:solidFill>
                  <a:srgbClr val="FFC000"/>
                </a:solidFill>
              </a:rPr>
              <a:t> </a:t>
            </a:r>
            <a:endParaRPr lang="en-GB" dirty="0">
              <a:solidFill>
                <a:srgbClr val="FFC000"/>
              </a:solidFill>
            </a:endParaRPr>
          </a:p>
        </p:txBody>
      </p:sp>
      <p:sp>
        <p:nvSpPr>
          <p:cNvPr id="15" name="TextBox 14"/>
          <p:cNvSpPr txBox="1"/>
          <p:nvPr/>
        </p:nvSpPr>
        <p:spPr>
          <a:xfrm>
            <a:off x="4047215" y="5974370"/>
            <a:ext cx="4159213" cy="646331"/>
          </a:xfrm>
          <a:prstGeom prst="rect">
            <a:avLst/>
          </a:prstGeom>
          <a:noFill/>
        </p:spPr>
        <p:txBody>
          <a:bodyPr wrap="square" rtlCol="0">
            <a:spAutoFit/>
          </a:bodyPr>
          <a:lstStyle/>
          <a:p>
            <a:pPr algn="ctr"/>
            <a:r>
              <a:rPr lang="en-GB" b="1" dirty="0" smtClean="0">
                <a:solidFill>
                  <a:srgbClr val="FFC000"/>
                </a:solidFill>
              </a:rPr>
              <a:t>20 QWR produced, qualified and  installed</a:t>
            </a:r>
            <a:r>
              <a:rPr lang="en-GB" dirty="0" smtClean="0">
                <a:solidFill>
                  <a:srgbClr val="FFC000"/>
                </a:solidFill>
              </a:rPr>
              <a:t> in the 4 HIE ISOLDE CMs</a:t>
            </a:r>
            <a:endParaRPr lang="en-GB" dirty="0">
              <a:solidFill>
                <a:srgbClr val="FFC000"/>
              </a:solidFill>
            </a:endParaRPr>
          </a:p>
        </p:txBody>
      </p:sp>
      <p:graphicFrame>
        <p:nvGraphicFramePr>
          <p:cNvPr id="16" name="Chart 15"/>
          <p:cNvGraphicFramePr>
            <a:graphicFrameLocks/>
          </p:cNvGraphicFramePr>
          <p:nvPr>
            <p:extLst/>
          </p:nvPr>
        </p:nvGraphicFramePr>
        <p:xfrm>
          <a:off x="8393622" y="3486349"/>
          <a:ext cx="3602274" cy="2065429"/>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p:cNvSpPr txBox="1"/>
          <p:nvPr/>
        </p:nvSpPr>
        <p:spPr>
          <a:xfrm>
            <a:off x="8382304" y="5307595"/>
            <a:ext cx="1071406" cy="230832"/>
          </a:xfrm>
          <a:prstGeom prst="rect">
            <a:avLst/>
          </a:prstGeom>
          <a:noFill/>
        </p:spPr>
        <p:txBody>
          <a:bodyPr wrap="square" rtlCol="0">
            <a:spAutoFit/>
          </a:bodyPr>
          <a:lstStyle/>
          <a:p>
            <a:r>
              <a:rPr lang="en-GB" sz="900" b="1" dirty="0" smtClean="0">
                <a:solidFill>
                  <a:schemeClr val="accent1"/>
                </a:solidFill>
              </a:rPr>
              <a:t>Courtesy BE-OP</a:t>
            </a:r>
            <a:endParaRPr lang="en-GB" sz="900" b="1" dirty="0">
              <a:solidFill>
                <a:schemeClr val="accent1"/>
              </a:solidFill>
            </a:endParaRPr>
          </a:p>
        </p:txBody>
      </p:sp>
      <p:cxnSp>
        <p:nvCxnSpPr>
          <p:cNvPr id="18" name="Straight Arrow Connector 17"/>
          <p:cNvCxnSpPr/>
          <p:nvPr/>
        </p:nvCxnSpPr>
        <p:spPr>
          <a:xfrm>
            <a:off x="11067068" y="3340756"/>
            <a:ext cx="358507" cy="2509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D57F1E4F-1CFF-5643-939E-02111984F565}" type="slidenum">
              <a:rPr lang="en-US" smtClean="0"/>
              <a:t>46</a:t>
            </a:fld>
            <a:endParaRPr lang="en-US" dirty="0"/>
          </a:p>
        </p:txBody>
      </p:sp>
      <p:sp>
        <p:nvSpPr>
          <p:cNvPr id="19" name="TextBox 18"/>
          <p:cNvSpPr txBox="1"/>
          <p:nvPr/>
        </p:nvSpPr>
        <p:spPr>
          <a:xfrm>
            <a:off x="8222127" y="1376276"/>
            <a:ext cx="2841291" cy="369332"/>
          </a:xfrm>
          <a:prstGeom prst="rect">
            <a:avLst/>
          </a:prstGeom>
          <a:noFill/>
        </p:spPr>
        <p:txBody>
          <a:bodyPr wrap="none" rtlCol="0">
            <a:spAutoFit/>
          </a:bodyPr>
          <a:lstStyle/>
          <a:p>
            <a:pPr algn="r"/>
            <a:r>
              <a:rPr lang="en-GB" dirty="0" smtClean="0">
                <a:latin typeface="Calibri" panose="020F0502020204030204" pitchFamily="34" charset="0"/>
              </a:rPr>
              <a:t>W. Venturini, K. Schirm et al.</a:t>
            </a:r>
            <a:endParaRPr lang="en-GB" dirty="0">
              <a:latin typeface="Calibri" panose="020F0502020204030204" pitchFamily="34" charset="0"/>
            </a:endParaRPr>
          </a:p>
        </p:txBody>
      </p:sp>
    </p:spTree>
    <p:extLst>
      <p:ext uri="{BB962C8B-B14F-4D97-AF65-F5344CB8AC3E}">
        <p14:creationId xmlns:p14="http://schemas.microsoft.com/office/powerpoint/2010/main" val="236528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88640"/>
            <a:ext cx="10354912" cy="1368152"/>
          </a:xfrm>
        </p:spPr>
        <p:txBody>
          <a:bodyPr/>
          <a:lstStyle/>
          <a:p>
            <a:r>
              <a:rPr lang="en-GB" dirty="0" smtClean="0"/>
              <a:t>Nb</a:t>
            </a:r>
            <a:r>
              <a:rPr lang="en-GB" baseline="-25000" dirty="0" smtClean="0"/>
              <a:t>3</a:t>
            </a:r>
            <a:r>
              <a:rPr lang="en-GB" dirty="0" smtClean="0"/>
              <a:t>Sn sputtered films for SRF</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47</a:t>
            </a:fld>
            <a:endParaRPr lang="en-US" dirty="0"/>
          </a:p>
        </p:txBody>
      </p:sp>
      <p:sp>
        <p:nvSpPr>
          <p:cNvPr id="7" name="Content Placeholder 2"/>
          <p:cNvSpPr txBox="1">
            <a:spLocks/>
          </p:cNvSpPr>
          <p:nvPr/>
        </p:nvSpPr>
        <p:spPr>
          <a:xfrm>
            <a:off x="873544" y="1821470"/>
            <a:ext cx="4448008" cy="3678303"/>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GB" sz="2400" b="1" smtClean="0"/>
              <a:t>High critical temperature </a:t>
            </a:r>
          </a:p>
          <a:p>
            <a:pPr marL="0" indent="0">
              <a:buFont typeface="Wingdings 3" charset="2"/>
              <a:buNone/>
            </a:pPr>
            <a:endParaRPr lang="en-GB" sz="2400" b="1" smtClean="0"/>
          </a:p>
          <a:p>
            <a:pPr marL="0" indent="0">
              <a:buFont typeface="Wingdings 3" charset="2"/>
              <a:buNone/>
            </a:pPr>
            <a:endParaRPr lang="en-GB" sz="2400" b="1" smtClean="0"/>
          </a:p>
          <a:p>
            <a:pPr marL="0" indent="0">
              <a:buFont typeface="Wingdings 3" charset="2"/>
              <a:buNone/>
            </a:pPr>
            <a:endParaRPr lang="en-GB" sz="2400" b="1" smtClean="0"/>
          </a:p>
          <a:p>
            <a:r>
              <a:rPr lang="en-GB" sz="2400" b="1" smtClean="0"/>
              <a:t>Low BCS resistance</a:t>
            </a:r>
            <a:endParaRPr lang="en-GB" dirty="0"/>
          </a:p>
        </p:txBody>
      </p:sp>
      <p:sp>
        <p:nvSpPr>
          <p:cNvPr id="8" name="Content Placeholder 2"/>
          <p:cNvSpPr txBox="1">
            <a:spLocks/>
          </p:cNvSpPr>
          <p:nvPr/>
        </p:nvSpPr>
        <p:spPr>
          <a:xfrm>
            <a:off x="5321552" y="2198738"/>
            <a:ext cx="6567076"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sz="2400" dirty="0" smtClean="0"/>
              <a:t>Stoichiometry control (</a:t>
            </a:r>
            <a:r>
              <a:rPr lang="en-GB" sz="2000" i="1" dirty="0" smtClean="0">
                <a:solidFill>
                  <a:schemeClr val="tx1">
                    <a:lumMod val="50000"/>
                    <a:lumOff val="50000"/>
                  </a:schemeClr>
                </a:solidFill>
              </a:rPr>
              <a:t>Sn </a:t>
            </a:r>
            <a:r>
              <a:rPr lang="en-GB" sz="2000" dirty="0" smtClean="0">
                <a:solidFill>
                  <a:schemeClr val="tx1">
                    <a:lumMod val="50000"/>
                    <a:lumOff val="50000"/>
                  </a:schemeClr>
                </a:solidFill>
              </a:rPr>
              <a:t>At% 19-26 %</a:t>
            </a:r>
            <a:r>
              <a:rPr lang="en-GB" sz="2400" dirty="0" smtClean="0"/>
              <a:t>) [1]</a:t>
            </a:r>
          </a:p>
          <a:p>
            <a:r>
              <a:rPr lang="en-GB" sz="2400" dirty="0" smtClean="0"/>
              <a:t>Requires high temperature treatment</a:t>
            </a:r>
          </a:p>
          <a:p>
            <a:r>
              <a:rPr lang="en-GB" sz="2400" dirty="0" smtClean="0"/>
              <a:t>Limited range of annealing temperatures</a:t>
            </a:r>
          </a:p>
          <a:p>
            <a:r>
              <a:rPr lang="en-GB" sz="2400" dirty="0" smtClean="0"/>
              <a:t>Substrate importance </a:t>
            </a:r>
            <a:endParaRPr lang="en-GB" sz="2400" dirty="0"/>
          </a:p>
        </p:txBody>
      </p:sp>
      <p:sp>
        <p:nvSpPr>
          <p:cNvPr id="9" name="TextBox 8"/>
          <p:cNvSpPr txBox="1"/>
          <p:nvPr/>
        </p:nvSpPr>
        <p:spPr>
          <a:xfrm>
            <a:off x="2088399" y="1258463"/>
            <a:ext cx="2063385" cy="461665"/>
          </a:xfrm>
          <a:prstGeom prst="rect">
            <a:avLst/>
          </a:prstGeom>
          <a:solidFill>
            <a:srgbClr val="FFC000"/>
          </a:solidFill>
        </p:spPr>
        <p:txBody>
          <a:bodyPr wrap="square" rtlCol="0">
            <a:spAutoFit/>
          </a:bodyPr>
          <a:lstStyle/>
          <a:p>
            <a:r>
              <a:rPr lang="en-GB" sz="2400" b="1" dirty="0" smtClean="0"/>
              <a:t>Advantages</a:t>
            </a:r>
            <a:endParaRPr lang="en-GB" sz="2400" b="1" dirty="0"/>
          </a:p>
        </p:txBody>
      </p:sp>
      <p:sp>
        <p:nvSpPr>
          <p:cNvPr id="10" name="TextBox 9"/>
          <p:cNvSpPr txBox="1"/>
          <p:nvPr/>
        </p:nvSpPr>
        <p:spPr>
          <a:xfrm>
            <a:off x="7668187" y="1258463"/>
            <a:ext cx="2028213" cy="461665"/>
          </a:xfrm>
          <a:prstGeom prst="rect">
            <a:avLst/>
          </a:prstGeom>
          <a:solidFill>
            <a:srgbClr val="FFC000"/>
          </a:solidFill>
        </p:spPr>
        <p:txBody>
          <a:bodyPr wrap="square" rtlCol="0">
            <a:spAutoFit/>
          </a:bodyPr>
          <a:lstStyle/>
          <a:p>
            <a:r>
              <a:rPr lang="en-GB" sz="2400" b="1" dirty="0" smtClean="0"/>
              <a:t>Challenges</a:t>
            </a:r>
            <a:endParaRPr lang="en-GB" sz="2400" b="1" dirty="0"/>
          </a:p>
        </p:txBody>
      </p:sp>
      <p:graphicFrame>
        <p:nvGraphicFramePr>
          <p:cNvPr id="11" name="Table 10"/>
          <p:cNvGraphicFramePr>
            <a:graphicFrameLocks noGrp="1"/>
          </p:cNvGraphicFramePr>
          <p:nvPr>
            <p:extLst>
              <p:ext uri="{D42A27DB-BD31-4B8C-83A1-F6EECF244321}">
                <p14:modId xmlns:p14="http://schemas.microsoft.com/office/powerpoint/2010/main" val="3313019872"/>
              </p:ext>
            </p:extLst>
          </p:nvPr>
        </p:nvGraphicFramePr>
        <p:xfrm>
          <a:off x="890932" y="2525873"/>
          <a:ext cx="4147022" cy="858134"/>
        </p:xfrm>
        <a:graphic>
          <a:graphicData uri="http://schemas.openxmlformats.org/drawingml/2006/table">
            <a:tbl>
              <a:tblPr firstRow="1" bandRow="1">
                <a:tableStyleId>{5C22544A-7EE6-4342-B048-85BDC9FD1C3A}</a:tableStyleId>
              </a:tblPr>
              <a:tblGrid>
                <a:gridCol w="2073511">
                  <a:extLst>
                    <a:ext uri="{9D8B030D-6E8A-4147-A177-3AD203B41FA5}">
                      <a16:colId xmlns:a16="http://schemas.microsoft.com/office/drawing/2014/main" val="2831004149"/>
                    </a:ext>
                  </a:extLst>
                </a:gridCol>
                <a:gridCol w="2073511">
                  <a:extLst>
                    <a:ext uri="{9D8B030D-6E8A-4147-A177-3AD203B41FA5}">
                      <a16:colId xmlns:a16="http://schemas.microsoft.com/office/drawing/2014/main" val="2411687191"/>
                    </a:ext>
                  </a:extLst>
                </a:gridCol>
              </a:tblGrid>
              <a:tr h="492374">
                <a:tc rowSpan="2">
                  <a:txBody>
                    <a:bodyPr/>
                    <a:lstStyle/>
                    <a:p>
                      <a:pPr algn="ctr"/>
                      <a:r>
                        <a:rPr lang="en-GB" sz="4400" i="1" dirty="0" smtClean="0"/>
                        <a:t>T</a:t>
                      </a:r>
                      <a:r>
                        <a:rPr lang="en-GB" sz="1800" dirty="0" smtClean="0"/>
                        <a:t>c</a:t>
                      </a:r>
                      <a:endParaRPr lang="en-GB" sz="18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1" dirty="0" smtClean="0">
                          <a:solidFill>
                            <a:srgbClr val="FFC000"/>
                          </a:solidFill>
                        </a:rPr>
                        <a:t>Nb</a:t>
                      </a:r>
                      <a:r>
                        <a:rPr lang="en-GB" b="1" baseline="-25000" dirty="0" smtClean="0">
                          <a:solidFill>
                            <a:srgbClr val="FFC000"/>
                          </a:solidFill>
                        </a:rPr>
                        <a:t>3</a:t>
                      </a:r>
                      <a:r>
                        <a:rPr lang="en-GB" b="1" i="1" dirty="0" smtClean="0">
                          <a:solidFill>
                            <a:srgbClr val="FFC000"/>
                          </a:solidFill>
                        </a:rPr>
                        <a:t>Sn</a:t>
                      </a:r>
                      <a:r>
                        <a:rPr lang="en-GB" dirty="0" smtClean="0">
                          <a:solidFill>
                            <a:schemeClr val="tx1">
                              <a:lumMod val="50000"/>
                              <a:lumOff val="50000"/>
                            </a:schemeClr>
                          </a:solidFill>
                        </a:rPr>
                        <a:t> </a:t>
                      </a:r>
                      <a:r>
                        <a:rPr lang="en-GB" dirty="0" smtClean="0">
                          <a:solidFill>
                            <a:srgbClr val="FFC000"/>
                          </a:solidFill>
                        </a:rPr>
                        <a:t>~</a:t>
                      </a:r>
                      <a:r>
                        <a:rPr lang="en-GB" dirty="0" smtClean="0">
                          <a:solidFill>
                            <a:schemeClr val="tx1">
                              <a:lumMod val="50000"/>
                              <a:lumOff val="50000"/>
                            </a:schemeClr>
                          </a:solidFill>
                        </a:rPr>
                        <a:t> </a:t>
                      </a:r>
                      <a:r>
                        <a:rPr lang="en-GB" b="1" dirty="0" smtClean="0">
                          <a:solidFill>
                            <a:srgbClr val="FFC000"/>
                          </a:solidFill>
                        </a:rPr>
                        <a:t>18.3 K</a:t>
                      </a:r>
                      <a:endParaRPr lang="en-GB" dirty="0"/>
                    </a:p>
                  </a:txBody>
                  <a:tcPr/>
                </a:tc>
                <a:extLst>
                  <a:ext uri="{0D108BD9-81ED-4DB2-BD59-A6C34878D82A}">
                    <a16:rowId xmlns:a16="http://schemas.microsoft.com/office/drawing/2014/main" val="1512047786"/>
                  </a:ext>
                </a:extLst>
              </a:tr>
              <a:tr h="301182">
                <a:tc vMerge="1">
                  <a:txBody>
                    <a:bodyPr/>
                    <a:lstStyle/>
                    <a:p>
                      <a:endParaRPr lang="en-GB"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1" dirty="0" smtClean="0">
                          <a:solidFill>
                            <a:schemeClr val="bg1"/>
                          </a:solidFill>
                        </a:rPr>
                        <a:t>Nb</a:t>
                      </a:r>
                      <a:r>
                        <a:rPr lang="en-GB" dirty="0" smtClean="0">
                          <a:solidFill>
                            <a:schemeClr val="bg1"/>
                          </a:solidFill>
                        </a:rPr>
                        <a:t> ~ </a:t>
                      </a:r>
                      <a:r>
                        <a:rPr lang="en-GB" b="1" dirty="0" smtClean="0">
                          <a:solidFill>
                            <a:schemeClr val="bg1"/>
                          </a:solidFill>
                        </a:rPr>
                        <a:t>9.3 K</a:t>
                      </a:r>
                      <a:endParaRPr lang="en-GB" dirty="0">
                        <a:solidFill>
                          <a:schemeClr val="bg1"/>
                        </a:solidFill>
                      </a:endParaRPr>
                    </a:p>
                  </a:txBody>
                  <a:tcPr/>
                </a:tc>
                <a:extLst>
                  <a:ext uri="{0D108BD9-81ED-4DB2-BD59-A6C34878D82A}">
                    <a16:rowId xmlns:a16="http://schemas.microsoft.com/office/drawing/2014/main" val="239604714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971557587"/>
              </p:ext>
            </p:extLst>
          </p:nvPr>
        </p:nvGraphicFramePr>
        <p:xfrm>
          <a:off x="890932" y="4577954"/>
          <a:ext cx="4147022" cy="858134"/>
        </p:xfrm>
        <a:graphic>
          <a:graphicData uri="http://schemas.openxmlformats.org/drawingml/2006/table">
            <a:tbl>
              <a:tblPr firstRow="1" bandRow="1">
                <a:tableStyleId>{5C22544A-7EE6-4342-B048-85BDC9FD1C3A}</a:tableStyleId>
              </a:tblPr>
              <a:tblGrid>
                <a:gridCol w="2073511">
                  <a:extLst>
                    <a:ext uri="{9D8B030D-6E8A-4147-A177-3AD203B41FA5}">
                      <a16:colId xmlns:a16="http://schemas.microsoft.com/office/drawing/2014/main" val="2831004149"/>
                    </a:ext>
                  </a:extLst>
                </a:gridCol>
                <a:gridCol w="2073511">
                  <a:extLst>
                    <a:ext uri="{9D8B030D-6E8A-4147-A177-3AD203B41FA5}">
                      <a16:colId xmlns:a16="http://schemas.microsoft.com/office/drawing/2014/main" val="2411687191"/>
                    </a:ext>
                  </a:extLst>
                </a:gridCol>
              </a:tblGrid>
              <a:tr h="492374">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800" b="1" i="1" dirty="0" smtClean="0">
                          <a:solidFill>
                            <a:schemeClr val="tx1"/>
                          </a:solidFill>
                        </a:rPr>
                        <a:t>R</a:t>
                      </a:r>
                      <a:r>
                        <a:rPr lang="en-GB" sz="2800" b="1" baseline="-25000" dirty="0" smtClean="0">
                          <a:solidFill>
                            <a:schemeClr val="tx1"/>
                          </a:solidFill>
                        </a:rPr>
                        <a:t>BCS</a:t>
                      </a:r>
                      <a:r>
                        <a:rPr lang="en-GB" sz="2400" dirty="0" smtClean="0">
                          <a:solidFill>
                            <a:schemeClr val="tx1"/>
                          </a:solidFil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dirty="0" smtClean="0">
                          <a:solidFill>
                            <a:schemeClr val="tx1"/>
                          </a:solidFill>
                        </a:rPr>
                        <a:t>@ 4.2K and 500MHz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1" dirty="0" smtClean="0">
                          <a:solidFill>
                            <a:srgbClr val="FFC000"/>
                          </a:solidFill>
                          <a:latin typeface="+mn-lt"/>
                        </a:rPr>
                        <a:t>Nb</a:t>
                      </a:r>
                      <a:r>
                        <a:rPr lang="en-GB" b="1" baseline="-25000" dirty="0" smtClean="0">
                          <a:solidFill>
                            <a:srgbClr val="FFC000"/>
                          </a:solidFill>
                          <a:latin typeface="+mn-lt"/>
                        </a:rPr>
                        <a:t>3</a:t>
                      </a:r>
                      <a:r>
                        <a:rPr lang="en-GB" b="1" i="1" dirty="0" smtClean="0">
                          <a:solidFill>
                            <a:srgbClr val="FFC000"/>
                          </a:solidFill>
                          <a:latin typeface="+mn-lt"/>
                        </a:rPr>
                        <a:t>Sn</a:t>
                      </a:r>
                      <a:r>
                        <a:rPr lang="en-GB" dirty="0" smtClean="0">
                          <a:solidFill>
                            <a:schemeClr val="tx1">
                              <a:lumMod val="50000"/>
                              <a:lumOff val="50000"/>
                            </a:schemeClr>
                          </a:solidFill>
                          <a:latin typeface="+mn-lt"/>
                        </a:rPr>
                        <a:t> </a:t>
                      </a:r>
                      <a:r>
                        <a:rPr lang="en-GB" dirty="0" smtClean="0">
                          <a:solidFill>
                            <a:srgbClr val="FFC000"/>
                          </a:solidFill>
                          <a:latin typeface="+mn-lt"/>
                        </a:rPr>
                        <a:t>~ 0.4 n</a:t>
                      </a:r>
                      <a:r>
                        <a:rPr lang="el-GR" dirty="0" smtClean="0">
                          <a:solidFill>
                            <a:srgbClr val="FFC000"/>
                          </a:solidFill>
                          <a:latin typeface="+mn-lt"/>
                        </a:rPr>
                        <a:t>Ω</a:t>
                      </a:r>
                      <a:endParaRPr lang="en-GB" dirty="0">
                        <a:solidFill>
                          <a:srgbClr val="FFC000"/>
                        </a:solidFill>
                        <a:latin typeface="+mn-lt"/>
                      </a:endParaRPr>
                    </a:p>
                  </a:txBody>
                  <a:tcPr/>
                </a:tc>
                <a:extLst>
                  <a:ext uri="{0D108BD9-81ED-4DB2-BD59-A6C34878D82A}">
                    <a16:rowId xmlns:a16="http://schemas.microsoft.com/office/drawing/2014/main" val="1512047786"/>
                  </a:ext>
                </a:extLst>
              </a:tr>
              <a:tr h="301182">
                <a:tc vMerge="1">
                  <a:txBody>
                    <a:bodyPr/>
                    <a:lstStyle/>
                    <a:p>
                      <a:endParaRPr lang="en-GB"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1" dirty="0" smtClean="0">
                          <a:solidFill>
                            <a:schemeClr val="bg1"/>
                          </a:solidFill>
                          <a:latin typeface="+mn-lt"/>
                        </a:rPr>
                        <a:t>Nb</a:t>
                      </a:r>
                      <a:r>
                        <a:rPr lang="en-GB" dirty="0" smtClean="0">
                          <a:solidFill>
                            <a:schemeClr val="bg1"/>
                          </a:solidFill>
                          <a:latin typeface="+mn-lt"/>
                        </a:rPr>
                        <a:t> ~ </a:t>
                      </a:r>
                      <a:r>
                        <a:rPr lang="en-GB" b="1" dirty="0" smtClean="0">
                          <a:solidFill>
                            <a:schemeClr val="bg1"/>
                          </a:solidFill>
                          <a:latin typeface="+mn-lt"/>
                        </a:rPr>
                        <a:t>45 n</a:t>
                      </a:r>
                      <a:r>
                        <a:rPr lang="el-GR" b="1" dirty="0" smtClean="0">
                          <a:solidFill>
                            <a:schemeClr val="bg1"/>
                          </a:solidFill>
                          <a:latin typeface="+mn-lt"/>
                        </a:rPr>
                        <a:t>Ω</a:t>
                      </a:r>
                      <a:endParaRPr lang="en-GB" b="1" dirty="0">
                        <a:solidFill>
                          <a:schemeClr val="bg1"/>
                        </a:solidFill>
                        <a:latin typeface="+mn-lt"/>
                      </a:endParaRPr>
                    </a:p>
                  </a:txBody>
                  <a:tcPr/>
                </a:tc>
                <a:extLst>
                  <a:ext uri="{0D108BD9-81ED-4DB2-BD59-A6C34878D82A}">
                    <a16:rowId xmlns:a16="http://schemas.microsoft.com/office/drawing/2014/main" val="2396047147"/>
                  </a:ext>
                </a:extLst>
              </a:tr>
            </a:tbl>
          </a:graphicData>
        </a:graphic>
      </p:graphicFrame>
      <p:sp>
        <p:nvSpPr>
          <p:cNvPr id="13" name="Rectangle 12"/>
          <p:cNvSpPr/>
          <p:nvPr/>
        </p:nvSpPr>
        <p:spPr>
          <a:xfrm>
            <a:off x="6096000" y="5600042"/>
            <a:ext cx="6096000" cy="276999"/>
          </a:xfrm>
          <a:prstGeom prst="rect">
            <a:avLst/>
          </a:prstGeom>
        </p:spPr>
        <p:txBody>
          <a:bodyPr>
            <a:spAutoFit/>
          </a:bodyPr>
          <a:lstStyle/>
          <a:p>
            <a:r>
              <a:rPr lang="en-GB" sz="1200" dirty="0">
                <a:solidFill>
                  <a:schemeClr val="tx1">
                    <a:lumMod val="65000"/>
                    <a:lumOff val="35000"/>
                  </a:schemeClr>
                </a:solidFill>
                <a:sym typeface="Symbol" pitchFamily="18" charset="2"/>
              </a:rPr>
              <a:t>[1]   </a:t>
            </a:r>
            <a:r>
              <a:rPr lang="en-GB" sz="1200" dirty="0">
                <a:solidFill>
                  <a:schemeClr val="tx1">
                    <a:lumMod val="65000"/>
                    <a:lumOff val="35000"/>
                  </a:schemeClr>
                </a:solidFill>
              </a:rPr>
              <a:t>J. </a:t>
            </a:r>
            <a:r>
              <a:rPr lang="en-GB" sz="1200" dirty="0" err="1">
                <a:solidFill>
                  <a:schemeClr val="tx1">
                    <a:lumMod val="65000"/>
                    <a:lumOff val="35000"/>
                  </a:schemeClr>
                </a:solidFill>
              </a:rPr>
              <a:t>Charlesworth</a:t>
            </a:r>
            <a:r>
              <a:rPr lang="en-GB" sz="1200" dirty="0">
                <a:solidFill>
                  <a:schemeClr val="tx1">
                    <a:lumMod val="65000"/>
                    <a:lumOff val="35000"/>
                  </a:schemeClr>
                </a:solidFill>
              </a:rPr>
              <a:t>, I. </a:t>
            </a:r>
            <a:r>
              <a:rPr lang="en-GB" sz="1200" dirty="0" err="1">
                <a:solidFill>
                  <a:schemeClr val="tx1">
                    <a:lumMod val="65000"/>
                    <a:lumOff val="35000"/>
                  </a:schemeClr>
                </a:solidFill>
              </a:rPr>
              <a:t>MacPhail</a:t>
            </a:r>
            <a:r>
              <a:rPr lang="en-GB" sz="1200" dirty="0">
                <a:solidFill>
                  <a:schemeClr val="tx1">
                    <a:lumMod val="65000"/>
                    <a:lumOff val="35000"/>
                  </a:schemeClr>
                </a:solidFill>
              </a:rPr>
              <a:t>, and P. Madsen, J. Mater. Sci. 5, 580 (1970).</a:t>
            </a:r>
            <a:endParaRPr lang="en-GB" sz="1200" dirty="0">
              <a:solidFill>
                <a:schemeClr val="tx1">
                  <a:lumMod val="65000"/>
                  <a:lumOff val="35000"/>
                </a:schemeClr>
              </a:solidFill>
              <a:sym typeface="Symbol" pitchFamily="18" charset="2"/>
            </a:endParaRPr>
          </a:p>
        </p:txBody>
      </p:sp>
      <p:sp>
        <p:nvSpPr>
          <p:cNvPr id="14" name="TextBox 13"/>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42198314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Coating by magnetron sputtering</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48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08248719"/>
              </p:ext>
            </p:extLst>
          </p:nvPr>
        </p:nvGraphicFramePr>
        <p:xfrm>
          <a:off x="528990" y="5477134"/>
          <a:ext cx="5545906" cy="867918"/>
        </p:xfrm>
        <a:graphic>
          <a:graphicData uri="http://schemas.openxmlformats.org/drawingml/2006/table">
            <a:tbl>
              <a:tblPr firstRow="1" bandRow="1"/>
              <a:tblGrid>
                <a:gridCol w="3120742">
                  <a:extLst>
                    <a:ext uri="{9D8B030D-6E8A-4147-A177-3AD203B41FA5}">
                      <a16:colId xmlns:a16="http://schemas.microsoft.com/office/drawing/2014/main" val="20000"/>
                    </a:ext>
                  </a:extLst>
                </a:gridCol>
                <a:gridCol w="2425164">
                  <a:extLst>
                    <a:ext uri="{9D8B030D-6E8A-4147-A177-3AD203B41FA5}">
                      <a16:colId xmlns:a16="http://schemas.microsoft.com/office/drawing/2014/main" val="20001"/>
                    </a:ext>
                  </a:extLst>
                </a:gridCol>
              </a:tblGrid>
              <a:tr h="433959">
                <a:tc>
                  <a:txBody>
                    <a:bodyPr/>
                    <a:lstStyle>
                      <a:lvl1pPr marL="0" algn="l" defTabSz="457200" rtl="0" eaLnBrk="1" latinLnBrk="0" hangingPunct="1">
                        <a:defRPr sz="1800" b="1" kern="1200">
                          <a:solidFill>
                            <a:schemeClr val="lt1"/>
                          </a:solidFill>
                          <a:latin typeface="Gill Sans MT" panose="020B0502020104020203"/>
                        </a:defRPr>
                      </a:lvl1pPr>
                      <a:lvl2pPr marL="457200" algn="l" defTabSz="457200" rtl="0" eaLnBrk="1" latinLnBrk="0" hangingPunct="1">
                        <a:defRPr sz="1800" b="1" kern="1200">
                          <a:solidFill>
                            <a:schemeClr val="lt1"/>
                          </a:solidFill>
                          <a:latin typeface="Gill Sans MT" panose="020B0502020104020203"/>
                        </a:defRPr>
                      </a:lvl2pPr>
                      <a:lvl3pPr marL="914400" algn="l" defTabSz="457200" rtl="0" eaLnBrk="1" latinLnBrk="0" hangingPunct="1">
                        <a:defRPr sz="1800" b="1" kern="1200">
                          <a:solidFill>
                            <a:schemeClr val="lt1"/>
                          </a:solidFill>
                          <a:latin typeface="Gill Sans MT" panose="020B0502020104020203"/>
                        </a:defRPr>
                      </a:lvl3pPr>
                      <a:lvl4pPr marL="1371600" algn="l" defTabSz="457200" rtl="0" eaLnBrk="1" latinLnBrk="0" hangingPunct="1">
                        <a:defRPr sz="1800" b="1" kern="1200">
                          <a:solidFill>
                            <a:schemeClr val="lt1"/>
                          </a:solidFill>
                          <a:latin typeface="Gill Sans MT" panose="020B0502020104020203"/>
                        </a:defRPr>
                      </a:lvl4pPr>
                      <a:lvl5pPr marL="1828800" algn="l" defTabSz="457200" rtl="0" eaLnBrk="1" latinLnBrk="0" hangingPunct="1">
                        <a:defRPr sz="1800" b="1" kern="1200">
                          <a:solidFill>
                            <a:schemeClr val="lt1"/>
                          </a:solidFill>
                          <a:latin typeface="Gill Sans MT" panose="020B0502020104020203"/>
                        </a:defRPr>
                      </a:lvl5pPr>
                      <a:lvl6pPr marL="2286000" algn="l" defTabSz="457200" rtl="0" eaLnBrk="1" latinLnBrk="0" hangingPunct="1">
                        <a:defRPr sz="1800" b="1" kern="1200">
                          <a:solidFill>
                            <a:schemeClr val="lt1"/>
                          </a:solidFill>
                          <a:latin typeface="Gill Sans MT" panose="020B0502020104020203"/>
                        </a:defRPr>
                      </a:lvl6pPr>
                      <a:lvl7pPr marL="2743200" algn="l" defTabSz="457200" rtl="0" eaLnBrk="1" latinLnBrk="0" hangingPunct="1">
                        <a:defRPr sz="1800" b="1" kern="1200">
                          <a:solidFill>
                            <a:schemeClr val="lt1"/>
                          </a:solidFill>
                          <a:latin typeface="Gill Sans MT" panose="020B0502020104020203"/>
                        </a:defRPr>
                      </a:lvl7pPr>
                      <a:lvl8pPr marL="3200400" algn="l" defTabSz="457200" rtl="0" eaLnBrk="1" latinLnBrk="0" hangingPunct="1">
                        <a:defRPr sz="1800" b="1" kern="1200">
                          <a:solidFill>
                            <a:schemeClr val="lt1"/>
                          </a:solidFill>
                          <a:latin typeface="Gill Sans MT" panose="020B0502020104020203"/>
                        </a:defRPr>
                      </a:lvl8pPr>
                      <a:lvl9pPr marL="3657600" algn="l" defTabSz="457200" rtl="0" eaLnBrk="1" latinLnBrk="0" hangingPunct="1">
                        <a:defRPr sz="1800" b="1" kern="1200">
                          <a:solidFill>
                            <a:schemeClr val="lt1"/>
                          </a:solidFill>
                          <a:latin typeface="Gill Sans MT" panose="020B0502020104020203"/>
                        </a:defRPr>
                      </a:lvl9pPr>
                    </a:lstStyle>
                    <a:p>
                      <a:r>
                        <a:rPr lang="en-GB" sz="1600" dirty="0" smtClean="0"/>
                        <a:t>Annealing temperatures</a:t>
                      </a:r>
                      <a:endParaRPr lang="en-GB"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lt1"/>
                          </a:solidFill>
                          <a:latin typeface="Gill Sans MT" panose="020B0502020104020203"/>
                        </a:defRPr>
                      </a:lvl1pPr>
                      <a:lvl2pPr marL="457200" algn="l" defTabSz="457200" rtl="0" eaLnBrk="1" latinLnBrk="0" hangingPunct="1">
                        <a:defRPr sz="1800" b="1" kern="1200">
                          <a:solidFill>
                            <a:schemeClr val="lt1"/>
                          </a:solidFill>
                          <a:latin typeface="Gill Sans MT" panose="020B0502020104020203"/>
                        </a:defRPr>
                      </a:lvl2pPr>
                      <a:lvl3pPr marL="914400" algn="l" defTabSz="457200" rtl="0" eaLnBrk="1" latinLnBrk="0" hangingPunct="1">
                        <a:defRPr sz="1800" b="1" kern="1200">
                          <a:solidFill>
                            <a:schemeClr val="lt1"/>
                          </a:solidFill>
                          <a:latin typeface="Gill Sans MT" panose="020B0502020104020203"/>
                        </a:defRPr>
                      </a:lvl3pPr>
                      <a:lvl4pPr marL="1371600" algn="l" defTabSz="457200" rtl="0" eaLnBrk="1" latinLnBrk="0" hangingPunct="1">
                        <a:defRPr sz="1800" b="1" kern="1200">
                          <a:solidFill>
                            <a:schemeClr val="lt1"/>
                          </a:solidFill>
                          <a:latin typeface="Gill Sans MT" panose="020B0502020104020203"/>
                        </a:defRPr>
                      </a:lvl4pPr>
                      <a:lvl5pPr marL="1828800" algn="l" defTabSz="457200" rtl="0" eaLnBrk="1" latinLnBrk="0" hangingPunct="1">
                        <a:defRPr sz="1800" b="1" kern="1200">
                          <a:solidFill>
                            <a:schemeClr val="lt1"/>
                          </a:solidFill>
                          <a:latin typeface="Gill Sans MT" panose="020B0502020104020203"/>
                        </a:defRPr>
                      </a:lvl5pPr>
                      <a:lvl6pPr marL="2286000" algn="l" defTabSz="457200" rtl="0" eaLnBrk="1" latinLnBrk="0" hangingPunct="1">
                        <a:defRPr sz="1800" b="1" kern="1200">
                          <a:solidFill>
                            <a:schemeClr val="lt1"/>
                          </a:solidFill>
                          <a:latin typeface="Gill Sans MT" panose="020B0502020104020203"/>
                        </a:defRPr>
                      </a:lvl6pPr>
                      <a:lvl7pPr marL="2743200" algn="l" defTabSz="457200" rtl="0" eaLnBrk="1" latinLnBrk="0" hangingPunct="1">
                        <a:defRPr sz="1800" b="1" kern="1200">
                          <a:solidFill>
                            <a:schemeClr val="lt1"/>
                          </a:solidFill>
                          <a:latin typeface="Gill Sans MT" panose="020B0502020104020203"/>
                        </a:defRPr>
                      </a:lvl7pPr>
                      <a:lvl8pPr marL="3200400" algn="l" defTabSz="457200" rtl="0" eaLnBrk="1" latinLnBrk="0" hangingPunct="1">
                        <a:defRPr sz="1800" b="1" kern="1200">
                          <a:solidFill>
                            <a:schemeClr val="lt1"/>
                          </a:solidFill>
                          <a:latin typeface="Gill Sans MT" panose="020B0502020104020203"/>
                        </a:defRPr>
                      </a:lvl8pPr>
                      <a:lvl9pPr marL="3657600" algn="l" defTabSz="457200" rtl="0" eaLnBrk="1" latinLnBrk="0" hangingPunct="1">
                        <a:defRPr sz="1800" b="1" kern="1200">
                          <a:solidFill>
                            <a:schemeClr val="lt1"/>
                          </a:solidFill>
                          <a:latin typeface="Gill Sans MT" panose="020B0502020104020203"/>
                        </a:defRPr>
                      </a:lvl9pPr>
                    </a:lstStyle>
                    <a:p>
                      <a:r>
                        <a:rPr lang="en-GB" sz="1600" dirty="0" smtClean="0"/>
                        <a:t>600 - 800</a:t>
                      </a:r>
                      <a:r>
                        <a:rPr lang="en-GB" sz="1600" baseline="30000" dirty="0" smtClean="0"/>
                        <a:t>o</a:t>
                      </a:r>
                      <a:r>
                        <a:rPr lang="en-GB" sz="1600" dirty="0" smtClean="0"/>
                        <a:t>C</a:t>
                      </a:r>
                      <a:endParaRPr lang="en-GB"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433959">
                <a:tc>
                  <a:txBody>
                    <a:bodyPr/>
                    <a:lstStyle>
                      <a:lvl1pPr marL="0" algn="l" defTabSz="457200" rtl="0" eaLnBrk="1" latinLnBrk="0" hangingPunct="1">
                        <a:defRPr sz="1800" kern="1200">
                          <a:solidFill>
                            <a:schemeClr val="dk1"/>
                          </a:solidFill>
                          <a:latin typeface="Gill Sans MT" panose="020B0502020104020203"/>
                        </a:defRPr>
                      </a:lvl1pPr>
                      <a:lvl2pPr marL="457200" algn="l" defTabSz="457200" rtl="0" eaLnBrk="1" latinLnBrk="0" hangingPunct="1">
                        <a:defRPr sz="1800" kern="1200">
                          <a:solidFill>
                            <a:schemeClr val="dk1"/>
                          </a:solidFill>
                          <a:latin typeface="Gill Sans MT" panose="020B0502020104020203"/>
                        </a:defRPr>
                      </a:lvl2pPr>
                      <a:lvl3pPr marL="914400" algn="l" defTabSz="457200" rtl="0" eaLnBrk="1" latinLnBrk="0" hangingPunct="1">
                        <a:defRPr sz="1800" kern="1200">
                          <a:solidFill>
                            <a:schemeClr val="dk1"/>
                          </a:solidFill>
                          <a:latin typeface="Gill Sans MT" panose="020B0502020104020203"/>
                        </a:defRPr>
                      </a:lvl3pPr>
                      <a:lvl4pPr marL="1371600" algn="l" defTabSz="457200" rtl="0" eaLnBrk="1" latinLnBrk="0" hangingPunct="1">
                        <a:defRPr sz="1800" kern="1200">
                          <a:solidFill>
                            <a:schemeClr val="dk1"/>
                          </a:solidFill>
                          <a:latin typeface="Gill Sans MT" panose="020B0502020104020203"/>
                        </a:defRPr>
                      </a:lvl4pPr>
                      <a:lvl5pPr marL="1828800" algn="l" defTabSz="457200" rtl="0" eaLnBrk="1" latinLnBrk="0" hangingPunct="1">
                        <a:defRPr sz="1800" kern="1200">
                          <a:solidFill>
                            <a:schemeClr val="dk1"/>
                          </a:solidFill>
                          <a:latin typeface="Gill Sans MT" panose="020B0502020104020203"/>
                        </a:defRPr>
                      </a:lvl5pPr>
                      <a:lvl6pPr marL="2286000" algn="l" defTabSz="457200" rtl="0" eaLnBrk="1" latinLnBrk="0" hangingPunct="1">
                        <a:defRPr sz="1800" kern="1200">
                          <a:solidFill>
                            <a:schemeClr val="dk1"/>
                          </a:solidFill>
                          <a:latin typeface="Gill Sans MT" panose="020B0502020104020203"/>
                        </a:defRPr>
                      </a:lvl6pPr>
                      <a:lvl7pPr marL="2743200" algn="l" defTabSz="457200" rtl="0" eaLnBrk="1" latinLnBrk="0" hangingPunct="1">
                        <a:defRPr sz="1800" kern="1200">
                          <a:solidFill>
                            <a:schemeClr val="dk1"/>
                          </a:solidFill>
                          <a:latin typeface="Gill Sans MT" panose="020B0502020104020203"/>
                        </a:defRPr>
                      </a:lvl7pPr>
                      <a:lvl8pPr marL="3200400" algn="l" defTabSz="457200" rtl="0" eaLnBrk="1" latinLnBrk="0" hangingPunct="1">
                        <a:defRPr sz="1800" kern="1200">
                          <a:solidFill>
                            <a:schemeClr val="dk1"/>
                          </a:solidFill>
                          <a:latin typeface="Gill Sans MT" panose="020B0502020104020203"/>
                        </a:defRPr>
                      </a:lvl8pPr>
                      <a:lvl9pPr marL="3657600" algn="l" defTabSz="457200" rtl="0" eaLnBrk="1" latinLnBrk="0" hangingPunct="1">
                        <a:defRPr sz="1800" kern="1200">
                          <a:solidFill>
                            <a:schemeClr val="dk1"/>
                          </a:solidFill>
                          <a:latin typeface="Gill Sans MT" panose="020B0502020104020203"/>
                        </a:defRPr>
                      </a:lvl9pPr>
                    </a:lstStyle>
                    <a:p>
                      <a:r>
                        <a:rPr lang="en-GB" sz="1600" dirty="0" smtClean="0"/>
                        <a:t>Annealing time</a:t>
                      </a:r>
                      <a:endParaRPr lang="en-GB"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Gill Sans MT" panose="020B0502020104020203"/>
                        </a:defRPr>
                      </a:lvl1pPr>
                      <a:lvl2pPr marL="457200" algn="l" defTabSz="457200" rtl="0" eaLnBrk="1" latinLnBrk="0" hangingPunct="1">
                        <a:defRPr sz="1800" kern="1200">
                          <a:solidFill>
                            <a:schemeClr val="dk1"/>
                          </a:solidFill>
                          <a:latin typeface="Gill Sans MT" panose="020B0502020104020203"/>
                        </a:defRPr>
                      </a:lvl2pPr>
                      <a:lvl3pPr marL="914400" algn="l" defTabSz="457200" rtl="0" eaLnBrk="1" latinLnBrk="0" hangingPunct="1">
                        <a:defRPr sz="1800" kern="1200">
                          <a:solidFill>
                            <a:schemeClr val="dk1"/>
                          </a:solidFill>
                          <a:latin typeface="Gill Sans MT" panose="020B0502020104020203"/>
                        </a:defRPr>
                      </a:lvl3pPr>
                      <a:lvl4pPr marL="1371600" algn="l" defTabSz="457200" rtl="0" eaLnBrk="1" latinLnBrk="0" hangingPunct="1">
                        <a:defRPr sz="1800" kern="1200">
                          <a:solidFill>
                            <a:schemeClr val="dk1"/>
                          </a:solidFill>
                          <a:latin typeface="Gill Sans MT" panose="020B0502020104020203"/>
                        </a:defRPr>
                      </a:lvl4pPr>
                      <a:lvl5pPr marL="1828800" algn="l" defTabSz="457200" rtl="0" eaLnBrk="1" latinLnBrk="0" hangingPunct="1">
                        <a:defRPr sz="1800" kern="1200">
                          <a:solidFill>
                            <a:schemeClr val="dk1"/>
                          </a:solidFill>
                          <a:latin typeface="Gill Sans MT" panose="020B0502020104020203"/>
                        </a:defRPr>
                      </a:lvl5pPr>
                      <a:lvl6pPr marL="2286000" algn="l" defTabSz="457200" rtl="0" eaLnBrk="1" latinLnBrk="0" hangingPunct="1">
                        <a:defRPr sz="1800" kern="1200">
                          <a:solidFill>
                            <a:schemeClr val="dk1"/>
                          </a:solidFill>
                          <a:latin typeface="Gill Sans MT" panose="020B0502020104020203"/>
                        </a:defRPr>
                      </a:lvl6pPr>
                      <a:lvl7pPr marL="2743200" algn="l" defTabSz="457200" rtl="0" eaLnBrk="1" latinLnBrk="0" hangingPunct="1">
                        <a:defRPr sz="1800" kern="1200">
                          <a:solidFill>
                            <a:schemeClr val="dk1"/>
                          </a:solidFill>
                          <a:latin typeface="Gill Sans MT" panose="020B0502020104020203"/>
                        </a:defRPr>
                      </a:lvl7pPr>
                      <a:lvl8pPr marL="3200400" algn="l" defTabSz="457200" rtl="0" eaLnBrk="1" latinLnBrk="0" hangingPunct="1">
                        <a:defRPr sz="1800" kern="1200">
                          <a:solidFill>
                            <a:schemeClr val="dk1"/>
                          </a:solidFill>
                          <a:latin typeface="Gill Sans MT" panose="020B0502020104020203"/>
                        </a:defRPr>
                      </a:lvl8pPr>
                      <a:lvl9pPr marL="3657600" algn="l" defTabSz="457200" rtl="0" eaLnBrk="1" latinLnBrk="0" hangingPunct="1">
                        <a:defRPr sz="1800" kern="1200">
                          <a:solidFill>
                            <a:schemeClr val="dk1"/>
                          </a:solidFill>
                          <a:latin typeface="Gill Sans MT" panose="020B0502020104020203"/>
                        </a:defRPr>
                      </a:lvl9pPr>
                    </a:lstStyle>
                    <a:p>
                      <a:r>
                        <a:rPr lang="en-GB" sz="1600" dirty="0" smtClean="0"/>
                        <a:t>24 h… 72 h</a:t>
                      </a:r>
                      <a:endParaRPr lang="en-GB"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032205646"/>
              </p:ext>
            </p:extLst>
          </p:nvPr>
        </p:nvGraphicFramePr>
        <p:xfrm>
          <a:off x="6357975" y="5477134"/>
          <a:ext cx="5265566" cy="867918"/>
        </p:xfrm>
        <a:graphic>
          <a:graphicData uri="http://schemas.openxmlformats.org/drawingml/2006/table">
            <a:tbl>
              <a:tblPr firstRow="1" bandRow="1"/>
              <a:tblGrid>
                <a:gridCol w="2962992">
                  <a:extLst>
                    <a:ext uri="{9D8B030D-6E8A-4147-A177-3AD203B41FA5}">
                      <a16:colId xmlns:a16="http://schemas.microsoft.com/office/drawing/2014/main" val="20000"/>
                    </a:ext>
                  </a:extLst>
                </a:gridCol>
                <a:gridCol w="2302574">
                  <a:extLst>
                    <a:ext uri="{9D8B030D-6E8A-4147-A177-3AD203B41FA5}">
                      <a16:colId xmlns:a16="http://schemas.microsoft.com/office/drawing/2014/main" val="20001"/>
                    </a:ext>
                  </a:extLst>
                </a:gridCol>
              </a:tblGrid>
              <a:tr h="433959">
                <a:tc>
                  <a:txBody>
                    <a:bodyPr/>
                    <a:lstStyle>
                      <a:lvl1pPr marL="0" algn="l" defTabSz="457200" rtl="0" eaLnBrk="1" latinLnBrk="0" hangingPunct="1">
                        <a:defRPr sz="1800" b="1" kern="1200">
                          <a:solidFill>
                            <a:schemeClr val="lt1"/>
                          </a:solidFill>
                          <a:latin typeface="Gill Sans MT" panose="020B0502020104020203"/>
                        </a:defRPr>
                      </a:lvl1pPr>
                      <a:lvl2pPr marL="457200" algn="l" defTabSz="457200" rtl="0" eaLnBrk="1" latinLnBrk="0" hangingPunct="1">
                        <a:defRPr sz="1800" b="1" kern="1200">
                          <a:solidFill>
                            <a:schemeClr val="lt1"/>
                          </a:solidFill>
                          <a:latin typeface="Gill Sans MT" panose="020B0502020104020203"/>
                        </a:defRPr>
                      </a:lvl2pPr>
                      <a:lvl3pPr marL="914400" algn="l" defTabSz="457200" rtl="0" eaLnBrk="1" latinLnBrk="0" hangingPunct="1">
                        <a:defRPr sz="1800" b="1" kern="1200">
                          <a:solidFill>
                            <a:schemeClr val="lt1"/>
                          </a:solidFill>
                          <a:latin typeface="Gill Sans MT" panose="020B0502020104020203"/>
                        </a:defRPr>
                      </a:lvl3pPr>
                      <a:lvl4pPr marL="1371600" algn="l" defTabSz="457200" rtl="0" eaLnBrk="1" latinLnBrk="0" hangingPunct="1">
                        <a:defRPr sz="1800" b="1" kern="1200">
                          <a:solidFill>
                            <a:schemeClr val="lt1"/>
                          </a:solidFill>
                          <a:latin typeface="Gill Sans MT" panose="020B0502020104020203"/>
                        </a:defRPr>
                      </a:lvl4pPr>
                      <a:lvl5pPr marL="1828800" algn="l" defTabSz="457200" rtl="0" eaLnBrk="1" latinLnBrk="0" hangingPunct="1">
                        <a:defRPr sz="1800" b="1" kern="1200">
                          <a:solidFill>
                            <a:schemeClr val="lt1"/>
                          </a:solidFill>
                          <a:latin typeface="Gill Sans MT" panose="020B0502020104020203"/>
                        </a:defRPr>
                      </a:lvl5pPr>
                      <a:lvl6pPr marL="2286000" algn="l" defTabSz="457200" rtl="0" eaLnBrk="1" latinLnBrk="0" hangingPunct="1">
                        <a:defRPr sz="1800" b="1" kern="1200">
                          <a:solidFill>
                            <a:schemeClr val="lt1"/>
                          </a:solidFill>
                          <a:latin typeface="Gill Sans MT" panose="020B0502020104020203"/>
                        </a:defRPr>
                      </a:lvl6pPr>
                      <a:lvl7pPr marL="2743200" algn="l" defTabSz="457200" rtl="0" eaLnBrk="1" latinLnBrk="0" hangingPunct="1">
                        <a:defRPr sz="1800" b="1" kern="1200">
                          <a:solidFill>
                            <a:schemeClr val="lt1"/>
                          </a:solidFill>
                          <a:latin typeface="Gill Sans MT" panose="020B0502020104020203"/>
                        </a:defRPr>
                      </a:lvl7pPr>
                      <a:lvl8pPr marL="3200400" algn="l" defTabSz="457200" rtl="0" eaLnBrk="1" latinLnBrk="0" hangingPunct="1">
                        <a:defRPr sz="1800" b="1" kern="1200">
                          <a:solidFill>
                            <a:schemeClr val="lt1"/>
                          </a:solidFill>
                          <a:latin typeface="Gill Sans MT" panose="020B0502020104020203"/>
                        </a:defRPr>
                      </a:lvl8pPr>
                      <a:lvl9pPr marL="3657600" algn="l" defTabSz="457200" rtl="0" eaLnBrk="1" latinLnBrk="0" hangingPunct="1">
                        <a:defRPr sz="1800" b="1" kern="1200">
                          <a:solidFill>
                            <a:schemeClr val="lt1"/>
                          </a:solidFill>
                          <a:latin typeface="Gill Sans MT" panose="020B0502020104020203"/>
                        </a:defRPr>
                      </a:lvl9pPr>
                    </a:lstStyle>
                    <a:p>
                      <a:r>
                        <a:rPr lang="en-GB" sz="1600" dirty="0" smtClean="0"/>
                        <a:t>Coating temperatures</a:t>
                      </a:r>
                      <a:endParaRPr lang="en-GB"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lt1"/>
                          </a:solidFill>
                          <a:latin typeface="Gill Sans MT" panose="020B0502020104020203"/>
                        </a:defRPr>
                      </a:lvl1pPr>
                      <a:lvl2pPr marL="457200" algn="l" defTabSz="457200" rtl="0" eaLnBrk="1" latinLnBrk="0" hangingPunct="1">
                        <a:defRPr sz="1800" b="1" kern="1200">
                          <a:solidFill>
                            <a:schemeClr val="lt1"/>
                          </a:solidFill>
                          <a:latin typeface="Gill Sans MT" panose="020B0502020104020203"/>
                        </a:defRPr>
                      </a:lvl2pPr>
                      <a:lvl3pPr marL="914400" algn="l" defTabSz="457200" rtl="0" eaLnBrk="1" latinLnBrk="0" hangingPunct="1">
                        <a:defRPr sz="1800" b="1" kern="1200">
                          <a:solidFill>
                            <a:schemeClr val="lt1"/>
                          </a:solidFill>
                          <a:latin typeface="Gill Sans MT" panose="020B0502020104020203"/>
                        </a:defRPr>
                      </a:lvl3pPr>
                      <a:lvl4pPr marL="1371600" algn="l" defTabSz="457200" rtl="0" eaLnBrk="1" latinLnBrk="0" hangingPunct="1">
                        <a:defRPr sz="1800" b="1" kern="1200">
                          <a:solidFill>
                            <a:schemeClr val="lt1"/>
                          </a:solidFill>
                          <a:latin typeface="Gill Sans MT" panose="020B0502020104020203"/>
                        </a:defRPr>
                      </a:lvl4pPr>
                      <a:lvl5pPr marL="1828800" algn="l" defTabSz="457200" rtl="0" eaLnBrk="1" latinLnBrk="0" hangingPunct="1">
                        <a:defRPr sz="1800" b="1" kern="1200">
                          <a:solidFill>
                            <a:schemeClr val="lt1"/>
                          </a:solidFill>
                          <a:latin typeface="Gill Sans MT" panose="020B0502020104020203"/>
                        </a:defRPr>
                      </a:lvl5pPr>
                      <a:lvl6pPr marL="2286000" algn="l" defTabSz="457200" rtl="0" eaLnBrk="1" latinLnBrk="0" hangingPunct="1">
                        <a:defRPr sz="1800" b="1" kern="1200">
                          <a:solidFill>
                            <a:schemeClr val="lt1"/>
                          </a:solidFill>
                          <a:latin typeface="Gill Sans MT" panose="020B0502020104020203"/>
                        </a:defRPr>
                      </a:lvl6pPr>
                      <a:lvl7pPr marL="2743200" algn="l" defTabSz="457200" rtl="0" eaLnBrk="1" latinLnBrk="0" hangingPunct="1">
                        <a:defRPr sz="1800" b="1" kern="1200">
                          <a:solidFill>
                            <a:schemeClr val="lt1"/>
                          </a:solidFill>
                          <a:latin typeface="Gill Sans MT" panose="020B0502020104020203"/>
                        </a:defRPr>
                      </a:lvl7pPr>
                      <a:lvl8pPr marL="3200400" algn="l" defTabSz="457200" rtl="0" eaLnBrk="1" latinLnBrk="0" hangingPunct="1">
                        <a:defRPr sz="1800" b="1" kern="1200">
                          <a:solidFill>
                            <a:schemeClr val="lt1"/>
                          </a:solidFill>
                          <a:latin typeface="Gill Sans MT" panose="020B0502020104020203"/>
                        </a:defRPr>
                      </a:lvl8pPr>
                      <a:lvl9pPr marL="3657600" algn="l" defTabSz="457200" rtl="0" eaLnBrk="1" latinLnBrk="0" hangingPunct="1">
                        <a:defRPr sz="1800" b="1" kern="1200">
                          <a:solidFill>
                            <a:schemeClr val="lt1"/>
                          </a:solidFill>
                          <a:latin typeface="Gill Sans MT" panose="020B0502020104020203"/>
                        </a:defRPr>
                      </a:lvl9pPr>
                    </a:lstStyle>
                    <a:p>
                      <a:r>
                        <a:rPr lang="en-GB" sz="1600" dirty="0" smtClean="0"/>
                        <a:t>600 - 735</a:t>
                      </a:r>
                      <a:r>
                        <a:rPr lang="en-GB" sz="1600" baseline="30000" dirty="0" smtClean="0"/>
                        <a:t>o</a:t>
                      </a:r>
                      <a:r>
                        <a:rPr lang="en-GB" sz="1600" dirty="0" smtClean="0"/>
                        <a:t>C</a:t>
                      </a:r>
                      <a:endParaRPr lang="en-GB"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433959">
                <a:tc>
                  <a:txBody>
                    <a:bodyPr/>
                    <a:lstStyle>
                      <a:lvl1pPr marL="0" algn="l" defTabSz="457200" rtl="0" eaLnBrk="1" latinLnBrk="0" hangingPunct="1">
                        <a:defRPr sz="1800" kern="1200">
                          <a:solidFill>
                            <a:schemeClr val="dk1"/>
                          </a:solidFill>
                          <a:latin typeface="Gill Sans MT" panose="020B0502020104020203"/>
                        </a:defRPr>
                      </a:lvl1pPr>
                      <a:lvl2pPr marL="457200" algn="l" defTabSz="457200" rtl="0" eaLnBrk="1" latinLnBrk="0" hangingPunct="1">
                        <a:defRPr sz="1800" kern="1200">
                          <a:solidFill>
                            <a:schemeClr val="dk1"/>
                          </a:solidFill>
                          <a:latin typeface="Gill Sans MT" panose="020B0502020104020203"/>
                        </a:defRPr>
                      </a:lvl2pPr>
                      <a:lvl3pPr marL="914400" algn="l" defTabSz="457200" rtl="0" eaLnBrk="1" latinLnBrk="0" hangingPunct="1">
                        <a:defRPr sz="1800" kern="1200">
                          <a:solidFill>
                            <a:schemeClr val="dk1"/>
                          </a:solidFill>
                          <a:latin typeface="Gill Sans MT" panose="020B0502020104020203"/>
                        </a:defRPr>
                      </a:lvl3pPr>
                      <a:lvl4pPr marL="1371600" algn="l" defTabSz="457200" rtl="0" eaLnBrk="1" latinLnBrk="0" hangingPunct="1">
                        <a:defRPr sz="1800" kern="1200">
                          <a:solidFill>
                            <a:schemeClr val="dk1"/>
                          </a:solidFill>
                          <a:latin typeface="Gill Sans MT" panose="020B0502020104020203"/>
                        </a:defRPr>
                      </a:lvl4pPr>
                      <a:lvl5pPr marL="1828800" algn="l" defTabSz="457200" rtl="0" eaLnBrk="1" latinLnBrk="0" hangingPunct="1">
                        <a:defRPr sz="1800" kern="1200">
                          <a:solidFill>
                            <a:schemeClr val="dk1"/>
                          </a:solidFill>
                          <a:latin typeface="Gill Sans MT" panose="020B0502020104020203"/>
                        </a:defRPr>
                      </a:lvl5pPr>
                      <a:lvl6pPr marL="2286000" algn="l" defTabSz="457200" rtl="0" eaLnBrk="1" latinLnBrk="0" hangingPunct="1">
                        <a:defRPr sz="1800" kern="1200">
                          <a:solidFill>
                            <a:schemeClr val="dk1"/>
                          </a:solidFill>
                          <a:latin typeface="Gill Sans MT" panose="020B0502020104020203"/>
                        </a:defRPr>
                      </a:lvl6pPr>
                      <a:lvl7pPr marL="2743200" algn="l" defTabSz="457200" rtl="0" eaLnBrk="1" latinLnBrk="0" hangingPunct="1">
                        <a:defRPr sz="1800" kern="1200">
                          <a:solidFill>
                            <a:schemeClr val="dk1"/>
                          </a:solidFill>
                          <a:latin typeface="Gill Sans MT" panose="020B0502020104020203"/>
                        </a:defRPr>
                      </a:lvl7pPr>
                      <a:lvl8pPr marL="3200400" algn="l" defTabSz="457200" rtl="0" eaLnBrk="1" latinLnBrk="0" hangingPunct="1">
                        <a:defRPr sz="1800" kern="1200">
                          <a:solidFill>
                            <a:schemeClr val="dk1"/>
                          </a:solidFill>
                          <a:latin typeface="Gill Sans MT" panose="020B0502020104020203"/>
                        </a:defRPr>
                      </a:lvl8pPr>
                      <a:lvl9pPr marL="3657600" algn="l" defTabSz="457200" rtl="0" eaLnBrk="1" latinLnBrk="0" hangingPunct="1">
                        <a:defRPr sz="1800" kern="1200">
                          <a:solidFill>
                            <a:schemeClr val="dk1"/>
                          </a:solidFill>
                          <a:latin typeface="Gill Sans MT" panose="020B0502020104020203"/>
                        </a:defRPr>
                      </a:lvl9pPr>
                    </a:lstStyle>
                    <a:p>
                      <a:r>
                        <a:rPr lang="en-GB" sz="1600" dirty="0" smtClean="0"/>
                        <a:t>Alternative Additional Annealing</a:t>
                      </a:r>
                      <a:endParaRPr lang="en-GB"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457200" rtl="0" eaLnBrk="1" latinLnBrk="0" hangingPunct="1">
                        <a:defRPr sz="1800" kern="1200">
                          <a:solidFill>
                            <a:schemeClr val="dk1"/>
                          </a:solidFill>
                          <a:latin typeface="Gill Sans MT" panose="020B0502020104020203"/>
                        </a:defRPr>
                      </a:lvl1pPr>
                      <a:lvl2pPr marL="457200" algn="l" defTabSz="457200" rtl="0" eaLnBrk="1" latinLnBrk="0" hangingPunct="1">
                        <a:defRPr sz="1800" kern="1200">
                          <a:solidFill>
                            <a:schemeClr val="dk1"/>
                          </a:solidFill>
                          <a:latin typeface="Gill Sans MT" panose="020B0502020104020203"/>
                        </a:defRPr>
                      </a:lvl2pPr>
                      <a:lvl3pPr marL="914400" algn="l" defTabSz="457200" rtl="0" eaLnBrk="1" latinLnBrk="0" hangingPunct="1">
                        <a:defRPr sz="1800" kern="1200">
                          <a:solidFill>
                            <a:schemeClr val="dk1"/>
                          </a:solidFill>
                          <a:latin typeface="Gill Sans MT" panose="020B0502020104020203"/>
                        </a:defRPr>
                      </a:lvl3pPr>
                      <a:lvl4pPr marL="1371600" algn="l" defTabSz="457200" rtl="0" eaLnBrk="1" latinLnBrk="0" hangingPunct="1">
                        <a:defRPr sz="1800" kern="1200">
                          <a:solidFill>
                            <a:schemeClr val="dk1"/>
                          </a:solidFill>
                          <a:latin typeface="Gill Sans MT" panose="020B0502020104020203"/>
                        </a:defRPr>
                      </a:lvl4pPr>
                      <a:lvl5pPr marL="1828800" algn="l" defTabSz="457200" rtl="0" eaLnBrk="1" latinLnBrk="0" hangingPunct="1">
                        <a:defRPr sz="1800" kern="1200">
                          <a:solidFill>
                            <a:schemeClr val="dk1"/>
                          </a:solidFill>
                          <a:latin typeface="Gill Sans MT" panose="020B0502020104020203"/>
                        </a:defRPr>
                      </a:lvl5pPr>
                      <a:lvl6pPr marL="2286000" algn="l" defTabSz="457200" rtl="0" eaLnBrk="1" latinLnBrk="0" hangingPunct="1">
                        <a:defRPr sz="1800" kern="1200">
                          <a:solidFill>
                            <a:schemeClr val="dk1"/>
                          </a:solidFill>
                          <a:latin typeface="Gill Sans MT" panose="020B0502020104020203"/>
                        </a:defRPr>
                      </a:lvl6pPr>
                      <a:lvl7pPr marL="2743200" algn="l" defTabSz="457200" rtl="0" eaLnBrk="1" latinLnBrk="0" hangingPunct="1">
                        <a:defRPr sz="1800" kern="1200">
                          <a:solidFill>
                            <a:schemeClr val="dk1"/>
                          </a:solidFill>
                          <a:latin typeface="Gill Sans MT" panose="020B0502020104020203"/>
                        </a:defRPr>
                      </a:lvl7pPr>
                      <a:lvl8pPr marL="3200400" algn="l" defTabSz="457200" rtl="0" eaLnBrk="1" latinLnBrk="0" hangingPunct="1">
                        <a:defRPr sz="1800" kern="1200">
                          <a:solidFill>
                            <a:schemeClr val="dk1"/>
                          </a:solidFill>
                          <a:latin typeface="Gill Sans MT" panose="020B0502020104020203"/>
                        </a:defRPr>
                      </a:lvl8pPr>
                      <a:lvl9pPr marL="3657600" algn="l" defTabSz="457200" rtl="0" eaLnBrk="1" latinLnBrk="0" hangingPunct="1">
                        <a:defRPr sz="1800" kern="1200">
                          <a:solidFill>
                            <a:schemeClr val="dk1"/>
                          </a:solidFill>
                          <a:latin typeface="Gill Sans MT" panose="020B0502020104020203"/>
                        </a:defRPr>
                      </a:lvl9pPr>
                    </a:lstStyle>
                    <a:p>
                      <a:r>
                        <a:rPr lang="en-GB" sz="1600" dirty="0" smtClean="0"/>
                        <a:t>24 h… 72 h</a:t>
                      </a:r>
                      <a:endParaRPr lang="en-GB"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0001"/>
                  </a:ext>
                </a:extLst>
              </a:tr>
            </a:tbl>
          </a:graphicData>
        </a:graphic>
      </p:graphicFrame>
      <p:sp>
        <p:nvSpPr>
          <p:cNvPr id="14" name="TextBox 13"/>
          <p:cNvSpPr txBox="1"/>
          <p:nvPr/>
        </p:nvSpPr>
        <p:spPr>
          <a:xfrm>
            <a:off x="7752184" y="1494595"/>
            <a:ext cx="3329758" cy="461665"/>
          </a:xfrm>
          <a:prstGeom prst="rect">
            <a:avLst/>
          </a:prstGeom>
          <a:solidFill>
            <a:srgbClr val="FFC000"/>
          </a:solidFill>
        </p:spPr>
        <p:txBody>
          <a:bodyPr wrap="none" rtlCol="0">
            <a:spAutoFit/>
          </a:bodyPr>
          <a:lstStyle/>
          <a:p>
            <a:r>
              <a:rPr lang="en-GB" sz="2400" dirty="0" smtClean="0">
                <a:solidFill>
                  <a:prstClr val="black"/>
                </a:solidFill>
                <a:latin typeface="Gill Sans MT" panose="020B0502020104020203"/>
              </a:rPr>
              <a:t>Reacted </a:t>
            </a:r>
            <a:r>
              <a:rPr lang="en-GB" sz="2400" b="1" dirty="0" smtClean="0">
                <a:solidFill>
                  <a:srgbClr val="C00000"/>
                </a:solidFill>
                <a:latin typeface="Gill Sans MT" panose="020B0502020104020203"/>
              </a:rPr>
              <a:t>During</a:t>
            </a:r>
            <a:r>
              <a:rPr lang="en-GB" sz="2400" dirty="0" smtClean="0">
                <a:solidFill>
                  <a:prstClr val="black"/>
                </a:solidFill>
                <a:latin typeface="Gill Sans MT" panose="020B0502020104020203"/>
              </a:rPr>
              <a:t> Coating</a:t>
            </a:r>
            <a:endParaRPr lang="en-GB" sz="2400" dirty="0">
              <a:solidFill>
                <a:prstClr val="black"/>
              </a:solidFill>
              <a:latin typeface="Gill Sans MT" panose="020B0502020104020203"/>
            </a:endParaRPr>
          </a:p>
        </p:txBody>
      </p:sp>
      <p:grpSp>
        <p:nvGrpSpPr>
          <p:cNvPr id="20" name="Group 19"/>
          <p:cNvGrpSpPr/>
          <p:nvPr/>
        </p:nvGrpSpPr>
        <p:grpSpPr>
          <a:xfrm>
            <a:off x="119336" y="2130682"/>
            <a:ext cx="4180449" cy="3081632"/>
            <a:chOff x="654986" y="2120779"/>
            <a:chExt cx="4180449" cy="3081632"/>
          </a:xfrm>
        </p:grpSpPr>
        <p:pic>
          <p:nvPicPr>
            <p:cNvPr id="11" name="Picture 10"/>
            <p:cNvPicPr>
              <a:picLocks noChangeAspect="1"/>
            </p:cNvPicPr>
            <p:nvPr/>
          </p:nvPicPr>
          <p:blipFill>
            <a:blip r:embed="rId2"/>
            <a:stretch>
              <a:fillRect/>
            </a:stretch>
          </p:blipFill>
          <p:spPr>
            <a:xfrm>
              <a:off x="3473426" y="3279759"/>
              <a:ext cx="1362009" cy="993138"/>
            </a:xfrm>
            <a:prstGeom prst="rect">
              <a:avLst/>
            </a:prstGeom>
            <a:ln w="28575">
              <a:solidFill>
                <a:srgbClr val="0070C0"/>
              </a:solidFill>
            </a:ln>
          </p:spPr>
        </p:pic>
        <p:pic>
          <p:nvPicPr>
            <p:cNvPr id="13" name="Picture 12"/>
            <p:cNvPicPr>
              <a:picLocks noChangeAspect="1"/>
            </p:cNvPicPr>
            <p:nvPr/>
          </p:nvPicPr>
          <p:blipFill>
            <a:blip r:embed="rId3"/>
            <a:stretch>
              <a:fillRect/>
            </a:stretch>
          </p:blipFill>
          <p:spPr>
            <a:xfrm>
              <a:off x="654986" y="2120779"/>
              <a:ext cx="2736667" cy="3081632"/>
            </a:xfrm>
            <a:prstGeom prst="rect">
              <a:avLst/>
            </a:prstGeom>
            <a:ln w="28575">
              <a:solidFill>
                <a:srgbClr val="0070C0"/>
              </a:solidFill>
            </a:ln>
          </p:spPr>
        </p:pic>
        <p:pic>
          <p:nvPicPr>
            <p:cNvPr id="15" name="Picture 14"/>
            <p:cNvPicPr>
              <a:picLocks noChangeAspect="1"/>
            </p:cNvPicPr>
            <p:nvPr/>
          </p:nvPicPr>
          <p:blipFill>
            <a:blip r:embed="rId4"/>
            <a:stretch>
              <a:fillRect/>
            </a:stretch>
          </p:blipFill>
          <p:spPr>
            <a:xfrm>
              <a:off x="3473426" y="2120779"/>
              <a:ext cx="1362009" cy="1071799"/>
            </a:xfrm>
            <a:prstGeom prst="rect">
              <a:avLst/>
            </a:prstGeom>
            <a:ln w="28575">
              <a:solidFill>
                <a:srgbClr val="0070C0"/>
              </a:solidFill>
            </a:ln>
          </p:spPr>
        </p:pic>
        <p:pic>
          <p:nvPicPr>
            <p:cNvPr id="16" name="Picture 15"/>
            <p:cNvPicPr>
              <a:picLocks noChangeAspect="1"/>
            </p:cNvPicPr>
            <p:nvPr/>
          </p:nvPicPr>
          <p:blipFill>
            <a:blip r:embed="rId5"/>
            <a:stretch>
              <a:fillRect/>
            </a:stretch>
          </p:blipFill>
          <p:spPr>
            <a:xfrm>
              <a:off x="3473426" y="4360079"/>
              <a:ext cx="1362009" cy="842332"/>
            </a:xfrm>
            <a:prstGeom prst="rect">
              <a:avLst/>
            </a:prstGeom>
            <a:ln w="28575">
              <a:solidFill>
                <a:srgbClr val="0070C0"/>
              </a:solidFill>
            </a:ln>
          </p:spPr>
        </p:pic>
      </p:grpSp>
      <p:sp>
        <p:nvSpPr>
          <p:cNvPr id="17" name="TextBox 16"/>
          <p:cNvSpPr txBox="1"/>
          <p:nvPr/>
        </p:nvSpPr>
        <p:spPr>
          <a:xfrm>
            <a:off x="776661" y="1486126"/>
            <a:ext cx="3102131" cy="461665"/>
          </a:xfrm>
          <a:prstGeom prst="rect">
            <a:avLst/>
          </a:prstGeom>
          <a:solidFill>
            <a:srgbClr val="FFC000"/>
          </a:solidFill>
        </p:spPr>
        <p:txBody>
          <a:bodyPr wrap="none" rtlCol="0">
            <a:spAutoFit/>
          </a:bodyPr>
          <a:lstStyle/>
          <a:p>
            <a:r>
              <a:rPr lang="en-GB" sz="2400" dirty="0" smtClean="0">
                <a:solidFill>
                  <a:prstClr val="black"/>
                </a:solidFill>
                <a:latin typeface="Gill Sans MT" panose="020B0502020104020203"/>
              </a:rPr>
              <a:t>Reacted </a:t>
            </a:r>
            <a:r>
              <a:rPr lang="en-GB" sz="2400" b="1" dirty="0" smtClean="0">
                <a:solidFill>
                  <a:srgbClr val="255CF7"/>
                </a:solidFill>
                <a:latin typeface="Gill Sans MT" panose="020B0502020104020203"/>
              </a:rPr>
              <a:t>After</a:t>
            </a:r>
            <a:r>
              <a:rPr lang="en-GB" sz="2400" dirty="0" smtClean="0">
                <a:solidFill>
                  <a:prstClr val="black"/>
                </a:solidFill>
                <a:latin typeface="Gill Sans MT" panose="020B0502020104020203"/>
              </a:rPr>
              <a:t> Coating</a:t>
            </a:r>
            <a:endParaRPr lang="en-GB" sz="2400" dirty="0">
              <a:solidFill>
                <a:prstClr val="black"/>
              </a:solidFill>
              <a:latin typeface="Gill Sans MT" panose="020B0502020104020203"/>
            </a:endParaRPr>
          </a:p>
        </p:txBody>
      </p:sp>
      <p:sp>
        <p:nvSpPr>
          <p:cNvPr id="19" name="Slide Number Placeholder 3"/>
          <p:cNvSpPr txBox="1">
            <a:spLocks/>
          </p:cNvSpPr>
          <p:nvPr/>
        </p:nvSpPr>
        <p:spPr>
          <a:xfrm>
            <a:off x="10571033" y="6070025"/>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1800" smtClean="0">
                <a:solidFill>
                  <a:srgbClr val="ED8428"/>
                </a:solidFill>
                <a:latin typeface="Gill Sans MT" panose="020B0502020104020203"/>
              </a:rPr>
              <a:pPr/>
              <a:t>48</a:t>
            </a:fld>
            <a:endParaRPr lang="en-US" sz="1800" dirty="0">
              <a:solidFill>
                <a:srgbClr val="ED8428"/>
              </a:solidFill>
              <a:latin typeface="Gill Sans MT" panose="020B0502020104020203"/>
            </a:endParaRPr>
          </a:p>
        </p:txBody>
      </p:sp>
      <p:sp>
        <p:nvSpPr>
          <p:cNvPr id="22" name="Date Placeholder 2"/>
          <p:cNvSpPr txBox="1">
            <a:spLocks/>
          </p:cNvSpPr>
          <p:nvPr/>
        </p:nvSpPr>
        <p:spPr>
          <a:xfrm rot="5400000">
            <a:off x="10627126" y="2138364"/>
            <a:ext cx="1685924" cy="304799"/>
          </a:xfrm>
          <a:prstGeom prst="rect">
            <a:avLst/>
          </a:prstGeom>
        </p:spPr>
        <p:txBody>
          <a:bodyPr vert="horz" lIns="91440" tIns="45720" rIns="91440" bIns="45720" rtlCol="0" anchor="t"/>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07-Dec-2017</a:t>
            </a:r>
            <a:endParaRPr lang="en-US" dirty="0"/>
          </a:p>
        </p:txBody>
      </p:sp>
      <p:sp>
        <p:nvSpPr>
          <p:cNvPr id="28" name="TextBox 27"/>
          <p:cNvSpPr txBox="1"/>
          <p:nvPr/>
        </p:nvSpPr>
        <p:spPr>
          <a:xfrm>
            <a:off x="7752184" y="1494596"/>
            <a:ext cx="3329758" cy="461665"/>
          </a:xfrm>
          <a:prstGeom prst="rect">
            <a:avLst/>
          </a:prstGeom>
          <a:solidFill>
            <a:srgbClr val="FFC000"/>
          </a:solidFill>
        </p:spPr>
        <p:txBody>
          <a:bodyPr wrap="none" rtlCol="0">
            <a:spAutoFit/>
          </a:bodyPr>
          <a:lstStyle/>
          <a:p>
            <a:r>
              <a:rPr lang="en-GB" sz="2400" dirty="0" smtClean="0">
                <a:solidFill>
                  <a:prstClr val="black"/>
                </a:solidFill>
                <a:latin typeface="Gill Sans MT" panose="020B0502020104020203"/>
              </a:rPr>
              <a:t>Reacted </a:t>
            </a:r>
            <a:r>
              <a:rPr lang="en-GB" sz="2400" b="1" dirty="0" smtClean="0">
                <a:solidFill>
                  <a:srgbClr val="C00000"/>
                </a:solidFill>
                <a:latin typeface="Gill Sans MT" panose="020B0502020104020203"/>
              </a:rPr>
              <a:t>During</a:t>
            </a:r>
            <a:r>
              <a:rPr lang="en-GB" sz="2400" dirty="0" smtClean="0">
                <a:solidFill>
                  <a:prstClr val="black"/>
                </a:solidFill>
                <a:latin typeface="Gill Sans MT" panose="020B0502020104020203"/>
              </a:rPr>
              <a:t> Coating</a:t>
            </a:r>
            <a:endParaRPr lang="en-GB" sz="2400" dirty="0">
              <a:solidFill>
                <a:prstClr val="black"/>
              </a:solidFill>
              <a:latin typeface="Gill Sans MT" panose="020B0502020104020203"/>
            </a:endParaRPr>
          </a:p>
        </p:txBody>
      </p:sp>
      <p:sp>
        <p:nvSpPr>
          <p:cNvPr id="34" name="TextBox 33"/>
          <p:cNvSpPr txBox="1"/>
          <p:nvPr/>
        </p:nvSpPr>
        <p:spPr>
          <a:xfrm>
            <a:off x="776661" y="1486127"/>
            <a:ext cx="3102131" cy="461665"/>
          </a:xfrm>
          <a:prstGeom prst="rect">
            <a:avLst/>
          </a:prstGeom>
          <a:solidFill>
            <a:srgbClr val="FFC000"/>
          </a:solidFill>
        </p:spPr>
        <p:txBody>
          <a:bodyPr wrap="none" rtlCol="0">
            <a:spAutoFit/>
          </a:bodyPr>
          <a:lstStyle/>
          <a:p>
            <a:r>
              <a:rPr lang="en-GB" sz="2400" dirty="0" smtClean="0">
                <a:solidFill>
                  <a:prstClr val="black"/>
                </a:solidFill>
                <a:latin typeface="Gill Sans MT" panose="020B0502020104020203"/>
              </a:rPr>
              <a:t>Reacted </a:t>
            </a:r>
            <a:r>
              <a:rPr lang="en-GB" sz="2400" b="1" dirty="0" smtClean="0">
                <a:solidFill>
                  <a:srgbClr val="255CF7"/>
                </a:solidFill>
                <a:latin typeface="Gill Sans MT" panose="020B0502020104020203"/>
              </a:rPr>
              <a:t>After</a:t>
            </a:r>
            <a:r>
              <a:rPr lang="en-GB" sz="2400" dirty="0" smtClean="0">
                <a:solidFill>
                  <a:prstClr val="black"/>
                </a:solidFill>
                <a:latin typeface="Gill Sans MT" panose="020B0502020104020203"/>
              </a:rPr>
              <a:t> Coating</a:t>
            </a:r>
            <a:endParaRPr lang="en-GB" sz="2400" dirty="0">
              <a:solidFill>
                <a:prstClr val="black"/>
              </a:solidFill>
              <a:latin typeface="Gill Sans MT" panose="020B0502020104020203"/>
            </a:endParaRPr>
          </a:p>
        </p:txBody>
      </p:sp>
      <p:sp>
        <p:nvSpPr>
          <p:cNvPr id="36" name="Date Placeholder 2"/>
          <p:cNvSpPr txBox="1">
            <a:spLocks/>
          </p:cNvSpPr>
          <p:nvPr/>
        </p:nvSpPr>
        <p:spPr>
          <a:xfrm rot="5400000">
            <a:off x="10627126" y="2138365"/>
            <a:ext cx="1685924" cy="304799"/>
          </a:xfrm>
          <a:prstGeom prst="rect">
            <a:avLst/>
          </a:prstGeom>
        </p:spPr>
        <p:txBody>
          <a:bodyPr vert="horz" lIns="91440" tIns="45720" rIns="91440" bIns="45720" rtlCol="0" anchor="t"/>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07-Dec-2017</a:t>
            </a:r>
            <a:endParaRPr lang="en-US" dirty="0"/>
          </a:p>
        </p:txBody>
      </p:sp>
      <p:grpSp>
        <p:nvGrpSpPr>
          <p:cNvPr id="37" name="Group 36"/>
          <p:cNvGrpSpPr/>
          <p:nvPr/>
        </p:nvGrpSpPr>
        <p:grpSpPr>
          <a:xfrm>
            <a:off x="7657412" y="2120781"/>
            <a:ext cx="3745651" cy="3091535"/>
            <a:chOff x="7798785" y="2120779"/>
            <a:chExt cx="3745651" cy="3091535"/>
          </a:xfrm>
        </p:grpSpPr>
        <p:pic>
          <p:nvPicPr>
            <p:cNvPr id="38" name="Picture 37"/>
            <p:cNvPicPr>
              <a:picLocks noChangeAspect="1"/>
            </p:cNvPicPr>
            <p:nvPr/>
          </p:nvPicPr>
          <p:blipFill>
            <a:blip r:embed="rId6"/>
            <a:stretch>
              <a:fillRect/>
            </a:stretch>
          </p:blipFill>
          <p:spPr>
            <a:xfrm>
              <a:off x="9756765" y="3772438"/>
              <a:ext cx="1787671" cy="1439876"/>
            </a:xfrm>
            <a:prstGeom prst="rect">
              <a:avLst/>
            </a:prstGeom>
            <a:ln w="28575">
              <a:solidFill>
                <a:srgbClr val="C00000"/>
              </a:solidFill>
            </a:ln>
          </p:spPr>
        </p:pic>
        <p:pic>
          <p:nvPicPr>
            <p:cNvPr id="39" name="Picture 38"/>
            <p:cNvPicPr>
              <a:picLocks noChangeAspect="1"/>
            </p:cNvPicPr>
            <p:nvPr/>
          </p:nvPicPr>
          <p:blipFill>
            <a:blip r:embed="rId7"/>
            <a:stretch>
              <a:fillRect/>
            </a:stretch>
          </p:blipFill>
          <p:spPr>
            <a:xfrm>
              <a:off x="7799986" y="2120779"/>
              <a:ext cx="1833987" cy="1561000"/>
            </a:xfrm>
            <a:prstGeom prst="rect">
              <a:avLst/>
            </a:prstGeom>
            <a:ln w="28575">
              <a:solidFill>
                <a:srgbClr val="C00000"/>
              </a:solidFill>
            </a:ln>
          </p:spPr>
        </p:pic>
        <p:pic>
          <p:nvPicPr>
            <p:cNvPr id="40" name="Picture 39"/>
            <p:cNvPicPr>
              <a:picLocks noChangeAspect="1"/>
            </p:cNvPicPr>
            <p:nvPr/>
          </p:nvPicPr>
          <p:blipFill>
            <a:blip r:embed="rId8"/>
            <a:stretch>
              <a:fillRect/>
            </a:stretch>
          </p:blipFill>
          <p:spPr>
            <a:xfrm>
              <a:off x="9756765" y="2128033"/>
              <a:ext cx="1787671" cy="1561856"/>
            </a:xfrm>
            <a:prstGeom prst="rect">
              <a:avLst/>
            </a:prstGeom>
            <a:ln w="28575">
              <a:solidFill>
                <a:srgbClr val="C00000"/>
              </a:solidFill>
            </a:ln>
          </p:spPr>
        </p:pic>
        <p:pic>
          <p:nvPicPr>
            <p:cNvPr id="41" name="Picture 40"/>
            <p:cNvPicPr>
              <a:picLocks noChangeAspect="1"/>
            </p:cNvPicPr>
            <p:nvPr/>
          </p:nvPicPr>
          <p:blipFill>
            <a:blip r:embed="rId9"/>
            <a:stretch>
              <a:fillRect/>
            </a:stretch>
          </p:blipFill>
          <p:spPr>
            <a:xfrm>
              <a:off x="7798785" y="3762477"/>
              <a:ext cx="1835188" cy="1449837"/>
            </a:xfrm>
            <a:prstGeom prst="rect">
              <a:avLst/>
            </a:prstGeom>
            <a:ln w="28575">
              <a:solidFill>
                <a:srgbClr val="C00000"/>
              </a:solidFill>
            </a:ln>
          </p:spPr>
        </p:pic>
      </p:grpSp>
      <p:sp>
        <p:nvSpPr>
          <p:cNvPr id="42" name="TextBox 41"/>
          <p:cNvSpPr txBox="1"/>
          <p:nvPr/>
        </p:nvSpPr>
        <p:spPr>
          <a:xfrm>
            <a:off x="7752184" y="1494597"/>
            <a:ext cx="3329758" cy="461665"/>
          </a:xfrm>
          <a:prstGeom prst="rect">
            <a:avLst/>
          </a:prstGeom>
          <a:solidFill>
            <a:srgbClr val="FFC000"/>
          </a:solidFill>
        </p:spPr>
        <p:txBody>
          <a:bodyPr wrap="none" rtlCol="0">
            <a:spAutoFit/>
          </a:bodyPr>
          <a:lstStyle/>
          <a:p>
            <a:r>
              <a:rPr lang="en-GB" sz="2400" dirty="0" smtClean="0">
                <a:solidFill>
                  <a:prstClr val="black"/>
                </a:solidFill>
                <a:latin typeface="Gill Sans MT" panose="020B0502020104020203"/>
              </a:rPr>
              <a:t>Reacted </a:t>
            </a:r>
            <a:r>
              <a:rPr lang="en-GB" sz="2400" b="1" dirty="0" smtClean="0">
                <a:solidFill>
                  <a:srgbClr val="C00000"/>
                </a:solidFill>
                <a:latin typeface="Gill Sans MT" panose="020B0502020104020203"/>
              </a:rPr>
              <a:t>During</a:t>
            </a:r>
            <a:r>
              <a:rPr lang="en-GB" sz="2400" dirty="0" smtClean="0">
                <a:solidFill>
                  <a:prstClr val="black"/>
                </a:solidFill>
                <a:latin typeface="Gill Sans MT" panose="020B0502020104020203"/>
              </a:rPr>
              <a:t> Coating</a:t>
            </a:r>
            <a:endParaRPr lang="en-GB" sz="2400" dirty="0">
              <a:solidFill>
                <a:prstClr val="black"/>
              </a:solidFill>
              <a:latin typeface="Gill Sans MT" panose="020B0502020104020203"/>
            </a:endParaRPr>
          </a:p>
        </p:txBody>
      </p:sp>
      <p:sp>
        <p:nvSpPr>
          <p:cNvPr id="48" name="TextBox 47"/>
          <p:cNvSpPr txBox="1"/>
          <p:nvPr/>
        </p:nvSpPr>
        <p:spPr>
          <a:xfrm>
            <a:off x="776661" y="1486128"/>
            <a:ext cx="3102131" cy="461665"/>
          </a:xfrm>
          <a:prstGeom prst="rect">
            <a:avLst/>
          </a:prstGeom>
          <a:solidFill>
            <a:srgbClr val="FFC000"/>
          </a:solidFill>
        </p:spPr>
        <p:txBody>
          <a:bodyPr wrap="none" rtlCol="0">
            <a:spAutoFit/>
          </a:bodyPr>
          <a:lstStyle/>
          <a:p>
            <a:r>
              <a:rPr lang="en-GB" sz="2400" dirty="0" smtClean="0">
                <a:solidFill>
                  <a:prstClr val="black"/>
                </a:solidFill>
                <a:latin typeface="Gill Sans MT" panose="020B0502020104020203"/>
              </a:rPr>
              <a:t>Reacted </a:t>
            </a:r>
            <a:r>
              <a:rPr lang="en-GB" sz="2400" b="1" dirty="0" smtClean="0">
                <a:solidFill>
                  <a:srgbClr val="255CF7"/>
                </a:solidFill>
                <a:latin typeface="Gill Sans MT" panose="020B0502020104020203"/>
              </a:rPr>
              <a:t>After</a:t>
            </a:r>
            <a:r>
              <a:rPr lang="en-GB" sz="2400" dirty="0" smtClean="0">
                <a:solidFill>
                  <a:prstClr val="black"/>
                </a:solidFill>
                <a:latin typeface="Gill Sans MT" panose="020B0502020104020203"/>
              </a:rPr>
              <a:t> Coating</a:t>
            </a:r>
            <a:endParaRPr lang="en-GB" sz="2400" dirty="0">
              <a:solidFill>
                <a:prstClr val="black"/>
              </a:solidFill>
              <a:latin typeface="Gill Sans MT" panose="020B0502020104020203"/>
            </a:endParaRPr>
          </a:p>
        </p:txBody>
      </p:sp>
      <p:sp>
        <p:nvSpPr>
          <p:cNvPr id="49" name="TextBox 48"/>
          <p:cNvSpPr txBox="1"/>
          <p:nvPr/>
        </p:nvSpPr>
        <p:spPr>
          <a:xfrm>
            <a:off x="4381558" y="2115169"/>
            <a:ext cx="3192817" cy="2901151"/>
          </a:xfrm>
          <a:prstGeom prst="rect">
            <a:avLst/>
          </a:prstGeom>
          <a:noFill/>
          <a:ln w="28575">
            <a:solidFill>
              <a:srgbClr val="ED8428"/>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effectLst/>
                <a:uLnTx/>
                <a:uFillTx/>
                <a:latin typeface="Gill Sans MT" panose="020B0502020104020203"/>
              </a:rPr>
              <a:t>Coating parameters: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effectLst/>
              <a:uLnTx/>
              <a:uFillTx/>
              <a:latin typeface="Gill Sans MT" panose="020B0502020104020203"/>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smtClean="0">
                <a:ln>
                  <a:noFill/>
                </a:ln>
                <a:effectLst/>
                <a:uLnTx/>
                <a:uFillTx/>
                <a:latin typeface="Gill Sans MT" panose="020B0502020104020203"/>
              </a:rPr>
              <a:t>Coating gas: </a:t>
            </a:r>
            <a:r>
              <a:rPr kumimoji="0" lang="en-GB" sz="2000" b="0" i="0" u="none" strike="noStrike" kern="0" cap="none" spc="0" normalizeH="0" baseline="0" noProof="0" dirty="0" smtClean="0">
                <a:ln>
                  <a:noFill/>
                </a:ln>
                <a:effectLst/>
                <a:uLnTx/>
                <a:uFillTx/>
                <a:latin typeface="Gill Sans MT" panose="020B0502020104020203"/>
              </a:rPr>
              <a:t> </a:t>
            </a:r>
            <a:r>
              <a:rPr kumimoji="0" lang="en-GB" sz="2000" b="0" i="1" u="none" strike="noStrike" kern="0" cap="none" spc="0" normalizeH="0" baseline="0" noProof="0" dirty="0" err="1" smtClean="0">
                <a:ln>
                  <a:noFill/>
                </a:ln>
                <a:effectLst/>
                <a:uLnTx/>
                <a:uFillTx/>
                <a:latin typeface="Gill Sans MT" panose="020B0502020104020203"/>
              </a:rPr>
              <a:t>Ar</a:t>
            </a:r>
            <a:r>
              <a:rPr kumimoji="0" lang="en-GB" sz="2000" b="0" i="0" u="none" strike="noStrike" kern="0" cap="none" spc="0" normalizeH="0" baseline="0" noProof="0" dirty="0" smtClean="0">
                <a:ln>
                  <a:noFill/>
                </a:ln>
                <a:effectLst/>
                <a:uLnTx/>
                <a:uFillTx/>
                <a:latin typeface="Gill Sans MT" panose="020B0502020104020203"/>
              </a:rPr>
              <a:t> or </a:t>
            </a:r>
            <a:r>
              <a:rPr kumimoji="0" lang="en-GB" sz="2000" b="0" i="1" u="none" strike="noStrike" kern="0" cap="none" spc="0" normalizeH="0" baseline="0" noProof="0" dirty="0" smtClean="0">
                <a:ln>
                  <a:noFill/>
                </a:ln>
                <a:effectLst/>
                <a:uLnTx/>
                <a:uFillTx/>
                <a:latin typeface="Gill Sans MT" panose="020B0502020104020203"/>
              </a:rPr>
              <a:t>Kr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effectLst/>
              <a:uLnTx/>
              <a:uFillTx/>
              <a:latin typeface="Gill Sans MT" panose="020B0502020104020203"/>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smtClean="0">
                <a:ln>
                  <a:noFill/>
                </a:ln>
                <a:effectLst/>
                <a:uLnTx/>
                <a:uFillTx/>
                <a:latin typeface="Gill Sans MT" panose="020B0502020104020203"/>
              </a:rPr>
              <a:t>Coating pressures: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effectLst/>
                <a:uLnTx/>
                <a:uFillTx/>
                <a:latin typeface="Gill Sans MT" panose="020B0502020104020203"/>
              </a:rPr>
              <a:t>7·10</a:t>
            </a:r>
            <a:r>
              <a:rPr kumimoji="0" lang="en-GB" sz="2000" b="0" i="0" u="none" strike="noStrike" kern="0" cap="none" spc="0" normalizeH="0" baseline="30000" noProof="0" dirty="0" smtClean="0">
                <a:ln>
                  <a:noFill/>
                </a:ln>
                <a:effectLst/>
                <a:uLnTx/>
                <a:uFillTx/>
                <a:latin typeface="Gill Sans MT" panose="020B0502020104020203"/>
              </a:rPr>
              <a:t>-4</a:t>
            </a:r>
            <a:r>
              <a:rPr kumimoji="0" lang="en-GB" sz="2000" b="0" i="0" u="none" strike="noStrike" kern="0" cap="none" spc="0" normalizeH="0" baseline="0" noProof="0" dirty="0" smtClean="0">
                <a:ln>
                  <a:noFill/>
                </a:ln>
                <a:effectLst/>
                <a:uLnTx/>
                <a:uFillTx/>
                <a:latin typeface="Gill Sans MT" panose="020B0502020104020203"/>
              </a:rPr>
              <a:t> </a:t>
            </a:r>
            <a:r>
              <a:rPr kumimoji="0" lang="en-GB" sz="2000" b="0" i="1" u="none" strike="noStrike" kern="0" cap="none" spc="0" normalizeH="0" baseline="0" noProof="0" dirty="0" smtClean="0">
                <a:ln>
                  <a:noFill/>
                </a:ln>
                <a:effectLst/>
                <a:uLnTx/>
                <a:uFillTx/>
                <a:latin typeface="Gill Sans MT" panose="020B0502020104020203"/>
              </a:rPr>
              <a:t>mbar</a:t>
            </a:r>
            <a:r>
              <a:rPr kumimoji="0" lang="en-GB" sz="2000" b="0" i="0" u="none" strike="noStrike" kern="0" cap="none" spc="0" normalizeH="0" baseline="0" noProof="0" dirty="0" smtClean="0">
                <a:ln>
                  <a:noFill/>
                </a:ln>
                <a:effectLst/>
                <a:uLnTx/>
                <a:uFillTx/>
                <a:latin typeface="Gill Sans MT" panose="020B0502020104020203"/>
              </a:rPr>
              <a:t> … 5·10</a:t>
            </a:r>
            <a:r>
              <a:rPr kumimoji="0" lang="en-GB" sz="2000" b="0" i="0" u="none" strike="noStrike" kern="0" cap="none" spc="0" normalizeH="0" baseline="30000" noProof="0" dirty="0" smtClean="0">
                <a:ln>
                  <a:noFill/>
                </a:ln>
                <a:effectLst/>
                <a:uLnTx/>
                <a:uFillTx/>
                <a:latin typeface="Gill Sans MT" panose="020B0502020104020203"/>
              </a:rPr>
              <a:t>-2</a:t>
            </a:r>
            <a:r>
              <a:rPr kumimoji="0" lang="en-GB" sz="2000" b="0" i="0" u="none" strike="noStrike" kern="0" cap="none" spc="0" normalizeH="0" baseline="0" noProof="0" dirty="0" smtClean="0">
                <a:ln>
                  <a:noFill/>
                </a:ln>
                <a:effectLst/>
                <a:uLnTx/>
                <a:uFillTx/>
                <a:latin typeface="Gill Sans MT" panose="020B0502020104020203"/>
              </a:rPr>
              <a:t> </a:t>
            </a:r>
            <a:r>
              <a:rPr kumimoji="0" lang="en-GB" sz="2000" b="0" i="1" u="none" strike="noStrike" kern="0" cap="none" spc="0" normalizeH="0" baseline="0" noProof="0" dirty="0" smtClean="0">
                <a:ln>
                  <a:noFill/>
                </a:ln>
                <a:effectLst/>
                <a:uLnTx/>
                <a:uFillTx/>
                <a:latin typeface="Gill Sans MT" panose="020B0502020104020203"/>
              </a:rPr>
              <a:t>mbar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smtClean="0">
              <a:ln>
                <a:noFill/>
              </a:ln>
              <a:effectLst/>
              <a:uLnTx/>
              <a:uFillTx/>
              <a:latin typeface="Gill Sans MT" panose="020B0502020104020203"/>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smtClean="0">
                <a:ln>
                  <a:noFill/>
                </a:ln>
                <a:effectLst/>
                <a:uLnTx/>
                <a:uFillTx/>
                <a:latin typeface="Gill Sans MT" panose="020B0502020104020203"/>
              </a:rPr>
              <a:t>Composition: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smtClean="0">
                <a:ln>
                  <a:noFill/>
                </a:ln>
                <a:effectLst/>
                <a:uLnTx/>
                <a:uFillTx/>
                <a:latin typeface="Gill Sans MT" panose="020B0502020104020203"/>
              </a:rPr>
              <a:t>Sn</a:t>
            </a:r>
            <a:r>
              <a:rPr kumimoji="0" lang="en-GB" sz="2000" b="0" i="0" u="none" strike="noStrike" kern="0" cap="none" spc="0" normalizeH="0" baseline="0" noProof="0" dirty="0" smtClean="0">
                <a:ln>
                  <a:noFill/>
                </a:ln>
                <a:effectLst/>
                <a:uLnTx/>
                <a:uFillTx/>
                <a:latin typeface="Gill Sans MT" panose="020B0502020104020203"/>
              </a:rPr>
              <a:t> 20 At% to 27 At%,</a:t>
            </a:r>
          </a:p>
        </p:txBody>
      </p:sp>
      <p:sp>
        <p:nvSpPr>
          <p:cNvPr id="50" name="TextBox 49"/>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77319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70954"/>
            <a:ext cx="10354912" cy="1400530"/>
          </a:xfrm>
        </p:spPr>
        <p:txBody>
          <a:bodyPr/>
          <a:lstStyle/>
          <a:p>
            <a:r>
              <a:rPr lang="en-GB" dirty="0" smtClean="0"/>
              <a:t>Results: films reacted after coating</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49</a:t>
            </a:fld>
            <a:endParaRPr lang="en-US" dirty="0"/>
          </a:p>
        </p:txBody>
      </p:sp>
      <p:sp>
        <p:nvSpPr>
          <p:cNvPr id="10" name="Content Placeholder 2"/>
          <p:cNvSpPr txBox="1">
            <a:spLocks/>
          </p:cNvSpPr>
          <p:nvPr/>
        </p:nvSpPr>
        <p:spPr>
          <a:xfrm>
            <a:off x="407368" y="708128"/>
            <a:ext cx="6442978" cy="350947"/>
          </a:xfrm>
          <a:prstGeom prst="rect">
            <a:avLst/>
          </a:prstGeom>
          <a:ln w="38100">
            <a:noFill/>
          </a:ln>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GB" b="1" dirty="0" smtClean="0">
                <a:solidFill>
                  <a:schemeClr val="accent2">
                    <a:lumMod val="60000"/>
                    <a:lumOff val="40000"/>
                  </a:schemeClr>
                </a:solidFill>
              </a:rPr>
              <a:t>A15 phase formation. XRD analysis &amp; Morphology</a:t>
            </a:r>
            <a:endParaRPr lang="en-GB" b="1" dirty="0">
              <a:solidFill>
                <a:schemeClr val="accent2">
                  <a:lumMod val="60000"/>
                  <a:lumOff val="40000"/>
                </a:schemeClr>
              </a:solidFill>
            </a:endParaRPr>
          </a:p>
        </p:txBody>
      </p:sp>
      <p:grpSp>
        <p:nvGrpSpPr>
          <p:cNvPr id="14" name="Group 13"/>
          <p:cNvGrpSpPr/>
          <p:nvPr/>
        </p:nvGrpSpPr>
        <p:grpSpPr>
          <a:xfrm>
            <a:off x="1000382" y="4581128"/>
            <a:ext cx="2558387" cy="1742685"/>
            <a:chOff x="2479315" y="4891415"/>
            <a:chExt cx="2629494" cy="1775027"/>
          </a:xfrm>
        </p:grpSpPr>
        <p:grpSp>
          <p:nvGrpSpPr>
            <p:cNvPr id="15" name="Group 14"/>
            <p:cNvGrpSpPr/>
            <p:nvPr/>
          </p:nvGrpSpPr>
          <p:grpSpPr>
            <a:xfrm>
              <a:off x="2479315" y="4891415"/>
              <a:ext cx="2629494" cy="1775027"/>
              <a:chOff x="3429616" y="5009625"/>
              <a:chExt cx="2629494" cy="1775027"/>
            </a:xfrm>
          </p:grpSpPr>
          <p:pic>
            <p:nvPicPr>
              <p:cNvPr id="17" name="Picture 16"/>
              <p:cNvPicPr>
                <a:picLocks noChangeAspect="1"/>
              </p:cNvPicPr>
              <p:nvPr/>
            </p:nvPicPr>
            <p:blipFill rotWithShape="1">
              <a:blip r:embed="rId2" cstate="email">
                <a:extLst>
                  <a:ext uri="{28A0092B-C50C-407E-A947-70E740481C1C}">
                    <a14:useLocalDpi xmlns:a14="http://schemas.microsoft.com/office/drawing/2010/main" val="0"/>
                  </a:ext>
                </a:extLst>
              </a:blip>
              <a:srcRect b="11785"/>
              <a:stretch/>
            </p:blipFill>
            <p:spPr>
              <a:xfrm>
                <a:off x="3429616" y="5044946"/>
                <a:ext cx="2629494" cy="1739706"/>
              </a:xfrm>
              <a:prstGeom prst="rect">
                <a:avLst/>
              </a:prstGeom>
              <a:ln w="38100">
                <a:solidFill>
                  <a:srgbClr val="0070C0"/>
                </a:solidFill>
              </a:ln>
            </p:spPr>
          </p:pic>
          <p:sp>
            <p:nvSpPr>
              <p:cNvPr id="18" name="TextBox 17"/>
              <p:cNvSpPr txBox="1"/>
              <p:nvPr/>
            </p:nvSpPr>
            <p:spPr>
              <a:xfrm>
                <a:off x="3739717" y="5009625"/>
                <a:ext cx="1465466" cy="369332"/>
              </a:xfrm>
              <a:prstGeom prst="rect">
                <a:avLst/>
              </a:prstGeom>
              <a:noFill/>
            </p:spPr>
            <p:txBody>
              <a:bodyPr wrap="none" rtlCol="0">
                <a:spAutoFit/>
              </a:bodyPr>
              <a:lstStyle/>
              <a:p>
                <a:r>
                  <a:rPr lang="en-GB" dirty="0" smtClean="0">
                    <a:solidFill>
                      <a:srgbClr val="FFFF00"/>
                    </a:solidFill>
                  </a:rPr>
                  <a:t>100 nm         </a:t>
                </a:r>
                <a:endParaRPr lang="en-GB" dirty="0">
                  <a:solidFill>
                    <a:srgbClr val="FFFF00"/>
                  </a:solidFill>
                </a:endParaRPr>
              </a:p>
            </p:txBody>
          </p:sp>
        </p:grpSp>
        <p:cxnSp>
          <p:nvCxnSpPr>
            <p:cNvPr id="16" name="Straight Connector 15"/>
            <p:cNvCxnSpPr/>
            <p:nvPr/>
          </p:nvCxnSpPr>
          <p:spPr>
            <a:xfrm>
              <a:off x="2605971" y="5079446"/>
              <a:ext cx="78887" cy="296"/>
            </a:xfrm>
            <a:prstGeom prst="line">
              <a:avLst/>
            </a:prstGeom>
            <a:ln w="34925">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5368284" y="4581128"/>
            <a:ext cx="2555578" cy="1748751"/>
            <a:chOff x="6832973" y="4873981"/>
            <a:chExt cx="2606943" cy="1803088"/>
          </a:xfrm>
        </p:grpSpPr>
        <p:grpSp>
          <p:nvGrpSpPr>
            <p:cNvPr id="20" name="Group 19"/>
            <p:cNvGrpSpPr/>
            <p:nvPr/>
          </p:nvGrpSpPr>
          <p:grpSpPr>
            <a:xfrm>
              <a:off x="6832973" y="4873981"/>
              <a:ext cx="2606943" cy="1803088"/>
              <a:chOff x="5796416" y="4834518"/>
              <a:chExt cx="2606943" cy="1803088"/>
            </a:xfrm>
          </p:grpSpPr>
          <p:pic>
            <p:nvPicPr>
              <p:cNvPr id="22" name="Picture 21"/>
              <p:cNvPicPr>
                <a:picLocks noChangeAspect="1"/>
              </p:cNvPicPr>
              <p:nvPr/>
            </p:nvPicPr>
            <p:blipFill rotWithShape="1">
              <a:blip r:embed="rId3" cstate="email">
                <a:extLst>
                  <a:ext uri="{28A0092B-C50C-407E-A947-70E740481C1C}">
                    <a14:useLocalDpi xmlns:a14="http://schemas.microsoft.com/office/drawing/2010/main" val="0"/>
                  </a:ext>
                </a:extLst>
              </a:blip>
              <a:srcRect b="9768"/>
              <a:stretch/>
            </p:blipFill>
            <p:spPr>
              <a:xfrm>
                <a:off x="5796416" y="4873380"/>
                <a:ext cx="2606943" cy="1764226"/>
              </a:xfrm>
              <a:prstGeom prst="rect">
                <a:avLst/>
              </a:prstGeom>
              <a:ln w="38100">
                <a:solidFill>
                  <a:srgbClr val="C00000"/>
                </a:solidFill>
              </a:ln>
            </p:spPr>
          </p:pic>
          <p:sp>
            <p:nvSpPr>
              <p:cNvPr id="23" name="TextBox 22"/>
              <p:cNvSpPr txBox="1"/>
              <p:nvPr/>
            </p:nvSpPr>
            <p:spPr>
              <a:xfrm>
                <a:off x="6061905" y="4834518"/>
                <a:ext cx="918679" cy="369332"/>
              </a:xfrm>
              <a:prstGeom prst="rect">
                <a:avLst/>
              </a:prstGeom>
              <a:noFill/>
            </p:spPr>
            <p:txBody>
              <a:bodyPr wrap="square" rtlCol="0">
                <a:spAutoFit/>
              </a:bodyPr>
              <a:lstStyle/>
              <a:p>
                <a:r>
                  <a:rPr lang="en-GB" dirty="0" smtClean="0">
                    <a:solidFill>
                      <a:srgbClr val="FFFF00"/>
                    </a:solidFill>
                  </a:rPr>
                  <a:t>100 nm</a:t>
                </a:r>
                <a:endParaRPr lang="en-GB" dirty="0">
                  <a:solidFill>
                    <a:srgbClr val="FFFF00"/>
                  </a:solidFill>
                </a:endParaRPr>
              </a:p>
            </p:txBody>
          </p:sp>
        </p:grpSp>
        <p:cxnSp>
          <p:nvCxnSpPr>
            <p:cNvPr id="21" name="Straight Connector 20"/>
            <p:cNvCxnSpPr/>
            <p:nvPr/>
          </p:nvCxnSpPr>
          <p:spPr>
            <a:xfrm>
              <a:off x="6993585" y="5081042"/>
              <a:ext cx="78887" cy="296"/>
            </a:xfrm>
            <a:prstGeom prst="line">
              <a:avLst/>
            </a:prstGeom>
            <a:ln w="34925">
              <a:solidFill>
                <a:srgbClr val="FFFF00"/>
              </a:solidFill>
            </a:ln>
          </p:spPr>
          <p:style>
            <a:lnRef idx="2">
              <a:schemeClr val="accent1"/>
            </a:lnRef>
            <a:fillRef idx="0">
              <a:schemeClr val="accent1"/>
            </a:fillRef>
            <a:effectRef idx="1">
              <a:schemeClr val="accent1"/>
            </a:effectRef>
            <a:fontRef idx="minor">
              <a:schemeClr val="tx1"/>
            </a:fontRef>
          </p:style>
        </p:cxnSp>
      </p:grpSp>
      <p:sp>
        <p:nvSpPr>
          <p:cNvPr id="27" name="Content Placeholder 2"/>
          <p:cNvSpPr txBox="1">
            <a:spLocks/>
          </p:cNvSpPr>
          <p:nvPr/>
        </p:nvSpPr>
        <p:spPr>
          <a:xfrm>
            <a:off x="8742511" y="1143288"/>
            <a:ext cx="2610074" cy="3287762"/>
          </a:xfrm>
          <a:prstGeom prst="rect">
            <a:avLst/>
          </a:prstGeom>
          <a:ln w="12700">
            <a:solidFill>
              <a:schemeClr val="tx1">
                <a:lumMod val="50000"/>
                <a:lumOff val="50000"/>
              </a:schemeClr>
            </a:solid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b="1" dirty="0"/>
              <a:t>A15 phase confirmed </a:t>
            </a:r>
            <a:r>
              <a:rPr lang="en-GB" dirty="0"/>
              <a:t>by the presence of Nb</a:t>
            </a:r>
            <a:r>
              <a:rPr lang="en-GB" baseline="-25000" dirty="0"/>
              <a:t>3</a:t>
            </a:r>
            <a:r>
              <a:rPr lang="en-GB" dirty="0"/>
              <a:t>Sn characteristic peaks </a:t>
            </a:r>
            <a:r>
              <a:rPr lang="en-GB" dirty="0" smtClean="0"/>
              <a:t>of </a:t>
            </a:r>
            <a:r>
              <a:rPr lang="en-GB" dirty="0"/>
              <a:t>(200), (210</a:t>
            </a:r>
            <a:r>
              <a:rPr lang="en-GB" dirty="0" smtClean="0"/>
              <a:t>), (</a:t>
            </a:r>
            <a:r>
              <a:rPr lang="en-GB" dirty="0"/>
              <a:t>211</a:t>
            </a:r>
            <a:r>
              <a:rPr lang="en-GB" dirty="0" smtClean="0"/>
              <a:t>) … (332)</a:t>
            </a:r>
          </a:p>
          <a:p>
            <a:r>
              <a:rPr lang="en-GB" sz="1600" b="1" dirty="0" smtClean="0"/>
              <a:t>Absence</a:t>
            </a:r>
            <a:r>
              <a:rPr lang="en-GB" sz="1600" dirty="0" smtClean="0"/>
              <a:t> of  non-superconducting phases </a:t>
            </a:r>
            <a:r>
              <a:rPr lang="en-GB" sz="1600" b="1" i="1" dirty="0" smtClean="0"/>
              <a:t>NbSn</a:t>
            </a:r>
            <a:r>
              <a:rPr lang="en-GB" sz="1600" b="1" baseline="-25000" dirty="0" smtClean="0"/>
              <a:t>2</a:t>
            </a:r>
            <a:r>
              <a:rPr lang="en-GB" sz="1600" b="1" dirty="0" smtClean="0"/>
              <a:t>, </a:t>
            </a:r>
            <a:r>
              <a:rPr lang="en-GB" sz="1600" b="1" i="1" dirty="0" smtClean="0"/>
              <a:t>Nb</a:t>
            </a:r>
            <a:r>
              <a:rPr lang="en-GB" sz="1600" b="1" baseline="-25000" dirty="0" smtClean="0"/>
              <a:t>6</a:t>
            </a:r>
            <a:r>
              <a:rPr lang="en-GB" sz="1600" b="1" i="1" dirty="0" smtClean="0"/>
              <a:t>Sn</a:t>
            </a:r>
            <a:r>
              <a:rPr lang="en-GB" sz="1600" b="1" baseline="-25000" dirty="0" smtClean="0"/>
              <a:t>5</a:t>
            </a:r>
            <a:r>
              <a:rPr lang="en-GB" sz="1600" b="1" dirty="0" smtClean="0"/>
              <a:t> </a:t>
            </a:r>
            <a:endParaRPr lang="en-GB" sz="1600" b="1" dirty="0"/>
          </a:p>
        </p:txBody>
      </p:sp>
      <p:pic>
        <p:nvPicPr>
          <p:cNvPr id="36" name="Picture 35"/>
          <p:cNvPicPr>
            <a:picLocks noChangeAspect="1"/>
          </p:cNvPicPr>
          <p:nvPr/>
        </p:nvPicPr>
        <p:blipFill>
          <a:blip r:embed="rId4"/>
          <a:stretch>
            <a:fillRect/>
          </a:stretch>
        </p:blipFill>
        <p:spPr>
          <a:xfrm>
            <a:off x="119336" y="1149897"/>
            <a:ext cx="4320480" cy="3281153"/>
          </a:xfrm>
          <a:prstGeom prst="rect">
            <a:avLst/>
          </a:prstGeom>
        </p:spPr>
      </p:pic>
      <p:pic>
        <p:nvPicPr>
          <p:cNvPr id="39" name="Picture 38"/>
          <p:cNvPicPr>
            <a:picLocks noChangeAspect="1"/>
          </p:cNvPicPr>
          <p:nvPr/>
        </p:nvPicPr>
        <p:blipFill>
          <a:blip r:embed="rId5"/>
          <a:stretch>
            <a:fillRect/>
          </a:stretch>
        </p:blipFill>
        <p:spPr>
          <a:xfrm>
            <a:off x="4446716" y="1143288"/>
            <a:ext cx="4241572" cy="3291860"/>
          </a:xfrm>
          <a:prstGeom prst="rect">
            <a:avLst/>
          </a:prstGeom>
        </p:spPr>
      </p:pic>
      <p:sp>
        <p:nvSpPr>
          <p:cNvPr id="40" name="TextBox 39"/>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998404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49" y="452718"/>
            <a:ext cx="10512674" cy="995082"/>
          </a:xfrm>
        </p:spPr>
        <p:txBody>
          <a:bodyPr/>
          <a:lstStyle/>
          <a:p>
            <a:r>
              <a:rPr lang="en-GB" dirty="0" smtClean="0"/>
              <a:t>PSB RF </a:t>
            </a:r>
            <a:r>
              <a:rPr lang="en-GB" dirty="0"/>
              <a:t>SYSTEM – </a:t>
            </a:r>
            <a:r>
              <a:rPr lang="en-GB" sz="2800" dirty="0" smtClean="0"/>
              <a:t>fabrication completed</a:t>
            </a:r>
            <a:endParaRPr lang="en-GB" sz="2800"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5</a:t>
            </a:fld>
            <a:endParaRPr lang="en-US" dirty="0"/>
          </a:p>
        </p:txBody>
      </p:sp>
      <p:sp>
        <p:nvSpPr>
          <p:cNvPr id="21" name="TextBox 20"/>
          <p:cNvSpPr txBox="1"/>
          <p:nvPr/>
        </p:nvSpPr>
        <p:spPr>
          <a:xfrm>
            <a:off x="397565" y="1237360"/>
            <a:ext cx="10603458" cy="584775"/>
          </a:xfrm>
          <a:prstGeom prst="rect">
            <a:avLst/>
          </a:prstGeom>
          <a:noFill/>
        </p:spPr>
        <p:txBody>
          <a:bodyPr wrap="square" rtlCol="0">
            <a:spAutoFit/>
          </a:bodyPr>
          <a:lstStyle/>
          <a:p>
            <a:pPr algn="just"/>
            <a:r>
              <a:rPr lang="en-US" sz="1600" dirty="0" smtClean="0">
                <a:latin typeface="Arial" charset="0"/>
                <a:ea typeface="Arial" charset="0"/>
                <a:cs typeface="Arial" charset="0"/>
              </a:rPr>
              <a:t>New PSB RF System, working between 0.5 and 20 MHz without tuning, to be operational after LS2.</a:t>
            </a:r>
          </a:p>
          <a:p>
            <a:pPr algn="just"/>
            <a:r>
              <a:rPr lang="en-US" sz="1600" dirty="0" smtClean="0">
                <a:latin typeface="Arial" charset="0"/>
                <a:ea typeface="Arial" charset="0"/>
                <a:cs typeface="Arial" charset="0"/>
              </a:rPr>
              <a:t>27 cavities assembled, 24 will be installed. Collaboration work with KEK - Japan</a:t>
            </a:r>
            <a:endParaRPr lang="en-US" sz="1600" dirty="0">
              <a:latin typeface="Arial" charset="0"/>
              <a:ea typeface="Arial" charset="0"/>
              <a:cs typeface="Arial"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49" y="2070499"/>
            <a:ext cx="8453340" cy="414742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479" y="2070499"/>
            <a:ext cx="2334021" cy="4147420"/>
          </a:xfrm>
          <a:prstGeom prst="rect">
            <a:avLst/>
          </a:prstGeom>
        </p:spPr>
      </p:pic>
      <p:sp>
        <p:nvSpPr>
          <p:cNvPr id="3" name="Date Placeholder 2"/>
          <p:cNvSpPr>
            <a:spLocks noGrp="1"/>
          </p:cNvSpPr>
          <p:nvPr>
            <p:ph type="dt" sz="half" idx="10"/>
          </p:nvPr>
        </p:nvSpPr>
        <p:spPr/>
        <p:txBody>
          <a:bodyPr/>
          <a:lstStyle/>
          <a:p>
            <a:r>
              <a:rPr lang="en-US" smtClean="0"/>
              <a:t>07-Dec-2017</a:t>
            </a:r>
            <a:endParaRPr lang="en-US" dirty="0"/>
          </a:p>
        </p:txBody>
      </p:sp>
      <p:sp>
        <p:nvSpPr>
          <p:cNvPr id="9" name="TextBox 8"/>
          <p:cNvSpPr txBox="1"/>
          <p:nvPr/>
        </p:nvSpPr>
        <p:spPr>
          <a:xfrm>
            <a:off x="3310747" y="6309586"/>
            <a:ext cx="1767087" cy="369332"/>
          </a:xfrm>
          <a:prstGeom prst="rect">
            <a:avLst/>
          </a:prstGeom>
          <a:noFill/>
        </p:spPr>
        <p:txBody>
          <a:bodyPr wrap="none" rtlCol="0">
            <a:spAutoFit/>
          </a:bodyPr>
          <a:lstStyle/>
          <a:p>
            <a:pPr algn="r"/>
            <a:r>
              <a:rPr lang="en-GB" dirty="0" smtClean="0">
                <a:latin typeface="Calibri" panose="020F0502020204030204" pitchFamily="34" charset="0"/>
              </a:rPr>
              <a:t>M. </a:t>
            </a:r>
            <a:r>
              <a:rPr lang="en-GB" dirty="0" err="1" smtClean="0">
                <a:latin typeface="Calibri" panose="020F0502020204030204" pitchFamily="34" charset="0"/>
              </a:rPr>
              <a:t>Paoluzzi</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24586957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70954"/>
            <a:ext cx="10354912" cy="862950"/>
          </a:xfrm>
        </p:spPr>
        <p:txBody>
          <a:bodyPr/>
          <a:lstStyle/>
          <a:p>
            <a:r>
              <a:rPr lang="en-GB" dirty="0" smtClean="0"/>
              <a:t>Results: films reacted during coating</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50</a:t>
            </a:fld>
            <a:endParaRPr lang="en-US" dirty="0"/>
          </a:p>
        </p:txBody>
      </p:sp>
      <p:sp>
        <p:nvSpPr>
          <p:cNvPr id="27" name="Content Placeholder 2"/>
          <p:cNvSpPr txBox="1">
            <a:spLocks/>
          </p:cNvSpPr>
          <p:nvPr/>
        </p:nvSpPr>
        <p:spPr>
          <a:xfrm>
            <a:off x="8742511" y="1143288"/>
            <a:ext cx="2610074" cy="3287762"/>
          </a:xfrm>
          <a:prstGeom prst="rect">
            <a:avLst/>
          </a:prstGeom>
          <a:ln w="12700">
            <a:solidFill>
              <a:schemeClr val="tx1">
                <a:lumMod val="50000"/>
                <a:lumOff val="50000"/>
              </a:schemeClr>
            </a:solid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b="1" dirty="0"/>
              <a:t>A15 phase confirmed </a:t>
            </a:r>
            <a:r>
              <a:rPr lang="en-GB" dirty="0"/>
              <a:t>by the presence of Nb</a:t>
            </a:r>
            <a:r>
              <a:rPr lang="en-GB" baseline="-25000" dirty="0"/>
              <a:t>3</a:t>
            </a:r>
            <a:r>
              <a:rPr lang="en-GB" dirty="0"/>
              <a:t>Sn characteristic peaks </a:t>
            </a:r>
            <a:r>
              <a:rPr lang="en-GB" dirty="0" smtClean="0"/>
              <a:t>of </a:t>
            </a:r>
            <a:r>
              <a:rPr lang="en-GB" dirty="0"/>
              <a:t>(200), (210</a:t>
            </a:r>
            <a:r>
              <a:rPr lang="en-GB" dirty="0" smtClean="0"/>
              <a:t>), (</a:t>
            </a:r>
            <a:r>
              <a:rPr lang="en-GB" dirty="0"/>
              <a:t>211</a:t>
            </a:r>
            <a:r>
              <a:rPr lang="en-GB" dirty="0" smtClean="0"/>
              <a:t>) … (332)</a:t>
            </a:r>
          </a:p>
          <a:p>
            <a:r>
              <a:rPr lang="en-GB" sz="1600" b="1" dirty="0" smtClean="0"/>
              <a:t>Absence</a:t>
            </a:r>
            <a:r>
              <a:rPr lang="en-GB" sz="1600" dirty="0" smtClean="0"/>
              <a:t> of  non-superconducting phases </a:t>
            </a:r>
            <a:r>
              <a:rPr lang="en-GB" sz="1600" b="1" i="1" dirty="0" smtClean="0"/>
              <a:t>NbSn</a:t>
            </a:r>
            <a:r>
              <a:rPr lang="en-GB" sz="1600" b="1" baseline="-25000" dirty="0" smtClean="0"/>
              <a:t>2</a:t>
            </a:r>
            <a:r>
              <a:rPr lang="en-GB" sz="1600" b="1" dirty="0" smtClean="0"/>
              <a:t>, </a:t>
            </a:r>
            <a:r>
              <a:rPr lang="en-GB" sz="1600" b="1" i="1" dirty="0" smtClean="0"/>
              <a:t>Nb</a:t>
            </a:r>
            <a:r>
              <a:rPr lang="en-GB" sz="1600" b="1" baseline="-25000" dirty="0" smtClean="0"/>
              <a:t>6</a:t>
            </a:r>
            <a:r>
              <a:rPr lang="en-GB" sz="1600" b="1" i="1" dirty="0" smtClean="0"/>
              <a:t>Sn</a:t>
            </a:r>
            <a:r>
              <a:rPr lang="en-GB" sz="1600" b="1" baseline="-25000" dirty="0" smtClean="0"/>
              <a:t>5</a:t>
            </a:r>
            <a:r>
              <a:rPr lang="en-GB" sz="1600" b="1" dirty="0" smtClean="0"/>
              <a:t> </a:t>
            </a:r>
            <a:endParaRPr lang="en-GB" sz="1600" b="1" dirty="0"/>
          </a:p>
        </p:txBody>
      </p:sp>
      <p:grpSp>
        <p:nvGrpSpPr>
          <p:cNvPr id="6" name="Group 5"/>
          <p:cNvGrpSpPr/>
          <p:nvPr/>
        </p:nvGrpSpPr>
        <p:grpSpPr>
          <a:xfrm>
            <a:off x="1127448" y="4725144"/>
            <a:ext cx="2494610" cy="1579524"/>
            <a:chOff x="946894" y="1768684"/>
            <a:chExt cx="2494610" cy="1579524"/>
          </a:xfrm>
        </p:grpSpPr>
        <p:grpSp>
          <p:nvGrpSpPr>
            <p:cNvPr id="24" name="Group 23"/>
            <p:cNvGrpSpPr/>
            <p:nvPr/>
          </p:nvGrpSpPr>
          <p:grpSpPr>
            <a:xfrm>
              <a:off x="952178" y="1768684"/>
              <a:ext cx="2489326" cy="1579524"/>
              <a:chOff x="4244092" y="4674108"/>
              <a:chExt cx="3506027" cy="2005693"/>
            </a:xfrm>
          </p:grpSpPr>
          <p:grpSp>
            <p:nvGrpSpPr>
              <p:cNvPr id="25" name="Group 24"/>
              <p:cNvGrpSpPr/>
              <p:nvPr/>
            </p:nvGrpSpPr>
            <p:grpSpPr>
              <a:xfrm>
                <a:off x="4244092" y="4674108"/>
                <a:ext cx="3506027" cy="2005693"/>
                <a:chOff x="3170930" y="1812611"/>
                <a:chExt cx="5993241" cy="4557007"/>
              </a:xfrm>
            </p:grpSpPr>
            <p:pic>
              <p:nvPicPr>
                <p:cNvPr id="28" name="Picture 27" descr="\\cern.ch\dfs\Divisions\EST\Groups\SM\ThinFilms\Nb3Sn\Analysis\!Results_Organized\!High tempearture coatings\RUN_13_Nb3Sn_P1_710\FIB\FIB.png"/>
                <p:cNvPicPr>
                  <a:picLocks noChangeAspect="1"/>
                </p:cNvPicPr>
                <p:nvPr/>
              </p:nvPicPr>
              <p:blipFill rotWithShape="1">
                <a:blip r:embed="rId2" cstate="email">
                  <a:extLst>
                    <a:ext uri="{28A0092B-C50C-407E-A947-70E740481C1C}">
                      <a14:useLocalDpi xmlns:a14="http://schemas.microsoft.com/office/drawing/2010/main" val="0"/>
                    </a:ext>
                  </a:extLst>
                </a:blip>
                <a:srcRect r="23854" b="12044"/>
                <a:stretch/>
              </p:blipFill>
              <p:spPr bwMode="auto">
                <a:xfrm>
                  <a:off x="3170930" y="1812611"/>
                  <a:ext cx="5993241" cy="4540218"/>
                </a:xfrm>
                <a:prstGeom prst="rect">
                  <a:avLst/>
                </a:prstGeom>
                <a:noFill/>
                <a:ln w="38100">
                  <a:solidFill>
                    <a:srgbClr val="C00000"/>
                  </a:solidFill>
                </a:ln>
              </p:spPr>
            </p:pic>
            <p:sp>
              <p:nvSpPr>
                <p:cNvPr id="29" name="TextBox 28"/>
                <p:cNvSpPr txBox="1"/>
                <p:nvPr/>
              </p:nvSpPr>
              <p:spPr>
                <a:xfrm>
                  <a:off x="3899517" y="4738663"/>
                  <a:ext cx="1991297" cy="890660"/>
                </a:xfrm>
                <a:prstGeom prst="rect">
                  <a:avLst/>
                </a:prstGeom>
                <a:noFill/>
                <a:ln w="38100">
                  <a:noFill/>
                </a:ln>
              </p:spPr>
              <p:txBody>
                <a:bodyPr wrap="none" rtlCol="0">
                  <a:spAutoFit/>
                </a:bodyPr>
                <a:lstStyle/>
                <a:p>
                  <a:r>
                    <a:rPr lang="en-GB" sz="1600" dirty="0" smtClean="0">
                      <a:solidFill>
                        <a:srgbClr val="FFFF00"/>
                      </a:solidFill>
                    </a:rPr>
                    <a:t>200 nm</a:t>
                  </a:r>
                  <a:endParaRPr lang="en-GB" sz="1600" dirty="0">
                    <a:solidFill>
                      <a:srgbClr val="FFFF00"/>
                    </a:solidFill>
                  </a:endParaRPr>
                </a:p>
              </p:txBody>
            </p:sp>
            <p:cxnSp>
              <p:nvCxnSpPr>
                <p:cNvPr id="30" name="Straight Connector 29"/>
                <p:cNvCxnSpPr/>
                <p:nvPr/>
              </p:nvCxnSpPr>
              <p:spPr>
                <a:xfrm>
                  <a:off x="3623748" y="5183994"/>
                  <a:ext cx="242887"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68918" y="4687364"/>
                  <a:ext cx="1595248" cy="1682254"/>
                </a:xfrm>
                <a:prstGeom prst="rect">
                  <a:avLst/>
                </a:prstGeom>
                <a:solidFill>
                  <a:srgbClr val="FF0000">
                    <a:alpha val="10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FF0000"/>
                      </a:solidFill>
                      <a:latin typeface="Agency FB" panose="020B0503020202020204" pitchFamily="34" charset="0"/>
                    </a:rPr>
                    <a:t>Cu</a:t>
                  </a:r>
                  <a:endParaRPr lang="en-GB" sz="2000" b="1" dirty="0">
                    <a:solidFill>
                      <a:srgbClr val="FF0000"/>
                    </a:solidFill>
                    <a:latin typeface="Agency FB" panose="020B0503020202020204" pitchFamily="34" charset="0"/>
                  </a:endParaRPr>
                </a:p>
              </p:txBody>
            </p:sp>
            <p:sp>
              <p:nvSpPr>
                <p:cNvPr id="32" name="Rectangle 31"/>
                <p:cNvSpPr/>
                <p:nvPr/>
              </p:nvSpPr>
              <p:spPr>
                <a:xfrm>
                  <a:off x="7571021" y="2791583"/>
                  <a:ext cx="1591046" cy="1861568"/>
                </a:xfrm>
                <a:prstGeom prst="rect">
                  <a:avLst/>
                </a:prstGeom>
                <a:solidFill>
                  <a:srgbClr val="00B0F0">
                    <a:alpha val="22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rgbClr val="FFFF00"/>
                      </a:solidFill>
                      <a:latin typeface="Agency FB" panose="020B0503020202020204" pitchFamily="34" charset="0"/>
                    </a:rPr>
                    <a:t>Nb</a:t>
                  </a:r>
                  <a:r>
                    <a:rPr lang="en-GB" b="1" baseline="-25000" dirty="0" smtClean="0">
                      <a:solidFill>
                        <a:srgbClr val="FFFF00"/>
                      </a:solidFill>
                      <a:latin typeface="Agency FB" panose="020B0503020202020204" pitchFamily="34" charset="0"/>
                    </a:rPr>
                    <a:t>3</a:t>
                  </a:r>
                  <a:r>
                    <a:rPr lang="en-GB" b="1" dirty="0" smtClean="0">
                      <a:solidFill>
                        <a:srgbClr val="FFFF00"/>
                      </a:solidFill>
                      <a:latin typeface="Agency FB" panose="020B0503020202020204" pitchFamily="34" charset="0"/>
                    </a:rPr>
                    <a:t>Sn</a:t>
                  </a:r>
                  <a:endParaRPr lang="en-GB" b="1" dirty="0">
                    <a:solidFill>
                      <a:srgbClr val="FFFF00"/>
                    </a:solidFill>
                    <a:latin typeface="Agency FB" panose="020B0503020202020204" pitchFamily="34" charset="0"/>
                  </a:endParaRPr>
                </a:p>
              </p:txBody>
            </p:sp>
          </p:grpSp>
          <p:sp>
            <p:nvSpPr>
              <p:cNvPr id="26" name="Rectangle 25"/>
              <p:cNvSpPr/>
              <p:nvPr/>
            </p:nvSpPr>
            <p:spPr>
              <a:xfrm>
                <a:off x="6799512" y="4712043"/>
                <a:ext cx="930757" cy="398896"/>
              </a:xfrm>
              <a:prstGeom prst="rect">
                <a:avLst/>
              </a:prstGeom>
              <a:solidFill>
                <a:schemeClr val="accent3">
                  <a:lumMod val="20000"/>
                  <a:lumOff val="80000"/>
                  <a:alpha val="8000"/>
                </a:scheme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accent6">
                        <a:lumMod val="50000"/>
                      </a:schemeClr>
                    </a:solidFill>
                    <a:latin typeface="Agency FB" panose="020B0503020202020204" pitchFamily="34" charset="0"/>
                  </a:rPr>
                  <a:t>Pt</a:t>
                </a:r>
                <a:endParaRPr lang="en-GB" dirty="0">
                  <a:solidFill>
                    <a:schemeClr val="accent6">
                      <a:lumMod val="50000"/>
                    </a:schemeClr>
                  </a:solidFill>
                  <a:latin typeface="Agency FB" panose="020B0503020202020204" pitchFamily="34" charset="0"/>
                </a:endParaRPr>
              </a:p>
            </p:txBody>
          </p:sp>
        </p:grpSp>
        <p:sp>
          <p:nvSpPr>
            <p:cNvPr id="37" name="TextBox 36"/>
            <p:cNvSpPr txBox="1"/>
            <p:nvPr/>
          </p:nvSpPr>
          <p:spPr>
            <a:xfrm>
              <a:off x="946894" y="1771364"/>
              <a:ext cx="481222" cy="369332"/>
            </a:xfrm>
            <a:prstGeom prst="rect">
              <a:avLst/>
            </a:prstGeom>
            <a:solidFill>
              <a:srgbClr val="FFC000"/>
            </a:solidFill>
          </p:spPr>
          <p:txBody>
            <a:bodyPr wrap="none" rtlCol="0">
              <a:spAutoFit/>
            </a:bodyPr>
            <a:lstStyle/>
            <a:p>
              <a:r>
                <a:rPr lang="en-GB" dirty="0" smtClean="0"/>
                <a:t>FIB</a:t>
              </a:r>
              <a:endParaRPr lang="en-GB" dirty="0"/>
            </a:p>
          </p:txBody>
        </p:sp>
      </p:grpSp>
      <p:grpSp>
        <p:nvGrpSpPr>
          <p:cNvPr id="7" name="Group 6"/>
          <p:cNvGrpSpPr/>
          <p:nvPr/>
        </p:nvGrpSpPr>
        <p:grpSpPr>
          <a:xfrm>
            <a:off x="5010177" y="4686922"/>
            <a:ext cx="2338683" cy="1588365"/>
            <a:chOff x="4829623" y="1730462"/>
            <a:chExt cx="2338683" cy="1588365"/>
          </a:xfrm>
        </p:grpSpPr>
        <p:pic>
          <p:nvPicPr>
            <p:cNvPr id="33" name="Picture 32"/>
            <p:cNvPicPr>
              <a:picLocks noChangeAspect="1"/>
            </p:cNvPicPr>
            <p:nvPr/>
          </p:nvPicPr>
          <p:blipFill rotWithShape="1">
            <a:blip r:embed="rId3" cstate="email">
              <a:extLst>
                <a:ext uri="{28A0092B-C50C-407E-A947-70E740481C1C}">
                  <a14:useLocalDpi xmlns:a14="http://schemas.microsoft.com/office/drawing/2010/main" val="0"/>
                </a:ext>
              </a:extLst>
            </a:blip>
            <a:srcRect l="378" t="1954" r="-378" b="10734"/>
            <a:stretch/>
          </p:blipFill>
          <p:spPr>
            <a:xfrm>
              <a:off x="4830497" y="1739303"/>
              <a:ext cx="2337809" cy="1579524"/>
            </a:xfrm>
            <a:prstGeom prst="rect">
              <a:avLst/>
            </a:prstGeom>
            <a:ln w="38100">
              <a:solidFill>
                <a:srgbClr val="C00000"/>
              </a:solidFill>
            </a:ln>
          </p:spPr>
        </p:pic>
        <p:sp>
          <p:nvSpPr>
            <p:cNvPr id="34" name="TextBox 33"/>
            <p:cNvSpPr txBox="1"/>
            <p:nvPr/>
          </p:nvSpPr>
          <p:spPr>
            <a:xfrm>
              <a:off x="5209161" y="2937254"/>
              <a:ext cx="811441" cy="338554"/>
            </a:xfrm>
            <a:prstGeom prst="rect">
              <a:avLst/>
            </a:prstGeom>
            <a:noFill/>
            <a:ln w="38100">
              <a:noFill/>
            </a:ln>
          </p:spPr>
          <p:txBody>
            <a:bodyPr wrap="none" rtlCol="0">
              <a:spAutoFit/>
            </a:bodyPr>
            <a:lstStyle/>
            <a:p>
              <a:r>
                <a:rPr lang="en-GB" sz="1600" dirty="0" smtClean="0">
                  <a:solidFill>
                    <a:srgbClr val="FFFF00"/>
                  </a:solidFill>
                </a:rPr>
                <a:t>100 nm</a:t>
              </a:r>
              <a:endParaRPr lang="en-GB" sz="1600" dirty="0">
                <a:solidFill>
                  <a:srgbClr val="FFFF00"/>
                </a:solidFill>
              </a:endParaRPr>
            </a:p>
          </p:txBody>
        </p:sp>
        <p:cxnSp>
          <p:nvCxnSpPr>
            <p:cNvPr id="35" name="Straight Connector 34"/>
            <p:cNvCxnSpPr/>
            <p:nvPr/>
          </p:nvCxnSpPr>
          <p:spPr>
            <a:xfrm>
              <a:off x="5096365" y="3109618"/>
              <a:ext cx="112796"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829623" y="1730462"/>
              <a:ext cx="585417" cy="369332"/>
            </a:xfrm>
            <a:prstGeom prst="rect">
              <a:avLst/>
            </a:prstGeom>
            <a:solidFill>
              <a:srgbClr val="FFC000"/>
            </a:solidFill>
            <a:ln>
              <a:noFill/>
            </a:ln>
          </p:spPr>
          <p:txBody>
            <a:bodyPr wrap="none" rtlCol="0">
              <a:spAutoFit/>
            </a:bodyPr>
            <a:lstStyle/>
            <a:p>
              <a:r>
                <a:rPr lang="en-GB" dirty="0" smtClean="0"/>
                <a:t>SEM</a:t>
              </a:r>
              <a:endParaRPr lang="en-GB" dirty="0"/>
            </a:p>
          </p:txBody>
        </p:sp>
      </p:grpSp>
      <p:pic>
        <p:nvPicPr>
          <p:cNvPr id="8" name="Picture 7"/>
          <p:cNvPicPr>
            <a:picLocks noChangeAspect="1"/>
          </p:cNvPicPr>
          <p:nvPr/>
        </p:nvPicPr>
        <p:blipFill>
          <a:blip r:embed="rId4"/>
          <a:stretch>
            <a:fillRect/>
          </a:stretch>
        </p:blipFill>
        <p:spPr>
          <a:xfrm>
            <a:off x="573097" y="1002676"/>
            <a:ext cx="5090744" cy="3498642"/>
          </a:xfrm>
          <a:prstGeom prst="rect">
            <a:avLst/>
          </a:prstGeom>
        </p:spPr>
      </p:pic>
      <p:sp>
        <p:nvSpPr>
          <p:cNvPr id="40" name="TextBox 39"/>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35783921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1790627406"/>
              </p:ext>
            </p:extLst>
          </p:nvPr>
        </p:nvGraphicFramePr>
        <p:xfrm>
          <a:off x="1198201" y="656728"/>
          <a:ext cx="6972072" cy="5334906"/>
        </p:xfrm>
        <a:graphic>
          <a:graphicData uri="http://schemas.openxmlformats.org/presentationml/2006/ole">
            <mc:AlternateContent xmlns:mc="http://schemas.openxmlformats.org/markup-compatibility/2006">
              <mc:Choice xmlns:v="urn:schemas-microsoft-com:vml" Requires="v">
                <p:oleObj spid="_x0000_s2090" name="Graph" r:id="rId3" imgW="3920760" imgH="3000960" progId="Origin50.Graph">
                  <p:embed/>
                </p:oleObj>
              </mc:Choice>
              <mc:Fallback>
                <p:oleObj name="Graph" r:id="rId3" imgW="3920760" imgH="3000960" progId="Origin50.Graph">
                  <p:embed/>
                  <p:pic>
                    <p:nvPicPr>
                      <p:cNvPr id="8" name="Object 7"/>
                      <p:cNvPicPr/>
                      <p:nvPr/>
                    </p:nvPicPr>
                    <p:blipFill>
                      <a:blip r:embed="rId4"/>
                      <a:stretch>
                        <a:fillRect/>
                      </a:stretch>
                    </p:blipFill>
                    <p:spPr>
                      <a:xfrm>
                        <a:off x="1198201" y="656728"/>
                        <a:ext cx="6972072" cy="5334906"/>
                      </a:xfrm>
                      <a:prstGeom prst="rect">
                        <a:avLst/>
                      </a:prstGeom>
                    </p:spPr>
                  </p:pic>
                </p:oleObj>
              </mc:Fallback>
            </mc:AlternateContent>
          </a:graphicData>
        </a:graphic>
      </p:graphicFrame>
      <p:sp>
        <p:nvSpPr>
          <p:cNvPr id="2" name="Title 1"/>
          <p:cNvSpPr>
            <a:spLocks noGrp="1"/>
          </p:cNvSpPr>
          <p:nvPr>
            <p:ph type="title"/>
          </p:nvPr>
        </p:nvSpPr>
        <p:spPr>
          <a:xfrm>
            <a:off x="407368" y="188640"/>
            <a:ext cx="10354912" cy="1400530"/>
          </a:xfrm>
        </p:spPr>
        <p:txBody>
          <a:bodyPr/>
          <a:lstStyle/>
          <a:p>
            <a:r>
              <a:rPr lang="en-GB" dirty="0" smtClean="0"/>
              <a:t>Results: Critical temperature</a:t>
            </a:r>
            <a:endParaRPr lang="en-GB"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51</a:t>
            </a:fld>
            <a:endParaRPr lang="en-US" dirty="0"/>
          </a:p>
        </p:txBody>
      </p:sp>
      <p:sp>
        <p:nvSpPr>
          <p:cNvPr id="6" name="Rectangle 5"/>
          <p:cNvSpPr/>
          <p:nvPr/>
        </p:nvSpPr>
        <p:spPr>
          <a:xfrm>
            <a:off x="2512782" y="5877272"/>
            <a:ext cx="4974055" cy="369332"/>
          </a:xfrm>
          <a:prstGeom prst="rect">
            <a:avLst/>
          </a:prstGeom>
          <a:ln>
            <a:noFill/>
          </a:ln>
        </p:spPr>
        <p:txBody>
          <a:bodyPr wrap="square">
            <a:spAutoFit/>
          </a:bodyPr>
          <a:lstStyle/>
          <a:p>
            <a:r>
              <a:rPr lang="en-GB" sz="1200" dirty="0" smtClean="0">
                <a:solidFill>
                  <a:schemeClr val="tx1">
                    <a:lumMod val="50000"/>
                    <a:lumOff val="50000"/>
                  </a:schemeClr>
                </a:solidFill>
              </a:rPr>
              <a:t>[2] </a:t>
            </a:r>
            <a:r>
              <a:rPr lang="en-GB" sz="1200" i="1" dirty="0">
                <a:solidFill>
                  <a:schemeClr val="tx1">
                    <a:lumMod val="50000"/>
                    <a:lumOff val="50000"/>
                  </a:schemeClr>
                </a:solidFill>
              </a:rPr>
              <a:t>A. </a:t>
            </a:r>
            <a:r>
              <a:rPr lang="en-GB" sz="1200" i="1" dirty="0" err="1">
                <a:solidFill>
                  <a:schemeClr val="tx1">
                    <a:lumMod val="50000"/>
                    <a:lumOff val="50000"/>
                  </a:schemeClr>
                </a:solidFill>
              </a:rPr>
              <a:t>Godeke</a:t>
            </a:r>
            <a:r>
              <a:rPr lang="en-GB" sz="1200" i="1" dirty="0">
                <a:solidFill>
                  <a:schemeClr val="tx1">
                    <a:lumMod val="50000"/>
                    <a:lumOff val="50000"/>
                  </a:schemeClr>
                </a:solidFill>
              </a:rPr>
              <a:t>. </a:t>
            </a:r>
            <a:r>
              <a:rPr lang="en-GB" sz="1200" i="1" dirty="0" err="1" smtClean="0">
                <a:solidFill>
                  <a:schemeClr val="tx1">
                    <a:lumMod val="50000"/>
                    <a:lumOff val="50000"/>
                  </a:schemeClr>
                </a:solidFill>
              </a:rPr>
              <a:t>Supercond</a:t>
            </a:r>
            <a:r>
              <a:rPr lang="en-GB" sz="1200" i="1" dirty="0" smtClean="0">
                <a:solidFill>
                  <a:schemeClr val="tx1">
                    <a:lumMod val="50000"/>
                    <a:lumOff val="50000"/>
                  </a:schemeClr>
                </a:solidFill>
              </a:rPr>
              <a:t>. Sci. Technol., </a:t>
            </a:r>
            <a:r>
              <a:rPr lang="en-GB" sz="1200" i="1" dirty="0">
                <a:solidFill>
                  <a:schemeClr val="tx1">
                    <a:lumMod val="50000"/>
                    <a:lumOff val="50000"/>
                  </a:schemeClr>
                </a:solidFill>
              </a:rPr>
              <a:t> </a:t>
            </a:r>
            <a:r>
              <a:rPr lang="en-GB" sz="1200" i="1" dirty="0" smtClean="0">
                <a:solidFill>
                  <a:schemeClr val="tx1">
                    <a:lumMod val="50000"/>
                    <a:lumOff val="50000"/>
                  </a:schemeClr>
                </a:solidFill>
              </a:rPr>
              <a:t>19 (2006) R68-R80</a:t>
            </a:r>
            <a:r>
              <a:rPr lang="en-GB" i="1" dirty="0">
                <a:solidFill>
                  <a:schemeClr val="accent6"/>
                </a:solidFill>
              </a:rPr>
              <a:t> </a:t>
            </a: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7586018" y="1447800"/>
                <a:ext cx="3640669" cy="2775710"/>
              </a:xfrm>
              <a:prstGeom prst="rect">
                <a:avLst/>
              </a:prstGeom>
              <a:solidFill>
                <a:schemeClr val="accent1">
                  <a:lumMod val="60000"/>
                  <a:lumOff val="40000"/>
                </a:schemeClr>
              </a:solidFill>
              <a:ln w="38100">
                <a:solidFill>
                  <a:schemeClr val="tx2">
                    <a:lumMod val="75000"/>
                  </a:schemeClr>
                </a:solid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400" b="1" dirty="0" smtClean="0">
                    <a:solidFill>
                      <a:schemeClr val="bg1"/>
                    </a:solidFill>
                  </a:rPr>
                  <a:t>How to increase </a:t>
                </a:r>
                <a14:m>
                  <m:oMath xmlns:m="http://schemas.openxmlformats.org/officeDocument/2006/math">
                    <m:sSub>
                      <m:sSubPr>
                        <m:ctrlPr>
                          <a:rPr lang="de-DE" sz="2400" b="1" i="1" smtClean="0">
                            <a:solidFill>
                              <a:schemeClr val="bg1"/>
                            </a:solidFill>
                            <a:latin typeface="Cambria Math" panose="02040503050406030204" pitchFamily="18" charset="0"/>
                          </a:rPr>
                        </m:ctrlPr>
                      </m:sSubPr>
                      <m:e>
                        <m:r>
                          <a:rPr lang="de-DE" sz="2400" b="1" i="1" smtClean="0">
                            <a:solidFill>
                              <a:schemeClr val="bg1"/>
                            </a:solidFill>
                            <a:latin typeface="Cambria Math" panose="02040503050406030204" pitchFamily="18" charset="0"/>
                          </a:rPr>
                          <m:t>𝑻</m:t>
                        </m:r>
                      </m:e>
                      <m:sub>
                        <m:r>
                          <a:rPr lang="de-DE" sz="2400" b="1" i="1" smtClean="0">
                            <a:solidFill>
                              <a:schemeClr val="bg1"/>
                            </a:solidFill>
                            <a:latin typeface="Cambria Math" panose="02040503050406030204" pitchFamily="18" charset="0"/>
                          </a:rPr>
                          <m:t>𝒄</m:t>
                        </m:r>
                      </m:sub>
                    </m:sSub>
                  </m:oMath>
                </a14:m>
                <a:r>
                  <a:rPr lang="en-GB" sz="2400" b="1" dirty="0" smtClean="0">
                    <a:solidFill>
                      <a:schemeClr val="bg1"/>
                    </a:solidFill>
                  </a:rPr>
                  <a:t>?</a:t>
                </a:r>
              </a:p>
              <a:p>
                <a:pPr marL="0" indent="0">
                  <a:buNone/>
                </a:pPr>
                <a:r>
                  <a:rPr lang="en-GB" sz="1600" dirty="0" smtClean="0">
                    <a:solidFill>
                      <a:schemeClr val="bg1"/>
                    </a:solidFill>
                  </a:rPr>
                  <a:t>Composition</a:t>
                </a:r>
              </a:p>
              <a:p>
                <a:pPr marL="0" indent="0">
                  <a:buNone/>
                </a:pPr>
                <a:r>
                  <a:rPr lang="en-GB" sz="1600" dirty="0" smtClean="0">
                    <a:solidFill>
                      <a:schemeClr val="bg1"/>
                    </a:solidFill>
                  </a:rPr>
                  <a:t>Films of Nb</a:t>
                </a:r>
                <a:r>
                  <a:rPr lang="en-GB" sz="1600" baseline="-25000" dirty="0" smtClean="0">
                    <a:solidFill>
                      <a:schemeClr val="bg1"/>
                    </a:solidFill>
                  </a:rPr>
                  <a:t>3</a:t>
                </a:r>
                <a:r>
                  <a:rPr lang="en-GB" sz="1600" dirty="0" smtClean="0">
                    <a:solidFill>
                      <a:schemeClr val="bg1"/>
                    </a:solidFill>
                  </a:rPr>
                  <a:t>Sn on copper substrate</a:t>
                </a:r>
              </a:p>
              <a:p>
                <a:pPr marL="0" indent="0">
                  <a:buNone/>
                </a:pPr>
                <a:r>
                  <a:rPr lang="en-GB" sz="1600" dirty="0" smtClean="0">
                    <a:solidFill>
                      <a:schemeClr val="tx2">
                        <a:lumMod val="40000"/>
                        <a:lumOff val="60000"/>
                      </a:schemeClr>
                    </a:solidFill>
                  </a:rPr>
                  <a:t>Reacting AFTER /DURING coating</a:t>
                </a:r>
                <a:endParaRPr lang="en-GB" sz="1600" dirty="0">
                  <a:solidFill>
                    <a:schemeClr val="tx2">
                      <a:lumMod val="40000"/>
                      <a:lumOff val="60000"/>
                    </a:schemeClr>
                  </a:solidFill>
                </a:endParaRPr>
              </a:p>
              <a:p>
                <a:pPr marL="0" indent="0">
                  <a:buNone/>
                </a:pPr>
                <a:r>
                  <a:rPr lang="en-GB" sz="1600" dirty="0" smtClean="0">
                    <a:solidFill>
                      <a:srgbClr val="B6B6B6"/>
                    </a:solidFill>
                  </a:rPr>
                  <a:t>High </a:t>
                </a:r>
                <a:r>
                  <a:rPr lang="en-GB" sz="1600" dirty="0">
                    <a:solidFill>
                      <a:srgbClr val="B6B6B6"/>
                    </a:solidFill>
                  </a:rPr>
                  <a:t>temperature treatment duration</a:t>
                </a:r>
              </a:p>
              <a:p>
                <a:pPr marL="0" indent="0">
                  <a:buNone/>
                </a:pPr>
                <a:r>
                  <a:rPr lang="en-GB" sz="1600" dirty="0">
                    <a:solidFill>
                      <a:srgbClr val="B6B6B6"/>
                    </a:solidFill>
                  </a:rPr>
                  <a:t>Additional Annealing</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7586018" y="1447800"/>
                <a:ext cx="3640669" cy="2775710"/>
              </a:xfrm>
              <a:prstGeom prst="rect">
                <a:avLst/>
              </a:prstGeom>
              <a:blipFill>
                <a:blip r:embed="rId5"/>
                <a:stretch>
                  <a:fillRect l="-1987"/>
                </a:stretch>
              </a:blipFill>
              <a:ln w="38100">
                <a:solidFill>
                  <a:schemeClr val="tx2">
                    <a:lumMod val="75000"/>
                  </a:schemeClr>
                </a:solidFill>
              </a:ln>
            </p:spPr>
            <p:txBody>
              <a:bodyPr/>
              <a:lstStyle/>
              <a:p>
                <a:r>
                  <a:rPr lang="en-GB">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2386134910"/>
              </p:ext>
            </p:extLst>
          </p:nvPr>
        </p:nvGraphicFramePr>
        <p:xfrm>
          <a:off x="1198201" y="656833"/>
          <a:ext cx="6972072" cy="5334906"/>
        </p:xfrm>
        <a:graphic>
          <a:graphicData uri="http://schemas.openxmlformats.org/presentationml/2006/ole">
            <mc:AlternateContent xmlns:mc="http://schemas.openxmlformats.org/markup-compatibility/2006">
              <mc:Choice xmlns:v="urn:schemas-microsoft-com:vml" Requires="v">
                <p:oleObj spid="_x0000_s2091" name="Graph" r:id="rId6" imgW="3920760" imgH="3000960" progId="Origin50.Graph">
                  <p:embed/>
                </p:oleObj>
              </mc:Choice>
              <mc:Fallback>
                <p:oleObj name="Graph" r:id="rId6" imgW="3920760" imgH="3000960" progId="Origin50.Graph">
                  <p:embed/>
                  <p:pic>
                    <p:nvPicPr>
                      <p:cNvPr id="7" name="Object 6"/>
                      <p:cNvPicPr/>
                      <p:nvPr/>
                    </p:nvPicPr>
                    <p:blipFill>
                      <a:blip r:embed="rId7"/>
                      <a:stretch>
                        <a:fillRect/>
                      </a:stretch>
                    </p:blipFill>
                    <p:spPr>
                      <a:xfrm>
                        <a:off x="1198201" y="656833"/>
                        <a:ext cx="6972072" cy="533490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7026901"/>
              </p:ext>
            </p:extLst>
          </p:nvPr>
        </p:nvGraphicFramePr>
        <p:xfrm>
          <a:off x="1198201" y="656728"/>
          <a:ext cx="6972072" cy="5334906"/>
        </p:xfrm>
        <a:graphic>
          <a:graphicData uri="http://schemas.openxmlformats.org/presentationml/2006/ole">
            <mc:AlternateContent xmlns:mc="http://schemas.openxmlformats.org/markup-compatibility/2006">
              <mc:Choice xmlns:v="urn:schemas-microsoft-com:vml" Requires="v">
                <p:oleObj spid="_x0000_s2092" name="Graph" r:id="rId8" imgW="3920760" imgH="3000960" progId="Origin50.Graph">
                  <p:embed/>
                </p:oleObj>
              </mc:Choice>
              <mc:Fallback>
                <p:oleObj name="Graph" r:id="rId8" imgW="3920760" imgH="3000960" progId="Origin50.Graph">
                  <p:embed/>
                  <p:pic>
                    <p:nvPicPr>
                      <p:cNvPr id="9" name="Object 8"/>
                      <p:cNvPicPr/>
                      <p:nvPr/>
                    </p:nvPicPr>
                    <p:blipFill>
                      <a:blip r:embed="rId9"/>
                      <a:stretch>
                        <a:fillRect/>
                      </a:stretch>
                    </p:blipFill>
                    <p:spPr>
                      <a:xfrm>
                        <a:off x="1198201" y="656728"/>
                        <a:ext cx="6972072" cy="5334906"/>
                      </a:xfrm>
                      <a:prstGeom prst="rect">
                        <a:avLst/>
                      </a:prstGeom>
                    </p:spPr>
                  </p:pic>
                </p:oleObj>
              </mc:Fallback>
            </mc:AlternateContent>
          </a:graphicData>
        </a:graphic>
      </p:graphicFrame>
      <p:sp>
        <p:nvSpPr>
          <p:cNvPr id="14" name="TextBox 13"/>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36175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15" y="188640"/>
            <a:ext cx="10925004" cy="1400530"/>
          </a:xfrm>
        </p:spPr>
        <p:txBody>
          <a:bodyPr/>
          <a:lstStyle/>
          <a:p>
            <a:r>
              <a:rPr lang="en-GB" sz="4400" dirty="0" smtClean="0"/>
              <a:t>Proposed improvement: </a:t>
            </a:r>
            <a:r>
              <a:rPr lang="en-GB" sz="3200" dirty="0" smtClean="0"/>
              <a:t>intermediate layer</a:t>
            </a:r>
            <a:endParaRPr lang="en-GB" sz="3200"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35360" y="1700808"/>
                <a:ext cx="11089231" cy="4547591"/>
              </a:xfrm>
            </p:spPr>
            <p:txBody>
              <a:bodyPr>
                <a:normAutofit/>
              </a:bodyPr>
              <a:lstStyle/>
              <a:p>
                <a:pPr marL="0" indent="0">
                  <a:buNone/>
                </a:pPr>
                <a:r>
                  <a:rPr lang="en-GB" sz="2400" b="1" dirty="0" smtClean="0"/>
                  <a:t>Idea:</a:t>
                </a:r>
              </a:p>
              <a:p>
                <a:r>
                  <a:rPr lang="en-GB" sz="1800" dirty="0" smtClean="0"/>
                  <a:t>Works </a:t>
                </a:r>
                <a:r>
                  <a:rPr lang="en-GB" sz="1800" dirty="0"/>
                  <a:t>as “buffer” layer to reduce residual stresses in the films (to solve </a:t>
                </a:r>
                <a:r>
                  <a:rPr lang="en-GB" sz="1800" dirty="0">
                    <a:solidFill>
                      <a:srgbClr val="FFC000"/>
                    </a:solidFill>
                  </a:rPr>
                  <a:t>cracking problem </a:t>
                </a:r>
                <a:r>
                  <a:rPr lang="en-GB" sz="1800" dirty="0" smtClean="0">
                    <a:solidFill>
                      <a:srgbClr val="FFC000"/>
                    </a:solidFill>
                  </a:rPr>
                  <a:t/>
                </a:r>
                <a:br>
                  <a:rPr lang="en-GB" sz="1800" dirty="0" smtClean="0">
                    <a:solidFill>
                      <a:srgbClr val="FFC000"/>
                    </a:solidFill>
                  </a:rPr>
                </a:br>
                <a:r>
                  <a:rPr lang="en-GB" sz="1800" dirty="0" smtClean="0"/>
                  <a:t>for </a:t>
                </a:r>
                <a:r>
                  <a:rPr lang="en-GB" sz="1800" dirty="0"/>
                  <a:t>the films reacted AFTER the coating)</a:t>
                </a:r>
              </a:p>
              <a:p>
                <a:r>
                  <a:rPr lang="en-GB" sz="1800" dirty="0"/>
                  <a:t>Decrease lattice mismatch, i.e. improving crystalline lattice order (to </a:t>
                </a:r>
                <a:r>
                  <a:rPr lang="en-GB" sz="1800" dirty="0" smtClean="0">
                    <a:solidFill>
                      <a:srgbClr val="FFC000"/>
                    </a:solidFill>
                  </a:rPr>
                  <a:t>avoid </a:t>
                </a:r>
                <a14:m>
                  <m:oMath xmlns:m="http://schemas.openxmlformats.org/officeDocument/2006/math">
                    <m:sSub>
                      <m:sSubPr>
                        <m:ctrlPr>
                          <a:rPr lang="de-DE" sz="1800" b="0" i="1" smtClean="0">
                            <a:solidFill>
                              <a:srgbClr val="FFC000"/>
                            </a:solidFill>
                            <a:latin typeface="Cambria Math" panose="02040503050406030204" pitchFamily="18" charset="0"/>
                          </a:rPr>
                        </m:ctrlPr>
                      </m:sSubPr>
                      <m:e>
                        <m:r>
                          <a:rPr lang="de-DE" sz="1800" b="0" i="1" smtClean="0">
                            <a:solidFill>
                              <a:srgbClr val="FFC000"/>
                            </a:solidFill>
                            <a:latin typeface="Cambria Math" panose="02040503050406030204" pitchFamily="18" charset="0"/>
                          </a:rPr>
                          <m:t>𝑇</m:t>
                        </m:r>
                      </m:e>
                      <m:sub>
                        <m:r>
                          <a:rPr lang="de-DE" sz="1800" b="0" i="1" smtClean="0">
                            <a:solidFill>
                              <a:srgbClr val="FFC000"/>
                            </a:solidFill>
                            <a:latin typeface="Cambria Math" panose="02040503050406030204" pitchFamily="18" charset="0"/>
                          </a:rPr>
                          <m:t>𝑐</m:t>
                        </m:r>
                      </m:sub>
                    </m:sSub>
                  </m:oMath>
                </a14:m>
                <a:r>
                  <a:rPr lang="en-GB" sz="1800" dirty="0" smtClean="0">
                    <a:solidFill>
                      <a:srgbClr val="FFC000"/>
                    </a:solidFill>
                  </a:rPr>
                  <a:t> </a:t>
                </a:r>
                <a:r>
                  <a:rPr lang="en-GB" sz="1800" dirty="0">
                    <a:solidFill>
                      <a:srgbClr val="FFC000"/>
                    </a:solidFill>
                  </a:rPr>
                  <a:t>depression</a:t>
                </a:r>
                <a:r>
                  <a:rPr lang="en-GB" sz="1800" dirty="0"/>
                  <a:t>) [4]</a:t>
                </a:r>
              </a:p>
              <a:p>
                <a:r>
                  <a:rPr lang="en-GB" sz="1800" dirty="0"/>
                  <a:t>Diffusion barrier layer (to prevent </a:t>
                </a:r>
                <a:r>
                  <a:rPr lang="en-GB" sz="1800" dirty="0">
                    <a:solidFill>
                      <a:srgbClr val="FFC000"/>
                    </a:solidFill>
                  </a:rPr>
                  <a:t>copper </a:t>
                </a:r>
                <a:r>
                  <a:rPr lang="en-GB" sz="1800" dirty="0" err="1">
                    <a:solidFill>
                      <a:srgbClr val="FFC000"/>
                    </a:solidFill>
                  </a:rPr>
                  <a:t>interdiffusion</a:t>
                </a:r>
                <a:r>
                  <a:rPr lang="en-GB" sz="1800" dirty="0">
                    <a:solidFill>
                      <a:srgbClr val="FFC000"/>
                    </a:solidFill>
                  </a:rPr>
                  <a:t> </a:t>
                </a:r>
                <a:r>
                  <a:rPr lang="en-GB" sz="1800" dirty="0"/>
                  <a:t>into Nb</a:t>
                </a:r>
                <a:r>
                  <a:rPr lang="en-GB" sz="1800" baseline="-25000" dirty="0"/>
                  <a:t>3</a:t>
                </a:r>
                <a:r>
                  <a:rPr lang="en-GB" sz="1800" dirty="0"/>
                  <a:t>Sn layer)</a:t>
                </a:r>
              </a:p>
              <a:p>
                <a:endParaRPr lang="en-GB" sz="1800" dirty="0"/>
              </a:p>
              <a:p>
                <a:pPr marL="0" indent="0">
                  <a:buNone/>
                </a:pPr>
                <a:r>
                  <a:rPr lang="en-GB" sz="1800" dirty="0"/>
                  <a:t>Possible candidates – Nb, Ta,  Al</a:t>
                </a:r>
                <a:r>
                  <a:rPr lang="en-GB" sz="1800" baseline="-25000" dirty="0"/>
                  <a:t>2</a:t>
                </a:r>
                <a:r>
                  <a:rPr lang="en-GB" sz="1800" dirty="0"/>
                  <a:t>O</a:t>
                </a:r>
                <a:r>
                  <a:rPr lang="en-GB" sz="1800" baseline="-25000" dirty="0"/>
                  <a:t>3</a:t>
                </a:r>
              </a:p>
              <a:p>
                <a:endParaRPr lang="en-GB" sz="1800" dirty="0" smtClean="0"/>
              </a:p>
              <a:p>
                <a:endParaRPr lang="en-GB" sz="1800" dirty="0"/>
              </a:p>
              <a:p>
                <a:pPr marL="0" indent="0">
                  <a:buNone/>
                </a:pPr>
                <a:r>
                  <a:rPr lang="en-GB" sz="1800" dirty="0"/>
                  <a:t>[4] Hein. The A15 story. The Science and Technology of Superconductivity, pp 333-372</a:t>
                </a:r>
              </a:p>
              <a:p>
                <a:pPr marL="0" indent="0">
                  <a:buNone/>
                </a:pPr>
                <a:endParaRPr lang="en-GB"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35360" y="1700808"/>
                <a:ext cx="11089231" cy="4547591"/>
              </a:xfrm>
              <a:blipFill>
                <a:blip r:embed="rId2"/>
                <a:stretch>
                  <a:fillRect l="-825" t="-1072"/>
                </a:stretch>
              </a:blipFill>
            </p:spPr>
            <p:txBody>
              <a:bodyPr/>
              <a:lstStyle/>
              <a:p>
                <a:r>
                  <a:rPr lang="en-GB">
                    <a:noFill/>
                  </a:rPr>
                  <a:t> </a:t>
                </a:r>
              </a:p>
            </p:txBody>
          </p:sp>
        </mc:Fallback>
      </mc:AlternateContent>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52</a:t>
            </a:fld>
            <a:endParaRPr lang="en-US" dirty="0"/>
          </a:p>
        </p:txBody>
      </p:sp>
      <p:sp>
        <p:nvSpPr>
          <p:cNvPr id="8" name="TextBox 7"/>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27094344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53</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998681905"/>
              </p:ext>
            </p:extLst>
          </p:nvPr>
        </p:nvGraphicFramePr>
        <p:xfrm>
          <a:off x="2580312" y="1187236"/>
          <a:ext cx="6972072" cy="5334906"/>
        </p:xfrm>
        <a:graphic>
          <a:graphicData uri="http://schemas.openxmlformats.org/presentationml/2006/ole">
            <mc:AlternateContent xmlns:mc="http://schemas.openxmlformats.org/markup-compatibility/2006">
              <mc:Choice xmlns:v="urn:schemas-microsoft-com:vml" Requires="v">
                <p:oleObj spid="_x0000_s3110" name="Graph" r:id="rId3" imgW="3920760" imgH="3000960" progId="Origin50.Graph">
                  <p:embed/>
                </p:oleObj>
              </mc:Choice>
              <mc:Fallback>
                <p:oleObj name="Graph" r:id="rId3" imgW="3920760" imgH="3000960" progId="Origin50.Graph">
                  <p:embed/>
                  <p:pic>
                    <p:nvPicPr>
                      <p:cNvPr id="12" name="Object 11"/>
                      <p:cNvPicPr/>
                      <p:nvPr/>
                    </p:nvPicPr>
                    <p:blipFill>
                      <a:blip r:embed="rId4"/>
                      <a:stretch>
                        <a:fillRect/>
                      </a:stretch>
                    </p:blipFill>
                    <p:spPr>
                      <a:xfrm>
                        <a:off x="2580312" y="1187236"/>
                        <a:ext cx="6972072" cy="533490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730971345"/>
              </p:ext>
            </p:extLst>
          </p:nvPr>
        </p:nvGraphicFramePr>
        <p:xfrm>
          <a:off x="2580312" y="1187341"/>
          <a:ext cx="6972072" cy="5334906"/>
        </p:xfrm>
        <a:graphic>
          <a:graphicData uri="http://schemas.openxmlformats.org/presentationml/2006/ole">
            <mc:AlternateContent xmlns:mc="http://schemas.openxmlformats.org/markup-compatibility/2006">
              <mc:Choice xmlns:v="urn:schemas-microsoft-com:vml" Requires="v">
                <p:oleObj spid="_x0000_s3111" name="Graph" r:id="rId5" imgW="3920760" imgH="3000960" progId="Origin50.Graph">
                  <p:embed/>
                </p:oleObj>
              </mc:Choice>
              <mc:Fallback>
                <p:oleObj name="Graph" r:id="rId5" imgW="3920760" imgH="3000960" progId="Origin50.Graph">
                  <p:embed/>
                  <p:pic>
                    <p:nvPicPr>
                      <p:cNvPr id="11" name="Object 10"/>
                      <p:cNvPicPr/>
                      <p:nvPr/>
                    </p:nvPicPr>
                    <p:blipFill>
                      <a:blip r:embed="rId6"/>
                      <a:stretch>
                        <a:fillRect/>
                      </a:stretch>
                    </p:blipFill>
                    <p:spPr>
                      <a:xfrm>
                        <a:off x="2580312" y="1187341"/>
                        <a:ext cx="6972072" cy="533490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7167438"/>
              </p:ext>
            </p:extLst>
          </p:nvPr>
        </p:nvGraphicFramePr>
        <p:xfrm>
          <a:off x="2580312" y="1190438"/>
          <a:ext cx="6972072" cy="5334906"/>
        </p:xfrm>
        <a:graphic>
          <a:graphicData uri="http://schemas.openxmlformats.org/presentationml/2006/ole">
            <mc:AlternateContent xmlns:mc="http://schemas.openxmlformats.org/markup-compatibility/2006">
              <mc:Choice xmlns:v="urn:schemas-microsoft-com:vml" Requires="v">
                <p:oleObj spid="_x0000_s3112" name="Graph" r:id="rId7" imgW="3920760" imgH="3000960" progId="Origin50.Graph">
                  <p:embed/>
                </p:oleObj>
              </mc:Choice>
              <mc:Fallback>
                <p:oleObj name="Graph" r:id="rId7" imgW="3920760" imgH="3000960" progId="Origin50.Graph">
                  <p:embed/>
                  <p:pic>
                    <p:nvPicPr>
                      <p:cNvPr id="9" name="Object 8"/>
                      <p:cNvPicPr/>
                      <p:nvPr/>
                    </p:nvPicPr>
                    <p:blipFill>
                      <a:blip r:embed="rId8"/>
                      <a:stretch>
                        <a:fillRect/>
                      </a:stretch>
                    </p:blipFill>
                    <p:spPr>
                      <a:xfrm>
                        <a:off x="2580312" y="1190438"/>
                        <a:ext cx="6972072" cy="5334906"/>
                      </a:xfrm>
                      <a:prstGeom prst="rect">
                        <a:avLst/>
                      </a:prstGeom>
                    </p:spPr>
                  </p:pic>
                </p:oleObj>
              </mc:Fallback>
            </mc:AlternateContent>
          </a:graphicData>
        </a:graphic>
      </p:graphicFrame>
      <p:sp>
        <p:nvSpPr>
          <p:cNvPr id="13" name="Title 1"/>
          <p:cNvSpPr>
            <a:spLocks noGrp="1"/>
          </p:cNvSpPr>
          <p:nvPr>
            <p:ph type="title"/>
          </p:nvPr>
        </p:nvSpPr>
        <p:spPr>
          <a:xfrm>
            <a:off x="407368" y="188640"/>
            <a:ext cx="10354912" cy="1400530"/>
          </a:xfrm>
        </p:spPr>
        <p:txBody>
          <a:bodyPr/>
          <a:lstStyle/>
          <a:p>
            <a:r>
              <a:rPr lang="en-GB" dirty="0" smtClean="0"/>
              <a:t>Preliminary results with Ta layer: encouraging</a:t>
            </a:r>
            <a:endParaRPr lang="en-GB" dirty="0"/>
          </a:p>
        </p:txBody>
      </p:sp>
      <p:sp>
        <p:nvSpPr>
          <p:cNvPr id="14" name="TextBox 13"/>
          <p:cNvSpPr txBox="1"/>
          <p:nvPr/>
        </p:nvSpPr>
        <p:spPr>
          <a:xfrm>
            <a:off x="10591755" y="6339278"/>
            <a:ext cx="1433790" cy="369332"/>
          </a:xfrm>
          <a:prstGeom prst="rect">
            <a:avLst/>
          </a:prstGeom>
          <a:noFill/>
        </p:spPr>
        <p:txBody>
          <a:bodyPr wrap="none" rtlCol="0">
            <a:spAutoFit/>
          </a:bodyPr>
          <a:lstStyle/>
          <a:p>
            <a:pPr algn="r"/>
            <a:r>
              <a:rPr lang="en-GB" dirty="0" smtClean="0">
                <a:latin typeface="Calibri" panose="020F0502020204030204" pitchFamily="34" charset="0"/>
              </a:rPr>
              <a:t>K. </a:t>
            </a:r>
            <a:r>
              <a:rPr lang="en-GB" dirty="0" err="1" smtClean="0">
                <a:latin typeface="Calibri" panose="020F0502020204030204" pitchFamily="34" charset="0"/>
              </a:rPr>
              <a:t>Ilyina</a:t>
            </a:r>
            <a:r>
              <a:rPr lang="en-GB" dirty="0" smtClean="0">
                <a:latin typeface="Calibri" panose="020F0502020204030204" pitchFamily="34" charset="0"/>
              </a:rPr>
              <a:t> et al.</a:t>
            </a:r>
            <a:endParaRPr lang="en-GB" dirty="0">
              <a:latin typeface="Calibri" panose="020F0502020204030204" pitchFamily="34" charset="0"/>
            </a:endParaRPr>
          </a:p>
        </p:txBody>
      </p:sp>
    </p:spTree>
    <p:extLst>
      <p:ext uri="{BB962C8B-B14F-4D97-AF65-F5344CB8AC3E}">
        <p14:creationId xmlns:p14="http://schemas.microsoft.com/office/powerpoint/2010/main" val="45185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6" name="Content Placeholder 5"/>
          <p:cNvSpPr>
            <a:spLocks noGrp="1"/>
          </p:cNvSpPr>
          <p:nvPr>
            <p:ph idx="1"/>
          </p:nvPr>
        </p:nvSpPr>
        <p:spPr/>
        <p:txBody>
          <a:bodyPr/>
          <a:lstStyle/>
          <a:p>
            <a:r>
              <a:rPr lang="en-GB" dirty="0" smtClean="0"/>
              <a:t>The RF R&amp;D at CERN is very diverse</a:t>
            </a:r>
          </a:p>
          <a:p>
            <a:r>
              <a:rPr lang="en-GB" dirty="0" smtClean="0"/>
              <a:t>A large part reflects the necessity to go beyond present-day performance of existing accelerators – for the LHC and its injectors in particular this means larger intensity to reach higher luminosity.</a:t>
            </a:r>
          </a:p>
          <a:p>
            <a:r>
              <a:rPr lang="en-GB" dirty="0" smtClean="0"/>
              <a:t>There is a clear trend visible to replace vacuum tubes by solid-state wherever possible.</a:t>
            </a:r>
          </a:p>
          <a:p>
            <a:r>
              <a:rPr lang="en-GB" dirty="0" smtClean="0"/>
              <a:t>Preparing the future of accelerator-driven High-Energy Physics requires intensive R&amp;D on new technologies (CLIC technology for high-gradient normal-conducting linacs operating in pulsed mode, superconducting RF for circular colliders running in continuous mode)</a:t>
            </a:r>
          </a:p>
          <a:p>
            <a:pPr marL="0" indent="0" algn="ctr">
              <a:buNone/>
            </a:pPr>
            <a:r>
              <a:rPr lang="en-GB" sz="2800" b="1" i="1" dirty="0" smtClean="0"/>
              <a:t>Thank you very much!</a:t>
            </a:r>
            <a:endParaRPr lang="en-GB" sz="2800" b="1" i="1" dirty="0"/>
          </a:p>
        </p:txBody>
      </p:sp>
      <p:sp>
        <p:nvSpPr>
          <p:cNvPr id="3" name="Date Placeholder 2"/>
          <p:cNvSpPr>
            <a:spLocks noGrp="1"/>
          </p:cNvSpPr>
          <p:nvPr>
            <p:ph type="dt" sz="half" idx="10"/>
          </p:nvPr>
        </p:nvSpPr>
        <p:spPr/>
        <p:txBody>
          <a:bodyPr/>
          <a:lstStyle/>
          <a:p>
            <a:r>
              <a:rPr lang="en-US" smtClean="0"/>
              <a:t>07-Dec-2017</a:t>
            </a:r>
            <a:endParaRPr lang="en-US" dirty="0"/>
          </a:p>
        </p:txBody>
      </p:sp>
      <p:sp>
        <p:nvSpPr>
          <p:cNvPr id="4" name="Footer Placeholder 3"/>
          <p:cNvSpPr>
            <a:spLocks noGrp="1"/>
          </p:cNvSpPr>
          <p:nvPr>
            <p:ph type="ftr" sz="quarter" idx="11"/>
          </p:nvPr>
        </p:nvSpPr>
        <p:spPr/>
        <p:txBody>
          <a:bodyPr/>
          <a:lstStyle/>
          <a:p>
            <a:r>
              <a:rPr lang="sv-SE" smtClean="0"/>
              <a:t>RF R&amp;D @ CERN     Uppsala University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54</a:t>
            </a:fld>
            <a:endParaRPr lang="en-US" dirty="0"/>
          </a:p>
        </p:txBody>
      </p:sp>
    </p:spTree>
    <p:extLst>
      <p:ext uri="{BB962C8B-B14F-4D97-AF65-F5344CB8AC3E}">
        <p14:creationId xmlns:p14="http://schemas.microsoft.com/office/powerpoint/2010/main" val="851142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49" y="452718"/>
            <a:ext cx="10512674" cy="995082"/>
          </a:xfrm>
        </p:spPr>
        <p:txBody>
          <a:bodyPr/>
          <a:lstStyle/>
          <a:p>
            <a:r>
              <a:rPr lang="en-GB" dirty="0" smtClean="0"/>
              <a:t>PSB RF </a:t>
            </a:r>
            <a:r>
              <a:rPr lang="en-GB" dirty="0"/>
              <a:t>SYSTEM – </a:t>
            </a:r>
            <a:r>
              <a:rPr lang="en-GB" sz="2800" dirty="0" smtClean="0"/>
              <a:t>fabrication completed</a:t>
            </a:r>
            <a:endParaRPr lang="en-GB" sz="2800"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6</a:t>
            </a:fld>
            <a:endParaRPr lang="en-US" dirty="0"/>
          </a:p>
        </p:txBody>
      </p:sp>
      <p:sp>
        <p:nvSpPr>
          <p:cNvPr id="21" name="TextBox 20"/>
          <p:cNvSpPr txBox="1"/>
          <p:nvPr/>
        </p:nvSpPr>
        <p:spPr>
          <a:xfrm>
            <a:off x="397565" y="1237360"/>
            <a:ext cx="10603458" cy="338554"/>
          </a:xfrm>
          <a:prstGeom prst="rect">
            <a:avLst/>
          </a:prstGeom>
          <a:noFill/>
        </p:spPr>
        <p:txBody>
          <a:bodyPr wrap="square" rtlCol="0">
            <a:spAutoFit/>
          </a:bodyPr>
          <a:lstStyle/>
          <a:p>
            <a:pPr algn="just"/>
            <a:r>
              <a:rPr lang="en-US" sz="1600" dirty="0" smtClean="0">
                <a:latin typeface="Arial" charset="0"/>
                <a:ea typeface="Arial" charset="0"/>
                <a:cs typeface="Arial" charset="0"/>
              </a:rPr>
              <a:t>Most of fabrication, complete assembly and cabling performed at the RF workshop</a:t>
            </a:r>
            <a:endParaRPr lang="en-US" sz="1600" dirty="0">
              <a:latin typeface="Arial" charset="0"/>
              <a:ea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163" y="1644191"/>
            <a:ext cx="1732522" cy="307859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904" y="1644191"/>
            <a:ext cx="2934147" cy="52138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33" y="1644191"/>
            <a:ext cx="5168759" cy="29087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162" y="4791061"/>
            <a:ext cx="3404373" cy="19947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7906" y="4558840"/>
            <a:ext cx="3155784" cy="229673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120" y="4552985"/>
            <a:ext cx="1851164" cy="2302589"/>
          </a:xfrm>
          <a:prstGeom prst="rect">
            <a:avLst/>
          </a:prstGeom>
        </p:spPr>
      </p:pic>
      <p:sp>
        <p:nvSpPr>
          <p:cNvPr id="8" name="Date Placeholder 7"/>
          <p:cNvSpPr>
            <a:spLocks noGrp="1"/>
          </p:cNvSpPr>
          <p:nvPr>
            <p:ph type="dt" sz="half" idx="10"/>
          </p:nvPr>
        </p:nvSpPr>
        <p:spPr/>
        <p:txBody>
          <a:bodyPr/>
          <a:lstStyle/>
          <a:p>
            <a:r>
              <a:rPr lang="en-US" smtClean="0"/>
              <a:t>07-Dec-2017</a:t>
            </a:r>
            <a:endParaRPr lang="en-US" dirty="0"/>
          </a:p>
        </p:txBody>
      </p:sp>
    </p:spTree>
    <p:extLst>
      <p:ext uri="{BB962C8B-B14F-4D97-AF65-F5344CB8AC3E}">
        <p14:creationId xmlns:p14="http://schemas.microsoft.com/office/powerpoint/2010/main" val="968641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PSB: new controlled longitudinal emittance blow-up</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7</a:t>
            </a:fld>
            <a:endParaRPr lang="en-US" dirty="0"/>
          </a:p>
        </p:txBody>
      </p:sp>
      <p:pic>
        <p:nvPicPr>
          <p:cNvPr id="7" name="noi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962987" y="1552269"/>
            <a:ext cx="4217216" cy="3162912"/>
          </a:xfrm>
          <a:prstGeom prst="rect">
            <a:avLst/>
          </a:prstGeom>
        </p:spPr>
      </p:pic>
      <p:sp>
        <p:nvSpPr>
          <p:cNvPr id="10" name="TextBox 9"/>
          <p:cNvSpPr txBox="1"/>
          <p:nvPr/>
        </p:nvSpPr>
        <p:spPr>
          <a:xfrm>
            <a:off x="6742111" y="4739582"/>
            <a:ext cx="4760864" cy="369332"/>
          </a:xfrm>
          <a:prstGeom prst="rect">
            <a:avLst/>
          </a:prstGeom>
          <a:noFill/>
        </p:spPr>
        <p:txBody>
          <a:bodyPr wrap="square" rtlCol="0">
            <a:spAutoFit/>
          </a:bodyPr>
          <a:lstStyle/>
          <a:p>
            <a:r>
              <a:rPr lang="en-GB" b="1" i="1" u="sng" dirty="0" smtClean="0">
                <a:solidFill>
                  <a:srgbClr val="FF0000"/>
                </a:solidFill>
                <a:effectLst>
                  <a:outerShdw blurRad="38100" dist="38100" dir="2700000" algn="tl">
                    <a:srgbClr val="000000">
                      <a:alpha val="43137"/>
                    </a:srgbClr>
                  </a:outerShdw>
                </a:effectLst>
              </a:rPr>
              <a:t>MOVIE: emittance blow-up during ramp</a:t>
            </a:r>
            <a:endParaRPr lang="en-GB" b="1" i="1" u="sng" dirty="0">
              <a:solidFill>
                <a:srgbClr val="FF0000"/>
              </a:solidFill>
              <a:effectLst>
                <a:outerShdw blurRad="38100" dist="38100" dir="2700000" algn="tl">
                  <a:srgbClr val="000000">
                    <a:alpha val="43137"/>
                  </a:srgbClr>
                </a:outerShdw>
              </a:effectLst>
            </a:endParaRPr>
          </a:p>
        </p:txBody>
      </p:sp>
      <p:sp>
        <p:nvSpPr>
          <p:cNvPr id="11" name="Rectangle 10"/>
          <p:cNvSpPr/>
          <p:nvPr/>
        </p:nvSpPr>
        <p:spPr>
          <a:xfrm>
            <a:off x="708655" y="2086077"/>
            <a:ext cx="6096000" cy="1938992"/>
          </a:xfrm>
          <a:prstGeom prst="rect">
            <a:avLst/>
          </a:prstGeom>
        </p:spPr>
        <p:txBody>
          <a:bodyPr>
            <a:spAutoFit/>
          </a:bodyPr>
          <a:lstStyle/>
          <a:p>
            <a:r>
              <a:rPr lang="en-GB" sz="2000" dirty="0" smtClean="0"/>
              <a:t>Controlled longitudinal emittance blow-up is performed in present operation using</a:t>
            </a:r>
          </a:p>
          <a:p>
            <a:pPr marL="342900" indent="-342900">
              <a:buFontTx/>
              <a:buChar char="-"/>
            </a:pPr>
            <a:r>
              <a:rPr lang="en-GB" sz="2000" dirty="0" smtClean="0"/>
              <a:t>phase modulation of </a:t>
            </a:r>
            <a:r>
              <a:rPr lang="en-GB" sz="2000" dirty="0"/>
              <a:t>high </a:t>
            </a:r>
            <a:r>
              <a:rPr lang="en-GB" sz="2000" dirty="0" smtClean="0"/>
              <a:t>harmonic RF system C16</a:t>
            </a:r>
          </a:p>
          <a:p>
            <a:r>
              <a:rPr lang="en-GB" sz="2000" dirty="0" smtClean="0"/>
              <a:t>in MDs and probably in future operation            →  band-limited phase </a:t>
            </a:r>
            <a:r>
              <a:rPr lang="en-GB" sz="2000" dirty="0"/>
              <a:t>noise in </a:t>
            </a:r>
            <a:r>
              <a:rPr lang="en-GB" sz="2000" dirty="0" smtClean="0"/>
              <a:t>main RF C02</a:t>
            </a:r>
            <a:endParaRPr lang="en-GB" sz="2000" dirty="0"/>
          </a:p>
        </p:txBody>
      </p:sp>
      <p:sp>
        <p:nvSpPr>
          <p:cNvPr id="13" name="TextBox 12"/>
          <p:cNvSpPr txBox="1"/>
          <p:nvPr/>
        </p:nvSpPr>
        <p:spPr>
          <a:xfrm>
            <a:off x="2672315" y="4337403"/>
            <a:ext cx="1822717" cy="1477328"/>
          </a:xfrm>
          <a:prstGeom prst="rect">
            <a:avLst/>
          </a:prstGeom>
          <a:noFill/>
        </p:spPr>
        <p:txBody>
          <a:bodyPr wrap="square" rtlCol="0">
            <a:spAutoFit/>
          </a:bodyPr>
          <a:lstStyle/>
          <a:p>
            <a:r>
              <a:rPr lang="en-GB" b="1" i="1" dirty="0" smtClean="0"/>
              <a:t>Stable and </a:t>
            </a:r>
          </a:p>
          <a:p>
            <a:r>
              <a:rPr lang="en-GB" b="1" i="1" dirty="0" smtClean="0"/>
              <a:t>reproducible</a:t>
            </a:r>
          </a:p>
          <a:p>
            <a:r>
              <a:rPr lang="en-GB" b="1" i="1" dirty="0" smtClean="0"/>
              <a:t>bunches at</a:t>
            </a:r>
          </a:p>
          <a:p>
            <a:r>
              <a:rPr lang="en-GB" b="1" i="1" dirty="0" smtClean="0"/>
              <a:t>PSB extraction</a:t>
            </a:r>
          </a:p>
          <a:p>
            <a:r>
              <a:rPr lang="en-GB" b="1" i="1" dirty="0" smtClean="0"/>
              <a:t>1.4  - 2.8 eVs</a:t>
            </a:r>
            <a:endParaRPr lang="en-GB" b="1" i="1" dirty="0"/>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821" t="4677" r="1821" b="2056"/>
          <a:stretch/>
        </p:blipFill>
        <p:spPr>
          <a:xfrm>
            <a:off x="4495032" y="4257898"/>
            <a:ext cx="2113368" cy="2098388"/>
          </a:xfrm>
          <a:prstGeom prst="rect">
            <a:avLst/>
          </a:prstGeom>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762" t="4774" r="63137" b="3039"/>
          <a:stretch/>
        </p:blipFill>
        <p:spPr>
          <a:xfrm>
            <a:off x="490114" y="4258903"/>
            <a:ext cx="2102318" cy="2097383"/>
          </a:xfrm>
          <a:prstGeom prst="rect">
            <a:avLst/>
          </a:prstGeom>
        </p:spPr>
      </p:pic>
      <p:cxnSp>
        <p:nvCxnSpPr>
          <p:cNvPr id="21" name="Straight Arrow Connector 20"/>
          <p:cNvCxnSpPr/>
          <p:nvPr/>
        </p:nvCxnSpPr>
        <p:spPr>
          <a:xfrm flipH="1">
            <a:off x="2280621" y="5647765"/>
            <a:ext cx="462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2"/>
          </p:cNvCxnSpPr>
          <p:nvPr/>
        </p:nvCxnSpPr>
        <p:spPr>
          <a:xfrm>
            <a:off x="3583674" y="5814731"/>
            <a:ext cx="1194222" cy="232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51758" y="6309586"/>
            <a:ext cx="1665713" cy="369332"/>
          </a:xfrm>
          <a:prstGeom prst="rect">
            <a:avLst/>
          </a:prstGeom>
          <a:noFill/>
        </p:spPr>
        <p:txBody>
          <a:bodyPr wrap="none" rtlCol="0">
            <a:spAutoFit/>
          </a:bodyPr>
          <a:lstStyle/>
          <a:p>
            <a:pPr algn="r"/>
            <a:r>
              <a:rPr lang="en-GB" dirty="0" smtClean="0">
                <a:latin typeface="Calibri" panose="020F0502020204030204" pitchFamily="34" charset="0"/>
              </a:rPr>
              <a:t>S. Albright et al.</a:t>
            </a:r>
            <a:endParaRPr lang="en-GB" dirty="0">
              <a:latin typeface="Calibri" panose="020F0502020204030204" pitchFamily="34" charset="0"/>
            </a:endParaRPr>
          </a:p>
        </p:txBody>
      </p:sp>
    </p:spTree>
    <p:extLst>
      <p:ext uri="{BB962C8B-B14F-4D97-AF65-F5344CB8AC3E}">
        <p14:creationId xmlns:p14="http://schemas.microsoft.com/office/powerpoint/2010/main" val="22218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remove"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7934567" y="2998198"/>
            <a:ext cx="3521892" cy="3326013"/>
            <a:chOff x="7934567" y="3187390"/>
            <a:chExt cx="3521892" cy="3326013"/>
          </a:xfrm>
        </p:grpSpPr>
        <p:pic>
          <p:nvPicPr>
            <p:cNvPr id="23" name="Picture 22"/>
            <p:cNvPicPr>
              <a:picLocks noChangeAspect="1"/>
            </p:cNvPicPr>
            <p:nvPr/>
          </p:nvPicPr>
          <p:blipFill rotWithShape="1">
            <a:blip r:embed="rId2"/>
            <a:srcRect l="34464" t="51380"/>
            <a:stretch/>
          </p:blipFill>
          <p:spPr>
            <a:xfrm>
              <a:off x="7934567" y="3484602"/>
              <a:ext cx="3472858" cy="1378796"/>
            </a:xfrm>
            <a:prstGeom prst="rect">
              <a:avLst/>
            </a:prstGeom>
          </p:spPr>
        </p:pic>
        <p:pic>
          <p:nvPicPr>
            <p:cNvPr id="19" name="Picture 18"/>
            <p:cNvPicPr>
              <a:picLocks noChangeAspect="1"/>
            </p:cNvPicPr>
            <p:nvPr/>
          </p:nvPicPr>
          <p:blipFill rotWithShape="1">
            <a:blip r:embed="rId3"/>
            <a:srcRect l="34593" t="51698"/>
            <a:stretch/>
          </p:blipFill>
          <p:spPr>
            <a:xfrm>
              <a:off x="7934567" y="5124484"/>
              <a:ext cx="3521892" cy="1388919"/>
            </a:xfrm>
            <a:prstGeom prst="rect">
              <a:avLst/>
            </a:prstGeom>
          </p:spPr>
        </p:pic>
        <p:sp>
          <p:nvSpPr>
            <p:cNvPr id="18" name="TextBox 17"/>
            <p:cNvSpPr txBox="1"/>
            <p:nvPr/>
          </p:nvSpPr>
          <p:spPr>
            <a:xfrm>
              <a:off x="8137725" y="4842875"/>
              <a:ext cx="2961657" cy="196200"/>
            </a:xfrm>
            <a:prstGeom prst="rect">
              <a:avLst/>
            </a:prstGeom>
            <a:noFill/>
          </p:spPr>
          <p:txBody>
            <a:bodyPr wrap="square" rtlCol="0">
              <a:spAutoFit/>
            </a:bodyPr>
            <a:lstStyle/>
            <a:p>
              <a:pPr algn="ctr"/>
              <a:r>
                <a:rPr lang="en-US" sz="1600" b="1" dirty="0" smtClean="0">
                  <a:solidFill>
                    <a:schemeClr val="tx2"/>
                  </a:solidFill>
                  <a:latin typeface="Calibri"/>
                  <a:cs typeface="Calibri"/>
                </a:rPr>
                <a:t>“8b+4e” beam</a:t>
              </a:r>
              <a:endParaRPr lang="en-US" sz="1600" dirty="0">
                <a:solidFill>
                  <a:schemeClr val="tx2"/>
                </a:solidFill>
                <a:latin typeface="Calibri"/>
                <a:cs typeface="Calibri"/>
              </a:endParaRPr>
            </a:p>
          </p:txBody>
        </p:sp>
        <p:sp>
          <p:nvSpPr>
            <p:cNvPr id="15" name="Rectangle 14"/>
            <p:cNvSpPr/>
            <p:nvPr/>
          </p:nvSpPr>
          <p:spPr>
            <a:xfrm>
              <a:off x="10374200" y="3187390"/>
              <a:ext cx="398884" cy="178364"/>
            </a:xfrm>
            <a:prstGeom prst="rect">
              <a:avLst/>
            </a:prstGeom>
          </p:spPr>
          <p:txBody>
            <a:bodyPr wrap="none">
              <a:spAutoFit/>
            </a:bodyPr>
            <a:lstStyle/>
            <a:p>
              <a:pPr algn="ctr"/>
              <a:r>
                <a:rPr lang="en-GB" sz="1400" b="1" dirty="0" smtClean="0">
                  <a:solidFill>
                    <a:schemeClr val="tx2"/>
                  </a:solidFill>
                  <a:sym typeface="Wingdings"/>
                </a:rPr>
                <a:t>1600b.</a:t>
              </a:r>
              <a:endParaRPr lang="en-US" sz="1400" b="1" dirty="0"/>
            </a:p>
          </p:txBody>
        </p:sp>
        <p:sp>
          <p:nvSpPr>
            <p:cNvPr id="16" name="Rectangle 15"/>
            <p:cNvSpPr/>
            <p:nvPr/>
          </p:nvSpPr>
          <p:spPr>
            <a:xfrm>
              <a:off x="10729750" y="5187496"/>
              <a:ext cx="398884" cy="178364"/>
            </a:xfrm>
            <a:prstGeom prst="rect">
              <a:avLst/>
            </a:prstGeom>
          </p:spPr>
          <p:txBody>
            <a:bodyPr wrap="none">
              <a:spAutoFit/>
            </a:bodyPr>
            <a:lstStyle/>
            <a:p>
              <a:pPr algn="ctr"/>
              <a:r>
                <a:rPr lang="en-GB" sz="1400" b="1" dirty="0" smtClean="0">
                  <a:solidFill>
                    <a:schemeClr val="tx2"/>
                  </a:solidFill>
                  <a:sym typeface="Wingdings"/>
                </a:rPr>
                <a:t>1600b.</a:t>
              </a:r>
              <a:endParaRPr lang="en-US" sz="1400" b="1" dirty="0"/>
            </a:p>
          </p:txBody>
        </p:sp>
      </p:grpSp>
      <p:sp>
        <p:nvSpPr>
          <p:cNvPr id="22" name="TextBox 21"/>
          <p:cNvSpPr txBox="1"/>
          <p:nvPr/>
        </p:nvSpPr>
        <p:spPr>
          <a:xfrm>
            <a:off x="7597170" y="2989280"/>
            <a:ext cx="2976472" cy="196200"/>
          </a:xfrm>
          <a:prstGeom prst="rect">
            <a:avLst/>
          </a:prstGeom>
          <a:noFill/>
        </p:spPr>
        <p:txBody>
          <a:bodyPr wrap="square" rtlCol="0">
            <a:spAutoFit/>
          </a:bodyPr>
          <a:lstStyle/>
          <a:p>
            <a:pPr algn="ctr"/>
            <a:r>
              <a:rPr lang="en-US" sz="1600" b="1" dirty="0" smtClean="0">
                <a:solidFill>
                  <a:schemeClr val="tx2"/>
                </a:solidFill>
                <a:latin typeface="Calibri"/>
                <a:cs typeface="Calibri"/>
              </a:rPr>
              <a:t>Standard 25 ns beam</a:t>
            </a:r>
            <a:endParaRPr lang="en-US" sz="1600" dirty="0">
              <a:solidFill>
                <a:schemeClr val="tx2"/>
              </a:solidFill>
              <a:latin typeface="Calibri"/>
              <a:cs typeface="Calibri"/>
            </a:endParaRPr>
          </a:p>
        </p:txBody>
      </p:sp>
      <p:sp>
        <p:nvSpPr>
          <p:cNvPr id="2" name="Title 1"/>
          <p:cNvSpPr>
            <a:spLocks noGrp="1"/>
          </p:cNvSpPr>
          <p:nvPr>
            <p:ph type="title"/>
          </p:nvPr>
        </p:nvSpPr>
        <p:spPr>
          <a:xfrm>
            <a:off x="606195" y="288680"/>
            <a:ext cx="10354912" cy="1400530"/>
          </a:xfrm>
        </p:spPr>
        <p:txBody>
          <a:bodyPr/>
          <a:lstStyle/>
          <a:p>
            <a:r>
              <a:rPr lang="en-GB" dirty="0" smtClean="0"/>
              <a:t>PS Beam manipulations from nominal to 8b4e BCS: mitigating e-cloud in LHC</a:t>
            </a:r>
            <a:endParaRPr lang="en-GB" dirty="0"/>
          </a:p>
        </p:txBody>
      </p:sp>
      <p:sp>
        <p:nvSpPr>
          <p:cNvPr id="3" name="Content Placeholder 2"/>
          <p:cNvSpPr>
            <a:spLocks noGrp="1"/>
          </p:cNvSpPr>
          <p:nvPr>
            <p:ph idx="1"/>
          </p:nvPr>
        </p:nvSpPr>
        <p:spPr>
          <a:xfrm>
            <a:off x="422111" y="1752348"/>
            <a:ext cx="10307639" cy="4195481"/>
          </a:xfrm>
        </p:spPr>
        <p:txBody>
          <a:bodyPr/>
          <a:lstStyle/>
          <a:p>
            <a:r>
              <a:rPr lang="en-GB" dirty="0"/>
              <a:t>Nominal </a:t>
            </a:r>
            <a:r>
              <a:rPr lang="en-GB" dirty="0" smtClean="0"/>
              <a:t>scheme:			6 </a:t>
            </a:r>
            <a:r>
              <a:rPr lang="en-GB" dirty="0"/>
              <a:t>PSB bunches </a:t>
            </a:r>
            <a:r>
              <a:rPr lang="en-GB" dirty="0" smtClean="0">
                <a:sym typeface="Wingdings" panose="05000000000000000000" pitchFamily="2" charset="2"/>
              </a:rPr>
              <a:t></a:t>
            </a:r>
            <a:r>
              <a:rPr lang="en-GB" dirty="0" smtClean="0"/>
              <a:t>18 </a:t>
            </a:r>
            <a:r>
              <a:rPr lang="en-GB" dirty="0" smtClean="0">
                <a:sym typeface="Wingdings" panose="05000000000000000000" pitchFamily="2" charset="2"/>
              </a:rPr>
              <a:t></a:t>
            </a:r>
            <a:r>
              <a:rPr lang="en-GB" dirty="0" smtClean="0"/>
              <a:t> </a:t>
            </a:r>
            <a:r>
              <a:rPr lang="en-GB" dirty="0"/>
              <a:t>36 </a:t>
            </a:r>
            <a:r>
              <a:rPr lang="en-GB" dirty="0" smtClean="0">
                <a:sym typeface="Wingdings" panose="05000000000000000000" pitchFamily="2" charset="2"/>
              </a:rPr>
              <a:t></a:t>
            </a:r>
            <a:r>
              <a:rPr lang="en-GB" dirty="0" smtClean="0"/>
              <a:t> </a:t>
            </a:r>
            <a:r>
              <a:rPr lang="en-GB" dirty="0"/>
              <a:t>72</a:t>
            </a:r>
          </a:p>
          <a:p>
            <a:r>
              <a:rPr lang="en-GB" dirty="0"/>
              <a:t>BCMS 25 ns:            </a:t>
            </a:r>
            <a:r>
              <a:rPr lang="en-GB" dirty="0" smtClean="0"/>
              <a:t>			8 PSB </a:t>
            </a:r>
            <a:r>
              <a:rPr lang="en-GB" dirty="0"/>
              <a:t>bunches </a:t>
            </a:r>
            <a:r>
              <a:rPr lang="en-GB" dirty="0" smtClean="0">
                <a:sym typeface="Wingdings" panose="05000000000000000000" pitchFamily="2" charset="2"/>
              </a:rPr>
              <a:t></a:t>
            </a:r>
            <a:r>
              <a:rPr lang="en-GB" dirty="0" smtClean="0"/>
              <a:t> </a:t>
            </a:r>
            <a:r>
              <a:rPr lang="en-GB" dirty="0"/>
              <a:t>4 </a:t>
            </a:r>
            <a:r>
              <a:rPr lang="en-GB" dirty="0" smtClean="0">
                <a:sym typeface="Wingdings" panose="05000000000000000000" pitchFamily="2" charset="2"/>
              </a:rPr>
              <a:t></a:t>
            </a:r>
            <a:r>
              <a:rPr lang="en-GB" dirty="0" smtClean="0"/>
              <a:t> 12 </a:t>
            </a:r>
            <a:r>
              <a:rPr lang="en-GB" dirty="0" smtClean="0">
                <a:sym typeface="Wingdings" panose="05000000000000000000" pitchFamily="2" charset="2"/>
              </a:rPr>
              <a:t> </a:t>
            </a:r>
            <a:r>
              <a:rPr lang="en-GB" dirty="0" smtClean="0"/>
              <a:t>24 </a:t>
            </a:r>
            <a:r>
              <a:rPr lang="en-GB" dirty="0" smtClean="0">
                <a:sym typeface="Wingdings" panose="05000000000000000000" pitchFamily="2" charset="2"/>
              </a:rPr>
              <a:t> </a:t>
            </a:r>
            <a:r>
              <a:rPr lang="en-GB" dirty="0" smtClean="0"/>
              <a:t>48</a:t>
            </a:r>
            <a:endParaRPr lang="en-GB" dirty="0"/>
          </a:p>
          <a:p>
            <a:r>
              <a:rPr lang="en-GB" dirty="0" smtClean="0"/>
              <a:t>BCS 8b4e:</a:t>
            </a:r>
            <a:r>
              <a:rPr lang="en-GB" dirty="0" smtClean="0">
                <a:solidFill>
                  <a:srgbClr val="FF0000"/>
                </a:solidFill>
              </a:rPr>
              <a:t>					</a:t>
            </a:r>
            <a:r>
              <a:rPr lang="en-GB" dirty="0" smtClean="0"/>
              <a:t>8 PSB bunches </a:t>
            </a:r>
            <a:r>
              <a:rPr lang="en-GB" dirty="0" smtClean="0">
                <a:sym typeface="Wingdings" panose="05000000000000000000" pitchFamily="2" charset="2"/>
              </a:rPr>
              <a:t> 16  32</a:t>
            </a:r>
            <a:r>
              <a:rPr lang="en-GB" dirty="0" smtClean="0">
                <a:solidFill>
                  <a:srgbClr val="FF0000"/>
                </a:solidFill>
                <a:sym typeface="Wingdings" panose="05000000000000000000" pitchFamily="2" charset="2"/>
              </a:rPr>
              <a:t> </a:t>
            </a:r>
          </a:p>
          <a:p>
            <a:r>
              <a:rPr lang="en-GB" dirty="0" smtClean="0">
                <a:sym typeface="Wingdings" panose="05000000000000000000" pitchFamily="2" charset="2"/>
              </a:rPr>
              <a:t>Record luminosity in LHC with BCS 8b4e: </a:t>
            </a:r>
            <a:r>
              <a:rPr lang="en-GB" dirty="0" smtClean="0"/>
              <a:t>&gt; 2x10</a:t>
            </a:r>
            <a:r>
              <a:rPr lang="en-GB" baseline="30000" dirty="0" smtClean="0"/>
              <a:t>34</a:t>
            </a:r>
            <a:r>
              <a:rPr lang="en-GB" dirty="0" smtClean="0"/>
              <a:t> cm-</a:t>
            </a:r>
            <a:r>
              <a:rPr lang="en-GB" baseline="30000" dirty="0" smtClean="0"/>
              <a:t>2</a:t>
            </a:r>
            <a:r>
              <a:rPr lang="en-GB" dirty="0" smtClean="0"/>
              <a:t>s</a:t>
            </a:r>
            <a:r>
              <a:rPr lang="en-GB" baseline="30000" dirty="0" smtClean="0"/>
              <a:t>-1</a:t>
            </a:r>
            <a:r>
              <a:rPr lang="en-GB" dirty="0" smtClean="0"/>
              <a:t> </a:t>
            </a:r>
            <a:endParaRPr lang="en-GB" dirty="0"/>
          </a:p>
        </p:txBody>
      </p:sp>
      <p:sp>
        <p:nvSpPr>
          <p:cNvPr id="4" name="Date Placeholder 3"/>
          <p:cNvSpPr>
            <a:spLocks noGrp="1"/>
          </p:cNvSpPr>
          <p:nvPr>
            <p:ph type="dt" sz="half" idx="10"/>
          </p:nvPr>
        </p:nvSpPr>
        <p:spPr/>
        <p:txBody>
          <a:bodyPr/>
          <a:lstStyle/>
          <a:p>
            <a:r>
              <a:rPr lang="en-US" smtClean="0"/>
              <a:t>07-Dec-2017</a:t>
            </a:r>
            <a:endParaRPr lang="en-US"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8</a:t>
            </a:fld>
            <a:endParaRPr lang="en-US" dirty="0"/>
          </a:p>
        </p:txBody>
      </p:sp>
      <p:pic>
        <p:nvPicPr>
          <p:cNvPr id="7" name="Picture 2" descr="C:\Heiko\Presentations\2014-11_RFUpgradesHB2014\PSRFManipulationImages\trisplitall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10" y="3780511"/>
            <a:ext cx="2907259" cy="952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iko\Presentations\2013-10_InjectorChainExoticOptionsRLIUP\TomoscopeImages\PS\inj2all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51" y="4744670"/>
            <a:ext cx="1839326" cy="188127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133639" y="6362881"/>
            <a:ext cx="5046574" cy="369332"/>
          </a:xfrm>
          <a:prstGeom prst="rect">
            <a:avLst/>
          </a:prstGeom>
          <a:noFill/>
        </p:spPr>
        <p:txBody>
          <a:bodyPr wrap="none" rtlCol="0">
            <a:spAutoFit/>
          </a:bodyPr>
          <a:lstStyle/>
          <a:p>
            <a:r>
              <a:rPr lang="en-GB" dirty="0"/>
              <a:t>p</a:t>
            </a:r>
            <a:r>
              <a:rPr lang="en-GB" dirty="0" smtClean="0"/>
              <a:t>ower loss from stable phase measurement</a:t>
            </a:r>
            <a:endParaRPr lang="en-GB"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8084" y="4178649"/>
            <a:ext cx="2399411" cy="2403411"/>
          </a:xfrm>
          <a:prstGeom prst="rect">
            <a:avLst/>
          </a:prstGeom>
        </p:spPr>
      </p:pic>
      <p:sp>
        <p:nvSpPr>
          <p:cNvPr id="10" name="TextBox 9"/>
          <p:cNvSpPr txBox="1"/>
          <p:nvPr/>
        </p:nvSpPr>
        <p:spPr>
          <a:xfrm>
            <a:off x="1140432" y="3420170"/>
            <a:ext cx="1672253" cy="369332"/>
          </a:xfrm>
          <a:prstGeom prst="rect">
            <a:avLst/>
          </a:prstGeom>
          <a:noFill/>
        </p:spPr>
        <p:txBody>
          <a:bodyPr wrap="none" rtlCol="0">
            <a:spAutoFit/>
          </a:bodyPr>
          <a:lstStyle/>
          <a:p>
            <a:r>
              <a:rPr lang="en-GB" dirty="0" smtClean="0"/>
              <a:t>standard 72b</a:t>
            </a:r>
            <a:endParaRPr lang="en-GB" dirty="0"/>
          </a:p>
        </p:txBody>
      </p:sp>
      <p:sp>
        <p:nvSpPr>
          <p:cNvPr id="20" name="TextBox 19"/>
          <p:cNvSpPr txBox="1"/>
          <p:nvPr/>
        </p:nvSpPr>
        <p:spPr>
          <a:xfrm>
            <a:off x="4524411" y="3800142"/>
            <a:ext cx="1726755" cy="369332"/>
          </a:xfrm>
          <a:prstGeom prst="rect">
            <a:avLst/>
          </a:prstGeom>
          <a:noFill/>
        </p:spPr>
        <p:txBody>
          <a:bodyPr wrap="none" rtlCol="0">
            <a:spAutoFit/>
          </a:bodyPr>
          <a:lstStyle/>
          <a:p>
            <a:r>
              <a:rPr lang="en-GB" dirty="0" smtClean="0"/>
              <a:t>BCS 32b 8b4e</a:t>
            </a:r>
            <a:endParaRPr lang="en-GB" dirty="0"/>
          </a:p>
        </p:txBody>
      </p:sp>
      <p:sp>
        <p:nvSpPr>
          <p:cNvPr id="21" name="TextBox 20"/>
          <p:cNvSpPr txBox="1"/>
          <p:nvPr/>
        </p:nvSpPr>
        <p:spPr>
          <a:xfrm>
            <a:off x="2283155" y="5754172"/>
            <a:ext cx="1374094" cy="369332"/>
          </a:xfrm>
          <a:prstGeom prst="rect">
            <a:avLst/>
          </a:prstGeom>
          <a:noFill/>
        </p:spPr>
        <p:txBody>
          <a:bodyPr wrap="none" rtlCol="0">
            <a:spAutoFit/>
          </a:bodyPr>
          <a:lstStyle/>
          <a:p>
            <a:r>
              <a:rPr lang="en-GB" dirty="0" smtClean="0"/>
              <a:t> BCMS 48b</a:t>
            </a:r>
            <a:endParaRPr lang="en-GB" dirty="0"/>
          </a:p>
        </p:txBody>
      </p:sp>
    </p:spTree>
    <p:extLst>
      <p:ext uri="{BB962C8B-B14F-4D97-AF65-F5344CB8AC3E}">
        <p14:creationId xmlns:p14="http://schemas.microsoft.com/office/powerpoint/2010/main" val="189775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08" y="452718"/>
            <a:ext cx="10650115" cy="784642"/>
          </a:xfrm>
        </p:spPr>
        <p:txBody>
          <a:bodyPr/>
          <a:lstStyle/>
          <a:p>
            <a:r>
              <a:rPr lang="en-GB" dirty="0" smtClean="0"/>
              <a:t>PS 80 MHz Fast </a:t>
            </a:r>
            <a:r>
              <a:rPr lang="en-GB" dirty="0" smtClean="0"/>
              <a:t>Tuner – </a:t>
            </a:r>
            <a:r>
              <a:rPr lang="en-GB" sz="3200" dirty="0" smtClean="0"/>
              <a:t>R&amp;D work in progress</a:t>
            </a:r>
            <a:endParaRPr lang="en-GB" sz="2400" dirty="0"/>
          </a:p>
        </p:txBody>
      </p:sp>
      <p:sp>
        <p:nvSpPr>
          <p:cNvPr id="5" name="Footer Placeholder 4"/>
          <p:cNvSpPr>
            <a:spLocks noGrp="1"/>
          </p:cNvSpPr>
          <p:nvPr>
            <p:ph type="ftr" sz="quarter" idx="11"/>
          </p:nvPr>
        </p:nvSpPr>
        <p:spPr/>
        <p:txBody>
          <a:bodyPr/>
          <a:lstStyle/>
          <a:p>
            <a:r>
              <a:rPr lang="sv-SE" smtClean="0"/>
              <a:t>RF R&amp;D @ CERN     Uppsala University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9</a:t>
            </a:fld>
            <a:endParaRPr lang="en-US" dirty="0"/>
          </a:p>
        </p:txBody>
      </p:sp>
      <p:sp>
        <p:nvSpPr>
          <p:cNvPr id="21" name="TextBox 20"/>
          <p:cNvSpPr txBox="1"/>
          <p:nvPr/>
        </p:nvSpPr>
        <p:spPr>
          <a:xfrm>
            <a:off x="3491593" y="1231576"/>
            <a:ext cx="7609735" cy="830997"/>
          </a:xfrm>
          <a:prstGeom prst="rect">
            <a:avLst/>
          </a:prstGeom>
          <a:noFill/>
        </p:spPr>
        <p:txBody>
          <a:bodyPr wrap="square" rtlCol="0">
            <a:spAutoFit/>
          </a:bodyPr>
          <a:lstStyle/>
          <a:p>
            <a:pPr algn="just"/>
            <a:r>
              <a:rPr lang="en-US" sz="1600" i="1" dirty="0" smtClean="0">
                <a:latin typeface="Arial" charset="0"/>
                <a:ea typeface="Arial" charset="0"/>
                <a:cs typeface="Arial" charset="0"/>
              </a:rPr>
              <a:t>The prototype of 80 MHz fast tuner was installed in the PS during EYETS, however preliminary measurements performed under a tight schedule were not able to indicate a usable working point for the device.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47" y="1266161"/>
            <a:ext cx="3040380" cy="54025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680" y="2062573"/>
            <a:ext cx="2747621" cy="4263175"/>
          </a:xfrm>
          <a:prstGeom prst="rect">
            <a:avLst/>
          </a:prstGeom>
        </p:spPr>
      </p:pic>
      <p:pic>
        <p:nvPicPr>
          <p:cNvPr id="8" name="Content Placeholder 6"/>
          <p:cNvPicPr>
            <a:picLocks noGrp="1" noChangeAspect="1"/>
          </p:cNvPicPr>
          <p:nvPr>
            <p:ph idx="1"/>
          </p:nvPr>
        </p:nvPicPr>
        <p:blipFill>
          <a:blip r:embed="rId5"/>
          <a:stretch>
            <a:fillRect/>
          </a:stretch>
        </p:blipFill>
        <p:spPr>
          <a:xfrm>
            <a:off x="5987840" y="2062573"/>
            <a:ext cx="5374098" cy="4263175"/>
          </a:xfrm>
          <a:prstGeom prst="rect">
            <a:avLst/>
          </a:prstGeom>
        </p:spPr>
      </p:pic>
      <p:sp>
        <p:nvSpPr>
          <p:cNvPr id="7" name="Date Placeholder 6"/>
          <p:cNvSpPr>
            <a:spLocks noGrp="1"/>
          </p:cNvSpPr>
          <p:nvPr>
            <p:ph type="dt" sz="half" idx="10"/>
          </p:nvPr>
        </p:nvSpPr>
        <p:spPr/>
        <p:txBody>
          <a:bodyPr/>
          <a:lstStyle/>
          <a:p>
            <a:r>
              <a:rPr lang="en-US" smtClean="0"/>
              <a:t>07-Dec-2017</a:t>
            </a:r>
            <a:endParaRPr lang="en-US" dirty="0"/>
          </a:p>
        </p:txBody>
      </p:sp>
      <p:sp>
        <p:nvSpPr>
          <p:cNvPr id="10" name="TextBox 9"/>
          <p:cNvSpPr txBox="1"/>
          <p:nvPr/>
        </p:nvSpPr>
        <p:spPr>
          <a:xfrm>
            <a:off x="10260254" y="6339278"/>
            <a:ext cx="1765291" cy="369332"/>
          </a:xfrm>
          <a:prstGeom prst="rect">
            <a:avLst/>
          </a:prstGeom>
          <a:noFill/>
        </p:spPr>
        <p:txBody>
          <a:bodyPr wrap="none" rtlCol="0">
            <a:spAutoFit/>
          </a:bodyPr>
          <a:lstStyle/>
          <a:p>
            <a:pPr algn="r"/>
            <a:r>
              <a:rPr lang="en-GB" dirty="0" smtClean="0">
                <a:latin typeface="Calibri" panose="020F0502020204030204" pitchFamily="34" charset="0"/>
              </a:rPr>
              <a:t>C. Vollinger et al.</a:t>
            </a:r>
            <a:endParaRPr lang="en-GB" dirty="0">
              <a:latin typeface="Calibri" panose="020F0502020204030204" pitchFamily="34" charset="0"/>
            </a:endParaRPr>
          </a:p>
        </p:txBody>
      </p:sp>
    </p:spTree>
    <p:extLst>
      <p:ext uri="{BB962C8B-B14F-4D97-AF65-F5344CB8AC3E}">
        <p14:creationId xmlns:p14="http://schemas.microsoft.com/office/powerpoint/2010/main" val="19849242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txDef>
      <a:spPr>
        <a:noFill/>
      </a:spPr>
      <a:bodyPr wrap="square" rtlCol="0">
        <a:spAutoFit/>
      </a:bodyPr>
      <a:lstStyle>
        <a:defPPr>
          <a:defRPr sz="1600" dirty="0" smtClean="0">
            <a:solidFill>
              <a:schemeClr val="bg2">
                <a:lumMod val="20000"/>
                <a:lumOff val="80000"/>
              </a:schemeClr>
            </a:solidFill>
          </a:defRPr>
        </a:defPPr>
      </a:lstStyle>
    </a:txDef>
  </a:objectDefaults>
  <a:extraClrSchemeLst/>
  <a:extLst>
    <a:ext uri="{05A4C25C-085E-4340-85A3-A5531E510DB2}">
      <thm15:themeFamily xmlns:thm15="http://schemas.microsoft.com/office/thememl/2012/main" name="Highlights 2017 template" id="{E607C286-4153-4289-B80B-4E33A2FCF226}" vid="{AF3EFE9D-3AE3-42ED-8F9C-86302C683EAE}"/>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Highlights 2017 template</Template>
  <TotalTime>3385</TotalTime>
  <Words>4003</Words>
  <Application>Microsoft Office PowerPoint</Application>
  <PresentationFormat>Widescreen</PresentationFormat>
  <Paragraphs>721</Paragraphs>
  <Slides>54</Slides>
  <Notes>8</Notes>
  <HiddenSlides>0</HiddenSlides>
  <MMClips>1</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54</vt:i4>
      </vt:variant>
    </vt:vector>
  </HeadingPairs>
  <TitlesOfParts>
    <vt:vector size="73" baseType="lpstr">
      <vt:lpstr>Gill Sans MT</vt:lpstr>
      <vt:lpstr>SymbolMono BT</vt:lpstr>
      <vt:lpstr>Harlow Solid Italic</vt:lpstr>
      <vt:lpstr>Century Gothic</vt:lpstr>
      <vt:lpstr>MS PGothic</vt:lpstr>
      <vt:lpstr>Wingdings 2</vt:lpstr>
      <vt:lpstr>Wingdings</vt:lpstr>
      <vt:lpstr>Wingdings 3</vt:lpstr>
      <vt:lpstr>Agency FB</vt:lpstr>
      <vt:lpstr>Cambria Math</vt:lpstr>
      <vt:lpstr>Symbol</vt:lpstr>
      <vt:lpstr>Times New Roman</vt:lpstr>
      <vt:lpstr>Calibri Light</vt:lpstr>
      <vt:lpstr>Arial</vt:lpstr>
      <vt:lpstr>Calibri</vt:lpstr>
      <vt:lpstr>Ion</vt:lpstr>
      <vt:lpstr>Office Theme</vt:lpstr>
      <vt:lpstr>Graph</vt:lpstr>
      <vt:lpstr>Equation</vt:lpstr>
      <vt:lpstr>RF R&amp;D at CERN</vt:lpstr>
      <vt:lpstr>Outline</vt:lpstr>
      <vt:lpstr>CERN Accelerator complex</vt:lpstr>
      <vt:lpstr>PSB Finemet® System</vt:lpstr>
      <vt:lpstr>PSB RF SYSTEM – fabrication completed</vt:lpstr>
      <vt:lpstr>PSB RF SYSTEM – fabrication completed</vt:lpstr>
      <vt:lpstr>PSB: new controlled longitudinal emittance blow-up</vt:lpstr>
      <vt:lpstr>PS Beam manipulations from nominal to 8b4e BCS: mitigating e-cloud in LHC</vt:lpstr>
      <vt:lpstr>PS 80 MHz Fast Tuner – R&amp;D work in progress</vt:lpstr>
      <vt:lpstr>SPS: R&amp;D for wideband transverse feedbacks</vt:lpstr>
      <vt:lpstr>LIU-PS 10 MHz Upgrade</vt:lpstr>
      <vt:lpstr>LIU-SPS-RF  turning solid-state</vt:lpstr>
      <vt:lpstr>Power combiners Key to go to solid-state!</vt:lpstr>
      <vt:lpstr>LHC Adaptive Set-point (Full Detuning)</vt:lpstr>
      <vt:lpstr>LHC: Phase modulation in production</vt:lpstr>
      <vt:lpstr>Medical RFQ amplifiers</vt:lpstr>
      <vt:lpstr>Multi Beam IOT (work for ESS)</vt:lpstr>
      <vt:lpstr>R&amp;D to prepare the future of CERN some possible future colliders</vt:lpstr>
      <vt:lpstr>CLIC</vt:lpstr>
      <vt:lpstr>3 TeV version of CLIC</vt:lpstr>
      <vt:lpstr>Two 380 GeV versions: drive beam or klystrons</vt:lpstr>
      <vt:lpstr>CLIC baseline accelerating structure</vt:lpstr>
      <vt:lpstr>Prototype testing X-band - XBoxes</vt:lpstr>
      <vt:lpstr>X-band</vt:lpstr>
      <vt:lpstr>High-field vacuum arcs understanding the physics</vt:lpstr>
      <vt:lpstr>Breakdown rate dependence on parameters – a physical model</vt:lpstr>
      <vt:lpstr>Breakdown rate understanding the physics</vt:lpstr>
      <vt:lpstr>Recent test results</vt:lpstr>
      <vt:lpstr>CLIC Technology – applications overview</vt:lpstr>
      <vt:lpstr>High efficiency klystron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HL-LHC: Crab Cavities for SPS test</vt:lpstr>
      <vt:lpstr>HL-LHC: Crab Cavities for SPS</vt:lpstr>
      <vt:lpstr>HIE ISOLDE cavities, cryomodules and linac commissioning for 2017 physics run</vt:lpstr>
      <vt:lpstr>Nb3Sn sputtered films for SRF</vt:lpstr>
      <vt:lpstr>Coating by magnetron sputtering</vt:lpstr>
      <vt:lpstr>Results: films reacted after coating</vt:lpstr>
      <vt:lpstr>Results: films reacted during coating</vt:lpstr>
      <vt:lpstr>Results: Critical temperature</vt:lpstr>
      <vt:lpstr>Proposed improvement: intermediate layer</vt:lpstr>
      <vt:lpstr>Preliminary results with Ta layer: encouraging</vt:lpstr>
      <vt:lpstr>Summary</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2017</dc:title>
  <dc:creator>Eric Montesinos</dc:creator>
  <cp:lastModifiedBy>Erk Jensen</cp:lastModifiedBy>
  <cp:revision>77</cp:revision>
  <dcterms:created xsi:type="dcterms:W3CDTF">2017-11-23T21:54:18Z</dcterms:created>
  <dcterms:modified xsi:type="dcterms:W3CDTF">2017-12-07T07:02:26Z</dcterms:modified>
</cp:coreProperties>
</file>