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0" r:id="rId3"/>
    <p:sldId id="274" r:id="rId4"/>
    <p:sldId id="303" r:id="rId5"/>
    <p:sldId id="308" r:id="rId6"/>
    <p:sldId id="307" r:id="rId7"/>
    <p:sldId id="309" r:id="rId8"/>
    <p:sldId id="310" r:id="rId9"/>
    <p:sldId id="311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jard" initials="pb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>
        <p:scale>
          <a:sx n="102" d="100"/>
          <a:sy n="102" d="100"/>
        </p:scale>
        <p:origin x="92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7E323-D1A1-4948-80C3-174F3AF98CB4}" type="datetimeFigureOut">
              <a:rPr lang="fr-FR" smtClean="0"/>
              <a:pPr/>
              <a:t>19/02/2018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6E92-C05B-48A1-944F-2DD95A2F32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07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92A6-6427-45D0-9DE8-1618A34055AD}" type="datetimeFigureOut">
              <a:rPr lang="fr-FR" smtClean="0"/>
              <a:pPr/>
              <a:t>19/02/2018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9A139-63E0-4622-AD2D-8594CBCC16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956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5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10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3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0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5901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9A139-63E0-4622-AD2D-8594CBCC168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561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56F43006-22BA-4B65-9153-CA4D1108557C}" type="slidenum">
              <a:rPr lang="fr-FR" smtClean="0"/>
              <a:pPr/>
              <a:t>‹N°›</a:t>
            </a:fld>
            <a:endParaRPr lang="fr-FR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2540-9D6F-4A30-A888-2EE61B5A02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err="1" smtClean="0"/>
              <a:t>Teleconference</a:t>
            </a:r>
            <a:r>
              <a:rPr lang="fr-FR" dirty="0" smtClean="0"/>
              <a:t> ACS – FREIA</a:t>
            </a:r>
            <a:br>
              <a:rPr lang="fr-FR" dirty="0" smtClean="0"/>
            </a:br>
            <a:r>
              <a:rPr lang="fr-FR" dirty="0" smtClean="0"/>
              <a:t>20th </a:t>
            </a:r>
            <a:r>
              <a:rPr lang="fr-FR" dirty="0" err="1" smtClean="0"/>
              <a:t>February</a:t>
            </a:r>
            <a:r>
              <a:rPr lang="fr-FR" dirty="0" smtClean="0"/>
              <a:t> 2018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7584" y="1772816"/>
            <a:ext cx="6400800" cy="3456384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Agenda: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Manufacturing follow-up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Control and command </a:t>
            </a:r>
            <a:r>
              <a:rPr lang="en-US" sz="2000" dirty="0" smtClean="0">
                <a:solidFill>
                  <a:schemeClr val="tx1"/>
                </a:solidFill>
              </a:rPr>
              <a:t>status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Planning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Commissioning tests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Installation at </a:t>
            </a:r>
            <a:r>
              <a:rPr lang="en-US" sz="2000" dirty="0" smtClean="0">
                <a:solidFill>
                  <a:schemeClr val="tx1"/>
                </a:solidFill>
              </a:rPr>
              <a:t>Uppsala</a:t>
            </a:r>
            <a:br>
              <a:rPr lang="en-US" sz="2000" dirty="0" smtClean="0">
                <a:solidFill>
                  <a:schemeClr val="tx1"/>
                </a:solidFill>
              </a:rPr>
            </a:b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0" y="5661248"/>
            <a:ext cx="4063492" cy="812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Manufacturing follow-up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70784" cy="452596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 smtClean="0"/>
              <a:t>Magnet insert: </a:t>
            </a:r>
            <a:endParaRPr lang="en-US" sz="2400" b="1" dirty="0" smtClean="0"/>
          </a:p>
          <a:p>
            <a:pPr lvl="1"/>
            <a:r>
              <a:rPr lang="en-US" sz="2000" dirty="0"/>
              <a:t>Welding of the top plate</a:t>
            </a:r>
          </a:p>
          <a:p>
            <a:pPr lvl="1"/>
            <a:r>
              <a:rPr lang="en-US" sz="2000" dirty="0" smtClean="0"/>
              <a:t>Welding of the thermal screens</a:t>
            </a:r>
          </a:p>
          <a:p>
            <a:pPr lvl="1"/>
            <a:r>
              <a:rPr lang="en-US" sz="2000" dirty="0" smtClean="0"/>
              <a:t>Support assembly</a:t>
            </a:r>
          </a:p>
          <a:p>
            <a:pPr lvl="1"/>
            <a:r>
              <a:rPr lang="en-US" sz="2000" dirty="0" smtClean="0"/>
              <a:t>Internal components</a:t>
            </a:r>
          </a:p>
          <a:p>
            <a:pPr lvl="1"/>
            <a:r>
              <a:rPr lang="en-US" sz="2000" dirty="0" smtClean="0"/>
              <a:t>HX683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Copper tube supply delayed to March</a:t>
            </a:r>
          </a:p>
          <a:p>
            <a:pPr lvl="1"/>
            <a:r>
              <a:rPr lang="en-US" dirty="0" smtClean="0"/>
              <a:t>New flanges required for the vacuum box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142" y="3361989"/>
            <a:ext cx="3516583" cy="2637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22699"/>
            <a:ext cx="2989946" cy="59798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7638"/>
            <a:ext cx="2592288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6" r="23411"/>
          <a:stretch/>
        </p:blipFill>
        <p:spPr>
          <a:xfrm>
            <a:off x="7804139" y="3361852"/>
            <a:ext cx="1252709" cy="2637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3"/>
          <a:stretch/>
        </p:blipFill>
        <p:spPr>
          <a:xfrm>
            <a:off x="6807351" y="1417638"/>
            <a:ext cx="2249497" cy="19442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38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Control and </a:t>
            </a:r>
            <a:r>
              <a:rPr lang="fr-FR" sz="4000" dirty="0" smtClean="0"/>
              <a:t>Command </a:t>
            </a:r>
            <a:r>
              <a:rPr lang="en-US" sz="4000" dirty="0" smtClean="0"/>
              <a:t>status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ISII-tech was present during the tests providing:</a:t>
            </a:r>
          </a:p>
          <a:p>
            <a:pPr lvl="1"/>
            <a:r>
              <a:rPr lang="en-US" sz="1600" dirty="0" smtClean="0"/>
              <a:t>Formation </a:t>
            </a:r>
          </a:p>
          <a:p>
            <a:pPr lvl="1"/>
            <a:r>
              <a:rPr lang="en-US" sz="1600" dirty="0" smtClean="0"/>
              <a:t>Technical support</a:t>
            </a:r>
          </a:p>
          <a:p>
            <a:r>
              <a:rPr lang="en-US" sz="2000" dirty="0" err="1" smtClean="0"/>
              <a:t>Technergie</a:t>
            </a:r>
            <a:r>
              <a:rPr lang="en-US" sz="2000" dirty="0" smtClean="0"/>
              <a:t> still have few work to complete on the vertical cryostat</a:t>
            </a:r>
          </a:p>
          <a:p>
            <a:endParaRPr lang="en-US" sz="2000" dirty="0" smtClean="0"/>
          </a:p>
          <a:p>
            <a:r>
              <a:rPr lang="en-US" sz="2000" dirty="0" smtClean="0"/>
              <a:t>Due to the delay of the magnet insert manufacturing, ACS asked CD to send the electrical cabinet with the cryostat,</a:t>
            </a:r>
          </a:p>
          <a:p>
            <a:pPr lvl="1"/>
            <a:r>
              <a:rPr lang="en-US" sz="1600" dirty="0" smtClean="0"/>
              <a:t>Electrical tests on the magnet insert will be done with electrical test boxes</a:t>
            </a:r>
          </a:p>
          <a:p>
            <a:pPr lvl="1"/>
            <a:r>
              <a:rPr lang="en-US" sz="1600" dirty="0" smtClean="0"/>
              <a:t>Mechanical tests (leak test, thermal shock, vacuum) </a:t>
            </a:r>
            <a:r>
              <a:rPr lang="en-US" sz="1600" dirty="0" smtClean="0"/>
              <a:t>doesn</a:t>
            </a:r>
            <a:r>
              <a:rPr lang="en-US" sz="1600" dirty="0" smtClean="0"/>
              <a:t>’</a:t>
            </a:r>
            <a:r>
              <a:rPr lang="en-US" sz="1600" dirty="0" smtClean="0"/>
              <a:t>t </a:t>
            </a:r>
            <a:r>
              <a:rPr lang="en-US" sz="1600" dirty="0" smtClean="0"/>
              <a:t>require the electrical cabinet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22699"/>
            <a:ext cx="2989946" cy="597989"/>
          </a:xfrm>
          <a:prstGeom prst="rect">
            <a:avLst/>
          </a:prstGeom>
        </p:spPr>
      </p:pic>
      <p:pic>
        <p:nvPicPr>
          <p:cNvPr id="9" name="Picture 12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r="3272"/>
          <a:stretch/>
        </p:blipFill>
        <p:spPr>
          <a:xfrm>
            <a:off x="4509882" y="1417638"/>
            <a:ext cx="4375057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412528"/>
              </p:ext>
            </p:extLst>
          </p:nvPr>
        </p:nvGraphicFramePr>
        <p:xfrm>
          <a:off x="1318589" y="1772816"/>
          <a:ext cx="6493771" cy="3229430"/>
        </p:xfrm>
        <a:graphic>
          <a:graphicData uri="http://schemas.openxmlformats.org/drawingml/2006/table">
            <a:tbl>
              <a:tblPr/>
              <a:tblGrid>
                <a:gridCol w="2748396"/>
                <a:gridCol w="133525"/>
                <a:gridCol w="133525"/>
                <a:gridCol w="133525"/>
                <a:gridCol w="166906"/>
                <a:gridCol w="133525"/>
                <a:gridCol w="166906"/>
                <a:gridCol w="166906"/>
                <a:gridCol w="166906"/>
                <a:gridCol w="166906"/>
                <a:gridCol w="133525"/>
                <a:gridCol w="133525"/>
                <a:gridCol w="133525"/>
                <a:gridCol w="133525"/>
                <a:gridCol w="133525"/>
                <a:gridCol w="133525"/>
                <a:gridCol w="133525"/>
                <a:gridCol w="133525"/>
                <a:gridCol w="133525"/>
                <a:gridCol w="133525"/>
                <a:gridCol w="133525"/>
                <a:gridCol w="133525"/>
                <a:gridCol w="133525"/>
                <a:gridCol w="160230"/>
                <a:gridCol w="160230"/>
                <a:gridCol w="160230"/>
                <a:gridCol w="160230"/>
              </a:tblGrid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6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insert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manufacturing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insert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mechanical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testing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electrical wiring of control cabinet &amp; test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vertical cryostat electrical wiring repair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cabinet &amp;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automaton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factory acceptance test with simulator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cabinet &amp; automaton test with magnet insert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packing &amp;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delivery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vertical cryostat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valve box &amp; simulator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control cabinet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magnet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insert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onsite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installation of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</a:t>
                      </a: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vertical cryostat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valve box &amp; simulator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control cabinet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onsite cryogenic tests with simulator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onsite final installation of project with liquid insert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onsite acceptance tests with liquid insert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4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onsite acceptance tests with magnet insert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GERSEMI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22699"/>
            <a:ext cx="2989946" cy="597989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5217363" y="2225482"/>
            <a:ext cx="0" cy="27767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4</a:t>
            </a:fld>
            <a:endParaRPr lang="fr-FR"/>
          </a:p>
        </p:txBody>
      </p:sp>
      <p:cxnSp>
        <p:nvCxnSpPr>
          <p:cNvPr id="12" name="Connecteur droit 11"/>
          <p:cNvCxnSpPr/>
          <p:nvPr/>
        </p:nvCxnSpPr>
        <p:spPr>
          <a:xfrm>
            <a:off x="4425275" y="2225482"/>
            <a:ext cx="1077342" cy="1115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291210" y="2366468"/>
            <a:ext cx="3746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282584" y="3086548"/>
            <a:ext cx="28619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4565474" y="2959784"/>
            <a:ext cx="54133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766302" y="3360784"/>
            <a:ext cx="3952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963153" y="3518596"/>
            <a:ext cx="1984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059196" y="4094660"/>
            <a:ext cx="20478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282584" y="4238676"/>
            <a:ext cx="37465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0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Planning: GERSEMI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22699"/>
            <a:ext cx="2989946" cy="597989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u="sng" dirty="0" smtClean="0"/>
              <a:t>Week 08</a:t>
            </a:r>
          </a:p>
          <a:p>
            <a:pPr lvl="1"/>
            <a:r>
              <a:rPr lang="en-US" dirty="0" smtClean="0"/>
              <a:t>Monday: MLI final check</a:t>
            </a:r>
          </a:p>
          <a:p>
            <a:pPr lvl="1"/>
            <a:r>
              <a:rPr lang="en-US" dirty="0" smtClean="0"/>
              <a:t>Wednesday-Thursday: carting VB + VC + simulator</a:t>
            </a:r>
          </a:p>
          <a:p>
            <a:r>
              <a:rPr lang="en-US" dirty="0" smtClean="0"/>
              <a:t>Shipping : end of W08 – beginning W09</a:t>
            </a:r>
          </a:p>
          <a:p>
            <a:r>
              <a:rPr lang="en-US" dirty="0" smtClean="0"/>
              <a:t>Delivery at Uppsala: early March</a:t>
            </a:r>
          </a:p>
          <a:p>
            <a:endParaRPr lang="en-US" dirty="0" smtClean="0"/>
          </a:p>
          <a:p>
            <a:r>
              <a:rPr lang="en-US" dirty="0" smtClean="0"/>
              <a:t>Ongoing tasks</a:t>
            </a:r>
          </a:p>
          <a:p>
            <a:pPr lvl="1"/>
            <a:r>
              <a:rPr lang="en-US" dirty="0" smtClean="0"/>
              <a:t>Disassembly </a:t>
            </a:r>
          </a:p>
          <a:p>
            <a:pPr lvl="1"/>
            <a:r>
              <a:rPr lang="en-US" dirty="0" smtClean="0"/>
              <a:t>Packaging</a:t>
            </a:r>
          </a:p>
          <a:p>
            <a:pPr lvl="1"/>
            <a:r>
              <a:rPr lang="en-US" dirty="0" smtClean="0"/>
              <a:t>Listing, documentation</a:t>
            </a:r>
            <a:endParaRPr lang="en-US" dirty="0" smtClean="0"/>
          </a:p>
          <a:p>
            <a:r>
              <a:rPr lang="en-US" dirty="0" smtClean="0"/>
              <a:t>Additional:</a:t>
            </a:r>
          </a:p>
          <a:p>
            <a:pPr lvl="1"/>
            <a:r>
              <a:rPr lang="en-US" dirty="0" smtClean="0"/>
              <a:t>VC thermal shield modification (baffle, paint)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r>
              <a:rPr lang="en-US" dirty="0" smtClean="0"/>
              <a:t>CD preparation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List </a:t>
            </a:r>
            <a:r>
              <a:rPr lang="en-US" dirty="0" smtClean="0"/>
              <a:t>of repair (to be done after shipping)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06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Commissioning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</a:t>
            </a:r>
            <a:r>
              <a:rPr lang="en-US" dirty="0" smtClean="0"/>
              <a:t>mechanical tests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He leak tests vessels, circuits and valves</a:t>
            </a:r>
          </a:p>
          <a:p>
            <a:pPr lvl="1"/>
            <a:r>
              <a:rPr lang="en-US" dirty="0" smtClean="0"/>
              <a:t>Assembly of the multiline L012 (VC side)</a:t>
            </a:r>
          </a:p>
          <a:p>
            <a:pPr lvl="1"/>
            <a:endParaRPr lang="en-US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22699"/>
            <a:ext cx="2989946" cy="59798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8" y="3252137"/>
            <a:ext cx="3826768" cy="28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Commissioning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Simulator </a:t>
            </a:r>
            <a:r>
              <a:rPr lang="en-US" dirty="0"/>
              <a:t>allows the control of the following </a:t>
            </a:r>
            <a:r>
              <a:rPr lang="en-US" dirty="0" smtClean="0"/>
              <a:t>sequences (liquid mode):</a:t>
            </a:r>
            <a:endParaRPr lang="en-US" dirty="0"/>
          </a:p>
          <a:p>
            <a:pPr lvl="1"/>
            <a:r>
              <a:rPr lang="en-US" dirty="0" smtClean="0"/>
              <a:t>1 VB, conditioning </a:t>
            </a:r>
            <a:r>
              <a:rPr lang="en-US" dirty="0" err="1" smtClean="0"/>
              <a:t>LHe</a:t>
            </a:r>
            <a:r>
              <a:rPr lang="en-US" dirty="0" smtClean="0"/>
              <a:t> circuit</a:t>
            </a:r>
            <a:endParaRPr lang="en-US" dirty="0"/>
          </a:p>
          <a:p>
            <a:pPr lvl="1"/>
            <a:r>
              <a:rPr lang="en-US" dirty="0" smtClean="0"/>
              <a:t>3 VB, conditioning She circuit</a:t>
            </a:r>
            <a:endParaRPr lang="en-US" dirty="0"/>
          </a:p>
          <a:p>
            <a:pPr lvl="1"/>
            <a:r>
              <a:rPr lang="en-US" dirty="0" smtClean="0"/>
              <a:t>5 VB thermal shield cooling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8 </a:t>
            </a:r>
            <a:r>
              <a:rPr lang="en-US" dirty="0" err="1" smtClean="0">
                <a:solidFill>
                  <a:schemeClr val="accent1"/>
                </a:solidFill>
              </a:rPr>
              <a:t>LHe</a:t>
            </a:r>
            <a:r>
              <a:rPr lang="en-US" dirty="0" smtClean="0">
                <a:solidFill>
                  <a:schemeClr val="accent1"/>
                </a:solidFill>
              </a:rPr>
              <a:t> level measurement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9 VB cooling +4K tank control level</a:t>
            </a:r>
            <a:endParaRPr lang="en-US" dirty="0"/>
          </a:p>
          <a:p>
            <a:pPr lvl="1"/>
            <a:r>
              <a:rPr lang="en-US" dirty="0" smtClean="0"/>
              <a:t>10 cavity cooldown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12 cavity in operation @4K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14 cavity in standby @40K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21 VB warm-up</a:t>
            </a:r>
            <a:endParaRPr lang="en-US" dirty="0"/>
          </a:p>
          <a:p>
            <a:pPr lvl="1"/>
            <a:r>
              <a:rPr lang="en-US" dirty="0" smtClean="0"/>
              <a:t>22 VC warm-up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24 VC isolated or connected to He recovery circuit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25 </a:t>
            </a:r>
            <a:r>
              <a:rPr lang="en-US" dirty="0" smtClean="0">
                <a:solidFill>
                  <a:schemeClr val="accent6"/>
                </a:solidFill>
              </a:rPr>
              <a:t>VB </a:t>
            </a:r>
            <a:r>
              <a:rPr lang="en-US" dirty="0">
                <a:solidFill>
                  <a:schemeClr val="accent6"/>
                </a:solidFill>
              </a:rPr>
              <a:t>isolated or connected to He recovery circuit</a:t>
            </a:r>
          </a:p>
          <a:p>
            <a:r>
              <a:rPr lang="en-US" dirty="0" smtClean="0"/>
              <a:t>Some sequences couldn’t be tested in CD workshop due to the absence of external components: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LHe</a:t>
            </a:r>
            <a:r>
              <a:rPr lang="en-US" dirty="0" smtClean="0">
                <a:solidFill>
                  <a:schemeClr val="accent1"/>
                </a:solidFill>
              </a:rPr>
              <a:t> production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Double </a:t>
            </a:r>
            <a:r>
              <a:rPr lang="en-US" dirty="0" err="1" smtClean="0">
                <a:solidFill>
                  <a:schemeClr val="accent6"/>
                </a:solidFill>
              </a:rPr>
              <a:t>reheater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+ recovery system</a:t>
            </a:r>
            <a:endParaRPr lang="en-US" dirty="0">
              <a:solidFill>
                <a:schemeClr val="accent6"/>
              </a:solidFill>
            </a:endParaRPr>
          </a:p>
          <a:p>
            <a:endParaRPr lang="fr-FR" dirty="0"/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91" y="1207287"/>
            <a:ext cx="3466728" cy="2600046"/>
          </a:xfrm>
        </p:spPr>
      </p:pic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22699"/>
            <a:ext cx="2989946" cy="597989"/>
          </a:xfrm>
          <a:prstGeom prst="rect">
            <a:avLst/>
          </a:prstGeom>
        </p:spPr>
      </p:pic>
      <p:pic>
        <p:nvPicPr>
          <p:cNvPr id="3074" name="Picture 2" descr="Résultat de recherche d'images pour &quot;check mar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6" y="1984133"/>
            <a:ext cx="261144" cy="2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ésultat de recherche d'images pour &quot;check mar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6" y="2166695"/>
            <a:ext cx="261144" cy="2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ésultat de recherche d'images pour &quot;check mar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6" y="2364091"/>
            <a:ext cx="261144" cy="2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ésultat de recherche d'images pour &quot;check mar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1" y="2760292"/>
            <a:ext cx="261144" cy="2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ésultat de recherche d'images pour &quot;check mar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1" y="2983118"/>
            <a:ext cx="261144" cy="2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ésultat de recherche d'images pour &quot;check mar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6" y="3735686"/>
            <a:ext cx="261144" cy="2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ésultat de recherche d'images pour &quot;check mark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91" y="3544843"/>
            <a:ext cx="261144" cy="25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90" y="3844095"/>
            <a:ext cx="3466729" cy="195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 at Uppsala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22699"/>
            <a:ext cx="2989946" cy="597989"/>
          </a:xfrm>
          <a:prstGeom prst="rect">
            <a:avLst/>
          </a:prstGeom>
        </p:spPr>
      </p:pic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Time planned for installation?</a:t>
            </a:r>
          </a:p>
          <a:p>
            <a:pPr lvl="1"/>
            <a:r>
              <a:rPr lang="en-US" dirty="0" smtClean="0"/>
              <a:t>Mechanical</a:t>
            </a:r>
          </a:p>
          <a:p>
            <a:pPr lvl="1"/>
            <a:r>
              <a:rPr lang="en-US" dirty="0" smtClean="0"/>
              <a:t>Electrical connections</a:t>
            </a:r>
          </a:p>
          <a:p>
            <a:pPr lvl="1"/>
            <a:r>
              <a:rPr lang="en-US" dirty="0" smtClean="0"/>
              <a:t>Transfer lines</a:t>
            </a:r>
          </a:p>
          <a:p>
            <a:r>
              <a:rPr lang="en-US" dirty="0" smtClean="0"/>
              <a:t> ACS presence for:</a:t>
            </a:r>
          </a:p>
          <a:p>
            <a:pPr lvl="1"/>
            <a:r>
              <a:rPr lang="en-US" dirty="0" smtClean="0"/>
              <a:t>Assembly validation</a:t>
            </a:r>
          </a:p>
          <a:p>
            <a:pPr lvl="1"/>
            <a:r>
              <a:rPr lang="en-US" dirty="0" smtClean="0"/>
              <a:t>Commissioning tests</a:t>
            </a:r>
            <a:endParaRPr lang="en-US" dirty="0"/>
          </a:p>
        </p:txBody>
      </p:sp>
      <p:pic>
        <p:nvPicPr>
          <p:cNvPr id="11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60300"/>
            <a:ext cx="4038600" cy="2605763"/>
          </a:xfrm>
        </p:spPr>
      </p:pic>
    </p:spTree>
    <p:extLst>
      <p:ext uri="{BB962C8B-B14F-4D97-AF65-F5344CB8AC3E}">
        <p14:creationId xmlns:p14="http://schemas.microsoft.com/office/powerpoint/2010/main" val="6628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attention</a:t>
            </a:r>
            <a:endParaRPr lang="fr-FR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Q&amp;A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20/02/2018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Teleconf ACS - FREIA 20th FEBRUARY 2018                                                                     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540-9D6F-4A30-A888-2EE61B5A02DE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22699"/>
            <a:ext cx="2989946" cy="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8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9541</TotalTime>
  <Words>564</Words>
  <Application>Microsoft Office PowerPoint</Application>
  <PresentationFormat>Affichage à l'écran (4:3)</PresentationFormat>
  <Paragraphs>523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Thème Office</vt:lpstr>
      <vt:lpstr>Teleconference ACS – FREIA 20th February 2018</vt:lpstr>
      <vt:lpstr>Manufacturing follow-up</vt:lpstr>
      <vt:lpstr>Control and Command status</vt:lpstr>
      <vt:lpstr>Planning: GERSEMI</vt:lpstr>
      <vt:lpstr>Planning: GERSEMI</vt:lpstr>
      <vt:lpstr>Commissioning test</vt:lpstr>
      <vt:lpstr>Commissioning test</vt:lpstr>
      <vt:lpstr>Installation at Uppsala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thermeau</dc:creator>
  <cp:lastModifiedBy>Florian DIEUDEGARD</cp:lastModifiedBy>
  <cp:revision>283</cp:revision>
  <dcterms:created xsi:type="dcterms:W3CDTF">2017-03-13T06:50:06Z</dcterms:created>
  <dcterms:modified xsi:type="dcterms:W3CDTF">2018-02-19T10:11:08Z</dcterms:modified>
</cp:coreProperties>
</file>