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6" r:id="rId3"/>
  </p:sldMasterIdLst>
  <p:notesMasterIdLst>
    <p:notesMasterId r:id="rId30"/>
  </p:notesMasterIdLst>
  <p:sldIdLst>
    <p:sldId id="257" r:id="rId4"/>
    <p:sldId id="513" r:id="rId5"/>
    <p:sldId id="665" r:id="rId6"/>
    <p:sldId id="657" r:id="rId7"/>
    <p:sldId id="668" r:id="rId8"/>
    <p:sldId id="667" r:id="rId9"/>
    <p:sldId id="608" r:id="rId10"/>
    <p:sldId id="588" r:id="rId11"/>
    <p:sldId id="564" r:id="rId12"/>
    <p:sldId id="649" r:id="rId13"/>
    <p:sldId id="666" r:id="rId14"/>
    <p:sldId id="601" r:id="rId15"/>
    <p:sldId id="611" r:id="rId16"/>
    <p:sldId id="655" r:id="rId17"/>
    <p:sldId id="633" r:id="rId18"/>
    <p:sldId id="612" r:id="rId19"/>
    <p:sldId id="614" r:id="rId20"/>
    <p:sldId id="635" r:id="rId21"/>
    <p:sldId id="596" r:id="rId22"/>
    <p:sldId id="437" r:id="rId23"/>
    <p:sldId id="258" r:id="rId24"/>
    <p:sldId id="664" r:id="rId25"/>
    <p:sldId id="659" r:id="rId26"/>
    <p:sldId id="661" r:id="rId27"/>
    <p:sldId id="662" r:id="rId28"/>
    <p:sldId id="663" r:id="rId29"/>
  </p:sldIdLst>
  <p:sldSz cx="9906000" cy="6858000" type="A4"/>
  <p:notesSz cx="9144000" cy="6858000"/>
  <p:custDataLst>
    <p:tags r:id="rId31"/>
  </p:custDataLst>
  <p:defaultTextStyle>
    <a:defPPr>
      <a:defRPr lang="nl-BE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07">
          <p15:clr>
            <a:srgbClr val="A4A3A4"/>
          </p15:clr>
        </p15:guide>
        <p15:guide id="2" pos="27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262"/>
    <a:srgbClr val="13BDB9"/>
    <a:srgbClr val="9D6833"/>
    <a:srgbClr val="B9C60A"/>
    <a:srgbClr val="898989"/>
    <a:srgbClr val="3E8FCD"/>
    <a:srgbClr val="007DC3"/>
    <a:srgbClr val="F36D47"/>
    <a:srgbClr val="F3663F"/>
    <a:srgbClr val="0D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43" autoAdjust="0"/>
  </p:normalViewPr>
  <p:slideViewPr>
    <p:cSldViewPr>
      <p:cViewPr varScale="1">
        <p:scale>
          <a:sx n="97" d="100"/>
          <a:sy n="97" d="100"/>
        </p:scale>
        <p:origin x="-990" y="-96"/>
      </p:cViewPr>
      <p:guideLst>
        <p:guide orient="horz" pos="1207"/>
        <p:guide pos="27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pompon\Desktop\Commissionning\SSA%20commissioning\Report\Re-commissioning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pompon\Desktop\Commissionning\SSA%20commissioning\Report\Re-commissioning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pompon\Desktop\Commissionning\SSA%20commissioning\Report\Re-commissioning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SSA requirements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Required</c:v>
          </c:tx>
          <c:invertIfNegative val="0"/>
          <c:val>
            <c:numRef>
              <c:f>'Derating curve'!$A$2:$A$83</c:f>
              <c:numCache>
                <c:formatCode>General</c:formatCode>
                <c:ptCount val="82"/>
                <c:pt idx="1">
                  <c:v>2.2778755637514148</c:v>
                </c:pt>
                <c:pt idx="2">
                  <c:v>2.733450676501703</c:v>
                </c:pt>
                <c:pt idx="3">
                  <c:v>9.4927054789493113</c:v>
                </c:pt>
                <c:pt idx="4">
                  <c:v>14.079068800239453</c:v>
                </c:pt>
                <c:pt idx="5">
                  <c:v>18.345453285160435</c:v>
                </c:pt>
                <c:pt idx="6">
                  <c:v>21.331922424605249</c:v>
                </c:pt>
                <c:pt idx="7">
                  <c:v>24.979109801925315</c:v>
                </c:pt>
                <c:pt idx="8">
                  <c:v>34.424991659796241</c:v>
                </c:pt>
                <c:pt idx="9">
                  <c:v>31.59122710243491</c:v>
                </c:pt>
                <c:pt idx="10">
                  <c:v>5.6946889093785416</c:v>
                </c:pt>
                <c:pt idx="11">
                  <c:v>46.278893865062841</c:v>
                </c:pt>
                <c:pt idx="12">
                  <c:v>45.789004673248058</c:v>
                </c:pt>
                <c:pt idx="13">
                  <c:v>46.685397662526235</c:v>
                </c:pt>
                <c:pt idx="14">
                  <c:v>46.247624342181133</c:v>
                </c:pt>
                <c:pt idx="15">
                  <c:v>46.674974488232202</c:v>
                </c:pt>
                <c:pt idx="16">
                  <c:v>46.226777993593281</c:v>
                </c:pt>
                <c:pt idx="17">
                  <c:v>44.684148198091087</c:v>
                </c:pt>
                <c:pt idx="18">
                  <c:v>43.579291722934229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3.8861526625482026</c:v>
                </c:pt>
                <c:pt idx="23">
                  <c:v>3.9454699592398206</c:v>
                </c:pt>
                <c:pt idx="24">
                  <c:v>4.0052564799392183</c:v>
                </c:pt>
                <c:pt idx="25">
                  <c:v>4.0702983909257844</c:v>
                </c:pt>
                <c:pt idx="26">
                  <c:v>4.1486124237823896</c:v>
                </c:pt>
                <c:pt idx="27">
                  <c:v>4.2206683383335708</c:v>
                </c:pt>
                <c:pt idx="28">
                  <c:v>4.322731759740428</c:v>
                </c:pt>
                <c:pt idx="29">
                  <c:v>4.4033311066769043</c:v>
                </c:pt>
                <c:pt idx="30">
                  <c:v>4.1800595327690813</c:v>
                </c:pt>
                <c:pt idx="31">
                  <c:v>4.2639932327736103</c:v>
                </c:pt>
                <c:pt idx="32">
                  <c:v>4.4254714353398681</c:v>
                </c:pt>
                <c:pt idx="33">
                  <c:v>4.5214394576779986</c:v>
                </c:pt>
                <c:pt idx="34">
                  <c:v>4.7396848144767469</c:v>
                </c:pt>
                <c:pt idx="35">
                  <c:v>4.8509463485670477</c:v>
                </c:pt>
                <c:pt idx="36">
                  <c:v>5.1515541994122644</c:v>
                </c:pt>
                <c:pt idx="37">
                  <c:v>5.2826115399602038</c:v>
                </c:pt>
                <c:pt idx="38">
                  <c:v>5.7059427182924027</c:v>
                </c:pt>
                <c:pt idx="39">
                  <c:v>5.8631934242296433</c:v>
                </c:pt>
                <c:pt idx="40">
                  <c:v>6.4826039152487134</c:v>
                </c:pt>
                <c:pt idx="41">
                  <c:v>6.6754718761268785</c:v>
                </c:pt>
                <c:pt idx="42">
                  <c:v>7.6165987940580493</c:v>
                </c:pt>
                <c:pt idx="43">
                  <c:v>7.8593612007553393</c:v>
                </c:pt>
                <c:pt idx="44">
                  <c:v>9.1198763157409601</c:v>
                </c:pt>
                <c:pt idx="45">
                  <c:v>9.4138249180523008</c:v>
                </c:pt>
                <c:pt idx="46">
                  <c:v>9.6956972965997874</c:v>
                </c:pt>
                <c:pt idx="47">
                  <c:v>9.9405415647397017</c:v>
                </c:pt>
                <c:pt idx="48">
                  <c:v>10.163597142090238</c:v>
                </c:pt>
                <c:pt idx="49">
                  <c:v>10.358496030157099</c:v>
                </c:pt>
                <c:pt idx="50">
                  <c:v>10.532749082732179</c:v>
                </c:pt>
                <c:pt idx="51">
                  <c:v>10.682542824536981</c:v>
                </c:pt>
                <c:pt idx="52">
                  <c:v>10.813856789046296</c:v>
                </c:pt>
                <c:pt idx="53">
                  <c:v>10.92483079807649</c:v>
                </c:pt>
                <c:pt idx="54">
                  <c:v>11.019823273194865</c:v>
                </c:pt>
                <c:pt idx="55">
                  <c:v>11.098731965937901</c:v>
                </c:pt>
                <c:pt idx="56">
                  <c:v>11.164532847214975</c:v>
                </c:pt>
                <c:pt idx="57">
                  <c:v>11.217571694345926</c:v>
                </c:pt>
                <c:pt idx="58">
                  <c:v>11.26008314893984</c:v>
                </c:pt>
                <c:pt idx="59">
                  <c:v>11.292625661623177</c:v>
                </c:pt>
                <c:pt idx="60">
                  <c:v>11.316814029112093</c:v>
                </c:pt>
                <c:pt idx="61">
                  <c:v>11.333332559399635</c:v>
                </c:pt>
                <c:pt idx="62">
                  <c:v>11.343332787621737</c:v>
                </c:pt>
                <c:pt idx="63">
                  <c:v>11.347441588481928</c:v>
                </c:pt>
                <c:pt idx="64">
                  <c:v>11.346513775374664</c:v>
                </c:pt>
                <c:pt idx="65">
                  <c:v>11.341094031576304</c:v>
                </c:pt>
                <c:pt idx="66">
                  <c:v>11.33183351900454</c:v>
                </c:pt>
                <c:pt idx="67">
                  <c:v>11.31915734087347</c:v>
                </c:pt>
                <c:pt idx="68">
                  <c:v>11.303590073271494</c:v>
                </c:pt>
                <c:pt idx="69">
                  <c:v>11.285440689973671</c:v>
                </c:pt>
                <c:pt idx="70">
                  <c:v>11.26514170377013</c:v>
                </c:pt>
                <c:pt idx="71">
                  <c:v>11.242907944948252</c:v>
                </c:pt>
                <c:pt idx="72">
                  <c:v>11.219134825620555</c:v>
                </c:pt>
                <c:pt idx="73">
                  <c:v>11.193909023147546</c:v>
                </c:pt>
                <c:pt idx="74">
                  <c:v>11.167589366567105</c:v>
                </c:pt>
                <c:pt idx="75">
                  <c:v>11.140212507961724</c:v>
                </c:pt>
                <c:pt idx="76">
                  <c:v>11.11211062577371</c:v>
                </c:pt>
                <c:pt idx="77">
                  <c:v>11.083241592069571</c:v>
                </c:pt>
                <c:pt idx="78">
                  <c:v>11.167589366567105</c:v>
                </c:pt>
                <c:pt idx="79">
                  <c:v>11.140212507961724</c:v>
                </c:pt>
                <c:pt idx="80">
                  <c:v>11.11211062577371</c:v>
                </c:pt>
                <c:pt idx="81">
                  <c:v>11.083241592069571</c:v>
                </c:pt>
              </c:numCache>
            </c:numRef>
          </c:val>
        </c:ser>
        <c:ser>
          <c:idx val="1"/>
          <c:order val="1"/>
          <c:tx>
            <c:v>Installed</c:v>
          </c:tx>
          <c:invertIfNegative val="0"/>
          <c:val>
            <c:numRef>
              <c:f>'Derating curve'!$C$2:$C$83</c:f>
              <c:numCache>
                <c:formatCode>General</c:formatCode>
                <c:ptCount val="82"/>
                <c:pt idx="1">
                  <c:v>3.7221244362485852</c:v>
                </c:pt>
                <c:pt idx="2">
                  <c:v>3.266549323498297</c:v>
                </c:pt>
                <c:pt idx="3">
                  <c:v>14.507294521050689</c:v>
                </c:pt>
                <c:pt idx="4">
                  <c:v>9.9209311997605472</c:v>
                </c:pt>
                <c:pt idx="5">
                  <c:v>17.654546714839565</c:v>
                </c:pt>
                <c:pt idx="6">
                  <c:v>14.668077575394751</c:v>
                </c:pt>
                <c:pt idx="7">
                  <c:v>23.020890198074685</c:v>
                </c:pt>
                <c:pt idx="8">
                  <c:v>25.575008340203759</c:v>
                </c:pt>
                <c:pt idx="9">
                  <c:v>16.40877289756509</c:v>
                </c:pt>
                <c:pt idx="10">
                  <c:v>6.3053110906214584</c:v>
                </c:pt>
                <c:pt idx="11">
                  <c:v>31.721106134937159</c:v>
                </c:pt>
                <c:pt idx="12">
                  <c:v>32.210995326751942</c:v>
                </c:pt>
                <c:pt idx="13">
                  <c:v>31.314602337473765</c:v>
                </c:pt>
                <c:pt idx="14">
                  <c:v>31.752375657818867</c:v>
                </c:pt>
                <c:pt idx="15">
                  <c:v>31.325025511767798</c:v>
                </c:pt>
                <c:pt idx="16">
                  <c:v>31.773222006406719</c:v>
                </c:pt>
                <c:pt idx="17">
                  <c:v>33.315851801908913</c:v>
                </c:pt>
                <c:pt idx="18">
                  <c:v>34.420708277065771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8.1138473374517979</c:v>
                </c:pt>
                <c:pt idx="23">
                  <c:v>8.054530040760179</c:v>
                </c:pt>
                <c:pt idx="24">
                  <c:v>7.9947435200607817</c:v>
                </c:pt>
                <c:pt idx="25">
                  <c:v>7.9297016090742156</c:v>
                </c:pt>
                <c:pt idx="26">
                  <c:v>7.8513875762176104</c:v>
                </c:pt>
                <c:pt idx="27">
                  <c:v>7.7793316616664292</c:v>
                </c:pt>
                <c:pt idx="28">
                  <c:v>7.677268240259572</c:v>
                </c:pt>
                <c:pt idx="29">
                  <c:v>7.5966688933230957</c:v>
                </c:pt>
                <c:pt idx="30">
                  <c:v>7.8199404672309187</c:v>
                </c:pt>
                <c:pt idx="31">
                  <c:v>7.7360067672263897</c:v>
                </c:pt>
                <c:pt idx="32">
                  <c:v>7.5745285646601319</c:v>
                </c:pt>
                <c:pt idx="33">
                  <c:v>7.4785605423220014</c:v>
                </c:pt>
                <c:pt idx="34">
                  <c:v>7.2603151855232531</c:v>
                </c:pt>
                <c:pt idx="35">
                  <c:v>7.1490536514329523</c:v>
                </c:pt>
                <c:pt idx="36">
                  <c:v>6.8484458005877356</c:v>
                </c:pt>
                <c:pt idx="37">
                  <c:v>6.7173884600397962</c:v>
                </c:pt>
                <c:pt idx="38">
                  <c:v>12.294057281707598</c:v>
                </c:pt>
                <c:pt idx="39">
                  <c:v>12.136806575770358</c:v>
                </c:pt>
                <c:pt idx="40">
                  <c:v>11.517396084751287</c:v>
                </c:pt>
                <c:pt idx="41">
                  <c:v>11.324528123873122</c:v>
                </c:pt>
                <c:pt idx="42">
                  <c:v>10.383401205941951</c:v>
                </c:pt>
                <c:pt idx="43">
                  <c:v>10.140638799244661</c:v>
                </c:pt>
                <c:pt idx="44">
                  <c:v>14.88012368425904</c:v>
                </c:pt>
                <c:pt idx="45">
                  <c:v>14.586175081947699</c:v>
                </c:pt>
                <c:pt idx="46">
                  <c:v>14.304302703400213</c:v>
                </c:pt>
                <c:pt idx="47">
                  <c:v>14.059458435260298</c:v>
                </c:pt>
                <c:pt idx="48">
                  <c:v>13.836402857909762</c:v>
                </c:pt>
                <c:pt idx="49">
                  <c:v>13.641503969842901</c:v>
                </c:pt>
                <c:pt idx="50">
                  <c:v>19.467250917267819</c:v>
                </c:pt>
                <c:pt idx="51">
                  <c:v>19.317457175463019</c:v>
                </c:pt>
                <c:pt idx="52">
                  <c:v>19.186143210953702</c:v>
                </c:pt>
                <c:pt idx="53">
                  <c:v>19.075169201923508</c:v>
                </c:pt>
                <c:pt idx="54">
                  <c:v>18.980176726805134</c:v>
                </c:pt>
                <c:pt idx="55">
                  <c:v>18.901268034062099</c:v>
                </c:pt>
                <c:pt idx="56">
                  <c:v>18.835467152785025</c:v>
                </c:pt>
                <c:pt idx="57">
                  <c:v>18.782428305654072</c:v>
                </c:pt>
                <c:pt idx="58">
                  <c:v>18.739916851060158</c:v>
                </c:pt>
                <c:pt idx="59">
                  <c:v>18.707374338376823</c:v>
                </c:pt>
                <c:pt idx="60">
                  <c:v>18.683185970887905</c:v>
                </c:pt>
                <c:pt idx="61">
                  <c:v>18.666667440600364</c:v>
                </c:pt>
                <c:pt idx="62">
                  <c:v>18.656667212378263</c:v>
                </c:pt>
                <c:pt idx="63">
                  <c:v>18.652558411518072</c:v>
                </c:pt>
                <c:pt idx="64">
                  <c:v>18.653486224625336</c:v>
                </c:pt>
                <c:pt idx="65">
                  <c:v>18.658905968423696</c:v>
                </c:pt>
                <c:pt idx="66">
                  <c:v>18.66816648099546</c:v>
                </c:pt>
                <c:pt idx="67">
                  <c:v>18.68084265912653</c:v>
                </c:pt>
                <c:pt idx="68">
                  <c:v>18.696409926728506</c:v>
                </c:pt>
                <c:pt idx="69">
                  <c:v>18.714559310026331</c:v>
                </c:pt>
                <c:pt idx="70">
                  <c:v>18.73485829622987</c:v>
                </c:pt>
                <c:pt idx="71">
                  <c:v>18.75709205505175</c:v>
                </c:pt>
                <c:pt idx="72">
                  <c:v>18.780865174379443</c:v>
                </c:pt>
                <c:pt idx="73">
                  <c:v>18.806090976852452</c:v>
                </c:pt>
                <c:pt idx="74">
                  <c:v>18.832410633432893</c:v>
                </c:pt>
                <c:pt idx="75">
                  <c:v>18.859787492038276</c:v>
                </c:pt>
                <c:pt idx="76">
                  <c:v>18.88788937422629</c:v>
                </c:pt>
                <c:pt idx="77">
                  <c:v>18.916758407930431</c:v>
                </c:pt>
                <c:pt idx="78">
                  <c:v>18.832410633432893</c:v>
                </c:pt>
                <c:pt idx="79">
                  <c:v>18.859787492038276</c:v>
                </c:pt>
                <c:pt idx="80">
                  <c:v>18.88788937422629</c:v>
                </c:pt>
                <c:pt idx="81">
                  <c:v>18.916758407930431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85947904"/>
        <c:axId val="85949440"/>
      </c:barChart>
      <c:catAx>
        <c:axId val="85947904"/>
        <c:scaling>
          <c:orientation val="minMax"/>
        </c:scaling>
        <c:delete val="0"/>
        <c:axPos val="b"/>
        <c:majorTickMark val="none"/>
        <c:minorTickMark val="none"/>
        <c:tickLblPos val="nextTo"/>
        <c:crossAx val="85949440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85949440"/>
        <c:scaling>
          <c:orientation val="minMax"/>
          <c:max val="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RF power (kW)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85947904"/>
        <c:crossesAt val="1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06341632538914"/>
          <c:y val="3.9370637180990674E-2"/>
          <c:w val="0.84441168414237511"/>
          <c:h val="0.81191963215911822"/>
        </c:manualLayout>
      </c:layout>
      <c:scatterChart>
        <c:scatterStyle val="smoothMarker"/>
        <c:varyColors val="0"/>
        <c:ser>
          <c:idx val="0"/>
          <c:order val="0"/>
          <c:tx>
            <c:v>Pfwd best phase</c:v>
          </c:tx>
          <c:spPr>
            <a:ln>
              <a:solidFill>
                <a:srgbClr val="13BDB9"/>
              </a:solidFill>
            </a:ln>
          </c:spPr>
          <c:marker>
            <c:spPr>
              <a:solidFill>
                <a:srgbClr val="13BDB9"/>
              </a:solidFill>
              <a:ln>
                <a:solidFill>
                  <a:srgbClr val="13BDB9"/>
                </a:solidFill>
              </a:ln>
            </c:spPr>
          </c:marker>
          <c:xVal>
            <c:numRef>
              <c:f>('Full reflection'!$B$117:$B$119;'Full reflection'!$B$121)</c:f>
              <c:numCache>
                <c:formatCode>General</c:formatCode>
                <c:ptCount val="4"/>
                <c:pt idx="0">
                  <c:v>0</c:v>
                </c:pt>
                <c:pt idx="1">
                  <c:v>0.33</c:v>
                </c:pt>
                <c:pt idx="2">
                  <c:v>0.5</c:v>
                </c:pt>
                <c:pt idx="3">
                  <c:v>1</c:v>
                </c:pt>
              </c:numCache>
            </c:numRef>
          </c:xVal>
          <c:yVal>
            <c:numRef>
              <c:f>('Full reflection'!$C$117:$C$119;'Full reflection'!$C$121)</c:f>
              <c:numCache>
                <c:formatCode>General</c:formatCode>
                <c:ptCount val="4"/>
                <c:pt idx="0">
                  <c:v>192</c:v>
                </c:pt>
                <c:pt idx="1">
                  <c:v>143</c:v>
                </c:pt>
                <c:pt idx="2">
                  <c:v>124</c:v>
                </c:pt>
                <c:pt idx="3">
                  <c:v>90.5</c:v>
                </c:pt>
              </c:numCache>
            </c:numRef>
          </c:yVal>
          <c:smooth val="1"/>
        </c:ser>
        <c:ser>
          <c:idx val="1"/>
          <c:order val="1"/>
          <c:tx>
            <c:v>Pfwd worst phase</c:v>
          </c:tx>
          <c:spPr>
            <a:ln>
              <a:solidFill>
                <a:srgbClr val="4E8262"/>
              </a:solidFill>
            </a:ln>
          </c:spPr>
          <c:marker>
            <c:spPr>
              <a:solidFill>
                <a:srgbClr val="4E8262"/>
              </a:solidFill>
              <a:ln>
                <a:solidFill>
                  <a:srgbClr val="4E8262"/>
                </a:solidFill>
              </a:ln>
            </c:spPr>
          </c:marker>
          <c:xVal>
            <c:numRef>
              <c:f>('Full reflection'!$B$117:$B$119;'Full reflection'!$B$121)</c:f>
              <c:numCache>
                <c:formatCode>General</c:formatCode>
                <c:ptCount val="4"/>
                <c:pt idx="0">
                  <c:v>0</c:v>
                </c:pt>
                <c:pt idx="1">
                  <c:v>0.33</c:v>
                </c:pt>
                <c:pt idx="2">
                  <c:v>0.5</c:v>
                </c:pt>
                <c:pt idx="3">
                  <c:v>1</c:v>
                </c:pt>
              </c:numCache>
            </c:numRef>
          </c:xVal>
          <c:yVal>
            <c:numRef>
              <c:f>('Full reflection'!$D$117:$D$119;'Full reflection'!$D$121)</c:f>
              <c:numCache>
                <c:formatCode>General</c:formatCode>
                <c:ptCount val="4"/>
                <c:pt idx="0">
                  <c:v>192</c:v>
                </c:pt>
                <c:pt idx="1">
                  <c:v>123</c:v>
                </c:pt>
                <c:pt idx="2">
                  <c:v>100</c:v>
                </c:pt>
                <c:pt idx="3">
                  <c:v>70</c:v>
                </c:pt>
              </c:numCache>
            </c:numRef>
          </c:yVal>
          <c:smooth val="1"/>
        </c:ser>
        <c:ser>
          <c:idx val="2"/>
          <c:order val="2"/>
          <c:tx>
            <c:v>Pfwd required</c:v>
          </c:tx>
          <c:spPr>
            <a:ln>
              <a:solidFill>
                <a:srgbClr val="9D6833"/>
              </a:solidFill>
            </a:ln>
          </c:spPr>
          <c:marker>
            <c:spPr>
              <a:solidFill>
                <a:srgbClr val="9D6833"/>
              </a:solidFill>
              <a:ln>
                <a:solidFill>
                  <a:srgbClr val="9D6833"/>
                </a:solidFill>
              </a:ln>
            </c:spPr>
          </c:marker>
          <c:xVal>
            <c:numRef>
              <c:f>'Full reflection'!$B$117:$B$121</c:f>
              <c:numCache>
                <c:formatCode>General</c:formatCode>
                <c:ptCount val="5"/>
                <c:pt idx="0">
                  <c:v>0</c:v>
                </c:pt>
                <c:pt idx="1">
                  <c:v>0.33</c:v>
                </c:pt>
                <c:pt idx="2">
                  <c:v>0.5</c:v>
                </c:pt>
                <c:pt idx="3">
                  <c:v>0.8</c:v>
                </c:pt>
                <c:pt idx="4">
                  <c:v>1</c:v>
                </c:pt>
              </c:numCache>
            </c:numRef>
          </c:xVal>
          <c:yVal>
            <c:numRef>
              <c:f>'Full reflection'!$E$117:$E$121</c:f>
              <c:numCache>
                <c:formatCode>General</c:formatCode>
                <c:ptCount val="5"/>
                <c:pt idx="0">
                  <c:v>108</c:v>
                </c:pt>
                <c:pt idx="1">
                  <c:v>121</c:v>
                </c:pt>
                <c:pt idx="2">
                  <c:v>144</c:v>
                </c:pt>
                <c:pt idx="3">
                  <c:v>300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444032"/>
        <c:axId val="102467072"/>
      </c:scatterChart>
      <c:valAx>
        <c:axId val="102444032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Amplitude of the reflection coefficient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467072"/>
        <c:crosses val="autoZero"/>
        <c:crossBetween val="midCat"/>
      </c:valAx>
      <c:valAx>
        <c:axId val="102467072"/>
        <c:scaling>
          <c:orientation val="minMax"/>
          <c:max val="3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Forward Power (kW)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444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9098032317396829"/>
          <c:y val="7.0948796694547178E-2"/>
          <c:w val="0.32055890012454857"/>
          <c:h val="0.3304225299667743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8285277289979042E-2"/>
          <c:y val="4.5689381419915104E-2"/>
          <c:w val="0.91908891784210422"/>
          <c:h val="0.81418035708499403"/>
        </c:manualLayout>
      </c:layout>
      <c:scatterChart>
        <c:scatterStyle val="smoothMarker"/>
        <c:varyColors val="0"/>
        <c:ser>
          <c:idx val="1"/>
          <c:order val="0"/>
          <c:tx>
            <c:v>VSWR 2</c:v>
          </c:tx>
          <c:xVal>
            <c:numRef>
              <c:f>'Mismatched VSWR = 2'!$B$92:$B$96</c:f>
              <c:numCache>
                <c:formatCode>General</c:formatCode>
                <c:ptCount val="5"/>
                <c:pt idx="0">
                  <c:v>-125.25</c:v>
                </c:pt>
                <c:pt idx="1">
                  <c:v>-38</c:v>
                </c:pt>
                <c:pt idx="2">
                  <c:v>53</c:v>
                </c:pt>
                <c:pt idx="3">
                  <c:v>143</c:v>
                </c:pt>
                <c:pt idx="4">
                  <c:v>234.75</c:v>
                </c:pt>
              </c:numCache>
            </c:numRef>
          </c:xVal>
          <c:yVal>
            <c:numRef>
              <c:f>'Mismatched VSWR = 2'!$D$92:$D$96</c:f>
              <c:numCache>
                <c:formatCode>General</c:formatCode>
                <c:ptCount val="5"/>
                <c:pt idx="0">
                  <c:v>134</c:v>
                </c:pt>
                <c:pt idx="1">
                  <c:v>130</c:v>
                </c:pt>
                <c:pt idx="2">
                  <c:v>123</c:v>
                </c:pt>
                <c:pt idx="3">
                  <c:v>143</c:v>
                </c:pt>
                <c:pt idx="4">
                  <c:v>134</c:v>
                </c:pt>
              </c:numCache>
            </c:numRef>
          </c:yVal>
          <c:smooth val="1"/>
        </c:ser>
        <c:ser>
          <c:idx val="2"/>
          <c:order val="1"/>
          <c:tx>
            <c:v>VSWR 3</c:v>
          </c:tx>
          <c:xVal>
            <c:numRef>
              <c:f>'Full reflection'!$C$108:$C$112</c:f>
              <c:numCache>
                <c:formatCode>General</c:formatCode>
                <c:ptCount val="5"/>
                <c:pt idx="0">
                  <c:v>223.7</c:v>
                </c:pt>
                <c:pt idx="1">
                  <c:v>130.5</c:v>
                </c:pt>
                <c:pt idx="2">
                  <c:v>39.900000000000006</c:v>
                </c:pt>
                <c:pt idx="3">
                  <c:v>-49.199999999999989</c:v>
                </c:pt>
                <c:pt idx="4">
                  <c:v>-136.30000000000001</c:v>
                </c:pt>
              </c:numCache>
            </c:numRef>
          </c:xVal>
          <c:yVal>
            <c:numRef>
              <c:f>'Full reflection'!$D$108:$D$112</c:f>
              <c:numCache>
                <c:formatCode>General</c:formatCode>
                <c:ptCount val="5"/>
                <c:pt idx="0">
                  <c:v>116</c:v>
                </c:pt>
                <c:pt idx="1">
                  <c:v>124</c:v>
                </c:pt>
                <c:pt idx="2">
                  <c:v>100</c:v>
                </c:pt>
                <c:pt idx="3">
                  <c:v>113</c:v>
                </c:pt>
                <c:pt idx="4">
                  <c:v>116</c:v>
                </c:pt>
              </c:numCache>
            </c:numRef>
          </c:yVal>
          <c:smooth val="1"/>
        </c:ser>
        <c:ser>
          <c:idx val="0"/>
          <c:order val="2"/>
          <c:tx>
            <c:v>"Full reflexion"</c:v>
          </c:tx>
          <c:xVal>
            <c:numRef>
              <c:f>'Full reflection'!$B$94:$B$98</c:f>
              <c:numCache>
                <c:formatCode>General</c:formatCode>
                <c:ptCount val="5"/>
                <c:pt idx="0">
                  <c:v>225.15</c:v>
                </c:pt>
                <c:pt idx="1">
                  <c:v>149.9</c:v>
                </c:pt>
                <c:pt idx="2">
                  <c:v>44.4</c:v>
                </c:pt>
                <c:pt idx="3">
                  <c:v>-46.56</c:v>
                </c:pt>
                <c:pt idx="4">
                  <c:v>-134.85</c:v>
                </c:pt>
              </c:numCache>
            </c:numRef>
          </c:xVal>
          <c:yVal>
            <c:numRef>
              <c:f>'Full reflection'!$C$94:$C$98</c:f>
              <c:numCache>
                <c:formatCode>General</c:formatCode>
                <c:ptCount val="5"/>
                <c:pt idx="0">
                  <c:v>90.5</c:v>
                </c:pt>
                <c:pt idx="1">
                  <c:v>92</c:v>
                </c:pt>
                <c:pt idx="2">
                  <c:v>70</c:v>
                </c:pt>
                <c:pt idx="3">
                  <c:v>83</c:v>
                </c:pt>
                <c:pt idx="4">
                  <c:v>90.5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427072"/>
        <c:axId val="103433344"/>
      </c:scatterChart>
      <c:valAx>
        <c:axId val="103427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Phase of the reflection coefficient (</a:t>
                </a:r>
                <a:r>
                  <a:rPr lang="en-US" dirty="0" err="1" smtClean="0"/>
                  <a:t>deg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433344"/>
        <c:crosses val="autoZero"/>
        <c:crossBetween val="midCat"/>
      </c:valAx>
      <c:valAx>
        <c:axId val="103433344"/>
        <c:scaling>
          <c:orientation val="minMax"/>
          <c:min val="6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Forward Power (kW)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427072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35833632328648363"/>
          <c:y val="0.78408682104104832"/>
          <c:w val="0.63198374133293023"/>
          <c:h val="7.4415281423155441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Forward power = 120 kW</a:t>
            </a:r>
            <a:endParaRPr lang="en-US" sz="1200" dirty="0"/>
          </a:p>
        </c:rich>
      </c:tx>
      <c:layout>
        <c:manualLayout>
          <c:xMode val="edge"/>
          <c:yMode val="edge"/>
          <c:x val="0.53755535099274687"/>
          <c:y val="0.520504496790329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64482533843362"/>
          <c:y val="3.1295705693894706E-2"/>
          <c:w val="0.85826795259080557"/>
          <c:h val="0.80946131587172243"/>
        </c:manualLayout>
      </c:layout>
      <c:scatterChart>
        <c:scatterStyle val="smoothMarker"/>
        <c:varyColors val="0"/>
        <c:ser>
          <c:idx val="0"/>
          <c:order val="0"/>
          <c:tx>
            <c:v>Matched load</c:v>
          </c:tx>
          <c:spPr>
            <a:ln w="22225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'120 kW matched load'!$A$3:$A$194</c:f>
              <c:numCache>
                <c:formatCode>General</c:formatCode>
                <c:ptCount val="19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</c:numCache>
            </c:numRef>
          </c:xVal>
          <c:yVal>
            <c:numRef>
              <c:f>'120 kW matched load'!$B$3:$B$194</c:f>
              <c:numCache>
                <c:formatCode>General</c:formatCode>
                <c:ptCount val="192"/>
                <c:pt idx="0">
                  <c:v>21.6</c:v>
                </c:pt>
                <c:pt idx="1">
                  <c:v>22.5</c:v>
                </c:pt>
                <c:pt idx="2">
                  <c:v>20.2</c:v>
                </c:pt>
                <c:pt idx="3">
                  <c:v>21.06</c:v>
                </c:pt>
                <c:pt idx="4">
                  <c:v>21.6</c:v>
                </c:pt>
                <c:pt idx="5">
                  <c:v>21.7</c:v>
                </c:pt>
                <c:pt idx="6">
                  <c:v>21.4</c:v>
                </c:pt>
                <c:pt idx="7">
                  <c:v>20.399999999999999</c:v>
                </c:pt>
                <c:pt idx="8">
                  <c:v>22.3</c:v>
                </c:pt>
                <c:pt idx="9">
                  <c:v>21.2</c:v>
                </c:pt>
                <c:pt idx="10">
                  <c:v>20.7</c:v>
                </c:pt>
                <c:pt idx="11">
                  <c:v>22.1</c:v>
                </c:pt>
                <c:pt idx="12">
                  <c:v>19.8</c:v>
                </c:pt>
                <c:pt idx="13">
                  <c:v>20.2</c:v>
                </c:pt>
                <c:pt idx="14">
                  <c:v>20.2</c:v>
                </c:pt>
                <c:pt idx="15">
                  <c:v>23.2</c:v>
                </c:pt>
                <c:pt idx="16">
                  <c:v>20</c:v>
                </c:pt>
                <c:pt idx="17">
                  <c:v>18.3</c:v>
                </c:pt>
                <c:pt idx="18">
                  <c:v>18.899999999999999</c:v>
                </c:pt>
                <c:pt idx="19">
                  <c:v>17.850000000000001</c:v>
                </c:pt>
                <c:pt idx="20">
                  <c:v>19.5</c:v>
                </c:pt>
                <c:pt idx="21">
                  <c:v>18.399999999999999</c:v>
                </c:pt>
                <c:pt idx="22">
                  <c:v>20.25</c:v>
                </c:pt>
                <c:pt idx="23">
                  <c:v>18.600000000000001</c:v>
                </c:pt>
                <c:pt idx="24">
                  <c:v>19.5</c:v>
                </c:pt>
                <c:pt idx="25">
                  <c:v>20.2</c:v>
                </c:pt>
                <c:pt idx="26">
                  <c:v>20.16</c:v>
                </c:pt>
                <c:pt idx="27">
                  <c:v>19.899999999999999</c:v>
                </c:pt>
                <c:pt idx="28">
                  <c:v>20.16</c:v>
                </c:pt>
                <c:pt idx="29">
                  <c:v>18.899999999999999</c:v>
                </c:pt>
                <c:pt idx="30">
                  <c:v>20.350000000000001</c:v>
                </c:pt>
                <c:pt idx="31">
                  <c:v>18.89</c:v>
                </c:pt>
                <c:pt idx="32">
                  <c:v>21.06</c:v>
                </c:pt>
                <c:pt idx="33">
                  <c:v>24.5</c:v>
                </c:pt>
                <c:pt idx="34">
                  <c:v>18</c:v>
                </c:pt>
                <c:pt idx="35">
                  <c:v>19.350000000000001</c:v>
                </c:pt>
                <c:pt idx="36">
                  <c:v>20.55</c:v>
                </c:pt>
                <c:pt idx="37">
                  <c:v>19.95</c:v>
                </c:pt>
                <c:pt idx="38">
                  <c:v>22.2</c:v>
                </c:pt>
                <c:pt idx="39">
                  <c:v>19.2</c:v>
                </c:pt>
                <c:pt idx="40">
                  <c:v>20.5</c:v>
                </c:pt>
                <c:pt idx="41">
                  <c:v>20</c:v>
                </c:pt>
                <c:pt idx="42">
                  <c:v>18.2</c:v>
                </c:pt>
                <c:pt idx="43">
                  <c:v>18.600000000000001</c:v>
                </c:pt>
                <c:pt idx="44">
                  <c:v>20.9</c:v>
                </c:pt>
                <c:pt idx="45">
                  <c:v>17.75</c:v>
                </c:pt>
                <c:pt idx="46">
                  <c:v>18.100000000000001</c:v>
                </c:pt>
                <c:pt idx="47">
                  <c:v>19.45</c:v>
                </c:pt>
                <c:pt idx="48">
                  <c:v>18.350000000000001</c:v>
                </c:pt>
                <c:pt idx="49">
                  <c:v>19.2</c:v>
                </c:pt>
                <c:pt idx="50">
                  <c:v>19.600000000000001</c:v>
                </c:pt>
                <c:pt idx="51">
                  <c:v>19.75</c:v>
                </c:pt>
                <c:pt idx="52">
                  <c:v>18.45</c:v>
                </c:pt>
                <c:pt idx="53">
                  <c:v>17.100000000000001</c:v>
                </c:pt>
                <c:pt idx="54">
                  <c:v>19.04</c:v>
                </c:pt>
                <c:pt idx="55">
                  <c:v>20.3</c:v>
                </c:pt>
                <c:pt idx="56">
                  <c:v>20.25</c:v>
                </c:pt>
                <c:pt idx="57">
                  <c:v>18.899999999999999</c:v>
                </c:pt>
                <c:pt idx="58">
                  <c:v>18.649999999999999</c:v>
                </c:pt>
                <c:pt idx="59">
                  <c:v>17.75</c:v>
                </c:pt>
                <c:pt idx="60">
                  <c:v>20.5</c:v>
                </c:pt>
                <c:pt idx="61">
                  <c:v>22.4</c:v>
                </c:pt>
                <c:pt idx="62">
                  <c:v>20.8</c:v>
                </c:pt>
                <c:pt idx="63">
                  <c:v>22.15</c:v>
                </c:pt>
                <c:pt idx="64">
                  <c:v>19.66</c:v>
                </c:pt>
                <c:pt idx="65">
                  <c:v>21.4</c:v>
                </c:pt>
                <c:pt idx="66">
                  <c:v>20.2</c:v>
                </c:pt>
                <c:pt idx="67">
                  <c:v>20.079999999999998</c:v>
                </c:pt>
                <c:pt idx="68">
                  <c:v>18.04</c:v>
                </c:pt>
                <c:pt idx="69">
                  <c:v>17.8</c:v>
                </c:pt>
                <c:pt idx="70">
                  <c:v>18.100000000000001</c:v>
                </c:pt>
                <c:pt idx="71">
                  <c:v>19.46</c:v>
                </c:pt>
                <c:pt idx="72">
                  <c:v>18.2</c:v>
                </c:pt>
                <c:pt idx="73">
                  <c:v>20.6</c:v>
                </c:pt>
                <c:pt idx="74">
                  <c:v>20.55</c:v>
                </c:pt>
                <c:pt idx="75">
                  <c:v>20.8</c:v>
                </c:pt>
                <c:pt idx="76">
                  <c:v>20.48</c:v>
                </c:pt>
                <c:pt idx="77">
                  <c:v>20.5</c:v>
                </c:pt>
                <c:pt idx="78">
                  <c:v>17.600000000000001</c:v>
                </c:pt>
                <c:pt idx="79">
                  <c:v>18.399999999999999</c:v>
                </c:pt>
                <c:pt idx="80">
                  <c:v>19.05</c:v>
                </c:pt>
                <c:pt idx="81">
                  <c:v>21</c:v>
                </c:pt>
                <c:pt idx="82">
                  <c:v>18.760000000000002</c:v>
                </c:pt>
                <c:pt idx="83">
                  <c:v>20.75</c:v>
                </c:pt>
                <c:pt idx="84">
                  <c:v>21.56</c:v>
                </c:pt>
                <c:pt idx="85">
                  <c:v>20.5</c:v>
                </c:pt>
                <c:pt idx="86">
                  <c:v>18.11</c:v>
                </c:pt>
                <c:pt idx="87">
                  <c:v>19.2</c:v>
                </c:pt>
                <c:pt idx="88">
                  <c:v>19.3</c:v>
                </c:pt>
                <c:pt idx="89">
                  <c:v>19.87</c:v>
                </c:pt>
                <c:pt idx="90">
                  <c:v>19.440000000000001</c:v>
                </c:pt>
                <c:pt idx="91">
                  <c:v>22.45</c:v>
                </c:pt>
                <c:pt idx="92">
                  <c:v>24.56</c:v>
                </c:pt>
                <c:pt idx="93">
                  <c:v>24.76</c:v>
                </c:pt>
                <c:pt idx="94">
                  <c:v>22.88</c:v>
                </c:pt>
                <c:pt idx="95">
                  <c:v>21.13</c:v>
                </c:pt>
                <c:pt idx="96">
                  <c:v>18.63</c:v>
                </c:pt>
                <c:pt idx="97">
                  <c:v>21.13</c:v>
                </c:pt>
                <c:pt idx="98">
                  <c:v>20.5</c:v>
                </c:pt>
                <c:pt idx="99">
                  <c:v>20.16</c:v>
                </c:pt>
                <c:pt idx="100">
                  <c:v>20.399999999999999</c:v>
                </c:pt>
                <c:pt idx="101">
                  <c:v>21.5</c:v>
                </c:pt>
                <c:pt idx="102">
                  <c:v>18.95</c:v>
                </c:pt>
                <c:pt idx="103">
                  <c:v>19.05</c:v>
                </c:pt>
                <c:pt idx="104">
                  <c:v>18.84</c:v>
                </c:pt>
                <c:pt idx="105">
                  <c:v>17.28</c:v>
                </c:pt>
                <c:pt idx="106">
                  <c:v>19.64</c:v>
                </c:pt>
                <c:pt idx="107">
                  <c:v>20</c:v>
                </c:pt>
                <c:pt idx="108">
                  <c:v>18.27</c:v>
                </c:pt>
                <c:pt idx="109">
                  <c:v>18.75</c:v>
                </c:pt>
                <c:pt idx="110">
                  <c:v>18.18</c:v>
                </c:pt>
                <c:pt idx="111">
                  <c:v>18.86</c:v>
                </c:pt>
                <c:pt idx="112">
                  <c:v>20.3</c:v>
                </c:pt>
                <c:pt idx="113">
                  <c:v>17.96</c:v>
                </c:pt>
                <c:pt idx="114">
                  <c:v>20.05</c:v>
                </c:pt>
                <c:pt idx="115">
                  <c:v>18.2</c:v>
                </c:pt>
                <c:pt idx="116">
                  <c:v>21</c:v>
                </c:pt>
                <c:pt idx="117">
                  <c:v>20.260000000000002</c:v>
                </c:pt>
                <c:pt idx="118">
                  <c:v>19.670000000000002</c:v>
                </c:pt>
                <c:pt idx="119">
                  <c:v>19</c:v>
                </c:pt>
                <c:pt idx="120">
                  <c:v>17.43</c:v>
                </c:pt>
                <c:pt idx="121">
                  <c:v>19.75</c:v>
                </c:pt>
                <c:pt idx="122">
                  <c:v>20.5</c:v>
                </c:pt>
                <c:pt idx="123">
                  <c:v>19.36</c:v>
                </c:pt>
                <c:pt idx="124">
                  <c:v>18.87</c:v>
                </c:pt>
                <c:pt idx="125">
                  <c:v>18.14</c:v>
                </c:pt>
                <c:pt idx="126">
                  <c:v>19.899999999999999</c:v>
                </c:pt>
                <c:pt idx="127">
                  <c:v>16.05</c:v>
                </c:pt>
                <c:pt idx="128">
                  <c:v>21.15</c:v>
                </c:pt>
                <c:pt idx="129">
                  <c:v>19.329999999999998</c:v>
                </c:pt>
                <c:pt idx="130">
                  <c:v>19.690000000000001</c:v>
                </c:pt>
                <c:pt idx="131">
                  <c:v>18.16</c:v>
                </c:pt>
                <c:pt idx="132">
                  <c:v>19.8</c:v>
                </c:pt>
                <c:pt idx="133">
                  <c:v>19.600000000000001</c:v>
                </c:pt>
                <c:pt idx="134">
                  <c:v>20.2</c:v>
                </c:pt>
                <c:pt idx="135">
                  <c:v>20.7</c:v>
                </c:pt>
                <c:pt idx="136">
                  <c:v>21</c:v>
                </c:pt>
                <c:pt idx="137">
                  <c:v>20.3</c:v>
                </c:pt>
                <c:pt idx="138">
                  <c:v>20.100000000000001</c:v>
                </c:pt>
                <c:pt idx="139">
                  <c:v>21.7</c:v>
                </c:pt>
                <c:pt idx="140">
                  <c:v>21.6</c:v>
                </c:pt>
                <c:pt idx="141">
                  <c:v>20.6</c:v>
                </c:pt>
                <c:pt idx="142">
                  <c:v>20.9</c:v>
                </c:pt>
                <c:pt idx="143">
                  <c:v>21.4</c:v>
                </c:pt>
                <c:pt idx="144">
                  <c:v>18.7</c:v>
                </c:pt>
                <c:pt idx="145">
                  <c:v>20.7</c:v>
                </c:pt>
                <c:pt idx="146">
                  <c:v>19.059999999999999</c:v>
                </c:pt>
                <c:pt idx="147">
                  <c:v>17.600000000000001</c:v>
                </c:pt>
                <c:pt idx="148">
                  <c:v>20.100000000000001</c:v>
                </c:pt>
                <c:pt idx="149">
                  <c:v>18.75</c:v>
                </c:pt>
                <c:pt idx="150">
                  <c:v>19.600000000000001</c:v>
                </c:pt>
                <c:pt idx="151">
                  <c:v>19.7</c:v>
                </c:pt>
                <c:pt idx="152">
                  <c:v>19.760000000000002</c:v>
                </c:pt>
                <c:pt idx="153">
                  <c:v>19.3</c:v>
                </c:pt>
                <c:pt idx="154">
                  <c:v>18.8</c:v>
                </c:pt>
                <c:pt idx="155">
                  <c:v>17.8</c:v>
                </c:pt>
                <c:pt idx="156">
                  <c:v>18.3</c:v>
                </c:pt>
                <c:pt idx="157">
                  <c:v>19.399999999999999</c:v>
                </c:pt>
                <c:pt idx="158">
                  <c:v>19.8</c:v>
                </c:pt>
                <c:pt idx="159">
                  <c:v>18.100000000000001</c:v>
                </c:pt>
                <c:pt idx="160">
                  <c:v>22.1</c:v>
                </c:pt>
                <c:pt idx="161">
                  <c:v>18.600000000000001</c:v>
                </c:pt>
                <c:pt idx="162">
                  <c:v>18.2</c:v>
                </c:pt>
                <c:pt idx="163">
                  <c:v>19</c:v>
                </c:pt>
                <c:pt idx="164">
                  <c:v>20.3</c:v>
                </c:pt>
                <c:pt idx="165">
                  <c:v>18.3</c:v>
                </c:pt>
                <c:pt idx="166">
                  <c:v>18.2</c:v>
                </c:pt>
                <c:pt idx="167">
                  <c:v>18</c:v>
                </c:pt>
                <c:pt idx="168">
                  <c:v>18.100000000000001</c:v>
                </c:pt>
                <c:pt idx="169">
                  <c:v>18.399999999999999</c:v>
                </c:pt>
                <c:pt idx="170">
                  <c:v>19.7</c:v>
                </c:pt>
                <c:pt idx="171">
                  <c:v>20.2</c:v>
                </c:pt>
                <c:pt idx="172">
                  <c:v>18.899999999999999</c:v>
                </c:pt>
                <c:pt idx="173">
                  <c:v>19.399999999999999</c:v>
                </c:pt>
                <c:pt idx="174">
                  <c:v>21.7</c:v>
                </c:pt>
                <c:pt idx="175">
                  <c:v>21.7</c:v>
                </c:pt>
                <c:pt idx="176">
                  <c:v>21.5</c:v>
                </c:pt>
                <c:pt idx="177">
                  <c:v>22.8</c:v>
                </c:pt>
                <c:pt idx="178">
                  <c:v>19.2</c:v>
                </c:pt>
                <c:pt idx="179">
                  <c:v>19.8</c:v>
                </c:pt>
                <c:pt idx="180">
                  <c:v>19.2</c:v>
                </c:pt>
                <c:pt idx="181">
                  <c:v>18.2</c:v>
                </c:pt>
                <c:pt idx="182">
                  <c:v>19.399999999999999</c:v>
                </c:pt>
                <c:pt idx="183">
                  <c:v>19</c:v>
                </c:pt>
                <c:pt idx="184">
                  <c:v>17.8</c:v>
                </c:pt>
                <c:pt idx="185">
                  <c:v>18.3</c:v>
                </c:pt>
                <c:pt idx="186">
                  <c:v>18.3</c:v>
                </c:pt>
                <c:pt idx="187">
                  <c:v>19.399999999999999</c:v>
                </c:pt>
                <c:pt idx="188">
                  <c:v>18.399999999999999</c:v>
                </c:pt>
                <c:pt idx="189">
                  <c:v>17.75</c:v>
                </c:pt>
                <c:pt idx="190">
                  <c:v>19</c:v>
                </c:pt>
                <c:pt idx="191">
                  <c:v>19</c:v>
                </c:pt>
              </c:numCache>
            </c:numRef>
          </c:yVal>
          <c:smooth val="1"/>
        </c:ser>
        <c:ser>
          <c:idx val="1"/>
          <c:order val="1"/>
          <c:tx>
            <c:v>VSWR = 2, phase  = 53 deg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'120 kW matched load'!$A$3:$A$194</c:f>
              <c:numCache>
                <c:formatCode>General</c:formatCode>
                <c:ptCount val="19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</c:numCache>
            </c:numRef>
          </c:xVal>
          <c:yVal>
            <c:numRef>
              <c:f>'120 kW matched load'!$C$3:$C$194</c:f>
              <c:numCache>
                <c:formatCode>General</c:formatCode>
                <c:ptCount val="192"/>
                <c:pt idx="0">
                  <c:v>19.934259414672798</c:v>
                </c:pt>
                <c:pt idx="1">
                  <c:v>20.561855316162099</c:v>
                </c:pt>
                <c:pt idx="2">
                  <c:v>19.935707092285099</c:v>
                </c:pt>
                <c:pt idx="3">
                  <c:v>20.241430282592699</c:v>
                </c:pt>
                <c:pt idx="4">
                  <c:v>20.116876602172798</c:v>
                </c:pt>
                <c:pt idx="5">
                  <c:v>20.536470413208001</c:v>
                </c:pt>
                <c:pt idx="6">
                  <c:v>18.7927532196044</c:v>
                </c:pt>
                <c:pt idx="7">
                  <c:v>18.526897430419901</c:v>
                </c:pt>
                <c:pt idx="8">
                  <c:v>19.137111663818299</c:v>
                </c:pt>
                <c:pt idx="9">
                  <c:v>19.493370056152301</c:v>
                </c:pt>
                <c:pt idx="10">
                  <c:v>18.989294052123999</c:v>
                </c:pt>
                <c:pt idx="11">
                  <c:v>19.440483093261701</c:v>
                </c:pt>
                <c:pt idx="12">
                  <c:v>17.5590286254882</c:v>
                </c:pt>
                <c:pt idx="13">
                  <c:v>18.3157043457031</c:v>
                </c:pt>
                <c:pt idx="14">
                  <c:v>18.731101989746001</c:v>
                </c:pt>
                <c:pt idx="15">
                  <c:v>19.601413726806602</c:v>
                </c:pt>
                <c:pt idx="16">
                  <c:v>18.263347625732401</c:v>
                </c:pt>
                <c:pt idx="17">
                  <c:v>17.247461318969702</c:v>
                </c:pt>
                <c:pt idx="18">
                  <c:v>18.363698959350501</c:v>
                </c:pt>
                <c:pt idx="19">
                  <c:v>17.873123168945298</c:v>
                </c:pt>
                <c:pt idx="20">
                  <c:v>18.422254562377901</c:v>
                </c:pt>
                <c:pt idx="21">
                  <c:v>17.736228942871001</c:v>
                </c:pt>
                <c:pt idx="22">
                  <c:v>19.5483493804931</c:v>
                </c:pt>
                <c:pt idx="23">
                  <c:v>17.6081943511962</c:v>
                </c:pt>
                <c:pt idx="24">
                  <c:v>15.417646408081</c:v>
                </c:pt>
                <c:pt idx="25">
                  <c:v>15.887935638427701</c:v>
                </c:pt>
                <c:pt idx="26">
                  <c:v>16.094415664672798</c:v>
                </c:pt>
                <c:pt idx="27">
                  <c:v>15.9880466461181</c:v>
                </c:pt>
                <c:pt idx="28">
                  <c:v>16.0728740692138</c:v>
                </c:pt>
                <c:pt idx="29">
                  <c:v>14.972653388976999</c:v>
                </c:pt>
                <c:pt idx="30">
                  <c:v>15.611934661865201</c:v>
                </c:pt>
                <c:pt idx="31">
                  <c:v>14.9474668502807</c:v>
                </c:pt>
                <c:pt idx="32">
                  <c:v>16.3435344696044</c:v>
                </c:pt>
                <c:pt idx="33">
                  <c:v>17.064214706420898</c:v>
                </c:pt>
                <c:pt idx="34">
                  <c:v>14.546901702880801</c:v>
                </c:pt>
                <c:pt idx="35">
                  <c:v>15.2751607894897</c:v>
                </c:pt>
                <c:pt idx="36">
                  <c:v>15.8329954147338</c:v>
                </c:pt>
                <c:pt idx="37">
                  <c:v>15.7190895080566</c:v>
                </c:pt>
                <c:pt idx="38">
                  <c:v>17.268039703369102</c:v>
                </c:pt>
                <c:pt idx="39">
                  <c:v>14.7221670150756</c:v>
                </c:pt>
                <c:pt idx="40">
                  <c:v>16.413673400878899</c:v>
                </c:pt>
                <c:pt idx="41">
                  <c:v>15.338345527648899</c:v>
                </c:pt>
                <c:pt idx="42">
                  <c:v>14.4813375473022</c:v>
                </c:pt>
                <c:pt idx="43">
                  <c:v>14.992225646972599</c:v>
                </c:pt>
                <c:pt idx="44">
                  <c:v>16.391891479492099</c:v>
                </c:pt>
                <c:pt idx="45">
                  <c:v>14.401806831359799</c:v>
                </c:pt>
                <c:pt idx="46">
                  <c:v>14.8539381027221</c:v>
                </c:pt>
                <c:pt idx="47">
                  <c:v>15.133785247802701</c:v>
                </c:pt>
                <c:pt idx="48">
                  <c:v>21.734874725341701</c:v>
                </c:pt>
                <c:pt idx="49">
                  <c:v>23.135499954223601</c:v>
                </c:pt>
                <c:pt idx="50">
                  <c:v>23.541748046875</c:v>
                </c:pt>
                <c:pt idx="51">
                  <c:v>23.544549942016602</c:v>
                </c:pt>
                <c:pt idx="52">
                  <c:v>21.917991638183501</c:v>
                </c:pt>
                <c:pt idx="53">
                  <c:v>20.479242324829102</c:v>
                </c:pt>
                <c:pt idx="54">
                  <c:v>22.199050903320298</c:v>
                </c:pt>
                <c:pt idx="55">
                  <c:v>24.053937911987301</c:v>
                </c:pt>
                <c:pt idx="56">
                  <c:v>23.777254104614201</c:v>
                </c:pt>
                <c:pt idx="57">
                  <c:v>22.654697418212798</c:v>
                </c:pt>
                <c:pt idx="58">
                  <c:v>21.956476211547798</c:v>
                </c:pt>
                <c:pt idx="59">
                  <c:v>21.1033611297607</c:v>
                </c:pt>
                <c:pt idx="60">
                  <c:v>23.896795272827099</c:v>
                </c:pt>
                <c:pt idx="61">
                  <c:v>26.45357131958</c:v>
                </c:pt>
                <c:pt idx="62">
                  <c:v>24.441431045532202</c:v>
                </c:pt>
                <c:pt idx="63">
                  <c:v>26.347047805786101</c:v>
                </c:pt>
                <c:pt idx="64">
                  <c:v>23.280223846435501</c:v>
                </c:pt>
                <c:pt idx="65">
                  <c:v>25.044719696044901</c:v>
                </c:pt>
                <c:pt idx="66">
                  <c:v>23.758403778076101</c:v>
                </c:pt>
                <c:pt idx="67">
                  <c:v>23.566993713378899</c:v>
                </c:pt>
                <c:pt idx="68">
                  <c:v>21.0853767395019</c:v>
                </c:pt>
                <c:pt idx="69">
                  <c:v>20.9675388336181</c:v>
                </c:pt>
                <c:pt idx="70">
                  <c:v>21.605302810668899</c:v>
                </c:pt>
                <c:pt idx="71">
                  <c:v>23.227502822875898</c:v>
                </c:pt>
                <c:pt idx="72">
                  <c:v>23.073745727538999</c:v>
                </c:pt>
                <c:pt idx="73">
                  <c:v>25.8491916656494</c:v>
                </c:pt>
                <c:pt idx="74">
                  <c:v>25.730236053466701</c:v>
                </c:pt>
                <c:pt idx="75">
                  <c:v>26.020078659057599</c:v>
                </c:pt>
                <c:pt idx="76">
                  <c:v>25.846473693847599</c:v>
                </c:pt>
                <c:pt idx="77">
                  <c:v>26.045412063598601</c:v>
                </c:pt>
                <c:pt idx="78">
                  <c:v>22.366847991943299</c:v>
                </c:pt>
                <c:pt idx="79">
                  <c:v>23.234062194824201</c:v>
                </c:pt>
                <c:pt idx="80">
                  <c:v>24.141302108764599</c:v>
                </c:pt>
                <c:pt idx="81">
                  <c:v>26.474250793456999</c:v>
                </c:pt>
                <c:pt idx="82">
                  <c:v>23.9310798645019</c:v>
                </c:pt>
                <c:pt idx="83">
                  <c:v>26.3223857879638</c:v>
                </c:pt>
                <c:pt idx="84">
                  <c:v>26.887392044067301</c:v>
                </c:pt>
                <c:pt idx="85">
                  <c:v>25.700860977172798</c:v>
                </c:pt>
                <c:pt idx="86">
                  <c:v>23.188274383544901</c:v>
                </c:pt>
                <c:pt idx="87">
                  <c:v>24.464715957641602</c:v>
                </c:pt>
                <c:pt idx="88">
                  <c:v>24.526216506958001</c:v>
                </c:pt>
                <c:pt idx="89">
                  <c:v>25.4168682098388</c:v>
                </c:pt>
                <c:pt idx="90">
                  <c:v>24.830520629882798</c:v>
                </c:pt>
                <c:pt idx="91">
                  <c:v>28.100893020629801</c:v>
                </c:pt>
                <c:pt idx="92">
                  <c:v>29.616283416748001</c:v>
                </c:pt>
                <c:pt idx="93">
                  <c:v>30.140209197998001</c:v>
                </c:pt>
                <c:pt idx="94">
                  <c:v>28.9221878051757</c:v>
                </c:pt>
                <c:pt idx="95">
                  <c:v>27.196722030639599</c:v>
                </c:pt>
                <c:pt idx="96">
                  <c:v>23.909418106079102</c:v>
                </c:pt>
                <c:pt idx="97">
                  <c:v>27.4477214813232</c:v>
                </c:pt>
                <c:pt idx="98">
                  <c:v>26.1911907196044</c:v>
                </c:pt>
                <c:pt idx="99">
                  <c:v>25.592502593994102</c:v>
                </c:pt>
                <c:pt idx="100">
                  <c:v>26.263393402099599</c:v>
                </c:pt>
                <c:pt idx="101">
                  <c:v>27.728061676025298</c:v>
                </c:pt>
                <c:pt idx="102">
                  <c:v>24.337804794311499</c:v>
                </c:pt>
                <c:pt idx="103">
                  <c:v>24.415681838989201</c:v>
                </c:pt>
                <c:pt idx="104">
                  <c:v>24.244743347167901</c:v>
                </c:pt>
                <c:pt idx="105">
                  <c:v>22.158370971679599</c:v>
                </c:pt>
                <c:pt idx="106">
                  <c:v>25.4220256805419</c:v>
                </c:pt>
                <c:pt idx="107">
                  <c:v>25.821212768554599</c:v>
                </c:pt>
                <c:pt idx="108">
                  <c:v>23.0242824554443</c:v>
                </c:pt>
                <c:pt idx="109">
                  <c:v>23.353754043579102</c:v>
                </c:pt>
                <c:pt idx="110">
                  <c:v>22.821599960327099</c:v>
                </c:pt>
                <c:pt idx="111">
                  <c:v>23.7880954742431</c:v>
                </c:pt>
                <c:pt idx="112">
                  <c:v>25.8213596343994</c:v>
                </c:pt>
                <c:pt idx="113">
                  <c:v>23.215045928955</c:v>
                </c:pt>
                <c:pt idx="114">
                  <c:v>25.6528511047363</c:v>
                </c:pt>
                <c:pt idx="115">
                  <c:v>23.235700607299801</c:v>
                </c:pt>
                <c:pt idx="116">
                  <c:v>26.8566780090332</c:v>
                </c:pt>
                <c:pt idx="117">
                  <c:v>25.656593322753899</c:v>
                </c:pt>
                <c:pt idx="118">
                  <c:v>25.130836486816399</c:v>
                </c:pt>
                <c:pt idx="119">
                  <c:v>25.067865371704102</c:v>
                </c:pt>
                <c:pt idx="120">
                  <c:v>22.613214492797798</c:v>
                </c:pt>
                <c:pt idx="121">
                  <c:v>24.986965179443299</c:v>
                </c:pt>
                <c:pt idx="122">
                  <c:v>25.7449626922607</c:v>
                </c:pt>
                <c:pt idx="123">
                  <c:v>24.692651748657202</c:v>
                </c:pt>
                <c:pt idx="124">
                  <c:v>24.542139053344702</c:v>
                </c:pt>
                <c:pt idx="125">
                  <c:v>23.822572708129801</c:v>
                </c:pt>
                <c:pt idx="126">
                  <c:v>25.425458908081001</c:v>
                </c:pt>
                <c:pt idx="127">
                  <c:v>22.555217742919901</c:v>
                </c:pt>
                <c:pt idx="128">
                  <c:v>26.582002639770501</c:v>
                </c:pt>
                <c:pt idx="129">
                  <c:v>24.7259197235107</c:v>
                </c:pt>
                <c:pt idx="130">
                  <c:v>25.395124435424801</c:v>
                </c:pt>
                <c:pt idx="131">
                  <c:v>23.9090461730957</c:v>
                </c:pt>
                <c:pt idx="132">
                  <c:v>24.811426162719702</c:v>
                </c:pt>
                <c:pt idx="133">
                  <c:v>24.562341690063398</c:v>
                </c:pt>
                <c:pt idx="134">
                  <c:v>25.634649276733398</c:v>
                </c:pt>
                <c:pt idx="135">
                  <c:v>26.0410957336425</c:v>
                </c:pt>
                <c:pt idx="136">
                  <c:v>26.3519783020019</c:v>
                </c:pt>
                <c:pt idx="137">
                  <c:v>25.896600723266602</c:v>
                </c:pt>
                <c:pt idx="138">
                  <c:v>25.453054428100501</c:v>
                </c:pt>
                <c:pt idx="139">
                  <c:v>27.271764755248999</c:v>
                </c:pt>
                <c:pt idx="140">
                  <c:v>26.929225921630799</c:v>
                </c:pt>
                <c:pt idx="141">
                  <c:v>26.076187133788999</c:v>
                </c:pt>
                <c:pt idx="142">
                  <c:v>26.521074295043899</c:v>
                </c:pt>
                <c:pt idx="143">
                  <c:v>27.466005325317301</c:v>
                </c:pt>
                <c:pt idx="144">
                  <c:v>20.8421611785888</c:v>
                </c:pt>
                <c:pt idx="145">
                  <c:v>22.8483161926269</c:v>
                </c:pt>
                <c:pt idx="146">
                  <c:v>21.585283279418899</c:v>
                </c:pt>
                <c:pt idx="147">
                  <c:v>19.728633880615199</c:v>
                </c:pt>
                <c:pt idx="148">
                  <c:v>21.766517639160099</c:v>
                </c:pt>
                <c:pt idx="149">
                  <c:v>20.871963500976499</c:v>
                </c:pt>
                <c:pt idx="150">
                  <c:v>21.695009231567301</c:v>
                </c:pt>
                <c:pt idx="151">
                  <c:v>22.277919769287099</c:v>
                </c:pt>
                <c:pt idx="152">
                  <c:v>22.423591613769499</c:v>
                </c:pt>
                <c:pt idx="153">
                  <c:v>23.117332458496001</c:v>
                </c:pt>
                <c:pt idx="154">
                  <c:v>20.965774536132798</c:v>
                </c:pt>
                <c:pt idx="155">
                  <c:v>19.5559062957763</c:v>
                </c:pt>
                <c:pt idx="156">
                  <c:v>20.189369201660099</c:v>
                </c:pt>
                <c:pt idx="157">
                  <c:v>21.329490661621001</c:v>
                </c:pt>
                <c:pt idx="158">
                  <c:v>20.876543045043899</c:v>
                </c:pt>
                <c:pt idx="159">
                  <c:v>20.289522171020501</c:v>
                </c:pt>
                <c:pt idx="160">
                  <c:v>22.580549240112301</c:v>
                </c:pt>
                <c:pt idx="161">
                  <c:v>20.0580024719238</c:v>
                </c:pt>
                <c:pt idx="162">
                  <c:v>20.541364669799801</c:v>
                </c:pt>
                <c:pt idx="163">
                  <c:v>21.855056762695298</c:v>
                </c:pt>
                <c:pt idx="164">
                  <c:v>22.319248199462798</c:v>
                </c:pt>
                <c:pt idx="165">
                  <c:v>20.740982055663999</c:v>
                </c:pt>
                <c:pt idx="166">
                  <c:v>20.352867126464801</c:v>
                </c:pt>
                <c:pt idx="167">
                  <c:v>19.8418579101562</c:v>
                </c:pt>
                <c:pt idx="168">
                  <c:v>15.1015281677246</c:v>
                </c:pt>
                <c:pt idx="169">
                  <c:v>15.680105209350501</c:v>
                </c:pt>
                <c:pt idx="170">
                  <c:v>17.170324325561499</c:v>
                </c:pt>
                <c:pt idx="171">
                  <c:v>17.060838699340799</c:v>
                </c:pt>
                <c:pt idx="172">
                  <c:v>15.898790359496999</c:v>
                </c:pt>
                <c:pt idx="173">
                  <c:v>15.6351871490478</c:v>
                </c:pt>
                <c:pt idx="174">
                  <c:v>16.258468627929599</c:v>
                </c:pt>
                <c:pt idx="175">
                  <c:v>17.157386779785099</c:v>
                </c:pt>
                <c:pt idx="176">
                  <c:v>16.859472274780199</c:v>
                </c:pt>
                <c:pt idx="177">
                  <c:v>17.436925888061499</c:v>
                </c:pt>
                <c:pt idx="178">
                  <c:v>15.6496419906616</c:v>
                </c:pt>
                <c:pt idx="179">
                  <c:v>15.7343282699584</c:v>
                </c:pt>
                <c:pt idx="180">
                  <c:v>16.5842685699462</c:v>
                </c:pt>
                <c:pt idx="181">
                  <c:v>15.965130805969199</c:v>
                </c:pt>
                <c:pt idx="182">
                  <c:v>16.959222793579102</c:v>
                </c:pt>
                <c:pt idx="183">
                  <c:v>16.840248107910099</c:v>
                </c:pt>
                <c:pt idx="184">
                  <c:v>15.7031955718994</c:v>
                </c:pt>
                <c:pt idx="185">
                  <c:v>15.8928098678588</c:v>
                </c:pt>
                <c:pt idx="186">
                  <c:v>16.177585601806602</c:v>
                </c:pt>
                <c:pt idx="187">
                  <c:v>16.911226272583001</c:v>
                </c:pt>
                <c:pt idx="188">
                  <c:v>16.154060363769499</c:v>
                </c:pt>
                <c:pt idx="189">
                  <c:v>15.4530277252197</c:v>
                </c:pt>
                <c:pt idx="190">
                  <c:v>16.48872756958</c:v>
                </c:pt>
                <c:pt idx="191">
                  <c:v>15.925054550170801</c:v>
                </c:pt>
              </c:numCache>
            </c:numRef>
          </c:yVal>
          <c:smooth val="1"/>
        </c:ser>
        <c:ser>
          <c:idx val="2"/>
          <c:order val="2"/>
          <c:tx>
            <c:v>VSWR = 2, phase = -38 deg</c:v>
          </c:tx>
          <c:spPr>
            <a:ln w="2222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'120 kW matched load'!$A$3:$A$194</c:f>
              <c:numCache>
                <c:formatCode>General</c:formatCode>
                <c:ptCount val="19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</c:numCache>
            </c:numRef>
          </c:xVal>
          <c:yVal>
            <c:numRef>
              <c:f>'120 kW matched load'!$D$3:$D$194</c:f>
              <c:numCache>
                <c:formatCode>General</c:formatCode>
                <c:ptCount val="192"/>
                <c:pt idx="0">
                  <c:v>26.749191284179599</c:v>
                </c:pt>
                <c:pt idx="1">
                  <c:v>25.4296970367431</c:v>
                </c:pt>
                <c:pt idx="2">
                  <c:v>27.4623088836669</c:v>
                </c:pt>
                <c:pt idx="3">
                  <c:v>26.356512069702099</c:v>
                </c:pt>
                <c:pt idx="4">
                  <c:v>25.786338806152301</c:v>
                </c:pt>
                <c:pt idx="5">
                  <c:v>27.3396091461181</c:v>
                </c:pt>
                <c:pt idx="6">
                  <c:v>26.749191284179599</c:v>
                </c:pt>
                <c:pt idx="7">
                  <c:v>25.4296970367431</c:v>
                </c:pt>
                <c:pt idx="8">
                  <c:v>27.4623088836669</c:v>
                </c:pt>
                <c:pt idx="9">
                  <c:v>26.356512069702099</c:v>
                </c:pt>
                <c:pt idx="10">
                  <c:v>25.786338806152301</c:v>
                </c:pt>
                <c:pt idx="11">
                  <c:v>27.3396091461181</c:v>
                </c:pt>
                <c:pt idx="12">
                  <c:v>25.225685119628899</c:v>
                </c:pt>
                <c:pt idx="13">
                  <c:v>25.396856307983398</c:v>
                </c:pt>
                <c:pt idx="14">
                  <c:v>25.2636909484863</c:v>
                </c:pt>
                <c:pt idx="15">
                  <c:v>28.448644638061499</c:v>
                </c:pt>
                <c:pt idx="16">
                  <c:v>25.2349433898925</c:v>
                </c:pt>
                <c:pt idx="17">
                  <c:v>23.268793106079102</c:v>
                </c:pt>
                <c:pt idx="18">
                  <c:v>23.991832733154201</c:v>
                </c:pt>
                <c:pt idx="19">
                  <c:v>22.730779647827099</c:v>
                </c:pt>
                <c:pt idx="20">
                  <c:v>24.343582153320298</c:v>
                </c:pt>
                <c:pt idx="21">
                  <c:v>23.0301799774169</c:v>
                </c:pt>
                <c:pt idx="22">
                  <c:v>25.257135391235298</c:v>
                </c:pt>
                <c:pt idx="23">
                  <c:v>23.311639785766602</c:v>
                </c:pt>
                <c:pt idx="24">
                  <c:v>17.0835266113281</c:v>
                </c:pt>
                <c:pt idx="25">
                  <c:v>17.7035312652587</c:v>
                </c:pt>
                <c:pt idx="26">
                  <c:v>17.4854316711425</c:v>
                </c:pt>
                <c:pt idx="27">
                  <c:v>17.694704055786101</c:v>
                </c:pt>
                <c:pt idx="28">
                  <c:v>17.470708847045898</c:v>
                </c:pt>
                <c:pt idx="29">
                  <c:v>17.099197387695298</c:v>
                </c:pt>
                <c:pt idx="30">
                  <c:v>18.8798503875732</c:v>
                </c:pt>
                <c:pt idx="31">
                  <c:v>18.706212997436499</c:v>
                </c:pt>
                <c:pt idx="32">
                  <c:v>19.867137908935501</c:v>
                </c:pt>
                <c:pt idx="33">
                  <c:v>21.618688583373999</c:v>
                </c:pt>
                <c:pt idx="34">
                  <c:v>18.043205261230401</c:v>
                </c:pt>
                <c:pt idx="35">
                  <c:v>18.747919082641602</c:v>
                </c:pt>
                <c:pt idx="36">
                  <c:v>19.372091293334901</c:v>
                </c:pt>
                <c:pt idx="37">
                  <c:v>18.907680511474599</c:v>
                </c:pt>
                <c:pt idx="38">
                  <c:v>19.868589401245099</c:v>
                </c:pt>
                <c:pt idx="39">
                  <c:v>18.228538513183501</c:v>
                </c:pt>
                <c:pt idx="40">
                  <c:v>18.925918579101499</c:v>
                </c:pt>
                <c:pt idx="41">
                  <c:v>18.347572326660099</c:v>
                </c:pt>
                <c:pt idx="42">
                  <c:v>18.6568088531494</c:v>
                </c:pt>
                <c:pt idx="43">
                  <c:v>18.468931198120099</c:v>
                </c:pt>
                <c:pt idx="44">
                  <c:v>19.511722564697202</c:v>
                </c:pt>
                <c:pt idx="45">
                  <c:v>18.276258468627901</c:v>
                </c:pt>
                <c:pt idx="46">
                  <c:v>18.8524456024169</c:v>
                </c:pt>
                <c:pt idx="47">
                  <c:v>19.316621780395501</c:v>
                </c:pt>
                <c:pt idx="48">
                  <c:v>14.830395698547299</c:v>
                </c:pt>
                <c:pt idx="49">
                  <c:v>15.6876668930053</c:v>
                </c:pt>
                <c:pt idx="50">
                  <c:v>15.9460020065307</c:v>
                </c:pt>
                <c:pt idx="51">
                  <c:v>15.860791206359799</c:v>
                </c:pt>
                <c:pt idx="52">
                  <c:v>14.990891456604</c:v>
                </c:pt>
                <c:pt idx="53">
                  <c:v>13.896069526672299</c:v>
                </c:pt>
                <c:pt idx="54">
                  <c:v>15.704704284667899</c:v>
                </c:pt>
                <c:pt idx="55">
                  <c:v>16.1962985992431</c:v>
                </c:pt>
                <c:pt idx="56">
                  <c:v>16.697309494018501</c:v>
                </c:pt>
                <c:pt idx="57">
                  <c:v>15.9904928207397</c:v>
                </c:pt>
                <c:pt idx="58">
                  <c:v>15.4134712219238</c:v>
                </c:pt>
                <c:pt idx="59">
                  <c:v>14.8311214447021</c:v>
                </c:pt>
                <c:pt idx="60">
                  <c:v>16.348497390746999</c:v>
                </c:pt>
                <c:pt idx="61">
                  <c:v>17.886878967285099</c:v>
                </c:pt>
                <c:pt idx="62">
                  <c:v>17.2319240570068</c:v>
                </c:pt>
                <c:pt idx="63">
                  <c:v>17.8758735656738</c:v>
                </c:pt>
                <c:pt idx="64">
                  <c:v>16.121881484985298</c:v>
                </c:pt>
                <c:pt idx="65">
                  <c:v>16.724266052246001</c:v>
                </c:pt>
                <c:pt idx="66">
                  <c:v>15.687884330749499</c:v>
                </c:pt>
                <c:pt idx="67">
                  <c:v>16.025638580322202</c:v>
                </c:pt>
                <c:pt idx="68">
                  <c:v>14.775940895080501</c:v>
                </c:pt>
                <c:pt idx="69">
                  <c:v>14.729540824890099</c:v>
                </c:pt>
                <c:pt idx="70">
                  <c:v>14.8970031738281</c:v>
                </c:pt>
                <c:pt idx="71">
                  <c:v>15.157125473022401</c:v>
                </c:pt>
                <c:pt idx="72">
                  <c:v>19.776847839355401</c:v>
                </c:pt>
                <c:pt idx="73">
                  <c:v>23.211694717407202</c:v>
                </c:pt>
                <c:pt idx="74">
                  <c:v>23.314529418945298</c:v>
                </c:pt>
                <c:pt idx="75">
                  <c:v>23.607500076293899</c:v>
                </c:pt>
                <c:pt idx="76">
                  <c:v>22.917507171630799</c:v>
                </c:pt>
                <c:pt idx="77">
                  <c:v>23.0963745117187</c:v>
                </c:pt>
                <c:pt idx="78">
                  <c:v>18.931205749511701</c:v>
                </c:pt>
                <c:pt idx="79">
                  <c:v>20.510910034179599</c:v>
                </c:pt>
                <c:pt idx="80">
                  <c:v>20.754304885864201</c:v>
                </c:pt>
                <c:pt idx="81">
                  <c:v>23.351255416870099</c:v>
                </c:pt>
                <c:pt idx="82">
                  <c:v>20.543676376342699</c:v>
                </c:pt>
                <c:pt idx="83">
                  <c:v>23.489341735839801</c:v>
                </c:pt>
                <c:pt idx="84">
                  <c:v>23.850923538208001</c:v>
                </c:pt>
                <c:pt idx="85">
                  <c:v>23.096521377563398</c:v>
                </c:pt>
                <c:pt idx="86">
                  <c:v>19.385927200317301</c:v>
                </c:pt>
                <c:pt idx="87">
                  <c:v>20.973077774047798</c:v>
                </c:pt>
                <c:pt idx="88">
                  <c:v>21.225652694702099</c:v>
                </c:pt>
                <c:pt idx="89">
                  <c:v>21.927299499511701</c:v>
                </c:pt>
                <c:pt idx="90">
                  <c:v>21.331941604614201</c:v>
                </c:pt>
                <c:pt idx="91">
                  <c:v>25.034551620483398</c:v>
                </c:pt>
                <c:pt idx="92">
                  <c:v>26.3825569152832</c:v>
                </c:pt>
                <c:pt idx="93">
                  <c:v>26.771736145019499</c:v>
                </c:pt>
                <c:pt idx="94">
                  <c:v>25.195018768310501</c:v>
                </c:pt>
                <c:pt idx="95">
                  <c:v>23.093164443969702</c:v>
                </c:pt>
                <c:pt idx="96">
                  <c:v>15.130723953246999</c:v>
                </c:pt>
                <c:pt idx="97">
                  <c:v>18.284334182739201</c:v>
                </c:pt>
                <c:pt idx="98">
                  <c:v>17.157323837280199</c:v>
                </c:pt>
                <c:pt idx="99">
                  <c:v>16.375768661498999</c:v>
                </c:pt>
                <c:pt idx="100">
                  <c:v>17.254064559936499</c:v>
                </c:pt>
                <c:pt idx="101">
                  <c:v>17.805782318115199</c:v>
                </c:pt>
                <c:pt idx="102">
                  <c:v>15.8043766021728</c:v>
                </c:pt>
                <c:pt idx="103">
                  <c:v>16.361221313476499</c:v>
                </c:pt>
                <c:pt idx="104">
                  <c:v>16.111824035644499</c:v>
                </c:pt>
                <c:pt idx="105">
                  <c:v>14.929612159729</c:v>
                </c:pt>
                <c:pt idx="106">
                  <c:v>16.732170104980401</c:v>
                </c:pt>
                <c:pt idx="107">
                  <c:v>16.610923767089801</c:v>
                </c:pt>
                <c:pt idx="108">
                  <c:v>15.812441825866699</c:v>
                </c:pt>
                <c:pt idx="109">
                  <c:v>16.2492980957031</c:v>
                </c:pt>
                <c:pt idx="110">
                  <c:v>15.9145193099975</c:v>
                </c:pt>
                <c:pt idx="111">
                  <c:v>16.595479965209901</c:v>
                </c:pt>
                <c:pt idx="112">
                  <c:v>17.407751083373999</c:v>
                </c:pt>
                <c:pt idx="113">
                  <c:v>15.519151687621999</c:v>
                </c:pt>
                <c:pt idx="114">
                  <c:v>17.011207580566399</c:v>
                </c:pt>
                <c:pt idx="115">
                  <c:v>15.6229858398437</c:v>
                </c:pt>
                <c:pt idx="116">
                  <c:v>18.159709930419901</c:v>
                </c:pt>
                <c:pt idx="117">
                  <c:v>17.381952285766602</c:v>
                </c:pt>
                <c:pt idx="118">
                  <c:v>17.1472568511962</c:v>
                </c:pt>
                <c:pt idx="119">
                  <c:v>16.642360687255799</c:v>
                </c:pt>
                <c:pt idx="120">
                  <c:v>21.293512344360298</c:v>
                </c:pt>
                <c:pt idx="121">
                  <c:v>23.965028762817301</c:v>
                </c:pt>
                <c:pt idx="122">
                  <c:v>24.996889114379801</c:v>
                </c:pt>
                <c:pt idx="123">
                  <c:v>23.619081497192301</c:v>
                </c:pt>
                <c:pt idx="124">
                  <c:v>23.150365829467699</c:v>
                </c:pt>
                <c:pt idx="125">
                  <c:v>22.795005798339801</c:v>
                </c:pt>
                <c:pt idx="126">
                  <c:v>24.074590682983398</c:v>
                </c:pt>
                <c:pt idx="127">
                  <c:v>21.729381561279201</c:v>
                </c:pt>
                <c:pt idx="128">
                  <c:v>25.589817047119102</c:v>
                </c:pt>
                <c:pt idx="129">
                  <c:v>23.173765182495099</c:v>
                </c:pt>
                <c:pt idx="130">
                  <c:v>24.1607131958007</c:v>
                </c:pt>
                <c:pt idx="131">
                  <c:v>22.083154678344702</c:v>
                </c:pt>
                <c:pt idx="132">
                  <c:v>23.670446395873999</c:v>
                </c:pt>
                <c:pt idx="133">
                  <c:v>23.4589939117431</c:v>
                </c:pt>
                <c:pt idx="134">
                  <c:v>24.159381866455</c:v>
                </c:pt>
                <c:pt idx="135">
                  <c:v>24.9483547210693</c:v>
                </c:pt>
                <c:pt idx="136">
                  <c:v>25.312177658081001</c:v>
                </c:pt>
                <c:pt idx="137">
                  <c:v>24.782810211181602</c:v>
                </c:pt>
                <c:pt idx="138">
                  <c:v>24.195838928222599</c:v>
                </c:pt>
                <c:pt idx="139">
                  <c:v>26.0741672515869</c:v>
                </c:pt>
                <c:pt idx="140">
                  <c:v>25.788825988769499</c:v>
                </c:pt>
                <c:pt idx="141">
                  <c:v>24.714897155761701</c:v>
                </c:pt>
                <c:pt idx="142">
                  <c:v>25.513330459594702</c:v>
                </c:pt>
                <c:pt idx="143">
                  <c:v>25.867971420288001</c:v>
                </c:pt>
                <c:pt idx="144">
                  <c:v>23.177858352661101</c:v>
                </c:pt>
                <c:pt idx="145">
                  <c:v>25.169277191162099</c:v>
                </c:pt>
                <c:pt idx="146">
                  <c:v>23.606727600097599</c:v>
                </c:pt>
                <c:pt idx="147">
                  <c:v>21.757644653320298</c:v>
                </c:pt>
                <c:pt idx="148">
                  <c:v>24.4776191711425</c:v>
                </c:pt>
                <c:pt idx="149">
                  <c:v>22.9808845520019</c:v>
                </c:pt>
                <c:pt idx="150">
                  <c:v>24.353582382202099</c:v>
                </c:pt>
                <c:pt idx="151">
                  <c:v>24.377923965454102</c:v>
                </c:pt>
                <c:pt idx="152">
                  <c:v>24.573398590087798</c:v>
                </c:pt>
                <c:pt idx="153">
                  <c:v>23.952852249145501</c:v>
                </c:pt>
                <c:pt idx="154">
                  <c:v>23.219253540038999</c:v>
                </c:pt>
                <c:pt idx="155">
                  <c:v>22.119218826293899</c:v>
                </c:pt>
                <c:pt idx="156">
                  <c:v>23.027248382568299</c:v>
                </c:pt>
                <c:pt idx="157">
                  <c:v>24.218425750732401</c:v>
                </c:pt>
                <c:pt idx="158">
                  <c:v>24.5902996063232</c:v>
                </c:pt>
                <c:pt idx="159">
                  <c:v>22.658143997192301</c:v>
                </c:pt>
                <c:pt idx="160">
                  <c:v>27.144136428833001</c:v>
                </c:pt>
                <c:pt idx="161">
                  <c:v>23.038251876831001</c:v>
                </c:pt>
                <c:pt idx="162">
                  <c:v>22.828615188598601</c:v>
                </c:pt>
                <c:pt idx="163">
                  <c:v>23.758285522460898</c:v>
                </c:pt>
                <c:pt idx="164">
                  <c:v>24.983192443847599</c:v>
                </c:pt>
                <c:pt idx="165">
                  <c:v>22.7515754699707</c:v>
                </c:pt>
                <c:pt idx="166">
                  <c:v>22.717729568481399</c:v>
                </c:pt>
                <c:pt idx="167">
                  <c:v>22.471878051757798</c:v>
                </c:pt>
                <c:pt idx="168">
                  <c:v>20.4983520507812</c:v>
                </c:pt>
                <c:pt idx="169">
                  <c:v>20.714347839355401</c:v>
                </c:pt>
                <c:pt idx="170">
                  <c:v>22.289178848266602</c:v>
                </c:pt>
                <c:pt idx="171">
                  <c:v>22.1729831695556</c:v>
                </c:pt>
                <c:pt idx="172">
                  <c:v>21.211175918579102</c:v>
                </c:pt>
                <c:pt idx="173">
                  <c:v>21.3162517547607</c:v>
                </c:pt>
                <c:pt idx="174">
                  <c:v>22.508428573608398</c:v>
                </c:pt>
                <c:pt idx="175">
                  <c:v>22.924095153808501</c:v>
                </c:pt>
                <c:pt idx="176">
                  <c:v>22.935096740722599</c:v>
                </c:pt>
                <c:pt idx="177">
                  <c:v>23.770900726318299</c:v>
                </c:pt>
                <c:pt idx="178">
                  <c:v>21.2173976898193</c:v>
                </c:pt>
                <c:pt idx="179">
                  <c:v>21.6165676116943</c:v>
                </c:pt>
                <c:pt idx="180">
                  <c:v>21.366090774536101</c:v>
                </c:pt>
                <c:pt idx="181">
                  <c:v>20.1419658660888</c:v>
                </c:pt>
                <c:pt idx="182">
                  <c:v>21.313468933105401</c:v>
                </c:pt>
                <c:pt idx="183">
                  <c:v>21.574457168579102</c:v>
                </c:pt>
                <c:pt idx="184">
                  <c:v>20.125278472900298</c:v>
                </c:pt>
                <c:pt idx="185">
                  <c:v>20.3842964172363</c:v>
                </c:pt>
                <c:pt idx="186">
                  <c:v>20.6448955535888</c:v>
                </c:pt>
                <c:pt idx="187">
                  <c:v>21.4108791351318</c:v>
                </c:pt>
                <c:pt idx="188">
                  <c:v>20.896684646606399</c:v>
                </c:pt>
                <c:pt idx="189">
                  <c:v>20.181438446044901</c:v>
                </c:pt>
                <c:pt idx="190">
                  <c:v>20.918495178222599</c:v>
                </c:pt>
                <c:pt idx="191">
                  <c:v>20.884742736816399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459456"/>
        <c:axId val="103555840"/>
      </c:scatterChart>
      <c:valAx>
        <c:axId val="103459456"/>
        <c:scaling>
          <c:orientation val="minMax"/>
          <c:max val="19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Pallet 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555840"/>
        <c:crosses val="autoZero"/>
        <c:crossBetween val="midCat"/>
        <c:majorUnit val="24"/>
      </c:valAx>
      <c:valAx>
        <c:axId val="103555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Pallet current (A)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459456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3446148152586351"/>
          <c:y val="0.52587048849566931"/>
          <c:w val="0.46653634394226723"/>
          <c:h val="0.31307231183325857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BC57B-3E7E-469D-8403-91A719FB33F3}" type="datetimeFigureOut">
              <a:rPr lang="nl-BE" smtClean="0"/>
              <a:t>19/06/2019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26AA-B911-4315-8B16-824FEF6D4B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0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CW machine</a:t>
            </a:r>
          </a:p>
          <a:p>
            <a:r>
              <a:rPr lang="en-GB" dirty="0" smtClean="0"/>
              <a:t>Parallel &amp; serial redundancy</a:t>
            </a:r>
          </a:p>
          <a:p>
            <a:r>
              <a:rPr lang="en-GB" dirty="0" smtClean="0"/>
              <a:t>SSA as a technological choice (</a:t>
            </a:r>
            <a:r>
              <a:rPr lang="en-GB" baseline="0" dirty="0" smtClean="0"/>
              <a:t>at least up to 352 MHz)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92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92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639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04677" y="1988840"/>
            <a:ext cx="9096646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368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29847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1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10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42566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5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16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2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12750" y="989681"/>
            <a:ext cx="9096646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8317894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7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5300" y="1141545"/>
            <a:ext cx="89154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276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150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3271044" y="989681"/>
            <a:ext cx="623835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412750" y="989683"/>
            <a:ext cx="2693194" cy="5391646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06506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392827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341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618331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6769065" y="1046401"/>
            <a:ext cx="2693194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67522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731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109018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859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135131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22994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125505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28464" y="2420888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err="1" smtClean="0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252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23259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0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412751" y="1028733"/>
            <a:ext cx="9031179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3717033"/>
            <a:ext cx="9031179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8" y="3856616"/>
            <a:ext cx="8781407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40078" y="1192299"/>
            <a:ext cx="8781407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000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437669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15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05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0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4231609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24" name="think-cell Slide" r:id="rId15" imgW="216" imgH="216" progId="TCLayout.ActiveDocument.1">
                  <p:embed/>
                </p:oleObj>
              </mc:Choice>
              <mc:Fallback>
                <p:oleObj name="think-cell Slid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 userDrawn="1"/>
        </p:nvSpPr>
        <p:spPr bwMode="auto">
          <a:xfrm>
            <a:off x="8481392" y="6705654"/>
            <a:ext cx="1352600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© 2018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err="1" smtClean="0">
                <a:solidFill>
                  <a:srgbClr val="898989"/>
                </a:solidFill>
                <a:latin typeface="+mj-lt"/>
              </a:rPr>
              <a:t>SCK•CEN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8481392" y="6574429"/>
            <a:ext cx="13526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4083647" y="6552773"/>
            <a:ext cx="173870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SCK•CEN/29241760</a:t>
            </a:r>
            <a:endParaRPr lang="nl-BE" sz="700" b="0" kern="1200" noProof="0" dirty="0" smtClean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 title="AlexandriaDistributionLimitations"/>
          <p:cNvSpPr txBox="1"/>
          <p:nvPr userDrawn="1"/>
        </p:nvSpPr>
        <p:spPr>
          <a:xfrm>
            <a:off x="3654723" y="6672267"/>
            <a:ext cx="2596555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ISC: Restricted</a:t>
            </a:r>
            <a:endParaRPr lang="nl-BE" sz="700" b="0" kern="1200" noProof="0" dirty="0" smtClean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6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62" r:id="rId6"/>
    <p:sldLayoutId id="2147483664" r:id="rId7"/>
    <p:sldLayoutId id="2147483663" r:id="rId8"/>
    <p:sldLayoutId id="2147483665" r:id="rId9"/>
    <p:sldLayoutId id="2147483668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072866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5339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3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2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9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defTabSz="1072866" rtl="0" eaLnBrk="1" latinLnBrk="0" hangingPunct="1">
        <a:spcBef>
          <a:spcPct val="0"/>
        </a:spcBef>
        <a:buNone/>
        <a:defRPr lang="nl-BE" sz="3100" b="1" kern="0" dirty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5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5"/>
        </a:buClr>
        <a:buSzPct val="150000"/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6"/>
        </a:buClr>
        <a:buSzPct val="150000"/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ALEXANDRIA INTEGRATION</a:t>
            </a:r>
            <a:br>
              <a:rPr lang="en-US" dirty="0" smtClean="0"/>
            </a:br>
            <a:r>
              <a:rPr lang="en-US" dirty="0" smtClean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622005" y="1658678"/>
            <a:ext cx="15873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209305" y="2575110"/>
            <a:ext cx="15873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3796605" y="1658678"/>
            <a:ext cx="15873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002161" y="3013157"/>
            <a:ext cx="502955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002161" y="1661549"/>
            <a:ext cx="15873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</p:spTree>
    <p:extLst>
      <p:ext uri="{BB962C8B-B14F-4D97-AF65-F5344CB8AC3E}">
        <p14:creationId xmlns:p14="http://schemas.microsoft.com/office/powerpoint/2010/main" val="41555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8.xml"/><Relationship Id="rId7" Type="http://schemas.openxmlformats.org/officeDocument/2006/relationships/image" Target="../media/image6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3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chart" Target="../charts/chart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png"/><Relationship Id="rId11" Type="http://schemas.openxmlformats.org/officeDocument/2006/relationships/image" Target="../media/image40.jpeg"/><Relationship Id="rId5" Type="http://schemas.openxmlformats.org/officeDocument/2006/relationships/image" Target="../media/image1.emf"/><Relationship Id="rId10" Type="http://schemas.microsoft.com/office/2007/relationships/hdphoto" Target="../media/hdphoto2.wdp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1.emf"/><Relationship Id="rId10" Type="http://schemas.openxmlformats.org/officeDocument/2006/relationships/image" Target="../media/image45.jpe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5.xml"/><Relationship Id="rId7" Type="http://schemas.openxmlformats.org/officeDocument/2006/relationships/image" Target="../media/image6.emf"/><Relationship Id="rId12" Type="http://schemas.openxmlformats.org/officeDocument/2006/relationships/image" Target="../media/image58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7.xml"/><Relationship Id="rId7" Type="http://schemas.openxmlformats.org/officeDocument/2006/relationships/image" Target="../media/image6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29.xml"/><Relationship Id="rId7" Type="http://schemas.openxmlformats.org/officeDocument/2006/relationships/image" Target="../media/image6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1.xml"/><Relationship Id="rId7" Type="http://schemas.openxmlformats.org/officeDocument/2006/relationships/image" Target="../media/image6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e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openxmlformats.org/officeDocument/2006/relationships/image" Target="../media/image6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image" Target="../media/image6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9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6.xml"/><Relationship Id="rId7" Type="http://schemas.openxmlformats.org/officeDocument/2006/relationships/image" Target="../media/image6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87320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9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8584" y="692696"/>
            <a:ext cx="1802938" cy="22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2349" y="2852936"/>
            <a:ext cx="7583060" cy="332459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Design and </a:t>
            </a:r>
            <a:r>
              <a:rPr lang="en-US" sz="3600" dirty="0" smtClean="0">
                <a:solidFill>
                  <a:schemeClr val="bg1"/>
                </a:solidFill>
              </a:rPr>
              <a:t>commissioning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of </a:t>
            </a:r>
            <a:r>
              <a:rPr lang="en-US" sz="3600" dirty="0">
                <a:solidFill>
                  <a:schemeClr val="bg1"/>
                </a:solidFill>
              </a:rPr>
              <a:t>the MYRRHA </a:t>
            </a:r>
            <a:r>
              <a:rPr lang="en-US" sz="3600" dirty="0" smtClean="0">
                <a:solidFill>
                  <a:schemeClr val="bg1"/>
                </a:solidFill>
              </a:rPr>
              <a:t>RFQ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olid State </a:t>
            </a:r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mplifier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nl-BE" sz="19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2"/>
                </a:solidFill>
              </a:rPr>
              <a:t>ARIES workshop on Energy Efficient RF Power </a:t>
            </a:r>
            <a:r>
              <a:rPr lang="en-GB" sz="1200" dirty="0">
                <a:solidFill>
                  <a:schemeClr val="bg2"/>
                </a:solidFill>
              </a:rPr>
              <a:t>G</a:t>
            </a:r>
            <a:r>
              <a:rPr lang="en-GB" sz="1200" dirty="0" smtClean="0">
                <a:solidFill>
                  <a:schemeClr val="bg2"/>
                </a:solidFill>
              </a:rPr>
              <a:t>eneration, Uppsala</a:t>
            </a:r>
            <a:r>
              <a:rPr lang="en-GB" sz="1200" dirty="0">
                <a:solidFill>
                  <a:schemeClr val="bg2"/>
                </a:solidFill>
              </a:rPr>
              <a:t>, </a:t>
            </a:r>
            <a:r>
              <a:rPr lang="en-GB" sz="1200" dirty="0" err="1">
                <a:solidFill>
                  <a:schemeClr val="bg2"/>
                </a:solidFill>
              </a:rPr>
              <a:t>Ångström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smtClean="0">
                <a:solidFill>
                  <a:schemeClr val="bg2"/>
                </a:solidFill>
              </a:rPr>
              <a:t>Laboratory, June 20</a:t>
            </a:r>
            <a:r>
              <a:rPr lang="en-GB" sz="1200" baseline="30000" dirty="0" smtClean="0">
                <a:solidFill>
                  <a:schemeClr val="bg2"/>
                </a:solidFill>
              </a:rPr>
              <a:t>th</a:t>
            </a:r>
            <a:r>
              <a:rPr lang="en-GB" sz="1200" dirty="0" smtClean="0">
                <a:solidFill>
                  <a:schemeClr val="bg2"/>
                </a:solidFill>
              </a:rPr>
              <a:t> 2019</a:t>
            </a:r>
          </a:p>
          <a:p>
            <a:r>
              <a:rPr lang="en-GB" sz="1200" dirty="0" smtClean="0">
                <a:solidFill>
                  <a:schemeClr val="bg2"/>
                </a:solidFill>
              </a:rPr>
              <a:t>F. Pompon, franck.pompon@sckcen.be</a:t>
            </a:r>
            <a:endParaRPr lang="nl-BE" sz="1200" dirty="0">
              <a:solidFill>
                <a:schemeClr val="bg2"/>
              </a:solidFill>
            </a:endParaRPr>
          </a:p>
        </p:txBody>
      </p:sp>
      <p:pic>
        <p:nvPicPr>
          <p:cNvPr id="78707" name="Picture 883" descr="Myrte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26"/>
          <a:stretch/>
        </p:blipFill>
        <p:spPr bwMode="auto">
          <a:xfrm>
            <a:off x="6321152" y="1780244"/>
            <a:ext cx="2304256" cy="9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1628800"/>
            <a:ext cx="2030655" cy="1267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23645" y="1556792"/>
            <a:ext cx="3593851" cy="368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After few days of tuning, </a:t>
            </a:r>
            <a:r>
              <a:rPr lang="en-US" sz="1600" b="1" dirty="0" smtClean="0">
                <a:solidFill>
                  <a:srgbClr val="000000"/>
                </a:solidFill>
              </a:rPr>
              <a:t>the design RF </a:t>
            </a:r>
            <a:r>
              <a:rPr lang="en-US" sz="1600" b="1" dirty="0">
                <a:solidFill>
                  <a:srgbClr val="000000"/>
                </a:solidFill>
              </a:rPr>
              <a:t>output power could </a:t>
            </a:r>
            <a:r>
              <a:rPr lang="en-US" sz="1600" b="1" dirty="0" smtClean="0">
                <a:solidFill>
                  <a:srgbClr val="000000"/>
                </a:solidFill>
              </a:rPr>
              <a:t>be reached!!!</a:t>
            </a: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02325" lvl="0" indent="-402325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Optimized phase balance for the external combiner (~90°)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Commissioning </a:t>
            </a:r>
            <a:r>
              <a:rPr lang="en-US" dirty="0" smtClean="0"/>
              <a:t>results on matched load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t="34102" r="22340" b="20000"/>
          <a:stretch/>
        </p:blipFill>
        <p:spPr>
          <a:xfrm>
            <a:off x="6465168" y="2596480"/>
            <a:ext cx="2520280" cy="17761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732384"/>
            <a:ext cx="51911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944888" y="2812504"/>
            <a:ext cx="2736304" cy="46805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44688" y="2668488"/>
            <a:ext cx="4824536" cy="136815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Commissioning </a:t>
            </a:r>
            <a:r>
              <a:rPr lang="en-US" dirty="0" smtClean="0"/>
              <a:t>results on matched load</a:t>
            </a:r>
            <a:endParaRPr lang="fr-B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62099"/>
              </p:ext>
            </p:extLst>
          </p:nvPr>
        </p:nvGraphicFramePr>
        <p:xfrm>
          <a:off x="488504" y="1080160"/>
          <a:ext cx="6161682" cy="333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936104"/>
                <a:gridCol w="3209354"/>
              </a:tblGrid>
              <a:tr h="337738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Main Parameters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Results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Comment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66318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Max DC to RF efficiency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73,6 %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Drop to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 61,5 % at operating level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(110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kW)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Max AC to RF efficiency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67 %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Drop to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% at operating level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1734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AC to DC efficiency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90 %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5446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Harmonics level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&lt; -50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</a:rPr>
                        <a:t>dBc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Filtering property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of combiners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91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Gain/phase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linearity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over 32% around operating level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Segoe U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0,46 dB 14,5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deg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Segoe U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Useful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for LLRF regulation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Gain/phase linearity over  20 dB range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dB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20,5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Segoe U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ea typeface="Calibri"/>
                          <a:cs typeface="Times New Roman"/>
                        </a:rPr>
                        <a:t>Gain/phase stability over    1 sec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Segoe U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&lt; 0,02 dB 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&lt; 0,15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</a:rPr>
                        <a:t>deg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Rise time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1,6 µs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Suitable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for CW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97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RF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voltage o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vershoot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&lt; 5 %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53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2064" r="492"/>
          <a:stretch/>
        </p:blipFill>
        <p:spPr bwMode="auto">
          <a:xfrm>
            <a:off x="5097016" y="4078858"/>
            <a:ext cx="3832086" cy="23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18" y="1988840"/>
            <a:ext cx="3832086" cy="237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3553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4470116"/>
            <a:ext cx="3528392" cy="19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>
            <a:off x="6681192" y="1441351"/>
            <a:ext cx="259859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75773" y="1558300"/>
            <a:ext cx="25137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3E8FCD"/>
              </a:buClr>
              <a:buSzPct val="100000"/>
            </a:pPr>
            <a:r>
              <a:rPr lang="en-US" sz="1200" dirty="0" smtClean="0">
                <a:solidFill>
                  <a:srgbClr val="000000"/>
                </a:solidFill>
              </a:rPr>
              <a:t>If manual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Vd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adjustment (~ + 4%)</a:t>
            </a:r>
          </a:p>
        </p:txBody>
      </p:sp>
    </p:spTree>
    <p:extLst>
      <p:ext uri="{BB962C8B-B14F-4D97-AF65-F5344CB8AC3E}">
        <p14:creationId xmlns:p14="http://schemas.microsoft.com/office/powerpoint/2010/main" val="31298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831279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63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307434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95300" y="68627"/>
            <a:ext cx="8915400" cy="912101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lang="nl-BE" sz="2400" b="1" kern="0" dirty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commissioning results on mismatched load</a:t>
            </a:r>
          </a:p>
        </p:txBody>
      </p:sp>
      <p:pic>
        <p:nvPicPr>
          <p:cNvPr id="308402" name="Picture 1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138" y="2992532"/>
            <a:ext cx="6065174" cy="338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9677" r="-15573" b="39524"/>
          <a:stretch/>
        </p:blipFill>
        <p:spPr bwMode="auto">
          <a:xfrm>
            <a:off x="4713445" y="4337094"/>
            <a:ext cx="3047867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8405" name="Picture 181" descr="Résultat de recherche d'images pour &quot;quarter wave transformer formula&quot;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23497"/>
          <a:stretch/>
        </p:blipFill>
        <p:spPr bwMode="auto">
          <a:xfrm>
            <a:off x="6245497" y="1412776"/>
            <a:ext cx="2883967" cy="5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272480" y="1052736"/>
            <a:ext cx="8928992" cy="2009711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b="1" u="sng" kern="0" dirty="0" smtClean="0"/>
              <a:t>On </a:t>
            </a:r>
            <a:r>
              <a:rPr lang="fr-BE" sz="1400" b="1" u="sng" kern="0" dirty="0" err="1" smtClean="0"/>
              <a:t>mismatched</a:t>
            </a:r>
            <a:r>
              <a:rPr lang="fr-BE" sz="1400" b="1" u="sng" kern="0" dirty="0" smtClean="0"/>
              <a:t> </a:t>
            </a:r>
            <a:r>
              <a:rPr lang="fr-BE" sz="1400" b="1" u="sng" kern="0" dirty="0" err="1" smtClean="0"/>
              <a:t>load</a:t>
            </a:r>
            <a:endParaRPr lang="en-GB" sz="1400" b="1" u="sng" kern="0" dirty="0"/>
          </a:p>
          <a:p>
            <a:pPr lvl="1">
              <a:spcAft>
                <a:spcPts val="600"/>
              </a:spcAft>
            </a:pPr>
            <a:r>
              <a:rPr lang="en-US" sz="1200" dirty="0" smtClean="0"/>
              <a:t>With </a:t>
            </a:r>
            <a:r>
              <a:rPr lang="el-GR" sz="1200" dirty="0" smtClean="0"/>
              <a:t>λ</a:t>
            </a:r>
            <a:r>
              <a:rPr lang="fr-BE" sz="1200" dirty="0" smtClean="0"/>
              <a:t>/4 </a:t>
            </a:r>
            <a:r>
              <a:rPr lang="fr-BE" sz="1200" dirty="0" err="1" smtClean="0"/>
              <a:t>impedance</a:t>
            </a:r>
            <a:r>
              <a:rPr lang="fr-BE" sz="1200" dirty="0" smtClean="0"/>
              <a:t> transformer </a:t>
            </a:r>
            <a:r>
              <a:rPr lang="fr-BE" sz="1200" dirty="0" err="1" smtClean="0"/>
              <a:t>providing</a:t>
            </a:r>
            <a:r>
              <a:rPr lang="fr-BE" sz="1200" dirty="0" smtClean="0"/>
              <a:t> </a:t>
            </a:r>
            <a:r>
              <a:rPr lang="en-US" sz="1200" b="1" dirty="0"/>
              <a:t>VSWR of </a:t>
            </a:r>
            <a:r>
              <a:rPr lang="en-US" sz="1200" b="1" dirty="0" smtClean="0"/>
              <a:t>2:1 </a:t>
            </a:r>
            <a:r>
              <a:rPr lang="en-US" sz="1200" b="1" dirty="0"/>
              <a:t>or </a:t>
            </a:r>
            <a:r>
              <a:rPr lang="en-US" sz="1200" b="1" dirty="0" smtClean="0"/>
              <a:t>3:1 </a:t>
            </a:r>
            <a:r>
              <a:rPr lang="en-US" sz="1200" dirty="0" smtClean="0"/>
              <a:t>(Z</a:t>
            </a:r>
            <a:r>
              <a:rPr lang="en-US" sz="1200" baseline="-25000" dirty="0" smtClean="0"/>
              <a:t>in</a:t>
            </a:r>
            <a:r>
              <a:rPr lang="en-US" sz="1200" dirty="0" smtClean="0"/>
              <a:t> = Z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²/Z</a:t>
            </a:r>
            <a:r>
              <a:rPr lang="en-US" sz="1200" baseline="-25000" dirty="0" smtClean="0"/>
              <a:t>L</a:t>
            </a:r>
            <a:r>
              <a:rPr lang="en-US" sz="1200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fr-BE" sz="1200" dirty="0" err="1" smtClean="0"/>
              <a:t>Several</a:t>
            </a:r>
            <a:r>
              <a:rPr lang="fr-BE" sz="1200" dirty="0" smtClean="0"/>
              <a:t> </a:t>
            </a:r>
            <a:r>
              <a:rPr lang="fr-BE" sz="1200" dirty="0" err="1" smtClean="0"/>
              <a:t>Tx</a:t>
            </a:r>
            <a:r>
              <a:rPr lang="fr-BE" sz="1200" dirty="0" smtClean="0"/>
              <a:t> line </a:t>
            </a:r>
            <a:r>
              <a:rPr lang="fr-BE" sz="1200" dirty="0" err="1" smtClean="0"/>
              <a:t>lengthes</a:t>
            </a:r>
            <a:r>
              <a:rPr lang="fr-BE" sz="1200" dirty="0" smtClean="0"/>
              <a:t> for phase variation of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endParaRPr lang="fr-BE" sz="1200" dirty="0" smtClean="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endParaRPr lang="fr-BE" sz="1400" dirty="0">
              <a:latin typeface="Times New Roman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1400" b="1" u="sng" dirty="0"/>
              <a:t>On short-circuit (full reflection</a:t>
            </a:r>
            <a:r>
              <a:rPr lang="en-GB" sz="1400" b="1" u="sng" dirty="0" smtClean="0"/>
              <a:t>) - 10 </a:t>
            </a:r>
            <a:r>
              <a:rPr lang="en-GB" sz="1400" b="1" u="sng" dirty="0" err="1" smtClean="0"/>
              <a:t>ms</a:t>
            </a:r>
            <a:r>
              <a:rPr lang="en-GB" sz="1400" b="1" u="sng" dirty="0" smtClean="0"/>
              <a:t> </a:t>
            </a:r>
            <a:r>
              <a:rPr lang="en-GB" sz="1400" b="1" u="sng" dirty="0" smtClean="0"/>
              <a:t>pulse</a:t>
            </a:r>
          </a:p>
          <a:p>
            <a:pPr lvl="1">
              <a:spcAft>
                <a:spcPts val="600"/>
              </a:spcAft>
            </a:pPr>
            <a:r>
              <a:rPr lang="fr-BE" sz="1200" dirty="0" err="1" smtClean="0"/>
              <a:t>Several</a:t>
            </a:r>
            <a:r>
              <a:rPr lang="fr-BE" sz="1200" dirty="0" smtClean="0"/>
              <a:t> </a:t>
            </a:r>
            <a:r>
              <a:rPr lang="fr-BE" sz="1200" dirty="0" err="1"/>
              <a:t>Tx</a:t>
            </a:r>
            <a:r>
              <a:rPr lang="fr-BE" sz="1200" dirty="0"/>
              <a:t> line </a:t>
            </a:r>
            <a:r>
              <a:rPr lang="fr-BE" sz="1200" dirty="0" err="1"/>
              <a:t>lengthes</a:t>
            </a:r>
            <a:r>
              <a:rPr lang="fr-BE" sz="1200" dirty="0"/>
              <a:t> for phase variation of </a:t>
            </a:r>
            <a:r>
              <a:rPr lang="el-GR" sz="1200" dirty="0">
                <a:latin typeface="Times New Roman"/>
                <a:cs typeface="Times New Roman"/>
              </a:rPr>
              <a:t>Γ</a:t>
            </a:r>
            <a:endParaRPr lang="fr-BE" sz="1200" dirty="0">
              <a:latin typeface="Times New Roman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05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1107537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1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commissioning results on mismatched load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4221088"/>
            <a:ext cx="4752528" cy="2016224"/>
          </a:xfrm>
        </p:spPr>
        <p:txBody>
          <a:bodyPr>
            <a:noAutofit/>
          </a:bodyPr>
          <a:lstStyle/>
          <a:p>
            <a:pPr marL="265113" indent="-265113">
              <a:spcAft>
                <a:spcPts val="600"/>
              </a:spcAft>
            </a:pPr>
            <a:r>
              <a:rPr lang="en-US" sz="1200" dirty="0" smtClean="0"/>
              <a:t>The maximum power corresponds to </a:t>
            </a:r>
            <a:r>
              <a:rPr lang="en-US" sz="1200" b="1" dirty="0" smtClean="0"/>
              <a:t>the first transistor’s current limit</a:t>
            </a:r>
          </a:p>
          <a:p>
            <a:pPr marL="265113" indent="-265113">
              <a:spcAft>
                <a:spcPts val="600"/>
              </a:spcAft>
            </a:pPr>
            <a:r>
              <a:rPr lang="en-US" sz="1200" dirty="0" smtClean="0"/>
              <a:t>The maximum forward power is </a:t>
            </a:r>
            <a:r>
              <a:rPr lang="en-US" sz="1200" b="1" dirty="0" smtClean="0"/>
              <a:t>softly phase dependent </a:t>
            </a:r>
            <a:r>
              <a:rPr lang="en-US" sz="1200" dirty="0" smtClean="0"/>
              <a:t>(averaged by phase distribution among 3 dB combiners)</a:t>
            </a:r>
          </a:p>
          <a:p>
            <a:pPr marL="265113" indent="-265113">
              <a:spcAft>
                <a:spcPts val="600"/>
              </a:spcAft>
            </a:pPr>
            <a:r>
              <a:rPr lang="en-US" sz="1200" dirty="0" smtClean="0"/>
              <a:t>The current on each pallet is </a:t>
            </a:r>
            <a:r>
              <a:rPr lang="en-US" sz="1200" b="1" dirty="0" smtClean="0"/>
              <a:t>strongly phase dependent</a:t>
            </a:r>
            <a:r>
              <a:rPr lang="en-US" sz="1200" dirty="0" smtClean="0"/>
              <a:t> (grouped by </a:t>
            </a:r>
            <a:r>
              <a:rPr lang="en-US" sz="1200" dirty="0" err="1" smtClean="0"/>
              <a:t>Gysel</a:t>
            </a:r>
            <a:r>
              <a:rPr lang="en-US" sz="1200" dirty="0" smtClean="0"/>
              <a:t> combiner = 24 pallets)</a:t>
            </a:r>
          </a:p>
          <a:p>
            <a:pPr marL="265113" indent="-265113">
              <a:spcAft>
                <a:spcPts val="600"/>
              </a:spcAft>
            </a:pPr>
            <a:r>
              <a:rPr lang="en-US" sz="1200" dirty="0" smtClean="0"/>
              <a:t>Whatever the phase of the reflection coefficient, </a:t>
            </a:r>
            <a:r>
              <a:rPr lang="en-US" sz="1200" b="1" dirty="0" smtClean="0"/>
              <a:t>the RFQ SSA can deliver the required forward power up to a VSWR = 2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961438"/>
              </p:ext>
            </p:extLst>
          </p:nvPr>
        </p:nvGraphicFramePr>
        <p:xfrm>
          <a:off x="5313040" y="3977680"/>
          <a:ext cx="4176464" cy="240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259718"/>
              </p:ext>
            </p:extLst>
          </p:nvPr>
        </p:nvGraphicFramePr>
        <p:xfrm>
          <a:off x="488504" y="1052736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379154"/>
              </p:ext>
            </p:extLst>
          </p:nvPr>
        </p:nvGraphicFramePr>
        <p:xfrm>
          <a:off x="4880992" y="1052736"/>
          <a:ext cx="453650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angle 1"/>
          <p:cNvSpPr/>
          <p:nvPr/>
        </p:nvSpPr>
        <p:spPr>
          <a:xfrm rot="19043218">
            <a:off x="3222062" y="1483499"/>
            <a:ext cx="11557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CW conditions</a:t>
            </a:r>
          </a:p>
        </p:txBody>
      </p:sp>
      <p:sp>
        <p:nvSpPr>
          <p:cNvPr id="4" name="Rectangle 3"/>
          <p:cNvSpPr/>
          <p:nvPr/>
        </p:nvSpPr>
        <p:spPr>
          <a:xfrm rot="19058531">
            <a:off x="3235561" y="2698719"/>
            <a:ext cx="1104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Pulse conditions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978749" y="5248250"/>
            <a:ext cx="0" cy="7920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85248" y="5703059"/>
            <a:ext cx="108012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0.33 -&gt; VSWR 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978749" y="5949280"/>
            <a:ext cx="206499" cy="91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21" grpId="0">
        <p:bldAsOne/>
      </p:bldGraphic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9021590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02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en-US" dirty="0"/>
              <a:t>RFQ SSA commissioning results on RFQ load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052736"/>
            <a:ext cx="5679479" cy="34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2" descr="22bdcfa2-f9f0-4f9f-be39-debbc18d8f5d@SCKC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10625" r="6719" b="10401"/>
          <a:stretch/>
        </p:blipFill>
        <p:spPr bwMode="auto">
          <a:xfrm>
            <a:off x="1780070" y="4221088"/>
            <a:ext cx="3244938" cy="210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41" descr="311e8785-23d7-4e14-8903-4eb03bcd00e8@SCKCE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28557"/>
          <a:stretch/>
        </p:blipFill>
        <p:spPr bwMode="auto">
          <a:xfrm>
            <a:off x="6393161" y="3892710"/>
            <a:ext cx="2985542" cy="234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42" descr="595c082c-d5fe-4ecb-a437-7a1eba8044ee@SCKCE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 bwMode="auto">
          <a:xfrm>
            <a:off x="6503962" y="1225392"/>
            <a:ext cx="2769518" cy="24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3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1" y="2924945"/>
            <a:ext cx="733870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commissioning results on </a:t>
            </a:r>
            <a:r>
              <a:rPr lang="en-US" dirty="0" smtClean="0"/>
              <a:t>RFQ load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88504" y="5013176"/>
            <a:ext cx="4896544" cy="129614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145 kW CW reached (110 kW CW required with beam),	   after </a:t>
            </a:r>
            <a:r>
              <a:rPr lang="en-US" sz="1200" b="1" dirty="0" smtClean="0"/>
              <a:t>9 cumulated days of conditioning</a:t>
            </a:r>
          </a:p>
          <a:p>
            <a:pPr>
              <a:spcAft>
                <a:spcPts val="600"/>
              </a:spcAft>
            </a:pPr>
            <a:r>
              <a:rPr lang="en-US" sz="1200" b="1" dirty="0" smtClean="0"/>
              <a:t>The SSA is </a:t>
            </a:r>
            <a:r>
              <a:rPr lang="en-US" sz="1200" b="1" dirty="0"/>
              <a:t>v</a:t>
            </a:r>
            <a:r>
              <a:rPr lang="en-US" sz="1200" b="1" dirty="0" smtClean="0"/>
              <a:t>ery stable during trips even without circulator!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RFQ Input matching at resonance is about -30 dB</a:t>
            </a:r>
          </a:p>
          <a:p>
            <a:pPr>
              <a:spcAft>
                <a:spcPts val="600"/>
              </a:spcAft>
            </a:pPr>
            <a:r>
              <a:rPr lang="en-US" sz="1200" dirty="0" err="1" smtClean="0"/>
              <a:t>Tx</a:t>
            </a:r>
            <a:r>
              <a:rPr lang="en-US" sz="1200" dirty="0" smtClean="0"/>
              <a:t> line (6 1/8”) temperature: ~ 60 °C (Max acceptable = 70 °C)</a:t>
            </a:r>
          </a:p>
        </p:txBody>
      </p:sp>
      <p:pic>
        <p:nvPicPr>
          <p:cNvPr id="3307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0" y="1052736"/>
            <a:ext cx="7338702" cy="20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16896" y="2879209"/>
            <a:ext cx="1296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7</a:t>
            </a:r>
            <a:r>
              <a:rPr lang="en-US" sz="1000" b="1" dirty="0" smtClean="0"/>
              <a:t> hours duration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40632" y="3076580"/>
            <a:ext cx="655272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RFQ\Interlock RFQ conditioning Pref\trip example at 76 k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b="9734"/>
          <a:stretch/>
        </p:blipFill>
        <p:spPr bwMode="auto">
          <a:xfrm>
            <a:off x="5651796" y="3856619"/>
            <a:ext cx="3837708" cy="24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2474421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Issues during commissioning</a:t>
            </a:r>
            <a:endParaRPr lang="en-US" dirty="0"/>
          </a:p>
        </p:txBody>
      </p:sp>
      <p:pic>
        <p:nvPicPr>
          <p:cNvPr id="317471" name="Picture 31" descr="C:\Users\fpompon\Desktop\Commissionning\SSA commissioning\full reflection\full refl phase0 30 k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" b="11457"/>
          <a:stretch/>
        </p:blipFill>
        <p:spPr bwMode="auto">
          <a:xfrm>
            <a:off x="6363633" y="2564904"/>
            <a:ext cx="3053863" cy="20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3" name="Picture 33" descr="19cd2ad8-8928-44e0-8c3e-87d608964668@SCKC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7918" r="26720" b="10833"/>
          <a:stretch/>
        </p:blipFill>
        <p:spPr bwMode="auto">
          <a:xfrm>
            <a:off x="3523582" y="2564904"/>
            <a:ext cx="2365522" cy="20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4" name="Picture 34" descr="088b405b-f739-4932-a5b5-afc14c374ef6@SCKC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19792" r="3750" b="2917"/>
          <a:stretch/>
        </p:blipFill>
        <p:spPr bwMode="auto">
          <a:xfrm rot="5400000">
            <a:off x="788568" y="2719719"/>
            <a:ext cx="2050121" cy="17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33442" r="30583" b="32415"/>
          <a:stretch/>
        </p:blipFill>
        <p:spPr>
          <a:xfrm>
            <a:off x="6321152" y="1052736"/>
            <a:ext cx="3139609" cy="1377121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488504" y="1052736"/>
            <a:ext cx="5990033" cy="172819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02325" indent="-402325" algn="l" defTabSz="1072866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1072866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1072866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/>
              <a:t>1 </a:t>
            </a:r>
            <a:r>
              <a:rPr lang="en-US" sz="1800" b="1" dirty="0"/>
              <a:t>Amp Fuse failure on the DC supply circuit of the 1kW pallet</a:t>
            </a:r>
          </a:p>
          <a:p>
            <a:pPr>
              <a:spcAft>
                <a:spcPts val="600"/>
              </a:spcAft>
            </a:pPr>
            <a:r>
              <a:rPr lang="en-US" sz="1500" dirty="0" smtClean="0"/>
              <a:t>Almost </a:t>
            </a:r>
            <a:r>
              <a:rPr lang="en-US" sz="1500" dirty="0"/>
              <a:t>hundred fuses have blown up during </a:t>
            </a:r>
            <a:r>
              <a:rPr lang="en-US" sz="1500" dirty="0" smtClean="0"/>
              <a:t>initial commissioning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Due </a:t>
            </a:r>
            <a:r>
              <a:rPr lang="en-US" sz="1500" dirty="0">
                <a:solidFill>
                  <a:srgbClr val="000000"/>
                </a:solidFill>
              </a:rPr>
              <a:t>to a </a:t>
            </a:r>
            <a:r>
              <a:rPr lang="en-US" sz="1500" b="1" dirty="0">
                <a:solidFill>
                  <a:srgbClr val="000000"/>
                </a:solidFill>
              </a:rPr>
              <a:t>resonance</a:t>
            </a:r>
            <a:r>
              <a:rPr lang="en-US" sz="1500" dirty="0">
                <a:solidFill>
                  <a:srgbClr val="000000"/>
                </a:solidFill>
              </a:rPr>
              <a:t>, around 9 MHz, taking place in the DC supply circuit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A retrofit was done on the 192 pallets – </a:t>
            </a:r>
            <a:r>
              <a:rPr lang="en-US" sz="1500" dirty="0">
                <a:solidFill>
                  <a:srgbClr val="000000"/>
                </a:solidFill>
              </a:rPr>
              <a:t>about 120 h of manpower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500" b="1" dirty="0">
                <a:solidFill>
                  <a:srgbClr val="000000"/>
                </a:solidFill>
              </a:rPr>
              <a:t>No more a single fuse failure </a:t>
            </a:r>
            <a:r>
              <a:rPr lang="en-US" sz="1500" dirty="0">
                <a:solidFill>
                  <a:srgbClr val="000000"/>
                </a:solidFill>
              </a:rPr>
              <a:t>during and </a:t>
            </a:r>
            <a:r>
              <a:rPr lang="en-US" sz="1500" dirty="0" smtClean="0">
                <a:solidFill>
                  <a:srgbClr val="000000"/>
                </a:solidFill>
              </a:rPr>
              <a:t>since the </a:t>
            </a:r>
            <a:r>
              <a:rPr lang="en-US" sz="1500" dirty="0">
                <a:solidFill>
                  <a:srgbClr val="000000"/>
                </a:solidFill>
              </a:rPr>
              <a:t>full </a:t>
            </a:r>
            <a:r>
              <a:rPr lang="en-US" sz="1500" dirty="0" smtClean="0">
                <a:solidFill>
                  <a:srgbClr val="000000"/>
                </a:solidFill>
              </a:rPr>
              <a:t>re-commissioning</a:t>
            </a:r>
            <a:endParaRPr lang="en-US" sz="1500" dirty="0"/>
          </a:p>
        </p:txBody>
      </p:sp>
      <p:sp>
        <p:nvSpPr>
          <p:cNvPr id="6" name="Oval 5"/>
          <p:cNvSpPr/>
          <p:nvPr/>
        </p:nvSpPr>
        <p:spPr>
          <a:xfrm>
            <a:off x="7041232" y="1052736"/>
            <a:ext cx="216024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61" y="4479449"/>
            <a:ext cx="1582182" cy="210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7"/>
          <p:cNvSpPr>
            <a:spLocks noGrp="1"/>
          </p:cNvSpPr>
          <p:nvPr>
            <p:ph idx="1"/>
          </p:nvPr>
        </p:nvSpPr>
        <p:spPr>
          <a:xfrm>
            <a:off x="596515" y="4653136"/>
            <a:ext cx="5882021" cy="1672192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 dirty="0" smtClean="0"/>
              <a:t>Arcing at output of a Wilkinson combiner (up to 6 kW)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Occurring at 90 kW pulse under short-circuit condition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Prototype board </a:t>
            </a:r>
            <a:r>
              <a:rPr lang="en-US" sz="1400" dirty="0"/>
              <a:t>being used for fine </a:t>
            </a:r>
            <a:r>
              <a:rPr lang="en-US" sz="1400" dirty="0" smtClean="0"/>
              <a:t>tuning </a:t>
            </a:r>
            <a:r>
              <a:rPr lang="en-US" sz="1400" dirty="0"/>
              <a:t>(isolated case)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Replaced by a standard board and working fine under same conditions</a:t>
            </a:r>
            <a:r>
              <a:rPr lang="en-US" sz="1400" dirty="0" smtClean="0"/>
              <a:t>!</a:t>
            </a:r>
          </a:p>
          <a:p>
            <a:pPr marL="0" indent="0">
              <a:spcAft>
                <a:spcPts val="600"/>
              </a:spcAft>
              <a:buNone/>
            </a:pPr>
            <a:endParaRPr lang="en-US" sz="14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1500" b="1" dirty="0" smtClean="0"/>
              <a:t>Only one transistor </a:t>
            </a:r>
            <a:r>
              <a:rPr lang="en-US" sz="1500" b="1" dirty="0" smtClean="0"/>
              <a:t>death </a:t>
            </a:r>
            <a:r>
              <a:rPr lang="en-US" sz="1500" dirty="0" smtClean="0"/>
              <a:t>(isolated case)</a:t>
            </a: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20046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457868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7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SSA </a:t>
            </a:r>
            <a:r>
              <a:rPr lang="en-US" dirty="0" smtClean="0"/>
              <a:t>ongoing </a:t>
            </a:r>
            <a:r>
              <a:rPr lang="en-US" dirty="0"/>
              <a:t>procurements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5300" y="1052737"/>
            <a:ext cx="4817740" cy="2304256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b="1" dirty="0" smtClean="0"/>
              <a:t>Under a collaboration agreement with IBA:</a:t>
            </a:r>
          </a:p>
          <a:p>
            <a:pPr>
              <a:spcAft>
                <a:spcPts val="600"/>
              </a:spcAft>
            </a:pPr>
            <a:r>
              <a:rPr lang="en-US" sz="1200" b="1" dirty="0" smtClean="0"/>
              <a:t>12 </a:t>
            </a:r>
            <a:r>
              <a:rPr lang="en-US" sz="1200" b="1" dirty="0"/>
              <a:t>amplifiers </a:t>
            </a:r>
            <a:r>
              <a:rPr lang="en-US" sz="1200" dirty="0"/>
              <a:t>have been integrated among 6 </a:t>
            </a:r>
            <a:r>
              <a:rPr lang="en-US" sz="1200" dirty="0" smtClean="0"/>
              <a:t>cabinets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Optimized </a:t>
            </a:r>
            <a:r>
              <a:rPr lang="en-US" sz="1200" dirty="0"/>
              <a:t>global footprint and simplified integration (electrical, </a:t>
            </a:r>
            <a:r>
              <a:rPr lang="en-US" sz="1200" dirty="0" smtClean="0"/>
              <a:t>cooling, control…)</a:t>
            </a:r>
          </a:p>
          <a:p>
            <a:pPr marL="0" lvl="0" indent="0">
              <a:spcAft>
                <a:spcPts val="600"/>
              </a:spcAft>
              <a:buClr>
                <a:srgbClr val="3E8FCD"/>
              </a:buClr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Integration of these SSA is being prepared: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Electrical distribution, water cooling, mechanical support, RF lines…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The test bench will be equipped by a phase shifter, a variable stub (full coverage of Smith chart) and a dynamic short-circuit</a:t>
            </a:r>
            <a:endParaRPr lang="en-US" sz="1200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50013"/>
              </p:ext>
            </p:extLst>
          </p:nvPr>
        </p:nvGraphicFramePr>
        <p:xfrm>
          <a:off x="641098" y="3384416"/>
          <a:ext cx="86323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7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8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87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87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87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87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050"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QWR1&amp;2 (2 x 6 kW) CH1&amp;2 (2 x 24 kW)</a:t>
                      </a:r>
                    </a:p>
                    <a:p>
                      <a:r>
                        <a:rPr lang="en-US" sz="1000" baseline="0" dirty="0" smtClean="0"/>
                        <a:t>176 MHz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CH3&amp;4 (2 x 36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176 MHz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CH5&amp;7 (2 x 48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176 MHz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CH6 (60 kW)</a:t>
                      </a: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176 MHz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Coupler test (80 kW)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352 MHz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Cryomodule</a:t>
                      </a:r>
                      <a:r>
                        <a:rPr lang="en-US" sz="1000" baseline="0" dirty="0" smtClean="0"/>
                        <a:t> test</a:t>
                      </a:r>
                    </a:p>
                    <a:p>
                      <a:r>
                        <a:rPr lang="en-US" sz="1000" baseline="0" dirty="0" smtClean="0"/>
                        <a:t>(2 x 20 kW) 352 MHz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41100" y="3923509"/>
            <a:ext cx="8632380" cy="2408855"/>
            <a:chOff x="428499" y="2924942"/>
            <a:chExt cx="9065151" cy="2529619"/>
          </a:xfrm>
        </p:grpSpPr>
        <p:pic>
          <p:nvPicPr>
            <p:cNvPr id="8" name="Picture 2" descr="176 MHz - 2x24 kW + 2x6 k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99" y="2924944"/>
              <a:ext cx="1428158" cy="25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176 MHZ - 2x48 k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973" y="2924944"/>
              <a:ext cx="1579987" cy="25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176 MHz - 1x60 k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76" y="2924943"/>
              <a:ext cx="1863729" cy="25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Screen Shot 07-03-18 at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176" y="2924942"/>
              <a:ext cx="1512168" cy="25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Screen Shot 07-03-18 at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336" y="2924944"/>
              <a:ext cx="1516314" cy="25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1124744"/>
            <a:ext cx="3928681" cy="211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176 MHz - 2x36 kW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93" y="3923511"/>
            <a:ext cx="1508547" cy="24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9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SSA </a:t>
            </a:r>
            <a:r>
              <a:rPr lang="en-US" dirty="0" smtClean="0"/>
              <a:t>ongoing procurements – New developments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95300" y="1124744"/>
            <a:ext cx="7482036" cy="295232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 dirty="0" smtClean="0"/>
              <a:t>Interlock on junction temperature of transistors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/>
              <a:t>Based on ANSYS real-time simulation of transistor’s junction w.r.t. dissipated </a:t>
            </a:r>
            <a:r>
              <a:rPr lang="en-US" sz="1200" dirty="0" smtClean="0"/>
              <a:t>power</a:t>
            </a:r>
            <a:endParaRPr lang="en-US" sz="1200" dirty="0" smtClean="0"/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/>
              <a:t>From dissipated power measurement, one can </a:t>
            </a:r>
            <a:r>
              <a:rPr lang="en-US" sz="1200" dirty="0" smtClean="0"/>
              <a:t>monitor and fast interlock </a:t>
            </a:r>
            <a:r>
              <a:rPr lang="en-US" sz="1200" dirty="0" smtClean="0"/>
              <a:t>(</a:t>
            </a:r>
            <a:r>
              <a:rPr lang="en-US" sz="1200" dirty="0" smtClean="0"/>
              <a:t>µs) </a:t>
            </a:r>
            <a:r>
              <a:rPr lang="en-US" sz="1200" u="sng" dirty="0" smtClean="0"/>
              <a:t>the junction temperature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1" dirty="0" smtClean="0"/>
              <a:t>Progressive combiner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Combine </a:t>
            </a:r>
            <a:r>
              <a:rPr lang="en-US" sz="1200" b="1" dirty="0" smtClean="0">
                <a:solidFill>
                  <a:srgbClr val="000000"/>
                </a:solidFill>
              </a:rPr>
              <a:t>any number </a:t>
            </a:r>
            <a:r>
              <a:rPr lang="en-US" sz="1200" dirty="0" smtClean="0">
                <a:solidFill>
                  <a:srgbClr val="000000"/>
                </a:solidFill>
              </a:rPr>
              <a:t>of 6 kW module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Each port are isolated (losing a module will not affect the other modules)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The coupling of each input is finely adjustable and progresses with the power level (1/2, 1/3, …)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Use the integrated 7 kW loads inside modules -&gt; </a:t>
            </a:r>
            <a:r>
              <a:rPr lang="en-US" sz="1200" b="1" dirty="0" smtClean="0">
                <a:solidFill>
                  <a:srgbClr val="000000"/>
                </a:solidFill>
              </a:rPr>
              <a:t>no more external loads!</a:t>
            </a:r>
          </a:p>
          <a:p>
            <a:pPr marL="358775" lvl="1" indent="-334963">
              <a:spcAft>
                <a:spcPts val="60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Performances validated </a:t>
            </a:r>
            <a:r>
              <a:rPr lang="en-US" sz="1200" dirty="0" smtClean="0">
                <a:solidFill>
                  <a:srgbClr val="000000"/>
                </a:solidFill>
              </a:rPr>
              <a:t>at low power and at high power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b="2952"/>
          <a:stretch/>
        </p:blipFill>
        <p:spPr bwMode="auto">
          <a:xfrm>
            <a:off x="488504" y="4063123"/>
            <a:ext cx="1981397" cy="222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99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25798" b="16493"/>
          <a:stretch/>
        </p:blipFill>
        <p:spPr bwMode="auto">
          <a:xfrm>
            <a:off x="4304928" y="4365103"/>
            <a:ext cx="2318161" cy="192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10509"/>
          <a:stretch/>
        </p:blipFill>
        <p:spPr bwMode="auto">
          <a:xfrm>
            <a:off x="6681192" y="4365102"/>
            <a:ext cx="2774521" cy="192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1889" r="7604"/>
          <a:stretch/>
        </p:blipFill>
        <p:spPr bwMode="auto">
          <a:xfrm>
            <a:off x="2504728" y="4063123"/>
            <a:ext cx="1731374" cy="222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28" y="1052736"/>
            <a:ext cx="1515610" cy="32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969224" y="1988840"/>
            <a:ext cx="1512168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04528" y="1124744"/>
            <a:ext cx="8568952" cy="5119027"/>
          </a:xfrm>
          <a:prstGeom prst="rect">
            <a:avLst/>
          </a:prstGeom>
        </p:spPr>
        <p:txBody>
          <a:bodyPr lIns="107287" tIns="53643" rIns="107287" bIns="53643">
            <a:normAutofit lnSpcReduction="10000"/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 smtClean="0"/>
              <a:t>The RFQ SSA commissioning is, up to now, a </a:t>
            </a:r>
            <a:r>
              <a:rPr lang="en-US" sz="1600" b="1" kern="0" dirty="0" smtClean="0"/>
              <a:t>success</a:t>
            </a:r>
            <a:r>
              <a:rPr lang="en-US" sz="1600" kern="0" dirty="0" smtClean="0"/>
              <a:t> in terms of performances, compactness and robustness</a:t>
            </a:r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/>
              <a:t>As a first prototype of its kind, this SSA has required only a </a:t>
            </a:r>
            <a:r>
              <a:rPr lang="en-US" sz="1600" b="1" kern="0" dirty="0"/>
              <a:t>minor </a:t>
            </a:r>
            <a:r>
              <a:rPr lang="en-US" sz="1600" b="1" kern="0" dirty="0" smtClean="0"/>
              <a:t>retrofit </a:t>
            </a:r>
            <a:r>
              <a:rPr lang="en-US" sz="1600" kern="0" dirty="0" smtClean="0"/>
              <a:t>(however, many </a:t>
            </a:r>
            <a:r>
              <a:rPr lang="en-US" sz="1600" kern="0" dirty="0"/>
              <a:t>retrofits were necessary during the tests of individual components</a:t>
            </a:r>
            <a:r>
              <a:rPr lang="en-US" sz="1600" kern="0" dirty="0" smtClean="0"/>
              <a:t>)</a:t>
            </a:r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 smtClean="0"/>
              <a:t>Importance </a:t>
            </a:r>
            <a:r>
              <a:rPr lang="en-US" sz="1600" kern="0" dirty="0" smtClean="0"/>
              <a:t>to work closely and from the beginning with an </a:t>
            </a:r>
            <a:r>
              <a:rPr lang="en-US" sz="1600" b="1" kern="0" dirty="0" smtClean="0"/>
              <a:t>industrial partner </a:t>
            </a:r>
            <a:r>
              <a:rPr lang="en-US" sz="1600" kern="0" dirty="0" smtClean="0"/>
              <a:t>(design experience and tools, integration/cost optimization, industrialization view…)</a:t>
            </a:r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 smtClean="0"/>
              <a:t>The RFQ conditioning has been conducted without any trouble </a:t>
            </a:r>
            <a:r>
              <a:rPr lang="en-US" sz="1600" kern="0" dirty="0" smtClean="0"/>
              <a:t>for the </a:t>
            </a:r>
            <a:r>
              <a:rPr lang="en-US" sz="1600" kern="0" dirty="0" smtClean="0"/>
              <a:t>SSA </a:t>
            </a:r>
            <a:r>
              <a:rPr lang="en-US" sz="1600" b="1" kern="0" dirty="0" smtClean="0"/>
              <a:t>even without circulator </a:t>
            </a:r>
            <a:r>
              <a:rPr lang="en-US" sz="1600" kern="0" dirty="0" smtClean="0"/>
              <a:t>(to be confirmed with beam)</a:t>
            </a:r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/>
              <a:t>Reliability will be assessed during this prototyping phase and through a </a:t>
            </a:r>
            <a:r>
              <a:rPr lang="en-US" sz="1600" b="1" kern="0" dirty="0"/>
              <a:t>1000 h run </a:t>
            </a:r>
            <a:r>
              <a:rPr lang="en-US" sz="1600" b="1" kern="0" dirty="0" smtClean="0"/>
              <a:t>test</a:t>
            </a:r>
            <a:r>
              <a:rPr lang="en-US" sz="1600" kern="0" dirty="0" smtClean="0"/>
              <a:t>, but a </a:t>
            </a:r>
            <a:r>
              <a:rPr lang="en-US" sz="1600" b="1" kern="0" dirty="0" smtClean="0"/>
              <a:t>reliability model </a:t>
            </a:r>
            <a:r>
              <a:rPr lang="en-US" sz="1600" kern="0" dirty="0" smtClean="0"/>
              <a:t>is required as well (from where to start?)</a:t>
            </a:r>
            <a:endParaRPr lang="en-US" sz="1600" kern="0" dirty="0"/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 smtClean="0"/>
              <a:t>All SSAs required for the </a:t>
            </a:r>
            <a:r>
              <a:rPr lang="en-US" sz="1600" b="1" kern="0" dirty="0" smtClean="0"/>
              <a:t>prototyping phase </a:t>
            </a:r>
            <a:r>
              <a:rPr lang="en-US" sz="1600" kern="0" dirty="0" smtClean="0"/>
              <a:t>will be delivered and tested in 2019-2020!</a:t>
            </a:r>
          </a:p>
          <a:p>
            <a:pPr>
              <a:lnSpc>
                <a:spcPct val="150000"/>
              </a:lnSpc>
              <a:spcAft>
                <a:spcPts val="352"/>
              </a:spcAft>
            </a:pPr>
            <a:r>
              <a:rPr lang="en-US" sz="1600" kern="0" dirty="0" smtClean="0"/>
              <a:t>First </a:t>
            </a:r>
            <a:r>
              <a:rPr lang="en-US" sz="1600" b="1" kern="0" dirty="0" smtClean="0"/>
              <a:t>beam tests </a:t>
            </a:r>
            <a:r>
              <a:rPr lang="en-US" sz="1600" kern="0" dirty="0" smtClean="0"/>
              <a:t>with the RFQ are expected for the end of the year!</a:t>
            </a:r>
            <a:endParaRPr lang="en-US" sz="1400" kern="0" dirty="0" smtClean="0"/>
          </a:p>
          <a:p>
            <a:pPr marL="422275" lvl="1" indent="0">
              <a:lnSpc>
                <a:spcPct val="150000"/>
              </a:lnSpc>
              <a:spcAft>
                <a:spcPts val="352"/>
              </a:spcAft>
              <a:buNone/>
            </a:pPr>
            <a:endParaRPr lang="en-US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5147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040024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8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sz="2400" dirty="0" err="1">
                <a:solidFill>
                  <a:srgbClr val="3E8FCD"/>
                </a:solidFill>
              </a:rPr>
              <a:t>Outline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5300" y="1141545"/>
            <a:ext cx="8915400" cy="495175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/>
              <a:t>The 600 MeV MYRRHA </a:t>
            </a:r>
            <a:r>
              <a:rPr lang="en-US" sz="2600" dirty="0" err="1" smtClean="0"/>
              <a:t>linac</a:t>
            </a:r>
            <a:endParaRPr lang="en-US" sz="2600" dirty="0" smtClean="0"/>
          </a:p>
          <a:p>
            <a:pPr>
              <a:spcAft>
                <a:spcPts val="600"/>
              </a:spcAft>
            </a:pPr>
            <a:r>
              <a:rPr lang="en-US" sz="2600" dirty="0" smtClean="0"/>
              <a:t>MYRRHA phase 1: MINERVA</a:t>
            </a:r>
            <a:endParaRPr lang="en-US" sz="2600" dirty="0"/>
          </a:p>
          <a:p>
            <a:pPr>
              <a:spcAft>
                <a:spcPts val="600"/>
              </a:spcAft>
            </a:pPr>
            <a:r>
              <a:rPr lang="en-US" sz="2600" dirty="0" smtClean="0"/>
              <a:t>Injector Status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RFQ SSA design overview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RFQ SSA commissioning results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Issues during commissioning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SSA ongoing procurements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480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2531" r="1674" b="2531"/>
          <a:stretch/>
        </p:blipFill>
        <p:spPr bwMode="auto">
          <a:xfrm>
            <a:off x="416496" y="1116796"/>
            <a:ext cx="9142220" cy="5120516"/>
          </a:xfrm>
          <a:prstGeom prst="roundRect">
            <a:avLst>
              <a:gd name="adj" fmla="val 3070"/>
            </a:avLst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8498" y="6355125"/>
            <a:ext cx="8053200" cy="434248"/>
          </a:xfrm>
          <a:prstGeom prst="rect">
            <a:avLst/>
          </a:prstGeom>
        </p:spPr>
        <p:txBody>
          <a:bodyPr/>
          <a:lstStyle/>
          <a:p>
            <a:r>
              <a:rPr lang="nl-BE" dirty="0" smtClean="0"/>
              <a:t>Source: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 smtClean="0"/>
              <a:t>MYRRHA</a:t>
            </a:r>
            <a:r>
              <a:rPr lang="nl-BE" dirty="0" smtClean="0"/>
              <a:t> Project Team</a:t>
            </a:r>
            <a:endParaRPr lang="nl-BE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3676" y="116633"/>
            <a:ext cx="9294806" cy="85520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nl-BE" dirty="0" smtClean="0"/>
              <a:t>A </a:t>
            </a:r>
            <a:r>
              <a:rPr lang="nl-BE" dirty="0" err="1" smtClean="0"/>
              <a:t>jump</a:t>
            </a:r>
            <a:r>
              <a:rPr lang="nl-BE" dirty="0" smtClean="0"/>
              <a:t> </a:t>
            </a:r>
            <a:r>
              <a:rPr lang="nl-BE" dirty="0"/>
              <a:t>in the </a:t>
            </a: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innovation</a:t>
            </a:r>
            <a:r>
              <a:rPr lang="nl-BE" dirty="0"/>
              <a:t> in Belgium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4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300" b="1" kern="0" dirty="0"/>
              <a:t>Copyright © </a:t>
            </a:r>
            <a:r>
              <a:rPr lang="en-US" sz="1300" b="1" kern="0" dirty="0" smtClean="0"/>
              <a:t>2018 </a:t>
            </a:r>
            <a:r>
              <a:rPr lang="en-US" sz="1300" b="1" kern="0" dirty="0"/>
              <a:t>- </a:t>
            </a:r>
            <a:r>
              <a:rPr lang="en-US" sz="1300" b="1" kern="0" dirty="0" err="1"/>
              <a:t>SCK</a:t>
            </a:r>
            <a:r>
              <a:rPr lang="en-US" sz="1300" b="1" kern="0" dirty="0" err="1">
                <a:sym typeface="Wingdings" pitchFamily="2" charset="2"/>
              </a:rPr>
              <a:t></a:t>
            </a:r>
            <a:r>
              <a:rPr lang="en-US" sz="1300" b="1" kern="0" dirty="0" err="1"/>
              <a:t>CEN</a:t>
            </a: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PLEASE NOTE!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This presentation contains data, information and formats for dedicated use ONLY and may not be copied, distributed or cited without the explicit permission of the </a:t>
            </a:r>
            <a:r>
              <a:rPr lang="en-GB" sz="1300" kern="0" dirty="0" err="1"/>
              <a:t>SCK•CEN</a:t>
            </a:r>
            <a:r>
              <a:rPr lang="en-GB" sz="1300" kern="0" dirty="0"/>
              <a:t>. If this has been obtained, please reference it as a “personal communication. </a:t>
            </a:r>
            <a:r>
              <a:rPr lang="en-US" sz="1300" kern="0" dirty="0"/>
              <a:t>By c</a:t>
            </a:r>
            <a:r>
              <a:rPr lang="nl-BE" sz="1300" kern="0" dirty="0" err="1"/>
              <a:t>ourtesy</a:t>
            </a:r>
            <a:r>
              <a:rPr lang="nl-BE" sz="1300" kern="0" dirty="0"/>
              <a:t> of </a:t>
            </a:r>
            <a:r>
              <a:rPr lang="nl-BE" sz="1300" kern="0" dirty="0" err="1"/>
              <a:t>SCK•CEN</a:t>
            </a:r>
            <a:r>
              <a:rPr lang="nl-BE" sz="1300" kern="0" dirty="0"/>
              <a:t>”.</a:t>
            </a:r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b="1" kern="0" dirty="0" err="1"/>
              <a:t>SCK•CEN</a:t>
            </a:r>
            <a:endParaRPr lang="nl-BE" sz="105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Studiecentrum voor Kernenergie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Centre </a:t>
            </a:r>
            <a:r>
              <a:rPr lang="nl-BE" sz="1050" kern="0" dirty="0" err="1"/>
              <a:t>d'Etude</a:t>
            </a:r>
            <a:r>
              <a:rPr lang="nl-BE" sz="1050" kern="0" dirty="0"/>
              <a:t> de </a:t>
            </a:r>
            <a:r>
              <a:rPr lang="nl-BE" sz="1050" kern="0" dirty="0" err="1"/>
              <a:t>l'Energie</a:t>
            </a:r>
            <a:r>
              <a:rPr lang="nl-BE" sz="1050" kern="0" dirty="0"/>
              <a:t> Nucléaire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 err="1"/>
              <a:t>Belgian</a:t>
            </a:r>
            <a:r>
              <a:rPr lang="nl-BE" sz="1050" kern="0" dirty="0"/>
              <a:t> </a:t>
            </a:r>
            <a:r>
              <a:rPr lang="nl-BE" sz="1050" kern="0" dirty="0" err="1"/>
              <a:t>Nuclear</a:t>
            </a:r>
            <a:r>
              <a:rPr lang="nl-BE" sz="1050" kern="0" dirty="0"/>
              <a:t> Research Centre</a:t>
            </a: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Stichting</a:t>
            </a:r>
            <a:r>
              <a:rPr lang="en-US" sz="1050" kern="0" dirty="0"/>
              <a:t> van </a:t>
            </a:r>
            <a:r>
              <a:rPr lang="en-US" sz="1050" kern="0" dirty="0" err="1"/>
              <a:t>Openbaar</a:t>
            </a:r>
            <a:r>
              <a:rPr lang="en-US" sz="1050" kern="0" dirty="0"/>
              <a:t> Nut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Fondation</a:t>
            </a:r>
            <a:r>
              <a:rPr lang="en-US" sz="1050" kern="0" dirty="0"/>
              <a:t> </a:t>
            </a:r>
            <a:r>
              <a:rPr lang="en-US" sz="1050" kern="0" dirty="0" err="1"/>
              <a:t>d'Utilité</a:t>
            </a:r>
            <a:r>
              <a:rPr lang="en-US" sz="1050" kern="0" dirty="0"/>
              <a:t> </a:t>
            </a:r>
            <a:r>
              <a:rPr lang="en-US" sz="1050" kern="0" dirty="0" err="1"/>
              <a:t>Publique</a:t>
            </a:r>
            <a:r>
              <a:rPr lang="en-US" sz="1050" kern="0" dirty="0"/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/>
              <a:t>Foundation of Public Utility</a:t>
            </a: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Registered Office: Avenue Herrmann-</a:t>
            </a:r>
            <a:r>
              <a:rPr lang="en-GB" sz="1050" kern="0" dirty="0" err="1"/>
              <a:t>Debrouxlaan</a:t>
            </a:r>
            <a:r>
              <a:rPr lang="en-GB" sz="1050" kern="0" dirty="0"/>
              <a:t> 40 – BE-1160 BRUSSELS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Operational Office: </a:t>
            </a:r>
            <a:r>
              <a:rPr lang="en-GB" sz="1050" kern="0" dirty="0" err="1"/>
              <a:t>Boeretang</a:t>
            </a:r>
            <a:r>
              <a:rPr lang="en-GB" sz="1050" kern="0" dirty="0"/>
              <a:t> 200 – BE-2400 </a:t>
            </a:r>
            <a:r>
              <a:rPr lang="en-GB" sz="1050" kern="0" dirty="0" err="1"/>
              <a:t>MOL</a:t>
            </a:r>
            <a:r>
              <a:rPr lang="nl-NL" sz="1050" kern="0" dirty="0"/>
              <a:t> </a:t>
            </a:r>
            <a:endParaRPr lang="en-GB" sz="1050" kern="0" dirty="0"/>
          </a:p>
        </p:txBody>
      </p:sp>
    </p:spTree>
    <p:extLst>
      <p:ext uri="{BB962C8B-B14F-4D97-AF65-F5344CB8AC3E}">
        <p14:creationId xmlns:p14="http://schemas.microsoft.com/office/powerpoint/2010/main" val="3296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52906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9028" y="1412776"/>
            <a:ext cx="7733077" cy="84699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US" sz="4800" b="1" dirty="0" smtClean="0">
                <a:latin typeface="Segoe UI Light" panose="020B0502040204020203" pitchFamily="34" charset="0"/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20849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6129665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91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Combining structures</a:t>
            </a:r>
            <a:endParaRPr lang="en-US" dirty="0"/>
          </a:p>
        </p:txBody>
      </p:sp>
      <p:pic>
        <p:nvPicPr>
          <p:cNvPr id="10" name="Picture 9" descr="D:\My document\MA documents\cst\Combiner6V_E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5" y="3717032"/>
            <a:ext cx="5199985" cy="15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9" y="3196808"/>
            <a:ext cx="28003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2" y="1334269"/>
            <a:ext cx="30956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1412776"/>
            <a:ext cx="2266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340768"/>
            <a:ext cx="2695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6576" y="1052736"/>
            <a:ext cx="193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Wilkinson combiner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96609" y="1052736"/>
            <a:ext cx="200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Branch-line combiner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04921" y="1052736"/>
            <a:ext cx="2152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Coupled line combiner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6496" y="5301208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Wilkinson combiner 6-&gt;3-&gt;1 and input isolation simulation result (E field)</a:t>
            </a:r>
          </a:p>
        </p:txBody>
      </p:sp>
    </p:spTree>
    <p:extLst>
      <p:ext uri="{BB962C8B-B14F-4D97-AF65-F5344CB8AC3E}">
        <p14:creationId xmlns:p14="http://schemas.microsoft.com/office/powerpoint/2010/main" val="14814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950632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39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 smtClean="0"/>
              <a:t>Gysel</a:t>
            </a:r>
            <a:r>
              <a:rPr lang="en-US" dirty="0" smtClean="0"/>
              <a:t> combiner integration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-697" r="32887" b="697"/>
          <a:stretch/>
        </p:blipFill>
        <p:spPr bwMode="auto">
          <a:xfrm>
            <a:off x="488504" y="1005121"/>
            <a:ext cx="3921437" cy="26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26266"/>
          <a:stretch/>
        </p:blipFill>
        <p:spPr bwMode="auto">
          <a:xfrm>
            <a:off x="488505" y="4149080"/>
            <a:ext cx="4017134" cy="22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4422"/>
          <a:stretch/>
        </p:blipFill>
        <p:spPr bwMode="auto">
          <a:xfrm>
            <a:off x="4449282" y="1484784"/>
            <a:ext cx="5040222" cy="50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0365" y="1124744"/>
            <a:ext cx="4879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 smtClean="0"/>
              <a:t>IBA patent pending on this structure </a:t>
            </a:r>
          </a:p>
        </p:txBody>
      </p:sp>
    </p:spTree>
    <p:extLst>
      <p:ext uri="{BB962C8B-B14F-4D97-AF65-F5344CB8AC3E}">
        <p14:creationId xmlns:p14="http://schemas.microsoft.com/office/powerpoint/2010/main" val="35029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446909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63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Cabinet integration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1" y="1053923"/>
            <a:ext cx="8856985" cy="539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8065073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8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69656" y="996824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Some screenshots of the local </a:t>
            </a:r>
            <a:r>
              <a:rPr lang="en-US" dirty="0" smtClean="0"/>
              <a:t>control system</a:t>
            </a:r>
            <a:endParaRPr lang="en-US" dirty="0"/>
          </a:p>
        </p:txBody>
      </p:sp>
      <p:pic>
        <p:nvPicPr>
          <p:cNvPr id="9" name="Picture 12" descr="image0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5" y="771848"/>
            <a:ext cx="47783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mage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8" y="3705548"/>
            <a:ext cx="47783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53" y="764704"/>
            <a:ext cx="477837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69" y="3719676"/>
            <a:ext cx="47783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9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pic>
        <p:nvPicPr>
          <p:cNvPr id="9" name="Image 2" descr="newslide_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/>
          <a:stretch/>
        </p:blipFill>
        <p:spPr>
          <a:xfrm>
            <a:off x="1216584" y="1053990"/>
            <a:ext cx="7336815" cy="53573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0363" y="1656136"/>
            <a:ext cx="310989" cy="200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endParaRPr lang="en-US" sz="700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893954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16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The 600 </a:t>
            </a:r>
            <a:r>
              <a:rPr lang="en-US" dirty="0"/>
              <a:t>MeV MYRRHA </a:t>
            </a:r>
            <a:r>
              <a:rPr lang="en-US" dirty="0" err="1" smtClean="0"/>
              <a:t>linac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789728" y="1053990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33176" y="403269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11726" y="1770783"/>
            <a:ext cx="429706" cy="20005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700" dirty="0" smtClean="0"/>
              <a:t>80 MeV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4808" y="403369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49344" y="1053990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712640" y="6021288"/>
            <a:ext cx="6187527" cy="390043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ADS machine means extremely high availability level for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0832" y="1053990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176.1 MHz</a:t>
            </a:r>
          </a:p>
        </p:txBody>
      </p:sp>
    </p:spTree>
    <p:extLst>
      <p:ext uri="{BB962C8B-B14F-4D97-AF65-F5344CB8AC3E}">
        <p14:creationId xmlns:p14="http://schemas.microsoft.com/office/powerpoint/2010/main" val="32824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3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704"/>
              </a:spcAft>
              <a:tabLst>
                <a:tab pos="3676650" algn="l"/>
              </a:tabLst>
            </a:pPr>
            <a:r>
              <a:rPr lang="fr-BE" dirty="0" smtClean="0"/>
              <a:t>MYRRHA phase 1 = MINERVA</a:t>
            </a:r>
            <a:endParaRPr lang="nl-B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7"/>
          <a:stretch/>
        </p:blipFill>
        <p:spPr>
          <a:xfrm>
            <a:off x="632520" y="2574911"/>
            <a:ext cx="7284962" cy="3014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3575" y="268521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93721" y="980728"/>
            <a:ext cx="8895783" cy="1080120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smtClean="0"/>
              <a:t>MINERVA = </a:t>
            </a:r>
            <a:r>
              <a:rPr lang="en-US" sz="1600" b="1" dirty="0" smtClean="0"/>
              <a:t>100 </a:t>
            </a:r>
            <a:r>
              <a:rPr lang="en-US" sz="1600" b="1" dirty="0"/>
              <a:t>MeV proton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> </a:t>
            </a:r>
            <a:r>
              <a:rPr lang="en-US" sz="1600" dirty="0" smtClean="0"/>
              <a:t>(4 mA) </a:t>
            </a:r>
            <a:r>
              <a:rPr lang="en-US" sz="1600" dirty="0"/>
              <a:t>with one injector + </a:t>
            </a:r>
            <a:r>
              <a:rPr lang="en-US" sz="1600" dirty="0" smtClean="0"/>
              <a:t>Proton Target Facility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 fraction of the beam redirected to the PTF 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7511999" y="2689175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08623" y="3286744"/>
            <a:ext cx="3194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668984" y="3594224"/>
            <a:ext cx="504056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54" y="3514055"/>
            <a:ext cx="3508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401764" y="3485768"/>
            <a:ext cx="792088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ysClr val="windowText" lastClr="000000"/>
                </a:solidFill>
              </a:rPr>
              <a:t>400 kW dump </a:t>
            </a:r>
            <a:endParaRPr lang="en-US" sz="700"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Curved Connector 23"/>
          <p:cNvCxnSpPr>
            <a:endCxn id="26" idx="1"/>
          </p:cNvCxnSpPr>
          <p:nvPr/>
        </p:nvCxnSpPr>
        <p:spPr>
          <a:xfrm>
            <a:off x="7761312" y="3594224"/>
            <a:ext cx="573064" cy="57035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334376" y="3861048"/>
            <a:ext cx="792088" cy="607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ysClr val="windowText" lastClr="000000"/>
                </a:solidFill>
              </a:rPr>
              <a:t>Proton</a:t>
            </a:r>
          </a:p>
          <a:p>
            <a:pPr algn="ctr"/>
            <a:r>
              <a:rPr lang="en-US" sz="1050" dirty="0" smtClean="0">
                <a:solidFill>
                  <a:sysClr val="windowText" lastClr="000000"/>
                </a:solidFill>
              </a:rPr>
              <a:t>Target</a:t>
            </a:r>
          </a:p>
          <a:p>
            <a:pPr algn="ctr"/>
            <a:r>
              <a:rPr lang="en-US" sz="1050" dirty="0" smtClean="0">
                <a:solidFill>
                  <a:sysClr val="windowText" lastClr="000000"/>
                </a:solidFill>
              </a:rPr>
              <a:t>Facility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7016" y="2113111"/>
            <a:ext cx="9258552" cy="1099865"/>
            <a:chOff x="807016" y="2689175"/>
            <a:chExt cx="9258552" cy="1099865"/>
          </a:xfrm>
        </p:grpSpPr>
        <p:sp>
          <p:nvSpPr>
            <p:cNvPr id="7" name="TextBox 6"/>
            <p:cNvSpPr txBox="1"/>
            <p:nvPr/>
          </p:nvSpPr>
          <p:spPr>
            <a:xfrm>
              <a:off x="1352600" y="2689175"/>
              <a:ext cx="87129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Prototyping phase</a:t>
              </a:r>
              <a:r>
                <a:rPr lang="en-US" sz="1400" dirty="0" smtClean="0"/>
                <a:t>: Injector up to RT-CH#7 (5.9 MeV), </a:t>
              </a:r>
              <a:r>
                <a:rPr lang="en-US" sz="1400" dirty="0"/>
                <a:t>installed at UCL-CRC (Louvain-la-</a:t>
              </a:r>
              <a:r>
                <a:rPr lang="en-US" sz="1400" dirty="0" err="1"/>
                <a:t>Neuve</a:t>
              </a:r>
              <a:r>
                <a:rPr lang="en-US" sz="1400" dirty="0" smtClean="0"/>
                <a:t>) 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07016" y="3212976"/>
              <a:ext cx="2376264" cy="57606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Elbow Connector 29"/>
            <p:cNvCxnSpPr>
              <a:endCxn id="7" idx="1"/>
            </p:cNvCxnSpPr>
            <p:nvPr/>
          </p:nvCxnSpPr>
          <p:spPr>
            <a:xfrm rot="5400000" flipH="1" flipV="1">
              <a:off x="1023628" y="2884008"/>
              <a:ext cx="369915" cy="288029"/>
            </a:xfrm>
            <a:prstGeom prst="bentConnector2">
              <a:avLst/>
            </a:prstGeom>
            <a:ln>
              <a:solidFill>
                <a:schemeClr val="tx1"/>
              </a:solidFill>
              <a:headEnd type="diamond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296816" y="2633136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176.1 MHz</a:t>
            </a:r>
          </a:p>
        </p:txBody>
      </p:sp>
    </p:spTree>
    <p:extLst>
      <p:ext uri="{BB962C8B-B14F-4D97-AF65-F5344CB8AC3E}">
        <p14:creationId xmlns:p14="http://schemas.microsoft.com/office/powerpoint/2010/main" val="2845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3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704"/>
              </a:spcAft>
              <a:tabLst>
                <a:tab pos="3676650" algn="l"/>
              </a:tabLst>
            </a:pPr>
            <a:r>
              <a:rPr lang="fr-BE" dirty="0" smtClean="0"/>
              <a:t>MYRRHA phase 1 = MINERVA</a:t>
            </a:r>
            <a:endParaRPr lang="nl-B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375641"/>
              </p:ext>
            </p:extLst>
          </p:nvPr>
        </p:nvGraphicFramePr>
        <p:xfrm>
          <a:off x="734229" y="5013176"/>
          <a:ext cx="604996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718"/>
                <a:gridCol w="1566609"/>
                <a:gridCol w="1754505"/>
                <a:gridCol w="921131"/>
              </a:tblGrid>
              <a:tr h="259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SSA requirements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Injector (176 MHz)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Main </a:t>
                      </a:r>
                      <a:r>
                        <a:rPr lang="en-US" sz="1200" dirty="0" err="1" smtClean="0"/>
                        <a:t>linac</a:t>
                      </a:r>
                      <a:r>
                        <a:rPr lang="en-US" sz="1200" dirty="0" smtClean="0"/>
                        <a:t> (352 MHz)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MINERVA</a:t>
                      </a:r>
                      <a:endParaRPr lang="en-US" sz="1200" dirty="0"/>
                    </a:p>
                  </a:txBody>
                  <a:tcPr/>
                </a:tc>
              </a:tr>
              <a:tr h="27293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Qty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81</a:t>
                      </a:r>
                      <a:endParaRPr lang="en-US" sz="1200" b="1" dirty="0"/>
                    </a:p>
                  </a:txBody>
                  <a:tcPr/>
                </a:tc>
              </a:tr>
              <a:tr h="2146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Required RF</a:t>
                      </a:r>
                      <a:r>
                        <a:rPr lang="en-US" sz="1200" baseline="0" dirty="0" smtClean="0"/>
                        <a:t> power (kW)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535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1150</a:t>
                      </a:r>
                      <a:endParaRPr lang="en-US" sz="1200" b="1" dirty="0"/>
                    </a:p>
                  </a:txBody>
                  <a:tcPr/>
                </a:tc>
              </a:tr>
              <a:tr h="22835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Installed RF power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2532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041232" y="5750416"/>
            <a:ext cx="208523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After adding redundancy, LLRF overhead, fault </a:t>
            </a:r>
            <a:r>
              <a:rPr lang="en-US" sz="1100" dirty="0" smtClean="0"/>
              <a:t>tolerance</a:t>
            </a:r>
            <a:endParaRPr lang="en-US" sz="11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53200" y="5965859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41232" y="5246360"/>
            <a:ext cx="223224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Beam dynamics + various losses</a:t>
            </a:r>
            <a:endParaRPr lang="en-US" sz="1100" dirty="0" smtClean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753200" y="5377165"/>
            <a:ext cx="288032" cy="3012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885272"/>
              </p:ext>
            </p:extLst>
          </p:nvPr>
        </p:nvGraphicFramePr>
        <p:xfrm>
          <a:off x="848544" y="1196752"/>
          <a:ext cx="7992888" cy="3416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895983" y="4581128"/>
            <a:ext cx="3273041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RFQ cavity: 111 kW (required) / 192 kW (installed)</a:t>
            </a:r>
            <a:endParaRPr lang="en-US" sz="1100" dirty="0" smtClean="0"/>
          </a:p>
        </p:txBody>
      </p:sp>
      <p:cxnSp>
        <p:nvCxnSpPr>
          <p:cNvPr id="9" name="Elbow Connector 8"/>
          <p:cNvCxnSpPr>
            <a:endCxn id="31" idx="1"/>
          </p:cNvCxnSpPr>
          <p:nvPr/>
        </p:nvCxnSpPr>
        <p:spPr>
          <a:xfrm rot="16200000" flipH="1">
            <a:off x="1470540" y="4286489"/>
            <a:ext cx="490847" cy="36004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3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982221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10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Injector Status (Prototyping phase)</a:t>
            </a:r>
            <a:endParaRPr lang="en-US" dirty="0"/>
          </a:p>
        </p:txBody>
      </p:sp>
      <p:pic>
        <p:nvPicPr>
          <p:cNvPr id="16" name="Picture 4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r="3580"/>
          <a:stretch/>
        </p:blipFill>
        <p:spPr bwMode="auto">
          <a:xfrm flipH="1">
            <a:off x="488504" y="2765369"/>
            <a:ext cx="8983000" cy="16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508348" y="1196752"/>
            <a:ext cx="3796580" cy="62985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smtClean="0"/>
              <a:t>Proton Source (</a:t>
            </a:r>
            <a:r>
              <a:rPr lang="fr-BE" sz="1400" dirty="0" err="1" smtClean="0"/>
              <a:t>Panteknik</a:t>
            </a:r>
            <a:r>
              <a:rPr lang="fr-BE" sz="1400" dirty="0" smtClean="0"/>
              <a:t>) &amp; LEBT (LPSC):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Installed</a:t>
            </a:r>
            <a:r>
              <a:rPr lang="fr-BE" sz="1400" dirty="0" smtClean="0"/>
              <a:t> and </a:t>
            </a:r>
            <a:r>
              <a:rPr lang="fr-BE" sz="1400" b="1" dirty="0" err="1" smtClean="0"/>
              <a:t>under</a:t>
            </a:r>
            <a:r>
              <a:rPr lang="fr-BE" sz="1400" b="1" dirty="0" smtClean="0"/>
              <a:t> final </a:t>
            </a:r>
            <a:r>
              <a:rPr lang="fr-BE" sz="1400" b="1" dirty="0" err="1" smtClean="0"/>
              <a:t>commissioning</a:t>
            </a:r>
            <a:endParaRPr lang="fr-BE" sz="1400" b="1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60512" y="5517232"/>
            <a:ext cx="4824536" cy="64807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smtClean="0"/>
              <a:t>RFQ </a:t>
            </a:r>
            <a:r>
              <a:rPr lang="fr-BE" sz="1400" dirty="0" err="1" smtClean="0"/>
              <a:t>cavity</a:t>
            </a:r>
            <a:r>
              <a:rPr lang="fr-BE" sz="1400" dirty="0" smtClean="0"/>
              <a:t> (IAP) and </a:t>
            </a:r>
            <a:r>
              <a:rPr lang="fr-BE" sz="1400" dirty="0" err="1" smtClean="0"/>
              <a:t>its</a:t>
            </a:r>
            <a:r>
              <a:rPr lang="fr-BE" sz="1400" dirty="0" smtClean="0"/>
              <a:t> SSA (IBA):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Installed</a:t>
            </a:r>
            <a:r>
              <a:rPr lang="fr-BE" sz="1400" dirty="0" smtClean="0"/>
              <a:t>, </a:t>
            </a:r>
            <a:r>
              <a:rPr lang="fr-BE" sz="1400" dirty="0" err="1" smtClean="0"/>
              <a:t>conditionned</a:t>
            </a:r>
            <a:r>
              <a:rPr lang="fr-BE" sz="1400" dirty="0" smtClean="0"/>
              <a:t> and </a:t>
            </a:r>
            <a:r>
              <a:rPr lang="fr-BE" sz="1400" b="1" dirty="0" err="1" smtClean="0"/>
              <a:t>waiting</a:t>
            </a:r>
            <a:r>
              <a:rPr lang="fr-BE" sz="1400" b="1" dirty="0" smtClean="0"/>
              <a:t> for LLRF </a:t>
            </a:r>
            <a:r>
              <a:rPr lang="fr-BE" sz="1400" b="1" dirty="0" err="1" smtClean="0"/>
              <a:t>operation</a:t>
            </a:r>
            <a:endParaRPr lang="en-GB" sz="1200" b="1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792760" y="1916832"/>
            <a:ext cx="3672408" cy="84853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Two</a:t>
            </a:r>
            <a:r>
              <a:rPr lang="fr-BE" sz="1400" dirty="0" smtClean="0"/>
              <a:t> quarter-</a:t>
            </a:r>
            <a:r>
              <a:rPr lang="fr-BE" sz="1400" dirty="0" err="1" smtClean="0"/>
              <a:t>wave</a:t>
            </a:r>
            <a:r>
              <a:rPr lang="fr-BE" sz="1400" dirty="0" smtClean="0"/>
              <a:t> </a:t>
            </a:r>
            <a:r>
              <a:rPr lang="fr-BE" sz="1400" dirty="0" err="1" smtClean="0"/>
              <a:t>rebunchers</a:t>
            </a:r>
            <a:r>
              <a:rPr lang="fr-BE" sz="1400" dirty="0" smtClean="0"/>
              <a:t> (IAP &amp; </a:t>
            </a:r>
            <a:r>
              <a:rPr lang="fr-BE" sz="1400" dirty="0" err="1" smtClean="0"/>
              <a:t>Kress</a:t>
            </a:r>
            <a:r>
              <a:rPr lang="fr-BE" sz="1400" dirty="0" smtClean="0"/>
              <a:t>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Manufactured</a:t>
            </a:r>
            <a:r>
              <a:rPr lang="fr-BE" sz="1400" dirty="0" smtClean="0"/>
              <a:t>, </a:t>
            </a:r>
            <a:r>
              <a:rPr lang="fr-BE" sz="1400" dirty="0" err="1" smtClean="0"/>
              <a:t>passed</a:t>
            </a:r>
            <a:r>
              <a:rPr lang="fr-BE" sz="1400" dirty="0" smtClean="0"/>
              <a:t> </a:t>
            </a:r>
            <a:r>
              <a:rPr lang="fr-BE" sz="1400" dirty="0" err="1" smtClean="0"/>
              <a:t>low</a:t>
            </a:r>
            <a:r>
              <a:rPr lang="fr-BE" sz="1400" dirty="0" smtClean="0"/>
              <a:t> </a:t>
            </a:r>
            <a:r>
              <a:rPr lang="fr-BE" sz="1400" dirty="0" err="1" smtClean="0"/>
              <a:t>level</a:t>
            </a:r>
            <a:r>
              <a:rPr lang="fr-BE" sz="1400" dirty="0" smtClean="0"/>
              <a:t> tests and </a:t>
            </a:r>
            <a:r>
              <a:rPr lang="fr-BE" sz="1400" b="1" dirty="0" err="1" smtClean="0"/>
              <a:t>soon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under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conditionning</a:t>
            </a:r>
            <a:endParaRPr lang="en-GB" sz="1200" b="1" dirty="0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025008" y="4437112"/>
            <a:ext cx="3528392" cy="86409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smtClean="0"/>
              <a:t>CH1 (NTG) &amp; CH2 (PINK) </a:t>
            </a:r>
            <a:r>
              <a:rPr lang="fr-BE" sz="1400" dirty="0" err="1" smtClean="0"/>
              <a:t>cavities</a:t>
            </a:r>
            <a:r>
              <a:rPr lang="fr-BE" sz="1400" dirty="0" smtClean="0"/>
              <a:t> (IAP):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Manufactured</a:t>
            </a:r>
            <a:r>
              <a:rPr lang="fr-BE" sz="1400" dirty="0" smtClean="0"/>
              <a:t>, </a:t>
            </a:r>
            <a:r>
              <a:rPr lang="fr-BE" sz="1400" dirty="0" err="1" smtClean="0"/>
              <a:t>passed</a:t>
            </a:r>
            <a:r>
              <a:rPr lang="fr-BE" sz="1400" dirty="0" smtClean="0"/>
              <a:t> </a:t>
            </a:r>
            <a:r>
              <a:rPr lang="fr-BE" sz="1400" dirty="0" err="1" smtClean="0"/>
              <a:t>low</a:t>
            </a:r>
            <a:r>
              <a:rPr lang="fr-BE" sz="1400" dirty="0" smtClean="0"/>
              <a:t> </a:t>
            </a:r>
            <a:r>
              <a:rPr lang="fr-BE" sz="1400" dirty="0" err="1" smtClean="0"/>
              <a:t>level</a:t>
            </a:r>
            <a:r>
              <a:rPr lang="fr-BE" sz="1400" dirty="0" smtClean="0"/>
              <a:t> tests and </a:t>
            </a:r>
            <a:r>
              <a:rPr lang="fr-BE" sz="1400" b="1" dirty="0" err="1" smtClean="0"/>
              <a:t>conditionning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ongoing</a:t>
            </a:r>
            <a:endParaRPr lang="en-GB" sz="1200" b="1" dirty="0" smtClean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226023" y="5536553"/>
            <a:ext cx="2975449" cy="81857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SSAs</a:t>
            </a:r>
            <a:r>
              <a:rPr lang="fr-BE" sz="1400" dirty="0" smtClean="0"/>
              <a:t> for all </a:t>
            </a:r>
            <a:r>
              <a:rPr lang="fr-BE" sz="1400" dirty="0" err="1" smtClean="0"/>
              <a:t>other</a:t>
            </a:r>
            <a:r>
              <a:rPr lang="fr-BE" sz="1400" dirty="0" smtClean="0"/>
              <a:t> </a:t>
            </a:r>
            <a:r>
              <a:rPr lang="fr-BE" sz="1400" dirty="0" err="1" smtClean="0"/>
              <a:t>cavities</a:t>
            </a:r>
            <a:r>
              <a:rPr lang="fr-BE" sz="1400" dirty="0" smtClean="0"/>
              <a:t> (IBA):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Almost</a:t>
            </a:r>
            <a:r>
              <a:rPr lang="fr-BE" sz="1400" dirty="0" smtClean="0"/>
              <a:t> </a:t>
            </a:r>
            <a:r>
              <a:rPr lang="fr-BE" sz="1400" dirty="0" err="1" smtClean="0"/>
              <a:t>manufactured</a:t>
            </a:r>
            <a:r>
              <a:rPr lang="fr-BE" sz="1400" dirty="0" smtClean="0"/>
              <a:t> and </a:t>
            </a:r>
            <a:r>
              <a:rPr lang="fr-BE" sz="1400" dirty="0" err="1" smtClean="0"/>
              <a:t>soon</a:t>
            </a:r>
            <a:r>
              <a:rPr lang="fr-BE" sz="1400" dirty="0" smtClean="0"/>
              <a:t> in </a:t>
            </a:r>
            <a:r>
              <a:rPr lang="fr-BE" sz="1400" b="1" dirty="0" err="1" smtClean="0"/>
              <a:t>factory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acceptance</a:t>
            </a:r>
            <a:endParaRPr lang="fr-BE" sz="1400" b="1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430945" y="1196752"/>
            <a:ext cx="4968551" cy="62985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dirty="0" err="1" smtClean="0"/>
              <a:t>Quadrupoles</a:t>
            </a:r>
            <a:r>
              <a:rPr lang="fr-BE" sz="1400" dirty="0" smtClean="0"/>
              <a:t> (</a:t>
            </a:r>
            <a:r>
              <a:rPr lang="fr-BE" sz="1400" dirty="0" err="1" smtClean="0"/>
              <a:t>Scanditronics</a:t>
            </a:r>
            <a:r>
              <a:rPr lang="fr-BE" sz="1400" dirty="0" smtClean="0"/>
              <a:t>) and power supplies (JEMA):</a:t>
            </a:r>
          </a:p>
          <a:p>
            <a:pPr marL="0" indent="0">
              <a:spcAft>
                <a:spcPts val="352"/>
              </a:spcAft>
              <a:buNone/>
            </a:pPr>
            <a:r>
              <a:rPr lang="fr-BE" sz="1400" dirty="0" smtClean="0"/>
              <a:t>All </a:t>
            </a:r>
            <a:r>
              <a:rPr lang="fr-BE" sz="1400" dirty="0" err="1" smtClean="0"/>
              <a:t>manufactured</a:t>
            </a:r>
            <a:r>
              <a:rPr lang="fr-BE" sz="1400" dirty="0" smtClean="0"/>
              <a:t>, </a:t>
            </a:r>
            <a:r>
              <a:rPr lang="fr-BE" sz="1400" dirty="0" err="1" smtClean="0"/>
              <a:t>factory</a:t>
            </a:r>
            <a:r>
              <a:rPr lang="fr-BE" sz="1400" dirty="0" smtClean="0"/>
              <a:t> </a:t>
            </a:r>
            <a:r>
              <a:rPr lang="fr-BE" sz="1400" dirty="0" err="1" smtClean="0"/>
              <a:t>accepted</a:t>
            </a:r>
            <a:r>
              <a:rPr lang="fr-BE" sz="1400" dirty="0"/>
              <a:t> </a:t>
            </a:r>
            <a:r>
              <a:rPr lang="fr-BE" sz="1400" dirty="0" smtClean="0"/>
              <a:t>and </a:t>
            </a:r>
            <a:r>
              <a:rPr lang="fr-BE" sz="1400" b="1" dirty="0" err="1" smtClean="0"/>
              <a:t>delivered</a:t>
            </a:r>
            <a:endParaRPr lang="fr-BE" sz="1400" b="1" dirty="0" smtClean="0"/>
          </a:p>
        </p:txBody>
      </p:sp>
      <p:sp>
        <p:nvSpPr>
          <p:cNvPr id="24" name="Left Brace 23"/>
          <p:cNvSpPr/>
          <p:nvPr/>
        </p:nvSpPr>
        <p:spPr>
          <a:xfrm rot="5400000">
            <a:off x="1019456" y="1367662"/>
            <a:ext cx="1098338" cy="2016226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5400000">
            <a:off x="5065955" y="2628974"/>
            <a:ext cx="360038" cy="663954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sp>
        <p:nvSpPr>
          <p:cNvPr id="26" name="Left Brace 25"/>
          <p:cNvSpPr/>
          <p:nvPr/>
        </p:nvSpPr>
        <p:spPr>
          <a:xfrm rot="16200000">
            <a:off x="2953281" y="3556513"/>
            <a:ext cx="1584176" cy="2337261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5718838" y="3906801"/>
            <a:ext cx="504056" cy="556566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sp>
        <p:nvSpPr>
          <p:cNvPr id="28" name="Left Brace 27"/>
          <p:cNvSpPr/>
          <p:nvPr/>
        </p:nvSpPr>
        <p:spPr>
          <a:xfrm rot="5400000">
            <a:off x="6148975" y="827603"/>
            <a:ext cx="1314363" cy="3312370"/>
          </a:xfrm>
          <a:prstGeom prst="leftBrace">
            <a:avLst>
              <a:gd name="adj1" fmla="val 9782"/>
              <a:gd name="adj2" fmla="val 26708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sp>
        <p:nvSpPr>
          <p:cNvPr id="29" name="Left Brace 28"/>
          <p:cNvSpPr/>
          <p:nvPr/>
        </p:nvSpPr>
        <p:spPr>
          <a:xfrm rot="16200000">
            <a:off x="6154637" y="2758425"/>
            <a:ext cx="1584176" cy="3933435"/>
          </a:xfrm>
          <a:prstGeom prst="leftBrace">
            <a:avLst>
              <a:gd name="adj1" fmla="val 8333"/>
              <a:gd name="adj2" fmla="val 9431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5533975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35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03712" y="1070281"/>
            <a:ext cx="8895783" cy="1278599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fr-BE" sz="1400" b="1" kern="0" dirty="0" smtClean="0"/>
              <a:t>MARISA Project (09/2013 -&gt; 09/2016)</a:t>
            </a:r>
            <a:endParaRPr lang="en-GB" sz="1400" b="1" kern="0" dirty="0" smtClean="0"/>
          </a:p>
          <a:p>
            <a:pPr lvl="1">
              <a:spcAft>
                <a:spcPts val="600"/>
              </a:spcAft>
            </a:pPr>
            <a:r>
              <a:rPr lang="en-US" sz="1200" dirty="0" smtClean="0"/>
              <a:t>IBA made a </a:t>
            </a:r>
            <a:r>
              <a:rPr lang="en-US" sz="1200" b="1" dirty="0" smtClean="0"/>
              <a:t>conceptual </a:t>
            </a:r>
            <a:r>
              <a:rPr lang="en-US" sz="1200" b="1" dirty="0"/>
              <a:t>design </a:t>
            </a:r>
            <a:r>
              <a:rPr lang="en-US" sz="1200" dirty="0"/>
              <a:t>of a </a:t>
            </a:r>
            <a:r>
              <a:rPr lang="en-US" sz="1200" dirty="0" smtClean="0"/>
              <a:t>192 kW / 176 MHz CW Solid-State Amplifier, dedicated to RFQ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BE" sz="1400" b="1" kern="0" dirty="0" smtClean="0"/>
              <a:t>MYRTE Project (04/2015 -&gt; 04/2019)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/>
              <a:t>IBA had the task to </a:t>
            </a:r>
            <a:r>
              <a:rPr lang="en-US" sz="1200" b="1" dirty="0" smtClean="0"/>
              <a:t>manufacture</a:t>
            </a:r>
            <a:r>
              <a:rPr lang="en-US" sz="1200" dirty="0" smtClean="0"/>
              <a:t> this first Solid-State Amplifier prototype</a:t>
            </a: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RFQ SSA design overview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3183" y="2492896"/>
            <a:ext cx="4007770" cy="1440160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en-US" sz="1400" b="1" dirty="0" smtClean="0"/>
              <a:t>1 kW elementary RF pallet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Active device: LDMOS MRF1K50N</a:t>
            </a:r>
          </a:p>
          <a:p>
            <a:pPr lvl="1">
              <a:spcAft>
                <a:spcPts val="352"/>
              </a:spcAft>
            </a:pPr>
            <a:r>
              <a:rPr lang="en-GB" sz="1200" dirty="0" smtClean="0"/>
              <a:t>Including driver amplifier (&gt; 40 dB gain</a:t>
            </a:r>
            <a:r>
              <a:rPr lang="en-GB" sz="1200" dirty="0" smtClean="0"/>
              <a:t>)</a:t>
            </a:r>
          </a:p>
          <a:p>
            <a:pPr lvl="1">
              <a:spcAft>
                <a:spcPts val="352"/>
              </a:spcAft>
            </a:pPr>
            <a:r>
              <a:rPr lang="en-GB" sz="1200" dirty="0"/>
              <a:t>Planar technology for good reproducibility</a:t>
            </a:r>
          </a:p>
          <a:p>
            <a:pPr lvl="1">
              <a:spcAft>
                <a:spcPts val="352"/>
              </a:spcAft>
            </a:pPr>
            <a:r>
              <a:rPr lang="en-GB" sz="1200" dirty="0" smtClean="0"/>
              <a:t>Optimized </a:t>
            </a:r>
            <a:r>
              <a:rPr lang="en-GB" sz="1200" dirty="0" smtClean="0"/>
              <a:t>design with CST </a:t>
            </a:r>
            <a:r>
              <a:rPr lang="en-GB" sz="1200" dirty="0"/>
              <a:t>Microwave </a:t>
            </a:r>
            <a:r>
              <a:rPr lang="en-GB" sz="1200" dirty="0" smtClean="0"/>
              <a:t>Studio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33442" r="30583" b="32415"/>
          <a:stretch/>
        </p:blipFill>
        <p:spPr>
          <a:xfrm>
            <a:off x="5529064" y="2348880"/>
            <a:ext cx="3960440" cy="17371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13182" y="4293096"/>
            <a:ext cx="5519938" cy="2279153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352"/>
              </a:spcAft>
              <a:buNone/>
            </a:pPr>
            <a:r>
              <a:rPr lang="en-US" sz="1400" b="1" dirty="0" smtClean="0"/>
              <a:t>6 kW integrated module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Customized two stages </a:t>
            </a:r>
            <a:r>
              <a:rPr lang="en-US" sz="1200" b="1" dirty="0" smtClean="0"/>
              <a:t>Wilkinson combiner </a:t>
            </a:r>
            <a:r>
              <a:rPr lang="en-US" sz="1200" dirty="0" smtClean="0"/>
              <a:t>(6 -&gt; 3 -&gt; 1)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Integrated 7 kW dummy load</a:t>
            </a:r>
          </a:p>
          <a:p>
            <a:pPr lvl="1">
              <a:spcAft>
                <a:spcPts val="352"/>
              </a:spcAft>
            </a:pPr>
            <a:r>
              <a:rPr lang="en-GB" sz="1200" dirty="0" smtClean="0"/>
              <a:t>Optimized </a:t>
            </a:r>
            <a:r>
              <a:rPr lang="en-GB" sz="1200" dirty="0"/>
              <a:t>design with CST Microwave </a:t>
            </a:r>
            <a:r>
              <a:rPr lang="en-GB" sz="1200" dirty="0" smtClean="0"/>
              <a:t>Studio and Spice</a:t>
            </a:r>
            <a:endParaRPr lang="en-GB" sz="1200" dirty="0"/>
          </a:p>
          <a:p>
            <a:pPr lvl="1">
              <a:spcAft>
                <a:spcPts val="352"/>
              </a:spcAft>
            </a:pPr>
            <a:r>
              <a:rPr lang="en-US" sz="1200" dirty="0" smtClean="0"/>
              <a:t>Standard 1 </a:t>
            </a:r>
            <a:r>
              <a:rPr lang="en-US" sz="1200" dirty="0"/>
              <a:t>-&gt; 6 splitter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Electronics for controls, acquisitions and interlocks (back side)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Soft + hard current interlock (&lt; µs) -&gt; open DC switch + auto restart</a:t>
            </a:r>
          </a:p>
          <a:p>
            <a:pPr lvl="1">
              <a:spcAft>
                <a:spcPts val="352"/>
              </a:spcAft>
            </a:pPr>
            <a:r>
              <a:rPr lang="en-US" sz="1200" dirty="0" smtClean="0"/>
              <a:t>Integrated cooling circuit</a:t>
            </a:r>
            <a:endParaRPr lang="en-US" sz="1200" dirty="0"/>
          </a:p>
          <a:p>
            <a:pPr lvl="1">
              <a:spcAft>
                <a:spcPts val="352"/>
              </a:spcAft>
            </a:pPr>
            <a:endParaRPr lang="en-US" sz="1200" dirty="0" smtClean="0"/>
          </a:p>
          <a:p>
            <a:pPr lvl="1">
              <a:spcAft>
                <a:spcPts val="352"/>
              </a:spcAft>
            </a:pP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7795" r="8230"/>
          <a:stretch/>
        </p:blipFill>
        <p:spPr>
          <a:xfrm>
            <a:off x="6012577" y="4086041"/>
            <a:ext cx="3404919" cy="23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design overview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495300" y="1027098"/>
            <a:ext cx="5191032" cy="5400600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b="1" dirty="0" smtClean="0"/>
              <a:t>Combining structure from 6 kW to 192 kW: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4 -&gt; 1 </a:t>
            </a:r>
            <a:r>
              <a:rPr lang="en-US" sz="1200" b="1" dirty="0" err="1" smtClean="0"/>
              <a:t>Gysel</a:t>
            </a:r>
            <a:r>
              <a:rPr lang="en-US" sz="1200" b="1" dirty="0" smtClean="0"/>
              <a:t> combiner </a:t>
            </a:r>
            <a:r>
              <a:rPr lang="en-US" sz="1200" dirty="0" smtClean="0"/>
              <a:t>(24 kW output) using integrated 7 kW loads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Coupled line 3 dB combiner (48 kW output)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Branch </a:t>
            </a:r>
            <a:r>
              <a:rPr lang="en-US" sz="1200" dirty="0" smtClean="0"/>
              <a:t>type 3 dB combiner </a:t>
            </a:r>
            <a:r>
              <a:rPr lang="en-US" sz="1200" dirty="0" smtClean="0"/>
              <a:t>integrated in the cabinet’s roof (96 kW output)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External coupled </a:t>
            </a:r>
            <a:r>
              <a:rPr lang="en-US" sz="1200" dirty="0"/>
              <a:t>line 3 dB combiner </a:t>
            </a:r>
            <a:r>
              <a:rPr lang="en-US" sz="1200" dirty="0" smtClean="0"/>
              <a:t>(192 kW output)</a:t>
            </a:r>
          </a:p>
          <a:p>
            <a:pPr marL="67055" indent="0">
              <a:spcAft>
                <a:spcPts val="600"/>
              </a:spcAft>
              <a:buNone/>
            </a:pPr>
            <a:r>
              <a:rPr lang="en-US" sz="1200" dirty="0" smtClean="0"/>
              <a:t>	</a:t>
            </a:r>
            <a:r>
              <a:rPr lang="en-US" sz="1200" b="1" dirty="0" smtClean="0"/>
              <a:t>Innovative</a:t>
            </a:r>
            <a:r>
              <a:rPr lang="en-US" sz="1200" dirty="0" smtClean="0"/>
              <a:t> </a:t>
            </a:r>
            <a:r>
              <a:rPr lang="en-US" sz="1200" b="1" dirty="0" smtClean="0"/>
              <a:t>and compact integration</a:t>
            </a:r>
          </a:p>
          <a:p>
            <a:pPr marL="67055" indent="0">
              <a:spcAft>
                <a:spcPts val="600"/>
              </a:spcAft>
              <a:buNone/>
            </a:pPr>
            <a:endParaRPr lang="en-US" sz="1200" dirty="0" smtClean="0"/>
          </a:p>
          <a:p>
            <a:pPr marL="67055" indent="0">
              <a:spcAft>
                <a:spcPts val="600"/>
              </a:spcAft>
              <a:buNone/>
            </a:pPr>
            <a:endParaRPr lang="en-US" sz="1200" dirty="0" smtClean="0"/>
          </a:p>
          <a:p>
            <a:pPr marL="536433" lvl="1" indent="0">
              <a:spcAft>
                <a:spcPts val="600"/>
              </a:spcAft>
              <a:buNone/>
            </a:pPr>
            <a:endParaRPr lang="en-US" sz="1200" dirty="0" smtClean="0"/>
          </a:p>
          <a:p>
            <a:pPr marL="536433" lvl="1" indent="0">
              <a:spcAft>
                <a:spcPts val="600"/>
              </a:spcAft>
              <a:buNone/>
            </a:pPr>
            <a:endParaRPr lang="en-US" sz="1200" dirty="0" smtClean="0"/>
          </a:p>
          <a:p>
            <a:pPr marL="536433" lvl="1" indent="0">
              <a:spcAft>
                <a:spcPts val="600"/>
              </a:spcAft>
              <a:buNone/>
            </a:pPr>
            <a:endParaRPr lang="en-US" sz="1200" dirty="0"/>
          </a:p>
          <a:p>
            <a:pPr marL="536433" lvl="1" indent="0">
              <a:spcAft>
                <a:spcPts val="600"/>
              </a:spcAft>
              <a:buNone/>
            </a:pPr>
            <a:endParaRPr lang="en-US" sz="1200" dirty="0" smtClean="0"/>
          </a:p>
          <a:p>
            <a:pPr marL="0" lvl="0" indent="0">
              <a:spcAft>
                <a:spcPts val="600"/>
              </a:spcAft>
              <a:buClr>
                <a:srgbClr val="3E8FCD"/>
              </a:buClr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Commercial power supply unit: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LiquaBlade</a:t>
            </a:r>
            <a:r>
              <a:rPr lang="en-US" sz="1200" baseline="30000" dirty="0" smtClean="0">
                <a:solidFill>
                  <a:srgbClr val="000000"/>
                </a:solidFill>
              </a:rPr>
              <a:t>TM</a:t>
            </a:r>
            <a:r>
              <a:rPr lang="en-US" sz="1200" dirty="0" smtClean="0">
                <a:solidFill>
                  <a:srgbClr val="000000"/>
                </a:solidFill>
              </a:rPr>
              <a:t> series from </a:t>
            </a:r>
            <a:r>
              <a:rPr lang="en-US" sz="1200" dirty="0" err="1" smtClean="0">
                <a:solidFill>
                  <a:srgbClr val="000000"/>
                </a:solidFill>
              </a:rPr>
              <a:t>Astrodyne</a:t>
            </a:r>
            <a:r>
              <a:rPr lang="en-US" sz="1200" dirty="0" smtClean="0">
                <a:solidFill>
                  <a:srgbClr val="000000"/>
                </a:solidFill>
              </a:rPr>
              <a:t> TDI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16.5 kW, 0-60 VDC, 360 A, 1U height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Water-cooled, fan-less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Power conversion efficiency &gt; 92 %</a:t>
            </a: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b="1" dirty="0" smtClean="0">
                <a:solidFill>
                  <a:srgbClr val="000000"/>
                </a:solidFill>
              </a:rPr>
              <a:t>Parallel operation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</a:rPr>
              <a:t>redundancy)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3E8FCD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High reliability</a:t>
            </a:r>
            <a:endParaRPr lang="en-US" sz="1200" dirty="0">
              <a:solidFill>
                <a:srgbClr val="000000"/>
              </a:solidFill>
            </a:endParaRPr>
          </a:p>
          <a:p>
            <a:pPr marL="536433" lvl="1" indent="0">
              <a:spcAft>
                <a:spcPts val="600"/>
              </a:spcAft>
              <a:buNone/>
            </a:pPr>
            <a:endParaRPr lang="en-US" sz="1200" dirty="0"/>
          </a:p>
        </p:txBody>
      </p:sp>
      <p:pic>
        <p:nvPicPr>
          <p:cNvPr id="11" name="Picture 27" descr="ab254993-9394-4ade-889d-753af494157f@SCKC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36249" r="4639" b="7710"/>
          <a:stretch/>
        </p:blipFill>
        <p:spPr bwMode="auto">
          <a:xfrm rot="5400000">
            <a:off x="6783214" y="2030836"/>
            <a:ext cx="3606419" cy="165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1" t="59401" b="16057"/>
          <a:stretch/>
        </p:blipFill>
        <p:spPr bwMode="auto">
          <a:xfrm>
            <a:off x="6681192" y="4920670"/>
            <a:ext cx="2371551" cy="114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2355" b="4445"/>
          <a:stretch/>
        </p:blipFill>
        <p:spPr bwMode="auto">
          <a:xfrm>
            <a:off x="4088904" y="4920670"/>
            <a:ext cx="2376264" cy="117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708920"/>
            <a:ext cx="23140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136576" y="2492896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934" r="11299"/>
          <a:stretch/>
        </p:blipFill>
        <p:spPr>
          <a:xfrm>
            <a:off x="5686332" y="1124744"/>
            <a:ext cx="2002972" cy="353441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26266"/>
          <a:stretch/>
        </p:blipFill>
        <p:spPr bwMode="auto">
          <a:xfrm>
            <a:off x="2864768" y="2811356"/>
            <a:ext cx="2749556" cy="15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96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653278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7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 bwMode="auto">
          <a:xfrm>
            <a:off x="412750" y="989680"/>
            <a:ext cx="9096646" cy="5511661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err="1"/>
              <a:t>SCK•CEN</a:t>
            </a:r>
            <a:r>
              <a:rPr lang="en-US" dirty="0"/>
              <a:t> </a:t>
            </a:r>
            <a:r>
              <a:rPr lang="nl-BE" dirty="0" err="1"/>
              <a:t>MYRRHA</a:t>
            </a:r>
            <a:r>
              <a:rPr lang="nl-BE" dirty="0"/>
              <a:t> Project </a:t>
            </a:r>
            <a:r>
              <a:rPr lang="nl-BE" dirty="0" smtClean="0"/>
              <a:t>Team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RFQ SSA </a:t>
            </a:r>
            <a:r>
              <a:rPr lang="en-US" dirty="0"/>
              <a:t>design overview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8" y="1032470"/>
            <a:ext cx="81661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5" descr="a90d3782-ea91-44f9-8056-b7dbe62895b1@SCKCE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t="8549" r="10791" b="7581"/>
          <a:stretch/>
        </p:blipFill>
        <p:spPr bwMode="auto">
          <a:xfrm rot="5400000">
            <a:off x="6021891" y="3456744"/>
            <a:ext cx="3295853" cy="269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0512" y="1151120"/>
            <a:ext cx="2880320" cy="22322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29657" y="3933056"/>
            <a:ext cx="955591" cy="23042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3280" y="3933056"/>
            <a:ext cx="955591" cy="23042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0512" y="4005064"/>
            <a:ext cx="288032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76936" y="2098096"/>
            <a:ext cx="1575792" cy="538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1045603">
            <a:off x="6680312" y="3284203"/>
            <a:ext cx="2311031" cy="538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8704" y="134076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Cabinet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8704" y="420134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Cabinet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04928" y="1753071"/>
            <a:ext cx="185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External combiner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1857" y="4261605"/>
            <a:ext cx="787896" cy="44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85248" y="4077073"/>
            <a:ext cx="288032" cy="9518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835827" y="2060848"/>
            <a:ext cx="770851" cy="50405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553400" y="3769031"/>
            <a:ext cx="385425" cy="43231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8504" y="342900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Cabinet footprint (w/o electrical distribution):</a:t>
            </a:r>
          </a:p>
          <a:p>
            <a:r>
              <a:rPr lang="en-US" sz="1400" dirty="0" smtClean="0"/>
              <a:t>620x1140 mm -&gt; </a:t>
            </a:r>
            <a:r>
              <a:rPr lang="en-US" sz="1400" b="1" dirty="0" smtClean="0"/>
              <a:t>135 kW/m²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324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5" grpId="0" animBg="1"/>
      <p:bldP spid="3" grpId="0" animBg="1"/>
      <p:bldP spid="2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8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-%m-%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4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5.50933305550389995631E+00&quot;&gt;&lt;m_msothmcolidx val=&quot;0&quot;/&gt;&lt;m_rgb r=&quot;FF&quot; g=&quot;C5&quot; b=&quot;45&quot;/&gt;&lt;m_nBrightness val=&quot;0&quot;/&gt;&lt;/elem&gt;&lt;elem m_fUsage=&quot;1.98034801682310868109E+00&quot;&gt;&lt;m_msothmcolidx val=&quot;0&quot;/&gt;&lt;m_rgb r=&quot;F3&quot; g=&quot;6D&quot; b=&quot;47&quot;/&gt;&lt;m_nBrightness val=&quot;0&quot;/&gt;&lt;/elem&gt;&lt;elem m_fUsage=&quot;1.15946721000000030344E+00&quot;&gt;&lt;m_msothmcolidx val=&quot;0&quot;/&gt;&lt;m_rgb r=&quot;92&quot; g=&quot;D0&quot; b=&quot;50&quot;/&gt;&lt;m_nBrightness val=&quot;0&quot;/&gt;&lt;/elem&gt;&lt;elem m_fUsage=&quot;1.35085171767299283552E-01&quot;&gt;&lt;m_msothmcolidx val=&quot;0&quot;/&gt;&lt;m_rgb r=&quot;FB&quot; g=&quot;97&quot; b=&quot;6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CKCEN">
      <a:dk1>
        <a:srgbClr val="000000"/>
      </a:dk1>
      <a:lt1>
        <a:srgbClr val="FFFFFF"/>
      </a:lt1>
      <a:dk2>
        <a:srgbClr val="D9F1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69C9FF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exandri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63362</TotalTime>
  <Words>1671</Words>
  <Application>Microsoft Office PowerPoint</Application>
  <PresentationFormat>A4 Paper (210x297 mm)</PresentationFormat>
  <Paragraphs>274</Paragraphs>
  <Slides>26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1_Office Theme</vt:lpstr>
      <vt:lpstr>Alexandria Master</vt:lpstr>
      <vt:lpstr>think-cell Slide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RFQ SSA design overview</vt:lpstr>
      <vt:lpstr>PowerPoint Presentation</vt:lpstr>
      <vt:lpstr>RFQ SSA Commissioning results on matched load</vt:lpstr>
      <vt:lpstr>RFQ SSA Commissioning results on matched load</vt:lpstr>
      <vt:lpstr>PowerPoint Presentation</vt:lpstr>
      <vt:lpstr>RFQ SSA commissioning results on mismatched load</vt:lpstr>
      <vt:lpstr>RFQ SSA commissioning results on RFQ load</vt:lpstr>
      <vt:lpstr>RFQ SSA commissioning results on RFQ load</vt:lpstr>
      <vt:lpstr>Issues during commissioning</vt:lpstr>
      <vt:lpstr>SSA ongoing procurements</vt:lpstr>
      <vt:lpstr>SSA ongoing procurements – New developments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SCK-CEN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rdillen</dc:creator>
  <cp:lastModifiedBy>Pompon Franck</cp:lastModifiedBy>
  <cp:revision>1407</cp:revision>
  <dcterms:created xsi:type="dcterms:W3CDTF">2016-08-30T09:17:11Z</dcterms:created>
  <dcterms:modified xsi:type="dcterms:W3CDTF">2019-06-19T22:51:35Z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i4>29241760</vt:i4>
  </property>
  <property fmtid="{D5CDD505-2E9C-101B-9397-08002B2CF9AE}" pid="3" name="Name">
    <vt:lpwstr>MYRRHA SSA commissioning</vt:lpwstr>
  </property>
  <property fmtid="{D5CDD505-2E9C-101B-9397-08002B2CF9AE}" pid="4" name="Common Attributes_Reference Number">
    <vt:lpwstr>SCK•CEN/29241760/5</vt:lpwstr>
  </property>
  <property fmtid="{D5CDD505-2E9C-101B-9397-08002B2CF9AE}" pid="5" name="Common Attributes_Short Reference">
    <vt:lpwstr>SCK•CEN/29241760</vt:lpwstr>
  </property>
  <property fmtid="{D5CDD505-2E9C-101B-9397-08002B2CF9AE}" pid="6" name="Common Attributes_Alternative Reference">
    <vt:lpwstr> </vt:lpwstr>
  </property>
  <property fmtid="{D5CDD505-2E9C-101B-9397-08002B2CF9AE}" pid="7" name="Common Attributes_Document Type">
    <vt:lpwstr> </vt:lpwstr>
  </property>
  <property fmtid="{D5CDD505-2E9C-101B-9397-08002B2CF9AE}" pid="8" name="Common Attributes_Author_Author Name">
    <vt:lpwstr>Franck Pompon</vt:lpwstr>
  </property>
  <property fmtid="{D5CDD505-2E9C-101B-9397-08002B2CF9AE}" pid="9" name="Common Attributes_Author_Author Affiliation">
    <vt:lpwstr>SCK•CEN</vt:lpwstr>
  </property>
  <property fmtid="{D5CDD505-2E9C-101B-9397-08002B2CF9AE}" pid="10" name="Common Attributes_Information Security Classification">
    <vt:lpwstr>Restricted</vt:lpwstr>
  </property>
  <property fmtid="{D5CDD505-2E9C-101B-9397-08002B2CF9AE}" pid="11" name="MYRRHA Attributes_ACCL Version Number">
    <vt:lpwstr/>
  </property>
  <property fmtid="{D5CDD505-2E9C-101B-9397-08002B2CF9AE}" pid="12" name="MYRRHA Attributes_BOP Version Number">
    <vt:lpwstr/>
  </property>
  <property fmtid="{D5CDD505-2E9C-101B-9397-08002B2CF9AE}" pid="13" name="MYRRHA Attributes_PSD Version Number">
    <vt:lpwstr> </vt:lpwstr>
  </property>
  <property fmtid="{D5CDD505-2E9C-101B-9397-08002B2CF9AE}" pid="14" name="Event Attributes_Event_Event Type">
    <vt:lpwstr> </vt:lpwstr>
  </property>
  <property fmtid="{D5CDD505-2E9C-101B-9397-08002B2CF9AE}" pid="15" name="Event Attributes_Event_Event Name">
    <vt:lpwstr> </vt:lpwstr>
  </property>
  <property fmtid="{D5CDD505-2E9C-101B-9397-08002B2CF9AE}" pid="16" name="Event Attributes_Event_Event Start Date">
    <vt:filetime>1899-12-29T22:00:00Z</vt:filetime>
  </property>
  <property fmtid="{D5CDD505-2E9C-101B-9397-08002B2CF9AE}" pid="17" name="Event Attributes_Event_Event End Date">
    <vt:filetime>1899-12-29T22:00:00Z</vt:filetime>
  </property>
  <property fmtid="{D5CDD505-2E9C-101B-9397-08002B2CF9AE}" pid="18" name="Event Attributes_Event_Event Location">
    <vt:lpwstr> </vt:lpwstr>
  </property>
  <property fmtid="{D5CDD505-2E9C-101B-9397-08002B2CF9AE}" pid="19" name="SuppMarkings">
    <vt:lpwstr> </vt:lpwstr>
  </property>
  <property fmtid="{D5CDD505-2E9C-101B-9397-08002B2CF9AE}" pid="20" name="Security Clearance">
    <vt:lpwstr> </vt:lpwstr>
  </property>
  <property fmtid="{D5CDD505-2E9C-101B-9397-08002B2CF9AE}" pid="21" name="HyperLink">
    <vt:lpwstr>https://ecm.sckcen.be/OTCS/llisapi.dll/open/29241760</vt:lpwstr>
  </property>
  <property fmtid="{D5CDD505-2E9C-101B-9397-08002B2CF9AE}" pid="22" name="AlexandriaPath">
    <vt:lpwstr/>
  </property>
  <property fmtid="{D5CDD505-2E9C-101B-9397-08002B2CF9AE}" pid="23" name="Common Attributes_ISC Motivation">
    <vt:lpwstr>ISC was automatically assigned.</vt:lpwstr>
  </property>
</Properties>
</file>