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1"/>
  </p:sldMasterIdLst>
  <p:notesMasterIdLst>
    <p:notesMasterId r:id="rId43"/>
  </p:notesMasterIdLst>
  <p:sldIdLst>
    <p:sldId id="257" r:id="rId2"/>
    <p:sldId id="309" r:id="rId3"/>
    <p:sldId id="258" r:id="rId4"/>
    <p:sldId id="259" r:id="rId5"/>
    <p:sldId id="261" r:id="rId6"/>
    <p:sldId id="262" r:id="rId7"/>
    <p:sldId id="263" r:id="rId8"/>
    <p:sldId id="311" r:id="rId9"/>
    <p:sldId id="318" r:id="rId10"/>
    <p:sldId id="323" r:id="rId11"/>
    <p:sldId id="324" r:id="rId12"/>
    <p:sldId id="275" r:id="rId13"/>
    <p:sldId id="276" r:id="rId14"/>
    <p:sldId id="312" r:id="rId15"/>
    <p:sldId id="277" r:id="rId16"/>
    <p:sldId id="298" r:id="rId17"/>
    <p:sldId id="299" r:id="rId18"/>
    <p:sldId id="278" r:id="rId19"/>
    <p:sldId id="279" r:id="rId20"/>
    <p:sldId id="314" r:id="rId21"/>
    <p:sldId id="313" r:id="rId22"/>
    <p:sldId id="316" r:id="rId23"/>
    <p:sldId id="330" r:id="rId24"/>
    <p:sldId id="331" r:id="rId25"/>
    <p:sldId id="329" r:id="rId26"/>
    <p:sldId id="328" r:id="rId27"/>
    <p:sldId id="320" r:id="rId28"/>
    <p:sldId id="325" r:id="rId29"/>
    <p:sldId id="326" r:id="rId30"/>
    <p:sldId id="327" r:id="rId31"/>
    <p:sldId id="321" r:id="rId32"/>
    <p:sldId id="332" r:id="rId33"/>
    <p:sldId id="333" r:id="rId34"/>
    <p:sldId id="322" r:id="rId35"/>
    <p:sldId id="319" r:id="rId36"/>
    <p:sldId id="281" r:id="rId37"/>
    <p:sldId id="283" r:id="rId38"/>
    <p:sldId id="287" r:id="rId39"/>
    <p:sldId id="288" r:id="rId40"/>
    <p:sldId id="294" r:id="rId41"/>
    <p:sldId id="295" r:id="rId42"/>
  </p:sldIdLst>
  <p:sldSz cx="12192000" cy="6858000"/>
  <p:notesSz cx="6858000" cy="9144000"/>
  <p:embeddedFontLst>
    <p:embeddedFont>
      <p:font typeface="Cambria Math" panose="02040503050406030204" pitchFamily="18" charset="0"/>
      <p:regular r:id="rId44"/>
    </p:embeddedFont>
    <p:embeddedFont>
      <p:font typeface="Cambria" panose="02040503050406030204" pitchFamily="18"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ＭＳ Ｐゴシック" panose="020B0600070205080204" pitchFamily="34" charset="-128"/>
      <p:regular r:id="rId53"/>
    </p:embeddedFont>
    <p:embeddedFont>
      <p:font typeface="Maiandra GD" panose="020E0502030308020204" pitchFamily="3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3840" userDrawn="1">
          <p15:clr>
            <a:srgbClr val="A4A3A4"/>
          </p15:clr>
        </p15:guide>
        <p15:guide id="3" orient="horz" pos="2024" userDrawn="1">
          <p15:clr>
            <a:srgbClr val="A4A3A4"/>
          </p15:clr>
        </p15:guide>
        <p15:guide id="4" orient="horz" pos="2432" userDrawn="1">
          <p15:clr>
            <a:srgbClr val="A4A3A4"/>
          </p15:clr>
        </p15:guide>
        <p15:guide id="5" orient="horz" pos="4020" userDrawn="1">
          <p15:clr>
            <a:srgbClr val="A4A3A4"/>
          </p15:clr>
        </p15:guide>
        <p15:guide id="6" orient="horz" pos="24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showGuides="1">
      <p:cViewPr varScale="1">
        <p:scale>
          <a:sx n="92" d="100"/>
          <a:sy n="92" d="100"/>
        </p:scale>
        <p:origin x="198" y="48"/>
      </p:cViewPr>
      <p:guideLst>
        <p:guide orient="horz" pos="981"/>
        <p:guide pos="3840"/>
        <p:guide orient="horz" pos="2024"/>
        <p:guide orient="horz" pos="2432"/>
        <p:guide orient="horz" pos="4020"/>
        <p:guide orient="horz" pos="2455"/>
      </p:guideLst>
    </p:cSldViewPr>
  </p:slideViewPr>
  <p:notesTextViewPr>
    <p:cViewPr>
      <p:scale>
        <a:sx n="1" d="1"/>
        <a:sy n="1" d="1"/>
      </p:scale>
      <p:origin x="0" y="0"/>
    </p:cViewPr>
  </p:notesTextViewPr>
  <p:sorterViewPr>
    <p:cViewPr>
      <p:scale>
        <a:sx n="80" d="100"/>
        <a:sy n="80" d="100"/>
      </p:scale>
      <p:origin x="0" y="-365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https://cern-my.sharepoint.com/personal/erk_jensen_cern_ch/Documents/Granada/Figure%20of%20Merit%20Lepton%20machin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GB" dirty="0" smtClean="0"/>
              <a:t>@ 704.42 MHz</a:t>
            </a:r>
            <a:endParaRPr lang="en-GB" sz="800" dirty="0"/>
          </a:p>
        </c:rich>
      </c:tx>
      <c:layout>
        <c:manualLayout>
          <c:xMode val="edge"/>
          <c:yMode val="edge"/>
          <c:x val="0.61522624486753963"/>
          <c:y val="3.4307867291377539E-2"/>
        </c:manualLayout>
      </c:layout>
      <c:overlay val="1"/>
    </c:title>
    <c:autoTitleDeleted val="0"/>
    <c:plotArea>
      <c:layout>
        <c:manualLayout>
          <c:layoutTarget val="inner"/>
          <c:xMode val="edge"/>
          <c:yMode val="edge"/>
          <c:x val="0.17395955135237726"/>
          <c:y val="0.19225052772406556"/>
          <c:w val="0.79047322788355157"/>
          <c:h val="0.65185862270525319"/>
        </c:manualLayout>
      </c:layout>
      <c:scatterChart>
        <c:scatterStyle val="lineMarker"/>
        <c:varyColors val="0"/>
        <c:ser>
          <c:idx val="3"/>
          <c:order val="0"/>
          <c:tx>
            <c:strRef>
              <c:f>Sheet1!$B$1</c:f>
              <c:strCache>
                <c:ptCount val="1"/>
                <c:pt idx="0">
                  <c:v>YL1530 @ 200 MHz</c:v>
                </c:pt>
              </c:strCache>
            </c:strRef>
          </c:tx>
          <c:spPr>
            <a:ln>
              <a:solidFill>
                <a:srgbClr val="0070C0"/>
              </a:solidFill>
            </a:ln>
          </c:spPr>
          <c:marker>
            <c:symbol val="diamond"/>
            <c:size val="15"/>
            <c:spPr>
              <a:solidFill>
                <a:srgbClr val="0070C0"/>
              </a:solidFill>
            </c:spPr>
          </c:marker>
          <c:dPt>
            <c:idx val="5"/>
            <c:marker>
              <c:spPr>
                <a:solidFill>
                  <a:srgbClr val="0070C0"/>
                </a:solidFill>
                <a:ln>
                  <a:noFill/>
                </a:ln>
              </c:spPr>
            </c:marker>
            <c:bubble3D val="0"/>
            <c:extLst>
              <c:ext xmlns:c16="http://schemas.microsoft.com/office/drawing/2014/chart" uri="{C3380CC4-5D6E-409C-BE32-E72D297353CC}">
                <c16:uniqueId val="{00000000-116C-4C7A-894D-81D2AD87FBBF}"/>
              </c:ext>
            </c:extLst>
          </c:dPt>
          <c:dPt>
            <c:idx val="6"/>
            <c:marker>
              <c:spPr>
                <a:solidFill>
                  <a:srgbClr val="002060"/>
                </a:solidFill>
              </c:spPr>
            </c:marker>
            <c:bubble3D val="0"/>
            <c:extLst>
              <c:ext xmlns:c16="http://schemas.microsoft.com/office/drawing/2014/chart" uri="{C3380CC4-5D6E-409C-BE32-E72D297353CC}">
                <c16:uniqueId val="{00000001-116C-4C7A-894D-81D2AD87FBBF}"/>
              </c:ext>
            </c:extLst>
          </c:dPt>
          <c:dPt>
            <c:idx val="7"/>
            <c:marker>
              <c:spPr>
                <a:solidFill>
                  <a:srgbClr val="0070C0"/>
                </a:solidFill>
                <a:ln>
                  <a:noFill/>
                </a:ln>
              </c:spPr>
            </c:marker>
            <c:bubble3D val="0"/>
            <c:extLst>
              <c:ext xmlns:c16="http://schemas.microsoft.com/office/drawing/2014/chart" uri="{C3380CC4-5D6E-409C-BE32-E72D297353CC}">
                <c16:uniqueId val="{00000002-116C-4C7A-894D-81D2AD87FBBF}"/>
              </c:ext>
            </c:extLst>
          </c:dPt>
          <c:dPt>
            <c:idx val="8"/>
            <c:bubble3D val="0"/>
            <c:extLst>
              <c:ext xmlns:c16="http://schemas.microsoft.com/office/drawing/2014/chart" uri="{C3380CC4-5D6E-409C-BE32-E72D297353CC}">
                <c16:uniqueId val="{00000003-116C-4C7A-894D-81D2AD87FBBF}"/>
              </c:ext>
            </c:extLst>
          </c:dPt>
          <c:xVal>
            <c:numRef>
              <c:f>Sheet1!$A$2:$A$11</c:f>
              <c:numCache>
                <c:formatCode>General</c:formatCode>
                <c:ptCount val="10"/>
                <c:pt idx="0">
                  <c:v>300</c:v>
                </c:pt>
                <c:pt idx="1">
                  <c:v>400</c:v>
                </c:pt>
                <c:pt idx="2">
                  <c:v>600</c:v>
                </c:pt>
                <c:pt idx="3">
                  <c:v>800</c:v>
                </c:pt>
                <c:pt idx="4">
                  <c:v>1000</c:v>
                </c:pt>
                <c:pt idx="5">
                  <c:v>1200</c:v>
                </c:pt>
                <c:pt idx="6">
                  <c:v>1300</c:v>
                </c:pt>
                <c:pt idx="7">
                  <c:v>1400</c:v>
                </c:pt>
              </c:numCache>
            </c:numRef>
          </c:xVal>
          <c:yVal>
            <c:numRef>
              <c:f>Sheet1!$B$2:$B$11</c:f>
              <c:numCache>
                <c:formatCode>General</c:formatCode>
                <c:ptCount val="10"/>
                <c:pt idx="0">
                  <c:v>44</c:v>
                </c:pt>
                <c:pt idx="1">
                  <c:v>50</c:v>
                </c:pt>
                <c:pt idx="2">
                  <c:v>59</c:v>
                </c:pt>
                <c:pt idx="3">
                  <c:v>66</c:v>
                </c:pt>
                <c:pt idx="4">
                  <c:v>70</c:v>
                </c:pt>
                <c:pt idx="5">
                  <c:v>72</c:v>
                </c:pt>
                <c:pt idx="6">
                  <c:v>71.5</c:v>
                </c:pt>
                <c:pt idx="7">
                  <c:v>69</c:v>
                </c:pt>
              </c:numCache>
            </c:numRef>
          </c:yVal>
          <c:smooth val="0"/>
          <c:extLst>
            <c:ext xmlns:c16="http://schemas.microsoft.com/office/drawing/2014/chart" uri="{C3380CC4-5D6E-409C-BE32-E72D297353CC}">
              <c16:uniqueId val="{00000004-116C-4C7A-894D-81D2AD87FBBF}"/>
            </c:ext>
          </c:extLst>
        </c:ser>
        <c:dLbls>
          <c:showLegendKey val="0"/>
          <c:showVal val="0"/>
          <c:showCatName val="0"/>
          <c:showSerName val="0"/>
          <c:showPercent val="0"/>
          <c:showBubbleSize val="0"/>
        </c:dLbls>
        <c:axId val="233357176"/>
        <c:axId val="233357568"/>
      </c:scatterChart>
      <c:valAx>
        <c:axId val="233357176"/>
        <c:scaling>
          <c:orientation val="minMax"/>
          <c:max val="1600"/>
          <c:min val="0"/>
        </c:scaling>
        <c:delete val="0"/>
        <c:axPos val="b"/>
        <c:numFmt formatCode="General" sourceLinked="1"/>
        <c:majorTickMark val="none"/>
        <c:minorTickMark val="none"/>
        <c:tickLblPos val="nextTo"/>
        <c:crossAx val="233357568"/>
        <c:crosses val="autoZero"/>
        <c:crossBetween val="midCat"/>
        <c:majorUnit val="200"/>
      </c:valAx>
      <c:valAx>
        <c:axId val="233357568"/>
        <c:scaling>
          <c:orientation val="minMax"/>
          <c:min val="40"/>
        </c:scaling>
        <c:delete val="0"/>
        <c:axPos val="l"/>
        <c:majorGridlines/>
        <c:numFmt formatCode="General" sourceLinked="1"/>
        <c:majorTickMark val="none"/>
        <c:minorTickMark val="none"/>
        <c:tickLblPos val="nextTo"/>
        <c:crossAx val="233357176"/>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GB" dirty="0" smtClean="0"/>
              <a:t>@ 704.42 MHz</a:t>
            </a:r>
            <a:endParaRPr lang="en-GB" sz="800" dirty="0"/>
          </a:p>
        </c:rich>
      </c:tx>
      <c:layout>
        <c:manualLayout>
          <c:xMode val="edge"/>
          <c:yMode val="edge"/>
          <c:x val="0.46237498090516466"/>
          <c:y val="5.3380943179324588E-3"/>
        </c:manualLayout>
      </c:layout>
      <c:overlay val="1"/>
    </c:title>
    <c:autoTitleDeleted val="0"/>
    <c:plotArea>
      <c:layout>
        <c:manualLayout>
          <c:layoutTarget val="inner"/>
          <c:xMode val="edge"/>
          <c:yMode val="edge"/>
          <c:x val="0.15250149286894693"/>
          <c:y val="0.13881788169482753"/>
          <c:w val="0.79047322788355157"/>
          <c:h val="0.67971761607970427"/>
        </c:manualLayout>
      </c:layout>
      <c:scatterChart>
        <c:scatterStyle val="lineMarker"/>
        <c:varyColors val="0"/>
        <c:ser>
          <c:idx val="3"/>
          <c:order val="0"/>
          <c:tx>
            <c:strRef>
              <c:f>Sheet1!$B$1</c:f>
              <c:strCache>
                <c:ptCount val="1"/>
                <c:pt idx="0">
                  <c:v>YL1530 @ 200 MHz</c:v>
                </c:pt>
              </c:strCache>
            </c:strRef>
          </c:tx>
          <c:spPr>
            <a:ln>
              <a:solidFill>
                <a:srgbClr val="0070C0"/>
              </a:solidFill>
            </a:ln>
          </c:spPr>
          <c:marker>
            <c:symbol val="diamond"/>
            <c:size val="15"/>
            <c:spPr>
              <a:solidFill>
                <a:srgbClr val="0070C0"/>
              </a:solidFill>
            </c:spPr>
          </c:marker>
          <c:dPt>
            <c:idx val="5"/>
            <c:marker>
              <c:spPr>
                <a:solidFill>
                  <a:srgbClr val="0070C0"/>
                </a:solidFill>
                <a:ln>
                  <a:noFill/>
                </a:ln>
              </c:spPr>
            </c:marker>
            <c:bubble3D val="0"/>
            <c:extLst>
              <c:ext xmlns:c16="http://schemas.microsoft.com/office/drawing/2014/chart" uri="{C3380CC4-5D6E-409C-BE32-E72D297353CC}">
                <c16:uniqueId val="{00000000-8088-4101-A3CB-B081D852EBDA}"/>
              </c:ext>
            </c:extLst>
          </c:dPt>
          <c:dPt>
            <c:idx val="7"/>
            <c:marker>
              <c:spPr>
                <a:solidFill>
                  <a:srgbClr val="002060"/>
                </a:solidFill>
                <a:ln>
                  <a:noFill/>
                </a:ln>
              </c:spPr>
            </c:marker>
            <c:bubble3D val="0"/>
            <c:extLst>
              <c:ext xmlns:c16="http://schemas.microsoft.com/office/drawing/2014/chart" uri="{C3380CC4-5D6E-409C-BE32-E72D297353CC}">
                <c16:uniqueId val="{00000001-8088-4101-A3CB-B081D852EBDA}"/>
              </c:ext>
            </c:extLst>
          </c:dPt>
          <c:dPt>
            <c:idx val="8"/>
            <c:bubble3D val="0"/>
            <c:extLst>
              <c:ext xmlns:c16="http://schemas.microsoft.com/office/drawing/2014/chart" uri="{C3380CC4-5D6E-409C-BE32-E72D297353CC}">
                <c16:uniqueId val="{00000002-8088-4101-A3CB-B081D852EBDA}"/>
              </c:ext>
            </c:extLst>
          </c:dPt>
          <c:xVal>
            <c:numRef>
              <c:f>Sheet1!$A$2:$A$11</c:f>
              <c:numCache>
                <c:formatCode>General</c:formatCode>
                <c:ptCount val="10"/>
                <c:pt idx="1">
                  <c:v>300</c:v>
                </c:pt>
                <c:pt idx="2">
                  <c:v>400</c:v>
                </c:pt>
                <c:pt idx="3">
                  <c:v>600</c:v>
                </c:pt>
                <c:pt idx="4">
                  <c:v>800</c:v>
                </c:pt>
                <c:pt idx="5">
                  <c:v>1000</c:v>
                </c:pt>
                <c:pt idx="6">
                  <c:v>1200</c:v>
                </c:pt>
                <c:pt idx="7">
                  <c:v>1300</c:v>
                </c:pt>
                <c:pt idx="8">
                  <c:v>1400</c:v>
                </c:pt>
              </c:numCache>
            </c:numRef>
          </c:xVal>
          <c:yVal>
            <c:numRef>
              <c:f>Sheet1!$B$2:$B$11</c:f>
              <c:numCache>
                <c:formatCode>General</c:formatCode>
                <c:ptCount val="10"/>
                <c:pt idx="1">
                  <c:v>40</c:v>
                </c:pt>
                <c:pt idx="2">
                  <c:v>45</c:v>
                </c:pt>
                <c:pt idx="3">
                  <c:v>54</c:v>
                </c:pt>
                <c:pt idx="4">
                  <c:v>60.5</c:v>
                </c:pt>
                <c:pt idx="5">
                  <c:v>65</c:v>
                </c:pt>
                <c:pt idx="6">
                  <c:v>68</c:v>
                </c:pt>
                <c:pt idx="7">
                  <c:v>69</c:v>
                </c:pt>
                <c:pt idx="8">
                  <c:v>69</c:v>
                </c:pt>
              </c:numCache>
            </c:numRef>
          </c:yVal>
          <c:smooth val="0"/>
          <c:extLst>
            <c:ext xmlns:c16="http://schemas.microsoft.com/office/drawing/2014/chart" uri="{C3380CC4-5D6E-409C-BE32-E72D297353CC}">
              <c16:uniqueId val="{00000003-8088-4101-A3CB-B081D852EBDA}"/>
            </c:ext>
          </c:extLst>
        </c:ser>
        <c:dLbls>
          <c:showLegendKey val="0"/>
          <c:showVal val="0"/>
          <c:showCatName val="0"/>
          <c:showSerName val="0"/>
          <c:showPercent val="0"/>
          <c:showBubbleSize val="0"/>
        </c:dLbls>
        <c:axId val="233356000"/>
        <c:axId val="233356392"/>
      </c:scatterChart>
      <c:valAx>
        <c:axId val="233356000"/>
        <c:scaling>
          <c:orientation val="minMax"/>
          <c:max val="1600"/>
          <c:min val="0"/>
        </c:scaling>
        <c:delete val="0"/>
        <c:axPos val="b"/>
        <c:numFmt formatCode="General" sourceLinked="1"/>
        <c:majorTickMark val="none"/>
        <c:minorTickMark val="none"/>
        <c:tickLblPos val="nextTo"/>
        <c:crossAx val="233356392"/>
        <c:crosses val="autoZero"/>
        <c:crossBetween val="midCat"/>
        <c:majorUnit val="200"/>
      </c:valAx>
      <c:valAx>
        <c:axId val="233356392"/>
        <c:scaling>
          <c:orientation val="minMax"/>
          <c:max val="80"/>
          <c:min val="40"/>
        </c:scaling>
        <c:delete val="0"/>
        <c:axPos val="l"/>
        <c:majorGridlines/>
        <c:numFmt formatCode="General" sourceLinked="1"/>
        <c:majorTickMark val="none"/>
        <c:minorTickMark val="none"/>
        <c:tickLblPos val="nextTo"/>
        <c:crossAx val="233356000"/>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smtClean="0"/>
              <a:t>Grid tubes</a:t>
            </a:r>
            <a:endParaRPr lang="en-GB" dirty="0"/>
          </a:p>
        </c:rich>
      </c:tx>
      <c:layout>
        <c:manualLayout>
          <c:xMode val="edge"/>
          <c:yMode val="edge"/>
          <c:x val="0.34560933641781738"/>
          <c:y val="5.1707402356172541E-3"/>
        </c:manualLayout>
      </c:layout>
      <c:overlay val="1"/>
    </c:title>
    <c:autoTitleDeleted val="0"/>
    <c:plotArea>
      <c:layout>
        <c:manualLayout>
          <c:layoutTarget val="inner"/>
          <c:xMode val="edge"/>
          <c:yMode val="edge"/>
          <c:x val="0.1199233429154689"/>
          <c:y val="0.10683831672203765"/>
          <c:w val="0.84749387808005483"/>
          <c:h val="0.6930910050281468"/>
        </c:manualLayout>
      </c:layout>
      <c:scatterChart>
        <c:scatterStyle val="lineMarker"/>
        <c:varyColors val="0"/>
        <c:ser>
          <c:idx val="0"/>
          <c:order val="0"/>
          <c:tx>
            <c:strRef>
              <c:f>Sheet1!$B$1</c:f>
              <c:strCache>
                <c:ptCount val="1"/>
                <c:pt idx="0">
                  <c:v>Grid tubes</c:v>
                </c:pt>
              </c:strCache>
            </c:strRef>
          </c:tx>
          <c:spPr>
            <a:ln w="47625">
              <a:solidFill>
                <a:srgbClr val="0070C0"/>
              </a:solidFill>
            </a:ln>
          </c:spPr>
          <c:marker>
            <c:symbol val="none"/>
          </c:marker>
          <c:dPt>
            <c:idx val="7"/>
            <c:bubble3D val="0"/>
            <c:extLst>
              <c:ext xmlns:c16="http://schemas.microsoft.com/office/drawing/2014/chart" uri="{C3380CC4-5D6E-409C-BE32-E72D297353CC}">
                <c16:uniqueId val="{00000000-922C-456A-94C1-D062CAB1C516}"/>
              </c:ext>
            </c:extLst>
          </c:dPt>
          <c:dPt>
            <c:idx val="9"/>
            <c:bubble3D val="0"/>
            <c:spPr>
              <a:ln w="47625">
                <a:solidFill>
                  <a:srgbClr val="0070C0"/>
                </a:solidFill>
                <a:prstDash val="lgDash"/>
              </a:ln>
            </c:spPr>
            <c:extLst>
              <c:ext xmlns:c16="http://schemas.microsoft.com/office/drawing/2014/chart" uri="{C3380CC4-5D6E-409C-BE32-E72D297353CC}">
                <c16:uniqueId val="{00000002-922C-456A-94C1-D062CAB1C516}"/>
              </c:ext>
            </c:extLst>
          </c:dPt>
          <c:dPt>
            <c:idx val="10"/>
            <c:bubble3D val="0"/>
            <c:spPr>
              <a:ln w="47625">
                <a:solidFill>
                  <a:srgbClr val="0070C0"/>
                </a:solidFill>
                <a:prstDash val="dash"/>
              </a:ln>
            </c:spPr>
            <c:extLst>
              <c:ext xmlns:c16="http://schemas.microsoft.com/office/drawing/2014/chart" uri="{C3380CC4-5D6E-409C-BE32-E72D297353CC}">
                <c16:uniqueId val="{00000004-922C-456A-94C1-D062CAB1C516}"/>
              </c:ext>
            </c:extLst>
          </c:dPt>
          <c:dPt>
            <c:idx val="11"/>
            <c:bubble3D val="0"/>
            <c:spPr>
              <a:ln w="47625">
                <a:solidFill>
                  <a:srgbClr val="0070C0"/>
                </a:solidFill>
                <a:prstDash val="sysDash"/>
              </a:ln>
            </c:spPr>
            <c:extLst>
              <c:ext xmlns:c16="http://schemas.microsoft.com/office/drawing/2014/chart" uri="{C3380CC4-5D6E-409C-BE32-E72D297353CC}">
                <c16:uniqueId val="{00000006-922C-456A-94C1-D062CAB1C516}"/>
              </c:ext>
            </c:extLst>
          </c:dPt>
          <c:xVal>
            <c:numRef>
              <c:f>Sheet1!$A$2:$A$36</c:f>
              <c:numCache>
                <c:formatCode>General</c:formatCode>
                <c:ptCount val="35"/>
                <c:pt idx="1">
                  <c:v>0</c:v>
                </c:pt>
                <c:pt idx="2">
                  <c:v>0.14857142857142858</c:v>
                </c:pt>
                <c:pt idx="3">
                  <c:v>0.29428571428571426</c:v>
                </c:pt>
                <c:pt idx="4">
                  <c:v>0.45</c:v>
                </c:pt>
                <c:pt idx="5">
                  <c:v>0.61428571428571432</c:v>
                </c:pt>
                <c:pt idx="6">
                  <c:v>0.79285714285714282</c:v>
                </c:pt>
                <c:pt idx="7">
                  <c:v>1</c:v>
                </c:pt>
                <c:pt idx="8">
                  <c:v>1.3142857142857143</c:v>
                </c:pt>
                <c:pt idx="9">
                  <c:v>1.8871428571428572</c:v>
                </c:pt>
                <c:pt idx="10">
                  <c:v>3.2142857142857144</c:v>
                </c:pt>
                <c:pt idx="11">
                  <c:v>6.4285714285714288</c:v>
                </c:pt>
                <c:pt idx="13">
                  <c:v>0.54545454545454541</c:v>
                </c:pt>
                <c:pt idx="14">
                  <c:v>0.61818181818181817</c:v>
                </c:pt>
                <c:pt idx="15">
                  <c:v>0.72727272727272729</c:v>
                </c:pt>
                <c:pt idx="16">
                  <c:v>0.83636363636363631</c:v>
                </c:pt>
                <c:pt idx="17">
                  <c:v>0.98181818181818181</c:v>
                </c:pt>
                <c:pt idx="18">
                  <c:v>1</c:v>
                </c:pt>
                <c:pt idx="19">
                  <c:v>1.1272727272727272</c:v>
                </c:pt>
                <c:pt idx="20">
                  <c:v>1.3090909090909091</c:v>
                </c:pt>
                <c:pt idx="21">
                  <c:v>1.509090909090909</c:v>
                </c:pt>
                <c:pt idx="22">
                  <c:v>1.7636363636363637</c:v>
                </c:pt>
                <c:pt idx="23">
                  <c:v>2.0363636363636362</c:v>
                </c:pt>
                <c:pt idx="24">
                  <c:v>2.3636363636363638</c:v>
                </c:pt>
                <c:pt idx="25">
                  <c:v>2.4727272727272727</c:v>
                </c:pt>
                <c:pt idx="27">
                  <c:v>3.676408537275877E-2</c:v>
                </c:pt>
                <c:pt idx="28">
                  <c:v>0.16810482465774959</c:v>
                </c:pt>
                <c:pt idx="29">
                  <c:v>0.30804216967959258</c:v>
                </c:pt>
                <c:pt idx="30">
                  <c:v>0.44534997545593652</c:v>
                </c:pt>
                <c:pt idx="31">
                  <c:v>0.59379996727458195</c:v>
                </c:pt>
                <c:pt idx="32">
                  <c:v>0.75953918166077616</c:v>
                </c:pt>
                <c:pt idx="33">
                  <c:v>0.999381782168974</c:v>
                </c:pt>
                <c:pt idx="34">
                  <c:v>1.2091871815897948</c:v>
                </c:pt>
              </c:numCache>
            </c:numRef>
          </c:xVal>
          <c:yVal>
            <c:numRef>
              <c:f>Sheet1!$B$2:$B$36</c:f>
              <c:numCache>
                <c:formatCode>General</c:formatCode>
                <c:ptCount val="35"/>
                <c:pt idx="1">
                  <c:v>0</c:v>
                </c:pt>
                <c:pt idx="2">
                  <c:v>0.16666666666666666</c:v>
                </c:pt>
                <c:pt idx="3">
                  <c:v>0.33333333333333331</c:v>
                </c:pt>
                <c:pt idx="4">
                  <c:v>0.5</c:v>
                </c:pt>
                <c:pt idx="5">
                  <c:v>0.66666666666666663</c:v>
                </c:pt>
                <c:pt idx="6">
                  <c:v>0.83333333333333337</c:v>
                </c:pt>
                <c:pt idx="7">
                  <c:v>1</c:v>
                </c:pt>
                <c:pt idx="8">
                  <c:v>1.1666666666666667</c:v>
                </c:pt>
                <c:pt idx="9">
                  <c:v>1.3333333333333333</c:v>
                </c:pt>
                <c:pt idx="10">
                  <c:v>1.5</c:v>
                </c:pt>
                <c:pt idx="11">
                  <c:v>1.6666666666666667</c:v>
                </c:pt>
              </c:numCache>
            </c:numRef>
          </c:yVal>
          <c:smooth val="0"/>
          <c:extLst>
            <c:ext xmlns:c16="http://schemas.microsoft.com/office/drawing/2014/chart" uri="{C3380CC4-5D6E-409C-BE32-E72D297353CC}">
              <c16:uniqueId val="{00000007-922C-456A-94C1-D062CAB1C516}"/>
            </c:ext>
          </c:extLst>
        </c:ser>
        <c:dLbls>
          <c:showLegendKey val="0"/>
          <c:showVal val="0"/>
          <c:showCatName val="0"/>
          <c:showSerName val="0"/>
          <c:showPercent val="0"/>
          <c:showBubbleSize val="0"/>
        </c:dLbls>
        <c:axId val="253686160"/>
        <c:axId val="253686552"/>
      </c:scatterChart>
      <c:valAx>
        <c:axId val="253686160"/>
        <c:scaling>
          <c:orientation val="minMax"/>
          <c:max val="4"/>
          <c:min val="0"/>
        </c:scaling>
        <c:delete val="0"/>
        <c:axPos val="b"/>
        <c:title>
          <c:tx>
            <c:rich>
              <a:bodyPr/>
              <a:lstStyle/>
              <a:p>
                <a:pPr>
                  <a:defRPr/>
                </a:pPr>
                <a:r>
                  <a:rPr lang="en-US" dirty="0" smtClean="0"/>
                  <a:t>Input</a:t>
                </a:r>
                <a:r>
                  <a:rPr lang="en-US" baseline="0" dirty="0" smtClean="0"/>
                  <a:t> power / nominal Input power </a:t>
                </a:r>
                <a:endParaRPr lang="en-GB" dirty="0"/>
              </a:p>
            </c:rich>
          </c:tx>
          <c:layout>
            <c:manualLayout>
              <c:xMode val="edge"/>
              <c:yMode val="edge"/>
              <c:x val="0.3168039758919024"/>
              <c:y val="0.91172729427969257"/>
            </c:manualLayout>
          </c:layout>
          <c:overlay val="0"/>
        </c:title>
        <c:numFmt formatCode="General" sourceLinked="1"/>
        <c:majorTickMark val="out"/>
        <c:minorTickMark val="none"/>
        <c:tickLblPos val="nextTo"/>
        <c:crossAx val="253686552"/>
        <c:crosses val="autoZero"/>
        <c:crossBetween val="midCat"/>
      </c:valAx>
      <c:valAx>
        <c:axId val="253686552"/>
        <c:scaling>
          <c:orientation val="minMax"/>
        </c:scaling>
        <c:delete val="0"/>
        <c:axPos val="l"/>
        <c:majorGridlines/>
        <c:title>
          <c:tx>
            <c:rich>
              <a:bodyPr rot="-5400000" vert="horz"/>
              <a:lstStyle/>
              <a:p>
                <a:pPr>
                  <a:defRPr/>
                </a:pPr>
                <a:r>
                  <a:rPr lang="en-GB" sz="1400" dirty="0" smtClean="0"/>
                  <a:t>Output</a:t>
                </a:r>
                <a:r>
                  <a:rPr lang="en-GB" sz="1400" baseline="0" dirty="0" smtClean="0"/>
                  <a:t> power / nominal Output power</a:t>
                </a:r>
                <a:endParaRPr lang="en-GB" sz="1400" dirty="0"/>
              </a:p>
            </c:rich>
          </c:tx>
          <c:layout>
            <c:manualLayout>
              <c:xMode val="edge"/>
              <c:yMode val="edge"/>
              <c:x val="1.0155414600952659E-2"/>
              <c:y val="8.8648316391450835E-2"/>
            </c:manualLayout>
          </c:layout>
          <c:overlay val="0"/>
        </c:title>
        <c:numFmt formatCode="General" sourceLinked="1"/>
        <c:majorTickMark val="out"/>
        <c:minorTickMark val="none"/>
        <c:tickLblPos val="nextTo"/>
        <c:crossAx val="25368616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smtClean="0"/>
              <a:t>Grid tubes,</a:t>
            </a:r>
            <a:r>
              <a:rPr lang="en-US" baseline="0" dirty="0" smtClean="0"/>
              <a:t> Klystrons</a:t>
            </a:r>
            <a:endParaRPr lang="en-GB" dirty="0"/>
          </a:p>
        </c:rich>
      </c:tx>
      <c:layout>
        <c:manualLayout>
          <c:xMode val="edge"/>
          <c:yMode val="edge"/>
          <c:x val="0.34560933641781738"/>
          <c:y val="5.1707402356172541E-3"/>
        </c:manualLayout>
      </c:layout>
      <c:overlay val="1"/>
    </c:title>
    <c:autoTitleDeleted val="0"/>
    <c:plotArea>
      <c:layout>
        <c:manualLayout>
          <c:layoutTarget val="inner"/>
          <c:xMode val="edge"/>
          <c:yMode val="edge"/>
          <c:x val="0.1199233429154689"/>
          <c:y val="0.10683831672203765"/>
          <c:w val="0.84749387808005483"/>
          <c:h val="0.6930910050281468"/>
        </c:manualLayout>
      </c:layout>
      <c:scatterChart>
        <c:scatterStyle val="lineMarker"/>
        <c:varyColors val="0"/>
        <c:ser>
          <c:idx val="0"/>
          <c:order val="0"/>
          <c:tx>
            <c:strRef>
              <c:f>Sheet1!$B$1</c:f>
              <c:strCache>
                <c:ptCount val="1"/>
                <c:pt idx="0">
                  <c:v>Grid tubes</c:v>
                </c:pt>
              </c:strCache>
            </c:strRef>
          </c:tx>
          <c:spPr>
            <a:ln w="47625">
              <a:solidFill>
                <a:srgbClr val="0070C0"/>
              </a:solidFill>
            </a:ln>
          </c:spPr>
          <c:marker>
            <c:symbol val="none"/>
          </c:marker>
          <c:dPt>
            <c:idx val="7"/>
            <c:bubble3D val="0"/>
            <c:extLst>
              <c:ext xmlns:c16="http://schemas.microsoft.com/office/drawing/2014/chart" uri="{C3380CC4-5D6E-409C-BE32-E72D297353CC}">
                <c16:uniqueId val="{00000000-922C-456A-94C1-D062CAB1C516}"/>
              </c:ext>
            </c:extLst>
          </c:dPt>
          <c:dPt>
            <c:idx val="9"/>
            <c:bubble3D val="0"/>
            <c:spPr>
              <a:ln w="47625">
                <a:solidFill>
                  <a:srgbClr val="0070C0"/>
                </a:solidFill>
                <a:prstDash val="lgDash"/>
              </a:ln>
            </c:spPr>
            <c:extLst>
              <c:ext xmlns:c16="http://schemas.microsoft.com/office/drawing/2014/chart" uri="{C3380CC4-5D6E-409C-BE32-E72D297353CC}">
                <c16:uniqueId val="{00000002-922C-456A-94C1-D062CAB1C516}"/>
              </c:ext>
            </c:extLst>
          </c:dPt>
          <c:dPt>
            <c:idx val="10"/>
            <c:bubble3D val="0"/>
            <c:spPr>
              <a:ln w="47625">
                <a:solidFill>
                  <a:srgbClr val="0070C0"/>
                </a:solidFill>
                <a:prstDash val="dash"/>
              </a:ln>
            </c:spPr>
            <c:extLst>
              <c:ext xmlns:c16="http://schemas.microsoft.com/office/drawing/2014/chart" uri="{C3380CC4-5D6E-409C-BE32-E72D297353CC}">
                <c16:uniqueId val="{00000004-922C-456A-94C1-D062CAB1C516}"/>
              </c:ext>
            </c:extLst>
          </c:dPt>
          <c:dPt>
            <c:idx val="11"/>
            <c:bubble3D val="0"/>
            <c:spPr>
              <a:ln w="47625">
                <a:solidFill>
                  <a:srgbClr val="0070C0"/>
                </a:solidFill>
                <a:prstDash val="sysDash"/>
              </a:ln>
            </c:spPr>
            <c:extLst>
              <c:ext xmlns:c16="http://schemas.microsoft.com/office/drawing/2014/chart" uri="{C3380CC4-5D6E-409C-BE32-E72D297353CC}">
                <c16:uniqueId val="{00000006-922C-456A-94C1-D062CAB1C516}"/>
              </c:ext>
            </c:extLst>
          </c:dPt>
          <c:xVal>
            <c:numRef>
              <c:f>Sheet1!$A$2:$A$36</c:f>
              <c:numCache>
                <c:formatCode>General</c:formatCode>
                <c:ptCount val="35"/>
                <c:pt idx="1">
                  <c:v>0</c:v>
                </c:pt>
                <c:pt idx="2">
                  <c:v>0.14857142857142858</c:v>
                </c:pt>
                <c:pt idx="3">
                  <c:v>0.29428571428571426</c:v>
                </c:pt>
                <c:pt idx="4">
                  <c:v>0.45</c:v>
                </c:pt>
                <c:pt idx="5">
                  <c:v>0.61428571428571432</c:v>
                </c:pt>
                <c:pt idx="6">
                  <c:v>0.79285714285714282</c:v>
                </c:pt>
                <c:pt idx="7">
                  <c:v>1</c:v>
                </c:pt>
                <c:pt idx="8">
                  <c:v>1.3142857142857143</c:v>
                </c:pt>
                <c:pt idx="9">
                  <c:v>1.8871428571428572</c:v>
                </c:pt>
                <c:pt idx="10">
                  <c:v>3.2142857142857144</c:v>
                </c:pt>
                <c:pt idx="11">
                  <c:v>6.4285714285714288</c:v>
                </c:pt>
                <c:pt idx="13">
                  <c:v>0.54545454545454541</c:v>
                </c:pt>
                <c:pt idx="14">
                  <c:v>0.61818181818181817</c:v>
                </c:pt>
                <c:pt idx="15">
                  <c:v>0.72727272727272729</c:v>
                </c:pt>
                <c:pt idx="16">
                  <c:v>0.83636363636363631</c:v>
                </c:pt>
                <c:pt idx="17">
                  <c:v>0.98181818181818181</c:v>
                </c:pt>
                <c:pt idx="18">
                  <c:v>1</c:v>
                </c:pt>
                <c:pt idx="19">
                  <c:v>1.1272727272727272</c:v>
                </c:pt>
                <c:pt idx="20">
                  <c:v>1.3090909090909091</c:v>
                </c:pt>
                <c:pt idx="21">
                  <c:v>1.509090909090909</c:v>
                </c:pt>
                <c:pt idx="22">
                  <c:v>1.7636363636363637</c:v>
                </c:pt>
                <c:pt idx="23">
                  <c:v>2.0363636363636362</c:v>
                </c:pt>
                <c:pt idx="24">
                  <c:v>2.3636363636363638</c:v>
                </c:pt>
                <c:pt idx="25">
                  <c:v>2.4727272727272727</c:v>
                </c:pt>
                <c:pt idx="27">
                  <c:v>3.676408537275877E-2</c:v>
                </c:pt>
                <c:pt idx="28">
                  <c:v>0.16810482465774959</c:v>
                </c:pt>
                <c:pt idx="29">
                  <c:v>0.30804216967959258</c:v>
                </c:pt>
                <c:pt idx="30">
                  <c:v>0.44534997545593652</c:v>
                </c:pt>
                <c:pt idx="31">
                  <c:v>0.59379996727458195</c:v>
                </c:pt>
                <c:pt idx="32">
                  <c:v>0.75953918166077616</c:v>
                </c:pt>
                <c:pt idx="33">
                  <c:v>0.999381782168974</c:v>
                </c:pt>
                <c:pt idx="34">
                  <c:v>1.2091871815897948</c:v>
                </c:pt>
              </c:numCache>
            </c:numRef>
          </c:xVal>
          <c:yVal>
            <c:numRef>
              <c:f>Sheet1!$B$2:$B$36</c:f>
              <c:numCache>
                <c:formatCode>General</c:formatCode>
                <c:ptCount val="35"/>
                <c:pt idx="1">
                  <c:v>0</c:v>
                </c:pt>
                <c:pt idx="2">
                  <c:v>0.16666666666666666</c:v>
                </c:pt>
                <c:pt idx="3">
                  <c:v>0.33333333333333331</c:v>
                </c:pt>
                <c:pt idx="4">
                  <c:v>0.5</c:v>
                </c:pt>
                <c:pt idx="5">
                  <c:v>0.66666666666666663</c:v>
                </c:pt>
                <c:pt idx="6">
                  <c:v>0.83333333333333337</c:v>
                </c:pt>
                <c:pt idx="7">
                  <c:v>1</c:v>
                </c:pt>
                <c:pt idx="8">
                  <c:v>1.1666666666666667</c:v>
                </c:pt>
                <c:pt idx="9">
                  <c:v>1.3333333333333333</c:v>
                </c:pt>
                <c:pt idx="10">
                  <c:v>1.5</c:v>
                </c:pt>
                <c:pt idx="11">
                  <c:v>1.6666666666666667</c:v>
                </c:pt>
              </c:numCache>
            </c:numRef>
          </c:yVal>
          <c:smooth val="0"/>
          <c:extLst>
            <c:ext xmlns:c16="http://schemas.microsoft.com/office/drawing/2014/chart" uri="{C3380CC4-5D6E-409C-BE32-E72D297353CC}">
              <c16:uniqueId val="{00000007-922C-456A-94C1-D062CAB1C516}"/>
            </c:ext>
          </c:extLst>
        </c:ser>
        <c:ser>
          <c:idx val="1"/>
          <c:order val="1"/>
          <c:tx>
            <c:strRef>
              <c:f>Sheet1!$C$1</c:f>
              <c:strCache>
                <c:ptCount val="1"/>
                <c:pt idx="0">
                  <c:v>Klystrons</c:v>
                </c:pt>
              </c:strCache>
            </c:strRef>
          </c:tx>
          <c:spPr>
            <a:ln w="47625">
              <a:solidFill>
                <a:srgbClr val="00B050"/>
              </a:solidFill>
            </a:ln>
          </c:spPr>
          <c:marker>
            <c:symbol val="none"/>
          </c:marker>
          <c:xVal>
            <c:numRef>
              <c:f>Sheet1!$A$2:$A$36</c:f>
              <c:numCache>
                <c:formatCode>General</c:formatCode>
                <c:ptCount val="35"/>
                <c:pt idx="1">
                  <c:v>0</c:v>
                </c:pt>
                <c:pt idx="2">
                  <c:v>0.14857142857142858</c:v>
                </c:pt>
                <c:pt idx="3">
                  <c:v>0.29428571428571426</c:v>
                </c:pt>
                <c:pt idx="4">
                  <c:v>0.45</c:v>
                </c:pt>
                <c:pt idx="5">
                  <c:v>0.61428571428571432</c:v>
                </c:pt>
                <c:pt idx="6">
                  <c:v>0.79285714285714282</c:v>
                </c:pt>
                <c:pt idx="7">
                  <c:v>1</c:v>
                </c:pt>
                <c:pt idx="8">
                  <c:v>1.3142857142857143</c:v>
                </c:pt>
                <c:pt idx="9">
                  <c:v>1.8871428571428572</c:v>
                </c:pt>
                <c:pt idx="10">
                  <c:v>3.2142857142857144</c:v>
                </c:pt>
                <c:pt idx="11">
                  <c:v>6.4285714285714288</c:v>
                </c:pt>
                <c:pt idx="13">
                  <c:v>0.54545454545454541</c:v>
                </c:pt>
                <c:pt idx="14">
                  <c:v>0.61818181818181817</c:v>
                </c:pt>
                <c:pt idx="15">
                  <c:v>0.72727272727272729</c:v>
                </c:pt>
                <c:pt idx="16">
                  <c:v>0.83636363636363631</c:v>
                </c:pt>
                <c:pt idx="17">
                  <c:v>0.98181818181818181</c:v>
                </c:pt>
                <c:pt idx="18">
                  <c:v>1</c:v>
                </c:pt>
                <c:pt idx="19">
                  <c:v>1.1272727272727272</c:v>
                </c:pt>
                <c:pt idx="20">
                  <c:v>1.3090909090909091</c:v>
                </c:pt>
                <c:pt idx="21">
                  <c:v>1.509090909090909</c:v>
                </c:pt>
                <c:pt idx="22">
                  <c:v>1.7636363636363637</c:v>
                </c:pt>
                <c:pt idx="23">
                  <c:v>2.0363636363636362</c:v>
                </c:pt>
                <c:pt idx="24">
                  <c:v>2.3636363636363638</c:v>
                </c:pt>
                <c:pt idx="25">
                  <c:v>2.4727272727272727</c:v>
                </c:pt>
                <c:pt idx="27">
                  <c:v>3.676408537275877E-2</c:v>
                </c:pt>
                <c:pt idx="28">
                  <c:v>0.16810482465774959</c:v>
                </c:pt>
                <c:pt idx="29">
                  <c:v>0.30804216967959258</c:v>
                </c:pt>
                <c:pt idx="30">
                  <c:v>0.44534997545593652</c:v>
                </c:pt>
                <c:pt idx="31">
                  <c:v>0.59379996727458195</c:v>
                </c:pt>
                <c:pt idx="32">
                  <c:v>0.75953918166077616</c:v>
                </c:pt>
                <c:pt idx="33">
                  <c:v>0.999381782168974</c:v>
                </c:pt>
                <c:pt idx="34">
                  <c:v>1.2091871815897948</c:v>
                </c:pt>
              </c:numCache>
            </c:numRef>
          </c:xVal>
          <c:yVal>
            <c:numRef>
              <c:f>Sheet1!$C$2:$C$36</c:f>
              <c:numCache>
                <c:formatCode>General</c:formatCode>
                <c:ptCount val="35"/>
                <c:pt idx="13">
                  <c:v>0.59299999999999997</c:v>
                </c:pt>
                <c:pt idx="14">
                  <c:v>0.67</c:v>
                </c:pt>
                <c:pt idx="15">
                  <c:v>0.76300000000000001</c:v>
                </c:pt>
                <c:pt idx="16">
                  <c:v>0.876</c:v>
                </c:pt>
                <c:pt idx="17">
                  <c:v>0.97899999999999998</c:v>
                </c:pt>
                <c:pt idx="18">
                  <c:v>1</c:v>
                </c:pt>
                <c:pt idx="19">
                  <c:v>1.0920000000000001</c:v>
                </c:pt>
                <c:pt idx="20">
                  <c:v>1.2190000000000001</c:v>
                </c:pt>
                <c:pt idx="21">
                  <c:v>1.284</c:v>
                </c:pt>
                <c:pt idx="22">
                  <c:v>1.3120000000000001</c:v>
                </c:pt>
                <c:pt idx="23">
                  <c:v>1.3109999999999999</c:v>
                </c:pt>
                <c:pt idx="24">
                  <c:v>1.282</c:v>
                </c:pt>
                <c:pt idx="25">
                  <c:v>1.2749999999999999</c:v>
                </c:pt>
              </c:numCache>
            </c:numRef>
          </c:yVal>
          <c:smooth val="0"/>
          <c:extLst>
            <c:ext xmlns:c16="http://schemas.microsoft.com/office/drawing/2014/chart" uri="{C3380CC4-5D6E-409C-BE32-E72D297353CC}">
              <c16:uniqueId val="{00000008-922C-456A-94C1-D062CAB1C516}"/>
            </c:ext>
          </c:extLst>
        </c:ser>
        <c:dLbls>
          <c:showLegendKey val="0"/>
          <c:showVal val="0"/>
          <c:showCatName val="0"/>
          <c:showSerName val="0"/>
          <c:showPercent val="0"/>
          <c:showBubbleSize val="0"/>
        </c:dLbls>
        <c:axId val="253686160"/>
        <c:axId val="253686552"/>
      </c:scatterChart>
      <c:valAx>
        <c:axId val="253686160"/>
        <c:scaling>
          <c:orientation val="minMax"/>
          <c:max val="4"/>
          <c:min val="0"/>
        </c:scaling>
        <c:delete val="0"/>
        <c:axPos val="b"/>
        <c:title>
          <c:tx>
            <c:rich>
              <a:bodyPr/>
              <a:lstStyle/>
              <a:p>
                <a:pPr>
                  <a:defRPr/>
                </a:pPr>
                <a:r>
                  <a:rPr lang="en-US" dirty="0" smtClean="0"/>
                  <a:t>Input</a:t>
                </a:r>
                <a:r>
                  <a:rPr lang="en-US" baseline="0" dirty="0" smtClean="0"/>
                  <a:t> power / nominal Input power </a:t>
                </a:r>
                <a:endParaRPr lang="en-GB" dirty="0"/>
              </a:p>
            </c:rich>
          </c:tx>
          <c:layout>
            <c:manualLayout>
              <c:xMode val="edge"/>
              <c:yMode val="edge"/>
              <c:x val="0.3168039758919024"/>
              <c:y val="0.91172729427969257"/>
            </c:manualLayout>
          </c:layout>
          <c:overlay val="0"/>
        </c:title>
        <c:numFmt formatCode="General" sourceLinked="1"/>
        <c:majorTickMark val="out"/>
        <c:minorTickMark val="none"/>
        <c:tickLblPos val="nextTo"/>
        <c:crossAx val="253686552"/>
        <c:crosses val="autoZero"/>
        <c:crossBetween val="midCat"/>
      </c:valAx>
      <c:valAx>
        <c:axId val="253686552"/>
        <c:scaling>
          <c:orientation val="minMax"/>
        </c:scaling>
        <c:delete val="0"/>
        <c:axPos val="l"/>
        <c:majorGridlines/>
        <c:title>
          <c:tx>
            <c:rich>
              <a:bodyPr rot="-5400000" vert="horz"/>
              <a:lstStyle/>
              <a:p>
                <a:pPr>
                  <a:defRPr/>
                </a:pPr>
                <a:r>
                  <a:rPr lang="en-GB" sz="1400" dirty="0" smtClean="0"/>
                  <a:t>Output</a:t>
                </a:r>
                <a:r>
                  <a:rPr lang="en-GB" sz="1400" baseline="0" dirty="0" smtClean="0"/>
                  <a:t> power / nominal Output power</a:t>
                </a:r>
                <a:endParaRPr lang="en-GB" sz="1400" dirty="0"/>
              </a:p>
            </c:rich>
          </c:tx>
          <c:layout>
            <c:manualLayout>
              <c:xMode val="edge"/>
              <c:yMode val="edge"/>
              <c:x val="1.0155414600952659E-2"/>
              <c:y val="8.8648316391450835E-2"/>
            </c:manualLayout>
          </c:layout>
          <c:overlay val="0"/>
        </c:title>
        <c:numFmt formatCode="General" sourceLinked="1"/>
        <c:majorTickMark val="out"/>
        <c:minorTickMark val="none"/>
        <c:tickLblPos val="nextTo"/>
        <c:crossAx val="253686160"/>
        <c:crosses val="autoZero"/>
        <c:crossBetween val="midCat"/>
      </c:valAx>
    </c:plotArea>
    <c:legend>
      <c:legendPos val="r"/>
      <c:layout>
        <c:manualLayout>
          <c:xMode val="edge"/>
          <c:yMode val="edge"/>
          <c:x val="0.72298675628509401"/>
          <c:y val="0.51171579338584805"/>
          <c:w val="0.19409555287070598"/>
          <c:h val="0.209138198094430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smtClean="0"/>
              <a:t>Grid tubes,</a:t>
            </a:r>
            <a:r>
              <a:rPr lang="en-US" baseline="0" dirty="0" smtClean="0"/>
              <a:t> Klystrons, SSPA</a:t>
            </a:r>
            <a:endParaRPr lang="en-GB" dirty="0"/>
          </a:p>
        </c:rich>
      </c:tx>
      <c:layout>
        <c:manualLayout>
          <c:xMode val="edge"/>
          <c:yMode val="edge"/>
          <c:x val="0.34560933641781738"/>
          <c:y val="5.1707402356172541E-3"/>
        </c:manualLayout>
      </c:layout>
      <c:overlay val="1"/>
    </c:title>
    <c:autoTitleDeleted val="0"/>
    <c:plotArea>
      <c:layout>
        <c:manualLayout>
          <c:layoutTarget val="inner"/>
          <c:xMode val="edge"/>
          <c:yMode val="edge"/>
          <c:x val="0.1199233429154689"/>
          <c:y val="0.10683831672203765"/>
          <c:w val="0.84749387808005483"/>
          <c:h val="0.6930910050281468"/>
        </c:manualLayout>
      </c:layout>
      <c:scatterChart>
        <c:scatterStyle val="lineMarker"/>
        <c:varyColors val="0"/>
        <c:ser>
          <c:idx val="0"/>
          <c:order val="0"/>
          <c:tx>
            <c:strRef>
              <c:f>Sheet1!$B$1</c:f>
              <c:strCache>
                <c:ptCount val="1"/>
                <c:pt idx="0">
                  <c:v>Grid tubes</c:v>
                </c:pt>
              </c:strCache>
            </c:strRef>
          </c:tx>
          <c:spPr>
            <a:ln w="47625">
              <a:solidFill>
                <a:srgbClr val="0070C0"/>
              </a:solidFill>
            </a:ln>
          </c:spPr>
          <c:marker>
            <c:symbol val="none"/>
          </c:marker>
          <c:dPt>
            <c:idx val="7"/>
            <c:bubble3D val="0"/>
            <c:extLst>
              <c:ext xmlns:c16="http://schemas.microsoft.com/office/drawing/2014/chart" uri="{C3380CC4-5D6E-409C-BE32-E72D297353CC}">
                <c16:uniqueId val="{00000000-922C-456A-94C1-D062CAB1C516}"/>
              </c:ext>
            </c:extLst>
          </c:dPt>
          <c:dPt>
            <c:idx val="9"/>
            <c:bubble3D val="0"/>
            <c:spPr>
              <a:ln w="47625">
                <a:solidFill>
                  <a:srgbClr val="0070C0"/>
                </a:solidFill>
                <a:prstDash val="lgDash"/>
              </a:ln>
            </c:spPr>
            <c:extLst>
              <c:ext xmlns:c16="http://schemas.microsoft.com/office/drawing/2014/chart" uri="{C3380CC4-5D6E-409C-BE32-E72D297353CC}">
                <c16:uniqueId val="{00000002-922C-456A-94C1-D062CAB1C516}"/>
              </c:ext>
            </c:extLst>
          </c:dPt>
          <c:dPt>
            <c:idx val="10"/>
            <c:bubble3D val="0"/>
            <c:spPr>
              <a:ln w="47625">
                <a:solidFill>
                  <a:srgbClr val="0070C0"/>
                </a:solidFill>
                <a:prstDash val="dash"/>
              </a:ln>
            </c:spPr>
            <c:extLst>
              <c:ext xmlns:c16="http://schemas.microsoft.com/office/drawing/2014/chart" uri="{C3380CC4-5D6E-409C-BE32-E72D297353CC}">
                <c16:uniqueId val="{00000004-922C-456A-94C1-D062CAB1C516}"/>
              </c:ext>
            </c:extLst>
          </c:dPt>
          <c:dPt>
            <c:idx val="11"/>
            <c:bubble3D val="0"/>
            <c:spPr>
              <a:ln w="47625">
                <a:solidFill>
                  <a:srgbClr val="0070C0"/>
                </a:solidFill>
                <a:prstDash val="sysDash"/>
              </a:ln>
            </c:spPr>
            <c:extLst>
              <c:ext xmlns:c16="http://schemas.microsoft.com/office/drawing/2014/chart" uri="{C3380CC4-5D6E-409C-BE32-E72D297353CC}">
                <c16:uniqueId val="{00000006-922C-456A-94C1-D062CAB1C516}"/>
              </c:ext>
            </c:extLst>
          </c:dPt>
          <c:xVal>
            <c:numRef>
              <c:f>Sheet1!$A$2:$A$36</c:f>
              <c:numCache>
                <c:formatCode>General</c:formatCode>
                <c:ptCount val="35"/>
                <c:pt idx="1">
                  <c:v>0</c:v>
                </c:pt>
                <c:pt idx="2">
                  <c:v>0.14857142857142858</c:v>
                </c:pt>
                <c:pt idx="3">
                  <c:v>0.29428571428571426</c:v>
                </c:pt>
                <c:pt idx="4">
                  <c:v>0.45</c:v>
                </c:pt>
                <c:pt idx="5">
                  <c:v>0.61428571428571432</c:v>
                </c:pt>
                <c:pt idx="6">
                  <c:v>0.79285714285714282</c:v>
                </c:pt>
                <c:pt idx="7">
                  <c:v>1</c:v>
                </c:pt>
                <c:pt idx="8">
                  <c:v>1.3142857142857143</c:v>
                </c:pt>
                <c:pt idx="9">
                  <c:v>1.8871428571428572</c:v>
                </c:pt>
                <c:pt idx="10">
                  <c:v>3.2142857142857144</c:v>
                </c:pt>
                <c:pt idx="11">
                  <c:v>6.4285714285714288</c:v>
                </c:pt>
                <c:pt idx="13">
                  <c:v>0.54545454545454541</c:v>
                </c:pt>
                <c:pt idx="14">
                  <c:v>0.61818181818181817</c:v>
                </c:pt>
                <c:pt idx="15">
                  <c:v>0.72727272727272729</c:v>
                </c:pt>
                <c:pt idx="16">
                  <c:v>0.83636363636363631</c:v>
                </c:pt>
                <c:pt idx="17">
                  <c:v>0.98181818181818181</c:v>
                </c:pt>
                <c:pt idx="18">
                  <c:v>1</c:v>
                </c:pt>
                <c:pt idx="19">
                  <c:v>1.1272727272727272</c:v>
                </c:pt>
                <c:pt idx="20">
                  <c:v>1.3090909090909091</c:v>
                </c:pt>
                <c:pt idx="21">
                  <c:v>1.509090909090909</c:v>
                </c:pt>
                <c:pt idx="22">
                  <c:v>1.7636363636363637</c:v>
                </c:pt>
                <c:pt idx="23">
                  <c:v>2.0363636363636362</c:v>
                </c:pt>
                <c:pt idx="24">
                  <c:v>2.3636363636363638</c:v>
                </c:pt>
                <c:pt idx="25">
                  <c:v>2.4727272727272727</c:v>
                </c:pt>
                <c:pt idx="27">
                  <c:v>3.676408537275877E-2</c:v>
                </c:pt>
                <c:pt idx="28">
                  <c:v>0.16810482465774959</c:v>
                </c:pt>
                <c:pt idx="29">
                  <c:v>0.30804216967959258</c:v>
                </c:pt>
                <c:pt idx="30">
                  <c:v>0.44534997545593652</c:v>
                </c:pt>
                <c:pt idx="31">
                  <c:v>0.59379996727458195</c:v>
                </c:pt>
                <c:pt idx="32">
                  <c:v>0.75953918166077616</c:v>
                </c:pt>
                <c:pt idx="33">
                  <c:v>0.999381782168974</c:v>
                </c:pt>
                <c:pt idx="34">
                  <c:v>1.2091871815897948</c:v>
                </c:pt>
              </c:numCache>
            </c:numRef>
          </c:xVal>
          <c:yVal>
            <c:numRef>
              <c:f>Sheet1!$B$2:$B$36</c:f>
              <c:numCache>
                <c:formatCode>General</c:formatCode>
                <c:ptCount val="35"/>
                <c:pt idx="1">
                  <c:v>0</c:v>
                </c:pt>
                <c:pt idx="2">
                  <c:v>0.16666666666666666</c:v>
                </c:pt>
                <c:pt idx="3">
                  <c:v>0.33333333333333331</c:v>
                </c:pt>
                <c:pt idx="4">
                  <c:v>0.5</c:v>
                </c:pt>
                <c:pt idx="5">
                  <c:v>0.66666666666666663</c:v>
                </c:pt>
                <c:pt idx="6">
                  <c:v>0.83333333333333337</c:v>
                </c:pt>
                <c:pt idx="7">
                  <c:v>1</c:v>
                </c:pt>
                <c:pt idx="8">
                  <c:v>1.1666666666666667</c:v>
                </c:pt>
                <c:pt idx="9">
                  <c:v>1.3333333333333333</c:v>
                </c:pt>
                <c:pt idx="10">
                  <c:v>1.5</c:v>
                </c:pt>
                <c:pt idx="11">
                  <c:v>1.6666666666666667</c:v>
                </c:pt>
              </c:numCache>
            </c:numRef>
          </c:yVal>
          <c:smooth val="0"/>
          <c:extLst>
            <c:ext xmlns:c16="http://schemas.microsoft.com/office/drawing/2014/chart" uri="{C3380CC4-5D6E-409C-BE32-E72D297353CC}">
              <c16:uniqueId val="{00000007-922C-456A-94C1-D062CAB1C516}"/>
            </c:ext>
          </c:extLst>
        </c:ser>
        <c:ser>
          <c:idx val="1"/>
          <c:order val="1"/>
          <c:tx>
            <c:strRef>
              <c:f>Sheet1!$C$1</c:f>
              <c:strCache>
                <c:ptCount val="1"/>
                <c:pt idx="0">
                  <c:v>Klystrons</c:v>
                </c:pt>
              </c:strCache>
            </c:strRef>
          </c:tx>
          <c:spPr>
            <a:ln w="47625">
              <a:solidFill>
                <a:srgbClr val="00B050"/>
              </a:solidFill>
            </a:ln>
          </c:spPr>
          <c:marker>
            <c:symbol val="none"/>
          </c:marker>
          <c:xVal>
            <c:numRef>
              <c:f>Sheet1!$A$2:$A$36</c:f>
              <c:numCache>
                <c:formatCode>General</c:formatCode>
                <c:ptCount val="35"/>
                <c:pt idx="1">
                  <c:v>0</c:v>
                </c:pt>
                <c:pt idx="2">
                  <c:v>0.14857142857142858</c:v>
                </c:pt>
                <c:pt idx="3">
                  <c:v>0.29428571428571426</c:v>
                </c:pt>
                <c:pt idx="4">
                  <c:v>0.45</c:v>
                </c:pt>
                <c:pt idx="5">
                  <c:v>0.61428571428571432</c:v>
                </c:pt>
                <c:pt idx="6">
                  <c:v>0.79285714285714282</c:v>
                </c:pt>
                <c:pt idx="7">
                  <c:v>1</c:v>
                </c:pt>
                <c:pt idx="8">
                  <c:v>1.3142857142857143</c:v>
                </c:pt>
                <c:pt idx="9">
                  <c:v>1.8871428571428572</c:v>
                </c:pt>
                <c:pt idx="10">
                  <c:v>3.2142857142857144</c:v>
                </c:pt>
                <c:pt idx="11">
                  <c:v>6.4285714285714288</c:v>
                </c:pt>
                <c:pt idx="13">
                  <c:v>0.54545454545454541</c:v>
                </c:pt>
                <c:pt idx="14">
                  <c:v>0.61818181818181817</c:v>
                </c:pt>
                <c:pt idx="15">
                  <c:v>0.72727272727272729</c:v>
                </c:pt>
                <c:pt idx="16">
                  <c:v>0.83636363636363631</c:v>
                </c:pt>
                <c:pt idx="17">
                  <c:v>0.98181818181818181</c:v>
                </c:pt>
                <c:pt idx="18">
                  <c:v>1</c:v>
                </c:pt>
                <c:pt idx="19">
                  <c:v>1.1272727272727272</c:v>
                </c:pt>
                <c:pt idx="20">
                  <c:v>1.3090909090909091</c:v>
                </c:pt>
                <c:pt idx="21">
                  <c:v>1.509090909090909</c:v>
                </c:pt>
                <c:pt idx="22">
                  <c:v>1.7636363636363637</c:v>
                </c:pt>
                <c:pt idx="23">
                  <c:v>2.0363636363636362</c:v>
                </c:pt>
                <c:pt idx="24">
                  <c:v>2.3636363636363638</c:v>
                </c:pt>
                <c:pt idx="25">
                  <c:v>2.4727272727272727</c:v>
                </c:pt>
                <c:pt idx="27">
                  <c:v>3.676408537275877E-2</c:v>
                </c:pt>
                <c:pt idx="28">
                  <c:v>0.16810482465774959</c:v>
                </c:pt>
                <c:pt idx="29">
                  <c:v>0.30804216967959258</c:v>
                </c:pt>
                <c:pt idx="30">
                  <c:v>0.44534997545593652</c:v>
                </c:pt>
                <c:pt idx="31">
                  <c:v>0.59379996727458195</c:v>
                </c:pt>
                <c:pt idx="32">
                  <c:v>0.75953918166077616</c:v>
                </c:pt>
                <c:pt idx="33">
                  <c:v>0.999381782168974</c:v>
                </c:pt>
                <c:pt idx="34">
                  <c:v>1.2091871815897948</c:v>
                </c:pt>
              </c:numCache>
            </c:numRef>
          </c:xVal>
          <c:yVal>
            <c:numRef>
              <c:f>Sheet1!$C$2:$C$36</c:f>
              <c:numCache>
                <c:formatCode>General</c:formatCode>
                <c:ptCount val="35"/>
                <c:pt idx="13">
                  <c:v>0.59299999999999997</c:v>
                </c:pt>
                <c:pt idx="14">
                  <c:v>0.67</c:v>
                </c:pt>
                <c:pt idx="15">
                  <c:v>0.76300000000000001</c:v>
                </c:pt>
                <c:pt idx="16">
                  <c:v>0.876</c:v>
                </c:pt>
                <c:pt idx="17">
                  <c:v>0.97899999999999998</c:v>
                </c:pt>
                <c:pt idx="18">
                  <c:v>1</c:v>
                </c:pt>
                <c:pt idx="19">
                  <c:v>1.0920000000000001</c:v>
                </c:pt>
                <c:pt idx="20">
                  <c:v>1.2190000000000001</c:v>
                </c:pt>
                <c:pt idx="21">
                  <c:v>1.284</c:v>
                </c:pt>
                <c:pt idx="22">
                  <c:v>1.3120000000000001</c:v>
                </c:pt>
                <c:pt idx="23">
                  <c:v>1.3109999999999999</c:v>
                </c:pt>
                <c:pt idx="24">
                  <c:v>1.282</c:v>
                </c:pt>
                <c:pt idx="25">
                  <c:v>1.2749999999999999</c:v>
                </c:pt>
              </c:numCache>
            </c:numRef>
          </c:yVal>
          <c:smooth val="0"/>
          <c:extLst>
            <c:ext xmlns:c16="http://schemas.microsoft.com/office/drawing/2014/chart" uri="{C3380CC4-5D6E-409C-BE32-E72D297353CC}">
              <c16:uniqueId val="{00000008-922C-456A-94C1-D062CAB1C516}"/>
            </c:ext>
          </c:extLst>
        </c:ser>
        <c:ser>
          <c:idx val="2"/>
          <c:order val="2"/>
          <c:tx>
            <c:strRef>
              <c:f>Sheet1!$D$1</c:f>
              <c:strCache>
                <c:ptCount val="1"/>
                <c:pt idx="0">
                  <c:v>SSPA</c:v>
                </c:pt>
              </c:strCache>
            </c:strRef>
          </c:tx>
          <c:spPr>
            <a:ln w="47625">
              <a:solidFill>
                <a:srgbClr val="FF0000"/>
              </a:solidFill>
            </a:ln>
          </c:spPr>
          <c:marker>
            <c:symbol val="none"/>
          </c:marker>
          <c:xVal>
            <c:numRef>
              <c:f>Sheet1!$A$2:$A$36</c:f>
              <c:numCache>
                <c:formatCode>General</c:formatCode>
                <c:ptCount val="35"/>
                <c:pt idx="1">
                  <c:v>0</c:v>
                </c:pt>
                <c:pt idx="2">
                  <c:v>0.14857142857142858</c:v>
                </c:pt>
                <c:pt idx="3">
                  <c:v>0.29428571428571426</c:v>
                </c:pt>
                <c:pt idx="4">
                  <c:v>0.45</c:v>
                </c:pt>
                <c:pt idx="5">
                  <c:v>0.61428571428571432</c:v>
                </c:pt>
                <c:pt idx="6">
                  <c:v>0.79285714285714282</c:v>
                </c:pt>
                <c:pt idx="7">
                  <c:v>1</c:v>
                </c:pt>
                <c:pt idx="8">
                  <c:v>1.3142857142857143</c:v>
                </c:pt>
                <c:pt idx="9">
                  <c:v>1.8871428571428572</c:v>
                </c:pt>
                <c:pt idx="10">
                  <c:v>3.2142857142857144</c:v>
                </c:pt>
                <c:pt idx="11">
                  <c:v>6.4285714285714288</c:v>
                </c:pt>
                <c:pt idx="13">
                  <c:v>0.54545454545454541</c:v>
                </c:pt>
                <c:pt idx="14">
                  <c:v>0.61818181818181817</c:v>
                </c:pt>
                <c:pt idx="15">
                  <c:v>0.72727272727272729</c:v>
                </c:pt>
                <c:pt idx="16">
                  <c:v>0.83636363636363631</c:v>
                </c:pt>
                <c:pt idx="17">
                  <c:v>0.98181818181818181</c:v>
                </c:pt>
                <c:pt idx="18">
                  <c:v>1</c:v>
                </c:pt>
                <c:pt idx="19">
                  <c:v>1.1272727272727272</c:v>
                </c:pt>
                <c:pt idx="20">
                  <c:v>1.3090909090909091</c:v>
                </c:pt>
                <c:pt idx="21">
                  <c:v>1.509090909090909</c:v>
                </c:pt>
                <c:pt idx="22">
                  <c:v>1.7636363636363637</c:v>
                </c:pt>
                <c:pt idx="23">
                  <c:v>2.0363636363636362</c:v>
                </c:pt>
                <c:pt idx="24">
                  <c:v>2.3636363636363638</c:v>
                </c:pt>
                <c:pt idx="25">
                  <c:v>2.4727272727272727</c:v>
                </c:pt>
                <c:pt idx="27">
                  <c:v>3.676408537275877E-2</c:v>
                </c:pt>
                <c:pt idx="28">
                  <c:v>0.16810482465774959</c:v>
                </c:pt>
                <c:pt idx="29">
                  <c:v>0.30804216967959258</c:v>
                </c:pt>
                <c:pt idx="30">
                  <c:v>0.44534997545593652</c:v>
                </c:pt>
                <c:pt idx="31">
                  <c:v>0.59379996727458195</c:v>
                </c:pt>
                <c:pt idx="32">
                  <c:v>0.75953918166077616</c:v>
                </c:pt>
                <c:pt idx="33">
                  <c:v>0.999381782168974</c:v>
                </c:pt>
                <c:pt idx="34">
                  <c:v>1.2091871815897948</c:v>
                </c:pt>
              </c:numCache>
            </c:numRef>
          </c:xVal>
          <c:yVal>
            <c:numRef>
              <c:f>Sheet1!$D$2:$D$36</c:f>
              <c:numCache>
                <c:formatCode>General</c:formatCode>
                <c:ptCount val="35"/>
                <c:pt idx="27">
                  <c:v>2.5333333333333333E-2</c:v>
                </c:pt>
                <c:pt idx="28">
                  <c:v>0.16666666666666666</c:v>
                </c:pt>
                <c:pt idx="29">
                  <c:v>0.33333333333333331</c:v>
                </c:pt>
                <c:pt idx="30">
                  <c:v>0.5</c:v>
                </c:pt>
                <c:pt idx="31">
                  <c:v>0.66666666666666663</c:v>
                </c:pt>
                <c:pt idx="32">
                  <c:v>0.83333333333333337</c:v>
                </c:pt>
                <c:pt idx="33">
                  <c:v>1</c:v>
                </c:pt>
                <c:pt idx="34">
                  <c:v>1.0833333333333333</c:v>
                </c:pt>
              </c:numCache>
            </c:numRef>
          </c:yVal>
          <c:smooth val="0"/>
          <c:extLst>
            <c:ext xmlns:c16="http://schemas.microsoft.com/office/drawing/2014/chart" uri="{C3380CC4-5D6E-409C-BE32-E72D297353CC}">
              <c16:uniqueId val="{00000009-922C-456A-94C1-D062CAB1C516}"/>
            </c:ext>
          </c:extLst>
        </c:ser>
        <c:dLbls>
          <c:showLegendKey val="0"/>
          <c:showVal val="0"/>
          <c:showCatName val="0"/>
          <c:showSerName val="0"/>
          <c:showPercent val="0"/>
          <c:showBubbleSize val="0"/>
        </c:dLbls>
        <c:axId val="253686160"/>
        <c:axId val="253686552"/>
      </c:scatterChart>
      <c:valAx>
        <c:axId val="253686160"/>
        <c:scaling>
          <c:orientation val="minMax"/>
          <c:max val="4"/>
          <c:min val="0"/>
        </c:scaling>
        <c:delete val="0"/>
        <c:axPos val="b"/>
        <c:title>
          <c:tx>
            <c:rich>
              <a:bodyPr/>
              <a:lstStyle/>
              <a:p>
                <a:pPr>
                  <a:defRPr/>
                </a:pPr>
                <a:r>
                  <a:rPr lang="en-US" dirty="0" smtClean="0"/>
                  <a:t>Input</a:t>
                </a:r>
                <a:r>
                  <a:rPr lang="en-US" baseline="0" dirty="0" smtClean="0"/>
                  <a:t> power / nominal Input power </a:t>
                </a:r>
                <a:endParaRPr lang="en-GB" dirty="0"/>
              </a:p>
            </c:rich>
          </c:tx>
          <c:layout>
            <c:manualLayout>
              <c:xMode val="edge"/>
              <c:yMode val="edge"/>
              <c:x val="0.3168039758919024"/>
              <c:y val="0.91172729427969257"/>
            </c:manualLayout>
          </c:layout>
          <c:overlay val="0"/>
        </c:title>
        <c:numFmt formatCode="General" sourceLinked="1"/>
        <c:majorTickMark val="out"/>
        <c:minorTickMark val="none"/>
        <c:tickLblPos val="nextTo"/>
        <c:crossAx val="253686552"/>
        <c:crosses val="autoZero"/>
        <c:crossBetween val="midCat"/>
      </c:valAx>
      <c:valAx>
        <c:axId val="253686552"/>
        <c:scaling>
          <c:orientation val="minMax"/>
        </c:scaling>
        <c:delete val="0"/>
        <c:axPos val="l"/>
        <c:majorGridlines/>
        <c:title>
          <c:tx>
            <c:rich>
              <a:bodyPr rot="-5400000" vert="horz"/>
              <a:lstStyle/>
              <a:p>
                <a:pPr>
                  <a:defRPr/>
                </a:pPr>
                <a:r>
                  <a:rPr lang="en-GB" sz="1400" dirty="0" smtClean="0"/>
                  <a:t>Output</a:t>
                </a:r>
                <a:r>
                  <a:rPr lang="en-GB" sz="1400" baseline="0" dirty="0" smtClean="0"/>
                  <a:t> power / nominal Output power</a:t>
                </a:r>
                <a:endParaRPr lang="en-GB" sz="1400" dirty="0"/>
              </a:p>
            </c:rich>
          </c:tx>
          <c:layout>
            <c:manualLayout>
              <c:xMode val="edge"/>
              <c:yMode val="edge"/>
              <c:x val="1.0155414600952659E-2"/>
              <c:y val="8.8648316391450835E-2"/>
            </c:manualLayout>
          </c:layout>
          <c:overlay val="0"/>
        </c:title>
        <c:numFmt formatCode="General" sourceLinked="1"/>
        <c:majorTickMark val="out"/>
        <c:minorTickMark val="none"/>
        <c:tickLblPos val="nextTo"/>
        <c:crossAx val="253686160"/>
        <c:crosses val="autoZero"/>
        <c:crossBetween val="midCat"/>
      </c:valAx>
    </c:plotArea>
    <c:legend>
      <c:legendPos val="r"/>
      <c:layout>
        <c:manualLayout>
          <c:xMode val="edge"/>
          <c:yMode val="edge"/>
          <c:x val="0.72298675628509401"/>
          <c:y val="0.51171579338584805"/>
          <c:w val="0.19409555287070598"/>
          <c:h val="0.209138198094430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5462676667702E-2"/>
          <c:y val="3.3640499612827356E-2"/>
          <c:w val="0.90297379710678272"/>
          <c:h val="0.88784222010791836"/>
        </c:manualLayout>
      </c:layout>
      <c:scatterChart>
        <c:scatterStyle val="lineMarker"/>
        <c:varyColors val="0"/>
        <c:ser>
          <c:idx val="2"/>
          <c:order val="0"/>
          <c:tx>
            <c:strRef>
              <c:f>'Leptron Colliders'!$C$4</c:f>
              <c:strCache>
                <c:ptCount val="1"/>
                <c:pt idx="0">
                  <c:v>ILC</c:v>
                </c:pt>
              </c:strCache>
            </c:strRef>
          </c:tx>
          <c:spPr>
            <a:ln w="28575" cap="flat" cmpd="sng" algn="ctr">
              <a:solidFill>
                <a:srgbClr val="FF0000"/>
              </a:solidFill>
              <a:round/>
            </a:ln>
            <a:effectLst/>
          </c:spPr>
          <c:marker>
            <c:symbol val="triangle"/>
            <c:size val="8"/>
            <c:spPr>
              <a:solidFill>
                <a:srgbClr val="FF0000"/>
              </a:solidFill>
              <a:ln w="28575" cap="flat" cmpd="sng" algn="ctr">
                <a:solidFill>
                  <a:srgbClr val="FF0000"/>
                </a:solidFill>
                <a:round/>
              </a:ln>
              <a:effectLst/>
            </c:spPr>
          </c:marker>
          <c:xVal>
            <c:numRef>
              <c:f>'Leptron Colliders'!$D$4:$D$6</c:f>
              <c:numCache>
                <c:formatCode>General</c:formatCode>
                <c:ptCount val="3"/>
                <c:pt idx="0">
                  <c:v>0.25</c:v>
                </c:pt>
                <c:pt idx="1">
                  <c:v>0.5</c:v>
                </c:pt>
                <c:pt idx="2">
                  <c:v>1</c:v>
                </c:pt>
              </c:numCache>
            </c:numRef>
          </c:xVal>
          <c:yVal>
            <c:numRef>
              <c:f>'Leptron Colliders'!$H$4:$H$6</c:f>
              <c:numCache>
                <c:formatCode>0.000</c:formatCode>
                <c:ptCount val="3"/>
                <c:pt idx="0">
                  <c:v>1.0465116279069768</c:v>
                </c:pt>
                <c:pt idx="1">
                  <c:v>1.1180124223602486</c:v>
                </c:pt>
                <c:pt idx="2">
                  <c:v>1.7192982456140349</c:v>
                </c:pt>
              </c:numCache>
            </c:numRef>
          </c:yVal>
          <c:smooth val="0"/>
          <c:extLst>
            <c:ext xmlns:c16="http://schemas.microsoft.com/office/drawing/2014/chart" uri="{C3380CC4-5D6E-409C-BE32-E72D297353CC}">
              <c16:uniqueId val="{00000000-6904-418F-8FAE-D758383CE916}"/>
            </c:ext>
          </c:extLst>
        </c:ser>
        <c:ser>
          <c:idx val="1"/>
          <c:order val="1"/>
          <c:tx>
            <c:strRef>
              <c:f>'Leptron Colliders'!$C$7</c:f>
              <c:strCache>
                <c:ptCount val="1"/>
                <c:pt idx="0">
                  <c:v>CLIC</c:v>
                </c:pt>
              </c:strCache>
            </c:strRef>
          </c:tx>
          <c:spPr>
            <a:ln w="28575" cap="flat" cmpd="sng" algn="ctr">
              <a:solidFill>
                <a:srgbClr val="00B050"/>
              </a:solidFill>
              <a:round/>
            </a:ln>
            <a:effectLst/>
          </c:spPr>
          <c:marker>
            <c:symbol val="square"/>
            <c:size val="8"/>
            <c:spPr>
              <a:solidFill>
                <a:srgbClr val="00B050"/>
              </a:solidFill>
              <a:ln w="28575" cap="flat" cmpd="dbl" algn="ctr">
                <a:solidFill>
                  <a:srgbClr val="00B050"/>
                </a:solidFill>
                <a:round/>
              </a:ln>
              <a:effectLst/>
            </c:spPr>
          </c:marker>
          <c:xVal>
            <c:numRef>
              <c:f>'Leptron Colliders'!$D$7:$D$9</c:f>
              <c:numCache>
                <c:formatCode>General</c:formatCode>
                <c:ptCount val="3"/>
                <c:pt idx="0">
                  <c:v>0.38</c:v>
                </c:pt>
                <c:pt idx="1">
                  <c:v>1.5</c:v>
                </c:pt>
                <c:pt idx="2">
                  <c:v>3</c:v>
                </c:pt>
              </c:numCache>
            </c:numRef>
          </c:xVal>
          <c:yVal>
            <c:numRef>
              <c:f>'Leptron Colliders'!$H$7:$H$9</c:f>
              <c:numCache>
                <c:formatCode>0.000</c:formatCode>
                <c:ptCount val="3"/>
                <c:pt idx="0">
                  <c:v>0.8928571428571429</c:v>
                </c:pt>
                <c:pt idx="1">
                  <c:v>1.0164835164835164</c:v>
                </c:pt>
                <c:pt idx="2">
                  <c:v>1.0016977928692701</c:v>
                </c:pt>
              </c:numCache>
            </c:numRef>
          </c:yVal>
          <c:smooth val="0"/>
          <c:extLst>
            <c:ext xmlns:c16="http://schemas.microsoft.com/office/drawing/2014/chart" uri="{C3380CC4-5D6E-409C-BE32-E72D297353CC}">
              <c16:uniqueId val="{00000001-6904-418F-8FAE-D758383CE916}"/>
            </c:ext>
          </c:extLst>
        </c:ser>
        <c:ser>
          <c:idx val="0"/>
          <c:order val="2"/>
          <c:tx>
            <c:strRef>
              <c:f>'Leptron Colliders'!$C$10</c:f>
              <c:strCache>
                <c:ptCount val="1"/>
                <c:pt idx="0">
                  <c:v>FCC-ee</c:v>
                </c:pt>
              </c:strCache>
            </c:strRef>
          </c:tx>
          <c:spPr>
            <a:ln w="28575" cap="flat" cmpd="sng" algn="ctr">
              <a:solidFill>
                <a:srgbClr val="0070C0"/>
              </a:solidFill>
              <a:round/>
            </a:ln>
            <a:effectLst/>
          </c:spPr>
          <c:marker>
            <c:symbol val="circle"/>
            <c:size val="8"/>
            <c:spPr>
              <a:solidFill>
                <a:srgbClr val="0070C0"/>
              </a:solidFill>
              <a:ln w="28575" cap="flat" cmpd="sng" algn="ctr">
                <a:solidFill>
                  <a:srgbClr val="0070C0"/>
                </a:solidFill>
                <a:round/>
              </a:ln>
              <a:effectLst/>
            </c:spPr>
          </c:marker>
          <c:xVal>
            <c:numRef>
              <c:f>'Leptron Colliders'!$D$10:$D$13</c:f>
              <c:numCache>
                <c:formatCode>General</c:formatCode>
                <c:ptCount val="4"/>
                <c:pt idx="0">
                  <c:v>9.4E-2</c:v>
                </c:pt>
                <c:pt idx="1">
                  <c:v>0.161</c:v>
                </c:pt>
                <c:pt idx="2">
                  <c:v>0.24</c:v>
                </c:pt>
                <c:pt idx="3">
                  <c:v>0.36499999999999999</c:v>
                </c:pt>
              </c:numCache>
            </c:numRef>
          </c:xVal>
          <c:yVal>
            <c:numRef>
              <c:f>'Leptron Colliders'!$H$10:$H$13</c:f>
              <c:numCache>
                <c:formatCode>0.000</c:formatCode>
                <c:ptCount val="4"/>
                <c:pt idx="0">
                  <c:v>177.6061776061776</c:v>
                </c:pt>
                <c:pt idx="1">
                  <c:v>20.216606498194945</c:v>
                </c:pt>
                <c:pt idx="2">
                  <c:v>6.0283687943262416</c:v>
                </c:pt>
                <c:pt idx="3">
                  <c:v>0.91176470588235292</c:v>
                </c:pt>
              </c:numCache>
            </c:numRef>
          </c:yVal>
          <c:smooth val="0"/>
          <c:extLst>
            <c:ext xmlns:c16="http://schemas.microsoft.com/office/drawing/2014/chart" uri="{C3380CC4-5D6E-409C-BE32-E72D297353CC}">
              <c16:uniqueId val="{00000002-6904-418F-8FAE-D758383CE916}"/>
            </c:ext>
          </c:extLst>
        </c:ser>
        <c:ser>
          <c:idx val="3"/>
          <c:order val="3"/>
          <c:tx>
            <c:strRef>
              <c:f>'Leptron Colliders'!$C$14</c:f>
              <c:strCache>
                <c:ptCount val="1"/>
                <c:pt idx="0">
                  <c:v>MAP-MC</c:v>
                </c:pt>
              </c:strCache>
            </c:strRef>
          </c:tx>
          <c:spPr>
            <a:ln w="28575" cap="flat" cmpd="sng" algn="ctr">
              <a:solidFill>
                <a:srgbClr val="FFC000"/>
              </a:solidFill>
              <a:round/>
            </a:ln>
            <a:effectLst/>
          </c:spPr>
          <c:marker>
            <c:symbol val="square"/>
            <c:size val="8"/>
            <c:spPr>
              <a:solidFill>
                <a:srgbClr val="FFC000"/>
              </a:solidFill>
              <a:ln w="28575" cap="flat" cmpd="sng" algn="ctr">
                <a:solidFill>
                  <a:srgbClr val="FFC000"/>
                </a:solidFill>
                <a:round/>
              </a:ln>
              <a:effectLst/>
            </c:spPr>
          </c:marker>
          <c:xVal>
            <c:numRef>
              <c:f>'Leptron Colliders'!$D$14:$D$17</c:f>
              <c:numCache>
                <c:formatCode>General</c:formatCode>
                <c:ptCount val="4"/>
                <c:pt idx="0">
                  <c:v>0.126</c:v>
                </c:pt>
                <c:pt idx="1">
                  <c:v>1.5</c:v>
                </c:pt>
                <c:pt idx="2">
                  <c:v>3</c:v>
                </c:pt>
                <c:pt idx="3">
                  <c:v>6</c:v>
                </c:pt>
              </c:numCache>
            </c:numRef>
          </c:xVal>
          <c:yVal>
            <c:numRef>
              <c:f>'Leptron Colliders'!$H$14:$H$17</c:f>
              <c:numCache>
                <c:formatCode>0.000</c:formatCode>
                <c:ptCount val="4"/>
                <c:pt idx="0">
                  <c:v>4.0000000000000001E-3</c:v>
                </c:pt>
                <c:pt idx="1">
                  <c:v>0.57870370370370372</c:v>
                </c:pt>
                <c:pt idx="2">
                  <c:v>1.9130434782608696</c:v>
                </c:pt>
                <c:pt idx="3">
                  <c:v>4.4444444444444446</c:v>
                </c:pt>
              </c:numCache>
            </c:numRef>
          </c:yVal>
          <c:smooth val="0"/>
          <c:extLst>
            <c:ext xmlns:c16="http://schemas.microsoft.com/office/drawing/2014/chart" uri="{C3380CC4-5D6E-409C-BE32-E72D297353CC}">
              <c16:uniqueId val="{00000003-6904-418F-8FAE-D758383CE916}"/>
            </c:ext>
          </c:extLst>
        </c:ser>
        <c:dLbls>
          <c:showLegendKey val="0"/>
          <c:showVal val="0"/>
          <c:showCatName val="0"/>
          <c:showSerName val="0"/>
          <c:showPercent val="0"/>
          <c:showBubbleSize val="0"/>
        </c:dLbls>
        <c:axId val="632739256"/>
        <c:axId val="632732696"/>
      </c:scatterChart>
      <c:valAx>
        <c:axId val="632739256"/>
        <c:scaling>
          <c:logBase val="10"/>
          <c:orientation val="minMax"/>
        </c:scaling>
        <c:delete val="0"/>
        <c:axPos val="b"/>
        <c:majorGridlines>
          <c:spPr>
            <a:ln w="15875" cap="flat" cmpd="sng" algn="ctr">
              <a:solidFill>
                <a:schemeClr val="bg1">
                  <a:lumMod val="65000"/>
                </a:schemeClr>
              </a:solidFill>
              <a:round/>
            </a:ln>
            <a:effectLst/>
          </c:spPr>
        </c:majorGridlines>
        <c:minorGridlines>
          <c:spPr>
            <a:ln w="9525" cap="flat" cmpd="sng" algn="ctr">
              <a:solidFill>
                <a:schemeClr val="bg1">
                  <a:lumMod val="7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mn-lt"/>
                <a:ea typeface="+mn-ea"/>
                <a:cs typeface="+mn-cs"/>
              </a:defRPr>
            </a:pPr>
            <a:endParaRPr lang="en-US"/>
          </a:p>
        </c:txPr>
        <c:crossAx val="632732696"/>
        <c:crossesAt val="1.0000000000000002E-2"/>
        <c:crossBetween val="midCat"/>
      </c:valAx>
      <c:valAx>
        <c:axId val="632732696"/>
        <c:scaling>
          <c:logBase val="10"/>
          <c:orientation val="minMax"/>
          <c:max val="1000"/>
          <c:min val="1.0000000000000002E-2"/>
        </c:scaling>
        <c:delete val="0"/>
        <c:axPos val="l"/>
        <c:majorGridlines>
          <c:spPr>
            <a:ln w="15875" cap="flat" cmpd="sng" algn="ctr">
              <a:solidFill>
                <a:schemeClr val="bg1">
                  <a:lumMod val="65000"/>
                </a:schemeClr>
              </a:solidFill>
              <a:round/>
            </a:ln>
            <a:effectLst/>
          </c:spPr>
        </c:majorGridlines>
        <c:minorGridlines>
          <c:spPr>
            <a:ln w="9525" cap="flat" cmpd="sng" algn="ctr">
              <a:solidFill>
                <a:schemeClr val="bg1">
                  <a:lumMod val="75000"/>
                </a:schemeClr>
              </a:solidFill>
              <a:round/>
            </a:ln>
            <a:effectLst/>
          </c:spPr>
        </c:min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739256"/>
        <c:crossesAt val="1.0000000000000002E-2"/>
        <c:crossBetween val="midCat"/>
      </c:valAx>
      <c:spPr>
        <a:noFill/>
        <a:ln>
          <a:noFill/>
        </a:ln>
        <a:effectLst/>
      </c:spPr>
    </c:plotArea>
    <c:legend>
      <c:legendPos val="r"/>
      <c:layout>
        <c:manualLayout>
          <c:xMode val="edge"/>
          <c:yMode val="edge"/>
          <c:x val="0.575660404322758"/>
          <c:y val="0.13696455355436951"/>
          <c:w val="0.12600142786615307"/>
          <c:h val="0.27298304327801443"/>
        </c:manualLayout>
      </c:layout>
      <c:overlay val="0"/>
      <c:spPr>
        <a:solidFill>
          <a:srgbClr val="FFFFFF">
            <a:alpha val="50196"/>
          </a:srgbClr>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A6B95-B15B-4EF4-B392-893C5D1AB232}" type="datetimeFigureOut">
              <a:rPr lang="en-GB" smtClean="0"/>
              <a:t>18/06/2019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B9A37-CFCD-4178-B2C0-6C7FA2F2446A}" type="slidenum">
              <a:rPr lang="en-GB" smtClean="0"/>
              <a:t>‹#›</a:t>
            </a:fld>
            <a:endParaRPr lang="en-GB"/>
          </a:p>
        </p:txBody>
      </p:sp>
    </p:spTree>
    <p:extLst>
      <p:ext uri="{BB962C8B-B14F-4D97-AF65-F5344CB8AC3E}">
        <p14:creationId xmlns:p14="http://schemas.microsoft.com/office/powerpoint/2010/main" val="427580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E1E9A-E921-4174-A0FC-51868D7AC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4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E1E9A-E921-4174-A0FC-51868D7AC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39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noProof="0" smtClean="0"/>
              <a:t>18 June 2019</a:t>
            </a:r>
            <a:endParaRPr lang="en-GB" noProof="0" dirty="0"/>
          </a:p>
        </p:txBody>
      </p:sp>
      <p:sp>
        <p:nvSpPr>
          <p:cNvPr id="5" name="Footer Placeholder 4"/>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6" name="Slide Number Placeholder 5"/>
          <p:cNvSpPr>
            <a:spLocks noGrp="1"/>
          </p:cNvSpPr>
          <p:nvPr>
            <p:ph type="sldNum" sz="quarter" idx="12"/>
          </p:nvPr>
        </p:nvSpPr>
        <p:spPr/>
        <p:txBody>
          <a:bodyPr/>
          <a:lstStyle/>
          <a:p>
            <a:fld id="{71B7BAC7-FE87-40F6-AA24-4F4685D1B022}" type="slidenum">
              <a:rPr lang="en-GB" noProof="0" smtClean="0"/>
              <a:t>‹#›</a:t>
            </a:fld>
            <a:endParaRPr lang="en-GB" noProof="0"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smtClean="0"/>
              <a:t>Click to edit Master subtitle style</a:t>
            </a:r>
            <a:endParaRPr lang="en-GB" noProof="0" dirty="0"/>
          </a:p>
        </p:txBody>
      </p:sp>
      <p:sp>
        <p:nvSpPr>
          <p:cNvPr id="2" name="Title 1"/>
          <p:cNvSpPr>
            <a:spLocks noGrp="1"/>
          </p:cNvSpPr>
          <p:nvPr>
            <p:ph type="ctrTitle"/>
          </p:nvPr>
        </p:nvSpPr>
        <p:spPr>
          <a:xfrm>
            <a:off x="1524000" y="1041400"/>
            <a:ext cx="9144000" cy="2387600"/>
          </a:xfrm>
        </p:spPr>
        <p:txBody>
          <a:bodyPr anchor="b"/>
          <a:lstStyle>
            <a:lvl1pPr algn="ctr">
              <a:defRPr sz="6000"/>
            </a:lvl1p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188323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noProof="0" smtClean="0"/>
              <a:t>18 June 2019</a:t>
            </a:r>
            <a:endParaRPr lang="en-GB" noProof="0" dirty="0"/>
          </a:p>
        </p:txBody>
      </p:sp>
      <p:sp>
        <p:nvSpPr>
          <p:cNvPr id="5" name="Footer Placeholder 4"/>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6" name="Slide Number Placeholder 5"/>
          <p:cNvSpPr>
            <a:spLocks noGrp="1"/>
          </p:cNvSpPr>
          <p:nvPr>
            <p:ph type="sldNum" sz="quarter" idx="12"/>
          </p:nvPr>
        </p:nvSpPr>
        <p:spPr/>
        <p:txBody>
          <a:bodyPr/>
          <a:lstStyle/>
          <a:p>
            <a:fld id="{71B7BAC7-FE87-40F6-AA24-4F4685D1B022}" type="slidenum">
              <a:rPr lang="en-GB" noProof="0" smtClean="0"/>
              <a:t>‹#›</a:t>
            </a:fld>
            <a:endParaRPr lang="en-GB" noProof="0" dirty="0"/>
          </a:p>
        </p:txBody>
      </p:sp>
      <p:sp>
        <p:nvSpPr>
          <p:cNvPr id="3" name="Content Placeholder 2"/>
          <p:cNvSpPr>
            <a:spLocks noGrp="1"/>
          </p:cNvSpPr>
          <p:nvPr>
            <p:ph idx="1"/>
          </p:nvPr>
        </p:nvSpPr>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Title 1"/>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186918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noProof="0" smtClean="0"/>
              <a:t>18 June 2019</a:t>
            </a:r>
            <a:endParaRPr lang="en-GB" noProof="0" dirty="0"/>
          </a:p>
        </p:txBody>
      </p:sp>
      <p:sp>
        <p:nvSpPr>
          <p:cNvPr id="5" name="Footer Placeholder 4"/>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6" name="Slide Number Placeholder 5"/>
          <p:cNvSpPr>
            <a:spLocks noGrp="1"/>
          </p:cNvSpPr>
          <p:nvPr>
            <p:ph type="sldNum" sz="quarter" idx="12"/>
          </p:nvPr>
        </p:nvSpPr>
        <p:spPr/>
        <p:txBody>
          <a:bodyPr/>
          <a:lstStyle/>
          <a:p>
            <a:fld id="{71B7BAC7-FE87-40F6-AA24-4F4685D1B022}" type="slidenum">
              <a:rPr lang="en-GB" noProof="0" smtClean="0"/>
              <a:t>‹#›</a:t>
            </a:fld>
            <a:endParaRPr lang="en-GB" noProof="0" dirty="0"/>
          </a:p>
        </p:txBody>
      </p:sp>
      <p:sp>
        <p:nvSpPr>
          <p:cNvPr id="3" name="Text Placeholder 2"/>
          <p:cNvSpPr>
            <a:spLocks noGrp="1"/>
          </p:cNvSpPr>
          <p:nvPr>
            <p:ph type="body" idx="1"/>
          </p:nvPr>
        </p:nvSpPr>
        <p:spPr>
          <a:xfrm>
            <a:off x="766764" y="4589463"/>
            <a:ext cx="10580686"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noProof="0" dirty="0" smtClean="0"/>
              <a:t>Click to edit Master text styles</a:t>
            </a:r>
          </a:p>
        </p:txBody>
      </p:sp>
      <p:sp>
        <p:nvSpPr>
          <p:cNvPr id="2" name="Title 1"/>
          <p:cNvSpPr>
            <a:spLocks noGrp="1"/>
          </p:cNvSpPr>
          <p:nvPr>
            <p:ph type="title"/>
          </p:nvPr>
        </p:nvSpPr>
        <p:spPr>
          <a:xfrm>
            <a:off x="766764" y="1709738"/>
            <a:ext cx="10580686" cy="2862262"/>
          </a:xfrm>
        </p:spPr>
        <p:txBody>
          <a:bodyPr anchor="b"/>
          <a:lstStyle>
            <a:lvl1pPr>
              <a:defRPr sz="6000"/>
            </a:lvl1p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9191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noProof="0" smtClean="0"/>
              <a:t>18 June 2019</a:t>
            </a:r>
            <a:endParaRPr lang="en-GB" noProof="0" dirty="0"/>
          </a:p>
        </p:txBody>
      </p:sp>
      <p:sp>
        <p:nvSpPr>
          <p:cNvPr id="6" name="Footer Placeholder 5"/>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7" name="Slide Number Placeholder 6"/>
          <p:cNvSpPr>
            <a:spLocks noGrp="1"/>
          </p:cNvSpPr>
          <p:nvPr>
            <p:ph type="sldNum" sz="quarter" idx="12"/>
          </p:nvPr>
        </p:nvSpPr>
        <p:spPr/>
        <p:txBody>
          <a:bodyPr/>
          <a:lstStyle/>
          <a:p>
            <a:fld id="{71B7BAC7-FE87-40F6-AA24-4F4685D1B022}" type="slidenum">
              <a:rPr lang="en-GB" noProof="0" smtClean="0"/>
              <a:t>‹#›</a:t>
            </a:fld>
            <a:endParaRPr lang="en-GB" noProof="0" dirty="0"/>
          </a:p>
        </p:txBody>
      </p:sp>
      <p:sp>
        <p:nvSpPr>
          <p:cNvPr id="4" name="Content Placeholder 3"/>
          <p:cNvSpPr>
            <a:spLocks noGrp="1"/>
          </p:cNvSpPr>
          <p:nvPr>
            <p:ph sz="half" idx="2"/>
          </p:nvPr>
        </p:nvSpPr>
        <p:spPr>
          <a:xfrm>
            <a:off x="6197600" y="1825625"/>
            <a:ext cx="51562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ontent Placeholder 2"/>
          <p:cNvSpPr>
            <a:spLocks noGrp="1"/>
          </p:cNvSpPr>
          <p:nvPr>
            <p:ph sz="half" idx="1"/>
          </p:nvPr>
        </p:nvSpPr>
        <p:spPr>
          <a:xfrm>
            <a:off x="766764" y="1825625"/>
            <a:ext cx="5159904"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Title 1"/>
          <p:cNvSpPr>
            <a:spLocks noGrp="1"/>
          </p:cNvSpPr>
          <p:nvPr>
            <p:ph type="title"/>
          </p:nvPr>
        </p:nvSpPr>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10046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smtClean="0"/>
              <a:t>18 June 2019</a:t>
            </a:r>
            <a:endParaRPr lang="en-US"/>
          </a:p>
        </p:txBody>
      </p:sp>
      <p:sp>
        <p:nvSpPr>
          <p:cNvPr id="8" name="Footer Placeholder 7"/>
          <p:cNvSpPr>
            <a:spLocks noGrp="1"/>
          </p:cNvSpPr>
          <p:nvPr>
            <p:ph type="ftr" sz="quarter" idx="11"/>
          </p:nvPr>
        </p:nvSpPr>
        <p:spPr/>
        <p:txBody>
          <a:bodyPr/>
          <a:lstStyle/>
          <a:p>
            <a:r>
              <a:rPr lang="en-GB" smtClean="0"/>
              <a:t>ARIES Workshop on Energy Efficient RF                            E. Jensen: Increasing Demand</a:t>
            </a:r>
            <a:endParaRPr lang="en-US"/>
          </a:p>
        </p:txBody>
      </p:sp>
      <p:sp>
        <p:nvSpPr>
          <p:cNvPr id="9" name="Slide Number Placeholder 8"/>
          <p:cNvSpPr>
            <a:spLocks noGrp="1"/>
          </p:cNvSpPr>
          <p:nvPr>
            <p:ph type="sldNum" sz="quarter" idx="12"/>
          </p:nvPr>
        </p:nvSpPr>
        <p:spPr/>
        <p:txBody>
          <a:bodyPr/>
          <a:lstStyle/>
          <a:p>
            <a:fld id="{71B7BAC7-FE87-40F6-AA24-4F4685D1B022}" type="slidenum">
              <a:rPr lang="en-US" smtClean="0"/>
              <a:t>‹#›</a:t>
            </a:fld>
            <a:endParaRPr lang="en-US"/>
          </a:p>
        </p:txBody>
      </p:sp>
      <p:sp>
        <p:nvSpPr>
          <p:cNvPr id="6" name="Content Placeholder 5"/>
          <p:cNvSpPr>
            <a:spLocks noGrp="1"/>
          </p:cNvSpPr>
          <p:nvPr>
            <p:ph sz="quarter" idx="4"/>
          </p:nvPr>
        </p:nvSpPr>
        <p:spPr>
          <a:xfrm>
            <a:off x="619760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7600" y="1489075"/>
            <a:ext cx="5156200" cy="641350"/>
          </a:xfrm>
          <a:noFill/>
          <a:ln>
            <a:noFill/>
          </a:ln>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6764" y="2193925"/>
            <a:ext cx="5216348"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766764" y="1489075"/>
            <a:ext cx="5216348" cy="641350"/>
          </a:xfrm>
          <a:noFill/>
          <a:ln>
            <a:noFill/>
          </a:ln>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2324100" y="274638"/>
            <a:ext cx="902335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255243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18 June 2019</a:t>
            </a:r>
            <a:endParaRPr lang="en-US"/>
          </a:p>
        </p:txBody>
      </p:sp>
      <p:sp>
        <p:nvSpPr>
          <p:cNvPr id="4" name="Footer Placeholder 3"/>
          <p:cNvSpPr>
            <a:spLocks noGrp="1"/>
          </p:cNvSpPr>
          <p:nvPr>
            <p:ph type="ftr" sz="quarter" idx="11"/>
          </p:nvPr>
        </p:nvSpPr>
        <p:spPr/>
        <p:txBody>
          <a:bodyPr/>
          <a:lstStyle/>
          <a:p>
            <a:r>
              <a:rPr lang="en-GB" smtClean="0"/>
              <a:t>ARIES Workshop on Energy Efficient RF                            E. Jensen: Increasing Demand</a:t>
            </a:r>
            <a:endParaRPr lang="en-US"/>
          </a:p>
        </p:txBody>
      </p:sp>
      <p:sp>
        <p:nvSpPr>
          <p:cNvPr id="5" name="Slide Number Placeholder 4"/>
          <p:cNvSpPr>
            <a:spLocks noGrp="1"/>
          </p:cNvSpPr>
          <p:nvPr>
            <p:ph type="sldNum" sz="quarter" idx="12"/>
          </p:nvPr>
        </p:nvSpPr>
        <p:spPr/>
        <p:txBody>
          <a:bodyPr/>
          <a:lstStyle/>
          <a:p>
            <a:fld id="{71B7BAC7-FE87-40F6-AA24-4F4685D1B022}"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795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18 June 2019</a:t>
            </a:r>
            <a:endParaRPr lang="en-US"/>
          </a:p>
        </p:txBody>
      </p:sp>
      <p:sp>
        <p:nvSpPr>
          <p:cNvPr id="3" name="Footer Placeholder 2"/>
          <p:cNvSpPr>
            <a:spLocks noGrp="1"/>
          </p:cNvSpPr>
          <p:nvPr>
            <p:ph type="ftr" sz="quarter" idx="11"/>
          </p:nvPr>
        </p:nvSpPr>
        <p:spPr/>
        <p:txBody>
          <a:bodyPr/>
          <a:lstStyle/>
          <a:p>
            <a:r>
              <a:rPr lang="en-GB" smtClean="0"/>
              <a:t>ARIES Workshop on Energy Efficient RF                            E. Jensen: Increasing Demand</a:t>
            </a:r>
            <a:endParaRPr lang="en-US"/>
          </a:p>
        </p:txBody>
      </p:sp>
      <p:sp>
        <p:nvSpPr>
          <p:cNvPr id="4" name="Slide Number Placeholder 3"/>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92158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Fußzeilenplatzhalter 3"/>
          <p:cNvSpPr>
            <a:spLocks noGrp="1"/>
          </p:cNvSpPr>
          <p:nvPr>
            <p:ph type="ftr" sz="quarter" idx="10"/>
          </p:nvPr>
        </p:nvSpPr>
        <p:spPr>
          <a:xfrm>
            <a:off x="2446867" y="6526214"/>
            <a:ext cx="6337300" cy="333375"/>
          </a:xfrm>
        </p:spPr>
        <p:txBody>
          <a:bodyPr/>
          <a:lstStyle>
            <a:lvl1pPr>
              <a:defRPr dirty="0" smtClean="0"/>
            </a:lvl1pPr>
          </a:lstStyle>
          <a:p>
            <a:pPr>
              <a:defRPr/>
            </a:pPr>
            <a:r>
              <a:rPr lang="en-GB" altLang="de-DE" smtClean="0"/>
              <a:t>ARIES Workshop on Energy Efficient RF                            E. Jensen: Increasing Demand</a:t>
            </a:r>
            <a:endParaRPr lang="de-DE" altLang="de-DE"/>
          </a:p>
        </p:txBody>
      </p:sp>
      <p:sp>
        <p:nvSpPr>
          <p:cNvPr id="3" name="Foliennummernplatzhalter 4"/>
          <p:cNvSpPr>
            <a:spLocks noGrp="1"/>
          </p:cNvSpPr>
          <p:nvPr>
            <p:ph type="sldNum" sz="quarter" idx="11"/>
          </p:nvPr>
        </p:nvSpPr>
        <p:spPr/>
        <p:txBody>
          <a:bodyPr/>
          <a:lstStyle>
            <a:lvl1pPr>
              <a:defRPr smtClean="0"/>
            </a:lvl1pPr>
          </a:lstStyle>
          <a:p>
            <a:pPr>
              <a:defRPr/>
            </a:pPr>
            <a:fld id="{729DFC9B-0FB6-4123-8758-0814A84A135A}" type="slidenum">
              <a:rPr lang="de-DE" altLang="de-DE"/>
              <a:pPr>
                <a:defRPr/>
              </a:pPr>
              <a:t>‹#›</a:t>
            </a:fld>
            <a:endParaRPr lang="de-DE" altLang="de-DE"/>
          </a:p>
        </p:txBody>
      </p:sp>
    </p:spTree>
    <p:extLst>
      <p:ext uri="{BB962C8B-B14F-4D97-AF65-F5344CB8AC3E}">
        <p14:creationId xmlns:p14="http://schemas.microsoft.com/office/powerpoint/2010/main" val="213243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66763" y="6356350"/>
            <a:ext cx="1649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18 June 2019</a:t>
            </a:r>
            <a:endParaRPr lang="en-GB" dirty="0"/>
          </a:p>
        </p:txBody>
      </p:sp>
      <p:sp>
        <p:nvSpPr>
          <p:cNvPr id="5" name="Footer Placeholder 4"/>
          <p:cNvSpPr>
            <a:spLocks noGrp="1"/>
          </p:cNvSpPr>
          <p:nvPr>
            <p:ph type="ftr" sz="quarter" idx="3"/>
          </p:nvPr>
        </p:nvSpPr>
        <p:spPr>
          <a:xfrm>
            <a:off x="2494845" y="6356350"/>
            <a:ext cx="757484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ARIES Workshop on Energy Efficient RF                            E. Jensen: Increasing Demand</a:t>
            </a:r>
            <a:endParaRPr lang="en-GB" dirty="0"/>
          </a:p>
        </p:txBody>
      </p:sp>
      <p:sp>
        <p:nvSpPr>
          <p:cNvPr id="6" name="Slide Number Placeholder 5"/>
          <p:cNvSpPr>
            <a:spLocks noGrp="1"/>
          </p:cNvSpPr>
          <p:nvPr>
            <p:ph type="sldNum" sz="quarter" idx="4"/>
          </p:nvPr>
        </p:nvSpPr>
        <p:spPr>
          <a:xfrm>
            <a:off x="10205156" y="6356350"/>
            <a:ext cx="11486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7BAC7-FE87-40F6-AA24-4F4685D1B022}" type="slidenum">
              <a:rPr lang="en-GB" noProof="0" smtClean="0"/>
              <a:t>‹#›</a:t>
            </a:fld>
            <a:endParaRPr lang="en-GB" noProof="0" dirty="0"/>
          </a:p>
        </p:txBody>
      </p:sp>
      <p:sp>
        <p:nvSpPr>
          <p:cNvPr id="3" name="Text Placeholder 2"/>
          <p:cNvSpPr>
            <a:spLocks noGrp="1"/>
          </p:cNvSpPr>
          <p:nvPr>
            <p:ph type="body" idx="1"/>
          </p:nvPr>
        </p:nvSpPr>
        <p:spPr>
          <a:xfrm>
            <a:off x="766763" y="1825625"/>
            <a:ext cx="10587037" cy="4351338"/>
          </a:xfrm>
          <a:prstGeom prst="rect">
            <a:avLst/>
          </a:prstGeom>
        </p:spPr>
        <p:txBody>
          <a:bodyPr vert="horz" lIns="91440" tIns="45720" rIns="91440" bIns="45720" rtlCol="0">
            <a:norm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Title Placeholder 1"/>
          <p:cNvSpPr>
            <a:spLocks noGrp="1"/>
          </p:cNvSpPr>
          <p:nvPr>
            <p:ph type="title"/>
          </p:nvPr>
        </p:nvSpPr>
        <p:spPr>
          <a:xfrm>
            <a:off x="1337310" y="365125"/>
            <a:ext cx="8606789" cy="1325563"/>
          </a:xfrm>
          <a:prstGeom prst="rect">
            <a:avLst/>
          </a:prstGeom>
        </p:spPr>
        <p:txBody>
          <a:bodyPr vert="horz" lIns="91440" tIns="45720" rIns="91440" bIns="45720" rtlCol="0" anchor="ctr">
            <a:normAutofit/>
          </a:bodyPr>
          <a:lstStyle/>
          <a:p>
            <a:r>
              <a:rPr lang="en-GB" noProof="0" dirty="0" smtClean="0"/>
              <a:t>Click to edit Master title style</a:t>
            </a:r>
            <a:endParaRPr lang="en-GB" noProof="0" dirty="0"/>
          </a:p>
        </p:txBody>
      </p:sp>
      <p:pic>
        <p:nvPicPr>
          <p:cNvPr id="7" name="Picture 6"/>
          <p:cNvPicPr>
            <a:picLocks noChangeAspect="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5277" t="5717" r="3693" b="7588"/>
          <a:stretch/>
        </p:blipFill>
        <p:spPr>
          <a:xfrm>
            <a:off x="10069689" y="18278"/>
            <a:ext cx="2034681" cy="1356453"/>
          </a:xfrm>
          <a:prstGeom prst="rect">
            <a:avLst/>
          </a:prstGeom>
        </p:spPr>
      </p:pic>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2273" y="18278"/>
            <a:ext cx="1285037" cy="1305597"/>
          </a:xfrm>
          <a:prstGeom prst="rect">
            <a:avLst/>
          </a:prstGeom>
        </p:spPr>
      </p:pic>
    </p:spTree>
    <p:extLst>
      <p:ext uri="{BB962C8B-B14F-4D97-AF65-F5344CB8AC3E}">
        <p14:creationId xmlns:p14="http://schemas.microsoft.com/office/powerpoint/2010/main" val="2996424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p15:clr>
            <a:srgbClr val="F26B43"/>
          </p15:clr>
        </p15:guide>
        <p15:guide id="1" pos="3840">
          <p15:clr>
            <a:srgbClr val="F26B43"/>
          </p15:clr>
        </p15:guide>
        <p15:guide id="2" pos="937">
          <p15:clr>
            <a:srgbClr val="F26B43"/>
          </p15:clr>
        </p15:guide>
        <p15:guide id="3" pos="7152">
          <p15:clr>
            <a:srgbClr val="F26B43"/>
          </p15:clr>
        </p15:guide>
        <p15:guide id="4" pos="483">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chart" Target="../charts/chart2.xml"/><Relationship Id="rId18" Type="http://schemas.openxmlformats.org/officeDocument/2006/relationships/image" Target="../media/image23.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chart" Target="../charts/chart2.xml"/><Relationship Id="rId17" Type="http://schemas.openxmlformats.org/officeDocument/2006/relationships/image" Target="../media/image22.png"/><Relationship Id="rId2" Type="http://schemas.openxmlformats.org/officeDocument/2006/relationships/chart" Target="../charts/chart1.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4.png"/><Relationship Id="rId10" Type="http://schemas.openxmlformats.org/officeDocument/2006/relationships/image" Target="../media/image32.png"/><Relationship Id="rId19" Type="http://schemas.openxmlformats.org/officeDocument/2006/relationships/image" Target="../media/image36.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19.emf"/></Relationships>
</file>

<file path=ppt/slides/_rels/slide12.xml.rels><?xml version="1.0" encoding="UTF-8" standalone="yes"?>
<Relationships xmlns="http://schemas.openxmlformats.org/package/2006/relationships"><Relationship Id="rId8" Type="http://schemas.openxmlformats.org/officeDocument/2006/relationships/hyperlink" Target="https://arxiv.org/abs/1903.01629" TargetMode="External"/><Relationship Id="rId3" Type="http://schemas.openxmlformats.org/officeDocument/2006/relationships/image" Target="../media/image330.png"/><Relationship Id="rId7" Type="http://schemas.openxmlformats.org/officeDocument/2006/relationships/image" Target="../media/image40.png"/><Relationship Id="rId2" Type="http://schemas.openxmlformats.org/officeDocument/2006/relationships/image" Target="../media/image320.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6.xml"/><Relationship Id="rId4" Type="http://schemas.openxmlformats.org/officeDocument/2006/relationships/image" Target="../media/image4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0.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emf"/><Relationship Id="rId4"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ieeexplore.ieee.org/document/8032501" TargetMode="Externa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hyperlink" Target="https://ieeexplore.ieee.org/document/7777488" TargetMode="External"/><Relationship Id="rId4" Type="http://schemas.openxmlformats.org/officeDocument/2006/relationships/hyperlink" Target="https://ieeexplore.ieee.org/document/749207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40.png"/><Relationship Id="rId7" Type="http://schemas.openxmlformats.org/officeDocument/2006/relationships/image" Target="../media/image490.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61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png"/><Relationship Id="rId4" Type="http://schemas.openxmlformats.org/officeDocument/2006/relationships/image" Target="../media/image580.png"/></Relationships>
</file>

<file path=ppt/slides/_rels/slide37.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50.png"/><Relationship Id="rId7" Type="http://schemas.openxmlformats.org/officeDocument/2006/relationships/image" Target="../media/image125.png"/><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79.png"/><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iea.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0.png"/><Relationship Id="rId7" Type="http://schemas.openxmlformats.org/officeDocument/2006/relationships/image" Target="../media/image660.png"/><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630.png"/><Relationship Id="rId4" Type="http://schemas.openxmlformats.org/officeDocument/2006/relationships/image" Target="../media/image680.png"/></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5"/>
          <p:cNvPicPr>
            <a:picLocks noChangeAspect="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t="9443" r="8869"/>
          <a:stretch/>
        </p:blipFill>
        <p:spPr>
          <a:xfrm>
            <a:off x="2003777" y="-1411"/>
            <a:ext cx="7535334" cy="3814688"/>
          </a:xfrm>
          <a:prstGeom prst="rect">
            <a:avLst/>
          </a:prstGeom>
        </p:spPr>
      </p:pic>
      <p:sp>
        <p:nvSpPr>
          <p:cNvPr id="3" name="Subtitle 2"/>
          <p:cNvSpPr>
            <a:spLocks noGrp="1"/>
          </p:cNvSpPr>
          <p:nvPr>
            <p:ph type="subTitle" idx="1"/>
          </p:nvPr>
        </p:nvSpPr>
        <p:spPr>
          <a:xfrm>
            <a:off x="1524000" y="4858493"/>
            <a:ext cx="9144000" cy="1655762"/>
          </a:xfrm>
        </p:spPr>
        <p:txBody>
          <a:bodyPr/>
          <a:lstStyle/>
          <a:p>
            <a:r>
              <a:rPr lang="en-US" dirty="0" smtClean="0"/>
              <a:t>Erk Jensen</a:t>
            </a:r>
          </a:p>
          <a:p>
            <a:r>
              <a:rPr lang="en-US" dirty="0" smtClean="0"/>
              <a:t>CERN</a:t>
            </a:r>
            <a:endParaRPr lang="en-US" dirty="0"/>
          </a:p>
        </p:txBody>
      </p:sp>
      <p:sp>
        <p:nvSpPr>
          <p:cNvPr id="2" name="Title 1"/>
          <p:cNvSpPr>
            <a:spLocks noGrp="1"/>
          </p:cNvSpPr>
          <p:nvPr>
            <p:ph type="ctrTitle"/>
          </p:nvPr>
        </p:nvSpPr>
        <p:spPr>
          <a:xfrm>
            <a:off x="0" y="3543299"/>
            <a:ext cx="12192000" cy="1258043"/>
          </a:xfrm>
        </p:spPr>
        <p:txBody>
          <a:bodyPr>
            <a:noAutofit/>
          </a:bodyPr>
          <a:lstStyle/>
          <a:p>
            <a:r>
              <a:rPr lang="en-GB" sz="4400" dirty="0" smtClean="0"/>
              <a:t>Increasing Demand for</a:t>
            </a:r>
            <a:br>
              <a:rPr lang="en-GB" sz="4400" dirty="0" smtClean="0"/>
            </a:br>
            <a:r>
              <a:rPr lang="en-GB" sz="4400" dirty="0" smtClean="0"/>
              <a:t>High Efficiency </a:t>
            </a:r>
            <a:r>
              <a:rPr lang="en-GB" sz="4400" dirty="0"/>
              <a:t>RF </a:t>
            </a:r>
            <a:r>
              <a:rPr lang="en-GB" sz="4400" dirty="0" smtClean="0"/>
              <a:t>Power Sources</a:t>
            </a:r>
            <a:endParaRPr lang="en-US" sz="4400" dirty="0"/>
          </a:p>
        </p:txBody>
      </p:sp>
      <p:sp>
        <p:nvSpPr>
          <p:cNvPr id="5" name="TextBox 4"/>
          <p:cNvSpPr txBox="1"/>
          <p:nvPr/>
        </p:nvSpPr>
        <p:spPr>
          <a:xfrm>
            <a:off x="3349863" y="5664368"/>
            <a:ext cx="5492273" cy="1015663"/>
          </a:xfrm>
          <a:prstGeom prst="rect">
            <a:avLst/>
          </a:prstGeom>
          <a:noFill/>
          <a:ln>
            <a:solidFill>
              <a:schemeClr val="bg2"/>
            </a:solid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ARIES Workshop on Energy Efficient 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smtClean="0">
                <a:ln>
                  <a:noFill/>
                </a:ln>
                <a:solidFill>
                  <a:prstClr val="black">
                    <a:lumMod val="65000"/>
                    <a:lumOff val="35000"/>
                  </a:prstClr>
                </a:solidFill>
                <a:effectLst/>
                <a:uLnTx/>
                <a:uFillTx/>
                <a:latin typeface="Calibri" panose="020F0502020204030204"/>
                <a:ea typeface="+mn-ea"/>
                <a:cs typeface="+mn-cs"/>
              </a:rPr>
              <a:t>Ångström</a:t>
            </a:r>
            <a:r>
              <a:rPr kumimoji="0" lang="en-GB" sz="2400" b="1"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 Laboratory,</a:t>
            </a:r>
            <a:r>
              <a:rPr kumimoji="0" lang="en-GB" sz="2400" b="1" i="0" u="none" strike="noStrike" kern="1200" cap="none" spc="0" normalizeH="0" noProof="0" dirty="0" smtClean="0">
                <a:ln>
                  <a:noFill/>
                </a:ln>
                <a:solidFill>
                  <a:prstClr val="black">
                    <a:lumMod val="65000"/>
                    <a:lumOff val="35000"/>
                  </a:prstClr>
                </a:solidFill>
                <a:effectLst/>
                <a:uLnTx/>
                <a:uFillTx/>
                <a:latin typeface="Calibri" panose="020F0502020204030204"/>
                <a:ea typeface="+mn-ea"/>
                <a:cs typeface="+mn-cs"/>
              </a:rPr>
              <a:t> Uppsala </a:t>
            </a:r>
            <a:r>
              <a:rPr kumimoji="0" lang="en-GB" sz="2400" b="1" i="0" u="none" strike="noStrike" kern="1200" cap="none" spc="0" normalizeH="0" noProof="0" dirty="0" err="1" smtClean="0">
                <a:ln>
                  <a:noFill/>
                </a:ln>
                <a:solidFill>
                  <a:prstClr val="black">
                    <a:lumMod val="65000"/>
                    <a:lumOff val="35000"/>
                  </a:prstClr>
                </a:solidFill>
                <a:effectLst/>
                <a:uLnTx/>
                <a:uFillTx/>
                <a:latin typeface="Calibri" panose="020F0502020204030204"/>
                <a:ea typeface="+mn-ea"/>
                <a:cs typeface="+mn-cs"/>
              </a:rPr>
              <a:t>universitet</a:t>
            </a:r>
            <a:endParaRPr kumimoji="0" lang="en-GB" sz="2400" b="1"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18 – </a:t>
            </a:r>
            <a:r>
              <a:rPr lang="en-GB" b="1" dirty="0" smtClean="0">
                <a:solidFill>
                  <a:prstClr val="black">
                    <a:lumMod val="65000"/>
                    <a:lumOff val="35000"/>
                  </a:prstClr>
                </a:solidFill>
                <a:latin typeface="Calibri" panose="020F0502020204030204"/>
              </a:rPr>
              <a:t>20</a:t>
            </a:r>
            <a:r>
              <a:rPr kumimoji="0" lang="en-GB" sz="1800" b="1"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 June 2019 – </a:t>
            </a:r>
            <a:r>
              <a:rPr lang="en-GB" b="1" dirty="0" smtClean="0">
                <a:solidFill>
                  <a:prstClr val="black">
                    <a:lumMod val="65000"/>
                    <a:lumOff val="35000"/>
                  </a:prstClr>
                </a:solidFill>
                <a:latin typeface="Calibri" panose="020F0502020204030204"/>
              </a:rPr>
              <a:t>Uppsala, Sweden</a:t>
            </a:r>
            <a:endPar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550" t="3166" r="24610" b="43167"/>
          <a:stretch/>
        </p:blipFill>
        <p:spPr>
          <a:xfrm>
            <a:off x="10481310" y="4787866"/>
            <a:ext cx="1579719" cy="1560336"/>
          </a:xfrm>
          <a:prstGeom prst="rect">
            <a:avLst/>
          </a:prstGeom>
        </p:spPr>
      </p:pic>
    </p:spTree>
    <p:extLst>
      <p:ext uri="{BB962C8B-B14F-4D97-AF65-F5344CB8AC3E}">
        <p14:creationId xmlns:p14="http://schemas.microsoft.com/office/powerpoint/2010/main" val="37765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10</a:t>
            </a:fld>
            <a:endParaRPr lang="en-GB" noProof="0" dirty="0"/>
          </a:p>
        </p:txBody>
      </p:sp>
      <p:sp>
        <p:nvSpPr>
          <p:cNvPr id="6" name="Title 5"/>
          <p:cNvSpPr>
            <a:spLocks noGrp="1"/>
          </p:cNvSpPr>
          <p:nvPr>
            <p:ph type="title"/>
          </p:nvPr>
        </p:nvSpPr>
        <p:spPr>
          <a:xfrm>
            <a:off x="1337310" y="365125"/>
            <a:ext cx="8606789" cy="815835"/>
          </a:xfrm>
        </p:spPr>
        <p:txBody>
          <a:bodyPr>
            <a:normAutofit fontScale="90000"/>
          </a:bodyPr>
          <a:lstStyle/>
          <a:p>
            <a:r>
              <a:rPr lang="en-GB" dirty="0" smtClean="0"/>
              <a:t>Recent Multi-beam IOT program (1/2)</a:t>
            </a:r>
            <a:endParaRPr lang="en-GB" dirty="0"/>
          </a:p>
        </p:txBody>
      </p:sp>
      <p:pic>
        <p:nvPicPr>
          <p:cNvPr id="7" name="Content Placeholder 30"/>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840000" y="1418909"/>
            <a:ext cx="2340522" cy="1249793"/>
          </a:xfrm>
          <a:prstGeom prst="rect">
            <a:avLst/>
          </a:prstGeom>
        </p:spPr>
      </p:pic>
      <p:sp>
        <p:nvSpPr>
          <p:cNvPr id="8" name="Content Placeholder 18"/>
          <p:cNvSpPr>
            <a:spLocks noGrp="1"/>
          </p:cNvSpPr>
          <p:nvPr>
            <p:ph sz="half" idx="1"/>
          </p:nvPr>
        </p:nvSpPr>
        <p:spPr>
          <a:xfrm>
            <a:off x="576470" y="2802835"/>
            <a:ext cx="5519530" cy="3478695"/>
          </a:xfrm>
        </p:spPr>
        <p:txBody>
          <a:bodyPr>
            <a:normAutofit fontScale="92500" lnSpcReduction="20000"/>
          </a:bodyPr>
          <a:lstStyle/>
          <a:p>
            <a:r>
              <a:rPr lang="en-US" dirty="0" smtClean="0"/>
              <a:t>In order to provide an alternative to klystrons, ESS launched a R&amp;D program for Multi Beam IOT.</a:t>
            </a:r>
          </a:p>
          <a:p>
            <a:r>
              <a:rPr lang="en-US" dirty="0" smtClean="0"/>
              <a:t>Two prototypes were delivered and tested.</a:t>
            </a:r>
          </a:p>
          <a:p>
            <a:r>
              <a:rPr lang="en-US" dirty="0" smtClean="0"/>
              <a:t>The goal was 1.3 MW @ 704 MHz pulsing up to 3.5 </a:t>
            </a:r>
            <a:r>
              <a:rPr lang="en-US" dirty="0" err="1" smtClean="0"/>
              <a:t>ms</a:t>
            </a:r>
            <a:r>
              <a:rPr lang="en-US" dirty="0" smtClean="0"/>
              <a:t> – 14 Hz</a:t>
            </a:r>
          </a:p>
          <a:p>
            <a:r>
              <a:rPr lang="en-US" dirty="0" smtClean="0"/>
              <a:t>CERN contributed building a test place and performing tests.</a:t>
            </a:r>
          </a:p>
          <a:p>
            <a:r>
              <a:rPr lang="en-US" dirty="0" smtClean="0"/>
              <a:t>Program concluded in 2018.</a:t>
            </a:r>
            <a:endParaRPr lang="en-GB" dirty="0"/>
          </a:p>
        </p:txBody>
      </p:sp>
      <p:grpSp>
        <p:nvGrpSpPr>
          <p:cNvPr id="9" name="Group 8"/>
          <p:cNvGrpSpPr/>
          <p:nvPr/>
        </p:nvGrpSpPr>
        <p:grpSpPr>
          <a:xfrm>
            <a:off x="9300000" y="2092641"/>
            <a:ext cx="2340000" cy="3656426"/>
            <a:chOff x="9012000" y="2092641"/>
            <a:chExt cx="2340000" cy="3656426"/>
          </a:xfrm>
        </p:grpSpPr>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9837274" y="5389067"/>
              <a:ext cx="689452" cy="360000"/>
            </a:xfrm>
            <a:prstGeom prst="rect">
              <a:avLst/>
            </a:prstGeom>
          </p:spPr>
        </p:pic>
        <p:pic>
          <p:nvPicPr>
            <p:cNvPr id="11" name="Content Placeholder 24"/>
            <p:cNvPicPr>
              <a:picLocks noChangeAspect="1"/>
            </p:cNvPicPr>
            <p:nvPr/>
          </p:nvPicPr>
          <p:blipFill>
            <a:blip r:embed="rId4"/>
            <a:stretch>
              <a:fillRect/>
            </a:stretch>
          </p:blipFill>
          <p:spPr>
            <a:xfrm>
              <a:off x="9012000" y="2092641"/>
              <a:ext cx="2340000" cy="3064359"/>
            </a:xfrm>
            <a:prstGeom prst="rect">
              <a:avLst/>
            </a:prstGeom>
          </p:spPr>
        </p:pic>
      </p:grpSp>
      <p:grpSp>
        <p:nvGrpSpPr>
          <p:cNvPr id="12" name="Group 11"/>
          <p:cNvGrpSpPr/>
          <p:nvPr/>
        </p:nvGrpSpPr>
        <p:grpSpPr>
          <a:xfrm>
            <a:off x="6421766" y="1629000"/>
            <a:ext cx="2554234" cy="4129401"/>
            <a:chOff x="6119099" y="1629000"/>
            <a:chExt cx="2554234" cy="4129401"/>
          </a:xfrm>
        </p:grpSpPr>
        <p:pic>
          <p:nvPicPr>
            <p:cNvPr id="13" name="Picture 12"/>
            <p:cNvPicPr>
              <a:picLocks noChangeAspect="1"/>
            </p:cNvPicPr>
            <p:nvPr/>
          </p:nvPicPr>
          <p:blipFill>
            <a:blip r:embed="rId5"/>
            <a:stretch>
              <a:fillRect/>
            </a:stretch>
          </p:blipFill>
          <p:spPr>
            <a:xfrm>
              <a:off x="6272517" y="1629000"/>
              <a:ext cx="2247399" cy="3600000"/>
            </a:xfrm>
            <a:prstGeom prst="rect">
              <a:avLst/>
            </a:prstGeom>
          </p:spPr>
        </p:pic>
        <p:grpSp>
          <p:nvGrpSpPr>
            <p:cNvPr id="14" name="Group 13"/>
            <p:cNvGrpSpPr/>
            <p:nvPr/>
          </p:nvGrpSpPr>
          <p:grpSpPr>
            <a:xfrm>
              <a:off x="6119099" y="5398401"/>
              <a:ext cx="2554234" cy="360000"/>
              <a:chOff x="6119099" y="5398401"/>
              <a:chExt cx="2554234" cy="360000"/>
            </a:xfrm>
          </p:grpSpPr>
          <p:pic>
            <p:nvPicPr>
              <p:cNvPr id="15" name="Picture 14"/>
              <p:cNvPicPr>
                <a:picLocks noChangeAspect="1"/>
              </p:cNvPicPr>
              <p:nvPr/>
            </p:nvPicPr>
            <p:blipFill>
              <a:blip r:embed="rId6">
                <a:clrChange>
                  <a:clrFrom>
                    <a:srgbClr val="FFFFFD"/>
                  </a:clrFrom>
                  <a:clrTo>
                    <a:srgbClr val="FFFFFD">
                      <a:alpha val="0"/>
                    </a:srgbClr>
                  </a:clrTo>
                </a:clrChange>
              </a:blip>
              <a:stretch>
                <a:fillRect/>
              </a:stretch>
            </p:blipFill>
            <p:spPr>
              <a:xfrm>
                <a:off x="6119099" y="5445000"/>
                <a:ext cx="1440000" cy="270000"/>
              </a:xfrm>
              <a:prstGeom prst="rect">
                <a:avLst/>
              </a:prstGeom>
            </p:spPr>
          </p:pic>
          <p:pic>
            <p:nvPicPr>
              <p:cNvPr id="16" name="Picture 15"/>
              <p:cNvPicPr>
                <a:picLocks noChangeAspect="1"/>
              </p:cNvPicPr>
              <p:nvPr/>
            </p:nvPicPr>
            <p:blipFill>
              <a:blip r:embed="rId7">
                <a:clrChange>
                  <a:clrFrom>
                    <a:srgbClr val="FFFFFF"/>
                  </a:clrFrom>
                  <a:clrTo>
                    <a:srgbClr val="FFFFFF">
                      <a:alpha val="0"/>
                    </a:srgbClr>
                  </a:clrTo>
                </a:clrChange>
              </a:blip>
              <a:stretch>
                <a:fillRect/>
              </a:stretch>
            </p:blipFill>
            <p:spPr>
              <a:xfrm>
                <a:off x="7680000" y="5398401"/>
                <a:ext cx="993333" cy="360000"/>
              </a:xfrm>
              <a:prstGeom prst="rect">
                <a:avLst/>
              </a:prstGeom>
            </p:spPr>
          </p:pic>
        </p:grpSp>
      </p:grpSp>
      <p:pic>
        <p:nvPicPr>
          <p:cNvPr id="17" name="Picture 16"/>
          <p:cNvPicPr>
            <a:picLocks noChangeAspect="1"/>
          </p:cNvPicPr>
          <p:nvPr/>
        </p:nvPicPr>
        <p:blipFill>
          <a:blip r:embed="rId8"/>
          <a:stretch>
            <a:fillRect/>
          </a:stretch>
        </p:blipFill>
        <p:spPr>
          <a:xfrm>
            <a:off x="4156238" y="1778909"/>
            <a:ext cx="732126" cy="720000"/>
          </a:xfrm>
          <a:prstGeom prst="rect">
            <a:avLst/>
          </a:prstGeom>
        </p:spPr>
      </p:pic>
    </p:spTree>
    <p:extLst>
      <p:ext uri="{BB962C8B-B14F-4D97-AF65-F5344CB8AC3E}">
        <p14:creationId xmlns:p14="http://schemas.microsoft.com/office/powerpoint/2010/main" val="383372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6"/>
          <p:cNvGraphicFramePr>
            <a:graphicFrameLocks/>
          </p:cNvGraphicFramePr>
          <p:nvPr>
            <p:extLst>
              <p:ext uri="{D42A27DB-BD31-4B8C-83A1-F6EECF244321}">
                <p14:modId xmlns:p14="http://schemas.microsoft.com/office/powerpoint/2010/main" val="3054551241"/>
              </p:ext>
            </p:extLst>
          </p:nvPr>
        </p:nvGraphicFramePr>
        <p:xfrm>
          <a:off x="122539" y="1152940"/>
          <a:ext cx="5400675" cy="2494086"/>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11</a:t>
            </a:fld>
            <a:endParaRPr lang="en-GB" noProof="0" dirty="0"/>
          </a:p>
        </p:txBody>
      </p:sp>
      <p:sp>
        <p:nvSpPr>
          <p:cNvPr id="6" name="Title 5"/>
          <p:cNvSpPr>
            <a:spLocks noGrp="1"/>
          </p:cNvSpPr>
          <p:nvPr>
            <p:ph type="title"/>
          </p:nvPr>
        </p:nvSpPr>
        <p:spPr>
          <a:xfrm>
            <a:off x="1337310" y="365125"/>
            <a:ext cx="8606789" cy="811055"/>
          </a:xfrm>
        </p:spPr>
        <p:txBody>
          <a:bodyPr>
            <a:normAutofit fontScale="90000"/>
          </a:bodyPr>
          <a:lstStyle/>
          <a:p>
            <a:r>
              <a:rPr lang="en-GB" dirty="0"/>
              <a:t>Recent Multi-beam IOT </a:t>
            </a:r>
            <a:r>
              <a:rPr lang="en-GB" dirty="0" smtClean="0"/>
              <a:t>program (2/2)</a:t>
            </a:r>
            <a:endParaRPr lang="en-GB" dirty="0"/>
          </a:p>
        </p:txBody>
      </p:sp>
      <p:grpSp>
        <p:nvGrpSpPr>
          <p:cNvPr id="8" name="Group 7"/>
          <p:cNvGrpSpPr/>
          <p:nvPr/>
        </p:nvGrpSpPr>
        <p:grpSpPr>
          <a:xfrm>
            <a:off x="6568192" y="3840657"/>
            <a:ext cx="4317480" cy="2541093"/>
            <a:chOff x="5736056" y="2169031"/>
            <a:chExt cx="5400000" cy="3178221"/>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21526"/>
            <a:stretch/>
          </p:blipFill>
          <p:spPr>
            <a:xfrm>
              <a:off x="5736056" y="2169031"/>
              <a:ext cx="5400000" cy="317822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4806" y="2268167"/>
              <a:ext cx="721200" cy="720000"/>
            </a:xfrm>
            <a:prstGeom prst="rect">
              <a:avLst/>
            </a:prstGeom>
          </p:spPr>
        </p:pic>
        <p:pic>
          <p:nvPicPr>
            <p:cNvPr id="12" name="Picture 11"/>
            <p:cNvPicPr>
              <a:picLocks noChangeAspect="1"/>
            </p:cNvPicPr>
            <p:nvPr/>
          </p:nvPicPr>
          <p:blipFill>
            <a:blip r:embed="rId5"/>
            <a:stretch>
              <a:fillRect/>
            </a:stretch>
          </p:blipFill>
          <p:spPr>
            <a:xfrm>
              <a:off x="6725047" y="2384994"/>
              <a:ext cx="540966" cy="504000"/>
            </a:xfrm>
            <a:prstGeom prst="rect">
              <a:avLst/>
            </a:prstGeom>
          </p:spPr>
        </p:pic>
      </p:grpSp>
      <p:grpSp>
        <p:nvGrpSpPr>
          <p:cNvPr id="15" name="Group 14"/>
          <p:cNvGrpSpPr/>
          <p:nvPr/>
        </p:nvGrpSpPr>
        <p:grpSpPr>
          <a:xfrm>
            <a:off x="790323" y="3875348"/>
            <a:ext cx="4232068" cy="2506402"/>
            <a:chOff x="155994" y="2169031"/>
            <a:chExt cx="5400000" cy="3198099"/>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b="21035"/>
            <a:stretch/>
          </p:blipFill>
          <p:spPr>
            <a:xfrm>
              <a:off x="155994" y="2169031"/>
              <a:ext cx="5400000" cy="319809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173" y="2268167"/>
              <a:ext cx="721200" cy="7200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980" y="2412167"/>
              <a:ext cx="1248585" cy="216000"/>
            </a:xfrm>
            <a:prstGeom prst="rect">
              <a:avLst/>
            </a:prstGeom>
          </p:spPr>
        </p:pic>
        <p:pic>
          <p:nvPicPr>
            <p:cNvPr id="21" name="Picture 20"/>
            <p:cNvPicPr>
              <a:picLocks noChangeAspect="1"/>
            </p:cNvPicPr>
            <p:nvPr/>
          </p:nvPicPr>
          <p:blipFill>
            <a:blip r:embed="rId9"/>
            <a:stretch>
              <a:fillRect/>
            </a:stretch>
          </p:blipFill>
          <p:spPr>
            <a:xfrm>
              <a:off x="1376380" y="2694816"/>
              <a:ext cx="669575" cy="216000"/>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2839890" y="4824718"/>
                  <a:ext cx="2610029" cy="504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b="1" i="1" dirty="0" smtClean="0">
                            <a:latin typeface="Cambria Math" panose="02040503050406030204" pitchFamily="18" charset="0"/>
                          </a:rPr>
                          <m:t>𝟏</m:t>
                        </m:r>
                        <m:r>
                          <a:rPr lang="en-GB" b="1" i="1" dirty="0" smtClean="0">
                            <a:latin typeface="Cambria Math" panose="02040503050406030204" pitchFamily="18" charset="0"/>
                          </a:rPr>
                          <m:t>.</m:t>
                        </m:r>
                        <m:r>
                          <a:rPr lang="en-GB" b="1" i="1" dirty="0" smtClean="0">
                            <a:latin typeface="Cambria Math" panose="02040503050406030204" pitchFamily="18" charset="0"/>
                          </a:rPr>
                          <m:t>𝟑𝟓</m:t>
                        </m:r>
                        <m:r>
                          <a:rPr lang="en-GB" b="1" i="1" dirty="0" smtClean="0">
                            <a:latin typeface="Cambria Math" panose="02040503050406030204" pitchFamily="18" charset="0"/>
                          </a:rPr>
                          <m:t> </m:t>
                        </m:r>
                        <m:r>
                          <a:rPr lang="en-GB" b="1" i="0" dirty="0" err="1" smtClean="0">
                            <a:latin typeface="Cambria Math" panose="02040503050406030204" pitchFamily="18" charset="0"/>
                          </a:rPr>
                          <m:t>𝐌</m:t>
                        </m:r>
                        <m:sSub>
                          <m:sSubPr>
                            <m:ctrlPr>
                              <a:rPr lang="en-GB" b="1" i="1" dirty="0" smtClean="0">
                                <a:latin typeface="Cambria Math" panose="02040503050406030204" pitchFamily="18" charset="0"/>
                              </a:rPr>
                            </m:ctrlPr>
                          </m:sSubPr>
                          <m:e>
                            <m:r>
                              <a:rPr lang="en-GB" b="1" i="0" dirty="0" err="1" smtClean="0">
                                <a:latin typeface="Cambria Math" panose="02040503050406030204" pitchFamily="18" charset="0"/>
                              </a:rPr>
                              <m:t>𝐖</m:t>
                            </m:r>
                          </m:e>
                          <m:sub>
                            <m:r>
                              <m:rPr>
                                <m:sty m:val="p"/>
                              </m:rPr>
                              <a:rPr lang="en-GB" b="0" i="0" dirty="0" smtClean="0">
                                <a:latin typeface="Cambria Math" panose="02040503050406030204" pitchFamily="18" charset="0"/>
                              </a:rPr>
                              <m:t>peak</m:t>
                            </m:r>
                          </m:sub>
                        </m:sSub>
                      </m:oMath>
                    </m:oMathPara>
                  </a14:m>
                  <a:endParaRPr lang="en-GB" b="1" dirty="0"/>
                </a:p>
              </p:txBody>
            </p:sp>
          </mc:Choice>
          <mc:Fallback xmlns="">
            <p:sp>
              <p:nvSpPr>
                <p:cNvPr id="22" name="Rectangle 21"/>
                <p:cNvSpPr>
                  <a:spLocks noRot="1" noChangeAspect="1" noMove="1" noResize="1" noEditPoints="1" noAdjustHandles="1" noChangeArrowheads="1" noChangeShapeType="1" noTextEdit="1"/>
                </p:cNvSpPr>
                <p:nvPr/>
              </p:nvSpPr>
              <p:spPr>
                <a:xfrm>
                  <a:off x="2839890" y="4824718"/>
                  <a:ext cx="2610029" cy="504000"/>
                </a:xfrm>
                <a:prstGeom prst="rect">
                  <a:avLst/>
                </a:prstGeom>
                <a:blipFill>
                  <a:blip r:embed="rId10"/>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4" name="Rectangle 23"/>
              <p:cNvSpPr/>
              <p:nvPr/>
            </p:nvSpPr>
            <p:spPr>
              <a:xfrm>
                <a:off x="8247215" y="5813938"/>
                <a:ext cx="2610029" cy="504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b="1" i="1" dirty="0" smtClean="0">
                          <a:latin typeface="Cambria Math" panose="02040503050406030204" pitchFamily="18" charset="0"/>
                        </a:rPr>
                        <m:t>𝟏</m:t>
                      </m:r>
                      <m:r>
                        <a:rPr lang="en-GB" b="1" i="1" dirty="0" smtClean="0">
                          <a:latin typeface="Cambria Math" panose="02040503050406030204" pitchFamily="18" charset="0"/>
                        </a:rPr>
                        <m:t>.</m:t>
                      </m:r>
                      <m:r>
                        <a:rPr lang="en-GB" b="1" i="1" dirty="0" smtClean="0">
                          <a:latin typeface="Cambria Math" panose="02040503050406030204" pitchFamily="18" charset="0"/>
                        </a:rPr>
                        <m:t>𝟐𝟎</m:t>
                      </m:r>
                      <m:r>
                        <a:rPr lang="en-GB" b="1" i="1" dirty="0" smtClean="0">
                          <a:latin typeface="Cambria Math" panose="02040503050406030204" pitchFamily="18" charset="0"/>
                        </a:rPr>
                        <m:t> </m:t>
                      </m:r>
                      <m:r>
                        <a:rPr lang="en-GB" b="1" i="0" dirty="0" err="1" smtClean="0">
                          <a:latin typeface="Cambria Math" panose="02040503050406030204" pitchFamily="18" charset="0"/>
                        </a:rPr>
                        <m:t>𝐌</m:t>
                      </m:r>
                      <m:sSub>
                        <m:sSubPr>
                          <m:ctrlPr>
                            <a:rPr lang="en-GB" b="1" i="1" dirty="0" smtClean="0">
                              <a:latin typeface="Cambria Math" panose="02040503050406030204" pitchFamily="18" charset="0"/>
                            </a:rPr>
                          </m:ctrlPr>
                        </m:sSubPr>
                        <m:e>
                          <m:r>
                            <a:rPr lang="en-GB" b="1" i="0" dirty="0" err="1" smtClean="0">
                              <a:latin typeface="Cambria Math" panose="02040503050406030204" pitchFamily="18" charset="0"/>
                            </a:rPr>
                            <m:t>𝐖</m:t>
                          </m:r>
                        </m:e>
                        <m:sub>
                          <m:r>
                            <m:rPr>
                              <m:sty m:val="p"/>
                            </m:rPr>
                            <a:rPr lang="en-GB" b="0" i="0" dirty="0" smtClean="0">
                              <a:latin typeface="Cambria Math" panose="02040503050406030204" pitchFamily="18" charset="0"/>
                            </a:rPr>
                            <m:t>peak</m:t>
                          </m:r>
                        </m:sub>
                      </m:sSub>
                    </m:oMath>
                  </m:oMathPara>
                </a14:m>
                <a:endParaRPr lang="en-GB" b="1" dirty="0"/>
              </a:p>
            </p:txBody>
          </p:sp>
        </mc:Choice>
        <mc:Fallback xmlns="">
          <p:sp>
            <p:nvSpPr>
              <p:cNvPr id="24" name="Rectangle 23"/>
              <p:cNvSpPr>
                <a:spLocks noRot="1" noChangeAspect="1" noMove="1" noResize="1" noEditPoints="1" noAdjustHandles="1" noChangeArrowheads="1" noChangeShapeType="1" noTextEdit="1"/>
              </p:cNvSpPr>
              <p:nvPr/>
            </p:nvSpPr>
            <p:spPr>
              <a:xfrm>
                <a:off x="8247215" y="5813938"/>
                <a:ext cx="2610029" cy="504000"/>
              </a:xfrm>
              <a:prstGeom prst="rect">
                <a:avLst/>
              </a:prstGeom>
              <a:blipFill>
                <a:blip r:embed="rId11"/>
                <a:stretch>
                  <a:fillRect/>
                </a:stretch>
              </a:blipFill>
            </p:spPr>
            <p:txBody>
              <a:bodyPr/>
              <a:lstStyle/>
              <a:p>
                <a:r>
                  <a:rPr lang="en-GB">
                    <a:noFill/>
                  </a:rPr>
                  <a:t> </a:t>
                </a:r>
              </a:p>
            </p:txBody>
          </p:sp>
        </mc:Fallback>
      </mc:AlternateContent>
      <p:grpSp>
        <p:nvGrpSpPr>
          <p:cNvPr id="25" name="Group 24"/>
          <p:cNvGrpSpPr/>
          <p:nvPr/>
        </p:nvGrpSpPr>
        <p:grpSpPr>
          <a:xfrm>
            <a:off x="5795691" y="1226382"/>
            <a:ext cx="5686799" cy="2614275"/>
            <a:chOff x="668586" y="1410522"/>
            <a:chExt cx="5686799" cy="3004847"/>
          </a:xfrm>
        </p:grpSpPr>
        <mc:AlternateContent xmlns:mc="http://schemas.openxmlformats.org/markup-compatibility/2006" xmlns:a14="http://schemas.microsoft.com/office/drawing/2010/main">
          <mc:Choice Requires="a14">
            <p:graphicFrame>
              <p:nvGraphicFramePr>
                <p:cNvPr id="30" name="Content Placeholder 6"/>
                <p:cNvGraphicFramePr>
                  <a:graphicFrameLocks/>
                </p:cNvGraphicFramePr>
                <p:nvPr>
                  <p:extLst>
                    <p:ext uri="{D42A27DB-BD31-4B8C-83A1-F6EECF244321}">
                      <p14:modId xmlns:p14="http://schemas.microsoft.com/office/powerpoint/2010/main" val="4112388395"/>
                    </p:ext>
                  </p:extLst>
                </p:nvPr>
              </p:nvGraphicFramePr>
              <p:xfrm>
                <a:off x="720539" y="1410522"/>
                <a:ext cx="5400675" cy="2807561"/>
              </p:xfrm>
              <a:graphic>
                <a:graphicData uri="http://schemas.openxmlformats.org/drawingml/2006/chart">
                  <c:chart xmlns:c="http://schemas.openxmlformats.org/drawingml/2006/chart" xmlns:r="http://schemas.openxmlformats.org/officeDocument/2006/relationships" r:id="rId12"/>
                </a:graphicData>
              </a:graphic>
            </p:graphicFrame>
          </mc:Choice>
          <mc:Fallback xmlns="">
            <p:graphicFrame>
              <p:nvGraphicFramePr>
                <p:cNvPr id="30" name="Content Placeholder 6"/>
                <p:cNvGraphicFramePr>
                  <a:graphicFrameLocks/>
                </p:cNvGraphicFramePr>
                <p:nvPr>
                  <p:extLst>
                    <p:ext uri="{D42A27DB-BD31-4B8C-83A1-F6EECF244321}">
                      <p14:modId xmlns:p14="http://schemas.microsoft.com/office/powerpoint/2010/main" val="4112388395"/>
                    </p:ext>
                  </p:extLst>
                </p:nvPr>
              </p:nvGraphicFramePr>
              <p:xfrm>
                <a:off x="720539" y="1410522"/>
                <a:ext cx="5400675" cy="2807561"/>
              </p:xfrm>
              <a:graphic>
                <a:graphicData uri="http://schemas.openxmlformats.org/drawingml/2006/chart">
                  <c:chart xmlns:c="http://schemas.openxmlformats.org/drawingml/2006/chart" xmlns:r="http://schemas.openxmlformats.org/officeDocument/2006/relationships" r:id="rId13"/>
                </a:graphicData>
              </a:graphic>
            </p:graphicFrame>
          </mc:Fallback>
        </mc:AlternateContent>
        <p:pic>
          <p:nvPicPr>
            <p:cNvPr id="26" name="Picture 25"/>
            <p:cNvPicPr>
              <a:picLocks noChangeAspect="1"/>
            </p:cNvPicPr>
            <p:nvPr/>
          </p:nvPicPr>
          <p:blipFill>
            <a:blip r:embed="rId14">
              <a:clrChange>
                <a:clrFrom>
                  <a:srgbClr val="FFFFFF"/>
                </a:clrFrom>
                <a:clrTo>
                  <a:srgbClr val="FFFFFF">
                    <a:alpha val="0"/>
                  </a:srgbClr>
                </a:clrTo>
              </a:clrChange>
            </a:blip>
            <a:stretch>
              <a:fillRect/>
            </a:stretch>
          </p:blipFill>
          <p:spPr>
            <a:xfrm>
              <a:off x="2670550" y="1521832"/>
              <a:ext cx="689450" cy="360000"/>
            </a:xfrm>
            <a:prstGeom prst="rect">
              <a:avLst/>
            </a:prstGeom>
          </p:spPr>
        </p:pic>
        <p:sp>
          <p:nvSpPr>
            <p:cNvPr id="27" name="TextBox 26"/>
            <p:cNvSpPr txBox="1"/>
            <p:nvPr/>
          </p:nvSpPr>
          <p:spPr>
            <a:xfrm>
              <a:off x="3918148" y="2675790"/>
              <a:ext cx="1890839" cy="523221"/>
            </a:xfrm>
            <a:prstGeom prst="rect">
              <a:avLst/>
            </a:prstGeom>
            <a:noFill/>
          </p:spPr>
          <p:txBody>
            <a:bodyPr wrap="none" rtlCol="0">
              <a:spAutoFit/>
            </a:bodyPr>
            <a:lstStyle/>
            <a:p>
              <a:pPr algn="ctr"/>
              <a:r>
                <a:rPr lang="en-GB" sz="1400" dirty="0">
                  <a:solidFill>
                    <a:srgbClr val="002060"/>
                  </a:solidFill>
                </a:rPr>
                <a:t>Operating point</a:t>
              </a:r>
            </a:p>
            <a:p>
              <a:pPr algn="ctr"/>
              <a:r>
                <a:rPr lang="en-GB" sz="1400" dirty="0">
                  <a:solidFill>
                    <a:srgbClr val="002060"/>
                  </a:solidFill>
                </a:rPr>
                <a:t>RF/DC efficiency = </a:t>
              </a:r>
              <a:r>
                <a:rPr lang="en-GB" sz="1400" dirty="0" smtClean="0">
                  <a:solidFill>
                    <a:srgbClr val="002060"/>
                  </a:solidFill>
                </a:rPr>
                <a:t>70 </a:t>
              </a:r>
              <a:r>
                <a:rPr lang="en-GB" sz="1400" dirty="0">
                  <a:solidFill>
                    <a:srgbClr val="002060"/>
                  </a:solidFill>
                </a:rPr>
                <a:t>%</a:t>
              </a:r>
            </a:p>
          </p:txBody>
        </p:sp>
        <mc:AlternateContent xmlns:mc="http://schemas.openxmlformats.org/markup-compatibility/2006" xmlns:a14="http://schemas.microsoft.com/office/drawing/2010/main">
          <mc:Choice Requires="a14">
            <p:sp>
              <p:nvSpPr>
                <p:cNvPr id="28" name="TextBox 27"/>
                <p:cNvSpPr txBox="1"/>
                <p:nvPr/>
              </p:nvSpPr>
              <p:spPr>
                <a:xfrm rot="16200000">
                  <a:off x="221605" y="2516030"/>
                  <a:ext cx="1281376" cy="3874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𝜂</m:t>
                            </m:r>
                          </m:e>
                          <m:sub>
                            <m:f>
                              <m:fPr>
                                <m:type m:val="lin"/>
                                <m:ctrlPr>
                                  <a:rPr lang="en-GB" b="0" i="1" smtClean="0">
                                    <a:latin typeface="Cambria Math" panose="02040503050406030204" pitchFamily="18" charset="0"/>
                                  </a:rPr>
                                </m:ctrlPr>
                              </m:fPr>
                              <m:num>
                                <m:r>
                                  <m:rPr>
                                    <m:sty m:val="p"/>
                                  </m:rPr>
                                  <a:rPr lang="en-GB" b="0" i="0" smtClean="0">
                                    <a:latin typeface="Cambria Math" panose="02040503050406030204" pitchFamily="18" charset="0"/>
                                  </a:rPr>
                                  <m:t>RF</m:t>
                                </m:r>
                              </m:num>
                              <m:den>
                                <m:r>
                                  <m:rPr>
                                    <m:sty m:val="p"/>
                                  </m:rPr>
                                  <a:rPr lang="en-GB" b="0" i="0" smtClean="0">
                                    <a:latin typeface="Cambria Math" panose="02040503050406030204" pitchFamily="18" charset="0"/>
                                  </a:rPr>
                                  <m:t>DC</m:t>
                                </m:r>
                              </m:den>
                            </m:f>
                          </m:sub>
                        </m:sSub>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m:t>
                            </m:r>
                          </m:e>
                        </m:d>
                      </m:oMath>
                    </m:oMathPara>
                  </a14:m>
                  <a:endParaRPr lang="en-GB" dirty="0"/>
                </a:p>
              </p:txBody>
            </p:sp>
          </mc:Choice>
          <mc:Fallback xmlns="">
            <p:sp>
              <p:nvSpPr>
                <p:cNvPr id="28" name="TextBox 27"/>
                <p:cNvSpPr txBox="1">
                  <a:spLocks noRot="1" noChangeAspect="1" noMove="1" noResize="1" noEditPoints="1" noAdjustHandles="1" noChangeArrowheads="1" noChangeShapeType="1" noTextEdit="1"/>
                </p:cNvSpPr>
                <p:nvPr/>
              </p:nvSpPr>
              <p:spPr>
                <a:xfrm rot="16200000">
                  <a:off x="221605" y="2516030"/>
                  <a:ext cx="1281376" cy="387414"/>
                </a:xfrm>
                <a:prstGeom prst="rect">
                  <a:avLst/>
                </a:prstGeom>
                <a:blipFill>
                  <a:blip r:embed="rId15"/>
                  <a:stretch>
                    <a:fillRect l="-49206" t="-1093" r="-1301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889727" y="4033854"/>
                  <a:ext cx="1465658"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m:rPr>
                                <m:sty m:val="p"/>
                              </m:rPr>
                              <a:rPr lang="en-GB" b="0" i="0" smtClean="0">
                                <a:latin typeface="Cambria Math" panose="02040503050406030204" pitchFamily="18" charset="0"/>
                              </a:rPr>
                              <m:t>out</m:t>
                            </m:r>
                            <m:r>
                              <a:rPr lang="en-GB" b="0" i="0" smtClean="0">
                                <a:latin typeface="Cambria Math" panose="02040503050406030204" pitchFamily="18" charset="0"/>
                              </a:rPr>
                              <m:t>,</m:t>
                            </m:r>
                            <m:r>
                              <m:rPr>
                                <m:sty m:val="p"/>
                              </m:rPr>
                              <a:rPr lang="en-GB" b="0" i="0" smtClean="0">
                                <a:latin typeface="Cambria Math" panose="02040503050406030204" pitchFamily="18" charset="0"/>
                              </a:rPr>
                              <m:t>CW</m:t>
                            </m:r>
                          </m:sub>
                        </m:sSub>
                        <m:r>
                          <a:rPr lang="en-GB" b="0" i="1" smtClean="0">
                            <a:latin typeface="Cambria Math" panose="02040503050406030204" pitchFamily="18" charset="0"/>
                          </a:rPr>
                          <m:t>[</m:t>
                        </m:r>
                        <m:r>
                          <m:rPr>
                            <m:sty m:val="p"/>
                          </m:rPr>
                          <a:rPr lang="en-GB" b="0" i="0" smtClean="0">
                            <a:latin typeface="Cambria Math" panose="02040503050406030204" pitchFamily="18" charset="0"/>
                          </a:rPr>
                          <m:t>kW</m:t>
                        </m:r>
                        <m:r>
                          <a:rPr lang="en-GB" b="0" i="1" smtClean="0">
                            <a:latin typeface="Cambria Math" panose="02040503050406030204" pitchFamily="18" charset="0"/>
                          </a:rPr>
                          <m:t>]</m:t>
                        </m:r>
                      </m:oMath>
                    </m:oMathPara>
                  </a14:m>
                  <a:endParaRPr lang="en-GB" dirty="0"/>
                </a:p>
              </p:txBody>
            </p:sp>
          </mc:Choice>
          <mc:Fallback xmlns="">
            <p:sp>
              <p:nvSpPr>
                <p:cNvPr id="29" name="TextBox 28"/>
                <p:cNvSpPr txBox="1">
                  <a:spLocks noRot="1" noChangeAspect="1" noMove="1" noResize="1" noEditPoints="1" noAdjustHandles="1" noChangeArrowheads="1" noChangeShapeType="1" noTextEdit="1"/>
                </p:cNvSpPr>
                <p:nvPr/>
              </p:nvSpPr>
              <p:spPr>
                <a:xfrm>
                  <a:off x="4889727" y="4033854"/>
                  <a:ext cx="1465658" cy="381515"/>
                </a:xfrm>
                <a:prstGeom prst="rect">
                  <a:avLst/>
                </a:prstGeom>
                <a:blipFill>
                  <a:blip r:embed="rId16"/>
                  <a:stretch>
                    <a:fillRect b="-31481"/>
                  </a:stretch>
                </a:blipFill>
              </p:spPr>
              <p:txBody>
                <a:bodyPr/>
                <a:lstStyle/>
                <a:p>
                  <a:r>
                    <a:rPr lang="en-GB">
                      <a:noFill/>
                    </a:rPr>
                    <a:t> </a:t>
                  </a:r>
                </a:p>
              </p:txBody>
            </p:sp>
          </mc:Fallback>
        </mc:AlternateContent>
      </p:grpSp>
      <p:grpSp>
        <p:nvGrpSpPr>
          <p:cNvPr id="31" name="Group 30"/>
          <p:cNvGrpSpPr/>
          <p:nvPr/>
        </p:nvGrpSpPr>
        <p:grpSpPr>
          <a:xfrm>
            <a:off x="122539" y="1295434"/>
            <a:ext cx="5577799" cy="2565366"/>
            <a:chOff x="6310461" y="1632632"/>
            <a:chExt cx="5577799" cy="2779928"/>
          </a:xfrm>
        </p:grpSpPr>
        <p:pic>
          <p:nvPicPr>
            <p:cNvPr id="32" name="Picture 31"/>
            <p:cNvPicPr>
              <a:picLocks noChangeAspect="1"/>
            </p:cNvPicPr>
            <p:nvPr/>
          </p:nvPicPr>
          <p:blipFill>
            <a:blip r:embed="rId17"/>
            <a:stretch>
              <a:fillRect/>
            </a:stretch>
          </p:blipFill>
          <p:spPr>
            <a:xfrm>
              <a:off x="7745686" y="1661200"/>
              <a:ext cx="1080000" cy="202501"/>
            </a:xfrm>
            <a:prstGeom prst="rect">
              <a:avLst/>
            </a:prstGeom>
          </p:spPr>
        </p:pic>
        <p:pic>
          <p:nvPicPr>
            <p:cNvPr id="33" name="Picture 32"/>
            <p:cNvPicPr>
              <a:picLocks noChangeAspect="1"/>
            </p:cNvPicPr>
            <p:nvPr/>
          </p:nvPicPr>
          <p:blipFill>
            <a:blip r:embed="rId18"/>
            <a:stretch>
              <a:fillRect/>
            </a:stretch>
          </p:blipFill>
          <p:spPr>
            <a:xfrm>
              <a:off x="8902461" y="1632632"/>
              <a:ext cx="720000" cy="26094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rot="16200000">
                  <a:off x="5863480" y="2562210"/>
                  <a:ext cx="1281376" cy="3874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𝜂</m:t>
                            </m:r>
                          </m:e>
                          <m:sub>
                            <m:f>
                              <m:fPr>
                                <m:type m:val="lin"/>
                                <m:ctrlPr>
                                  <a:rPr lang="en-GB" b="0" i="1" smtClean="0">
                                    <a:latin typeface="Cambria Math" panose="02040503050406030204" pitchFamily="18" charset="0"/>
                                  </a:rPr>
                                </m:ctrlPr>
                              </m:fPr>
                              <m:num>
                                <m:r>
                                  <m:rPr>
                                    <m:sty m:val="p"/>
                                  </m:rPr>
                                  <a:rPr lang="en-GB" b="0" i="0" smtClean="0">
                                    <a:latin typeface="Cambria Math" panose="02040503050406030204" pitchFamily="18" charset="0"/>
                                  </a:rPr>
                                  <m:t>RF</m:t>
                                </m:r>
                              </m:num>
                              <m:den>
                                <m:r>
                                  <m:rPr>
                                    <m:sty m:val="p"/>
                                  </m:rPr>
                                  <a:rPr lang="en-GB" b="0" i="0" smtClean="0">
                                    <a:latin typeface="Cambria Math" panose="02040503050406030204" pitchFamily="18" charset="0"/>
                                  </a:rPr>
                                  <m:t>DC</m:t>
                                </m:r>
                              </m:den>
                            </m:f>
                          </m:sub>
                        </m:sSub>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m:t>
                            </m:r>
                          </m:e>
                        </m:d>
                      </m:oMath>
                    </m:oMathPara>
                  </a14:m>
                  <a:endParaRPr lang="en-GB" dirty="0"/>
                </a:p>
              </p:txBody>
            </p:sp>
          </mc:Choice>
          <mc:Fallback xmlns="">
            <p:sp>
              <p:nvSpPr>
                <p:cNvPr id="34" name="TextBox 33"/>
                <p:cNvSpPr txBox="1">
                  <a:spLocks noRot="1" noChangeAspect="1" noMove="1" noResize="1" noEditPoints="1" noAdjustHandles="1" noChangeArrowheads="1" noChangeShapeType="1" noTextEdit="1"/>
                </p:cNvSpPr>
                <p:nvPr/>
              </p:nvSpPr>
              <p:spPr>
                <a:xfrm rot="16200000">
                  <a:off x="5863480" y="2562210"/>
                  <a:ext cx="1281376" cy="387414"/>
                </a:xfrm>
                <a:prstGeom prst="rect">
                  <a:avLst/>
                </a:prstGeom>
                <a:blipFill>
                  <a:blip r:embed="rId19"/>
                  <a:stretch>
                    <a:fillRect l="-48438" r="-1265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0422602" y="4031045"/>
                  <a:ext cx="1465658"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m:rPr>
                                <m:sty m:val="p"/>
                              </m:rPr>
                              <a:rPr lang="en-GB" b="0" i="0" smtClean="0">
                                <a:latin typeface="Cambria Math" panose="02040503050406030204" pitchFamily="18" charset="0"/>
                              </a:rPr>
                              <m:t>out</m:t>
                            </m:r>
                            <m:r>
                              <a:rPr lang="en-GB" b="0" i="0" smtClean="0">
                                <a:latin typeface="Cambria Math" panose="02040503050406030204" pitchFamily="18" charset="0"/>
                              </a:rPr>
                              <m:t>,</m:t>
                            </m:r>
                            <m:r>
                              <m:rPr>
                                <m:sty m:val="p"/>
                              </m:rPr>
                              <a:rPr lang="en-GB" b="0" i="0" smtClean="0">
                                <a:latin typeface="Cambria Math" panose="02040503050406030204" pitchFamily="18" charset="0"/>
                              </a:rPr>
                              <m:t>CW</m:t>
                            </m:r>
                          </m:sub>
                        </m:sSub>
                        <m:r>
                          <a:rPr lang="en-GB" b="0" i="1" smtClean="0">
                            <a:latin typeface="Cambria Math" panose="02040503050406030204" pitchFamily="18" charset="0"/>
                          </a:rPr>
                          <m:t>[</m:t>
                        </m:r>
                        <m:r>
                          <m:rPr>
                            <m:sty m:val="p"/>
                          </m:rPr>
                          <a:rPr lang="en-GB" b="0" i="0" smtClean="0">
                            <a:latin typeface="Cambria Math" panose="02040503050406030204" pitchFamily="18" charset="0"/>
                          </a:rPr>
                          <m:t>kW</m:t>
                        </m:r>
                        <m:r>
                          <a:rPr lang="en-GB" b="0" i="1" smtClean="0">
                            <a:latin typeface="Cambria Math" panose="02040503050406030204" pitchFamily="18" charset="0"/>
                          </a:rPr>
                          <m:t>]</m:t>
                        </m:r>
                      </m:oMath>
                    </m:oMathPara>
                  </a14:m>
                  <a:endParaRPr lang="en-GB" dirty="0"/>
                </a:p>
              </p:txBody>
            </p:sp>
          </mc:Choice>
          <mc:Fallback xmlns="">
            <p:sp>
              <p:nvSpPr>
                <p:cNvPr id="35" name="TextBox 34"/>
                <p:cNvSpPr txBox="1">
                  <a:spLocks noRot="1" noChangeAspect="1" noMove="1" noResize="1" noEditPoints="1" noAdjustHandles="1" noChangeArrowheads="1" noChangeShapeType="1" noTextEdit="1"/>
                </p:cNvSpPr>
                <p:nvPr/>
              </p:nvSpPr>
              <p:spPr>
                <a:xfrm>
                  <a:off x="10422602" y="4031045"/>
                  <a:ext cx="1465658" cy="381515"/>
                </a:xfrm>
                <a:prstGeom prst="rect">
                  <a:avLst/>
                </a:prstGeom>
                <a:blipFill>
                  <a:blip r:embed="rId20"/>
                  <a:stretch>
                    <a:fillRect b="-24561"/>
                  </a:stretch>
                </a:blipFill>
              </p:spPr>
              <p:txBody>
                <a:bodyPr/>
                <a:lstStyle/>
                <a:p>
                  <a:r>
                    <a:rPr lang="en-GB">
                      <a:noFill/>
                    </a:rPr>
                    <a:t> </a:t>
                  </a:r>
                </a:p>
              </p:txBody>
            </p:sp>
          </mc:Fallback>
        </mc:AlternateContent>
        <p:sp>
          <p:nvSpPr>
            <p:cNvPr id="36" name="TextBox 35"/>
            <p:cNvSpPr txBox="1"/>
            <p:nvPr/>
          </p:nvSpPr>
          <p:spPr>
            <a:xfrm>
              <a:off x="9681671" y="2756745"/>
              <a:ext cx="1890839" cy="523220"/>
            </a:xfrm>
            <a:prstGeom prst="rect">
              <a:avLst/>
            </a:prstGeom>
            <a:noFill/>
          </p:spPr>
          <p:txBody>
            <a:bodyPr wrap="none" rtlCol="0">
              <a:spAutoFit/>
            </a:bodyPr>
            <a:lstStyle/>
            <a:p>
              <a:pPr algn="ctr"/>
              <a:r>
                <a:rPr lang="en-GB" sz="1400" dirty="0">
                  <a:solidFill>
                    <a:srgbClr val="002060"/>
                  </a:solidFill>
                </a:rPr>
                <a:t>Operating point</a:t>
              </a:r>
            </a:p>
            <a:p>
              <a:pPr algn="ctr"/>
              <a:r>
                <a:rPr lang="en-GB" sz="1400" dirty="0">
                  <a:solidFill>
                    <a:srgbClr val="002060"/>
                  </a:solidFill>
                </a:rPr>
                <a:t>RF/DC efficiency = </a:t>
              </a:r>
              <a:r>
                <a:rPr lang="en-GB" sz="1400" dirty="0" smtClean="0">
                  <a:solidFill>
                    <a:srgbClr val="002060"/>
                  </a:solidFill>
                </a:rPr>
                <a:t>72 </a:t>
              </a:r>
              <a:r>
                <a:rPr lang="en-GB" sz="1400" dirty="0">
                  <a:solidFill>
                    <a:srgbClr val="002060"/>
                  </a:solidFill>
                </a:rPr>
                <a:t>%</a:t>
              </a:r>
            </a:p>
          </p:txBody>
        </p:sp>
      </p:grpSp>
    </p:spTree>
    <p:extLst>
      <p:ext uri="{BB962C8B-B14F-4D97-AF65-F5344CB8AC3E}">
        <p14:creationId xmlns:p14="http://schemas.microsoft.com/office/powerpoint/2010/main" val="312797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Footer Placeholder 10"/>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Slide Number Placehold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tle 5"/>
          <p:cNvSpPr>
            <a:spLocks noGrp="1"/>
          </p:cNvSpPr>
          <p:nvPr>
            <p:ph type="title"/>
          </p:nvPr>
        </p:nvSpPr>
        <p:spPr>
          <a:xfrm>
            <a:off x="1076252" y="365125"/>
            <a:ext cx="9450777" cy="1325563"/>
          </a:xfrm>
        </p:spPr>
        <p:txBody>
          <a:bodyPr>
            <a:normAutofit/>
          </a:bodyPr>
          <a:lstStyle/>
          <a:p>
            <a:r>
              <a:rPr lang="en-GB" sz="3600" dirty="0" smtClean="0"/>
              <a:t>Average RF power needs of large HEP Projects</a:t>
            </a:r>
            <a:endParaRPr lang="en-GB" sz="3600" dirty="0"/>
          </a:p>
        </p:txBody>
      </p:sp>
      <mc:AlternateContent xmlns:mc="http://schemas.openxmlformats.org/markup-compatibility/2006" xmlns:a14="http://schemas.microsoft.com/office/drawing/2010/main">
        <mc:Choice Requires="a14">
          <p:sp>
            <p:nvSpPr>
              <p:cNvPr id="2" name="TextBox 1"/>
              <p:cNvSpPr txBox="1"/>
              <p:nvPr/>
            </p:nvSpPr>
            <p:spPr>
              <a:xfrm>
                <a:off x="1628872" y="5882303"/>
                <a:ext cx="4170565" cy="349326"/>
              </a:xfrm>
              <a:prstGeom prst="rect">
                <a:avLst/>
              </a:prstGeom>
              <a:noFill/>
              <a:ln>
                <a:solidFill>
                  <a:schemeClr val="bg2"/>
                </a:solid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CLIC 3 </a:t>
                </a:r>
                <a:r>
                  <a:rPr kumimoji="0" lang="en-GB"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TeV</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Pulsed, 1 GHz, </a:t>
                </a:r>
                <a14:m>
                  <m:oMath xmlns:m="http://schemas.openxmlformats.org/officeDocument/2006/math">
                    <m:sSub>
                      <m:sSubPr>
                        <m:ctrlPr>
                          <a:rPr kumimoji="0" lang="en-GB"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m:rPr>
                            <m:sty m:val="p"/>
                          </m:rPr>
                          <a:rPr kumimoji="0" lang="en-GB"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RF</m:t>
                        </m:r>
                        <m:r>
                          <a:rPr kumimoji="0" lang="en-GB"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GB"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total</m:t>
                        </m:r>
                      </m:sub>
                    </m:sSub>
                    <m:r>
                      <a:rPr kumimoji="0" lang="en-GB"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𝟏𝟖</m:t>
                    </m:r>
                    <m:r>
                      <a:rPr kumimoji="0" lang="en-GB"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𝟎</m:t>
                    </m:r>
                    <m:r>
                      <a:rPr kumimoji="0" lang="en-GB"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GB"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𝐌𝐖</m:t>
                    </m:r>
                  </m:oMath>
                </a14:m>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628872" y="5882303"/>
                <a:ext cx="4170565" cy="349326"/>
              </a:xfrm>
              <a:prstGeom prst="rect">
                <a:avLst/>
              </a:prstGeom>
              <a:blipFill>
                <a:blip r:embed="rId2"/>
                <a:stretch>
                  <a:fillRect l="-146" t="-1695" b="-18644"/>
                </a:stretch>
              </a:blipFill>
              <a:ln>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029246" y="5422616"/>
                <a:ext cx="4348947" cy="349326"/>
              </a:xfrm>
              <a:prstGeom prst="rect">
                <a:avLst/>
              </a:prstGeom>
              <a:noFill/>
              <a:ln>
                <a:solidFill>
                  <a:schemeClr val="bg2"/>
                </a:solid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FCC-</a:t>
                </a:r>
                <a:r>
                  <a:rPr kumimoji="0" lang="en-GB"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ee</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CW, (0.4 &amp; 0.8) GHz, </a:t>
                </a:r>
                <a14:m>
                  <m:oMath xmlns:m="http://schemas.openxmlformats.org/officeDocument/2006/math">
                    <m:sSub>
                      <m:sSubPr>
                        <m:ctrlP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m:rPr>
                            <m:sty m:val="p"/>
                          </m:rPr>
                          <a:rPr kumimoji="0" lang="en-GB"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RF</m:t>
                        </m:r>
                        <m:r>
                          <a:rPr kumimoji="0" lang="en-GB"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GB"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total</m:t>
                        </m:r>
                      </m:sub>
                    </m:sSub>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𝟏𝟎𝟓</m:t>
                    </m:r>
                    <m:r>
                      <a:rPr kumimoji="0" lang="en-GB"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GB" sz="16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𝐌𝐖</m:t>
                    </m:r>
                  </m:oMath>
                </a14:m>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029246" y="5422616"/>
                <a:ext cx="4348947" cy="349326"/>
              </a:xfrm>
              <a:prstGeom prst="rect">
                <a:avLst/>
              </a:prstGeom>
              <a:blipFill>
                <a:blip r:embed="rId3"/>
                <a:stretch>
                  <a:fillRect l="-140" t="-1695" b="-18644"/>
                </a:stretch>
              </a:blipFill>
              <a:ln>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448309" y="3365506"/>
                <a:ext cx="4461734" cy="349326"/>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ILC 0.25 </a:t>
                </a:r>
                <a:r>
                  <a:rPr kumimoji="0" lang="en-GB"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TeV</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Pulsed, 1.3 GHz, </a:t>
                </a:r>
                <a14:m>
                  <m:oMath xmlns:m="http://schemas.openxmlformats.org/officeDocument/2006/math">
                    <m:sSub>
                      <m:sSubPr>
                        <m:ctrlPr>
                          <a:rPr kumimoji="0" lang="en-GB"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m:rPr>
                            <m:sty m:val="p"/>
                          </m:rPr>
                          <a:rPr kumimoji="0" lang="en-GB"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RF</m:t>
                        </m:r>
                        <m:r>
                          <a:rPr kumimoji="0" lang="en-GB"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GB"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total</m:t>
                        </m:r>
                      </m:sub>
                    </m:sSub>
                    <m:r>
                      <a:rPr kumimoji="0" lang="en-GB"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𝟐𝟎</m:t>
                    </m:r>
                    <m:r>
                      <a:rPr kumimoji="0" lang="en-GB"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GB"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𝐌𝐖</m:t>
                    </m:r>
                  </m:oMath>
                </a14:m>
                <a:r>
                  <a:rPr kumimoji="0" lang="en-GB" sz="1600" b="1" i="0" u="none" strike="noStrike" kern="1200" cap="none" spc="0" normalizeH="0" baseline="30000" noProof="0" dirty="0" smtClean="0">
                    <a:ln>
                      <a:noFill/>
                    </a:ln>
                    <a:solidFill>
                      <a:srgbClr val="FF0000"/>
                    </a:solidFill>
                    <a:effectLst/>
                    <a:uLnTx/>
                    <a:uFillTx/>
                    <a:latin typeface="Calibri" panose="020F0502020204030204"/>
                    <a:ea typeface="+mn-ea"/>
                    <a:cs typeface="+mn-cs"/>
                  </a:rPr>
                  <a:t>*)</a:t>
                </a:r>
                <a:r>
                  <a:rPr kumimoji="0" lang="en-GB" sz="1600" b="1" i="0" u="none" strike="noStrike" kern="1200" cap="none" spc="0" normalizeH="0" baseline="0" noProof="0" dirty="0" smtClean="0">
                    <a:ln>
                      <a:noFill/>
                    </a:ln>
                    <a:solidFill>
                      <a:srgbClr val="FF0000"/>
                    </a:solidFill>
                    <a:effectLst/>
                    <a:uLnTx/>
                    <a:uFillTx/>
                    <a:latin typeface="Calibri" panose="020F0502020204030204"/>
                    <a:ea typeface="+mn-ea"/>
                    <a:cs typeface="+mn-cs"/>
                  </a:rPr>
                  <a:t> </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448309" y="3365506"/>
                <a:ext cx="4461734" cy="349326"/>
              </a:xfrm>
              <a:prstGeom prst="rect">
                <a:avLst/>
              </a:prstGeom>
              <a:blipFill>
                <a:blip r:embed="rId4"/>
                <a:stretch>
                  <a:fillRect l="-274" t="-3509" b="-21053"/>
                </a:stretch>
              </a:blipFill>
              <a:ln>
                <a:noFill/>
              </a:ln>
            </p:spPr>
            <p:txBody>
              <a:bodyPr/>
              <a:lstStyle/>
              <a:p>
                <a:r>
                  <a:rPr lang="en-GB">
                    <a:noFill/>
                  </a:rPr>
                  <a:t> </a:t>
                </a:r>
              </a:p>
            </p:txBody>
          </p:sp>
        </mc:Fallback>
      </mc:AlternateContent>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4989" y="1661819"/>
            <a:ext cx="3516923" cy="35257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97405" y="1479563"/>
            <a:ext cx="4452936" cy="19358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1220" y="3781613"/>
            <a:ext cx="3645305" cy="19814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6339213" y="5910590"/>
            <a:ext cx="4679338" cy="523220"/>
          </a:xfrm>
          <a:prstGeom prst="rect">
            <a:avLst/>
          </a:prstGeom>
          <a:noFill/>
          <a:ln>
            <a:solidFill>
              <a:schemeClr val="bg2"/>
            </a:solidFill>
          </a:ln>
        </p:spPr>
        <p:txBody>
          <a:bodyPr wrap="square" rtlCol="0" anchor="ctr" anchorCtr="1">
            <a:spAutoFit/>
          </a:bodyPr>
          <a:lstStyle/>
          <a:p>
            <a:r>
              <a:rPr lang="en-GB" sz="1400" baseline="30000" dirty="0" smtClean="0"/>
              <a:t>*)</a:t>
            </a:r>
            <a:r>
              <a:rPr lang="en-GB" sz="1400" dirty="0" smtClean="0"/>
              <a:t>: Estimated value </a:t>
            </a:r>
            <a:r>
              <a:rPr lang="en-GB" sz="1400" dirty="0"/>
              <a:t>from </a:t>
            </a:r>
            <a:r>
              <a:rPr lang="en-GB" sz="1400" dirty="0">
                <a:hlinkClick r:id="rId8"/>
              </a:rPr>
              <a:t>https://</a:t>
            </a:r>
            <a:r>
              <a:rPr lang="en-GB" sz="1400" dirty="0" smtClean="0">
                <a:hlinkClick r:id="rId8"/>
              </a:rPr>
              <a:t>arxiv.org/abs/1903.01629</a:t>
            </a:r>
            <a:endParaRPr lang="en-GB" sz="1400" dirty="0" smtClean="0"/>
          </a:p>
          <a:p>
            <a:r>
              <a:rPr lang="en-GB" sz="1400" dirty="0" smtClean="0"/>
              <a:t>TDR values for 500 GeV: (68…92) MW, depending on region. </a:t>
            </a:r>
            <a:endParaRPr lang="en-GB" sz="1400" dirty="0"/>
          </a:p>
        </p:txBody>
      </p:sp>
    </p:spTree>
    <p:extLst>
      <p:ext uri="{BB962C8B-B14F-4D97-AF65-F5344CB8AC3E}">
        <p14:creationId xmlns:p14="http://schemas.microsoft.com/office/powerpoint/2010/main" val="124882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041030" y="1844824"/>
            <a:ext cx="6676970" cy="4561807"/>
          </a:xfrm>
          <a:prstGeom prst="rect">
            <a:avLst/>
          </a:prstGeom>
        </p:spPr>
      </p:pic>
      <p:sp>
        <p:nvSpPr>
          <p:cNvPr id="8" name="TextBox 7"/>
          <p:cNvSpPr txBox="1"/>
          <p:nvPr/>
        </p:nvSpPr>
        <p:spPr>
          <a:xfrm>
            <a:off x="3607494" y="1607130"/>
            <a:ext cx="13564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Grid to DC: 90%</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4516779" y="1902535"/>
            <a:ext cx="17924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RF power generation!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5413018" y="2434023"/>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RF distribution!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6034342" y="2711022"/>
            <a:ext cx="13676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losses in cavities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7065126" y="2977696"/>
            <a:ext cx="10470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RF to beam</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itle 4"/>
              <p:cNvSpPr>
                <a:spLocks noGrp="1"/>
              </p:cNvSpPr>
              <p:nvPr>
                <p:ph type="title"/>
              </p:nvPr>
            </p:nvSpPr>
            <p:spPr>
              <a:xfrm>
                <a:off x="1257300" y="365125"/>
                <a:ext cx="9338310" cy="1118239"/>
              </a:xfrm>
            </p:spPr>
            <p:txBody>
              <a:bodyPr>
                <a:normAutofit fontScale="90000"/>
              </a:bodyPr>
              <a:lstStyle/>
              <a:p>
                <a:r>
                  <a:rPr lang="en-GB" dirty="0" smtClean="0"/>
                  <a:t>Example FCC-ee </a:t>
                </a:r>
                <a14:m>
                  <m:oMath xmlns:m="http://schemas.openxmlformats.org/officeDocument/2006/math">
                    <m:d>
                      <m:dPr>
                        <m:ctrlPr>
                          <a:rPr lang="en-GB" b="0" i="1" smtClean="0">
                            <a:latin typeface="Cambria Math" panose="02040503050406030204" pitchFamily="18" charset="0"/>
                          </a:rPr>
                        </m:ctrlPr>
                      </m:dPr>
                      <m:e>
                        <m:r>
                          <a:rPr lang="en-GB" i="1">
                            <a:latin typeface="Cambria Math" panose="02040503050406030204" pitchFamily="18" charset="0"/>
                          </a:rPr>
                          <m:t>𝑡</m:t>
                        </m:r>
                        <m:acc>
                          <m:accPr>
                            <m:chr m:val="̅"/>
                            <m:ctrlPr>
                              <a:rPr lang="en-GB" i="1">
                                <a:latin typeface="Cambria Math" panose="02040503050406030204" pitchFamily="18" charset="0"/>
                              </a:rPr>
                            </m:ctrlPr>
                          </m:accPr>
                          <m:e>
                            <m:r>
                              <a:rPr lang="en-GB" i="1">
                                <a:latin typeface="Cambria Math" panose="02040503050406030204" pitchFamily="18" charset="0"/>
                              </a:rPr>
                              <m:t>𝑡</m:t>
                            </m:r>
                          </m:e>
                        </m:acc>
                      </m:e>
                    </m:d>
                  </m:oMath>
                </a14:m>
                <a:r>
                  <a:rPr lang="en-GB" dirty="0"/>
                  <a:t>: orders of magnitude</a:t>
                </a:r>
              </a:p>
            </p:txBody>
          </p:sp>
        </mc:Choice>
        <mc:Fallback xmlns="">
          <p:sp>
            <p:nvSpPr>
              <p:cNvPr id="5" name="Title 4"/>
              <p:cNvSpPr>
                <a:spLocks noGrp="1" noRot="1" noChangeAspect="1" noMove="1" noResize="1" noEditPoints="1" noAdjustHandles="1" noChangeArrowheads="1" noChangeShapeType="1" noTextEdit="1"/>
              </p:cNvSpPr>
              <p:nvPr>
                <p:ph type="title"/>
              </p:nvPr>
            </p:nvSpPr>
            <p:spPr>
              <a:xfrm>
                <a:off x="1257300" y="365125"/>
                <a:ext cx="9338310" cy="1118239"/>
              </a:xfrm>
              <a:blipFill>
                <a:blip r:embed="rId3"/>
                <a:stretch>
                  <a:fillRect l="-2285" r="-1501" b="-491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9517308" y="2274838"/>
                <a:ext cx="2244754" cy="3016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Eventually, all is converted to waste heat!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Figure of merit: physics results per MWh!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or:    </a:t>
                </a:r>
                <a14:m>
                  <m:oMath xmlns:m="http://schemas.openxmlformats.org/officeDocument/2006/math">
                    <m:f>
                      <m:f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f</m:t>
                        </m:r>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b</m:t>
                            </m:r>
                          </m:e>
                          <m:sup>
                            <m: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num>
                      <m:den>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TWh</m:t>
                        </m:r>
                      </m:den>
                    </m:f>
                  </m:oMath>
                </a14:m>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517308" y="2274838"/>
                <a:ext cx="2244754" cy="3016531"/>
              </a:xfrm>
              <a:prstGeom prst="rect">
                <a:avLst/>
              </a:prstGeom>
              <a:blipFill>
                <a:blip r:embed="rId4"/>
                <a:stretch>
                  <a:fillRect l="-2174" b="-404"/>
                </a:stretch>
              </a:blipFill>
            </p:spPr>
            <p:txBody>
              <a:bodyPr/>
              <a:lstStyle/>
              <a:p>
                <a:r>
                  <a:rPr lang="en-GB">
                    <a:noFill/>
                  </a:rPr>
                  <a:t> </a:t>
                </a:r>
              </a:p>
            </p:txBody>
          </p:sp>
        </mc:Fallback>
      </mc:AlternateContent>
      <p:grpSp>
        <p:nvGrpSpPr>
          <p:cNvPr id="17" name="Group 16"/>
          <p:cNvGrpSpPr/>
          <p:nvPr/>
        </p:nvGrpSpPr>
        <p:grpSpPr>
          <a:xfrm>
            <a:off x="959293" y="1737853"/>
            <a:ext cx="4553903" cy="1615777"/>
            <a:chOff x="447564" y="1737853"/>
            <a:chExt cx="4553903" cy="1615777"/>
          </a:xfrm>
        </p:grpSpPr>
        <p:sp>
          <p:nvSpPr>
            <p:cNvPr id="13" name="Rectangle 12"/>
            <p:cNvSpPr/>
            <p:nvPr/>
          </p:nvSpPr>
          <p:spPr>
            <a:xfrm>
              <a:off x="447564" y="1737853"/>
              <a:ext cx="232080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Note: largest impact by RF power generation</a:t>
              </a:r>
            </a:p>
          </p:txBody>
        </p:sp>
        <p:sp>
          <p:nvSpPr>
            <p:cNvPr id="14" name="Oval 13"/>
            <p:cNvSpPr/>
            <p:nvPr/>
          </p:nvSpPr>
          <p:spPr>
            <a:xfrm>
              <a:off x="4300392" y="2164492"/>
              <a:ext cx="701075" cy="118913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Arrow Connector 15"/>
            <p:cNvCxnSpPr/>
            <p:nvPr/>
          </p:nvCxnSpPr>
          <p:spPr>
            <a:xfrm>
              <a:off x="2463347" y="2164492"/>
              <a:ext cx="1868401" cy="46126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376529" y="6153727"/>
            <a:ext cx="75693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anose="020F0502020204030204"/>
                <a:ea typeface="+mn-ea"/>
                <a:cs typeface="+mn-cs"/>
              </a:rPr>
              <a:t>P. Lebrun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2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14</a:t>
            </a:fld>
            <a:endParaRPr lang="en-GB" noProof="0" dirty="0"/>
          </a:p>
        </p:txBody>
      </p:sp>
      <p:sp>
        <p:nvSpPr>
          <p:cNvPr id="5" name="Text Placeholder 4"/>
          <p:cNvSpPr>
            <a:spLocks noGrp="1"/>
          </p:cNvSpPr>
          <p:nvPr>
            <p:ph type="body" idx="1"/>
          </p:nvPr>
        </p:nvSpPr>
        <p:spPr/>
        <p:txBody>
          <a:bodyPr>
            <a:normAutofit/>
          </a:bodyPr>
          <a:lstStyle/>
          <a:p>
            <a:r>
              <a:rPr lang="en-GB" dirty="0" smtClean="0"/>
              <a:t> … more details in following session (“Energy Efficient Vacuum Tube Devices”)</a:t>
            </a:r>
            <a:endParaRPr lang="en-GB" dirty="0"/>
          </a:p>
        </p:txBody>
      </p:sp>
      <p:sp>
        <p:nvSpPr>
          <p:cNvPr id="6" name="Title 5"/>
          <p:cNvSpPr>
            <a:spLocks noGrp="1"/>
          </p:cNvSpPr>
          <p:nvPr>
            <p:ph type="title"/>
          </p:nvPr>
        </p:nvSpPr>
        <p:spPr/>
        <p:txBody>
          <a:bodyPr/>
          <a:lstStyle/>
          <a:p>
            <a:r>
              <a:rPr lang="en-GB" dirty="0" smtClean="0"/>
              <a:t>Higher Efficiency Klystrons</a:t>
            </a:r>
            <a:endParaRPr lang="en-GB" dirty="0"/>
          </a:p>
        </p:txBody>
      </p:sp>
    </p:spTree>
    <p:extLst>
      <p:ext uri="{BB962C8B-B14F-4D97-AF65-F5344CB8AC3E}">
        <p14:creationId xmlns:p14="http://schemas.microsoft.com/office/powerpoint/2010/main" val="79693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itle 9"/>
              <p:cNvSpPr>
                <a:spLocks noGrp="1"/>
              </p:cNvSpPr>
              <p:nvPr>
                <p:ph type="title"/>
              </p:nvPr>
            </p:nvSpPr>
            <p:spPr/>
            <p:txBody>
              <a:bodyPr>
                <a:normAutofit/>
              </a:bodyPr>
              <a:lstStyle/>
              <a:p>
                <a:r>
                  <a:rPr lang="en-GB" sz="3600" dirty="0" smtClean="0"/>
                  <a:t>The value of increased </a:t>
                </a:r>
                <a14:m>
                  <m:oMath xmlns:m="http://schemas.openxmlformats.org/officeDocument/2006/math">
                    <m:r>
                      <a:rPr lang="en-GB" sz="3600" b="0" i="1" smtClean="0">
                        <a:latin typeface="Cambria Math" panose="02040503050406030204" pitchFamily="18" charset="0"/>
                      </a:rPr>
                      <m:t>𝜂</m:t>
                    </m:r>
                  </m:oMath>
                </a14:m>
                <a:r>
                  <a:rPr lang="en-GB" sz="3600" dirty="0" smtClean="0"/>
                  <a:t>, e.g. 70% </a:t>
                </a:r>
                <a:r>
                  <a:rPr lang="en-GB" sz="3600" dirty="0" smtClean="0">
                    <a:sym typeface="Wingdings" panose="05000000000000000000" pitchFamily="2" charset="2"/>
                  </a:rPr>
                  <a:t> 80%</a:t>
                </a:r>
                <a:endParaRPr lang="en-GB" sz="3600" dirty="0"/>
              </a:p>
            </p:txBody>
          </p:sp>
        </mc:Choice>
        <mc:Fallback xmlns="">
          <p:sp>
            <p:nvSpPr>
              <p:cNvPr id="10" name="Title 9"/>
              <p:cNvSpPr>
                <a:spLocks noGrp="1" noRot="1" noChangeAspect="1" noMove="1" noResize="1" noEditPoints="1" noAdjustHandles="1" noChangeArrowheads="1" noChangeShapeType="1" noTextEdit="1"/>
              </p:cNvSpPr>
              <p:nvPr>
                <p:ph type="title"/>
              </p:nvPr>
            </p:nvSpPr>
            <p:spPr>
              <a:blipFill>
                <a:blip r:embed="rId2"/>
                <a:stretch>
                  <a:fillRect l="-2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871765837"/>
                  </p:ext>
                </p:extLst>
              </p:nvPr>
            </p:nvGraphicFramePr>
            <p:xfrm>
              <a:off x="766764" y="1574800"/>
              <a:ext cx="9438391" cy="2966720"/>
            </p:xfrm>
            <a:graphic>
              <a:graphicData uri="http://schemas.openxmlformats.org/drawingml/2006/table">
                <a:tbl>
                  <a:tblPr firstRow="1" bandRow="1">
                    <a:tableStyleId>{5C22544A-7EE6-4342-B048-85BDC9FD1C3A}</a:tableStyleId>
                  </a:tblPr>
                  <a:tblGrid>
                    <a:gridCol w="3825553">
                      <a:extLst>
                        <a:ext uri="{9D8B030D-6E8A-4147-A177-3AD203B41FA5}">
                          <a16:colId xmlns:a16="http://schemas.microsoft.com/office/drawing/2014/main" val="3686010585"/>
                        </a:ext>
                      </a:extLst>
                    </a:gridCol>
                    <a:gridCol w="1736793">
                      <a:extLst>
                        <a:ext uri="{9D8B030D-6E8A-4147-A177-3AD203B41FA5}">
                          <a16:colId xmlns:a16="http://schemas.microsoft.com/office/drawing/2014/main" val="2209353118"/>
                        </a:ext>
                      </a:extLst>
                    </a:gridCol>
                    <a:gridCol w="1988966">
                      <a:extLst>
                        <a:ext uri="{9D8B030D-6E8A-4147-A177-3AD203B41FA5}">
                          <a16:colId xmlns:a16="http://schemas.microsoft.com/office/drawing/2014/main" val="2693037086"/>
                        </a:ext>
                      </a:extLst>
                    </a:gridCol>
                    <a:gridCol w="1887079">
                      <a:extLst>
                        <a:ext uri="{9D8B030D-6E8A-4147-A177-3AD203B41FA5}">
                          <a16:colId xmlns:a16="http://schemas.microsoft.com/office/drawing/2014/main" val="2525104353"/>
                        </a:ext>
                      </a:extLst>
                    </a:gridCol>
                  </a:tblGrid>
                  <a:tr h="370840">
                    <a:tc>
                      <a:txBody>
                        <a:bodyPr/>
                        <a:lstStyle/>
                        <a:p>
                          <a:pPr algn="ctr"/>
                          <a:endParaRPr lang="en-GB" dirty="0"/>
                        </a:p>
                      </a:txBody>
                      <a:tcPr/>
                    </a:tc>
                    <a:tc>
                      <a:txBody>
                        <a:bodyPr/>
                        <a:lstStyle/>
                        <a:p>
                          <a:pPr algn="ctr"/>
                          <a:r>
                            <a:rPr lang="en-GB" dirty="0" smtClean="0"/>
                            <a:t>klystron </a:t>
                          </a:r>
                          <a14:m>
                            <m:oMath xmlns:m="http://schemas.openxmlformats.org/officeDocument/2006/math">
                              <m:r>
                                <a:rPr lang="en-GB" b="1" i="1" smtClean="0">
                                  <a:latin typeface="Cambria Math" panose="02040503050406030204" pitchFamily="18" charset="0"/>
                                </a:rPr>
                                <m:t>𝜼</m:t>
                              </m:r>
                            </m:oMath>
                          </a14:m>
                          <a:r>
                            <a:rPr lang="en-GB" dirty="0" smtClean="0"/>
                            <a:t> 70%</a:t>
                          </a: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t>klystron </a:t>
                          </a:r>
                          <a14:m>
                            <m:oMath xmlns:m="http://schemas.openxmlformats.org/officeDocument/2006/math">
                              <m:r>
                                <a:rPr lang="en-GB" b="1" i="1" smtClean="0">
                                  <a:latin typeface="Cambria Math" panose="02040503050406030204" pitchFamily="18" charset="0"/>
                                </a:rPr>
                                <m:t>𝜼</m:t>
                              </m:r>
                            </m:oMath>
                          </a14:m>
                          <a:r>
                            <a:rPr lang="en-GB" dirty="0" smtClean="0"/>
                            <a:t> 80%</a:t>
                          </a:r>
                          <a:endParaRPr lang="en-GB" dirty="0"/>
                        </a:p>
                      </a:txBody>
                      <a:tcPr/>
                    </a:tc>
                    <a:tc>
                      <a:txBody>
                        <a:bodyPr/>
                        <a:lstStyle/>
                        <a:p>
                          <a:pPr algn="ctr"/>
                          <a:r>
                            <a:rPr lang="en-GB" dirty="0" smtClean="0"/>
                            <a:t>Difference</a:t>
                          </a:r>
                          <a:endParaRPr lang="en-GB" dirty="0"/>
                        </a:p>
                      </a:txBody>
                      <a:tcPr/>
                    </a:tc>
                    <a:extLst>
                      <a:ext uri="{0D108BD9-81ED-4DB2-BD59-A6C34878D82A}">
                        <a16:rowId xmlns:a16="http://schemas.microsoft.com/office/drawing/2014/main" val="237378904"/>
                      </a:ext>
                    </a:extLst>
                  </a:tr>
                  <a:tr h="370840">
                    <a:tc>
                      <a:txBody>
                        <a:bodyPr/>
                        <a:lstStyle/>
                        <a:p>
                          <a:r>
                            <a:rPr lang="en-GB" dirty="0" smtClean="0"/>
                            <a:t>RF power needed (e.g. FCC-</a:t>
                          </a:r>
                          <a:r>
                            <a:rPr lang="en-GB" dirty="0" err="1" smtClean="0"/>
                            <a:t>ee</a:t>
                          </a:r>
                          <a:r>
                            <a:rPr lang="en-GB" dirty="0" smtClean="0"/>
                            <a:t>)</a:t>
                          </a:r>
                          <a:endParaRPr lang="en-GB" dirty="0"/>
                        </a:p>
                      </a:txBody>
                      <a:tcPr/>
                    </a:tc>
                    <a:tc gridSpan="2">
                      <a:txBody>
                        <a:bodyPr/>
                        <a:lstStyle/>
                        <a:p>
                          <a:pPr algn="ct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10</m:t>
                                </m:r>
                                <m:r>
                                  <a:rPr lang="en-GB" b="0" i="1" dirty="0" smtClean="0">
                                    <a:latin typeface="Cambria Math" panose="02040503050406030204" pitchFamily="18" charset="0"/>
                                  </a:rPr>
                                  <m:t>5</m:t>
                                </m:r>
                                <m:r>
                                  <a:rPr lang="en-GB" i="1" dirty="0" smtClean="0">
                                    <a:latin typeface="Cambria Math" panose="02040503050406030204" pitchFamily="18" charset="0"/>
                                  </a:rPr>
                                  <m:t> </m:t>
                                </m:r>
                                <m:r>
                                  <m:rPr>
                                    <m:sty m:val="p"/>
                                  </m:rPr>
                                  <a:rPr lang="en-GB" i="0" dirty="0" smtClean="0">
                                    <a:latin typeface="Cambria Math" panose="02040503050406030204" pitchFamily="18" charset="0"/>
                                  </a:rPr>
                                  <m:t>MW</m:t>
                                </m:r>
                              </m:oMath>
                            </m:oMathPara>
                          </a14:m>
                          <a:endParaRPr lang="en-GB" i="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txBody>
                      <a:tcPr/>
                    </a:tc>
                    <a:tc>
                      <a:txBody>
                        <a:bodyPr/>
                        <a:lstStyle/>
                        <a:p>
                          <a:endParaRPr lang="en-GB"/>
                        </a:p>
                      </a:txBody>
                      <a:tcPr/>
                    </a:tc>
                    <a:extLst>
                      <a:ext uri="{0D108BD9-81ED-4DB2-BD59-A6C34878D82A}">
                        <a16:rowId xmlns:a16="http://schemas.microsoft.com/office/drawing/2014/main" val="3042524153"/>
                      </a:ext>
                    </a:extLst>
                  </a:tr>
                  <a:tr h="370840">
                    <a:tc>
                      <a:txBody>
                        <a:bodyPr/>
                        <a:lstStyle/>
                        <a:p>
                          <a:r>
                            <a:rPr lang="en-GB" dirty="0" smtClean="0"/>
                            <a:t>DC input power </a:t>
                          </a:r>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en-GB" b="0" i="1" dirty="0" smtClean="0">
                                    <a:latin typeface="Cambria Math" panose="02040503050406030204" pitchFamily="18" charset="0"/>
                                  </a:rPr>
                                  <m:t>50</m:t>
                                </m:r>
                                <m:r>
                                  <a:rPr lang="en-GB" i="1" dirty="0" smtClean="0">
                                    <a:latin typeface="Cambria Math" panose="02040503050406030204" pitchFamily="18" charset="0"/>
                                  </a:rPr>
                                  <m:t> </m:t>
                                </m:r>
                                <m:r>
                                  <m:rPr>
                                    <m:sty m:val="p"/>
                                  </m:rPr>
                                  <a:rPr lang="en-GB" i="0" dirty="0" smtClean="0">
                                    <a:latin typeface="Cambria Math" panose="02040503050406030204" pitchFamily="18" charset="0"/>
                                  </a:rPr>
                                  <m:t>MW</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en-GB" b="0" i="1" dirty="0" smtClean="0">
                                    <a:latin typeface="Cambria Math" panose="02040503050406030204" pitchFamily="18" charset="0"/>
                                  </a:rPr>
                                  <m:t>31 </m:t>
                                </m:r>
                                <m:r>
                                  <m:rPr>
                                    <m:sty m:val="p"/>
                                  </m:rPr>
                                  <a:rPr lang="en-GB" i="0" dirty="0" smtClean="0">
                                    <a:latin typeface="Cambria Math" panose="02040503050406030204" pitchFamily="18" charset="0"/>
                                  </a:rPr>
                                  <m:t>MW</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en-GB" b="0" i="1" dirty="0" smtClean="0">
                                    <a:latin typeface="Cambria Math" panose="02040503050406030204" pitchFamily="18" charset="0"/>
                                  </a:rPr>
                                  <m:t>9</m:t>
                                </m:r>
                                <m:r>
                                  <a:rPr lang="en-GB" i="1" dirty="0" smtClean="0">
                                    <a:latin typeface="Cambria Math" panose="02040503050406030204" pitchFamily="18" charset="0"/>
                                  </a:rPr>
                                  <m:t> </m:t>
                                </m:r>
                                <m:r>
                                  <m:rPr>
                                    <m:sty m:val="p"/>
                                  </m:rPr>
                                  <a:rPr lang="en-GB" i="0" dirty="0" smtClean="0">
                                    <a:latin typeface="Cambria Math" panose="02040503050406030204" pitchFamily="18" charset="0"/>
                                  </a:rPr>
                                  <m:t>MW</m:t>
                                </m:r>
                              </m:oMath>
                            </m:oMathPara>
                          </a14:m>
                          <a:endParaRPr lang="en-GB" i="0" dirty="0"/>
                        </a:p>
                      </a:txBody>
                      <a:tcPr/>
                    </a:tc>
                    <a:extLst>
                      <a:ext uri="{0D108BD9-81ED-4DB2-BD59-A6C34878D82A}">
                        <a16:rowId xmlns:a16="http://schemas.microsoft.com/office/drawing/2014/main" val="4241362253"/>
                      </a:ext>
                    </a:extLst>
                  </a:tr>
                  <a:tr h="370840">
                    <a:tc>
                      <a:txBody>
                        <a:bodyPr/>
                        <a:lstStyle/>
                        <a:p>
                          <a:r>
                            <a:rPr lang="en-GB" dirty="0" smtClean="0"/>
                            <a:t>Waste heat</a:t>
                          </a:r>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45 </m:t>
                                </m:r>
                                <m:r>
                                  <m:rPr>
                                    <m:sty m:val="p"/>
                                  </m:rPr>
                                  <a:rPr lang="en-GB" b="0" i="0" smtClean="0">
                                    <a:latin typeface="Cambria Math" panose="02040503050406030204" pitchFamily="18" charset="0"/>
                                  </a:rPr>
                                  <m:t>MW</m:t>
                                </m:r>
                              </m:oMath>
                            </m:oMathPara>
                          </a14:m>
                          <a:endParaRPr lang="en-GB"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26 </m:t>
                                </m:r>
                                <m:r>
                                  <m:rPr>
                                    <m:sty m:val="p"/>
                                  </m:rPr>
                                  <a:rPr lang="en-GB" b="0" i="0" smtClean="0">
                                    <a:latin typeface="Cambria Math" panose="02040503050406030204" pitchFamily="18" charset="0"/>
                                  </a:rPr>
                                  <m:t>MW</m:t>
                                </m:r>
                              </m:oMath>
                            </m:oMathPara>
                          </a14:m>
                          <a:endParaRPr lang="en-GB"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en-GB" b="0" i="1" dirty="0" smtClean="0">
                                    <a:latin typeface="Cambria Math" panose="02040503050406030204" pitchFamily="18" charset="0"/>
                                  </a:rPr>
                                  <m:t>9</m:t>
                                </m:r>
                                <m:r>
                                  <a:rPr lang="en-GB" i="1" dirty="0" smtClean="0">
                                    <a:latin typeface="Cambria Math" panose="02040503050406030204" pitchFamily="18" charset="0"/>
                                  </a:rPr>
                                  <m:t> </m:t>
                                </m:r>
                                <m:r>
                                  <m:rPr>
                                    <m:sty m:val="p"/>
                                  </m:rPr>
                                  <a:rPr lang="en-GB" i="0" dirty="0" smtClean="0">
                                    <a:latin typeface="Cambria Math" panose="02040503050406030204" pitchFamily="18" charset="0"/>
                                  </a:rPr>
                                  <m:t>MW</m:t>
                                </m:r>
                              </m:oMath>
                            </m:oMathPara>
                          </a14:m>
                          <a:endParaRPr lang="en-GB" i="0" dirty="0"/>
                        </a:p>
                      </a:txBody>
                      <a:tcPr/>
                    </a:tc>
                    <a:extLst>
                      <a:ext uri="{0D108BD9-81ED-4DB2-BD59-A6C34878D82A}">
                        <a16:rowId xmlns:a16="http://schemas.microsoft.com/office/drawing/2014/main" val="1309555100"/>
                      </a:ext>
                    </a:extLst>
                  </a:tr>
                  <a:tr h="370840">
                    <a:tc>
                      <a:txBody>
                        <a:bodyPr/>
                        <a:lstStyle/>
                        <a:p>
                          <a:r>
                            <a:rPr lang="en-GB" dirty="0" smtClean="0"/>
                            <a:t>Annual consumption (5500 h assumed)</a:t>
                          </a:r>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8</m:t>
                                </m:r>
                                <m:r>
                                  <a:rPr lang="en-GB" b="0" i="1" dirty="0" smtClean="0">
                                    <a:latin typeface="Cambria Math" panose="02040503050406030204" pitchFamily="18" charset="0"/>
                                  </a:rPr>
                                  <m:t>25</m:t>
                                </m:r>
                                <m:r>
                                  <a:rPr lang="en-GB" i="1" dirty="0" smtClean="0">
                                    <a:latin typeface="Cambria Math" panose="02040503050406030204" pitchFamily="18" charset="0"/>
                                  </a:rPr>
                                  <m:t> </m:t>
                                </m:r>
                                <m:r>
                                  <m:rPr>
                                    <m:sty m:val="p"/>
                                  </m:rPr>
                                  <a:rPr lang="en-GB" i="0" dirty="0" err="1" smtClean="0">
                                    <a:latin typeface="Cambria Math" panose="02040503050406030204" pitchFamily="18" charset="0"/>
                                  </a:rPr>
                                  <m:t>GWh</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7</m:t>
                                </m:r>
                                <m:r>
                                  <a:rPr lang="en-GB" b="0" i="1" dirty="0" smtClean="0">
                                    <a:latin typeface="Cambria Math" panose="02040503050406030204" pitchFamily="18" charset="0"/>
                                  </a:rPr>
                                  <m:t>20.5</m:t>
                                </m:r>
                                <m:r>
                                  <a:rPr lang="en-GB" i="1" dirty="0" smtClean="0">
                                    <a:latin typeface="Cambria Math" panose="02040503050406030204" pitchFamily="18" charset="0"/>
                                  </a:rPr>
                                  <m:t> </m:t>
                                </m:r>
                                <m:r>
                                  <m:rPr>
                                    <m:sty m:val="p"/>
                                  </m:rPr>
                                  <a:rPr lang="en-GB" i="0" dirty="0" err="1" smtClean="0">
                                    <a:latin typeface="Cambria Math" panose="02040503050406030204" pitchFamily="18" charset="0"/>
                                  </a:rPr>
                                  <m:t>GWh</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en-GB" b="0" i="1" dirty="0" smtClean="0">
                                    <a:latin typeface="Cambria Math" panose="02040503050406030204" pitchFamily="18" charset="0"/>
                                  </a:rPr>
                                  <m:t>04.5</m:t>
                                </m:r>
                                <m:r>
                                  <a:rPr lang="en-GB" i="1" dirty="0" smtClean="0">
                                    <a:latin typeface="Cambria Math" panose="02040503050406030204" pitchFamily="18" charset="0"/>
                                  </a:rPr>
                                  <m:t> </m:t>
                                </m:r>
                                <m:r>
                                  <m:rPr>
                                    <m:sty m:val="p"/>
                                  </m:rPr>
                                  <a:rPr lang="en-GB" i="0" dirty="0" err="1" smtClean="0">
                                    <a:latin typeface="Cambria Math" panose="02040503050406030204" pitchFamily="18" charset="0"/>
                                  </a:rPr>
                                  <m:t>GWh</m:t>
                                </m:r>
                              </m:oMath>
                            </m:oMathPara>
                          </a14:m>
                          <a:endParaRPr lang="en-GB" i="0" dirty="0"/>
                        </a:p>
                      </a:txBody>
                      <a:tcPr/>
                    </a:tc>
                    <a:extLst>
                      <a:ext uri="{0D108BD9-81ED-4DB2-BD59-A6C34878D82A}">
                        <a16:rowId xmlns:a16="http://schemas.microsoft.com/office/drawing/2014/main" val="2481731372"/>
                      </a:ext>
                    </a:extLst>
                  </a:tr>
                  <a:tr h="370840">
                    <a:tc>
                      <a:txBody>
                        <a:bodyPr/>
                        <a:lstStyle/>
                        <a:p>
                          <a:r>
                            <a:rPr lang="en-GB" dirty="0" smtClean="0"/>
                            <a:t>Annual cost (60 CHF/MWh assumed)</a:t>
                          </a:r>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49.5 </m:t>
                                </m:r>
                                <m:r>
                                  <m:rPr>
                                    <m:sty m:val="p"/>
                                  </m:rPr>
                                  <a:rPr lang="en-GB" i="0" dirty="0" smtClean="0">
                                    <a:latin typeface="Cambria Math" panose="02040503050406030204" pitchFamily="18" charset="0"/>
                                  </a:rPr>
                                  <m:t>M</m:t>
                                </m:r>
                                <m:r>
                                  <m:rPr>
                                    <m:sty m:val="p"/>
                                  </m:rPr>
                                  <a:rPr lang="en-GB" b="0" i="0" dirty="0" smtClean="0">
                                    <a:latin typeface="Cambria Math" panose="02040503050406030204" pitchFamily="18" charset="0"/>
                                  </a:rPr>
                                  <m:t>CHF</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43.2 </m:t>
                                </m:r>
                                <m:r>
                                  <m:rPr>
                                    <m:sty m:val="p"/>
                                  </m:rPr>
                                  <a:rPr lang="en-GB" i="0" dirty="0" smtClean="0">
                                    <a:latin typeface="Cambria Math" panose="02040503050406030204" pitchFamily="18" charset="0"/>
                                  </a:rPr>
                                  <m:t>M</m:t>
                                </m:r>
                                <m:r>
                                  <m:rPr>
                                    <m:sty m:val="p"/>
                                  </m:rPr>
                                  <a:rPr lang="en-GB" b="0" i="0" dirty="0" smtClean="0">
                                    <a:latin typeface="Cambria Math" panose="02040503050406030204" pitchFamily="18" charset="0"/>
                                  </a:rPr>
                                  <m:t>CHF</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−6</m:t>
                                </m:r>
                                <m:r>
                                  <a:rPr lang="en-GB" b="0" i="1" dirty="0" smtClean="0">
                                    <a:latin typeface="Cambria Math" panose="02040503050406030204" pitchFamily="18" charset="0"/>
                                  </a:rPr>
                                  <m:t>.3 </m:t>
                                </m:r>
                                <m:r>
                                  <m:rPr>
                                    <m:sty m:val="p"/>
                                  </m:rPr>
                                  <a:rPr lang="en-GB" i="0" dirty="0" smtClean="0">
                                    <a:latin typeface="Cambria Math" panose="02040503050406030204" pitchFamily="18" charset="0"/>
                                  </a:rPr>
                                  <m:t>M</m:t>
                                </m:r>
                                <m:r>
                                  <m:rPr>
                                    <m:sty m:val="p"/>
                                  </m:rPr>
                                  <a:rPr lang="en-GB" b="0" i="0" dirty="0" smtClean="0">
                                    <a:latin typeface="Cambria Math" panose="02040503050406030204" pitchFamily="18" charset="0"/>
                                  </a:rPr>
                                  <m:t>CHF</m:t>
                                </m:r>
                              </m:oMath>
                            </m:oMathPara>
                          </a14:m>
                          <a:endParaRPr lang="en-GB" i="0" dirty="0"/>
                        </a:p>
                      </a:txBody>
                      <a:tcPr/>
                    </a:tc>
                    <a:extLst>
                      <a:ext uri="{0D108BD9-81ED-4DB2-BD59-A6C34878D82A}">
                        <a16:rowId xmlns:a16="http://schemas.microsoft.com/office/drawing/2014/main" val="3469505449"/>
                      </a:ext>
                    </a:extLst>
                  </a:tr>
                  <a:tr h="370840">
                    <a:tc>
                      <a:txBody>
                        <a:bodyPr/>
                        <a:lstStyle/>
                        <a:p>
                          <a:r>
                            <a:rPr lang="en-GB" dirty="0" smtClean="0"/>
                            <a:t>Electricity installation dimensioned for</a:t>
                          </a:r>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en-GB" b="0" i="1" dirty="0" smtClean="0">
                                    <a:latin typeface="Cambria Math" panose="02040503050406030204" pitchFamily="18" charset="0"/>
                                  </a:rPr>
                                  <m:t>50</m:t>
                                </m:r>
                                <m:r>
                                  <a:rPr lang="en-GB" i="1" dirty="0" smtClean="0">
                                    <a:latin typeface="Cambria Math" panose="02040503050406030204" pitchFamily="18" charset="0"/>
                                  </a:rPr>
                                  <m:t> </m:t>
                                </m:r>
                                <m:r>
                                  <m:rPr>
                                    <m:sty m:val="p"/>
                                  </m:rPr>
                                  <a:rPr lang="en-GB" i="0" dirty="0" smtClean="0">
                                    <a:latin typeface="Cambria Math" panose="02040503050406030204" pitchFamily="18" charset="0"/>
                                  </a:rPr>
                                  <m:t>MW</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r>
                                  <a:rPr lang="en-GB" b="0" i="1" dirty="0" smtClean="0">
                                    <a:latin typeface="Cambria Math" panose="02040503050406030204" pitchFamily="18" charset="0"/>
                                  </a:rPr>
                                  <m:t>31</m:t>
                                </m:r>
                                <m:r>
                                  <a:rPr lang="en-GB" i="1" dirty="0" smtClean="0">
                                    <a:latin typeface="Cambria Math" panose="02040503050406030204" pitchFamily="18" charset="0"/>
                                  </a:rPr>
                                  <m:t> </m:t>
                                </m:r>
                                <m:r>
                                  <m:rPr>
                                    <m:sty m:val="p"/>
                                  </m:rPr>
                                  <a:rPr lang="en-GB" i="0" dirty="0" smtClean="0">
                                    <a:latin typeface="Cambria Math" panose="02040503050406030204" pitchFamily="18" charset="0"/>
                                  </a:rPr>
                                  <m:t>MW</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−13%</m:t>
                                </m:r>
                              </m:oMath>
                            </m:oMathPara>
                          </a14:m>
                          <a:endParaRPr lang="en-GB" i="0" dirty="0"/>
                        </a:p>
                      </a:txBody>
                      <a:tcPr/>
                    </a:tc>
                    <a:extLst>
                      <a:ext uri="{0D108BD9-81ED-4DB2-BD59-A6C34878D82A}">
                        <a16:rowId xmlns:a16="http://schemas.microsoft.com/office/drawing/2014/main" val="1038660963"/>
                      </a:ext>
                    </a:extLst>
                  </a:tr>
                  <a:tr h="370840">
                    <a:tc>
                      <a:txBody>
                        <a:bodyPr/>
                        <a:lstStyle/>
                        <a:p>
                          <a:r>
                            <a:rPr lang="en-GB" dirty="0" smtClean="0"/>
                            <a:t>CV installation dimensioned for…</a:t>
                          </a:r>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45 </m:t>
                                </m:r>
                                <m:r>
                                  <m:rPr>
                                    <m:sty m:val="p"/>
                                  </m:rPr>
                                  <a:rPr lang="en-GB" b="0" i="0" smtClean="0">
                                    <a:latin typeface="Cambria Math" panose="02040503050406030204" pitchFamily="18" charset="0"/>
                                  </a:rPr>
                                  <m:t>MW</m:t>
                                </m:r>
                              </m:oMath>
                            </m:oMathPara>
                          </a14:m>
                          <a:endParaRPr lang="en-GB"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26 </m:t>
                                </m:r>
                                <m:r>
                                  <m:rPr>
                                    <m:sty m:val="p"/>
                                  </m:rPr>
                                  <a:rPr lang="en-GB" b="0" i="0" smtClean="0">
                                    <a:latin typeface="Cambria Math" panose="02040503050406030204" pitchFamily="18" charset="0"/>
                                  </a:rPr>
                                  <m:t>MW</m:t>
                                </m:r>
                              </m:oMath>
                            </m:oMathPara>
                          </a14:m>
                          <a:endParaRPr lang="en-GB" i="0" dirty="0"/>
                        </a:p>
                      </a:txBody>
                      <a:tcPr/>
                    </a:tc>
                    <a:tc>
                      <a:txBody>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−42%</m:t>
                                </m:r>
                              </m:oMath>
                            </m:oMathPara>
                          </a14:m>
                          <a:endParaRPr lang="en-GB" i="0" dirty="0"/>
                        </a:p>
                      </a:txBody>
                      <a:tcPr/>
                    </a:tc>
                    <a:extLst>
                      <a:ext uri="{0D108BD9-81ED-4DB2-BD59-A6C34878D82A}">
                        <a16:rowId xmlns:a16="http://schemas.microsoft.com/office/drawing/2014/main" val="1339127143"/>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871765837"/>
                  </p:ext>
                </p:extLst>
              </p:nvPr>
            </p:nvGraphicFramePr>
            <p:xfrm>
              <a:off x="766764" y="1574800"/>
              <a:ext cx="9438391" cy="2966720"/>
            </p:xfrm>
            <a:graphic>
              <a:graphicData uri="http://schemas.openxmlformats.org/drawingml/2006/table">
                <a:tbl>
                  <a:tblPr firstRow="1" bandRow="1">
                    <a:tableStyleId>{5C22544A-7EE6-4342-B048-85BDC9FD1C3A}</a:tableStyleId>
                  </a:tblPr>
                  <a:tblGrid>
                    <a:gridCol w="3825553">
                      <a:extLst>
                        <a:ext uri="{9D8B030D-6E8A-4147-A177-3AD203B41FA5}">
                          <a16:colId xmlns:a16="http://schemas.microsoft.com/office/drawing/2014/main" val="3686010585"/>
                        </a:ext>
                      </a:extLst>
                    </a:gridCol>
                    <a:gridCol w="1736793">
                      <a:extLst>
                        <a:ext uri="{9D8B030D-6E8A-4147-A177-3AD203B41FA5}">
                          <a16:colId xmlns:a16="http://schemas.microsoft.com/office/drawing/2014/main" val="2209353118"/>
                        </a:ext>
                      </a:extLst>
                    </a:gridCol>
                    <a:gridCol w="1988966">
                      <a:extLst>
                        <a:ext uri="{9D8B030D-6E8A-4147-A177-3AD203B41FA5}">
                          <a16:colId xmlns:a16="http://schemas.microsoft.com/office/drawing/2014/main" val="2693037086"/>
                        </a:ext>
                      </a:extLst>
                    </a:gridCol>
                    <a:gridCol w="1887079">
                      <a:extLst>
                        <a:ext uri="{9D8B030D-6E8A-4147-A177-3AD203B41FA5}">
                          <a16:colId xmlns:a16="http://schemas.microsoft.com/office/drawing/2014/main" val="2525104353"/>
                        </a:ext>
                      </a:extLst>
                    </a:gridCol>
                  </a:tblGrid>
                  <a:tr h="370840">
                    <a:tc>
                      <a:txBody>
                        <a:bodyPr/>
                        <a:lstStyle/>
                        <a:p>
                          <a:pPr algn="ctr"/>
                          <a:endParaRPr lang="en-GB" dirty="0"/>
                        </a:p>
                      </a:txBody>
                      <a:tcPr/>
                    </a:tc>
                    <a:tc>
                      <a:txBody>
                        <a:bodyPr/>
                        <a:lstStyle/>
                        <a:p>
                          <a:endParaRPr lang="en-US"/>
                        </a:p>
                      </a:txBody>
                      <a:tcPr>
                        <a:blipFill>
                          <a:blip r:embed="rId3"/>
                          <a:stretch>
                            <a:fillRect l="-220702" t="-8197" r="-224912" b="-722951"/>
                          </a:stretch>
                        </a:blipFill>
                      </a:tcPr>
                    </a:tc>
                    <a:tc>
                      <a:txBody>
                        <a:bodyPr/>
                        <a:lstStyle/>
                        <a:p>
                          <a:endParaRPr lang="en-US"/>
                        </a:p>
                      </a:txBody>
                      <a:tcPr>
                        <a:blipFill>
                          <a:blip r:embed="rId3"/>
                          <a:stretch>
                            <a:fillRect l="-279511" t="-8197" r="-96024" b="-722951"/>
                          </a:stretch>
                        </a:blipFill>
                      </a:tcPr>
                    </a:tc>
                    <a:tc>
                      <a:txBody>
                        <a:bodyPr/>
                        <a:lstStyle/>
                        <a:p>
                          <a:pPr algn="ctr"/>
                          <a:r>
                            <a:rPr lang="en-GB" dirty="0" smtClean="0"/>
                            <a:t>Difference</a:t>
                          </a:r>
                          <a:endParaRPr lang="en-GB" dirty="0"/>
                        </a:p>
                      </a:txBody>
                      <a:tcPr/>
                    </a:tc>
                    <a:extLst>
                      <a:ext uri="{0D108BD9-81ED-4DB2-BD59-A6C34878D82A}">
                        <a16:rowId xmlns:a16="http://schemas.microsoft.com/office/drawing/2014/main" val="237378904"/>
                      </a:ext>
                    </a:extLst>
                  </a:tr>
                  <a:tr h="370840">
                    <a:tc>
                      <a:txBody>
                        <a:bodyPr/>
                        <a:lstStyle/>
                        <a:p>
                          <a:r>
                            <a:rPr lang="en-GB" dirty="0" smtClean="0"/>
                            <a:t>RF power needed (e.g. FCC-</a:t>
                          </a:r>
                          <a:r>
                            <a:rPr lang="en-GB" dirty="0" err="1" smtClean="0"/>
                            <a:t>ee</a:t>
                          </a:r>
                          <a:r>
                            <a:rPr lang="en-GB" dirty="0" smtClean="0"/>
                            <a:t>)</a:t>
                          </a:r>
                          <a:endParaRPr lang="en-GB" dirty="0"/>
                        </a:p>
                      </a:txBody>
                      <a:tcPr/>
                    </a:tc>
                    <a:tc gridSpan="2">
                      <a:txBody>
                        <a:bodyPr/>
                        <a:lstStyle/>
                        <a:p>
                          <a:endParaRPr lang="en-US"/>
                        </a:p>
                      </a:txBody>
                      <a:tcPr>
                        <a:blipFill>
                          <a:blip r:embed="rId3"/>
                          <a:stretch>
                            <a:fillRect l="-102778" t="-108197" r="-51307" b="-622951"/>
                          </a:stretch>
                        </a:blip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txBody>
                      <a:tcPr/>
                    </a:tc>
                    <a:tc>
                      <a:txBody>
                        <a:bodyPr/>
                        <a:lstStyle/>
                        <a:p>
                          <a:endParaRPr lang="en-GB"/>
                        </a:p>
                      </a:txBody>
                      <a:tcPr/>
                    </a:tc>
                    <a:extLst>
                      <a:ext uri="{0D108BD9-81ED-4DB2-BD59-A6C34878D82A}">
                        <a16:rowId xmlns:a16="http://schemas.microsoft.com/office/drawing/2014/main" val="3042524153"/>
                      </a:ext>
                    </a:extLst>
                  </a:tr>
                  <a:tr h="370840">
                    <a:tc>
                      <a:txBody>
                        <a:bodyPr/>
                        <a:lstStyle/>
                        <a:p>
                          <a:r>
                            <a:rPr lang="en-GB" dirty="0" smtClean="0"/>
                            <a:t>DC input power </a:t>
                          </a:r>
                          <a:endParaRPr lang="en-GB" dirty="0"/>
                        </a:p>
                      </a:txBody>
                      <a:tcPr/>
                    </a:tc>
                    <a:tc>
                      <a:txBody>
                        <a:bodyPr/>
                        <a:lstStyle/>
                        <a:p>
                          <a:endParaRPr lang="en-US"/>
                        </a:p>
                      </a:txBody>
                      <a:tcPr>
                        <a:blipFill>
                          <a:blip r:embed="rId3"/>
                          <a:stretch>
                            <a:fillRect l="-220702" t="-208197" r="-224912" b="-522951"/>
                          </a:stretch>
                        </a:blipFill>
                      </a:tcPr>
                    </a:tc>
                    <a:tc>
                      <a:txBody>
                        <a:bodyPr/>
                        <a:lstStyle/>
                        <a:p>
                          <a:endParaRPr lang="en-US"/>
                        </a:p>
                      </a:txBody>
                      <a:tcPr>
                        <a:blipFill>
                          <a:blip r:embed="rId3"/>
                          <a:stretch>
                            <a:fillRect l="-279511" t="-208197" r="-96024" b="-522951"/>
                          </a:stretch>
                        </a:blipFill>
                      </a:tcPr>
                    </a:tc>
                    <a:tc>
                      <a:txBody>
                        <a:bodyPr/>
                        <a:lstStyle/>
                        <a:p>
                          <a:endParaRPr lang="en-US"/>
                        </a:p>
                      </a:txBody>
                      <a:tcPr>
                        <a:blipFill>
                          <a:blip r:embed="rId3"/>
                          <a:stretch>
                            <a:fillRect l="-400323" t="-208197" r="-1290" b="-522951"/>
                          </a:stretch>
                        </a:blipFill>
                      </a:tcPr>
                    </a:tc>
                    <a:extLst>
                      <a:ext uri="{0D108BD9-81ED-4DB2-BD59-A6C34878D82A}">
                        <a16:rowId xmlns:a16="http://schemas.microsoft.com/office/drawing/2014/main" val="4241362253"/>
                      </a:ext>
                    </a:extLst>
                  </a:tr>
                  <a:tr h="370840">
                    <a:tc>
                      <a:txBody>
                        <a:bodyPr/>
                        <a:lstStyle/>
                        <a:p>
                          <a:r>
                            <a:rPr lang="en-GB" dirty="0" smtClean="0"/>
                            <a:t>Waste heat</a:t>
                          </a:r>
                          <a:endParaRPr lang="en-GB" dirty="0"/>
                        </a:p>
                      </a:txBody>
                      <a:tcPr/>
                    </a:tc>
                    <a:tc>
                      <a:txBody>
                        <a:bodyPr/>
                        <a:lstStyle/>
                        <a:p>
                          <a:endParaRPr lang="en-US"/>
                        </a:p>
                      </a:txBody>
                      <a:tcPr>
                        <a:blipFill>
                          <a:blip r:embed="rId3"/>
                          <a:stretch>
                            <a:fillRect l="-220702" t="-308197" r="-224912" b="-422951"/>
                          </a:stretch>
                        </a:blipFill>
                      </a:tcPr>
                    </a:tc>
                    <a:tc>
                      <a:txBody>
                        <a:bodyPr/>
                        <a:lstStyle/>
                        <a:p>
                          <a:endParaRPr lang="en-US"/>
                        </a:p>
                      </a:txBody>
                      <a:tcPr>
                        <a:blipFill>
                          <a:blip r:embed="rId3"/>
                          <a:stretch>
                            <a:fillRect l="-279511" t="-308197" r="-96024" b="-422951"/>
                          </a:stretch>
                        </a:blipFill>
                      </a:tcPr>
                    </a:tc>
                    <a:tc>
                      <a:txBody>
                        <a:bodyPr/>
                        <a:lstStyle/>
                        <a:p>
                          <a:endParaRPr lang="en-US"/>
                        </a:p>
                      </a:txBody>
                      <a:tcPr>
                        <a:blipFill>
                          <a:blip r:embed="rId3"/>
                          <a:stretch>
                            <a:fillRect l="-400323" t="-308197" r="-1290" b="-422951"/>
                          </a:stretch>
                        </a:blipFill>
                      </a:tcPr>
                    </a:tc>
                    <a:extLst>
                      <a:ext uri="{0D108BD9-81ED-4DB2-BD59-A6C34878D82A}">
                        <a16:rowId xmlns:a16="http://schemas.microsoft.com/office/drawing/2014/main" val="1309555100"/>
                      </a:ext>
                    </a:extLst>
                  </a:tr>
                  <a:tr h="370840">
                    <a:tc>
                      <a:txBody>
                        <a:bodyPr/>
                        <a:lstStyle/>
                        <a:p>
                          <a:r>
                            <a:rPr lang="en-GB" dirty="0" smtClean="0"/>
                            <a:t>Annual consumption (</a:t>
                          </a:r>
                          <a:r>
                            <a:rPr lang="en-GB" dirty="0" smtClean="0"/>
                            <a:t>5500 </a:t>
                          </a:r>
                          <a:r>
                            <a:rPr lang="en-GB" dirty="0" smtClean="0"/>
                            <a:t>h assumed)</a:t>
                          </a:r>
                          <a:endParaRPr lang="en-GB" dirty="0"/>
                        </a:p>
                      </a:txBody>
                      <a:tcPr/>
                    </a:tc>
                    <a:tc>
                      <a:txBody>
                        <a:bodyPr/>
                        <a:lstStyle/>
                        <a:p>
                          <a:endParaRPr lang="en-US"/>
                        </a:p>
                      </a:txBody>
                      <a:tcPr>
                        <a:blipFill>
                          <a:blip r:embed="rId3"/>
                          <a:stretch>
                            <a:fillRect l="-220702" t="-415000" r="-224912" b="-330000"/>
                          </a:stretch>
                        </a:blipFill>
                      </a:tcPr>
                    </a:tc>
                    <a:tc>
                      <a:txBody>
                        <a:bodyPr/>
                        <a:lstStyle/>
                        <a:p>
                          <a:endParaRPr lang="en-US"/>
                        </a:p>
                      </a:txBody>
                      <a:tcPr>
                        <a:blipFill>
                          <a:blip r:embed="rId3"/>
                          <a:stretch>
                            <a:fillRect l="-279511" t="-415000" r="-96024" b="-330000"/>
                          </a:stretch>
                        </a:blipFill>
                      </a:tcPr>
                    </a:tc>
                    <a:tc>
                      <a:txBody>
                        <a:bodyPr/>
                        <a:lstStyle/>
                        <a:p>
                          <a:endParaRPr lang="en-US"/>
                        </a:p>
                      </a:txBody>
                      <a:tcPr>
                        <a:blipFill>
                          <a:blip r:embed="rId3"/>
                          <a:stretch>
                            <a:fillRect l="-400323" t="-415000" r="-1290" b="-330000"/>
                          </a:stretch>
                        </a:blipFill>
                      </a:tcPr>
                    </a:tc>
                    <a:extLst>
                      <a:ext uri="{0D108BD9-81ED-4DB2-BD59-A6C34878D82A}">
                        <a16:rowId xmlns:a16="http://schemas.microsoft.com/office/drawing/2014/main" val="2481731372"/>
                      </a:ext>
                    </a:extLst>
                  </a:tr>
                  <a:tr h="370840">
                    <a:tc>
                      <a:txBody>
                        <a:bodyPr/>
                        <a:lstStyle/>
                        <a:p>
                          <a:r>
                            <a:rPr lang="en-GB" dirty="0" smtClean="0"/>
                            <a:t>Annual cost (60 CHF/MWh assumed)</a:t>
                          </a:r>
                          <a:endParaRPr lang="en-GB" dirty="0"/>
                        </a:p>
                      </a:txBody>
                      <a:tcPr/>
                    </a:tc>
                    <a:tc>
                      <a:txBody>
                        <a:bodyPr/>
                        <a:lstStyle/>
                        <a:p>
                          <a:endParaRPr lang="en-US"/>
                        </a:p>
                      </a:txBody>
                      <a:tcPr>
                        <a:blipFill>
                          <a:blip r:embed="rId3"/>
                          <a:stretch>
                            <a:fillRect l="-220702" t="-506557" r="-224912" b="-224590"/>
                          </a:stretch>
                        </a:blipFill>
                      </a:tcPr>
                    </a:tc>
                    <a:tc>
                      <a:txBody>
                        <a:bodyPr/>
                        <a:lstStyle/>
                        <a:p>
                          <a:endParaRPr lang="en-US"/>
                        </a:p>
                      </a:txBody>
                      <a:tcPr>
                        <a:blipFill>
                          <a:blip r:embed="rId3"/>
                          <a:stretch>
                            <a:fillRect l="-279511" t="-506557" r="-96024" b="-224590"/>
                          </a:stretch>
                        </a:blipFill>
                      </a:tcPr>
                    </a:tc>
                    <a:tc>
                      <a:txBody>
                        <a:bodyPr/>
                        <a:lstStyle/>
                        <a:p>
                          <a:endParaRPr lang="en-US"/>
                        </a:p>
                      </a:txBody>
                      <a:tcPr>
                        <a:blipFill>
                          <a:blip r:embed="rId3"/>
                          <a:stretch>
                            <a:fillRect l="-400323" t="-506557" r="-1290" b="-224590"/>
                          </a:stretch>
                        </a:blipFill>
                      </a:tcPr>
                    </a:tc>
                    <a:extLst>
                      <a:ext uri="{0D108BD9-81ED-4DB2-BD59-A6C34878D82A}">
                        <a16:rowId xmlns:a16="http://schemas.microsoft.com/office/drawing/2014/main" val="3469505449"/>
                      </a:ext>
                    </a:extLst>
                  </a:tr>
                  <a:tr h="370840">
                    <a:tc>
                      <a:txBody>
                        <a:bodyPr/>
                        <a:lstStyle/>
                        <a:p>
                          <a:r>
                            <a:rPr lang="en-GB" dirty="0" smtClean="0"/>
                            <a:t>Electricity installation dimensioned for</a:t>
                          </a:r>
                          <a:endParaRPr lang="en-GB" dirty="0"/>
                        </a:p>
                      </a:txBody>
                      <a:tcPr/>
                    </a:tc>
                    <a:tc>
                      <a:txBody>
                        <a:bodyPr/>
                        <a:lstStyle/>
                        <a:p>
                          <a:endParaRPr lang="en-US"/>
                        </a:p>
                      </a:txBody>
                      <a:tcPr>
                        <a:blipFill>
                          <a:blip r:embed="rId3"/>
                          <a:stretch>
                            <a:fillRect l="-220702" t="-606557" r="-224912" b="-124590"/>
                          </a:stretch>
                        </a:blipFill>
                      </a:tcPr>
                    </a:tc>
                    <a:tc>
                      <a:txBody>
                        <a:bodyPr/>
                        <a:lstStyle/>
                        <a:p>
                          <a:endParaRPr lang="en-US"/>
                        </a:p>
                      </a:txBody>
                      <a:tcPr>
                        <a:blipFill>
                          <a:blip r:embed="rId3"/>
                          <a:stretch>
                            <a:fillRect l="-279511" t="-606557" r="-96024" b="-124590"/>
                          </a:stretch>
                        </a:blipFill>
                      </a:tcPr>
                    </a:tc>
                    <a:tc>
                      <a:txBody>
                        <a:bodyPr/>
                        <a:lstStyle/>
                        <a:p>
                          <a:endParaRPr lang="en-US"/>
                        </a:p>
                      </a:txBody>
                      <a:tcPr>
                        <a:blipFill>
                          <a:blip r:embed="rId3"/>
                          <a:stretch>
                            <a:fillRect l="-400323" t="-606557" r="-1290" b="-124590"/>
                          </a:stretch>
                        </a:blipFill>
                      </a:tcPr>
                    </a:tc>
                    <a:extLst>
                      <a:ext uri="{0D108BD9-81ED-4DB2-BD59-A6C34878D82A}">
                        <a16:rowId xmlns:a16="http://schemas.microsoft.com/office/drawing/2014/main" val="1038660963"/>
                      </a:ext>
                    </a:extLst>
                  </a:tr>
                  <a:tr h="370840">
                    <a:tc>
                      <a:txBody>
                        <a:bodyPr/>
                        <a:lstStyle/>
                        <a:p>
                          <a:r>
                            <a:rPr lang="en-GB" dirty="0" smtClean="0"/>
                            <a:t>CV installation dimensioned </a:t>
                          </a:r>
                          <a:r>
                            <a:rPr lang="en-GB" dirty="0" smtClean="0"/>
                            <a:t>for…</a:t>
                          </a:r>
                          <a:endParaRPr lang="en-GB" dirty="0"/>
                        </a:p>
                      </a:txBody>
                      <a:tcPr/>
                    </a:tc>
                    <a:tc>
                      <a:txBody>
                        <a:bodyPr/>
                        <a:lstStyle/>
                        <a:p>
                          <a:endParaRPr lang="en-US"/>
                        </a:p>
                      </a:txBody>
                      <a:tcPr>
                        <a:blipFill>
                          <a:blip r:embed="rId3"/>
                          <a:stretch>
                            <a:fillRect l="-220702" t="-706557" r="-224912" b="-24590"/>
                          </a:stretch>
                        </a:blipFill>
                      </a:tcPr>
                    </a:tc>
                    <a:tc>
                      <a:txBody>
                        <a:bodyPr/>
                        <a:lstStyle/>
                        <a:p>
                          <a:endParaRPr lang="en-US"/>
                        </a:p>
                      </a:txBody>
                      <a:tcPr>
                        <a:blipFill>
                          <a:blip r:embed="rId3"/>
                          <a:stretch>
                            <a:fillRect l="-279511" t="-706557" r="-96024" b="-24590"/>
                          </a:stretch>
                        </a:blipFill>
                      </a:tcPr>
                    </a:tc>
                    <a:tc>
                      <a:txBody>
                        <a:bodyPr/>
                        <a:lstStyle/>
                        <a:p>
                          <a:endParaRPr lang="en-US"/>
                        </a:p>
                      </a:txBody>
                      <a:tcPr>
                        <a:blipFill>
                          <a:blip r:embed="rId3"/>
                          <a:stretch>
                            <a:fillRect l="-400323" t="-706557" r="-1290" b="-24590"/>
                          </a:stretch>
                        </a:blipFill>
                      </a:tcPr>
                    </a:tc>
                    <a:extLst>
                      <a:ext uri="{0D108BD9-81ED-4DB2-BD59-A6C34878D82A}">
                        <a16:rowId xmlns:a16="http://schemas.microsoft.com/office/drawing/2014/main" val="1339127143"/>
                      </a:ext>
                    </a:extLst>
                  </a:tr>
                </a:tbl>
              </a:graphicData>
            </a:graphic>
          </p:graphicFrame>
        </mc:Fallback>
      </mc:AlternateContent>
      <p:sp>
        <p:nvSpPr>
          <p:cNvPr id="12" name="Rectangle 11"/>
          <p:cNvSpPr/>
          <p:nvPr/>
        </p:nvSpPr>
        <p:spPr>
          <a:xfrm>
            <a:off x="599422" y="4679866"/>
            <a:ext cx="6148013"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All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above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gains are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significant!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R&amp;D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 increasing the useable efficiency is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worth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every penny/cent invested!</a:t>
            </a:r>
          </a:p>
        </p:txBody>
      </p:sp>
      <p:grpSp>
        <p:nvGrpSpPr>
          <p:cNvPr id="13" name="Group 12"/>
          <p:cNvGrpSpPr/>
          <p:nvPr/>
        </p:nvGrpSpPr>
        <p:grpSpPr>
          <a:xfrm>
            <a:off x="7404872" y="5035550"/>
            <a:ext cx="4657390" cy="1320800"/>
            <a:chOff x="1673437" y="5124926"/>
            <a:chExt cx="4657390" cy="1320800"/>
          </a:xfrm>
        </p:grpSpPr>
        <p:sp>
          <p:nvSpPr>
            <p:cNvPr id="14" name="TextBox 13"/>
            <p:cNvSpPr txBox="1"/>
            <p:nvPr/>
          </p:nvSpPr>
          <p:spPr>
            <a:xfrm>
              <a:off x="1673437" y="5207574"/>
              <a:ext cx="2319866" cy="923330"/>
            </a:xfrm>
            <a:prstGeom prst="rect">
              <a:avLst/>
            </a:prstGeom>
            <a:noFill/>
            <a:ln>
              <a:noFill/>
            </a:ln>
          </p:spPr>
          <p:txBody>
            <a:bodyPr wrap="none" rtlCol="0" anchor="ctr" anchorCtr="1">
              <a:spAutoFit/>
            </a:bodyPr>
            <a:lstStyle/>
            <a:p>
              <a:r>
                <a:rPr lang="en-GB" dirty="0" smtClean="0">
                  <a:latin typeface="Maiandra GD" panose="020E0502030308020204" pitchFamily="34" charset="0"/>
                </a:rPr>
                <a:t>Potential saving: </a:t>
              </a:r>
              <a:br>
                <a:rPr lang="en-GB" dirty="0" smtClean="0">
                  <a:latin typeface="Maiandra GD" panose="020E0502030308020204" pitchFamily="34" charset="0"/>
                </a:rPr>
              </a:br>
              <a:r>
                <a:rPr lang="en-GB" dirty="0" smtClean="0">
                  <a:latin typeface="Maiandra GD" panose="020E0502030308020204" pitchFamily="34" charset="0"/>
                </a:rPr>
                <a:t>1.04 </a:t>
              </a:r>
              <a:r>
                <a:rPr lang="en-GB" dirty="0" err="1" smtClean="0">
                  <a:latin typeface="Maiandra GD" panose="020E0502030308020204" pitchFamily="34" charset="0"/>
                </a:rPr>
                <a:t>TWh</a:t>
              </a:r>
              <a:r>
                <a:rPr lang="en-GB" dirty="0" smtClean="0">
                  <a:latin typeface="Maiandra GD" panose="020E0502030308020204" pitchFamily="34" charset="0"/>
                </a:rPr>
                <a:t> in 10 years</a:t>
              </a:r>
              <a:br>
                <a:rPr lang="en-GB" dirty="0" smtClean="0">
                  <a:latin typeface="Maiandra GD" panose="020E0502030308020204" pitchFamily="34" charset="0"/>
                </a:rPr>
              </a:br>
              <a:r>
                <a:rPr lang="en-GB" dirty="0" smtClean="0">
                  <a:latin typeface="Maiandra GD" panose="020E0502030308020204" pitchFamily="34" charset="0"/>
                </a:rPr>
                <a:t>63 MCHF in 10 years</a:t>
              </a:r>
              <a:endParaRPr lang="en-GB" dirty="0">
                <a:latin typeface="Maiandra GD" panose="020E0502030308020204" pitchFamily="34" charset="0"/>
              </a:endParaRPr>
            </a:p>
          </p:txBody>
        </p:sp>
        <p:pic>
          <p:nvPicPr>
            <p:cNvPr id="15" name="Picture 1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86" t="22117" r="4366" b="47933"/>
            <a:stretch/>
          </p:blipFill>
          <p:spPr>
            <a:xfrm>
              <a:off x="4370545" y="5124926"/>
              <a:ext cx="1960282" cy="1320800"/>
            </a:xfrm>
            <a:prstGeom prst="rect">
              <a:avLst/>
            </a:prstGeom>
          </p:spPr>
        </p:pic>
      </p:grpSp>
    </p:spTree>
    <p:extLst>
      <p:ext uri="{BB962C8B-B14F-4D97-AF65-F5344CB8AC3E}">
        <p14:creationId xmlns:p14="http://schemas.microsoft.com/office/powerpoint/2010/main" val="34164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does a klystron work?</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6763" y="1825624"/>
                <a:ext cx="10587037" cy="4530725"/>
              </a:xfrm>
            </p:spPr>
            <p:txBody>
              <a:bodyPr>
                <a:normAutofit/>
              </a:bodyPr>
              <a:lstStyle/>
              <a:p>
                <a:r>
                  <a:rPr lang="en-GB" sz="1800" dirty="0" smtClean="0"/>
                  <a:t>A continuous electron beam is accelerated by a DC voltage and guided by magnets,</a:t>
                </a:r>
              </a:p>
              <a:p>
                <a:r>
                  <a:rPr lang="en-GB" sz="1800" dirty="0" smtClean="0"/>
                  <a:t>A small power RF input causes an RF voltage in the input gap, where the velocity of the electrons will be modulated with the RF.</a:t>
                </a:r>
              </a:p>
              <a:p>
                <a:r>
                  <a:rPr lang="en-GB" sz="1800" dirty="0" smtClean="0"/>
                  <a:t>Passing though a subsequent drift tube, this velocity </a:t>
                </a:r>
                <a:br>
                  <a:rPr lang="en-GB" sz="1800" dirty="0" smtClean="0"/>
                </a:br>
                <a:r>
                  <a:rPr lang="en-GB" sz="1800" dirty="0" smtClean="0"/>
                  <a:t>modulation will lead to density modulation (bunching).</a:t>
                </a:r>
              </a:p>
              <a:p>
                <a:r>
                  <a:rPr lang="en-GB" sz="1800" dirty="0" smtClean="0"/>
                  <a:t>The density modulation causes an RF component of the </a:t>
                </a:r>
                <a:br>
                  <a:rPr lang="en-GB" sz="1800" dirty="0" smtClean="0"/>
                </a:br>
                <a:r>
                  <a:rPr lang="en-GB" sz="1800" dirty="0" smtClean="0"/>
                  <a:t>current which will excite large power in the output gap. </a:t>
                </a:r>
              </a:p>
              <a:p>
                <a:r>
                  <a:rPr lang="en-GB" sz="1800" dirty="0" smtClean="0"/>
                  <a:t>With just input cavity and output cavity, the maximum </a:t>
                </a:r>
                <a:br>
                  <a:rPr lang="en-GB" sz="1800" dirty="0" smtClean="0"/>
                </a:br>
                <a:r>
                  <a:rPr lang="en-GB" sz="1800" dirty="0" smtClean="0"/>
                  <a:t>possible efficiency of a klystron is 58%.</a:t>
                </a:r>
              </a:p>
              <a:p>
                <a:r>
                  <a:rPr lang="en-GB" sz="1800" dirty="0" smtClean="0"/>
                  <a:t>Additional cavities (near the operation </a:t>
                </a:r>
                <a14:m>
                  <m:oMath xmlns:m="http://schemas.openxmlformats.org/officeDocument/2006/math">
                    <m:r>
                      <a:rPr lang="en-GB" sz="1800" i="1" dirty="0" smtClean="0">
                        <a:latin typeface="Cambria Math" panose="02040503050406030204" pitchFamily="18" charset="0"/>
                      </a:rPr>
                      <m:t>𝑓</m:t>
                    </m:r>
                  </m:oMath>
                </a14:m>
                <a:r>
                  <a:rPr lang="en-GB" sz="1800" dirty="0" smtClean="0"/>
                  <a:t> and possibly at</a:t>
                </a:r>
                <a:br>
                  <a:rPr lang="en-GB" sz="1800" dirty="0" smtClean="0"/>
                </a:br>
                <a:r>
                  <a:rPr lang="en-GB" sz="1800" dirty="0" smtClean="0"/>
                  <a:t>harmonics) will help the bunching process.</a:t>
                </a:r>
              </a:p>
              <a:p>
                <a:r>
                  <a:rPr lang="en-GB" sz="1800" dirty="0" smtClean="0"/>
                  <a:t>The best efficiency reached this way is around 70%.</a:t>
                </a:r>
              </a:p>
              <a:p>
                <a:r>
                  <a:rPr lang="en-GB" sz="1800" dirty="0" smtClean="0"/>
                  <a:t>Space charge effects limit the efficiency – they can be reduced </a:t>
                </a:r>
                <a:br>
                  <a:rPr lang="en-GB" sz="1800" dirty="0" smtClean="0"/>
                </a:br>
                <a:r>
                  <a:rPr lang="en-GB" sz="1800" dirty="0" smtClean="0"/>
                  <a:t>using many small beams rather than one big</a:t>
                </a:r>
                <a:br>
                  <a:rPr lang="en-GB" sz="1800" dirty="0" smtClean="0"/>
                </a:br>
                <a:r>
                  <a:rPr lang="en-GB" sz="1800" dirty="0" smtClean="0"/>
                  <a:t>            (Multi-beam klystron – MBK)</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6763" y="1825624"/>
                <a:ext cx="10587037" cy="4530725"/>
              </a:xfrm>
              <a:blipFill rotWithShape="0">
                <a:blip r:embed="rId2"/>
                <a:stretch>
                  <a:fillRect l="-403" t="-1210"/>
                </a:stretch>
              </a:blipFill>
            </p:spPr>
            <p:txBody>
              <a:bodyPr/>
              <a:lstStyle/>
              <a:p>
                <a:r>
                  <a:rPr lang="en-GB">
                    <a:noFill/>
                  </a:rPr>
                  <a:t> </a:t>
                </a:r>
              </a:p>
            </p:txBody>
          </p:sp>
        </mc:Fallback>
      </mc:AlternateContent>
      <p:pic>
        <p:nvPicPr>
          <p:cNvPr id="5" name="Picture 4"/>
          <p:cNvPicPr>
            <a:picLocks noChangeAspect="1"/>
          </p:cNvPicPr>
          <p:nvPr/>
        </p:nvPicPr>
        <p:blipFill>
          <a:blip r:embed="rId3"/>
          <a:stretch>
            <a:fillRect/>
          </a:stretch>
        </p:blipFill>
        <p:spPr>
          <a:xfrm>
            <a:off x="7904614" y="2859159"/>
            <a:ext cx="3800475" cy="2381250"/>
          </a:xfrm>
          <a:prstGeom prst="rect">
            <a:avLst/>
          </a:prstGeom>
        </p:spPr>
      </p:pic>
      <p:sp>
        <p:nvSpPr>
          <p:cNvPr id="6" name="Rectangle 5"/>
          <p:cNvSpPr/>
          <p:nvPr/>
        </p:nvSpPr>
        <p:spPr>
          <a:xfrm>
            <a:off x="7904614" y="5406381"/>
            <a:ext cx="380047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From A.S. Gilmour, Jr. “Microwave Tubes”,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Artech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House 1986, who took this from Microwave Tube Manual by Varian Associates, Air Force Publication Number T.0.00-25-251, 1979</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Footer Placeholder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69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1257"/>
          <a:stretch/>
        </p:blipFill>
        <p:spPr>
          <a:xfrm>
            <a:off x="1103743" y="4098972"/>
            <a:ext cx="2978731" cy="2160575"/>
          </a:xfrm>
          <a:prstGeom prst="rect">
            <a:avLst/>
          </a:prstGeom>
        </p:spPr>
      </p:pic>
      <p:pic>
        <p:nvPicPr>
          <p:cNvPr id="6" name="Picture 5"/>
          <p:cNvPicPr>
            <a:picLocks noChangeAspect="1"/>
          </p:cNvPicPr>
          <p:nvPr/>
        </p:nvPicPr>
        <p:blipFill>
          <a:blip r:embed="rId3"/>
          <a:stretch>
            <a:fillRect/>
          </a:stretch>
        </p:blipFill>
        <p:spPr>
          <a:xfrm>
            <a:off x="1575047" y="4307507"/>
            <a:ext cx="854711" cy="252210"/>
          </a:xfrm>
          <a:prstGeom prst="rect">
            <a:avLst/>
          </a:prstGeom>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5574" y="4232842"/>
            <a:ext cx="1911117" cy="179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5"/>
          <a:stretch>
            <a:fillRect/>
          </a:stretch>
        </p:blipFill>
        <p:spPr>
          <a:xfrm>
            <a:off x="1194756" y="1988277"/>
            <a:ext cx="2949443" cy="1927342"/>
          </a:xfrm>
          <a:prstGeom prst="rect">
            <a:avLst/>
          </a:prstGeom>
        </p:spPr>
      </p:pic>
      <p:pic>
        <p:nvPicPr>
          <p:cNvPr id="10" name="Picture 9"/>
          <p:cNvPicPr>
            <a:picLocks noChangeAspect="1"/>
          </p:cNvPicPr>
          <p:nvPr/>
        </p:nvPicPr>
        <p:blipFill>
          <a:blip r:embed="rId6"/>
          <a:stretch>
            <a:fillRect/>
          </a:stretch>
        </p:blipFill>
        <p:spPr>
          <a:xfrm>
            <a:off x="1425301" y="2069796"/>
            <a:ext cx="1004456" cy="177102"/>
          </a:xfrm>
          <a:prstGeom prst="rect">
            <a:avLst/>
          </a:prstGeom>
        </p:spPr>
      </p:pic>
      <p:sp>
        <p:nvSpPr>
          <p:cNvPr id="11" name="TextBox 10"/>
          <p:cNvSpPr txBox="1"/>
          <p:nvPr/>
        </p:nvSpPr>
        <p:spPr>
          <a:xfrm>
            <a:off x="7452530" y="1377446"/>
            <a:ext cx="2285947" cy="1477328"/>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Frequency: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Peak power: 20 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Pulse length: 150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sec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Rep. rate:  50 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Efficiency: &gt;67%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age 9"/>
          <p:cNvPicPr/>
          <p:nvPr/>
        </p:nvPicPr>
        <p:blipFill>
          <a:blip r:embed="rId7"/>
          <a:stretch>
            <a:fillRect/>
          </a:stretch>
        </p:blipFill>
        <p:spPr>
          <a:xfrm>
            <a:off x="5131487" y="3122768"/>
            <a:ext cx="1108689" cy="1110075"/>
          </a:xfrm>
          <a:prstGeom prst="rect">
            <a:avLst/>
          </a:prstGeom>
          <a:ln>
            <a:noFill/>
          </a:ln>
          <a:effectLst>
            <a:softEdge rad="112500"/>
          </a:effectLst>
        </p:spPr>
      </p:pic>
      <p:pic>
        <p:nvPicPr>
          <p:cNvPr id="13" name="Picture 12"/>
          <p:cNvPicPr>
            <a:picLocks noChangeAspect="1"/>
          </p:cNvPicPr>
          <p:nvPr/>
        </p:nvPicPr>
        <p:blipFill>
          <a:blip r:embed="rId8"/>
          <a:stretch>
            <a:fillRect/>
          </a:stretch>
        </p:blipFill>
        <p:spPr>
          <a:xfrm>
            <a:off x="4550491" y="2012671"/>
            <a:ext cx="963453" cy="1435491"/>
          </a:xfrm>
          <a:prstGeom prst="rect">
            <a:avLst/>
          </a:prstGeom>
          <a:ln>
            <a:noFill/>
          </a:ln>
          <a:effectLst>
            <a:softEdge rad="112500"/>
          </a:effectLst>
        </p:spPr>
      </p:pic>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6635619" y="3255436"/>
            <a:ext cx="4030538" cy="3242754"/>
          </a:xfrm>
          <a:prstGeom prst="rect">
            <a:avLst/>
          </a:prstGeom>
        </p:spPr>
      </p:pic>
      <p:sp>
        <p:nvSpPr>
          <p:cNvPr id="16" name="TextBox 15"/>
          <p:cNvSpPr txBox="1"/>
          <p:nvPr/>
        </p:nvSpPr>
        <p:spPr>
          <a:xfrm rot="1863110">
            <a:off x="9134170" y="5236523"/>
            <a:ext cx="12437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FF"/>
                </a:solidFill>
                <a:effectLst/>
                <a:uLnTx/>
                <a:uFillTx/>
                <a:latin typeface="Calibri" panose="020F0502020204030204"/>
                <a:ea typeface="+mn-ea"/>
                <a:cs typeface="+mn-cs"/>
              </a:rPr>
              <a:t>Recommended by industry</a:t>
            </a:r>
          </a:p>
        </p:txBody>
      </p:sp>
      <p:sp>
        <p:nvSpPr>
          <p:cNvPr id="17" name="TextBox 16"/>
          <p:cNvSpPr txBox="1"/>
          <p:nvPr/>
        </p:nvSpPr>
        <p:spPr>
          <a:xfrm rot="1648032">
            <a:off x="8613635" y="4544025"/>
            <a:ext cx="15170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Calibri" panose="020F0502020204030204"/>
                <a:ea typeface="+mn-ea"/>
                <a:cs typeface="+mn-cs"/>
              </a:rPr>
              <a:t>Optimised at CERN</a:t>
            </a:r>
          </a:p>
        </p:txBody>
      </p:sp>
      <p:cxnSp>
        <p:nvCxnSpPr>
          <p:cNvPr id="19" name="Straight Arrow Connector 18"/>
          <p:cNvCxnSpPr/>
          <p:nvPr/>
        </p:nvCxnSpPr>
        <p:spPr>
          <a:xfrm>
            <a:off x="8595504" y="4876814"/>
            <a:ext cx="0" cy="27845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712200" y="4519232"/>
            <a:ext cx="10160" cy="4968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108365" y="2988328"/>
            <a:ext cx="33138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Simulated klystron efficiency vs. perveance</a:t>
            </a:r>
          </a:p>
        </p:txBody>
      </p:sp>
      <p:sp>
        <p:nvSpPr>
          <p:cNvPr id="3" name="Title 2"/>
          <p:cNvSpPr>
            <a:spLocks noGrp="1"/>
          </p:cNvSpPr>
          <p:nvPr>
            <p:ph type="title"/>
          </p:nvPr>
        </p:nvSpPr>
        <p:spPr>
          <a:xfrm>
            <a:off x="1324708" y="365125"/>
            <a:ext cx="8786142" cy="1325563"/>
          </a:xfrm>
        </p:spPr>
        <p:txBody>
          <a:bodyPr>
            <a:normAutofit/>
          </a:bodyPr>
          <a:lstStyle/>
          <a:p>
            <a:r>
              <a:rPr lang="en-GB" dirty="0" smtClean="0"/>
              <a:t>MBK developments for CLIC</a:t>
            </a:r>
            <a:endParaRPr lang="en-GB" dirty="0"/>
          </a:p>
        </p:txBody>
      </p:sp>
      <p:sp>
        <p:nvSpPr>
          <p:cNvPr id="20" name="TextBox 19"/>
          <p:cNvSpPr txBox="1"/>
          <p:nvPr/>
        </p:nvSpPr>
        <p:spPr>
          <a:xfrm>
            <a:off x="10777552" y="5507233"/>
            <a:ext cx="12576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 </a:t>
            </a:r>
            <a:r>
              <a:rPr kumimoji="0" lang="en-GB"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Syratchev</a:t>
            </a: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/CERN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Footer Placeholder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3" name="Slide Number Placeholder 2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88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440" y="1529608"/>
            <a:ext cx="2624786" cy="222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718509" y="1648741"/>
            <a:ext cx="1167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a:rPr>
              <a:t></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sym typeface="Symbol"/>
              </a:rPr>
              <a:t>RF</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a:rPr>
              <a:t>=78.0%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Arrow Connector 5"/>
          <p:cNvCxnSpPr/>
          <p:nvPr/>
        </p:nvCxnSpPr>
        <p:spPr>
          <a:xfrm>
            <a:off x="9143773" y="3181403"/>
            <a:ext cx="5840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143774" y="2808277"/>
            <a:ext cx="6489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sym typeface="Symbol"/>
              </a:rPr>
              <a:t>Useful RF phase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rot="16200000">
            <a:off x="7236784" y="2430114"/>
            <a:ext cx="14223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Normalised velocity</a:t>
            </a:r>
          </a:p>
        </p:txBody>
      </p:sp>
      <p:sp>
        <p:nvSpPr>
          <p:cNvPr id="9" name="TextBox 8"/>
          <p:cNvSpPr txBox="1"/>
          <p:nvPr/>
        </p:nvSpPr>
        <p:spPr>
          <a:xfrm rot="16200000">
            <a:off x="7778838" y="5231974"/>
            <a:ext cx="14223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Normalised velocity</a:t>
            </a:r>
          </a:p>
        </p:txBody>
      </p:sp>
      <p:sp>
        <p:nvSpPr>
          <p:cNvPr id="10" name="TextBox 9"/>
          <p:cNvSpPr txBox="1"/>
          <p:nvPr/>
        </p:nvSpPr>
        <p:spPr>
          <a:xfrm>
            <a:off x="9002730" y="3675390"/>
            <a:ext cx="105836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RF period, rad</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129" y="3989742"/>
            <a:ext cx="2640150" cy="223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9771098" y="4304037"/>
            <a:ext cx="1176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Calibri" panose="020F0502020204030204"/>
                <a:ea typeface="+mn-ea"/>
                <a:cs typeface="+mn-cs"/>
                <a:sym typeface="Symbol"/>
              </a:rPr>
              <a:t></a:t>
            </a:r>
            <a:r>
              <a:rPr kumimoji="0" lang="en-GB" sz="1800" b="1" i="0" u="none" strike="noStrike" kern="1200" cap="none" spc="0" normalizeH="0" baseline="-25000" noProof="0" dirty="0">
                <a:ln>
                  <a:noFill/>
                </a:ln>
                <a:solidFill>
                  <a:srgbClr val="0000FF"/>
                </a:solidFill>
                <a:effectLst/>
                <a:uLnTx/>
                <a:uFillTx/>
                <a:latin typeface="Calibri" panose="020F0502020204030204"/>
                <a:ea typeface="+mn-ea"/>
                <a:cs typeface="+mn-cs"/>
                <a:sym typeface="Symbol"/>
              </a:rPr>
              <a:t>RF</a:t>
            </a:r>
            <a:r>
              <a:rPr kumimoji="0" lang="en-GB" sz="1800" b="1" i="0" u="none" strike="noStrike" kern="1200" cap="none" spc="0" normalizeH="0" baseline="0" noProof="0" dirty="0">
                <a:ln>
                  <a:noFill/>
                </a:ln>
                <a:solidFill>
                  <a:srgbClr val="0000FF"/>
                </a:solidFill>
                <a:effectLst/>
                <a:uLnTx/>
                <a:uFillTx/>
                <a:latin typeface="Calibri" panose="020F0502020204030204"/>
                <a:ea typeface="+mn-ea"/>
                <a:cs typeface="+mn-cs"/>
                <a:sym typeface="Symbol"/>
              </a:rPr>
              <a:t>=89.6%</a:t>
            </a:r>
            <a:endParaRPr kumimoji="0" lang="en-GB" sz="18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13" name="TextBox 12"/>
          <p:cNvSpPr txBox="1"/>
          <p:nvPr/>
        </p:nvSpPr>
        <p:spPr>
          <a:xfrm rot="16200000">
            <a:off x="7426675" y="5043093"/>
            <a:ext cx="14223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Normalised velocity</a:t>
            </a:r>
          </a:p>
        </p:txBody>
      </p:sp>
      <p:sp>
        <p:nvSpPr>
          <p:cNvPr id="14" name="TextBox 13"/>
          <p:cNvSpPr txBox="1"/>
          <p:nvPr/>
        </p:nvSpPr>
        <p:spPr>
          <a:xfrm>
            <a:off x="9067223" y="6177616"/>
            <a:ext cx="105836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RF period, rad</a:t>
            </a:r>
          </a:p>
        </p:txBody>
      </p:sp>
      <p:pic>
        <p:nvPicPr>
          <p:cNvPr id="16" name="Picture 15"/>
          <p:cNvPicPr>
            <a:picLocks noChangeAspect="1"/>
          </p:cNvPicPr>
          <p:nvPr/>
        </p:nvPicPr>
        <p:blipFill>
          <a:blip r:embed="rId4"/>
          <a:stretch>
            <a:fillRect/>
          </a:stretch>
        </p:blipFill>
        <p:spPr>
          <a:xfrm>
            <a:off x="1477658" y="1303356"/>
            <a:ext cx="5923460" cy="2331452"/>
          </a:xfrm>
          <a:prstGeom prst="rect">
            <a:avLst/>
          </a:prstGeom>
        </p:spPr>
      </p:pic>
      <p:sp>
        <p:nvSpPr>
          <p:cNvPr id="17" name="TextBox 16"/>
          <p:cNvSpPr txBox="1"/>
          <p:nvPr/>
        </p:nvSpPr>
        <p:spPr>
          <a:xfrm rot="16200000">
            <a:off x="874286" y="521658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Bunch phase</a:t>
            </a:r>
          </a:p>
        </p:txBody>
      </p:sp>
      <p:sp>
        <p:nvSpPr>
          <p:cNvPr id="18" name="TextBox 17"/>
          <p:cNvSpPr txBox="1"/>
          <p:nvPr/>
        </p:nvSpPr>
        <p:spPr>
          <a:xfrm rot="16200000">
            <a:off x="914238" y="2239807"/>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Bunch phase</a:t>
            </a:r>
          </a:p>
        </p:txBody>
      </p:sp>
      <p:sp>
        <p:nvSpPr>
          <p:cNvPr id="19" name="TextBox 18"/>
          <p:cNvSpPr txBox="1"/>
          <p:nvPr/>
        </p:nvSpPr>
        <p:spPr>
          <a:xfrm>
            <a:off x="1350896" y="6204620"/>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0" name="TextBox 19"/>
          <p:cNvSpPr txBox="1"/>
          <p:nvPr/>
        </p:nvSpPr>
        <p:spPr>
          <a:xfrm>
            <a:off x="1350896" y="3308517"/>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1" name="TextBox 20"/>
          <p:cNvSpPr txBox="1"/>
          <p:nvPr/>
        </p:nvSpPr>
        <p:spPr>
          <a:xfrm>
            <a:off x="1246183" y="4133148"/>
            <a:ext cx="3738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1237064" y="1277941"/>
            <a:ext cx="3738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4710866" y="3000740"/>
            <a:ext cx="780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Output cavity</a:t>
            </a:r>
          </a:p>
        </p:txBody>
      </p:sp>
      <p:pic>
        <p:nvPicPr>
          <p:cNvPr id="24" name="Picture 23"/>
          <p:cNvPicPr>
            <a:picLocks noChangeAspect="1"/>
          </p:cNvPicPr>
          <p:nvPr/>
        </p:nvPicPr>
        <p:blipFill>
          <a:blip r:embed="rId5"/>
          <a:stretch>
            <a:fillRect/>
          </a:stretch>
        </p:blipFill>
        <p:spPr>
          <a:xfrm>
            <a:off x="1598920" y="3989742"/>
            <a:ext cx="6225272" cy="2194683"/>
          </a:xfrm>
          <a:prstGeom prst="rect">
            <a:avLst/>
          </a:prstGeom>
        </p:spPr>
      </p:pic>
      <p:sp>
        <p:nvSpPr>
          <p:cNvPr id="25" name="TextBox 24"/>
          <p:cNvSpPr txBox="1"/>
          <p:nvPr/>
        </p:nvSpPr>
        <p:spPr>
          <a:xfrm>
            <a:off x="7401119" y="5835974"/>
            <a:ext cx="780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Output cavity</a:t>
            </a:r>
          </a:p>
        </p:txBody>
      </p:sp>
      <p:sp>
        <p:nvSpPr>
          <p:cNvPr id="28" name="TextBox 27"/>
          <p:cNvSpPr txBox="1"/>
          <p:nvPr/>
        </p:nvSpPr>
        <p:spPr>
          <a:xfrm>
            <a:off x="1604030" y="6142617"/>
            <a:ext cx="45620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0000FF"/>
                </a:solidFill>
                <a:effectLst/>
                <a:uLnTx/>
                <a:uFillTx/>
                <a:latin typeface="Calibri" panose="020F0502020204030204"/>
                <a:ea typeface="+mn-ea"/>
                <a:cs typeface="+mn-cs"/>
              </a:rPr>
              <a:t>http</a:t>
            </a:r>
            <a:r>
              <a:rPr kumimoji="0" lang="en-GB" sz="1200" b="0" i="0" u="none" strike="noStrike" kern="1200" cap="none" spc="0" normalizeH="0" baseline="0" noProof="0" dirty="0">
                <a:ln>
                  <a:noFill/>
                </a:ln>
                <a:solidFill>
                  <a:srgbClr val="0000FF"/>
                </a:solidFill>
                <a:effectLst/>
                <a:uLnTx/>
                <a:uFillTx/>
                <a:latin typeface="Calibri" panose="020F0502020204030204"/>
                <a:ea typeface="+mn-ea"/>
                <a:cs typeface="+mn-cs"/>
              </a:rPr>
              <a:t>://ieeexplore.ieee.org/xpl/articleDetails.jsp?arnumber=7194781</a:t>
            </a:r>
          </a:p>
        </p:txBody>
      </p:sp>
      <p:sp>
        <p:nvSpPr>
          <p:cNvPr id="29" name="Title 28"/>
          <p:cNvSpPr>
            <a:spLocks noGrp="1"/>
          </p:cNvSpPr>
          <p:nvPr>
            <p:ph type="title"/>
          </p:nvPr>
        </p:nvSpPr>
        <p:spPr>
          <a:xfrm>
            <a:off x="1693333" y="365126"/>
            <a:ext cx="8048892" cy="967786"/>
          </a:xfrm>
        </p:spPr>
        <p:txBody>
          <a:bodyPr/>
          <a:lstStyle/>
          <a:p>
            <a:r>
              <a:rPr lang="en-GB" dirty="0" smtClean="0"/>
              <a:t>A promising new concept (2013)</a:t>
            </a:r>
            <a:endParaRPr lang="en-GB" dirty="0"/>
          </a:p>
        </p:txBody>
      </p:sp>
      <p:sp>
        <p:nvSpPr>
          <p:cNvPr id="2" name="TextBox 1"/>
          <p:cNvSpPr txBox="1"/>
          <p:nvPr/>
        </p:nvSpPr>
        <p:spPr>
          <a:xfrm>
            <a:off x="5181372" y="1378296"/>
            <a:ext cx="20890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‘’Classical” bunching</a:t>
            </a:r>
          </a:p>
        </p:txBody>
      </p:sp>
      <p:sp>
        <p:nvSpPr>
          <p:cNvPr id="3" name="TextBox 2"/>
          <p:cNvSpPr txBox="1"/>
          <p:nvPr/>
        </p:nvSpPr>
        <p:spPr>
          <a:xfrm>
            <a:off x="3527023" y="3987711"/>
            <a:ext cx="42251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New bunching with core oscillations (COM)</a:t>
            </a:r>
          </a:p>
        </p:txBody>
      </p:sp>
      <p:sp>
        <p:nvSpPr>
          <p:cNvPr id="30" name="TextBox 29"/>
          <p:cNvSpPr txBox="1"/>
          <p:nvPr/>
        </p:nvSpPr>
        <p:spPr>
          <a:xfrm>
            <a:off x="10777552" y="5507233"/>
            <a:ext cx="12576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 </a:t>
            </a:r>
            <a:r>
              <a:rPr kumimoji="0" lang="en-GB"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Syratchev</a:t>
            </a: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/CERN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Date Placeholder 30"/>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2" name="Footer Placeholder 3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3" name="Slide Number Placeholder 3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17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08928" y="5462961"/>
            <a:ext cx="25655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RF extraction efficiency: </a:t>
            </a:r>
            <a:r>
              <a:rPr kumimoji="0" lang="en-GB" sz="1400" b="1" i="0" u="none" strike="noStrike" kern="1200" cap="none" spc="0" normalizeH="0" baseline="0" noProof="0" dirty="0" smtClean="0">
                <a:ln>
                  <a:noFill/>
                </a:ln>
                <a:solidFill>
                  <a:prstClr val="black"/>
                </a:solidFill>
                <a:effectLst/>
                <a:uLnTx/>
                <a:uFillTx/>
                <a:latin typeface="Calibri" panose="020F0502020204030204"/>
                <a:ea typeface="+mn-ea"/>
                <a:cs typeface="+mn-cs"/>
              </a:rPr>
              <a:t>86.6%;</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463847" y="4322639"/>
            <a:ext cx="1854691" cy="205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576691" y="4693520"/>
            <a:ext cx="154055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 beams =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 = 180 kV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total = 128 A </a:t>
            </a:r>
          </a:p>
        </p:txBody>
      </p:sp>
      <p:grpSp>
        <p:nvGrpSpPr>
          <p:cNvPr id="13" name="Group 12"/>
          <p:cNvGrpSpPr/>
          <p:nvPr/>
        </p:nvGrpSpPr>
        <p:grpSpPr>
          <a:xfrm>
            <a:off x="1539710" y="965662"/>
            <a:ext cx="3620719" cy="2921646"/>
            <a:chOff x="1807219" y="803226"/>
            <a:chExt cx="3620719" cy="2921646"/>
          </a:xfrm>
        </p:grpSpPr>
        <p:pic>
          <p:nvPicPr>
            <p:cNvPr id="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7219" y="803226"/>
              <a:ext cx="3620719" cy="292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3759" y="1401083"/>
              <a:ext cx="5517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Calibri" panose="020F0502020204030204"/>
                  <a:ea typeface="+mn-ea"/>
                  <a:cs typeface="+mn-cs"/>
                </a:rPr>
                <a:t>COM</a:t>
              </a:r>
            </a:p>
          </p:txBody>
        </p:sp>
        <p:sp>
          <p:nvSpPr>
            <p:cNvPr id="5" name="TextBox 4"/>
            <p:cNvSpPr txBox="1"/>
            <p:nvPr/>
          </p:nvSpPr>
          <p:spPr>
            <a:xfrm>
              <a:off x="3844200" y="2153803"/>
              <a:ext cx="11723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srgbClr val="0000FF"/>
                  </a:solidFill>
                  <a:effectLst/>
                  <a:uLnTx/>
                  <a:uFillTx/>
                  <a:latin typeface="Calibri" panose="020F0502020204030204"/>
                  <a:ea typeface="+mn-ea"/>
                  <a:cs typeface="+mn-cs"/>
                </a:rPr>
                <a:t>conventional</a:t>
              </a:r>
              <a:endParaRPr kumimoji="0" lang="en-GB" sz="1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11" name="Oval 10"/>
            <p:cNvSpPr/>
            <p:nvPr/>
          </p:nvSpPr>
          <p:spPr>
            <a:xfrm>
              <a:off x="3215680" y="2374778"/>
              <a:ext cx="126000" cy="126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3120537" y="2536456"/>
              <a:ext cx="75212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10 MW ILC</a:t>
              </a:r>
            </a:p>
          </p:txBody>
        </p:sp>
        <p:sp>
          <p:nvSpPr>
            <p:cNvPr id="14" name="TextBox 13"/>
            <p:cNvSpPr txBox="1"/>
            <p:nvPr/>
          </p:nvSpPr>
          <p:spPr>
            <a:xfrm>
              <a:off x="2394622" y="2110719"/>
              <a:ext cx="82105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4B183"/>
                  </a:solidFill>
                  <a:effectLst/>
                  <a:uLnTx/>
                  <a:uFillTx/>
                  <a:latin typeface="Calibri" panose="020F0502020204030204"/>
                  <a:ea typeface="+mn-ea"/>
                  <a:cs typeface="+mn-cs"/>
                </a:rPr>
                <a:t>20 MW CLIC</a:t>
              </a:r>
            </a:p>
          </p:txBody>
        </p:sp>
        <p:sp>
          <p:nvSpPr>
            <p:cNvPr id="16" name="TextBox 15"/>
            <p:cNvSpPr txBox="1"/>
            <p:nvPr/>
          </p:nvSpPr>
          <p:spPr>
            <a:xfrm>
              <a:off x="2419638" y="1456399"/>
              <a:ext cx="82105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0000"/>
                  </a:solidFill>
                  <a:effectLst/>
                  <a:uLnTx/>
                  <a:uFillTx/>
                  <a:latin typeface="Calibri" panose="020F0502020204030204"/>
                  <a:ea typeface="+mn-ea"/>
                  <a:cs typeface="+mn-cs"/>
                </a:rPr>
                <a:t>20 MW CLIC</a:t>
              </a:r>
            </a:p>
          </p:txBody>
        </p:sp>
        <p:sp>
          <p:nvSpPr>
            <p:cNvPr id="18" name="TextBox 17"/>
            <p:cNvSpPr txBox="1"/>
            <p:nvPr/>
          </p:nvSpPr>
          <p:spPr>
            <a:xfrm>
              <a:off x="2453367" y="1128163"/>
              <a:ext cx="66717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00"/>
                  </a:solidFill>
                  <a:effectLst/>
                  <a:uLnTx/>
                  <a:uFillTx/>
                  <a:latin typeface="Calibri" panose="020F0502020204030204"/>
                  <a:ea typeface="+mn-ea"/>
                  <a:cs typeface="+mn-cs"/>
                </a:rPr>
                <a:t>8 beams</a:t>
              </a:r>
            </a:p>
          </p:txBody>
        </p:sp>
        <p:sp>
          <p:nvSpPr>
            <p:cNvPr id="19" name="TextBox 18"/>
            <p:cNvSpPr txBox="1"/>
            <p:nvPr/>
          </p:nvSpPr>
          <p:spPr>
            <a:xfrm>
              <a:off x="4611522" y="1579509"/>
              <a:ext cx="6126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00"/>
                  </a:solidFill>
                  <a:effectLst/>
                  <a:uLnTx/>
                  <a:uFillTx/>
                  <a:latin typeface="Calibri" panose="020F0502020204030204"/>
                  <a:ea typeface="+mn-ea"/>
                  <a:cs typeface="+mn-cs"/>
                </a:rPr>
                <a:t>1 beam</a:t>
              </a:r>
            </a:p>
          </p:txBody>
        </p:sp>
        <p:sp>
          <p:nvSpPr>
            <p:cNvPr id="20" name="Oval 19"/>
            <p:cNvSpPr/>
            <p:nvPr/>
          </p:nvSpPr>
          <p:spPr>
            <a:xfrm>
              <a:off x="2753223" y="1968886"/>
              <a:ext cx="126000" cy="126000"/>
            </a:xfrm>
            <a:prstGeom prst="ellipse">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2932447" y="2000860"/>
              <a:ext cx="126000" cy="126000"/>
            </a:xfrm>
            <a:prstGeom prst="ellipse">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945" y="2205789"/>
            <a:ext cx="6367519" cy="3223053"/>
          </a:xfrm>
          <a:prstGeom prst="rect">
            <a:avLst/>
          </a:prstGeom>
        </p:spPr>
      </p:pic>
      <p:sp>
        <p:nvSpPr>
          <p:cNvPr id="23" name="TextBox 22"/>
          <p:cNvSpPr txBox="1"/>
          <p:nvPr/>
        </p:nvSpPr>
        <p:spPr>
          <a:xfrm>
            <a:off x="10577827" y="5895201"/>
            <a:ext cx="12576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 Syratchev/CERN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ate Placeholder 1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Footer Placeholder 1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Slide Number Placeholder 2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p:cNvSpPr>
            <a:spLocks noGrp="1"/>
          </p:cNvSpPr>
          <p:nvPr>
            <p:ph type="title"/>
          </p:nvPr>
        </p:nvSpPr>
        <p:spPr>
          <a:xfrm>
            <a:off x="1487692" y="365125"/>
            <a:ext cx="8460174" cy="653173"/>
          </a:xfrm>
        </p:spPr>
        <p:txBody>
          <a:bodyPr>
            <a:normAutofit/>
          </a:bodyPr>
          <a:lstStyle/>
          <a:p>
            <a:r>
              <a:rPr lang="en-GB" sz="3600" dirty="0"/>
              <a:t>Comparison of the two bunching  methods</a:t>
            </a:r>
          </a:p>
        </p:txBody>
      </p:sp>
    </p:spTree>
    <p:extLst>
      <p:ext uri="{BB962C8B-B14F-4D97-AF65-F5344CB8AC3E}">
        <p14:creationId xmlns:p14="http://schemas.microsoft.com/office/powerpoint/2010/main" val="5849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2</a:t>
            </a:fld>
            <a:endParaRPr lang="en-GB" noProof="0" dirty="0"/>
          </a:p>
        </p:txBody>
      </p:sp>
      <p:sp>
        <p:nvSpPr>
          <p:cNvPr id="5" name="Content Placeholder 4"/>
          <p:cNvSpPr>
            <a:spLocks noGrp="1"/>
          </p:cNvSpPr>
          <p:nvPr>
            <p:ph idx="1"/>
          </p:nvPr>
        </p:nvSpPr>
        <p:spPr/>
        <p:txBody>
          <a:bodyPr/>
          <a:lstStyle/>
          <a:p>
            <a:r>
              <a:rPr lang="en-GB" dirty="0" smtClean="0"/>
              <a:t>Introduction – global context</a:t>
            </a:r>
          </a:p>
          <a:p>
            <a:r>
              <a:rPr lang="en-GB" dirty="0" smtClean="0"/>
              <a:t>Definition of “Energy Efficiency”</a:t>
            </a:r>
          </a:p>
          <a:p>
            <a:r>
              <a:rPr lang="en-GB" dirty="0" smtClean="0"/>
              <a:t>The Demand for High Efficiency RF Power</a:t>
            </a:r>
          </a:p>
          <a:p>
            <a:r>
              <a:rPr lang="en-GB" dirty="0" smtClean="0"/>
              <a:t>Trends</a:t>
            </a:r>
          </a:p>
          <a:p>
            <a:pPr lvl="1"/>
            <a:r>
              <a:rPr lang="en-GB" dirty="0" smtClean="0"/>
              <a:t>IOT’s</a:t>
            </a:r>
          </a:p>
          <a:p>
            <a:pPr lvl="1"/>
            <a:r>
              <a:rPr lang="en-GB" dirty="0" smtClean="0"/>
              <a:t>Klystrons</a:t>
            </a:r>
          </a:p>
          <a:p>
            <a:pPr lvl="1"/>
            <a:r>
              <a:rPr lang="en-GB" dirty="0" smtClean="0"/>
              <a:t>Magnetrons</a:t>
            </a:r>
          </a:p>
          <a:p>
            <a:pPr lvl="1"/>
            <a:r>
              <a:rPr lang="en-GB" dirty="0" smtClean="0"/>
              <a:t>Solid State RF Power Sources</a:t>
            </a:r>
          </a:p>
          <a:p>
            <a:r>
              <a:rPr lang="en-GB" dirty="0" smtClean="0"/>
              <a:t>Summary</a:t>
            </a:r>
          </a:p>
          <a:p>
            <a:endParaRPr lang="en-GB" dirty="0" smtClean="0"/>
          </a:p>
          <a:p>
            <a:endParaRPr lang="en-GB" dirty="0"/>
          </a:p>
        </p:txBody>
      </p:sp>
      <p:sp>
        <p:nvSpPr>
          <p:cNvPr id="6" name="Title 5"/>
          <p:cNvSpPr>
            <a:spLocks noGrp="1"/>
          </p:cNvSpPr>
          <p:nvPr>
            <p:ph type="title"/>
          </p:nvPr>
        </p:nvSpPr>
        <p:spPr/>
        <p:txBody>
          <a:bodyPr/>
          <a:lstStyle/>
          <a:p>
            <a:r>
              <a:rPr lang="en-GB" dirty="0" smtClean="0"/>
              <a:t>Outline</a:t>
            </a:r>
            <a:endParaRPr lang="en-GB" dirty="0"/>
          </a:p>
        </p:txBody>
      </p:sp>
    </p:spTree>
    <p:extLst>
      <p:ext uri="{BB962C8B-B14F-4D97-AF65-F5344CB8AC3E}">
        <p14:creationId xmlns:p14="http://schemas.microsoft.com/office/powerpoint/2010/main" val="70576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18 June 2019</a:t>
            </a:r>
            <a:endParaRPr lang="en-US"/>
          </a:p>
        </p:txBody>
      </p:sp>
      <p:sp>
        <p:nvSpPr>
          <p:cNvPr id="3" name="Footer Placeholder 2"/>
          <p:cNvSpPr>
            <a:spLocks noGrp="1"/>
          </p:cNvSpPr>
          <p:nvPr>
            <p:ph type="ftr" sz="quarter" idx="11"/>
          </p:nvPr>
        </p:nvSpPr>
        <p:spPr/>
        <p:txBody>
          <a:bodyPr/>
          <a:lstStyle/>
          <a:p>
            <a:r>
              <a:rPr lang="en-GB" smtClean="0"/>
              <a:t>ARIES Workshop on Energy Efficient RF                            E. Jensen: Increasing Demand</a:t>
            </a:r>
            <a:endParaRPr lang="en-US"/>
          </a:p>
        </p:txBody>
      </p:sp>
      <p:sp>
        <p:nvSpPr>
          <p:cNvPr id="4" name="Slide Number Placeholder 3"/>
          <p:cNvSpPr>
            <a:spLocks noGrp="1"/>
          </p:cNvSpPr>
          <p:nvPr>
            <p:ph type="sldNum" sz="quarter" idx="12"/>
          </p:nvPr>
        </p:nvSpPr>
        <p:spPr/>
        <p:txBody>
          <a:bodyPr/>
          <a:lstStyle/>
          <a:p>
            <a:fld id="{71B7BAC7-FE87-40F6-AA24-4F4685D1B022}" type="slidenum">
              <a:rPr lang="en-US" smtClean="0"/>
              <a:t>20</a:t>
            </a:fld>
            <a:endParaRPr lang="en-US"/>
          </a:p>
        </p:txBody>
      </p:sp>
      <p:sp>
        <p:nvSpPr>
          <p:cNvPr id="7" name="Text Placeholder 6"/>
          <p:cNvSpPr>
            <a:spLocks noGrp="1"/>
          </p:cNvSpPr>
          <p:nvPr>
            <p:ph type="body" idx="1"/>
          </p:nvPr>
        </p:nvSpPr>
        <p:spPr/>
        <p:txBody>
          <a:bodyPr/>
          <a:lstStyle/>
          <a:p>
            <a:endParaRPr lang="en-GB"/>
          </a:p>
        </p:txBody>
      </p:sp>
      <p:sp>
        <p:nvSpPr>
          <p:cNvPr id="6" name="Title 5"/>
          <p:cNvSpPr>
            <a:spLocks noGrp="1"/>
          </p:cNvSpPr>
          <p:nvPr>
            <p:ph type="title"/>
          </p:nvPr>
        </p:nvSpPr>
        <p:spPr/>
        <p:txBody>
          <a:bodyPr/>
          <a:lstStyle/>
          <a:p>
            <a:r>
              <a:rPr lang="en-GB" dirty="0" smtClean="0"/>
              <a:t>Magnetrons</a:t>
            </a:r>
            <a:endParaRPr lang="en-GB" dirty="0"/>
          </a:p>
        </p:txBody>
      </p:sp>
    </p:spTree>
    <p:extLst>
      <p:ext uri="{BB962C8B-B14F-4D97-AF65-F5344CB8AC3E}">
        <p14:creationId xmlns:p14="http://schemas.microsoft.com/office/powerpoint/2010/main" val="123447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18 June 2019</a:t>
            </a:r>
            <a:endParaRPr lang="en-US"/>
          </a:p>
        </p:txBody>
      </p:sp>
      <p:sp>
        <p:nvSpPr>
          <p:cNvPr id="3" name="Footer Placeholder 2"/>
          <p:cNvSpPr>
            <a:spLocks noGrp="1"/>
          </p:cNvSpPr>
          <p:nvPr>
            <p:ph type="ftr" sz="quarter" idx="11"/>
          </p:nvPr>
        </p:nvSpPr>
        <p:spPr/>
        <p:txBody>
          <a:bodyPr/>
          <a:lstStyle/>
          <a:p>
            <a:r>
              <a:rPr lang="en-GB" smtClean="0"/>
              <a:t>ARIES Workshop on Energy Efficient RF                            E. Jensen: Increasing Demand</a:t>
            </a:r>
            <a:endParaRPr lang="en-US"/>
          </a:p>
        </p:txBody>
      </p:sp>
      <p:sp>
        <p:nvSpPr>
          <p:cNvPr id="4" name="Slide Number Placeholder 3"/>
          <p:cNvSpPr>
            <a:spLocks noGrp="1"/>
          </p:cNvSpPr>
          <p:nvPr>
            <p:ph type="sldNum" sz="quarter" idx="12"/>
          </p:nvPr>
        </p:nvSpPr>
        <p:spPr/>
        <p:txBody>
          <a:bodyPr/>
          <a:lstStyle/>
          <a:p>
            <a:fld id="{71B7BAC7-FE87-40F6-AA24-4F4685D1B022}" type="slidenum">
              <a:rPr lang="en-US" smtClean="0"/>
              <a:t>21</a:t>
            </a:fld>
            <a:endParaRPr lang="en-US"/>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66763" y="1557338"/>
                <a:ext cx="10587037" cy="4619625"/>
              </a:xfrm>
            </p:spPr>
            <p:txBody>
              <a:bodyPr>
                <a:normAutofit/>
              </a:bodyPr>
              <a:lstStyle/>
              <a:p>
                <a:r>
                  <a:rPr lang="en-GB" sz="2400" dirty="0" smtClean="0"/>
                  <a:t>Magnetrons are oscillators, not amplifiers, which is a problem (unless you can operate your whole accelerator with one).</a:t>
                </a:r>
              </a:p>
              <a:p>
                <a:r>
                  <a:rPr lang="en-GB" sz="2400" dirty="0"/>
                  <a:t> </a:t>
                </a:r>
                <a:r>
                  <a:rPr lang="en-GB" sz="2400" dirty="0" smtClean="0"/>
                  <a:t>… but they promise </a:t>
                </a:r>
                <a:r>
                  <a:rPr lang="en-GB" sz="2400" b="1" dirty="0" smtClean="0"/>
                  <a:t>very high efficiencies</a:t>
                </a:r>
                <a:r>
                  <a:rPr lang="en-GB" sz="2400" dirty="0" smtClean="0"/>
                  <a:t>, which makes them attractive. Consumer electronics magnetrons are </a:t>
                </a:r>
                <a:r>
                  <a:rPr lang="en-GB" sz="2400" b="1" dirty="0" smtClean="0"/>
                  <a:t>very cheap </a:t>
                </a:r>
                <a:r>
                  <a:rPr lang="en-GB" sz="2400" dirty="0" smtClean="0"/>
                  <a:t>(e.g. microwave ovens)</a:t>
                </a:r>
              </a:p>
              <a:p>
                <a:r>
                  <a:rPr lang="en-GB" sz="2400" dirty="0" smtClean="0"/>
                  <a:t>A possibility: injection-locking! </a:t>
                </a:r>
              </a:p>
              <a:p>
                <a:r>
                  <a:rPr lang="en-GB" sz="2400" dirty="0" smtClean="0"/>
                  <a:t>Adler’s formula:        </a:t>
                </a:r>
                <a14:m>
                  <m:oMath xmlns:m="http://schemas.openxmlformats.org/officeDocument/2006/math">
                    <m:rad>
                      <m:radPr>
                        <m:degHide m:val="on"/>
                        <m:ctrlPr>
                          <a:rPr lang="en-GB" sz="2400" b="0" i="1" smtClean="0">
                            <a:latin typeface="Cambria Math" panose="02040503050406030204" pitchFamily="18" charset="0"/>
                          </a:rPr>
                        </m:ctrlPr>
                      </m:radPr>
                      <m:deg/>
                      <m:e>
                        <m:f>
                          <m:fPr>
                            <m:ctrlPr>
                              <a:rPr lang="en-GB" sz="2400" b="0" i="1" smtClean="0">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𝑃</m:t>
                                </m:r>
                              </m:e>
                              <m:sub>
                                <m:r>
                                  <m:rPr>
                                    <m:sty m:val="p"/>
                                  </m:rPr>
                                  <a:rPr lang="en-GB" sz="2400" b="0" i="0" smtClean="0">
                                    <a:latin typeface="Cambria Math" panose="02040503050406030204" pitchFamily="18" charset="0"/>
                                  </a:rPr>
                                  <m:t>inj</m:t>
                                </m:r>
                              </m:sub>
                            </m:sSub>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𝑃</m:t>
                                </m:r>
                              </m:e>
                              <m:sub>
                                <m:r>
                                  <a:rPr lang="en-GB" sz="2400" b="0" i="1" smtClean="0">
                                    <a:latin typeface="Cambria Math" panose="02040503050406030204" pitchFamily="18" charset="0"/>
                                  </a:rPr>
                                  <m:t>0</m:t>
                                </m:r>
                              </m:sub>
                            </m:sSub>
                          </m:den>
                        </m:f>
                      </m:e>
                    </m:rad>
                    <m:r>
                      <a:rPr lang="en-GB" sz="2400" b="0" i="1" smtClean="0">
                        <a:latin typeface="Cambria Math" panose="02040503050406030204" pitchFamily="18" charset="0"/>
                      </a:rPr>
                      <m:t>=</m:t>
                    </m:r>
                    <m:r>
                      <a:rPr lang="en-GB" sz="2400" b="0" i="1" smtClean="0">
                        <a:latin typeface="Cambria Math" panose="02040503050406030204" pitchFamily="18" charset="0"/>
                      </a:rPr>
                      <m:t>𝜌</m:t>
                    </m:r>
                    <m:r>
                      <a:rPr lang="en-GB" sz="2400" b="0" i="1" smtClean="0">
                        <a:latin typeface="Cambria Math" panose="02040503050406030204" pitchFamily="18" charset="0"/>
                      </a:rPr>
                      <m:t> &gt; 2</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𝑄</m:t>
                        </m:r>
                      </m:e>
                      <m:sub>
                        <m:r>
                          <a:rPr lang="en-GB" sz="2400" b="0" i="1" smtClean="0">
                            <a:latin typeface="Cambria Math" panose="02040503050406030204" pitchFamily="18" charset="0"/>
                          </a:rPr>
                          <m:t>𝐿</m:t>
                        </m:r>
                      </m:sub>
                    </m:sSub>
                    <m:f>
                      <m:fPr>
                        <m:ctrlPr>
                          <a:rPr lang="en-GB" sz="2400" b="0" i="1" smtClean="0">
                            <a:latin typeface="Cambria Math" panose="02040503050406030204" pitchFamily="18" charset="0"/>
                          </a:rPr>
                        </m:ctrlPr>
                      </m:fPr>
                      <m:num>
                        <m:r>
                          <m:rPr>
                            <m:sty m:val="p"/>
                          </m:rPr>
                          <a:rPr lang="en-GB" sz="2400" b="0" i="0" smtClean="0">
                            <a:latin typeface="Cambria Math" panose="02040503050406030204" pitchFamily="18" charset="0"/>
                          </a:rPr>
                          <m:t>Δ</m:t>
                        </m:r>
                        <m:r>
                          <a:rPr lang="en-GB" sz="2400" b="0" i="1" smtClean="0">
                            <a:latin typeface="Cambria Math" panose="02040503050406030204" pitchFamily="18" charset="0"/>
                          </a:rPr>
                          <m:t>𝜔</m:t>
                        </m:r>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𝜔</m:t>
                            </m:r>
                          </m:e>
                          <m:sub>
                            <m:r>
                              <a:rPr lang="en-GB" sz="2400" b="0" i="1" smtClean="0">
                                <a:latin typeface="Cambria Math" panose="02040503050406030204" pitchFamily="18" charset="0"/>
                              </a:rPr>
                              <m:t>0</m:t>
                            </m:r>
                          </m:sub>
                        </m:sSub>
                      </m:den>
                    </m:f>
                  </m:oMath>
                </a14:m>
                <a:r>
                  <a:rPr lang="en-GB" sz="2400" b="0" dirty="0" smtClean="0"/>
                  <a:t>.</a:t>
                </a:r>
              </a:p>
              <a:p>
                <a:r>
                  <a:rPr lang="en-GB" sz="2400" dirty="0" smtClean="0"/>
                  <a:t>To make this work, you will tune the magnetron free oscillation frequency close to your operating frequency (</a:t>
                </a:r>
                <a14:m>
                  <m:oMath xmlns:m="http://schemas.openxmlformats.org/officeDocument/2006/math">
                    <m:r>
                      <m:rPr>
                        <m:sty m:val="p"/>
                      </m:rPr>
                      <a:rPr lang="en-GB" sz="2400" b="0" i="0" smtClean="0">
                        <a:latin typeface="Cambria Math" panose="02040503050406030204" pitchFamily="18" charset="0"/>
                      </a:rPr>
                      <m:t>Δ</m:t>
                    </m:r>
                    <m:r>
                      <a:rPr lang="en-GB" sz="2400" b="0" i="1" smtClean="0">
                        <a:latin typeface="Cambria Math" panose="02040503050406030204" pitchFamily="18" charset="0"/>
                      </a:rPr>
                      <m:t>𝜔</m:t>
                    </m:r>
                    <m:r>
                      <a:rPr lang="en-GB" sz="2400" b="0" i="1" smtClean="0">
                        <a:latin typeface="Cambria Math" panose="02040503050406030204" pitchFamily="18" charset="0"/>
                      </a:rPr>
                      <m:t>→0</m:t>
                    </m:r>
                  </m:oMath>
                </a14:m>
                <a:r>
                  <a:rPr lang="en-GB" sz="2400" dirty="0" smtClean="0"/>
                  <a:t>).</a:t>
                </a:r>
              </a:p>
              <a:p>
                <a:r>
                  <a:rPr lang="en-GB" sz="2400" b="0" dirty="0" smtClean="0"/>
                  <a:t>… and then you also need to adjust the phase!</a:t>
                </a:r>
              </a:p>
              <a:p>
                <a:endParaRPr lang="en-GB" sz="24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66763" y="1557338"/>
                <a:ext cx="10587037" cy="4619625"/>
              </a:xfrm>
              <a:blipFill>
                <a:blip r:embed="rId2"/>
                <a:stretch>
                  <a:fillRect l="-806" t="-1847" r="-979"/>
                </a:stretch>
              </a:blipFill>
            </p:spPr>
            <p:txBody>
              <a:bodyPr/>
              <a:lstStyle/>
              <a:p>
                <a:r>
                  <a:rPr lang="en-GB">
                    <a:noFill/>
                  </a:rPr>
                  <a:t> </a:t>
                </a:r>
              </a:p>
            </p:txBody>
          </p:sp>
        </mc:Fallback>
      </mc:AlternateContent>
      <p:sp>
        <p:nvSpPr>
          <p:cNvPr id="5" name="Title 4"/>
          <p:cNvSpPr>
            <a:spLocks noGrp="1"/>
          </p:cNvSpPr>
          <p:nvPr>
            <p:ph type="title"/>
          </p:nvPr>
        </p:nvSpPr>
        <p:spPr/>
        <p:txBody>
          <a:bodyPr/>
          <a:lstStyle/>
          <a:p>
            <a:r>
              <a:rPr lang="en-GB" dirty="0" smtClean="0"/>
              <a:t>Magnetrons (?)</a:t>
            </a:r>
            <a:endParaRPr lang="en-GB" dirty="0"/>
          </a:p>
        </p:txBody>
      </p:sp>
      <p:sp>
        <p:nvSpPr>
          <p:cNvPr id="7" name="Rectangle 6"/>
          <p:cNvSpPr/>
          <p:nvPr/>
        </p:nvSpPr>
        <p:spPr>
          <a:xfrm>
            <a:off x="598170" y="5833646"/>
            <a:ext cx="10995660" cy="338554"/>
          </a:xfrm>
          <a:prstGeom prst="rect">
            <a:avLst/>
          </a:prstGeom>
        </p:spPr>
        <p:txBody>
          <a:bodyPr wrap="square">
            <a:spAutoFit/>
          </a:bodyPr>
          <a:lstStyle/>
          <a:p>
            <a:r>
              <a:rPr lang="en-GB" sz="1600" dirty="0">
                <a:latin typeface="Arial" panose="020B0604020202020204" pitchFamily="34" charset="0"/>
              </a:rPr>
              <a:t>Adler, R., "A Study of Locking Phenomena in Oscillators," Proceedings of the IRE , vol.34, no.6, pp. 351-357, June 1946</a:t>
            </a:r>
            <a:endParaRPr lang="en-GB" sz="1600" dirty="0"/>
          </a:p>
        </p:txBody>
      </p:sp>
    </p:spTree>
    <p:extLst>
      <p:ext uri="{BB962C8B-B14F-4D97-AF65-F5344CB8AC3E}">
        <p14:creationId xmlns:p14="http://schemas.microsoft.com/office/powerpoint/2010/main" val="8689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22</a:t>
            </a:fld>
            <a:endParaRPr lang="en-GB" noProof="0" dirty="0"/>
          </a:p>
        </p:txBody>
      </p:sp>
      <p:sp>
        <p:nvSpPr>
          <p:cNvPr id="7" name="Title 6"/>
          <p:cNvSpPr>
            <a:spLocks noGrp="1"/>
          </p:cNvSpPr>
          <p:nvPr>
            <p:ph type="title"/>
          </p:nvPr>
        </p:nvSpPr>
        <p:spPr>
          <a:xfrm>
            <a:off x="1337310" y="365126"/>
            <a:ext cx="9128593" cy="771564"/>
          </a:xfrm>
        </p:spPr>
        <p:txBody>
          <a:bodyPr>
            <a:normAutofit/>
          </a:bodyPr>
          <a:lstStyle/>
          <a:p>
            <a:r>
              <a:rPr lang="en-GB" sz="3200" dirty="0" smtClean="0"/>
              <a:t>Electronic efficiency – klystrons vs. magnetrons</a:t>
            </a:r>
            <a:endParaRPr lang="en-GB" sz="3200" dirty="0"/>
          </a:p>
        </p:txBody>
      </p:sp>
      <p:pic>
        <p:nvPicPr>
          <p:cNvPr id="8" name="Picture 7"/>
          <p:cNvPicPr>
            <a:picLocks noChangeAspect="1"/>
          </p:cNvPicPr>
          <p:nvPr/>
        </p:nvPicPr>
        <p:blipFill>
          <a:blip r:embed="rId2"/>
          <a:stretch>
            <a:fillRect/>
          </a:stretch>
        </p:blipFill>
        <p:spPr>
          <a:xfrm>
            <a:off x="1526151" y="1084895"/>
            <a:ext cx="8191500" cy="5125538"/>
          </a:xfrm>
          <a:prstGeom prst="rect">
            <a:avLst/>
          </a:prstGeom>
        </p:spPr>
      </p:pic>
      <p:sp>
        <p:nvSpPr>
          <p:cNvPr id="9" name="TextBox 8"/>
          <p:cNvSpPr txBox="1"/>
          <p:nvPr/>
        </p:nvSpPr>
        <p:spPr>
          <a:xfrm>
            <a:off x="5080622" y="1756564"/>
            <a:ext cx="748923" cy="276999"/>
          </a:xfrm>
          <a:prstGeom prst="rect">
            <a:avLst/>
          </a:prstGeom>
          <a:noFill/>
          <a:ln>
            <a:noFill/>
          </a:ln>
        </p:spPr>
        <p:txBody>
          <a:bodyPr wrap="none" rtlCol="0" anchor="ctr" anchorCtr="1">
            <a:spAutoFit/>
          </a:bodyPr>
          <a:lstStyle/>
          <a:p>
            <a:r>
              <a:rPr lang="en-GB" sz="1200" dirty="0" smtClean="0">
                <a:solidFill>
                  <a:srgbClr val="FF0000"/>
                </a:solidFill>
              </a:rPr>
              <a:t>1.09 GHz</a:t>
            </a:r>
            <a:endParaRPr lang="en-GB" sz="1200" dirty="0">
              <a:solidFill>
                <a:srgbClr val="FF0000"/>
              </a:solidFill>
            </a:endParaRPr>
          </a:p>
        </p:txBody>
      </p:sp>
      <p:sp>
        <p:nvSpPr>
          <p:cNvPr id="10" name="TextBox 9"/>
          <p:cNvSpPr txBox="1"/>
          <p:nvPr/>
        </p:nvSpPr>
        <p:spPr>
          <a:xfrm>
            <a:off x="4276278" y="2133459"/>
            <a:ext cx="748923" cy="276999"/>
          </a:xfrm>
          <a:prstGeom prst="rect">
            <a:avLst/>
          </a:prstGeom>
          <a:noFill/>
          <a:ln>
            <a:noFill/>
          </a:ln>
        </p:spPr>
        <p:txBody>
          <a:bodyPr wrap="none" rtlCol="0" anchor="ctr" anchorCtr="1">
            <a:spAutoFit/>
          </a:bodyPr>
          <a:lstStyle/>
          <a:p>
            <a:r>
              <a:rPr lang="en-GB" sz="1200" dirty="0" smtClean="0">
                <a:solidFill>
                  <a:srgbClr val="FF0000"/>
                </a:solidFill>
              </a:rPr>
              <a:t>1.09 GHz</a:t>
            </a:r>
            <a:endParaRPr lang="en-GB" sz="1200" dirty="0">
              <a:solidFill>
                <a:srgbClr val="FF0000"/>
              </a:solidFill>
            </a:endParaRPr>
          </a:p>
        </p:txBody>
      </p:sp>
      <p:sp>
        <p:nvSpPr>
          <p:cNvPr id="11" name="TextBox 10"/>
          <p:cNvSpPr txBox="1"/>
          <p:nvPr/>
        </p:nvSpPr>
        <p:spPr>
          <a:xfrm>
            <a:off x="5025201" y="2410458"/>
            <a:ext cx="748923" cy="276999"/>
          </a:xfrm>
          <a:prstGeom prst="rect">
            <a:avLst/>
          </a:prstGeom>
          <a:noFill/>
          <a:ln>
            <a:noFill/>
          </a:ln>
        </p:spPr>
        <p:txBody>
          <a:bodyPr wrap="none" rtlCol="0" anchor="ctr" anchorCtr="1">
            <a:spAutoFit/>
          </a:bodyPr>
          <a:lstStyle/>
          <a:p>
            <a:r>
              <a:rPr lang="en-GB" sz="1200" dirty="0" smtClean="0">
                <a:solidFill>
                  <a:srgbClr val="FF0000"/>
                </a:solidFill>
              </a:rPr>
              <a:t>2.45 GHz</a:t>
            </a:r>
            <a:endParaRPr lang="en-GB" sz="1200" dirty="0">
              <a:solidFill>
                <a:srgbClr val="FF0000"/>
              </a:solidFill>
            </a:endParaRPr>
          </a:p>
        </p:txBody>
      </p:sp>
      <p:sp>
        <p:nvSpPr>
          <p:cNvPr id="12" name="TextBox 11"/>
          <p:cNvSpPr txBox="1"/>
          <p:nvPr/>
        </p:nvSpPr>
        <p:spPr>
          <a:xfrm>
            <a:off x="3546180" y="4264136"/>
            <a:ext cx="670376" cy="276999"/>
          </a:xfrm>
          <a:prstGeom prst="rect">
            <a:avLst/>
          </a:prstGeom>
          <a:noFill/>
          <a:ln>
            <a:noFill/>
          </a:ln>
        </p:spPr>
        <p:txBody>
          <a:bodyPr wrap="none" rtlCol="0" anchor="ctr" anchorCtr="1">
            <a:spAutoFit/>
          </a:bodyPr>
          <a:lstStyle/>
          <a:p>
            <a:r>
              <a:rPr lang="en-GB" sz="1200" dirty="0" smtClean="0">
                <a:solidFill>
                  <a:srgbClr val="FF0000"/>
                </a:solidFill>
              </a:rPr>
              <a:t>1.5 GHz</a:t>
            </a:r>
            <a:endParaRPr lang="en-GB" sz="1200" dirty="0">
              <a:solidFill>
                <a:srgbClr val="FF0000"/>
              </a:solidFill>
            </a:endParaRPr>
          </a:p>
        </p:txBody>
      </p:sp>
      <p:sp>
        <p:nvSpPr>
          <p:cNvPr id="13" name="TextBox 12"/>
          <p:cNvSpPr txBox="1"/>
          <p:nvPr/>
        </p:nvSpPr>
        <p:spPr>
          <a:xfrm>
            <a:off x="5621901" y="4125636"/>
            <a:ext cx="744114" cy="276999"/>
          </a:xfrm>
          <a:prstGeom prst="rect">
            <a:avLst/>
          </a:prstGeom>
          <a:noFill/>
          <a:ln>
            <a:noFill/>
          </a:ln>
        </p:spPr>
        <p:txBody>
          <a:bodyPr wrap="none" rtlCol="0" anchor="ctr" anchorCtr="1">
            <a:spAutoFit/>
          </a:bodyPr>
          <a:lstStyle/>
          <a:p>
            <a:r>
              <a:rPr lang="en-GB" sz="1200" dirty="0" smtClean="0">
                <a:solidFill>
                  <a:srgbClr val="FF0000"/>
                </a:solidFill>
              </a:rPr>
              <a:t>500 MHz</a:t>
            </a:r>
            <a:endParaRPr lang="en-GB" sz="1200" dirty="0">
              <a:solidFill>
                <a:srgbClr val="FF0000"/>
              </a:solidFill>
            </a:endParaRPr>
          </a:p>
        </p:txBody>
      </p:sp>
      <p:sp>
        <p:nvSpPr>
          <p:cNvPr id="14" name="TextBox 13"/>
          <p:cNvSpPr txBox="1"/>
          <p:nvPr/>
        </p:nvSpPr>
        <p:spPr>
          <a:xfrm>
            <a:off x="3844499" y="2770217"/>
            <a:ext cx="744114" cy="276999"/>
          </a:xfrm>
          <a:prstGeom prst="rect">
            <a:avLst/>
          </a:prstGeom>
          <a:noFill/>
          <a:ln>
            <a:noFill/>
          </a:ln>
        </p:spPr>
        <p:txBody>
          <a:bodyPr wrap="none" rtlCol="0" anchor="ctr" anchorCtr="1">
            <a:spAutoFit/>
          </a:bodyPr>
          <a:lstStyle/>
          <a:p>
            <a:r>
              <a:rPr lang="en-GB" sz="1200" dirty="0" smtClean="0">
                <a:solidFill>
                  <a:srgbClr val="FF0000"/>
                </a:solidFill>
              </a:rPr>
              <a:t>352 MHz</a:t>
            </a:r>
            <a:endParaRPr lang="en-GB" sz="1200" dirty="0">
              <a:solidFill>
                <a:srgbClr val="FF0000"/>
              </a:solidFill>
            </a:endParaRPr>
          </a:p>
        </p:txBody>
      </p:sp>
      <p:sp>
        <p:nvSpPr>
          <p:cNvPr id="15" name="TextBox 14"/>
          <p:cNvSpPr txBox="1"/>
          <p:nvPr/>
        </p:nvSpPr>
        <p:spPr>
          <a:xfrm>
            <a:off x="2940488" y="2442645"/>
            <a:ext cx="748923" cy="276999"/>
          </a:xfrm>
          <a:prstGeom prst="rect">
            <a:avLst/>
          </a:prstGeom>
          <a:noFill/>
          <a:ln>
            <a:noFill/>
          </a:ln>
        </p:spPr>
        <p:txBody>
          <a:bodyPr wrap="none" rtlCol="0" anchor="ctr" anchorCtr="1">
            <a:spAutoFit/>
          </a:bodyPr>
          <a:lstStyle/>
          <a:p>
            <a:r>
              <a:rPr lang="en-GB" sz="1200" dirty="0" smtClean="0">
                <a:solidFill>
                  <a:srgbClr val="FF0000"/>
                </a:solidFill>
              </a:rPr>
              <a:t>11.5 GHz</a:t>
            </a:r>
            <a:endParaRPr lang="en-GB" sz="1200" dirty="0">
              <a:solidFill>
                <a:srgbClr val="FF0000"/>
              </a:solidFill>
            </a:endParaRPr>
          </a:p>
        </p:txBody>
      </p:sp>
      <p:cxnSp>
        <p:nvCxnSpPr>
          <p:cNvPr id="17" name="Straight Connector 16"/>
          <p:cNvCxnSpPr/>
          <p:nvPr/>
        </p:nvCxnSpPr>
        <p:spPr>
          <a:xfrm>
            <a:off x="2764261" y="2442645"/>
            <a:ext cx="3774137" cy="1959990"/>
          </a:xfrm>
          <a:prstGeom prst="line">
            <a:avLst/>
          </a:prstGeom>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rot="1655566">
            <a:off x="4165323" y="3739583"/>
            <a:ext cx="2985113" cy="253916"/>
          </a:xfrm>
          <a:prstGeom prst="rect">
            <a:avLst/>
          </a:prstGeom>
          <a:noFill/>
        </p:spPr>
        <p:txBody>
          <a:bodyPr wrap="none" rtlCol="0">
            <a:spAutoFit/>
          </a:bodyPr>
          <a:lstStyle/>
          <a:p>
            <a:r>
              <a:rPr lang="en-GB" sz="1050" dirty="0" smtClean="0">
                <a:solidFill>
                  <a:schemeClr val="accent6">
                    <a:lumMod val="75000"/>
                  </a:schemeClr>
                </a:solidFill>
              </a:rPr>
              <a:t>industrial empirical limit for conventional  klystrons</a:t>
            </a:r>
            <a:endParaRPr lang="en-GB" sz="1050" dirty="0">
              <a:solidFill>
                <a:schemeClr val="accent6">
                  <a:lumMod val="75000"/>
                </a:schemeClr>
              </a:solidFill>
            </a:endParaRPr>
          </a:p>
        </p:txBody>
      </p:sp>
      <p:sp>
        <p:nvSpPr>
          <p:cNvPr id="22" name="Cloud Callout 21"/>
          <p:cNvSpPr/>
          <p:nvPr/>
        </p:nvSpPr>
        <p:spPr>
          <a:xfrm>
            <a:off x="5570558" y="2340595"/>
            <a:ext cx="1381505" cy="892047"/>
          </a:xfrm>
          <a:prstGeom prst="cloudCallout">
            <a:avLst>
              <a:gd name="adj1" fmla="val -27138"/>
              <a:gd name="adj2" fmla="val -22557"/>
            </a:avLst>
          </a:prstGeom>
          <a:solidFill>
            <a:srgbClr val="FFC000">
              <a:alpha val="50000"/>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100" dirty="0" smtClean="0"/>
              <a:t>Magnetrons</a:t>
            </a:r>
            <a:endParaRPr lang="en-GB" sz="1100" dirty="0"/>
          </a:p>
        </p:txBody>
      </p:sp>
      <p:sp>
        <p:nvSpPr>
          <p:cNvPr id="23" name="Cloud Callout 22"/>
          <p:cNvSpPr/>
          <p:nvPr/>
        </p:nvSpPr>
        <p:spPr>
          <a:xfrm>
            <a:off x="2291775" y="3083001"/>
            <a:ext cx="1381505" cy="892047"/>
          </a:xfrm>
          <a:prstGeom prst="cloudCallout">
            <a:avLst>
              <a:gd name="adj1" fmla="val -27138"/>
              <a:gd name="adj2" fmla="val -22557"/>
            </a:avLst>
          </a:prstGeom>
          <a:solidFill>
            <a:srgbClr val="FFC000">
              <a:alpha val="50000"/>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100" dirty="0" smtClean="0"/>
              <a:t>Klystrons</a:t>
            </a:r>
            <a:endParaRPr lang="en-GB" sz="1100" dirty="0"/>
          </a:p>
        </p:txBody>
      </p:sp>
      <p:sp>
        <p:nvSpPr>
          <p:cNvPr id="24" name="Freeform 23"/>
          <p:cNvSpPr/>
          <p:nvPr/>
        </p:nvSpPr>
        <p:spPr>
          <a:xfrm>
            <a:off x="2825078" y="1889746"/>
            <a:ext cx="3713320" cy="1688309"/>
          </a:xfrm>
          <a:custGeom>
            <a:avLst/>
            <a:gdLst>
              <a:gd name="connsiteX0" fmla="*/ 0 w 4071025"/>
              <a:gd name="connsiteY0" fmla="*/ 0 h 860898"/>
              <a:gd name="connsiteX1" fmla="*/ 296693 w 4071025"/>
              <a:gd name="connsiteY1" fmla="*/ 77821 h 860898"/>
              <a:gd name="connsiteX2" fmla="*/ 851170 w 4071025"/>
              <a:gd name="connsiteY2" fmla="*/ 238328 h 860898"/>
              <a:gd name="connsiteX3" fmla="*/ 1381327 w 4071025"/>
              <a:gd name="connsiteY3" fmla="*/ 350196 h 860898"/>
              <a:gd name="connsiteX4" fmla="*/ 1896893 w 4071025"/>
              <a:gd name="connsiteY4" fmla="*/ 462064 h 860898"/>
              <a:gd name="connsiteX5" fmla="*/ 2456234 w 4071025"/>
              <a:gd name="connsiteY5" fmla="*/ 573932 h 860898"/>
              <a:gd name="connsiteX6" fmla="*/ 2855068 w 4071025"/>
              <a:gd name="connsiteY6" fmla="*/ 661481 h 860898"/>
              <a:gd name="connsiteX7" fmla="*/ 3297676 w 4071025"/>
              <a:gd name="connsiteY7" fmla="*/ 749030 h 860898"/>
              <a:gd name="connsiteX8" fmla="*/ 3701374 w 4071025"/>
              <a:gd name="connsiteY8" fmla="*/ 807396 h 860898"/>
              <a:gd name="connsiteX9" fmla="*/ 4071025 w 4071025"/>
              <a:gd name="connsiteY9" fmla="*/ 860898 h 86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1025" h="860898">
                <a:moveTo>
                  <a:pt x="0" y="0"/>
                </a:moveTo>
                <a:cubicBezTo>
                  <a:pt x="77415" y="19050"/>
                  <a:pt x="296693" y="77821"/>
                  <a:pt x="296693" y="77821"/>
                </a:cubicBezTo>
                <a:cubicBezTo>
                  <a:pt x="438555" y="117542"/>
                  <a:pt x="670398" y="192932"/>
                  <a:pt x="851170" y="238328"/>
                </a:cubicBezTo>
                <a:cubicBezTo>
                  <a:pt x="1031942" y="283724"/>
                  <a:pt x="1381327" y="350196"/>
                  <a:pt x="1381327" y="350196"/>
                </a:cubicBezTo>
                <a:lnTo>
                  <a:pt x="1896893" y="462064"/>
                </a:lnTo>
                <a:lnTo>
                  <a:pt x="2456234" y="573932"/>
                </a:lnTo>
                <a:cubicBezTo>
                  <a:pt x="2615930" y="607168"/>
                  <a:pt x="2714828" y="632298"/>
                  <a:pt x="2855068" y="661481"/>
                </a:cubicBezTo>
                <a:cubicBezTo>
                  <a:pt x="2995308" y="690664"/>
                  <a:pt x="3156625" y="724711"/>
                  <a:pt x="3297676" y="749030"/>
                </a:cubicBezTo>
                <a:cubicBezTo>
                  <a:pt x="3438727" y="773349"/>
                  <a:pt x="3701374" y="807396"/>
                  <a:pt x="3701374" y="807396"/>
                </a:cubicBezTo>
                <a:lnTo>
                  <a:pt x="4071025" y="860898"/>
                </a:lnTo>
              </a:path>
            </a:pathLst>
          </a:custGeom>
          <a:noFill/>
          <a:ln w="0">
            <a:solidFill>
              <a:schemeClr val="accent6">
                <a:lumMod val="75000"/>
              </a:schemeClr>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rot="1549730">
            <a:off x="3341720" y="2526706"/>
            <a:ext cx="2250937" cy="253916"/>
          </a:xfrm>
          <a:prstGeom prst="rect">
            <a:avLst/>
          </a:prstGeom>
          <a:noFill/>
        </p:spPr>
        <p:txBody>
          <a:bodyPr wrap="none" rtlCol="0">
            <a:spAutoFit/>
          </a:bodyPr>
          <a:lstStyle/>
          <a:p>
            <a:r>
              <a:rPr lang="en-GB" sz="1050" dirty="0" smtClean="0">
                <a:solidFill>
                  <a:schemeClr val="accent6">
                    <a:lumMod val="75000"/>
                  </a:schemeClr>
                </a:solidFill>
              </a:rPr>
              <a:t>High efficiency klystrons (I. Syratchev)</a:t>
            </a:r>
            <a:endParaRPr lang="en-GB" sz="1050" dirty="0">
              <a:solidFill>
                <a:schemeClr val="accent6">
                  <a:lumMod val="75000"/>
                </a:schemeClr>
              </a:solidFill>
            </a:endParaRPr>
          </a:p>
        </p:txBody>
      </p:sp>
      <p:sp>
        <p:nvSpPr>
          <p:cNvPr id="26" name="TextBox 25"/>
          <p:cNvSpPr txBox="1"/>
          <p:nvPr/>
        </p:nvSpPr>
        <p:spPr>
          <a:xfrm>
            <a:off x="7545934" y="5987534"/>
            <a:ext cx="4343433" cy="369332"/>
          </a:xfrm>
          <a:prstGeom prst="rect">
            <a:avLst/>
          </a:prstGeom>
          <a:noFill/>
          <a:ln>
            <a:solidFill>
              <a:schemeClr val="bg2"/>
            </a:solidFill>
          </a:ln>
        </p:spPr>
        <p:txBody>
          <a:bodyPr wrap="none" rtlCol="0" anchor="ctr" anchorCtr="1">
            <a:spAutoFit/>
          </a:bodyPr>
          <a:lstStyle/>
          <a:p>
            <a:r>
              <a:rPr lang="en-GB" dirty="0" smtClean="0"/>
              <a:t>H. Wang, IPAC 2019, Melbourne, WEXXPLS1</a:t>
            </a:r>
            <a:endParaRPr lang="en-GB" dirty="0"/>
          </a:p>
        </p:txBody>
      </p:sp>
    </p:spTree>
    <p:extLst>
      <p:ext uri="{BB962C8B-B14F-4D97-AF65-F5344CB8AC3E}">
        <p14:creationId xmlns:p14="http://schemas.microsoft.com/office/powerpoint/2010/main" val="233177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18 June 2019</a:t>
            </a:r>
            <a:endParaRPr lang="en-US"/>
          </a:p>
        </p:txBody>
      </p:sp>
      <p:sp>
        <p:nvSpPr>
          <p:cNvPr id="3" name="Footer Placeholder 2"/>
          <p:cNvSpPr>
            <a:spLocks noGrp="1"/>
          </p:cNvSpPr>
          <p:nvPr>
            <p:ph type="ftr" sz="quarter" idx="11"/>
          </p:nvPr>
        </p:nvSpPr>
        <p:spPr/>
        <p:txBody>
          <a:bodyPr/>
          <a:lstStyle/>
          <a:p>
            <a:r>
              <a:rPr lang="en-GB" smtClean="0"/>
              <a:t>ARIES Workshop on Energy Efficient RF                            E. Jensen: Increasing Demand</a:t>
            </a:r>
            <a:endParaRPr lang="en-US"/>
          </a:p>
        </p:txBody>
      </p:sp>
      <p:sp>
        <p:nvSpPr>
          <p:cNvPr id="4" name="Slide Number Placeholder 3"/>
          <p:cNvSpPr>
            <a:spLocks noGrp="1"/>
          </p:cNvSpPr>
          <p:nvPr>
            <p:ph type="sldNum" sz="quarter" idx="12"/>
          </p:nvPr>
        </p:nvSpPr>
        <p:spPr/>
        <p:txBody>
          <a:bodyPr/>
          <a:lstStyle/>
          <a:p>
            <a:fld id="{71B7BAC7-FE87-40F6-AA24-4F4685D1B022}" type="slidenum">
              <a:rPr lang="en-US" smtClean="0"/>
              <a:t>23</a:t>
            </a:fld>
            <a:endParaRPr lang="en-US"/>
          </a:p>
        </p:txBody>
      </p:sp>
      <p:sp>
        <p:nvSpPr>
          <p:cNvPr id="5" name="Title 4"/>
          <p:cNvSpPr>
            <a:spLocks noGrp="1"/>
          </p:cNvSpPr>
          <p:nvPr>
            <p:ph type="title"/>
          </p:nvPr>
        </p:nvSpPr>
        <p:spPr>
          <a:xfrm>
            <a:off x="1337310" y="365125"/>
            <a:ext cx="8606789" cy="869127"/>
          </a:xfrm>
        </p:spPr>
        <p:txBody>
          <a:bodyPr>
            <a:normAutofit fontScale="90000"/>
          </a:bodyPr>
          <a:lstStyle/>
          <a:p>
            <a:r>
              <a:rPr lang="en-GB" dirty="0" smtClean="0"/>
              <a:t>Tune by trimming the magnetic field</a:t>
            </a:r>
            <a:endParaRPr lang="en-GB"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521566" y="1352550"/>
            <a:ext cx="5524500" cy="4819650"/>
          </a:xfrm>
          <a:prstGeom prst="rect">
            <a:avLst/>
          </a:prstGeom>
        </p:spPr>
      </p:pic>
      <p:pic>
        <p:nvPicPr>
          <p:cNvPr id="7" name="Picture 6"/>
          <p:cNvPicPr>
            <a:picLocks noChangeAspect="1"/>
          </p:cNvPicPr>
          <p:nvPr/>
        </p:nvPicPr>
        <p:blipFill>
          <a:blip r:embed="rId3"/>
          <a:stretch>
            <a:fillRect/>
          </a:stretch>
        </p:blipFill>
        <p:spPr>
          <a:xfrm>
            <a:off x="766763" y="2618731"/>
            <a:ext cx="5055197" cy="37376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41675" y="1603326"/>
                <a:ext cx="5930088" cy="646331"/>
              </a:xfrm>
              <a:prstGeom prst="rect">
                <a:avLst/>
              </a:prstGeom>
              <a:noFill/>
              <a:ln>
                <a:noFill/>
              </a:ln>
            </p:spPr>
            <p:txBody>
              <a:bodyPr wrap="square" rtlCol="0" anchor="ctr" anchorCtr="1">
                <a:spAutoFit/>
              </a:bodyPr>
              <a:lstStyle/>
              <a:p>
                <a:pPr marL="285750" indent="-285750">
                  <a:buFont typeface="Arial" panose="020B0604020202020204" pitchFamily="34" charset="0"/>
                  <a:buChar char="•"/>
                </a:pPr>
                <a:r>
                  <a:rPr lang="en-GB" dirty="0" smtClean="0"/>
                  <a:t>Trimming the field to adjust </a:t>
                </a:r>
                <a14:m>
                  <m:oMath xmlns:m="http://schemas.openxmlformats.org/officeDocument/2006/math">
                    <m:r>
                      <m:rPr>
                        <m:sty m:val="p"/>
                      </m:rPr>
                      <a:rPr lang="en-GB" b="0" i="0" smtClean="0">
                        <a:latin typeface="Cambria Math" panose="02040503050406030204" pitchFamily="18" charset="0"/>
                      </a:rPr>
                      <m:t>Δ</m:t>
                    </m:r>
                    <m:r>
                      <a:rPr lang="en-GB" b="0" i="1" smtClean="0">
                        <a:latin typeface="Cambria Math" panose="02040503050406030204" pitchFamily="18" charset="0"/>
                      </a:rPr>
                      <m:t>𝜔</m:t>
                    </m:r>
                  </m:oMath>
                </a14:m>
                <a:r>
                  <a:rPr lang="en-GB" dirty="0" smtClean="0"/>
                  <a:t> close to zero, an acceptable spectrum can be obtained.</a:t>
                </a:r>
              </a:p>
            </p:txBody>
          </p:sp>
        </mc:Choice>
        <mc:Fallback xmlns="">
          <p:sp>
            <p:nvSpPr>
              <p:cNvPr id="8" name="TextBox 7"/>
              <p:cNvSpPr txBox="1">
                <a:spLocks noRot="1" noChangeAspect="1" noMove="1" noResize="1" noEditPoints="1" noAdjustHandles="1" noChangeArrowheads="1" noChangeShapeType="1" noTextEdit="1"/>
              </p:cNvSpPr>
              <p:nvPr/>
            </p:nvSpPr>
            <p:spPr>
              <a:xfrm>
                <a:off x="241675" y="1603326"/>
                <a:ext cx="5930088" cy="646331"/>
              </a:xfrm>
              <a:prstGeom prst="rect">
                <a:avLst/>
              </a:prstGeom>
              <a:blipFill>
                <a:blip r:embed="rId4"/>
                <a:stretch>
                  <a:fillRect t="-4717" b="-15094"/>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365331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18 June 2019</a:t>
            </a:r>
            <a:endParaRPr lang="en-US"/>
          </a:p>
        </p:txBody>
      </p:sp>
      <p:sp>
        <p:nvSpPr>
          <p:cNvPr id="3" name="Footer Placeholder 2"/>
          <p:cNvSpPr>
            <a:spLocks noGrp="1"/>
          </p:cNvSpPr>
          <p:nvPr>
            <p:ph type="ftr" sz="quarter" idx="11"/>
          </p:nvPr>
        </p:nvSpPr>
        <p:spPr/>
        <p:txBody>
          <a:bodyPr/>
          <a:lstStyle/>
          <a:p>
            <a:r>
              <a:rPr lang="en-GB" smtClean="0"/>
              <a:t>ARIES Workshop on Energy Efficient RF                            E. Jensen: Increasing Demand</a:t>
            </a:r>
            <a:endParaRPr lang="en-US"/>
          </a:p>
        </p:txBody>
      </p:sp>
      <p:sp>
        <p:nvSpPr>
          <p:cNvPr id="4" name="Slide Number Placeholder 3"/>
          <p:cNvSpPr>
            <a:spLocks noGrp="1"/>
          </p:cNvSpPr>
          <p:nvPr>
            <p:ph type="sldNum" sz="quarter" idx="12"/>
          </p:nvPr>
        </p:nvSpPr>
        <p:spPr/>
        <p:txBody>
          <a:bodyPr/>
          <a:lstStyle/>
          <a:p>
            <a:fld id="{71B7BAC7-FE87-40F6-AA24-4F4685D1B022}" type="slidenum">
              <a:rPr lang="en-US" smtClean="0"/>
              <a:t>24</a:t>
            </a:fld>
            <a:endParaRPr lang="en-US"/>
          </a:p>
        </p:txBody>
      </p:sp>
      <p:sp>
        <p:nvSpPr>
          <p:cNvPr id="5" name="Title 4"/>
          <p:cNvSpPr>
            <a:spLocks noGrp="1"/>
          </p:cNvSpPr>
          <p:nvPr>
            <p:ph type="title"/>
          </p:nvPr>
        </p:nvSpPr>
        <p:spPr/>
        <p:txBody>
          <a:bodyPr>
            <a:normAutofit fontScale="90000"/>
          </a:bodyPr>
          <a:lstStyle/>
          <a:p>
            <a:r>
              <a:rPr lang="en-GB" dirty="0" smtClean="0"/>
              <a:t>Combining the power of 2 magnetrons</a:t>
            </a:r>
            <a:endParaRPr lang="en-GB" dirty="0"/>
          </a:p>
        </p:txBody>
      </p:sp>
      <p:sp>
        <p:nvSpPr>
          <p:cNvPr id="6" name="TextBox 5"/>
          <p:cNvSpPr txBox="1"/>
          <p:nvPr/>
        </p:nvSpPr>
        <p:spPr>
          <a:xfrm>
            <a:off x="7787169" y="6170103"/>
            <a:ext cx="4113883" cy="276999"/>
          </a:xfrm>
          <a:prstGeom prst="rect">
            <a:avLst/>
          </a:prstGeom>
          <a:noFill/>
          <a:ln>
            <a:solidFill>
              <a:schemeClr val="bg2"/>
            </a:solidFill>
          </a:ln>
        </p:spPr>
        <p:txBody>
          <a:bodyPr wrap="none" rtlCol="0" anchor="ctr" anchorCtr="1">
            <a:spAutoFit/>
          </a:bodyPr>
          <a:lstStyle/>
          <a:p>
            <a:r>
              <a:rPr lang="en-GB" sz="1200" dirty="0" smtClean="0"/>
              <a:t>Y. Zhang </a:t>
            </a:r>
            <a:r>
              <a:rPr lang="en-GB" sz="1200" i="1" dirty="0" smtClean="0"/>
              <a:t>et al</a:t>
            </a:r>
            <a:r>
              <a:rPr lang="en-GB" sz="1200" dirty="0" smtClean="0"/>
              <a:t>.</a:t>
            </a:r>
            <a:r>
              <a:rPr lang="en-GB" sz="1200" dirty="0"/>
              <a:t>: </a:t>
            </a:r>
            <a:r>
              <a:rPr lang="en-GB" sz="1200" dirty="0">
                <a:hlinkClick r:id="rId2"/>
              </a:rPr>
              <a:t>https://</a:t>
            </a:r>
            <a:r>
              <a:rPr lang="en-GB" sz="1200" dirty="0" smtClean="0">
                <a:hlinkClick r:id="rId2"/>
              </a:rPr>
              <a:t>ieeexplore.ieee.org/document/8032501</a:t>
            </a:r>
            <a:r>
              <a:rPr lang="en-GB" sz="1200" dirty="0" smtClean="0"/>
              <a:t> </a:t>
            </a:r>
            <a:endParaRPr lang="en-GB" sz="1200" dirty="0"/>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513608" y="1432704"/>
            <a:ext cx="5582392" cy="3134353"/>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6177859" y="2701255"/>
            <a:ext cx="5723193" cy="3468848"/>
          </a:xfrm>
          <a:prstGeom prst="rect">
            <a:avLst/>
          </a:prstGeom>
        </p:spPr>
      </p:pic>
    </p:spTree>
    <p:extLst>
      <p:ext uri="{BB962C8B-B14F-4D97-AF65-F5344CB8AC3E}">
        <p14:creationId xmlns:p14="http://schemas.microsoft.com/office/powerpoint/2010/main" val="59649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18 June 2019</a:t>
            </a:r>
            <a:endParaRPr lang="en-US"/>
          </a:p>
        </p:txBody>
      </p:sp>
      <p:sp>
        <p:nvSpPr>
          <p:cNvPr id="3" name="Footer Placeholder 2"/>
          <p:cNvSpPr>
            <a:spLocks noGrp="1"/>
          </p:cNvSpPr>
          <p:nvPr>
            <p:ph type="ftr" sz="quarter" idx="11"/>
          </p:nvPr>
        </p:nvSpPr>
        <p:spPr/>
        <p:txBody>
          <a:bodyPr/>
          <a:lstStyle/>
          <a:p>
            <a:r>
              <a:rPr lang="en-GB" smtClean="0"/>
              <a:t>ARIES Workshop on Energy Efficient RF                            E. Jensen: Increasing Demand</a:t>
            </a:r>
            <a:endParaRPr lang="en-US"/>
          </a:p>
        </p:txBody>
      </p:sp>
      <p:sp>
        <p:nvSpPr>
          <p:cNvPr id="4" name="Slide Number Placeholder 3"/>
          <p:cNvSpPr>
            <a:spLocks noGrp="1"/>
          </p:cNvSpPr>
          <p:nvPr>
            <p:ph type="sldNum" sz="quarter" idx="12"/>
          </p:nvPr>
        </p:nvSpPr>
        <p:spPr/>
        <p:txBody>
          <a:bodyPr/>
          <a:lstStyle/>
          <a:p>
            <a:fld id="{71B7BAC7-FE87-40F6-AA24-4F4685D1B022}" type="slidenum">
              <a:rPr lang="en-US" smtClean="0"/>
              <a:t>25</a:t>
            </a:fld>
            <a:endParaRPr lang="en-US"/>
          </a:p>
        </p:txBody>
      </p:sp>
      <p:sp>
        <p:nvSpPr>
          <p:cNvPr id="7" name="Text Placeholder 6"/>
          <p:cNvSpPr>
            <a:spLocks noGrp="1"/>
          </p:cNvSpPr>
          <p:nvPr>
            <p:ph type="body" idx="1"/>
          </p:nvPr>
        </p:nvSpPr>
        <p:spPr/>
        <p:txBody>
          <a:bodyPr/>
          <a:lstStyle/>
          <a:p>
            <a:endParaRPr lang="en-GB" dirty="0"/>
          </a:p>
        </p:txBody>
      </p:sp>
      <p:sp>
        <p:nvSpPr>
          <p:cNvPr id="6" name="Title 5"/>
          <p:cNvSpPr>
            <a:spLocks noGrp="1"/>
          </p:cNvSpPr>
          <p:nvPr>
            <p:ph type="title"/>
          </p:nvPr>
        </p:nvSpPr>
        <p:spPr/>
        <p:txBody>
          <a:bodyPr/>
          <a:lstStyle/>
          <a:p>
            <a:r>
              <a:rPr lang="en-GB" dirty="0"/>
              <a:t>Solid-State Power Amplifiers</a:t>
            </a:r>
          </a:p>
        </p:txBody>
      </p:sp>
    </p:spTree>
    <p:extLst>
      <p:ext uri="{BB962C8B-B14F-4D97-AF65-F5344CB8AC3E}">
        <p14:creationId xmlns:p14="http://schemas.microsoft.com/office/powerpoint/2010/main" val="65515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26</a:t>
            </a:fld>
            <a:endParaRPr lang="en-GB" noProof="0"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GB" dirty="0" smtClean="0"/>
                  <a:t>Drain efficiency (or collector efficiency):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𝜂</m:t>
                        </m:r>
                      </m:e>
                      <m:sub>
                        <m:r>
                          <m:rPr>
                            <m:sty m:val="p"/>
                          </m:rPr>
                          <a:rPr lang="en-GB" b="0" i="0" smtClean="0">
                            <a:latin typeface="Cambria Math" panose="02040503050406030204" pitchFamily="18" charset="0"/>
                          </a:rPr>
                          <m:t>drain</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m:rPr>
                                <m:sty m:val="p"/>
                              </m:rPr>
                              <a:rPr lang="en-GB" b="0" i="0" smtClean="0">
                                <a:latin typeface="Cambria Math" panose="02040503050406030204" pitchFamily="18" charset="0"/>
                              </a:rPr>
                              <m:t>out</m:t>
                            </m:r>
                          </m:sub>
                        </m:sSub>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m:rPr>
                                <m:sty m:val="p"/>
                              </m:rPr>
                              <a:rPr lang="en-GB" b="0" i="0" smtClean="0">
                                <a:latin typeface="Cambria Math" panose="02040503050406030204" pitchFamily="18" charset="0"/>
                              </a:rPr>
                              <m:t>DC</m:t>
                            </m:r>
                          </m:sub>
                        </m:sSub>
                      </m:den>
                    </m:f>
                  </m:oMath>
                </a14:m>
                <a:endParaRPr lang="en-GB" dirty="0" smtClean="0"/>
              </a:p>
              <a:p>
                <a:r>
                  <a:rPr lang="en-GB" dirty="0"/>
                  <a:t>“Total efficiency</a:t>
                </a:r>
                <a:r>
                  <a:rPr lang="en-GB" dirty="0" smtClean="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𝜂</m:t>
                        </m:r>
                      </m:e>
                      <m:sub>
                        <m:r>
                          <a:rPr lang="en-GB" i="1">
                            <a:latin typeface="Cambria Math" panose="02040503050406030204" pitchFamily="18" charset="0"/>
                          </a:rPr>
                          <m:t>𝑡𝑜𝑡𝑎𝑙</m:t>
                        </m:r>
                      </m:sub>
                    </m:sSub>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𝑃</m:t>
                            </m:r>
                          </m:e>
                          <m:sub>
                            <m:r>
                              <m:rPr>
                                <m:sty m:val="p"/>
                              </m:rPr>
                              <a:rPr lang="en-GB">
                                <a:latin typeface="Cambria Math" panose="02040503050406030204" pitchFamily="18" charset="0"/>
                              </a:rPr>
                              <m:t>out</m:t>
                            </m:r>
                          </m:sub>
                        </m:sSub>
                      </m:num>
                      <m:den>
                        <m:sSub>
                          <m:sSubPr>
                            <m:ctrlPr>
                              <a:rPr lang="en-GB" i="1">
                                <a:latin typeface="Cambria Math" panose="02040503050406030204" pitchFamily="18" charset="0"/>
                              </a:rPr>
                            </m:ctrlPr>
                          </m:sSubPr>
                          <m:e>
                            <m:r>
                              <a:rPr lang="en-GB" i="1">
                                <a:latin typeface="Cambria Math" panose="02040503050406030204" pitchFamily="18" charset="0"/>
                              </a:rPr>
                              <m:t>𝑃</m:t>
                            </m:r>
                          </m:e>
                          <m:sub>
                            <m:r>
                              <m:rPr>
                                <m:sty m:val="p"/>
                              </m:rPr>
                              <a:rPr lang="en-GB">
                                <a:latin typeface="Cambria Math" panose="02040503050406030204" pitchFamily="18" charset="0"/>
                              </a:rPr>
                              <m:t>DC</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𝑃</m:t>
                            </m:r>
                          </m:e>
                          <m:sub>
                            <m:r>
                              <m:rPr>
                                <m:sty m:val="p"/>
                              </m:rPr>
                              <a:rPr lang="en-GB">
                                <a:latin typeface="Cambria Math" panose="02040503050406030204" pitchFamily="18" charset="0"/>
                              </a:rPr>
                              <m:t>RF</m:t>
                            </m:r>
                            <m:r>
                              <a:rPr lang="en-GB">
                                <a:latin typeface="Cambria Math" panose="02040503050406030204" pitchFamily="18" charset="0"/>
                              </a:rPr>
                              <m:t>,</m:t>
                            </m:r>
                            <m:r>
                              <m:rPr>
                                <m:sty m:val="p"/>
                              </m:rPr>
                              <a:rPr lang="en-GB">
                                <a:latin typeface="Cambria Math" panose="02040503050406030204" pitchFamily="18" charset="0"/>
                              </a:rPr>
                              <m:t>in</m:t>
                            </m:r>
                          </m:sub>
                        </m:sSub>
                      </m:den>
                    </m:f>
                  </m:oMath>
                </a14:m>
                <a:endParaRPr lang="en-GB" dirty="0" smtClean="0"/>
              </a:p>
              <a:p>
                <a:r>
                  <a:rPr lang="en-GB" dirty="0" smtClean="0"/>
                  <a:t>Power added efficiency:            </a:t>
                </a:r>
                <a14:m>
                  <m:oMath xmlns:m="http://schemas.openxmlformats.org/officeDocument/2006/math">
                    <m:r>
                      <a:rPr lang="en-GB" b="0" i="1" smtClean="0">
                        <a:latin typeface="Cambria Math" panose="02040503050406030204" pitchFamily="18" charset="0"/>
                      </a:rPr>
                      <m:t>𝑃𝐴𝐸</m:t>
                    </m:r>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m:rPr>
                                <m:sty m:val="p"/>
                              </m:rPr>
                              <a:rPr lang="en-GB" b="0" i="0" smtClean="0">
                                <a:latin typeface="Cambria Math" panose="02040503050406030204" pitchFamily="18" charset="0"/>
                              </a:rPr>
                              <m:t>out</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𝑅𝐹</m:t>
                            </m:r>
                            <m:r>
                              <a:rPr lang="en-GB" b="0" i="1" smtClean="0">
                                <a:latin typeface="Cambria Math" panose="02040503050406030204" pitchFamily="18" charset="0"/>
                              </a:rPr>
                              <m:t>,</m:t>
                            </m:r>
                            <m:r>
                              <m:rPr>
                                <m:sty m:val="p"/>
                              </m:rPr>
                              <a:rPr lang="en-GB" b="0" i="0" smtClean="0">
                                <a:latin typeface="Cambria Math" panose="02040503050406030204" pitchFamily="18" charset="0"/>
                              </a:rPr>
                              <m:t>in</m:t>
                            </m:r>
                          </m:sub>
                        </m:sSub>
                        <m:r>
                          <a:rPr lang="en-GB" b="0" i="1" smtClean="0">
                            <a:latin typeface="Cambria Math" panose="02040503050406030204" pitchFamily="18" charset="0"/>
                          </a:rPr>
                          <m:t> </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m:rPr>
                                <m:sty m:val="p"/>
                              </m:rPr>
                              <a:rPr lang="en-GB" b="0" i="0" smtClean="0">
                                <a:latin typeface="Cambria Math" panose="02040503050406030204" pitchFamily="18" charset="0"/>
                              </a:rPr>
                              <m:t>DC</m:t>
                            </m:r>
                          </m:sub>
                        </m:sSub>
                      </m:den>
                    </m:f>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𝜂</m:t>
                        </m:r>
                      </m:e>
                      <m:sub>
                        <m:r>
                          <m:rPr>
                            <m:sty m:val="p"/>
                          </m:rPr>
                          <a:rPr lang="en-GB" b="0" i="0" smtClean="0">
                            <a:latin typeface="Cambria Math" panose="02040503050406030204" pitchFamily="18" charset="0"/>
                          </a:rPr>
                          <m:t>drain</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1−</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𝐺</m:t>
                            </m:r>
                          </m:den>
                        </m:f>
                      </m:e>
                    </m:d>
                  </m:oMath>
                </a14:m>
                <a:endParaRPr lang="en-GB" b="0" dirty="0" smtClean="0"/>
              </a:p>
              <a:p>
                <a:r>
                  <a:rPr lang="en-GB" b="0" dirty="0" smtClean="0"/>
                  <a:t>Normally, </a:t>
                </a:r>
                <a14:m>
                  <m:oMath xmlns:m="http://schemas.openxmlformats.org/officeDocument/2006/math">
                    <m:r>
                      <a:rPr lang="en-GB" b="0" i="1" smtClean="0">
                        <a:latin typeface="Cambria Math" panose="02040503050406030204" pitchFamily="18" charset="0"/>
                      </a:rPr>
                      <m:t>𝑃𝐴𝐸</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𝜂</m:t>
                        </m:r>
                      </m:e>
                      <m:sub>
                        <m:r>
                          <m:rPr>
                            <m:sty m:val="p"/>
                          </m:rPr>
                          <a:rPr lang="en-GB" b="0" i="0" smtClean="0">
                            <a:latin typeface="Cambria Math" panose="02040503050406030204" pitchFamily="18" charset="0"/>
                          </a:rPr>
                          <m:t>total</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𝜂</m:t>
                        </m:r>
                      </m:e>
                      <m:sub>
                        <m:r>
                          <m:rPr>
                            <m:sty m:val="p"/>
                          </m:rPr>
                          <a:rPr lang="en-GB" b="0" i="0" smtClean="0">
                            <a:latin typeface="Cambria Math" panose="02040503050406030204" pitchFamily="18" charset="0"/>
                          </a:rPr>
                          <m:t>drain</m:t>
                        </m:r>
                      </m:sub>
                    </m:sSub>
                  </m:oMath>
                </a14:m>
                <a:endParaRPr lang="en-GB" b="0" dirty="0" smtClean="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a:blip r:embed="rId2"/>
                <a:stretch>
                  <a:fillRect l="-1036" t="-280"/>
                </a:stretch>
              </a:blipFill>
            </p:spPr>
            <p:txBody>
              <a:bodyPr/>
              <a:lstStyle/>
              <a:p>
                <a:r>
                  <a:rPr lang="en-GB">
                    <a:noFill/>
                  </a:rPr>
                  <a:t> </a:t>
                </a:r>
              </a:p>
            </p:txBody>
          </p:sp>
        </mc:Fallback>
      </mc:AlternateContent>
      <p:sp>
        <p:nvSpPr>
          <p:cNvPr id="7" name="Title 6"/>
          <p:cNvSpPr>
            <a:spLocks noGrp="1"/>
          </p:cNvSpPr>
          <p:nvPr>
            <p:ph type="title"/>
          </p:nvPr>
        </p:nvSpPr>
        <p:spPr/>
        <p:txBody>
          <a:bodyPr/>
          <a:lstStyle/>
          <a:p>
            <a:r>
              <a:rPr lang="en-GB" dirty="0" smtClean="0"/>
              <a:t>Definitions</a:t>
            </a:r>
            <a:endParaRPr lang="en-GB" dirty="0"/>
          </a:p>
        </p:txBody>
      </p:sp>
    </p:spTree>
    <p:extLst>
      <p:ext uri="{BB962C8B-B14F-4D97-AF65-F5344CB8AC3E}">
        <p14:creationId xmlns:p14="http://schemas.microsoft.com/office/powerpoint/2010/main" val="369067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27</a:t>
            </a:fld>
            <a:endParaRPr lang="en-GB" noProof="0" dirty="0"/>
          </a:p>
        </p:txBody>
      </p:sp>
      <p:sp>
        <p:nvSpPr>
          <p:cNvPr id="8" name="Content Placeholder 7"/>
          <p:cNvSpPr>
            <a:spLocks noGrp="1"/>
          </p:cNvSpPr>
          <p:nvPr>
            <p:ph idx="1"/>
          </p:nvPr>
        </p:nvSpPr>
        <p:spPr>
          <a:xfrm>
            <a:off x="444617" y="1441174"/>
            <a:ext cx="10909183" cy="4735789"/>
          </a:xfrm>
        </p:spPr>
        <p:txBody>
          <a:bodyPr>
            <a:normAutofit/>
          </a:bodyPr>
          <a:lstStyle/>
          <a:p>
            <a:r>
              <a:rPr lang="en-GB" sz="2400" dirty="0" smtClean="0"/>
              <a:t>LDMOS transistors have made their appearance as replacements for vacuum electronic devices, at least at the 1-kW-level.</a:t>
            </a:r>
          </a:p>
          <a:p>
            <a:r>
              <a:rPr lang="en-GB" sz="2400" b="1" i="1" dirty="0" smtClean="0"/>
              <a:t>Advantages: </a:t>
            </a:r>
            <a:r>
              <a:rPr lang="en-GB" sz="2400" dirty="0" smtClean="0"/>
              <a:t>Operation at lower voltage, no heater, better lifetime, rugged, modularity allows system design for graceful degradation.</a:t>
            </a:r>
          </a:p>
          <a:p>
            <a:pPr>
              <a:tabLst>
                <a:tab pos="1252538" algn="l"/>
              </a:tabLst>
            </a:pPr>
            <a:r>
              <a:rPr lang="en-GB" sz="2400" b="1" i="1" dirty="0" smtClean="0"/>
              <a:t>Disadvantages: </a:t>
            </a:r>
            <a:r>
              <a:rPr lang="en-GB" sz="2400" dirty="0" smtClean="0"/>
              <a:t>not forgiving overdrive, modularity requires power combination of very many devices (thousands), </a:t>
            </a:r>
            <a:br>
              <a:rPr lang="en-GB" sz="2400" dirty="0" smtClean="0"/>
            </a:br>
            <a:r>
              <a:rPr lang="en-GB" sz="2400" b="1" dirty="0" smtClean="0"/>
              <a:t>moderate efficiency</a:t>
            </a:r>
            <a:r>
              <a:rPr lang="en-GB" sz="2400" dirty="0" smtClean="0"/>
              <a:t>!</a:t>
            </a:r>
          </a:p>
          <a:p>
            <a:r>
              <a:rPr lang="en-GB" sz="2400" dirty="0" smtClean="0"/>
              <a:t>Recent examples: </a:t>
            </a:r>
            <a:br>
              <a:rPr lang="en-GB" sz="2400" dirty="0" smtClean="0"/>
            </a:br>
            <a:r>
              <a:rPr lang="en-GB" sz="2400" dirty="0" smtClean="0"/>
              <a:t>ESRF 350 MHz (left), </a:t>
            </a:r>
            <a:br>
              <a:rPr lang="en-GB" sz="2400" dirty="0" smtClean="0"/>
            </a:br>
            <a:r>
              <a:rPr lang="en-GB" sz="2400" dirty="0" smtClean="0"/>
              <a:t>CERN 200 MHz (right).</a:t>
            </a:r>
            <a:endParaRPr lang="en-GB" sz="2400" dirty="0"/>
          </a:p>
        </p:txBody>
      </p:sp>
      <p:sp>
        <p:nvSpPr>
          <p:cNvPr id="7" name="Title 6"/>
          <p:cNvSpPr>
            <a:spLocks noGrp="1"/>
          </p:cNvSpPr>
          <p:nvPr>
            <p:ph type="title"/>
          </p:nvPr>
        </p:nvSpPr>
        <p:spPr/>
        <p:txBody>
          <a:bodyPr/>
          <a:lstStyle/>
          <a:p>
            <a:r>
              <a:rPr lang="en-GB" dirty="0" smtClean="0"/>
              <a:t>LDMOS SSPAs</a:t>
            </a:r>
            <a:endParaRPr lang="en-GB" dirty="0"/>
          </a:p>
        </p:txBody>
      </p:sp>
      <p:pic>
        <p:nvPicPr>
          <p:cNvPr id="9" name="Picture 8"/>
          <p:cNvPicPr>
            <a:picLocks noChangeAspect="1"/>
          </p:cNvPicPr>
          <p:nvPr/>
        </p:nvPicPr>
        <p:blipFill rotWithShape="1">
          <a:blip r:embed="rId2"/>
          <a:srcRect t="1702" r="16842"/>
          <a:stretch/>
        </p:blipFill>
        <p:spPr>
          <a:xfrm>
            <a:off x="8335927" y="3543608"/>
            <a:ext cx="3495511" cy="275458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187" t="2148" r="16360" b="4926"/>
          <a:stretch/>
        </p:blipFill>
        <p:spPr>
          <a:xfrm>
            <a:off x="4697836" y="3542410"/>
            <a:ext cx="3562126" cy="2777931"/>
          </a:xfrm>
          <a:prstGeom prst="rect">
            <a:avLst/>
          </a:prstGeom>
        </p:spPr>
      </p:pic>
    </p:spTree>
    <p:extLst>
      <p:ext uri="{BB962C8B-B14F-4D97-AF65-F5344CB8AC3E}">
        <p14:creationId xmlns:p14="http://schemas.microsoft.com/office/powerpoint/2010/main" val="137771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28</a:t>
            </a:fld>
            <a:endParaRPr lang="en-GB" noProof="0" dirty="0"/>
          </a:p>
        </p:txBody>
      </p:sp>
      <p:sp>
        <p:nvSpPr>
          <p:cNvPr id="7" name="Title 6"/>
          <p:cNvSpPr>
            <a:spLocks noGrp="1"/>
          </p:cNvSpPr>
          <p:nvPr>
            <p:ph type="title"/>
          </p:nvPr>
        </p:nvSpPr>
        <p:spPr/>
        <p:txBody>
          <a:bodyPr/>
          <a:lstStyle/>
          <a:p>
            <a:r>
              <a:rPr lang="en-GB" dirty="0" smtClean="0"/>
              <a:t>Overdrive (1/3)</a:t>
            </a:r>
            <a:endParaRPr lang="en-GB" dirty="0"/>
          </a:p>
        </p:txBody>
      </p:sp>
      <p:graphicFrame>
        <p:nvGraphicFramePr>
          <p:cNvPr id="8" name="Content Placeholder 6"/>
          <p:cNvGraphicFramePr>
            <a:graphicFrameLocks/>
          </p:cNvGraphicFramePr>
          <p:nvPr>
            <p:extLst>
              <p:ext uri="{D42A27DB-BD31-4B8C-83A1-F6EECF244321}">
                <p14:modId xmlns:p14="http://schemas.microsoft.com/office/powerpoint/2010/main" val="2196382938"/>
              </p:ext>
            </p:extLst>
          </p:nvPr>
        </p:nvGraphicFramePr>
        <p:xfrm>
          <a:off x="695325" y="1304925"/>
          <a:ext cx="10801350" cy="485933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316115" y="3789000"/>
            <a:ext cx="2698624" cy="738664"/>
          </a:xfrm>
          <a:prstGeom prst="rect">
            <a:avLst/>
          </a:prstGeom>
          <a:noFill/>
        </p:spPr>
        <p:txBody>
          <a:bodyPr wrap="none" rtlCol="0">
            <a:spAutoFit/>
          </a:bodyPr>
          <a:lstStyle/>
          <a:p>
            <a:pPr algn="ctr"/>
            <a:r>
              <a:rPr lang="en-GB" sz="1400" dirty="0">
                <a:solidFill>
                  <a:srgbClr val="002060"/>
                </a:solidFill>
              </a:rPr>
              <a:t>Operating point</a:t>
            </a:r>
          </a:p>
          <a:p>
            <a:pPr algn="ctr"/>
            <a:r>
              <a:rPr lang="en-GB" sz="1400" dirty="0" smtClean="0">
                <a:solidFill>
                  <a:srgbClr val="002060"/>
                </a:solidFill>
              </a:rPr>
              <a:t>Including overhead</a:t>
            </a:r>
          </a:p>
          <a:p>
            <a:pPr algn="ctr"/>
            <a:r>
              <a:rPr lang="en-GB" sz="1400" dirty="0" smtClean="0">
                <a:solidFill>
                  <a:srgbClr val="002060"/>
                </a:solidFill>
              </a:rPr>
              <a:t>for LLRF and margin for availability</a:t>
            </a:r>
            <a:endParaRPr lang="en-GB" sz="1400" dirty="0">
              <a:solidFill>
                <a:srgbClr val="002060"/>
              </a:solidFill>
            </a:endParaRPr>
          </a:p>
        </p:txBody>
      </p:sp>
      <p:cxnSp>
        <p:nvCxnSpPr>
          <p:cNvPr id="10" name="Straight Arrow Connector 9"/>
          <p:cNvCxnSpPr/>
          <p:nvPr/>
        </p:nvCxnSpPr>
        <p:spPr>
          <a:xfrm flipH="1" flipV="1">
            <a:off x="4295928" y="3357000"/>
            <a:ext cx="288072" cy="503962"/>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20000" y="1917000"/>
            <a:ext cx="1890839" cy="523220"/>
          </a:xfrm>
          <a:prstGeom prst="rect">
            <a:avLst/>
          </a:prstGeom>
          <a:noFill/>
        </p:spPr>
        <p:txBody>
          <a:bodyPr wrap="none" rtlCol="0">
            <a:spAutoFit/>
          </a:bodyPr>
          <a:lstStyle/>
          <a:p>
            <a:pPr algn="ctr"/>
            <a:r>
              <a:rPr lang="en-GB" sz="1400" dirty="0">
                <a:solidFill>
                  <a:srgbClr val="002060"/>
                </a:solidFill>
              </a:rPr>
              <a:t>Operating point</a:t>
            </a:r>
          </a:p>
          <a:p>
            <a:pPr algn="ctr"/>
            <a:r>
              <a:rPr lang="en-GB" sz="1400" dirty="0">
                <a:solidFill>
                  <a:srgbClr val="002060"/>
                </a:solidFill>
              </a:rPr>
              <a:t>RF/DC efficiency = </a:t>
            </a:r>
            <a:r>
              <a:rPr lang="en-GB" sz="1400" dirty="0" smtClean="0">
                <a:solidFill>
                  <a:srgbClr val="002060"/>
                </a:solidFill>
              </a:rPr>
              <a:t>70 </a:t>
            </a:r>
            <a:r>
              <a:rPr lang="en-GB" sz="1400" dirty="0">
                <a:solidFill>
                  <a:srgbClr val="002060"/>
                </a:solidFill>
              </a:rPr>
              <a:t>%</a:t>
            </a:r>
          </a:p>
        </p:txBody>
      </p:sp>
      <p:cxnSp>
        <p:nvCxnSpPr>
          <p:cNvPr id="13" name="Straight Arrow Connector 12"/>
          <p:cNvCxnSpPr/>
          <p:nvPr/>
        </p:nvCxnSpPr>
        <p:spPr>
          <a:xfrm>
            <a:off x="4512000" y="2440220"/>
            <a:ext cx="360000" cy="432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34905" y="2663376"/>
            <a:ext cx="3776739" cy="738664"/>
          </a:xfrm>
          <a:prstGeom prst="rect">
            <a:avLst/>
          </a:prstGeom>
          <a:noFill/>
        </p:spPr>
        <p:txBody>
          <a:bodyPr wrap="none" rtlCol="0">
            <a:spAutoFit/>
          </a:bodyPr>
          <a:lstStyle/>
          <a:p>
            <a:pPr algn="ctr"/>
            <a:r>
              <a:rPr lang="en-GB" sz="1400" dirty="0" smtClean="0">
                <a:solidFill>
                  <a:srgbClr val="002060"/>
                </a:solidFill>
              </a:rPr>
              <a:t>Possibility of short power excursions for LLRF</a:t>
            </a:r>
          </a:p>
          <a:p>
            <a:pPr algn="ctr"/>
            <a:r>
              <a:rPr lang="en-GB" sz="1400" dirty="0" smtClean="0">
                <a:solidFill>
                  <a:srgbClr val="002060"/>
                </a:solidFill>
              </a:rPr>
              <a:t>only for gridded tubes (possible for SSPA at a cost</a:t>
            </a:r>
          </a:p>
          <a:p>
            <a:pPr algn="ctr"/>
            <a:r>
              <a:rPr lang="en-GB" sz="1400" dirty="0" smtClean="0">
                <a:solidFill>
                  <a:srgbClr val="002060"/>
                </a:solidFill>
              </a:rPr>
              <a:t>of an overdesigned system)</a:t>
            </a:r>
            <a:endParaRPr lang="en-GB" sz="1400" dirty="0">
              <a:solidFill>
                <a:srgbClr val="002060"/>
              </a:solidFill>
            </a:endParaRPr>
          </a:p>
        </p:txBody>
      </p:sp>
      <p:cxnSp>
        <p:nvCxnSpPr>
          <p:cNvPr id="16" name="Straight Arrow Connector 15"/>
          <p:cNvCxnSpPr/>
          <p:nvPr/>
        </p:nvCxnSpPr>
        <p:spPr>
          <a:xfrm flipH="1" flipV="1">
            <a:off x="9336000" y="2492446"/>
            <a:ext cx="230186" cy="1817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39512" y="6033700"/>
            <a:ext cx="4009174" cy="276999"/>
          </a:xfrm>
          <a:prstGeom prst="rect">
            <a:avLst/>
          </a:prstGeom>
          <a:noFill/>
          <a:ln>
            <a:solidFill>
              <a:schemeClr val="bg2"/>
            </a:solidFill>
          </a:ln>
        </p:spPr>
        <p:txBody>
          <a:bodyPr wrap="none" rtlCol="0" anchor="ctr" anchorCtr="1">
            <a:spAutoFit/>
          </a:bodyPr>
          <a:lstStyle/>
          <a:p>
            <a:r>
              <a:rPr lang="en-GB" sz="1200" dirty="0" smtClean="0"/>
              <a:t>Eric Montesinos, Proton Driver Efficiency Workshop, PSI 2016</a:t>
            </a:r>
            <a:endParaRPr lang="en-GB" sz="1200" dirty="0"/>
          </a:p>
        </p:txBody>
      </p:sp>
    </p:spTree>
    <p:extLst>
      <p:ext uri="{BB962C8B-B14F-4D97-AF65-F5344CB8AC3E}">
        <p14:creationId xmlns:p14="http://schemas.microsoft.com/office/powerpoint/2010/main" val="305651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29</a:t>
            </a:fld>
            <a:endParaRPr lang="en-GB" noProof="0" dirty="0"/>
          </a:p>
        </p:txBody>
      </p:sp>
      <p:sp>
        <p:nvSpPr>
          <p:cNvPr id="7" name="Title 6"/>
          <p:cNvSpPr>
            <a:spLocks noGrp="1"/>
          </p:cNvSpPr>
          <p:nvPr>
            <p:ph type="title"/>
          </p:nvPr>
        </p:nvSpPr>
        <p:spPr/>
        <p:txBody>
          <a:bodyPr/>
          <a:lstStyle/>
          <a:p>
            <a:r>
              <a:rPr lang="en-GB" dirty="0" smtClean="0"/>
              <a:t>Overdrive (2/3)</a:t>
            </a:r>
            <a:endParaRPr lang="en-GB" dirty="0"/>
          </a:p>
        </p:txBody>
      </p:sp>
      <p:graphicFrame>
        <p:nvGraphicFramePr>
          <p:cNvPr id="8" name="Content Placeholder 6"/>
          <p:cNvGraphicFramePr>
            <a:graphicFrameLocks/>
          </p:cNvGraphicFramePr>
          <p:nvPr>
            <p:extLst>
              <p:ext uri="{D42A27DB-BD31-4B8C-83A1-F6EECF244321}">
                <p14:modId xmlns:p14="http://schemas.microsoft.com/office/powerpoint/2010/main" val="1355771851"/>
              </p:ext>
            </p:extLst>
          </p:nvPr>
        </p:nvGraphicFramePr>
        <p:xfrm>
          <a:off x="695325" y="1304925"/>
          <a:ext cx="10801350" cy="485933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316115" y="3789000"/>
            <a:ext cx="2698624" cy="738664"/>
          </a:xfrm>
          <a:prstGeom prst="rect">
            <a:avLst/>
          </a:prstGeom>
          <a:noFill/>
        </p:spPr>
        <p:txBody>
          <a:bodyPr wrap="none" rtlCol="0">
            <a:spAutoFit/>
          </a:bodyPr>
          <a:lstStyle/>
          <a:p>
            <a:pPr algn="ctr"/>
            <a:r>
              <a:rPr lang="en-GB" sz="1400" dirty="0">
                <a:solidFill>
                  <a:srgbClr val="002060"/>
                </a:solidFill>
              </a:rPr>
              <a:t>Operating point</a:t>
            </a:r>
          </a:p>
          <a:p>
            <a:pPr algn="ctr"/>
            <a:r>
              <a:rPr lang="en-GB" sz="1400" dirty="0" smtClean="0">
                <a:solidFill>
                  <a:srgbClr val="002060"/>
                </a:solidFill>
              </a:rPr>
              <a:t>Including overhead</a:t>
            </a:r>
          </a:p>
          <a:p>
            <a:pPr algn="ctr"/>
            <a:r>
              <a:rPr lang="en-GB" sz="1400" dirty="0" smtClean="0">
                <a:solidFill>
                  <a:srgbClr val="002060"/>
                </a:solidFill>
              </a:rPr>
              <a:t>for LLRF and margin for availability</a:t>
            </a:r>
            <a:endParaRPr lang="en-GB" sz="1400" dirty="0">
              <a:solidFill>
                <a:srgbClr val="002060"/>
              </a:solidFill>
            </a:endParaRPr>
          </a:p>
        </p:txBody>
      </p:sp>
      <p:cxnSp>
        <p:nvCxnSpPr>
          <p:cNvPr id="10" name="Straight Arrow Connector 9"/>
          <p:cNvCxnSpPr/>
          <p:nvPr/>
        </p:nvCxnSpPr>
        <p:spPr>
          <a:xfrm flipH="1" flipV="1">
            <a:off x="4295928" y="3357000"/>
            <a:ext cx="288072" cy="503962"/>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20000" y="1917000"/>
            <a:ext cx="1890839" cy="523220"/>
          </a:xfrm>
          <a:prstGeom prst="rect">
            <a:avLst/>
          </a:prstGeom>
          <a:noFill/>
        </p:spPr>
        <p:txBody>
          <a:bodyPr wrap="none" rtlCol="0">
            <a:spAutoFit/>
          </a:bodyPr>
          <a:lstStyle/>
          <a:p>
            <a:pPr algn="ctr"/>
            <a:r>
              <a:rPr lang="en-GB" sz="1400" dirty="0">
                <a:solidFill>
                  <a:srgbClr val="002060"/>
                </a:solidFill>
              </a:rPr>
              <a:t>Operating point</a:t>
            </a:r>
          </a:p>
          <a:p>
            <a:pPr algn="ctr"/>
            <a:r>
              <a:rPr lang="en-GB" sz="1400" dirty="0">
                <a:solidFill>
                  <a:srgbClr val="002060"/>
                </a:solidFill>
              </a:rPr>
              <a:t>RF/DC efficiency = </a:t>
            </a:r>
            <a:r>
              <a:rPr lang="en-GB" sz="1400" dirty="0" smtClean="0">
                <a:solidFill>
                  <a:srgbClr val="002060"/>
                </a:solidFill>
              </a:rPr>
              <a:t>70 </a:t>
            </a:r>
            <a:r>
              <a:rPr lang="en-GB" sz="1400" dirty="0">
                <a:solidFill>
                  <a:srgbClr val="002060"/>
                </a:solidFill>
              </a:rPr>
              <a:t>%</a:t>
            </a:r>
          </a:p>
        </p:txBody>
      </p:sp>
      <p:cxnSp>
        <p:nvCxnSpPr>
          <p:cNvPr id="13" name="Straight Arrow Connector 12"/>
          <p:cNvCxnSpPr/>
          <p:nvPr/>
        </p:nvCxnSpPr>
        <p:spPr>
          <a:xfrm>
            <a:off x="4512000" y="2440220"/>
            <a:ext cx="360000" cy="432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512000" y="2440220"/>
            <a:ext cx="1368000" cy="22858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34905" y="2663376"/>
            <a:ext cx="3776739" cy="738664"/>
          </a:xfrm>
          <a:prstGeom prst="rect">
            <a:avLst/>
          </a:prstGeom>
          <a:noFill/>
        </p:spPr>
        <p:txBody>
          <a:bodyPr wrap="none" rtlCol="0">
            <a:spAutoFit/>
          </a:bodyPr>
          <a:lstStyle/>
          <a:p>
            <a:pPr algn="ctr"/>
            <a:r>
              <a:rPr lang="en-GB" sz="1400" dirty="0" smtClean="0">
                <a:solidFill>
                  <a:srgbClr val="002060"/>
                </a:solidFill>
              </a:rPr>
              <a:t>Possibility of short power excursions for LLRF</a:t>
            </a:r>
          </a:p>
          <a:p>
            <a:pPr algn="ctr"/>
            <a:r>
              <a:rPr lang="en-GB" sz="1400" dirty="0" smtClean="0">
                <a:solidFill>
                  <a:srgbClr val="002060"/>
                </a:solidFill>
              </a:rPr>
              <a:t>only for gridded tubes (possible for SSPA at a cost</a:t>
            </a:r>
          </a:p>
          <a:p>
            <a:pPr algn="ctr"/>
            <a:r>
              <a:rPr lang="en-GB" sz="1400" dirty="0" smtClean="0">
                <a:solidFill>
                  <a:srgbClr val="002060"/>
                </a:solidFill>
              </a:rPr>
              <a:t>of an overdesigned system)</a:t>
            </a:r>
            <a:endParaRPr lang="en-GB" sz="1400" dirty="0">
              <a:solidFill>
                <a:srgbClr val="002060"/>
              </a:solidFill>
            </a:endParaRPr>
          </a:p>
        </p:txBody>
      </p:sp>
      <p:cxnSp>
        <p:nvCxnSpPr>
          <p:cNvPr id="16" name="Straight Arrow Connector 15"/>
          <p:cNvCxnSpPr/>
          <p:nvPr/>
        </p:nvCxnSpPr>
        <p:spPr>
          <a:xfrm flipH="1" flipV="1">
            <a:off x="9336000" y="2492446"/>
            <a:ext cx="230186" cy="1817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937831" y="4760491"/>
            <a:ext cx="4092274" cy="369332"/>
          </a:xfrm>
          <a:prstGeom prst="rect">
            <a:avLst/>
          </a:prstGeom>
          <a:noFill/>
          <a:ln>
            <a:noFill/>
          </a:ln>
        </p:spPr>
        <p:txBody>
          <a:bodyPr wrap="none" rtlCol="0" anchor="ctr" anchorCtr="1">
            <a:spAutoFit/>
          </a:bodyPr>
          <a:lstStyle/>
          <a:p>
            <a:r>
              <a:rPr lang="en-GB" b="1" dirty="0" smtClean="0">
                <a:solidFill>
                  <a:srgbClr val="00B050"/>
                </a:solidFill>
              </a:rPr>
              <a:t>klystrons saturate, but tolerate overdrive</a:t>
            </a:r>
            <a:endParaRPr lang="en-GB" b="1" dirty="0">
              <a:solidFill>
                <a:srgbClr val="00B050"/>
              </a:solidFill>
            </a:endParaRPr>
          </a:p>
        </p:txBody>
      </p:sp>
      <p:sp>
        <p:nvSpPr>
          <p:cNvPr id="17" name="TextBox 16"/>
          <p:cNvSpPr txBox="1"/>
          <p:nvPr/>
        </p:nvSpPr>
        <p:spPr>
          <a:xfrm>
            <a:off x="7939512" y="6033700"/>
            <a:ext cx="4009174" cy="276999"/>
          </a:xfrm>
          <a:prstGeom prst="rect">
            <a:avLst/>
          </a:prstGeom>
          <a:noFill/>
          <a:ln>
            <a:solidFill>
              <a:schemeClr val="bg2"/>
            </a:solidFill>
          </a:ln>
        </p:spPr>
        <p:txBody>
          <a:bodyPr wrap="none" rtlCol="0" anchor="ctr" anchorCtr="1">
            <a:spAutoFit/>
          </a:bodyPr>
          <a:lstStyle/>
          <a:p>
            <a:r>
              <a:rPr lang="en-GB" sz="1200" dirty="0" smtClean="0"/>
              <a:t>Eric Montesinos, Proton Driver Efficiency Workshop, PSI 2016</a:t>
            </a:r>
            <a:endParaRPr lang="en-GB" sz="1200" dirty="0"/>
          </a:p>
        </p:txBody>
      </p:sp>
    </p:spTree>
    <p:extLst>
      <p:ext uri="{BB962C8B-B14F-4D97-AF65-F5344CB8AC3E}">
        <p14:creationId xmlns:p14="http://schemas.microsoft.com/office/powerpoint/2010/main" val="52663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4"/>
          <p:cNvSpPr>
            <a:spLocks noGrp="1"/>
          </p:cNvSpPr>
          <p:nvPr>
            <p:ph idx="1"/>
          </p:nvPr>
        </p:nvSpPr>
        <p:spPr>
          <a:xfrm>
            <a:off x="406401" y="1491328"/>
            <a:ext cx="10947400" cy="4351338"/>
          </a:xfrm>
        </p:spPr>
        <p:txBody>
          <a:bodyPr>
            <a:normAutofit/>
          </a:bodyPr>
          <a:lstStyle/>
          <a:p>
            <a:r>
              <a:rPr lang="en-GB" sz="2000" dirty="0" smtClean="0"/>
              <a:t>Scarcity of fossil energy – problematic nuclear power</a:t>
            </a:r>
          </a:p>
          <a:p>
            <a:r>
              <a:rPr lang="en-GB" sz="2000" dirty="0" smtClean="0"/>
              <a:t>Volatile &amp; unpredictable energy costs</a:t>
            </a:r>
          </a:p>
          <a:p>
            <a:r>
              <a:rPr lang="en-GB" sz="2000" dirty="0" smtClean="0"/>
              <a:t>Increasing environmental concerns (</a:t>
            </a:r>
            <a:r>
              <a:rPr lang="en-GB" sz="2000" dirty="0"/>
              <a:t>global warming, </a:t>
            </a:r>
            <a:r>
              <a:rPr lang="en-GB" sz="2000" dirty="0" smtClean="0"/>
              <a:t>El Niño, CO</a:t>
            </a:r>
            <a:r>
              <a:rPr lang="en-GB" sz="2000" baseline="-25000" dirty="0" smtClean="0"/>
              <a:t>2</a:t>
            </a:r>
            <a:r>
              <a:rPr lang="en-GB" sz="2000" dirty="0" smtClean="0"/>
              <a:t> emission)</a:t>
            </a:r>
          </a:p>
          <a:p>
            <a:r>
              <a:rPr lang="en-GB" sz="2000" dirty="0" smtClean="0"/>
              <a:t>Awareness for 50 years (Club of Rome 1968, Oil crisis 1973)</a:t>
            </a:r>
          </a:p>
          <a:p>
            <a:r>
              <a:rPr lang="en-GB" sz="2000" dirty="0" smtClean="0"/>
              <a:t>Political – societal imperative: must go towards </a:t>
            </a:r>
            <a:r>
              <a:rPr lang="en-GB" sz="2000" b="1" dirty="0" smtClean="0"/>
              <a:t>sustainable energy!</a:t>
            </a:r>
          </a:p>
          <a:p>
            <a:r>
              <a:rPr lang="en-GB" sz="2000" dirty="0" smtClean="0"/>
              <a:t>Also particle accelerator facilities must be conceived/built/operated with </a:t>
            </a:r>
            <a:br>
              <a:rPr lang="en-GB" sz="2000" dirty="0" smtClean="0"/>
            </a:br>
            <a:r>
              <a:rPr lang="en-GB" sz="2000" dirty="0" smtClean="0"/>
              <a:t>this in mind!      … in fact – they should give a good example and incite R&amp;D!</a:t>
            </a:r>
            <a:endParaRPr lang="en-GB" sz="2000" dirty="0"/>
          </a:p>
        </p:txBody>
      </p:sp>
      <p:sp>
        <p:nvSpPr>
          <p:cNvPr id="6" name="Title 5"/>
          <p:cNvSpPr>
            <a:spLocks noGrp="1"/>
          </p:cNvSpPr>
          <p:nvPr>
            <p:ph type="title"/>
          </p:nvPr>
        </p:nvSpPr>
        <p:spPr/>
        <p:txBody>
          <a:bodyPr>
            <a:normAutofit fontScale="90000"/>
          </a:bodyPr>
          <a:lstStyle/>
          <a:p>
            <a:r>
              <a:rPr lang="en-GB" dirty="0" smtClean="0"/>
              <a:t>Why does energy efficiency matter?</a:t>
            </a:r>
            <a:endParaRPr lang="en-GB" dirty="0"/>
          </a:p>
        </p:txBody>
      </p:sp>
      <p:pic>
        <p:nvPicPr>
          <p:cNvPr id="2050" name="Picture 2" descr="refer to cap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9078" y="1774006"/>
            <a:ext cx="3333072" cy="2281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9006362" y="4168719"/>
            <a:ext cx="2855336" cy="1844148"/>
          </a:xfrm>
          <a:prstGeom prst="rect">
            <a:avLst/>
          </a:prstGeom>
        </p:spPr>
      </p:pic>
      <p:pic>
        <p:nvPicPr>
          <p:cNvPr id="9" name="Grafik 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739" t="1776" r="871" b="2642"/>
          <a:stretch/>
        </p:blipFill>
        <p:spPr>
          <a:xfrm>
            <a:off x="1018407" y="4041059"/>
            <a:ext cx="7059561" cy="2408904"/>
          </a:xfrm>
          <a:prstGeom prst="rect">
            <a:avLst/>
          </a:prstGeom>
          <a:ln>
            <a:noFill/>
          </a:ln>
        </p:spPr>
      </p:pic>
    </p:spTree>
    <p:extLst>
      <p:ext uri="{BB962C8B-B14F-4D97-AF65-F5344CB8AC3E}">
        <p14:creationId xmlns:p14="http://schemas.microsoft.com/office/powerpoint/2010/main" val="394381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30</a:t>
            </a:fld>
            <a:endParaRPr lang="en-GB" noProof="0" dirty="0"/>
          </a:p>
        </p:txBody>
      </p:sp>
      <p:sp>
        <p:nvSpPr>
          <p:cNvPr id="7" name="Title 6"/>
          <p:cNvSpPr>
            <a:spLocks noGrp="1"/>
          </p:cNvSpPr>
          <p:nvPr>
            <p:ph type="title"/>
          </p:nvPr>
        </p:nvSpPr>
        <p:spPr/>
        <p:txBody>
          <a:bodyPr/>
          <a:lstStyle/>
          <a:p>
            <a:r>
              <a:rPr lang="en-GB" dirty="0" smtClean="0"/>
              <a:t>Overdrive (3/3)</a:t>
            </a:r>
            <a:endParaRPr lang="en-GB" dirty="0"/>
          </a:p>
        </p:txBody>
      </p:sp>
      <p:graphicFrame>
        <p:nvGraphicFramePr>
          <p:cNvPr id="8" name="Content Placeholder 6"/>
          <p:cNvGraphicFramePr>
            <a:graphicFrameLocks/>
          </p:cNvGraphicFramePr>
          <p:nvPr>
            <p:extLst>
              <p:ext uri="{D42A27DB-BD31-4B8C-83A1-F6EECF244321}">
                <p14:modId xmlns:p14="http://schemas.microsoft.com/office/powerpoint/2010/main" val="3604567708"/>
              </p:ext>
            </p:extLst>
          </p:nvPr>
        </p:nvGraphicFramePr>
        <p:xfrm>
          <a:off x="695325" y="1304925"/>
          <a:ext cx="10801350" cy="485933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316115" y="3789000"/>
            <a:ext cx="2698624" cy="738664"/>
          </a:xfrm>
          <a:prstGeom prst="rect">
            <a:avLst/>
          </a:prstGeom>
          <a:noFill/>
        </p:spPr>
        <p:txBody>
          <a:bodyPr wrap="none" rtlCol="0">
            <a:spAutoFit/>
          </a:bodyPr>
          <a:lstStyle/>
          <a:p>
            <a:pPr algn="ctr"/>
            <a:r>
              <a:rPr lang="en-GB" sz="1400" dirty="0">
                <a:solidFill>
                  <a:srgbClr val="002060"/>
                </a:solidFill>
              </a:rPr>
              <a:t>Operating point</a:t>
            </a:r>
          </a:p>
          <a:p>
            <a:pPr algn="ctr"/>
            <a:r>
              <a:rPr lang="en-GB" sz="1400" dirty="0" smtClean="0">
                <a:solidFill>
                  <a:srgbClr val="002060"/>
                </a:solidFill>
              </a:rPr>
              <a:t>Including overhead</a:t>
            </a:r>
          </a:p>
          <a:p>
            <a:pPr algn="ctr"/>
            <a:r>
              <a:rPr lang="en-GB" sz="1400" dirty="0" smtClean="0">
                <a:solidFill>
                  <a:srgbClr val="002060"/>
                </a:solidFill>
              </a:rPr>
              <a:t>for LLRF and margin for availability</a:t>
            </a:r>
            <a:endParaRPr lang="en-GB" sz="1400" dirty="0">
              <a:solidFill>
                <a:srgbClr val="002060"/>
              </a:solidFill>
            </a:endParaRPr>
          </a:p>
        </p:txBody>
      </p:sp>
      <p:cxnSp>
        <p:nvCxnSpPr>
          <p:cNvPr id="10" name="Straight Arrow Connector 9"/>
          <p:cNvCxnSpPr/>
          <p:nvPr/>
        </p:nvCxnSpPr>
        <p:spPr>
          <a:xfrm flipH="1" flipV="1">
            <a:off x="4295928" y="3357000"/>
            <a:ext cx="288072" cy="503962"/>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20000" y="1917000"/>
            <a:ext cx="1890839" cy="523220"/>
          </a:xfrm>
          <a:prstGeom prst="rect">
            <a:avLst/>
          </a:prstGeom>
          <a:noFill/>
        </p:spPr>
        <p:txBody>
          <a:bodyPr wrap="none" rtlCol="0">
            <a:spAutoFit/>
          </a:bodyPr>
          <a:lstStyle/>
          <a:p>
            <a:pPr algn="ctr"/>
            <a:r>
              <a:rPr lang="en-GB" sz="1400" dirty="0">
                <a:solidFill>
                  <a:srgbClr val="002060"/>
                </a:solidFill>
              </a:rPr>
              <a:t>Operating point</a:t>
            </a:r>
          </a:p>
          <a:p>
            <a:pPr algn="ctr"/>
            <a:r>
              <a:rPr lang="en-GB" sz="1400" dirty="0">
                <a:solidFill>
                  <a:srgbClr val="002060"/>
                </a:solidFill>
              </a:rPr>
              <a:t>RF/DC efficiency = </a:t>
            </a:r>
            <a:r>
              <a:rPr lang="en-GB" sz="1400" dirty="0" smtClean="0">
                <a:solidFill>
                  <a:srgbClr val="002060"/>
                </a:solidFill>
              </a:rPr>
              <a:t>70 </a:t>
            </a:r>
            <a:r>
              <a:rPr lang="en-GB" sz="1400" dirty="0">
                <a:solidFill>
                  <a:srgbClr val="002060"/>
                </a:solidFill>
              </a:rPr>
              <a:t>%</a:t>
            </a:r>
          </a:p>
        </p:txBody>
      </p:sp>
      <p:cxnSp>
        <p:nvCxnSpPr>
          <p:cNvPr id="12" name="Straight Arrow Connector 11"/>
          <p:cNvCxnSpPr/>
          <p:nvPr/>
        </p:nvCxnSpPr>
        <p:spPr>
          <a:xfrm>
            <a:off x="4512000" y="2440220"/>
            <a:ext cx="72000" cy="61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12000" y="2440220"/>
            <a:ext cx="360000" cy="432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512000" y="2440220"/>
            <a:ext cx="1368000" cy="22858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34905" y="2663376"/>
            <a:ext cx="3776739" cy="738664"/>
          </a:xfrm>
          <a:prstGeom prst="rect">
            <a:avLst/>
          </a:prstGeom>
          <a:noFill/>
        </p:spPr>
        <p:txBody>
          <a:bodyPr wrap="none" rtlCol="0">
            <a:spAutoFit/>
          </a:bodyPr>
          <a:lstStyle/>
          <a:p>
            <a:pPr algn="ctr"/>
            <a:r>
              <a:rPr lang="en-GB" sz="1400" dirty="0" smtClean="0">
                <a:solidFill>
                  <a:srgbClr val="002060"/>
                </a:solidFill>
              </a:rPr>
              <a:t>Possibility of short power excursions for LLRF</a:t>
            </a:r>
          </a:p>
          <a:p>
            <a:pPr algn="ctr"/>
            <a:r>
              <a:rPr lang="en-GB" sz="1400" dirty="0" smtClean="0">
                <a:solidFill>
                  <a:srgbClr val="002060"/>
                </a:solidFill>
              </a:rPr>
              <a:t>only for gridded tubes (possible for SSPA at a cost</a:t>
            </a:r>
          </a:p>
          <a:p>
            <a:pPr algn="ctr"/>
            <a:r>
              <a:rPr lang="en-GB" sz="1400" dirty="0" smtClean="0">
                <a:solidFill>
                  <a:srgbClr val="002060"/>
                </a:solidFill>
              </a:rPr>
              <a:t>of an overdesigned system)</a:t>
            </a:r>
            <a:endParaRPr lang="en-GB" sz="1400" dirty="0">
              <a:solidFill>
                <a:srgbClr val="002060"/>
              </a:solidFill>
            </a:endParaRPr>
          </a:p>
        </p:txBody>
      </p:sp>
      <p:cxnSp>
        <p:nvCxnSpPr>
          <p:cNvPr id="16" name="Straight Arrow Connector 15"/>
          <p:cNvCxnSpPr/>
          <p:nvPr/>
        </p:nvCxnSpPr>
        <p:spPr>
          <a:xfrm flipH="1" flipV="1">
            <a:off x="9336000" y="2492446"/>
            <a:ext cx="230186" cy="1817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937831" y="4760491"/>
            <a:ext cx="3263650" cy="369332"/>
          </a:xfrm>
          <a:prstGeom prst="rect">
            <a:avLst/>
          </a:prstGeom>
          <a:noFill/>
          <a:ln>
            <a:noFill/>
          </a:ln>
        </p:spPr>
        <p:txBody>
          <a:bodyPr wrap="none" rtlCol="0" anchor="ctr" anchorCtr="1">
            <a:spAutoFit/>
          </a:bodyPr>
          <a:lstStyle/>
          <a:p>
            <a:r>
              <a:rPr lang="en-GB" b="1" dirty="0" smtClean="0">
                <a:solidFill>
                  <a:srgbClr val="FF0000"/>
                </a:solidFill>
              </a:rPr>
              <a:t>SSPAs do not tolerate overdrive!</a:t>
            </a:r>
            <a:endParaRPr lang="en-GB" b="1" dirty="0">
              <a:solidFill>
                <a:srgbClr val="FF0000"/>
              </a:solidFill>
            </a:endParaRPr>
          </a:p>
        </p:txBody>
      </p:sp>
      <p:sp>
        <p:nvSpPr>
          <p:cNvPr id="18" name="TextBox 17"/>
          <p:cNvSpPr txBox="1"/>
          <p:nvPr/>
        </p:nvSpPr>
        <p:spPr>
          <a:xfrm>
            <a:off x="7939512" y="6033700"/>
            <a:ext cx="4009174" cy="276999"/>
          </a:xfrm>
          <a:prstGeom prst="rect">
            <a:avLst/>
          </a:prstGeom>
          <a:noFill/>
          <a:ln>
            <a:solidFill>
              <a:schemeClr val="bg2"/>
            </a:solidFill>
          </a:ln>
        </p:spPr>
        <p:txBody>
          <a:bodyPr wrap="none" rtlCol="0" anchor="ctr" anchorCtr="1">
            <a:spAutoFit/>
          </a:bodyPr>
          <a:lstStyle/>
          <a:p>
            <a:r>
              <a:rPr lang="en-GB" sz="1200" dirty="0" smtClean="0"/>
              <a:t>Eric Montesinos, Proton Driver Efficiency Workshop, PSI 2016</a:t>
            </a:r>
            <a:endParaRPr lang="en-GB" sz="1200" dirty="0"/>
          </a:p>
        </p:txBody>
      </p:sp>
    </p:spTree>
    <p:extLst>
      <p:ext uri="{BB962C8B-B14F-4D97-AF65-F5344CB8AC3E}">
        <p14:creationId xmlns:p14="http://schemas.microsoft.com/office/powerpoint/2010/main" val="233483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31</a:t>
            </a:fld>
            <a:endParaRPr lang="en-GB" noProof="0"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766763" y="1401417"/>
                <a:ext cx="6961945" cy="4775546"/>
              </a:xfrm>
            </p:spPr>
            <p:txBody>
              <a:bodyPr>
                <a:normAutofit/>
              </a:bodyPr>
              <a:lstStyle/>
              <a:p>
                <a:r>
                  <a:rPr lang="en-GB" sz="2000" dirty="0" smtClean="0"/>
                  <a:t>Using </a:t>
                </a:r>
                <a:r>
                  <a:rPr lang="en-GB" sz="2000" i="1" dirty="0" smtClean="0"/>
                  <a:t>gate pulsing</a:t>
                </a:r>
                <a:r>
                  <a:rPr lang="en-GB" sz="2000" dirty="0" smtClean="0"/>
                  <a:t>, high efficiencies are currently possible</a:t>
                </a:r>
                <a:br>
                  <a:rPr lang="en-GB" sz="2000" dirty="0" smtClean="0"/>
                </a:br>
                <a:r>
                  <a:rPr lang="en-GB" sz="2000" dirty="0" smtClean="0"/>
                  <a:t>with 150 V </a:t>
                </a:r>
                <a:r>
                  <a:rPr lang="en-GB" sz="2000" dirty="0" err="1" smtClean="0"/>
                  <a:t>GaN</a:t>
                </a:r>
                <a:r>
                  <a:rPr lang="en-GB" sz="2000" dirty="0" smtClean="0"/>
                  <a:t> HEMTs (up to 85% at 1 kW, 1 GHz).</a:t>
                </a:r>
              </a:p>
              <a:p>
                <a:r>
                  <a:rPr lang="en-GB" sz="2000" dirty="0" smtClean="0"/>
                  <a:t>Gate pulsing implies relatively short pulses and </a:t>
                </a:r>
                <a:br>
                  <a:rPr lang="en-GB" sz="2000" dirty="0" smtClean="0"/>
                </a:br>
                <a:r>
                  <a:rPr lang="en-GB" sz="2000" dirty="0" smtClean="0"/>
                  <a:t>low duty cycles (</a:t>
                </a:r>
                <a14:m>
                  <m:oMath xmlns:m="http://schemas.openxmlformats.org/officeDocument/2006/math">
                    <m:r>
                      <a:rPr lang="en-GB" sz="2000" b="0" i="1" smtClean="0">
                        <a:latin typeface="Cambria Math" panose="02040503050406030204" pitchFamily="18" charset="0"/>
                      </a:rPr>
                      <m:t>&lt;10%</m:t>
                    </m:r>
                  </m:oMath>
                </a14:m>
                <a:r>
                  <a:rPr lang="en-GB" sz="2000" dirty="0" smtClean="0"/>
                  <a:t>). </a:t>
                </a:r>
              </a:p>
              <a:p>
                <a:r>
                  <a:rPr lang="en-GB" sz="2000" dirty="0" smtClean="0"/>
                  <a:t>Even without gate pulsing, efficiencies of 80% seem possible.</a:t>
                </a:r>
              </a:p>
              <a:p>
                <a:endParaRPr lang="en-GB" sz="2000"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766763" y="1401417"/>
                <a:ext cx="6961945" cy="4775546"/>
              </a:xfrm>
              <a:blipFill>
                <a:blip r:embed="rId2"/>
                <a:stretch>
                  <a:fillRect l="-788" t="-1405"/>
                </a:stretch>
              </a:blipFill>
            </p:spPr>
            <p:txBody>
              <a:bodyPr/>
              <a:lstStyle/>
              <a:p>
                <a:r>
                  <a:rPr lang="en-GB">
                    <a:noFill/>
                  </a:rPr>
                  <a:t> </a:t>
                </a:r>
              </a:p>
            </p:txBody>
          </p:sp>
        </mc:Fallback>
      </mc:AlternateContent>
      <p:sp>
        <p:nvSpPr>
          <p:cNvPr id="6" name="Title 5"/>
          <p:cNvSpPr>
            <a:spLocks noGrp="1"/>
          </p:cNvSpPr>
          <p:nvPr>
            <p:ph type="title"/>
          </p:nvPr>
        </p:nvSpPr>
        <p:spPr>
          <a:xfrm>
            <a:off x="1337310" y="365126"/>
            <a:ext cx="8606789" cy="1036292"/>
          </a:xfrm>
        </p:spPr>
        <p:txBody>
          <a:bodyPr/>
          <a:lstStyle/>
          <a:p>
            <a:r>
              <a:rPr lang="en-GB" dirty="0" err="1" smtClean="0"/>
              <a:t>GaN</a:t>
            </a:r>
            <a:r>
              <a:rPr lang="en-GB" dirty="0" smtClean="0"/>
              <a:t> SSPAs</a:t>
            </a:r>
            <a:endParaRPr lang="en-GB"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7505554" y="1401417"/>
            <a:ext cx="4613451" cy="4775546"/>
          </a:xfrm>
          <a:prstGeom prst="rect">
            <a:avLst/>
          </a:prstGeom>
        </p:spPr>
      </p:pic>
      <p:sp>
        <p:nvSpPr>
          <p:cNvPr id="9" name="TextBox 8"/>
          <p:cNvSpPr txBox="1"/>
          <p:nvPr/>
        </p:nvSpPr>
        <p:spPr>
          <a:xfrm>
            <a:off x="7505554" y="2976759"/>
            <a:ext cx="2640531" cy="369332"/>
          </a:xfrm>
          <a:prstGeom prst="rect">
            <a:avLst/>
          </a:prstGeom>
          <a:noFill/>
          <a:ln>
            <a:noFill/>
          </a:ln>
        </p:spPr>
        <p:txBody>
          <a:bodyPr wrap="none" rtlCol="0" anchor="ctr" anchorCtr="1">
            <a:spAutoFit/>
          </a:bodyPr>
          <a:lstStyle/>
          <a:p>
            <a:r>
              <a:rPr lang="en-GB" dirty="0" smtClean="0">
                <a:solidFill>
                  <a:srgbClr val="FFFF00"/>
                </a:solidFill>
              </a:rPr>
              <a:t>1 GHz Si LDMOS transistor</a:t>
            </a:r>
            <a:endParaRPr lang="en-GB" dirty="0">
              <a:solidFill>
                <a:srgbClr val="FFFF00"/>
              </a:solidFill>
            </a:endParaRPr>
          </a:p>
        </p:txBody>
      </p:sp>
      <p:sp>
        <p:nvSpPr>
          <p:cNvPr id="10" name="TextBox 9"/>
          <p:cNvSpPr txBox="1"/>
          <p:nvPr/>
        </p:nvSpPr>
        <p:spPr>
          <a:xfrm>
            <a:off x="7505554" y="3525478"/>
            <a:ext cx="1813317" cy="369332"/>
          </a:xfrm>
          <a:prstGeom prst="rect">
            <a:avLst/>
          </a:prstGeom>
          <a:noFill/>
          <a:ln>
            <a:noFill/>
          </a:ln>
        </p:spPr>
        <p:txBody>
          <a:bodyPr wrap="none" rtlCol="0" anchor="ctr" anchorCtr="1">
            <a:spAutoFit/>
          </a:bodyPr>
          <a:lstStyle/>
          <a:p>
            <a:r>
              <a:rPr lang="en-GB" dirty="0" smtClean="0">
                <a:solidFill>
                  <a:srgbClr val="FFFF00"/>
                </a:solidFill>
              </a:rPr>
              <a:t>1 GHz </a:t>
            </a:r>
            <a:r>
              <a:rPr lang="en-GB" dirty="0" err="1" smtClean="0">
                <a:solidFill>
                  <a:srgbClr val="FFFF00"/>
                </a:solidFill>
              </a:rPr>
              <a:t>GaN</a:t>
            </a:r>
            <a:r>
              <a:rPr lang="en-GB" dirty="0" smtClean="0">
                <a:solidFill>
                  <a:srgbClr val="FFFF00"/>
                </a:solidFill>
              </a:rPr>
              <a:t> HEMT</a:t>
            </a:r>
            <a:endParaRPr lang="en-GB" dirty="0">
              <a:solidFill>
                <a:srgbClr val="FFFF00"/>
              </a:solidFill>
            </a:endParaRPr>
          </a:p>
        </p:txBody>
      </p:sp>
      <p:sp>
        <p:nvSpPr>
          <p:cNvPr id="11" name="TextBox 10"/>
          <p:cNvSpPr txBox="1"/>
          <p:nvPr/>
        </p:nvSpPr>
        <p:spPr>
          <a:xfrm>
            <a:off x="3475228" y="6176963"/>
            <a:ext cx="8643777" cy="276999"/>
          </a:xfrm>
          <a:prstGeom prst="rect">
            <a:avLst/>
          </a:prstGeom>
          <a:noFill/>
          <a:ln>
            <a:solidFill>
              <a:schemeClr val="bg2"/>
            </a:solidFill>
          </a:ln>
        </p:spPr>
        <p:txBody>
          <a:bodyPr wrap="none" rtlCol="0" anchor="ctr" anchorCtr="1">
            <a:spAutoFit/>
          </a:bodyPr>
          <a:lstStyle/>
          <a:p>
            <a:r>
              <a:rPr lang="en-GB" sz="1200" dirty="0" smtClean="0"/>
              <a:t>J. Cluster, G. </a:t>
            </a:r>
            <a:r>
              <a:rPr lang="en-GB" sz="1200" dirty="0" err="1" smtClean="0"/>
              <a:t>Formicone</a:t>
            </a:r>
            <a:r>
              <a:rPr lang="en-GB" sz="1200" dirty="0" smtClean="0"/>
              <a:t>, J. </a:t>
            </a:r>
            <a:r>
              <a:rPr lang="en-GB" sz="1200" dirty="0"/>
              <a:t>Walker: </a:t>
            </a:r>
            <a:r>
              <a:rPr lang="en-GB" sz="1200" dirty="0">
                <a:hlinkClick r:id="rId4"/>
              </a:rPr>
              <a:t>https://</a:t>
            </a:r>
            <a:r>
              <a:rPr lang="en-GB" sz="1200" dirty="0" smtClean="0">
                <a:hlinkClick r:id="rId4"/>
              </a:rPr>
              <a:t>ieeexplore.ieee.org/document/7492071</a:t>
            </a:r>
            <a:r>
              <a:rPr lang="en-GB" sz="1200" dirty="0"/>
              <a:t> and </a:t>
            </a:r>
            <a:r>
              <a:rPr lang="en-GB" sz="1200" dirty="0">
                <a:hlinkClick r:id="rId5"/>
              </a:rPr>
              <a:t>https://</a:t>
            </a:r>
            <a:r>
              <a:rPr lang="en-GB" sz="1200" dirty="0" smtClean="0">
                <a:hlinkClick r:id="rId5"/>
              </a:rPr>
              <a:t>ieeexplore.ieee.org/document/7777488</a:t>
            </a:r>
            <a:r>
              <a:rPr lang="en-GB" sz="1200" dirty="0" smtClean="0"/>
              <a:t> </a:t>
            </a:r>
            <a:endParaRPr lang="en-GB" sz="1200" dirty="0"/>
          </a:p>
        </p:txBody>
      </p:sp>
      <p:pic>
        <p:nvPicPr>
          <p:cNvPr id="13" name="Picture 12"/>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6763" y="3095539"/>
            <a:ext cx="4321414" cy="3109310"/>
          </a:xfrm>
          <a:prstGeom prst="rect">
            <a:avLst/>
          </a:prstGeom>
        </p:spPr>
      </p:pic>
    </p:spTree>
    <p:extLst>
      <p:ext uri="{BB962C8B-B14F-4D97-AF65-F5344CB8AC3E}">
        <p14:creationId xmlns:p14="http://schemas.microsoft.com/office/powerpoint/2010/main" val="345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32</a:t>
            </a:fld>
            <a:endParaRPr lang="en-GB" noProof="0" dirty="0"/>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a:xfrm>
                <a:off x="766763" y="1557338"/>
                <a:ext cx="10587037" cy="4824411"/>
              </a:xfrm>
            </p:spPr>
            <p:txBody>
              <a:bodyPr>
                <a:normAutofit lnSpcReduction="10000"/>
              </a:bodyPr>
              <a:lstStyle/>
              <a:p>
                <a:r>
                  <a:rPr lang="en-GB" dirty="0" smtClean="0"/>
                  <a:t>Future HEP installation require RF powers </a:t>
                </a:r>
                <a14:m>
                  <m:oMath xmlns:m="http://schemas.openxmlformats.org/officeDocument/2006/math">
                    <m:r>
                      <a:rPr lang="en-GB" b="0" i="1" smtClean="0">
                        <a:latin typeface="Cambria Math" panose="02040503050406030204" pitchFamily="18" charset="0"/>
                      </a:rPr>
                      <m:t>𝒪</m:t>
                    </m:r>
                    <m:d>
                      <m:dPr>
                        <m:ctrlPr>
                          <a:rPr lang="en-GB" b="0" i="1" smtClean="0">
                            <a:latin typeface="Cambria Math" panose="02040503050406030204" pitchFamily="18" charset="0"/>
                          </a:rPr>
                        </m:ctrlPr>
                      </m:dPr>
                      <m:e>
                        <m:r>
                          <a:rPr lang="en-GB" b="0" i="1" smtClean="0">
                            <a:latin typeface="Cambria Math" panose="02040503050406030204" pitchFamily="18" charset="0"/>
                          </a:rPr>
                          <m:t>100 </m:t>
                        </m:r>
                        <m:r>
                          <m:rPr>
                            <m:sty m:val="p"/>
                          </m:rPr>
                          <a:rPr lang="en-GB" b="0" i="0" smtClean="0">
                            <a:latin typeface="Cambria Math" panose="02040503050406030204" pitchFamily="18" charset="0"/>
                          </a:rPr>
                          <m:t>MW</m:t>
                        </m:r>
                      </m:e>
                    </m:d>
                  </m:oMath>
                </a14:m>
                <a:r>
                  <a:rPr lang="en-GB" dirty="0" smtClean="0"/>
                  <a:t>. To satisfy these requests, high efficiency is imperative!</a:t>
                </a:r>
              </a:p>
              <a:p>
                <a:r>
                  <a:rPr lang="en-GB" dirty="0" smtClean="0"/>
                  <a:t>Concerning present-day technologies:</a:t>
                </a:r>
              </a:p>
              <a:p>
                <a:pPr lvl="1"/>
                <a:r>
                  <a:rPr lang="en-GB" dirty="0"/>
                  <a:t>Using novel bunching techniques, </a:t>
                </a:r>
                <a:r>
                  <a:rPr lang="en-GB" b="1" dirty="0"/>
                  <a:t>klystrons</a:t>
                </a:r>
                <a:r>
                  <a:rPr lang="en-GB" dirty="0"/>
                  <a:t> have recently made a technology leap forward in terms of efficiency.</a:t>
                </a:r>
              </a:p>
              <a:p>
                <a:pPr lvl="1"/>
                <a:r>
                  <a:rPr lang="en-GB" b="1" dirty="0"/>
                  <a:t>Magnetrons</a:t>
                </a:r>
                <a:r>
                  <a:rPr lang="en-GB" dirty="0"/>
                  <a:t> look interesting once sufficient phase stability can be reached.</a:t>
                </a:r>
              </a:p>
              <a:p>
                <a:pPr lvl="1"/>
                <a:r>
                  <a:rPr lang="en-GB" dirty="0" smtClean="0"/>
                  <a:t>SSPAs, notably based on </a:t>
                </a:r>
                <a:r>
                  <a:rPr lang="en-GB" dirty="0" err="1" smtClean="0"/>
                  <a:t>GaN</a:t>
                </a:r>
                <a:r>
                  <a:rPr lang="en-GB" dirty="0" smtClean="0"/>
                  <a:t> HEMTs, </a:t>
                </a:r>
                <a:r>
                  <a:rPr lang="en-GB" dirty="0"/>
                  <a:t>show significant potential.</a:t>
                </a:r>
              </a:p>
              <a:p>
                <a:r>
                  <a:rPr lang="en-GB" dirty="0" smtClean="0"/>
                  <a:t>Investment into R&amp;D towards higher efficiency RF power sources promises excellent return! </a:t>
                </a:r>
                <a:br>
                  <a:rPr lang="en-GB" dirty="0" smtClean="0"/>
                </a:br>
                <a:r>
                  <a:rPr lang="en-GB" dirty="0" smtClean="0"/>
                  <a:t>          … not only in financial savings, but also for the community!</a:t>
                </a:r>
              </a:p>
              <a:p>
                <a:r>
                  <a:rPr lang="en-GB" dirty="0" smtClean="0"/>
                  <a:t>In addition to electronic efficiency, </a:t>
                </a:r>
                <a:r>
                  <a:rPr lang="en-GB" b="1" dirty="0" smtClean="0"/>
                  <a:t>energy management </a:t>
                </a:r>
                <a:r>
                  <a:rPr lang="en-GB" dirty="0" smtClean="0"/>
                  <a:t>and </a:t>
                </a:r>
                <a:r>
                  <a:rPr lang="en-GB" b="1" dirty="0" smtClean="0"/>
                  <a:t>system availability</a:t>
                </a:r>
                <a:r>
                  <a:rPr lang="en-GB" dirty="0" smtClean="0"/>
                  <a:t> are equally key to overall energy efficiency.</a:t>
                </a:r>
              </a:p>
              <a:p>
                <a:endParaRPr lang="en-GB" dirty="0"/>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766763" y="1557338"/>
                <a:ext cx="10587037" cy="4824411"/>
              </a:xfrm>
              <a:blipFill>
                <a:blip r:embed="rId2"/>
                <a:stretch>
                  <a:fillRect l="-1036" t="-2778" b="-1263"/>
                </a:stretch>
              </a:blipFill>
            </p:spPr>
            <p:txBody>
              <a:bodyPr/>
              <a:lstStyle/>
              <a:p>
                <a:r>
                  <a:rPr lang="en-GB">
                    <a:noFill/>
                  </a:rPr>
                  <a:t> </a:t>
                </a:r>
              </a:p>
            </p:txBody>
          </p:sp>
        </mc:Fallback>
      </mc:AlternateContent>
      <p:sp>
        <p:nvSpPr>
          <p:cNvPr id="6" name="Title 5"/>
          <p:cNvSpPr>
            <a:spLocks noGrp="1"/>
          </p:cNvSpPr>
          <p:nvPr>
            <p:ph type="title"/>
          </p:nvPr>
        </p:nvSpPr>
        <p:spPr/>
        <p:txBody>
          <a:bodyPr/>
          <a:lstStyle/>
          <a:p>
            <a:r>
              <a:rPr lang="en-GB" dirty="0" smtClean="0"/>
              <a:t>Summary</a:t>
            </a:r>
            <a:endParaRPr lang="en-GB" dirty="0"/>
          </a:p>
        </p:txBody>
      </p:sp>
    </p:spTree>
    <p:extLst>
      <p:ext uri="{BB962C8B-B14F-4D97-AF65-F5344CB8AC3E}">
        <p14:creationId xmlns:p14="http://schemas.microsoft.com/office/powerpoint/2010/main" val="160750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33</a:t>
            </a:fld>
            <a:endParaRPr lang="en-GB" noProof="0" dirty="0"/>
          </a:p>
        </p:txBody>
      </p:sp>
      <p:sp>
        <p:nvSpPr>
          <p:cNvPr id="8" name="Text Placeholder 7"/>
          <p:cNvSpPr>
            <a:spLocks noGrp="1"/>
          </p:cNvSpPr>
          <p:nvPr>
            <p:ph type="body" idx="1"/>
          </p:nvPr>
        </p:nvSpPr>
        <p:spPr/>
        <p:txBody>
          <a:bodyPr/>
          <a:lstStyle/>
          <a:p>
            <a:endParaRPr lang="en-GB"/>
          </a:p>
        </p:txBody>
      </p:sp>
      <p:sp>
        <p:nvSpPr>
          <p:cNvPr id="7" name="Title 6"/>
          <p:cNvSpPr>
            <a:spLocks noGrp="1"/>
          </p:cNvSpPr>
          <p:nvPr>
            <p:ph type="title"/>
          </p:nvPr>
        </p:nvSpPr>
        <p:spPr/>
        <p:txBody>
          <a:bodyPr/>
          <a:lstStyle/>
          <a:p>
            <a:r>
              <a:rPr lang="en-GB" dirty="0" smtClean="0"/>
              <a:t>Spare slides</a:t>
            </a:r>
            <a:endParaRPr lang="en-GB" dirty="0"/>
          </a:p>
        </p:txBody>
      </p:sp>
    </p:spTree>
    <p:extLst>
      <p:ext uri="{BB962C8B-B14F-4D97-AF65-F5344CB8AC3E}">
        <p14:creationId xmlns:p14="http://schemas.microsoft.com/office/powerpoint/2010/main" val="322654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34</a:t>
            </a:fld>
            <a:endParaRPr lang="en-GB" noProof="0" dirty="0"/>
          </a:p>
        </p:txBody>
      </p:sp>
      <p:sp>
        <p:nvSpPr>
          <p:cNvPr id="5" name="Text Placeholder 4"/>
          <p:cNvSpPr>
            <a:spLocks noGrp="1"/>
          </p:cNvSpPr>
          <p:nvPr>
            <p:ph type="body" idx="1"/>
          </p:nvPr>
        </p:nvSpPr>
        <p:spPr/>
        <p:txBody>
          <a:bodyPr/>
          <a:lstStyle/>
          <a:p>
            <a:endParaRPr lang="en-GB"/>
          </a:p>
        </p:txBody>
      </p:sp>
      <p:sp>
        <p:nvSpPr>
          <p:cNvPr id="6" name="Title 5"/>
          <p:cNvSpPr>
            <a:spLocks noGrp="1"/>
          </p:cNvSpPr>
          <p:nvPr>
            <p:ph type="title"/>
          </p:nvPr>
        </p:nvSpPr>
        <p:spPr/>
        <p:txBody>
          <a:bodyPr/>
          <a:lstStyle/>
          <a:p>
            <a:r>
              <a:rPr lang="en-GB" dirty="0" smtClean="0"/>
              <a:t>Making best use of RF power</a:t>
            </a:r>
            <a:endParaRPr lang="en-GB" dirty="0"/>
          </a:p>
        </p:txBody>
      </p:sp>
    </p:spTree>
    <p:extLst>
      <p:ext uri="{BB962C8B-B14F-4D97-AF65-F5344CB8AC3E}">
        <p14:creationId xmlns:p14="http://schemas.microsoft.com/office/powerpoint/2010/main" val="181303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clrChange>
              <a:clrFrom>
                <a:srgbClr val="FFFFFF"/>
              </a:clrFrom>
              <a:clrTo>
                <a:srgbClr val="FFFFFF">
                  <a:alpha val="0"/>
                </a:srgbClr>
              </a:clrTo>
            </a:clrChange>
          </a:blip>
          <a:stretch>
            <a:fillRect/>
          </a:stretch>
        </p:blipFill>
        <p:spPr>
          <a:xfrm>
            <a:off x="3305076" y="1917320"/>
            <a:ext cx="6050739" cy="4066037"/>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itle 4"/>
              <p:cNvSpPr>
                <a:spLocks noGrp="1"/>
              </p:cNvSpPr>
              <p:nvPr>
                <p:ph type="title"/>
              </p:nvPr>
            </p:nvSpPr>
            <p:spPr>
              <a:xfrm>
                <a:off x="1487488" y="365126"/>
                <a:ext cx="8460582" cy="921116"/>
              </a:xfrm>
            </p:spPr>
            <p:txBody>
              <a:bodyPr>
                <a:normAutofit fontScale="90000"/>
              </a:bodyPr>
              <a:lstStyle/>
              <a:p>
                <a:r>
                  <a:rPr lang="en-GB" dirty="0" smtClean="0"/>
                  <a:t>Optimum beam loading: </a:t>
                </a:r>
                <a14:m>
                  <m:oMath xmlns:m="http://schemas.openxmlformats.org/officeDocument/2006/math">
                    <m:r>
                      <a:rPr lang="en-GB" b="0" i="1" smtClean="0">
                        <a:latin typeface="Cambria Math" panose="02040503050406030204" pitchFamily="18" charset="0"/>
                      </a:rPr>
                      <m:t>𝜂</m:t>
                    </m:r>
                  </m:oMath>
                </a14:m>
                <a:r>
                  <a:rPr lang="en-GB" dirty="0" smtClean="0"/>
                  <a:t> vs. gradient</a:t>
                </a:r>
                <a:endParaRPr lang="en-GB" dirty="0"/>
              </a:p>
            </p:txBody>
          </p:sp>
        </mc:Choice>
        <mc:Fallback xmlns="">
          <p:sp>
            <p:nvSpPr>
              <p:cNvPr id="5" name="Title 4"/>
              <p:cNvSpPr>
                <a:spLocks noGrp="1" noRot="1" noChangeAspect="1" noMove="1" noResize="1" noEditPoints="1" noAdjustHandles="1" noChangeArrowheads="1" noChangeShapeType="1" noTextEdit="1"/>
              </p:cNvSpPr>
              <p:nvPr>
                <p:ph type="title"/>
              </p:nvPr>
            </p:nvSpPr>
            <p:spPr>
              <a:xfrm>
                <a:off x="1487488" y="365126"/>
                <a:ext cx="8460582" cy="921116"/>
              </a:xfrm>
              <a:blipFill>
                <a:blip r:embed="rId3"/>
                <a:stretch>
                  <a:fillRect l="-2522" r="-1945" b="-16556"/>
                </a:stretch>
              </a:blipFill>
            </p:spPr>
            <p:txBody>
              <a:bodyPr/>
              <a:lstStyle/>
              <a:p>
                <a:r>
                  <a:rPr lang="en-GB">
                    <a:noFill/>
                  </a:rPr>
                  <a:t> </a:t>
                </a:r>
              </a:p>
            </p:txBody>
          </p:sp>
        </mc:Fallback>
      </mc:AlternateContent>
      <p:grpSp>
        <p:nvGrpSpPr>
          <p:cNvPr id="19" name="Group 18"/>
          <p:cNvGrpSpPr/>
          <p:nvPr/>
        </p:nvGrpSpPr>
        <p:grpSpPr>
          <a:xfrm>
            <a:off x="6734940" y="1329389"/>
            <a:ext cx="3025892" cy="719093"/>
            <a:chOff x="6645489" y="1389023"/>
            <a:chExt cx="3025892" cy="719093"/>
          </a:xfrm>
        </p:grpSpPr>
        <p:sp>
          <p:nvSpPr>
            <p:cNvPr id="6" name="TextBox 5"/>
            <p:cNvSpPr txBox="1"/>
            <p:nvPr/>
          </p:nvSpPr>
          <p:spPr>
            <a:xfrm>
              <a:off x="6645489" y="1389023"/>
              <a:ext cx="302589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Full beam loading – optimum efficiency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t>(operating point for CLIC drive beam)</a:t>
              </a:r>
            </a:p>
          </p:txBody>
        </p:sp>
        <p:sp>
          <p:nvSpPr>
            <p:cNvPr id="7" name="Down Arrow 6"/>
            <p:cNvSpPr/>
            <p:nvPr/>
          </p:nvSpPr>
          <p:spPr bwMode="auto">
            <a:xfrm>
              <a:off x="8071583" y="1895972"/>
              <a:ext cx="173705" cy="21214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25000" noProof="0" smtClean="0">
                <a:ln>
                  <a:noFill/>
                </a:ln>
                <a:solidFill>
                  <a:prstClr val="black"/>
                </a:solidFill>
                <a:effectLst/>
                <a:uLnTx/>
                <a:uFillTx/>
                <a:latin typeface="Arial" charset="0"/>
                <a:ea typeface="ＭＳ Ｐゴシック" pitchFamily="48" charset="-128"/>
                <a:cs typeface="+mn-cs"/>
              </a:endParaRPr>
            </a:p>
          </p:txBody>
        </p:sp>
      </p:grpSp>
      <p:grpSp>
        <p:nvGrpSpPr>
          <p:cNvPr id="18" name="Group 17"/>
          <p:cNvGrpSpPr/>
          <p:nvPr/>
        </p:nvGrpSpPr>
        <p:grpSpPr>
          <a:xfrm>
            <a:off x="2983110" y="1504875"/>
            <a:ext cx="1713418" cy="527683"/>
            <a:chOff x="3156142" y="1529621"/>
            <a:chExt cx="1713418" cy="527683"/>
          </a:xfrm>
        </p:grpSpPr>
        <p:sp>
          <p:nvSpPr>
            <p:cNvPr id="8" name="TextBox 7"/>
            <p:cNvSpPr txBox="1"/>
            <p:nvPr/>
          </p:nvSpPr>
          <p:spPr>
            <a:xfrm>
              <a:off x="3156142" y="1529621"/>
              <a:ext cx="171341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Choice for CLIC 3 </a:t>
              </a:r>
              <a:r>
                <a:rPr kumimoji="0" lang="en-GB"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TeV</a:t>
              </a:r>
              <a:endPar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9" name="Down Arrow 8"/>
            <p:cNvSpPr/>
            <p:nvPr/>
          </p:nvSpPr>
          <p:spPr bwMode="auto">
            <a:xfrm>
              <a:off x="4685435" y="1845160"/>
              <a:ext cx="173705" cy="21214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25000" noProof="0" smtClean="0">
                <a:ln>
                  <a:noFill/>
                </a:ln>
                <a:solidFill>
                  <a:prstClr val="black"/>
                </a:solidFill>
                <a:effectLst/>
                <a:uLnTx/>
                <a:uFillTx/>
                <a:latin typeface="Arial" charset="0"/>
                <a:ea typeface="ＭＳ Ｐゴシック" pitchFamily="48" charset="-128"/>
                <a:cs typeface="+mn-cs"/>
              </a:endParaRPr>
            </a:p>
          </p:txBody>
        </p:sp>
      </p:grpSp>
      <mc:AlternateContent xmlns:mc="http://schemas.openxmlformats.org/markup-compatibility/2006" xmlns:a14="http://schemas.microsoft.com/office/drawing/2010/main">
        <mc:Choice Requires="a14">
          <p:sp>
            <p:nvSpPr>
              <p:cNvPr id="13" name="TextBox 12"/>
              <p:cNvSpPr txBox="1"/>
              <p:nvPr/>
            </p:nvSpPr>
            <p:spPr>
              <a:xfrm>
                <a:off x="6646663" y="2246040"/>
                <a:ext cx="3045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𝜂</m:t>
                      </m:r>
                    </m:oMath>
                  </m:oMathPara>
                </a14:m>
                <a:endPar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646663" y="2246040"/>
                <a:ext cx="304571" cy="27699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646663" y="3536667"/>
                <a:ext cx="1158972" cy="4692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Pr>
                        <m:num>
                          <m:sSub>
                            <m:sSubPr>
                              <m:ctrlP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𝑉</m:t>
                              </m:r>
                            </m:e>
                            <m:sub>
                              <m: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𝑎𝑐𝑐</m:t>
                              </m:r>
                            </m:sub>
                          </m:sSub>
                        </m:num>
                        <m:den>
                          <m:r>
                            <m:rPr>
                              <m:sty m:val="p"/>
                            </m:rPr>
                            <a:rPr kumimoji="0" lang="en-GB" sz="12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unloaded</m:t>
                          </m:r>
                          <m: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sSub>
                            <m:sSubPr>
                              <m:ctrlP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𝑉</m:t>
                              </m:r>
                            </m:e>
                            <m:sub>
                              <m:r>
                                <a:rPr kumimoji="0" lang="en-GB" sz="1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𝑎𝑐𝑐</m:t>
                              </m:r>
                            </m:sub>
                          </m:sSub>
                        </m:den>
                      </m:f>
                    </m:oMath>
                  </m:oMathPara>
                </a14:m>
                <a:endPar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646663" y="3536667"/>
                <a:ext cx="1158972" cy="469296"/>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91012" y="3028890"/>
                <a:ext cx="2690417" cy="400110"/>
              </a:xfrm>
              <a:prstGeom prst="rect">
                <a:avLst/>
              </a:prstGeom>
              <a:noFill/>
              <a:ln>
                <a:noFill/>
              </a:ln>
            </p:spPr>
            <p:txBody>
              <a:bodyPr wrap="none" rtlCol="0" anchor="ctr" anchorCtr="1">
                <a:spAutoFit/>
              </a:bodyPr>
              <a:lstStyle/>
              <a:p>
                <a14:m>
                  <m:oMath xmlns:m="http://schemas.openxmlformats.org/officeDocument/2006/math">
                    <m:r>
                      <a:rPr lang="en-GB" sz="2000" b="0" i="1" smtClean="0">
                        <a:latin typeface="Cambria Math" panose="02040503050406030204" pitchFamily="18" charset="0"/>
                      </a:rPr>
                      <m:t>𝜂</m:t>
                    </m:r>
                  </m:oMath>
                </a14:m>
                <a:r>
                  <a:rPr lang="en-GB" sz="2000" dirty="0" smtClean="0"/>
                  <a:t>: RF to beam efficiency</a:t>
                </a:r>
                <a:endParaRPr lang="en-GB"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91012" y="3028890"/>
                <a:ext cx="2690417" cy="400110"/>
              </a:xfrm>
              <a:prstGeom prst="rect">
                <a:avLst/>
              </a:prstGeom>
              <a:blipFill>
                <a:blip r:embed="rId7"/>
                <a:stretch>
                  <a:fillRect t="-7576" r="-2494" b="-25758"/>
                </a:stretch>
              </a:blipFill>
              <a:ln>
                <a:noFill/>
              </a:ln>
            </p:spPr>
            <p:txBody>
              <a:bodyPr/>
              <a:lstStyle/>
              <a:p>
                <a:r>
                  <a:rPr lang="en-GB">
                    <a:noFill/>
                  </a:rPr>
                  <a:t> </a:t>
                </a:r>
              </a:p>
            </p:txBody>
          </p:sp>
        </mc:Fallback>
      </mc:AlternateContent>
      <p:cxnSp>
        <p:nvCxnSpPr>
          <p:cNvPr id="24" name="Straight Connector 23"/>
          <p:cNvCxnSpPr/>
          <p:nvPr/>
        </p:nvCxnSpPr>
        <p:spPr>
          <a:xfrm>
            <a:off x="4567685" y="2133600"/>
            <a:ext cx="0" cy="345219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6108246" y="2133600"/>
            <a:ext cx="0" cy="345219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8245163" y="2133600"/>
            <a:ext cx="0" cy="345219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7" name="Group 26"/>
          <p:cNvGrpSpPr/>
          <p:nvPr/>
        </p:nvGrpSpPr>
        <p:grpSpPr>
          <a:xfrm>
            <a:off x="4675688" y="1182875"/>
            <a:ext cx="1937775" cy="849683"/>
            <a:chOff x="3331123" y="1207621"/>
            <a:chExt cx="1937775" cy="849683"/>
          </a:xfrm>
        </p:grpSpPr>
        <p:sp>
          <p:nvSpPr>
            <p:cNvPr id="28" name="TextBox 27"/>
            <p:cNvSpPr txBox="1"/>
            <p:nvPr/>
          </p:nvSpPr>
          <p:spPr>
            <a:xfrm>
              <a:off x="3331123" y="1207621"/>
              <a:ext cx="193777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Choice for CLIC 380 GeV</a:t>
              </a:r>
            </a:p>
          </p:txBody>
        </p:sp>
        <p:sp>
          <p:nvSpPr>
            <p:cNvPr id="29" name="Down Arrow 28"/>
            <p:cNvSpPr/>
            <p:nvPr/>
          </p:nvSpPr>
          <p:spPr bwMode="auto">
            <a:xfrm>
              <a:off x="4685435" y="1845160"/>
              <a:ext cx="173705" cy="21214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25000" noProof="0" smtClean="0">
                <a:ln>
                  <a:noFill/>
                </a:ln>
                <a:solidFill>
                  <a:prstClr val="black"/>
                </a:solidFill>
                <a:effectLst/>
                <a:uLnTx/>
                <a:uFillTx/>
                <a:latin typeface="Arial" charset="0"/>
                <a:ea typeface="ＭＳ Ｐゴシック" pitchFamily="48" charset="-128"/>
                <a:cs typeface="+mn-cs"/>
              </a:endParaRPr>
            </a:p>
          </p:txBody>
        </p:sp>
      </p:grpSp>
    </p:spTree>
    <p:extLst>
      <p:ext uri="{BB962C8B-B14F-4D97-AF65-F5344CB8AC3E}">
        <p14:creationId xmlns:p14="http://schemas.microsoft.com/office/powerpoint/2010/main" val="163052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Content Placeholder 8"/>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1377349" y="1718953"/>
            <a:ext cx="9262419" cy="4351338"/>
          </a:xfrm>
          <a:prstGeom prst="rect">
            <a:avLst/>
          </a:prstGeom>
        </p:spPr>
      </p:pic>
      <mc:AlternateContent xmlns:mc="http://schemas.openxmlformats.org/markup-compatibility/2006" xmlns:a14="http://schemas.microsoft.com/office/drawing/2010/main">
        <mc:Choice Requires="a14">
          <p:sp>
            <p:nvSpPr>
              <p:cNvPr id="7" name="Title 6"/>
              <p:cNvSpPr>
                <a:spLocks noGrp="1"/>
              </p:cNvSpPr>
              <p:nvPr>
                <p:ph type="title"/>
              </p:nvPr>
            </p:nvSpPr>
            <p:spPr>
              <a:xfrm>
                <a:off x="1487487" y="365126"/>
                <a:ext cx="7840867" cy="809586"/>
              </a:xfrm>
            </p:spPr>
            <p:txBody>
              <a:bodyPr>
                <a:normAutofit/>
              </a:bodyPr>
              <a:lstStyle/>
              <a:p>
                <a:r>
                  <a:rPr lang="en-GB" sz="3600" dirty="0" smtClean="0"/>
                  <a:t>Real </a:t>
                </a:r>
                <a14:m>
                  <m:oMath xmlns:m="http://schemas.openxmlformats.org/officeDocument/2006/math">
                    <m:r>
                      <a:rPr lang="en-GB" sz="3600" i="1" dirty="0" smtClean="0">
                        <a:latin typeface="Cambria Math" panose="02040503050406030204" pitchFamily="18" charset="0"/>
                      </a:rPr>
                      <m:t>𝐶𝑂𝑃</m:t>
                    </m:r>
                  </m:oMath>
                </a14:m>
                <a:r>
                  <a:rPr lang="en-GB" sz="3600" dirty="0" smtClean="0"/>
                  <a:t> of cryogenic He refrigeration</a:t>
                </a:r>
                <a:endParaRPr lang="en-GB" sz="3600" dirty="0"/>
              </a:p>
            </p:txBody>
          </p:sp>
        </mc:Choice>
        <mc:Fallback xmlns="">
          <p:sp>
            <p:nvSpPr>
              <p:cNvPr id="7" name="Title 6"/>
              <p:cNvSpPr>
                <a:spLocks noGrp="1" noRot="1" noChangeAspect="1" noMove="1" noResize="1" noEditPoints="1" noAdjustHandles="1" noChangeArrowheads="1" noChangeShapeType="1" noTextEdit="1"/>
              </p:cNvSpPr>
              <p:nvPr>
                <p:ph type="title"/>
              </p:nvPr>
            </p:nvSpPr>
            <p:spPr>
              <a:xfrm>
                <a:off x="1487487" y="365126"/>
                <a:ext cx="7840867" cy="809586"/>
              </a:xfrm>
              <a:blipFill>
                <a:blip r:embed="rId3"/>
                <a:stretch>
                  <a:fillRect l="-2333" t="-1504" r="-855" b="-180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rot="16200000">
                <a:off x="801611" y="3440285"/>
                <a:ext cx="1475917" cy="369332"/>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𝐶𝑂𝑃</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type m:val="lin"/>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W</m:t>
                          </m:r>
                        </m:num>
                        <m:den>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W</m:t>
                          </m:r>
                        </m:den>
                      </m:f>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801611" y="3440285"/>
                <a:ext cx="1475917" cy="369332"/>
              </a:xfrm>
              <a:prstGeom prst="rect">
                <a:avLst/>
              </a:prstGeom>
              <a:blipFill>
                <a:blip r:embed="rId4"/>
                <a:stretch>
                  <a:fillRect l="-114754" t="-19008" r="-177049"/>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428940" y="5689834"/>
                <a:ext cx="1030217" cy="369332"/>
              </a:xfrm>
              <a:prstGeom prst="rect">
                <a:avLst/>
              </a:prstGeom>
              <a:noFill/>
              <a:ln>
                <a:solidFill>
                  <a:schemeClr val="bg2"/>
                </a:solid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refr</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K</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428940" y="5689834"/>
                <a:ext cx="1030217" cy="369332"/>
              </a:xfrm>
              <a:prstGeom prst="rect">
                <a:avLst/>
              </a:prstGeom>
              <a:blipFill>
                <a:blip r:embed="rId5"/>
                <a:stretch>
                  <a:fillRect b="-14286"/>
                </a:stretch>
              </a:blipFill>
              <a:ln>
                <a:solidFill>
                  <a:schemeClr val="bg2"/>
                </a:solidFill>
              </a:ln>
            </p:spPr>
            <p:txBody>
              <a:bodyPr/>
              <a:lstStyle/>
              <a:p>
                <a:r>
                  <a:rPr lang="en-GB">
                    <a:noFill/>
                  </a:rPr>
                  <a:t> </a:t>
                </a:r>
              </a:p>
            </p:txBody>
          </p:sp>
        </mc:Fallback>
      </mc:AlternateContent>
      <p:sp>
        <p:nvSpPr>
          <p:cNvPr id="12" name="TextBox 11"/>
          <p:cNvSpPr txBox="1"/>
          <p:nvPr/>
        </p:nvSpPr>
        <p:spPr>
          <a:xfrm>
            <a:off x="10777552" y="5507233"/>
            <a:ext cx="11524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 Lebrun/CERN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5304048" y="2604262"/>
            <a:ext cx="535724" cy="369332"/>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930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9610767" y="4589818"/>
            <a:ext cx="535724" cy="369332"/>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230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830318" y="1276105"/>
                <a:ext cx="82140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smtClean="0">
                    <a:ln>
                      <a:noFill/>
                    </a:ln>
                    <a:solidFill>
                      <a:prstClr val="black"/>
                    </a:solidFill>
                    <a:effectLst/>
                    <a:uLnTx/>
                    <a:uFillTx/>
                    <a:latin typeface="Calibri" panose="020F0502020204030204"/>
                    <a:ea typeface="+mn-ea"/>
                    <a:cs typeface="+mn-cs"/>
                  </a:rPr>
                  <a:t>COP</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Coefficient of performance</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To extract </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oMath>
                </a14:m>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t>
                </a:r>
                <a14:m>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refr</m:t>
                        </m:r>
                      </m:sub>
                    </m:sSub>
                  </m:oMath>
                </a14:m>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one needs </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𝐶𝑂𝑃</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oMath>
                </a14:m>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t>
                </a:r>
                <a14:m>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ambient</m:t>
                        </m:r>
                      </m:sub>
                    </m:sSub>
                  </m:oMath>
                </a14:m>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830318" y="1276105"/>
                <a:ext cx="8214043" cy="369332"/>
              </a:xfrm>
              <a:prstGeom prst="rect">
                <a:avLst/>
              </a:prstGeom>
              <a:blipFill>
                <a:blip r:embed="rId6"/>
                <a:stretch>
                  <a:fillRect l="-593"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440120" y="4693147"/>
                <a:ext cx="1156663" cy="532005"/>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m:rPr>
                                  <m:sty m:val="p"/>
                                </m:rPr>
                                <a:rPr kumimoji="0" lang="en-GB"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ambient</m:t>
                              </m:r>
                            </m:sub>
                          </m:sSub>
                        </m:num>
                        <m:den>
                          <m:sSub>
                            <m:sSub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m:rPr>
                                  <m:sty m:val="p"/>
                                </m:rPr>
                                <a:rPr kumimoji="0" lang="en-GB"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refr</m:t>
                              </m:r>
                            </m:sub>
                          </m:sSub>
                        </m:den>
                      </m:f>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440120" y="4693147"/>
                <a:ext cx="1156663" cy="532005"/>
              </a:xfrm>
              <a:prstGeom prst="rect">
                <a:avLst/>
              </a:prstGeom>
              <a:blipFill>
                <a:blip r:embed="rId7"/>
                <a:stretch>
                  <a:fillRect/>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2469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766763" y="1556792"/>
                <a:ext cx="10587037" cy="4620171"/>
              </a:xfrm>
            </p:spPr>
            <p:txBody>
              <a:bodyPr>
                <a:normAutofit/>
              </a:bodyPr>
              <a:lstStyle/>
              <a:p>
                <a:r>
                  <a:rPr lang="en-GB" sz="2000" dirty="0" smtClean="0"/>
                  <a:t>At lower </a:t>
                </a:r>
                <a14:m>
                  <m:oMath xmlns:m="http://schemas.openxmlformats.org/officeDocument/2006/math">
                    <m:r>
                      <a:rPr lang="en-GB" sz="2000" b="0" i="1" smtClean="0">
                        <a:latin typeface="Cambria Math" panose="02040503050406030204" pitchFamily="18" charset="0"/>
                      </a:rPr>
                      <m:t>𝑇</m:t>
                    </m:r>
                  </m:oMath>
                </a14:m>
                <a:r>
                  <a:rPr lang="en-GB" sz="2000" dirty="0" smtClean="0"/>
                  <a:t>, the cavity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𝑄</m:t>
                        </m:r>
                      </m:e>
                      <m:sub>
                        <m:r>
                          <a:rPr lang="en-GB" sz="2000" b="0" i="1" smtClean="0">
                            <a:latin typeface="Cambria Math" panose="02040503050406030204" pitchFamily="18" charset="0"/>
                          </a:rPr>
                          <m:t>0</m:t>
                        </m:r>
                      </m:sub>
                    </m:sSub>
                  </m:oMath>
                </a14:m>
                <a:r>
                  <a:rPr lang="en-GB" sz="2000" dirty="0" smtClean="0"/>
                  <a:t> increases, so the dynamic loss decreases.</a:t>
                </a:r>
              </a:p>
              <a:p>
                <a:r>
                  <a:rPr lang="en-GB" sz="2000" dirty="0" smtClean="0"/>
                  <a:t>On the other hand, the cryogenic efficiency gets worse at lower </a:t>
                </a:r>
                <a14:m>
                  <m:oMath xmlns:m="http://schemas.openxmlformats.org/officeDocument/2006/math">
                    <m:r>
                      <a:rPr lang="en-GB" sz="2000" b="0" i="1" smtClean="0">
                        <a:latin typeface="Cambria Math" panose="02040503050406030204" pitchFamily="18" charset="0"/>
                      </a:rPr>
                      <m:t>𝑇</m:t>
                    </m:r>
                  </m:oMath>
                </a14:m>
                <a:r>
                  <a:rPr lang="en-GB" sz="2000" dirty="0" smtClean="0"/>
                  <a:t>.</a:t>
                </a:r>
              </a:p>
              <a:p>
                <a:r>
                  <a:rPr lang="en-GB" sz="2000" dirty="0" smtClean="0"/>
                  <a:t>Trading these two effects off leads to an optimum operating </a:t>
                </a:r>
                <a14:m>
                  <m:oMath xmlns:m="http://schemas.openxmlformats.org/officeDocument/2006/math">
                    <m:r>
                      <a:rPr lang="en-GB" sz="2000" b="0" i="1" smtClean="0">
                        <a:latin typeface="Cambria Math" panose="02040503050406030204" pitchFamily="18" charset="0"/>
                      </a:rPr>
                      <m:t>𝑇</m:t>
                    </m:r>
                  </m:oMath>
                </a14:m>
                <a:endParaRPr lang="en-GB" sz="2000" dirty="0"/>
              </a:p>
              <a:p>
                <a:endParaRPr lang="en-GB" sz="2000"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766763" y="1556792"/>
                <a:ext cx="10587037" cy="4620171"/>
              </a:xfrm>
              <a:blipFill>
                <a:blip r:embed="rId2"/>
                <a:stretch>
                  <a:fillRect l="-518" t="-13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itle 5"/>
              <p:cNvSpPr>
                <a:spLocks noGrp="1"/>
              </p:cNvSpPr>
              <p:nvPr>
                <p:ph type="title"/>
              </p:nvPr>
            </p:nvSpPr>
            <p:spPr/>
            <p:txBody>
              <a:bodyPr>
                <a:normAutofit/>
              </a:bodyPr>
              <a:lstStyle/>
              <a:p>
                <a:r>
                  <a:rPr lang="en-GB" sz="3200" dirty="0" smtClean="0"/>
                  <a:t>The operating </a:t>
                </a:r>
                <a14:m>
                  <m:oMath xmlns:m="http://schemas.openxmlformats.org/officeDocument/2006/math">
                    <m:r>
                      <a:rPr lang="en-GB" sz="3200" b="0" i="1" smtClean="0">
                        <a:latin typeface="Cambria Math" panose="02040503050406030204" pitchFamily="18" charset="0"/>
                      </a:rPr>
                      <m:t>𝑇</m:t>
                    </m:r>
                  </m:oMath>
                </a14:m>
                <a:r>
                  <a:rPr lang="en-GB" sz="3200" dirty="0" smtClean="0"/>
                  <a:t> for superconducting cavities</a:t>
                </a:r>
                <a:endParaRPr lang="en-GB" sz="3200" dirty="0"/>
              </a:p>
            </p:txBody>
          </p:sp>
        </mc:Choice>
        <mc:Fallback xmlns="">
          <p:sp>
            <p:nvSpPr>
              <p:cNvPr id="6" name="Title 5"/>
              <p:cNvSpPr>
                <a:spLocks noGrp="1" noRot="1" noChangeAspect="1" noMove="1" noResize="1" noEditPoints="1" noAdjustHandles="1" noChangeArrowheads="1" noChangeShapeType="1" noTextEdit="1"/>
              </p:cNvSpPr>
              <p:nvPr>
                <p:ph type="title"/>
              </p:nvPr>
            </p:nvSpPr>
            <p:spPr>
              <a:blipFill>
                <a:blip r:embed="rId3"/>
                <a:stretch>
                  <a:fillRect l="-1852"/>
                </a:stretch>
              </a:blipFill>
            </p:spPr>
            <p:txBody>
              <a:bodyPr/>
              <a:lstStyle/>
              <a:p>
                <a:r>
                  <a:rPr lang="en-GB">
                    <a:noFill/>
                  </a:rPr>
                  <a:t> </a:t>
                </a:r>
              </a:p>
            </p:txBody>
          </p:sp>
        </mc:Fallback>
      </mc:AlternateContent>
      <p:grpSp>
        <p:nvGrpSpPr>
          <p:cNvPr id="11" name="Group 10"/>
          <p:cNvGrpSpPr/>
          <p:nvPr/>
        </p:nvGrpSpPr>
        <p:grpSpPr>
          <a:xfrm>
            <a:off x="1051913" y="2762821"/>
            <a:ext cx="4813918" cy="3093962"/>
            <a:chOff x="2851407" y="2528617"/>
            <a:chExt cx="5990189" cy="3843499"/>
          </a:xfrm>
        </p:grpSpPr>
        <p:pic>
          <p:nvPicPr>
            <p:cNvPr id="7" name="Picture 6"/>
            <p:cNvPicPr>
              <a:picLocks noChangeAspect="1"/>
            </p:cNvPicPr>
            <p:nvPr/>
          </p:nvPicPr>
          <p:blipFill rotWithShape="1">
            <a:blip r:embed="rId4">
              <a:clrChange>
                <a:clrFrom>
                  <a:srgbClr val="FFFFFF"/>
                </a:clrFrom>
                <a:clrTo>
                  <a:srgbClr val="FFFFFF">
                    <a:alpha val="0"/>
                  </a:srgbClr>
                </a:clrTo>
              </a:clrChange>
            </a:blip>
            <a:srcRect l="4856" r="4943" b="7085"/>
            <a:stretch/>
          </p:blipFill>
          <p:spPr>
            <a:xfrm>
              <a:off x="3215680" y="2528617"/>
              <a:ext cx="5256584" cy="356467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5591944" y="6002784"/>
                  <a:ext cx="760978" cy="369332"/>
                </a:xfrm>
                <a:prstGeom prst="rect">
                  <a:avLst/>
                </a:prstGeom>
                <a:noFill/>
                <a:ln>
                  <a:solidFill>
                    <a:schemeClr val="bg2"/>
                  </a:solid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d>
                          <m:dPr>
                            <m:begChr m:val="["/>
                            <m:endChr m:val="]"/>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K</m:t>
                            </m:r>
                          </m:e>
                        </m:d>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591944" y="6002784"/>
                  <a:ext cx="760978" cy="369332"/>
                </a:xfrm>
                <a:prstGeom prst="rect">
                  <a:avLst/>
                </a:prstGeom>
                <a:blipFill rotWithShape="0">
                  <a:blip r:embed="rId5"/>
                  <a:stretch>
                    <a:fillRect/>
                  </a:stretch>
                </a:blipFill>
                <a:ln>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7906756" y="3922499"/>
                  <a:ext cx="1500347" cy="369332"/>
                </a:xfrm>
                <a:prstGeom prst="rect">
                  <a:avLst/>
                </a:prstGeom>
                <a:noFill/>
                <a:ln>
                  <a:solidFill>
                    <a:schemeClr val="bg2"/>
                  </a:solid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Red: </a:t>
                  </a:r>
                  <a14:m>
                    <m:oMath xmlns:m="http://schemas.openxmlformats.org/officeDocument/2006/math">
                      <m:sSub>
                        <m:sSubPr>
                          <m:ctrlPr>
                            <a:rPr kumimoji="0" lang="en-GB" sz="1800" b="0"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𝑃</m:t>
                          </m:r>
                        </m:e>
                        <m:sub>
                          <m:r>
                            <m:rPr>
                              <m:sty m:val="p"/>
                            </m:rPr>
                            <a:rPr kumimoji="0" lang="en-GB" sz="1800" b="0" i="0"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loss</m:t>
                          </m:r>
                        </m:sub>
                      </m:sSub>
                      <m:r>
                        <a:rPr kumimoji="0" lang="en-GB" sz="1800" b="0"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m:t>
                      </m:r>
                      <m:r>
                        <m:rPr>
                          <m:sty m:val="p"/>
                        </m:rPr>
                        <a:rPr kumimoji="0" lang="en-GB" sz="1800" b="0" i="0"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W</m:t>
                      </m:r>
                      <m:r>
                        <a:rPr kumimoji="0" lang="en-GB" sz="1800" b="0"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m:t>
                      </m:r>
                    </m:oMath>
                  </a14:m>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7906756" y="3922499"/>
                  <a:ext cx="1500347" cy="369332"/>
                </a:xfrm>
                <a:prstGeom prst="rect">
                  <a:avLst/>
                </a:prstGeom>
                <a:blipFill rotWithShape="0">
                  <a:blip r:embed="rId6"/>
                  <a:stretch>
                    <a:fillRect l="-6349" t="-1210" r="-22222" b="-2419"/>
                  </a:stretch>
                </a:blipFill>
                <a:ln>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rot="16200000">
                  <a:off x="2319851" y="3960556"/>
                  <a:ext cx="1432443" cy="369332"/>
                </a:xfrm>
                <a:prstGeom prst="rect">
                  <a:avLst/>
                </a:prstGeom>
                <a:noFill/>
                <a:ln>
                  <a:solidFill>
                    <a:schemeClr val="bg2"/>
                  </a:solid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Blue: </a:t>
                  </a:r>
                  <a14:m>
                    <m:oMath xmlns:m="http://schemas.openxmlformats.org/officeDocument/2006/math">
                      <m:sSub>
                        <m:sSubPr>
                          <m:ctrlPr>
                            <a:rPr kumimoji="0" lang="en-GB" sz="18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𝑃</m:t>
                          </m:r>
                        </m:e>
                        <m:sub>
                          <m:r>
                            <m:rPr>
                              <m:sty m:val="p"/>
                            </m:rPr>
                            <a:rPr kumimoji="0" lang="en-GB" sz="1800" b="0" i="0"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a</m:t>
                          </m:r>
                        </m:sub>
                      </m:sSub>
                      <m:r>
                        <a:rPr kumimoji="0" lang="en-GB" sz="18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m:t>
                      </m:r>
                      <m:r>
                        <m:rPr>
                          <m:sty m:val="p"/>
                        </m:rPr>
                        <a:rPr kumimoji="0" lang="en-GB" sz="1800" b="0" i="0"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kW</m:t>
                      </m:r>
                      <m:r>
                        <a:rPr kumimoji="0" lang="en-GB" sz="18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m:t>
                      </m:r>
                    </m:oMath>
                  </a14:m>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2319851" y="3960556"/>
                  <a:ext cx="1432443" cy="369332"/>
                </a:xfrm>
                <a:prstGeom prst="rect">
                  <a:avLst/>
                </a:prstGeom>
                <a:blipFill rotWithShape="0">
                  <a:blip r:embed="rId7"/>
                  <a:stretch>
                    <a:fillRect l="-6452" r="-24194" b="-2110"/>
                  </a:stretch>
                </a:blipFill>
                <a:ln>
                  <a:solidFill>
                    <a:schemeClr val="bg2"/>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623392" y="5902344"/>
                <a:ext cx="54726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t>Example: 800 MHz 5-cell cavity for 18 MV, </a:t>
                </a:r>
                <a14:m>
                  <m:oMath xmlns:m="http://schemas.openxmlformats.org/officeDocument/2006/math">
                    <m:sSub>
                      <m:sSub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smtClean="0">
                            <a:ln>
                              <a:noFill/>
                            </a:ln>
                            <a:solidFill>
                              <a:prstClr val="black"/>
                            </a:solidFill>
                            <a:effectLst/>
                            <a:uLnTx/>
                            <a:uFillTx/>
                            <a:latin typeface="Cambria Math"/>
                            <a:ea typeface="+mn-ea"/>
                            <a:cs typeface="+mn-cs"/>
                          </a:rPr>
                          <m:t>𝑃</m:t>
                        </m:r>
                      </m:e>
                      <m:sub>
                        <m:r>
                          <a:rPr kumimoji="0" lang="en-GB" sz="1400" b="0" i="1" u="none" strike="noStrike" kern="1200" cap="none" spc="0" normalizeH="0" baseline="0" noProof="0" smtClean="0">
                            <a:ln>
                              <a:noFill/>
                            </a:ln>
                            <a:solidFill>
                              <a:prstClr val="black"/>
                            </a:solidFill>
                            <a:effectLst/>
                            <a:uLnTx/>
                            <a:uFillTx/>
                            <a:latin typeface="Cambria Math"/>
                            <a:ea typeface="+mn-ea"/>
                            <a:cs typeface="+mn-cs"/>
                          </a:rPr>
                          <m:t>𝑎</m:t>
                        </m:r>
                      </m:sub>
                    </m:sSub>
                  </m:oMath>
                </a14:m>
                <a:r>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is the cryogenic power at ambient temperature. Thanks: R. </a:t>
                </a:r>
                <a:r>
                  <a:rPr kumimoji="0" lang="en-GB"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Calaga</a:t>
                </a:r>
                <a:r>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S. </a:t>
                </a:r>
                <a:r>
                  <a:rPr kumimoji="0" lang="en-GB"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Claudet</a:t>
                </a:r>
                <a:r>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P. Lebrun!</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23392" y="5902344"/>
                <a:ext cx="5472608" cy="523220"/>
              </a:xfrm>
              <a:prstGeom prst="rect">
                <a:avLst/>
              </a:prstGeom>
              <a:blipFill>
                <a:blip r:embed="rId8"/>
                <a:stretch>
                  <a:fillRect l="-334" t="-2326" b="-11628"/>
                </a:stretch>
              </a:blipFill>
            </p:spPr>
            <p:txBody>
              <a:bodyPr/>
              <a:lstStyle/>
              <a:p>
                <a:r>
                  <a:rPr lang="en-GB">
                    <a:noFill/>
                  </a:rPr>
                  <a:t> </a:t>
                </a:r>
              </a:p>
            </p:txBody>
          </p:sp>
        </mc:Fallback>
      </mc:AlternateContent>
      <p:pic>
        <p:nvPicPr>
          <p:cNvPr id="13" name="Picture 12"/>
          <p:cNvPicPr>
            <a:picLocks noChangeAspect="1"/>
          </p:cNvPicPr>
          <p:nvPr/>
        </p:nvPicPr>
        <p:blipFill>
          <a:blip r:embed="rId9">
            <a:clrChange>
              <a:clrFrom>
                <a:srgbClr val="FFFFFF"/>
              </a:clrFrom>
              <a:clrTo>
                <a:srgbClr val="FFFFFF">
                  <a:alpha val="0"/>
                </a:srgbClr>
              </a:clrTo>
            </a:clrChange>
          </a:blip>
          <a:stretch>
            <a:fillRect/>
          </a:stretch>
        </p:blipFill>
        <p:spPr>
          <a:xfrm>
            <a:off x="6530092" y="2840280"/>
            <a:ext cx="5039223" cy="2789854"/>
          </a:xfrm>
          <a:prstGeom prst="rect">
            <a:avLst/>
          </a:prstGeom>
        </p:spPr>
      </p:pic>
      <p:sp>
        <p:nvSpPr>
          <p:cNvPr id="14" name="TextBox 13"/>
          <p:cNvSpPr txBox="1"/>
          <p:nvPr/>
        </p:nvSpPr>
        <p:spPr>
          <a:xfrm>
            <a:off x="6954802" y="5899964"/>
            <a:ext cx="42891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prstClr val="black"/>
                </a:solidFill>
                <a:latin typeface="Calibri" panose="020F0502020204030204"/>
              </a:rPr>
              <a:t>F. </a:t>
            </a:r>
            <a:r>
              <a:rPr lang="en-GB" sz="1200" dirty="0" err="1" smtClean="0">
                <a:solidFill>
                  <a:prstClr val="black"/>
                </a:solidFill>
                <a:latin typeface="Calibri" panose="020F0502020204030204"/>
              </a:rPr>
              <a:t>Marhauser</a:t>
            </a:r>
            <a:r>
              <a:rPr lang="en-GB" sz="1200" dirty="0" smtClean="0">
                <a:solidFill>
                  <a:prstClr val="black"/>
                </a:solidFill>
                <a:latin typeface="Calibri" panose="020F0502020204030204"/>
              </a:rPr>
              <a:t>, IPAC 2014, “Cost Rationales for an SRF proton Linac”</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04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GB" dirty="0" smtClean="0"/>
                  <a:t>State of the art: High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0</m:t>
                        </m:r>
                      </m:sub>
                    </m:sSub>
                  </m:oMath>
                </a14:m>
                <a:r>
                  <a:rPr lang="en-GB" dirty="0" smtClean="0"/>
                  <a:t>, N</a:t>
                </a:r>
                <a:r>
                  <a:rPr lang="en-GB" baseline="-25000" dirty="0" smtClean="0"/>
                  <a:t>2</a:t>
                </a:r>
                <a:r>
                  <a:rPr lang="en-GB" dirty="0" smtClean="0"/>
                  <a:t> doping</a:t>
                </a:r>
                <a:endParaRPr lang="en-GB"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2833" r="-850" b="-922"/>
                </a:stretch>
              </a:blipFill>
            </p:spPr>
            <p:txBody>
              <a:bodyPr/>
              <a:lstStyle/>
              <a:p>
                <a:r>
                  <a:rPr lang="en-GB">
                    <a:noFill/>
                  </a:rPr>
                  <a:t> </a:t>
                </a:r>
              </a:p>
            </p:txBody>
          </p:sp>
        </mc:Fallback>
      </mc:AlternateContent>
      <p:sp>
        <p:nvSpPr>
          <p:cNvPr id="5" name="TextBox 4"/>
          <p:cNvSpPr txBox="1"/>
          <p:nvPr/>
        </p:nvSpPr>
        <p:spPr>
          <a:xfrm>
            <a:off x="6486069" y="5967608"/>
            <a:ext cx="37975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 Grasselino, SRF2013 &amp; M. Liepe SRF2015</a:t>
            </a:r>
          </a:p>
        </p:txBody>
      </p:sp>
      <p:pic>
        <p:nvPicPr>
          <p:cNvPr id="4" name="Picture 3"/>
          <p:cNvPicPr>
            <a:picLocks noChangeAspect="1"/>
          </p:cNvPicPr>
          <p:nvPr/>
        </p:nvPicPr>
        <p:blipFill>
          <a:blip r:embed="rId3"/>
          <a:stretch>
            <a:fillRect/>
          </a:stretch>
        </p:blipFill>
        <p:spPr>
          <a:xfrm>
            <a:off x="2667699" y="2457577"/>
            <a:ext cx="5639296" cy="3355312"/>
          </a:xfrm>
          <a:prstGeom prst="rect">
            <a:avLst/>
          </a:prstGeom>
        </p:spPr>
      </p:pic>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oter Placeholder 8"/>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65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p:cNvPicPr>
            <a:picLocks noGrp="1" noChangeAspect="1"/>
          </p:cNvPicPr>
          <p:nvPr>
            <p:ph idx="1"/>
          </p:nvPr>
        </p:nvPicPr>
        <p:blipFill>
          <a:blip r:embed="rId2"/>
          <a:stretch>
            <a:fillRect/>
          </a:stretch>
        </p:blipFill>
        <p:spPr>
          <a:xfrm>
            <a:off x="2243470" y="1825625"/>
            <a:ext cx="7633622" cy="4351338"/>
          </a:xfrm>
          <a:prstGeom prst="rect">
            <a:avLst/>
          </a:prstGeom>
        </p:spPr>
      </p:pic>
      <p:sp>
        <p:nvSpPr>
          <p:cNvPr id="2" name="Title 1"/>
          <p:cNvSpPr>
            <a:spLocks noGrp="1"/>
          </p:cNvSpPr>
          <p:nvPr>
            <p:ph type="title"/>
          </p:nvPr>
        </p:nvSpPr>
        <p:spPr>
          <a:xfrm>
            <a:off x="1324404" y="231775"/>
            <a:ext cx="9134045" cy="1325563"/>
          </a:xfrm>
        </p:spPr>
        <p:txBody>
          <a:bodyPr>
            <a:normAutofit/>
          </a:bodyPr>
          <a:lstStyle/>
          <a:p>
            <a:r>
              <a:rPr lang="en-GB" sz="4000" dirty="0" smtClean="0"/>
              <a:t>Recent results with Nb</a:t>
            </a:r>
            <a:r>
              <a:rPr lang="en-GB" sz="4000" baseline="-25000" dirty="0" smtClean="0"/>
              <a:t>3</a:t>
            </a:r>
            <a:r>
              <a:rPr lang="en-GB" sz="4000" dirty="0" smtClean="0"/>
              <a:t>Sn coated cavities</a:t>
            </a:r>
            <a:endParaRPr lang="en-GB" sz="4000" dirty="0"/>
          </a:p>
        </p:txBody>
      </p:sp>
      <p:sp>
        <p:nvSpPr>
          <p:cNvPr id="19" name="TextBox 18"/>
          <p:cNvSpPr txBox="1"/>
          <p:nvPr/>
        </p:nvSpPr>
        <p:spPr>
          <a:xfrm>
            <a:off x="8688288" y="5928103"/>
            <a:ext cx="31911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Daniel Hall, SRF 2015, Whistler, CDN</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16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4"/>
          <p:cNvSpPr>
            <a:spLocks noGrp="1"/>
          </p:cNvSpPr>
          <p:nvPr>
            <p:ph idx="1"/>
          </p:nvPr>
        </p:nvSpPr>
        <p:spPr/>
        <p:txBody>
          <a:bodyPr>
            <a:normAutofit lnSpcReduction="10000"/>
          </a:bodyPr>
          <a:lstStyle/>
          <a:p>
            <a:pPr marL="0" indent="0">
              <a:buNone/>
            </a:pPr>
            <a:r>
              <a:rPr lang="en-GB" dirty="0" smtClean="0"/>
              <a:t>Quote from </a:t>
            </a:r>
            <a:r>
              <a:rPr lang="en-GB" dirty="0" smtClean="0">
                <a:hlinkClick r:id="rId2"/>
              </a:rPr>
              <a:t>www.iea.org</a:t>
            </a:r>
            <a:r>
              <a:rPr lang="en-GB" dirty="0" smtClean="0"/>
              <a:t>:</a:t>
            </a:r>
          </a:p>
          <a:p>
            <a:pPr marL="457200" lvl="1" indent="0">
              <a:buNone/>
            </a:pPr>
            <a:r>
              <a:rPr lang="en-GB" dirty="0" smtClean="0"/>
              <a:t>Energy </a:t>
            </a:r>
            <a:r>
              <a:rPr lang="en-GB" dirty="0"/>
              <a:t>efficiency is </a:t>
            </a:r>
            <a:r>
              <a:rPr lang="en-GB" b="1" dirty="0"/>
              <a:t>one of the cornerstones of any strategy </a:t>
            </a:r>
            <a:r>
              <a:rPr lang="en-GB" dirty="0"/>
              <a:t>to guarantee sustainable and inclusive economic growth. It remains one of the most cost-effective ways to enhance security of energy supply, to boost competitiveness and welfare, and to reduce the environmental footprint of the energy system. Not only can the growth of carbon emissions be tempered by the more efficient use of energy but energy efficiency can also improve local pollution and contribute to reducing the millions of air-pollution related premature deaths each year, and keep consumers energy bills in check</a:t>
            </a:r>
            <a:r>
              <a:rPr lang="en-GB" dirty="0" smtClean="0"/>
              <a:t>.</a:t>
            </a:r>
          </a:p>
          <a:p>
            <a:pPr marL="457200" lvl="1" indent="0">
              <a:buNone/>
            </a:pPr>
            <a:r>
              <a:rPr lang="en-GB" dirty="0" smtClean="0"/>
              <a:t>UN’s “Sustainable Development Goal 7.3” is the measurable improvement (decrease) of global energy density, defined as primary energy supply per GDP.</a:t>
            </a:r>
            <a:br>
              <a:rPr lang="en-GB" dirty="0" smtClean="0"/>
            </a:br>
            <a:endParaRPr lang="en-GB" dirty="0" smtClean="0"/>
          </a:p>
          <a:p>
            <a:pPr marL="0" indent="0">
              <a:buNone/>
            </a:pPr>
            <a:r>
              <a:rPr lang="en-GB" dirty="0" smtClean="0"/>
              <a:t>Particularly relevant since large colliders are quite gourmand for energy</a:t>
            </a:r>
            <a:endParaRPr lang="en-GB" dirty="0"/>
          </a:p>
        </p:txBody>
      </p:sp>
      <p:sp>
        <p:nvSpPr>
          <p:cNvPr id="6" name="Title 5"/>
          <p:cNvSpPr>
            <a:spLocks noGrp="1"/>
          </p:cNvSpPr>
          <p:nvPr>
            <p:ph type="title"/>
          </p:nvPr>
        </p:nvSpPr>
        <p:spPr/>
        <p:txBody>
          <a:bodyPr/>
          <a:lstStyle/>
          <a:p>
            <a:r>
              <a:rPr lang="en-GB" dirty="0" smtClean="0"/>
              <a:t>Energy Efficiency and Strategy</a:t>
            </a:r>
            <a:endParaRPr lang="en-GB" dirty="0"/>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4651230" y="1622858"/>
            <a:ext cx="3609975" cy="552450"/>
          </a:xfrm>
          <a:prstGeom prst="rect">
            <a:avLst/>
          </a:prstGeom>
        </p:spPr>
      </p:pic>
    </p:spTree>
    <p:extLst>
      <p:ext uri="{BB962C8B-B14F-4D97-AF65-F5344CB8AC3E}">
        <p14:creationId xmlns:p14="http://schemas.microsoft.com/office/powerpoint/2010/main" val="86390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ext uri="{D42A27DB-BD31-4B8C-83A1-F6EECF244321}">
                <p14:modId xmlns:p14="http://schemas.microsoft.com/office/powerpoint/2010/main" val="3548323267"/>
              </p:ext>
            </p:extLst>
          </p:nvPr>
        </p:nvGraphicFramePr>
        <p:xfrm>
          <a:off x="2001078" y="1742631"/>
          <a:ext cx="8118408" cy="4434332"/>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40</a:t>
            </a:fld>
            <a:endParaRPr lang="en-GB" noProof="0" dirty="0"/>
          </a:p>
        </p:txBody>
      </p:sp>
      <p:sp>
        <p:nvSpPr>
          <p:cNvPr id="6" name="Title 5"/>
          <p:cNvSpPr>
            <a:spLocks noGrp="1"/>
          </p:cNvSpPr>
          <p:nvPr>
            <p:ph type="title"/>
          </p:nvPr>
        </p:nvSpPr>
        <p:spPr>
          <a:xfrm>
            <a:off x="1280159" y="155400"/>
            <a:ext cx="8048195" cy="672807"/>
          </a:xfrm>
        </p:spPr>
        <p:txBody>
          <a:bodyPr>
            <a:normAutofit/>
          </a:bodyPr>
          <a:lstStyle/>
          <a:p>
            <a:r>
              <a:rPr lang="en-GB" sz="3200" dirty="0" smtClean="0"/>
              <a:t>Figure of merit for proposed lepton colliders</a:t>
            </a:r>
            <a:endParaRPr lang="en-GB" sz="3200" dirty="0"/>
          </a:p>
        </p:txBody>
      </p:sp>
      <mc:AlternateContent xmlns:mc="http://schemas.openxmlformats.org/markup-compatibility/2006" xmlns:a14="http://schemas.microsoft.com/office/drawing/2010/main">
        <mc:Choice Requires="a14">
          <p:sp>
            <p:nvSpPr>
              <p:cNvPr id="8" name="TextBox 7"/>
              <p:cNvSpPr txBox="1"/>
              <p:nvPr/>
            </p:nvSpPr>
            <p:spPr>
              <a:xfrm>
                <a:off x="5591957" y="5990790"/>
                <a:ext cx="1117422" cy="3723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lang="en-GB" b="0" i="1" smtClean="0">
                              <a:latin typeface="Cambria Math" panose="02040503050406030204" pitchFamily="18" charset="0"/>
                            </a:rPr>
                          </m:ctrlPr>
                        </m:radPr>
                        <m:deg/>
                        <m:e>
                          <m:r>
                            <a:rPr lang="en-GB" b="0" i="1" smtClean="0">
                              <a:latin typeface="Cambria Math" panose="02040503050406030204" pitchFamily="18" charset="0"/>
                            </a:rPr>
                            <m:t>𝑠</m:t>
                          </m:r>
                        </m:e>
                      </m:rad>
                      <m:r>
                        <a:rPr lang="en-GB" b="0" i="1" smtClean="0">
                          <a:latin typeface="Cambria Math" panose="02040503050406030204" pitchFamily="18" charset="0"/>
                        </a:rPr>
                        <m:t> </m:t>
                      </m:r>
                      <m:d>
                        <m:dPr>
                          <m:begChr m:val="["/>
                          <m:endChr m:val="]"/>
                          <m:ctrlPr>
                            <a:rPr lang="en-GB" b="0" i="1" smtClean="0">
                              <a:latin typeface="Cambria Math" panose="02040503050406030204" pitchFamily="18" charset="0"/>
                            </a:rPr>
                          </m:ctrlPr>
                        </m:dPr>
                        <m:e>
                          <m:r>
                            <m:rPr>
                              <m:sty m:val="p"/>
                            </m:rPr>
                            <a:rPr lang="en-GB" b="0" i="0" smtClean="0">
                              <a:latin typeface="Cambria Math" panose="02040503050406030204" pitchFamily="18" charset="0"/>
                            </a:rPr>
                            <m:t>T</m:t>
                          </m:r>
                          <m:r>
                            <a:rPr lang="en-GB" b="0" i="1" smtClean="0">
                              <a:latin typeface="Cambria Math" panose="02040503050406030204" pitchFamily="18" charset="0"/>
                            </a:rPr>
                            <m:t>𝑒</m:t>
                          </m:r>
                          <m:r>
                            <m:rPr>
                              <m:sty m:val="p"/>
                            </m:rPr>
                            <a:rPr lang="en-GB" b="0" i="0" smtClean="0">
                              <a:latin typeface="Cambria Math" panose="02040503050406030204" pitchFamily="18" charset="0"/>
                            </a:rPr>
                            <m:t>V</m:t>
                          </m:r>
                        </m:e>
                      </m:d>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5591957" y="5990790"/>
                <a:ext cx="1117422" cy="37234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205043" y="3314473"/>
                <a:ext cx="2533194" cy="7173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GB" b="0" i="1" smtClean="0">
                              <a:latin typeface="Cambria Math" panose="02040503050406030204" pitchFamily="18" charset="0"/>
                            </a:rPr>
                          </m:ctrlPr>
                        </m:fPr>
                        <m:num>
                          <m:r>
                            <a:rPr lang="en-GB" b="0" i="1" smtClean="0">
                              <a:latin typeface="Cambria Math" panose="02040503050406030204" pitchFamily="18" charset="0"/>
                            </a:rPr>
                            <m:t>ℒ</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m:rPr>
                                  <m:sty m:val="p"/>
                                </m:rPr>
                                <a:rPr lang="en-GB" b="0" i="0" smtClean="0">
                                  <a:latin typeface="Cambria Math" panose="02040503050406030204" pitchFamily="18" charset="0"/>
                                </a:rPr>
                                <m:t>WP</m:t>
                              </m:r>
                            </m:sub>
                          </m:sSub>
                        </m:den>
                      </m:f>
                      <m:r>
                        <a:rPr lang="en-GB" b="0" i="1" smtClean="0">
                          <a:latin typeface="Cambria Math" panose="02040503050406030204" pitchFamily="18" charset="0"/>
                        </a:rPr>
                        <m:t> </m:t>
                      </m:r>
                      <m:d>
                        <m:dPr>
                          <m:begChr m:val="["/>
                          <m:endChr m:val="]"/>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34</m:t>
                                  </m:r>
                                </m:sup>
                              </m:sSup>
                              <m:r>
                                <m:rPr>
                                  <m:sty m:val="p"/>
                                </m:rPr>
                                <a:rPr lang="en-GB" b="0" i="0" smtClean="0">
                                  <a:latin typeface="Cambria Math" panose="02040503050406030204" pitchFamily="18" charset="0"/>
                                </a:rPr>
                                <m:t>c</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m</m:t>
                                  </m:r>
                                </m:e>
                                <m:sup>
                                  <m:r>
                                    <a:rPr lang="en-GB" b="0" i="0" smtClean="0">
                                      <a:latin typeface="Cambria Math" panose="02040503050406030204" pitchFamily="18" charset="0"/>
                                    </a:rPr>
                                    <m:t>−2</m:t>
                                  </m:r>
                                </m:sup>
                              </m:sSup>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s</m:t>
                                  </m:r>
                                </m:e>
                                <m:sup>
                                  <m:r>
                                    <a:rPr lang="en-GB" b="0" i="0" smtClean="0">
                                      <a:latin typeface="Cambria Math" panose="02040503050406030204" pitchFamily="18" charset="0"/>
                                    </a:rPr>
                                    <m:t>−1</m:t>
                                  </m:r>
                                </m:sup>
                              </m:sSup>
                            </m:num>
                            <m:den>
                              <m:r>
                                <a:rPr lang="en-GB" b="0" i="0" smtClean="0">
                                  <a:latin typeface="Cambria Math" panose="02040503050406030204" pitchFamily="18" charset="0"/>
                                </a:rPr>
                                <m:t>100 </m:t>
                              </m:r>
                              <m:r>
                                <m:rPr>
                                  <m:sty m:val="p"/>
                                </m:rPr>
                                <a:rPr lang="en-GB" b="0" i="0" smtClean="0">
                                  <a:latin typeface="Cambria Math" panose="02040503050406030204" pitchFamily="18" charset="0"/>
                                </a:rPr>
                                <m:t>MW</m:t>
                              </m:r>
                            </m:den>
                          </m:f>
                        </m:e>
                      </m:d>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05043" y="3314473"/>
                <a:ext cx="2533194" cy="71731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478635" y="4590309"/>
                <a:ext cx="834651" cy="427040"/>
              </a:xfrm>
              <a:prstGeom prst="rect">
                <a:avLst/>
              </a:prstGeom>
              <a:solidFill>
                <a:srgbClr val="F3F1E5">
                  <a:alpha val="50196"/>
                </a:srgbClr>
              </a:solidFill>
              <a:ln>
                <a:noFill/>
              </a:ln>
            </p:spPr>
            <p:txBody>
              <a:bodyPr wrap="none" rtlCol="0" anchor="ctr" anchorCtr="1">
                <a:spAutoFit/>
              </a:bodyPr>
              <a:lstStyle/>
              <a:p>
                <a:pPr/>
                <a14:m>
                  <m:oMathPara xmlns:m="http://schemas.openxmlformats.org/officeDocument/2006/math">
                    <m:oMathParaPr>
                      <m:jc m:val="centerGroup"/>
                    </m:oMathParaPr>
                    <m:oMath xmlns:m="http://schemas.openxmlformats.org/officeDocument/2006/math">
                      <m:r>
                        <a:rPr lang="en-GB" b="0" i="1" smtClean="0">
                          <a:solidFill>
                            <a:srgbClr val="FFC000"/>
                          </a:solidFill>
                          <a:latin typeface="Cambria Math" panose="02040503050406030204" pitchFamily="18" charset="0"/>
                        </a:rPr>
                        <m:t>∝</m:t>
                      </m:r>
                      <m:sSup>
                        <m:sSupPr>
                          <m:ctrlPr>
                            <a:rPr lang="en-GB" b="0" i="1" smtClean="0">
                              <a:solidFill>
                                <a:srgbClr val="FFC000"/>
                              </a:solidFill>
                              <a:latin typeface="Cambria Math" panose="02040503050406030204" pitchFamily="18" charset="0"/>
                            </a:rPr>
                          </m:ctrlPr>
                        </m:sSupPr>
                        <m:e>
                          <m:rad>
                            <m:radPr>
                              <m:degHide m:val="on"/>
                              <m:ctrlPr>
                                <a:rPr lang="en-GB" b="0" i="1" smtClean="0">
                                  <a:solidFill>
                                    <a:srgbClr val="FFC000"/>
                                  </a:solidFill>
                                  <a:latin typeface="Cambria Math" panose="02040503050406030204" pitchFamily="18" charset="0"/>
                                </a:rPr>
                              </m:ctrlPr>
                            </m:radPr>
                            <m:deg/>
                            <m:e>
                              <m:r>
                                <a:rPr lang="en-GB" b="0" i="1" smtClean="0">
                                  <a:solidFill>
                                    <a:srgbClr val="FFC000"/>
                                  </a:solidFill>
                                  <a:latin typeface="Cambria Math" panose="02040503050406030204" pitchFamily="18" charset="0"/>
                                </a:rPr>
                                <m:t>𝑠</m:t>
                              </m:r>
                            </m:e>
                          </m:rad>
                        </m:e>
                        <m:sup>
                          <m:r>
                            <a:rPr lang="en-GB" b="0" i="1" smtClean="0">
                              <a:solidFill>
                                <a:srgbClr val="FFC000"/>
                              </a:solidFill>
                              <a:latin typeface="Cambria Math" panose="02040503050406030204" pitchFamily="18" charset="0"/>
                            </a:rPr>
                            <m:t>2</m:t>
                          </m:r>
                        </m:sup>
                      </m:sSup>
                    </m:oMath>
                  </m:oMathPara>
                </a14:m>
                <a:endParaRPr lang="en-GB" dirty="0">
                  <a:solidFill>
                    <a:srgbClr val="FFC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478635" y="4590309"/>
                <a:ext cx="834651" cy="427040"/>
              </a:xfrm>
              <a:prstGeom prst="rect">
                <a:avLst/>
              </a:prstGeom>
              <a:blipFill>
                <a:blip r:embed="rId5"/>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234004" y="2526400"/>
                <a:ext cx="956480" cy="425886"/>
              </a:xfrm>
              <a:prstGeom prst="rect">
                <a:avLst/>
              </a:prstGeom>
              <a:solidFill>
                <a:srgbClr val="EEFAFA">
                  <a:alpha val="50196"/>
                </a:srgbClr>
              </a:solidFill>
              <a:ln>
                <a:noFill/>
              </a:ln>
            </p:spPr>
            <p:txBody>
              <a:bodyPr wrap="none" rtlCol="0" anchor="ctr" anchorCtr="1">
                <a:spAutoFit/>
              </a:bodyPr>
              <a:lstStyle/>
              <a:p>
                <a:pPr/>
                <a14:m>
                  <m:oMathPara xmlns:m="http://schemas.openxmlformats.org/officeDocument/2006/math">
                    <m:oMathParaPr>
                      <m:jc m:val="centerGroup"/>
                    </m:oMathParaPr>
                    <m:oMath xmlns:m="http://schemas.openxmlformats.org/officeDocument/2006/math">
                      <m:r>
                        <a:rPr lang="en-GB" b="0" i="1" smtClean="0">
                          <a:solidFill>
                            <a:srgbClr val="0070C0"/>
                          </a:solidFill>
                          <a:latin typeface="Cambria Math" panose="02040503050406030204" pitchFamily="18" charset="0"/>
                        </a:rPr>
                        <m:t>∝</m:t>
                      </m:r>
                      <m:sSup>
                        <m:sSupPr>
                          <m:ctrlPr>
                            <a:rPr lang="en-GB" b="0" i="1" smtClean="0">
                              <a:solidFill>
                                <a:srgbClr val="0070C0"/>
                              </a:solidFill>
                              <a:latin typeface="Cambria Math" panose="02040503050406030204" pitchFamily="18" charset="0"/>
                            </a:rPr>
                          </m:ctrlPr>
                        </m:sSupPr>
                        <m:e>
                          <m:rad>
                            <m:radPr>
                              <m:degHide m:val="on"/>
                              <m:ctrlPr>
                                <a:rPr lang="en-GB" b="0" i="1" smtClean="0">
                                  <a:solidFill>
                                    <a:srgbClr val="0070C0"/>
                                  </a:solidFill>
                                  <a:latin typeface="Cambria Math" panose="02040503050406030204" pitchFamily="18" charset="0"/>
                                </a:rPr>
                              </m:ctrlPr>
                            </m:radPr>
                            <m:deg/>
                            <m:e>
                              <m:r>
                                <a:rPr lang="en-GB" b="0" i="1" smtClean="0">
                                  <a:solidFill>
                                    <a:srgbClr val="0070C0"/>
                                  </a:solidFill>
                                  <a:latin typeface="Cambria Math" panose="02040503050406030204" pitchFamily="18" charset="0"/>
                                </a:rPr>
                                <m:t>𝑠</m:t>
                              </m:r>
                            </m:e>
                          </m:rad>
                        </m:e>
                        <m:sup>
                          <m:r>
                            <a:rPr lang="en-GB" b="0" i="1" smtClean="0">
                              <a:solidFill>
                                <a:srgbClr val="0070C0"/>
                              </a:solidFill>
                              <a:latin typeface="Cambria Math" panose="02040503050406030204" pitchFamily="18" charset="0"/>
                            </a:rPr>
                            <m:t>−4</m:t>
                          </m:r>
                        </m:sup>
                      </m:sSup>
                    </m:oMath>
                  </m:oMathPara>
                </a14:m>
                <a:endParaRPr lang="en-GB" dirty="0">
                  <a:solidFill>
                    <a:srgbClr val="0070C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234004" y="2526400"/>
                <a:ext cx="956480" cy="425886"/>
              </a:xfrm>
              <a:prstGeom prst="rect">
                <a:avLst/>
              </a:prstGeom>
              <a:blipFill>
                <a:blip r:embed="rId6"/>
                <a:stretch>
                  <a:fillRect/>
                </a:stretch>
              </a:blipFill>
              <a:ln>
                <a:noFill/>
              </a:ln>
            </p:spPr>
            <p:txBody>
              <a:bodyPr/>
              <a:lstStyle/>
              <a:p>
                <a:r>
                  <a:rPr lang="en-GB">
                    <a:noFill/>
                  </a:rPr>
                  <a:t> </a:t>
                </a:r>
              </a:p>
            </p:txBody>
          </p:sp>
        </mc:Fallback>
      </mc:AlternateContent>
      <p:sp>
        <p:nvSpPr>
          <p:cNvPr id="7" name="TextBox 6"/>
          <p:cNvSpPr txBox="1"/>
          <p:nvPr/>
        </p:nvSpPr>
        <p:spPr>
          <a:xfrm>
            <a:off x="235445" y="819301"/>
            <a:ext cx="11114216" cy="923330"/>
          </a:xfrm>
          <a:prstGeom prst="rect">
            <a:avLst/>
          </a:prstGeom>
          <a:noFill/>
          <a:ln>
            <a:solidFill>
              <a:schemeClr val="bg2"/>
            </a:solidFill>
          </a:ln>
        </p:spPr>
        <p:txBody>
          <a:bodyPr wrap="square" rtlCol="0" anchor="ctr" anchorCtr="1">
            <a:spAutoFit/>
          </a:bodyPr>
          <a:lstStyle/>
          <a:p>
            <a:r>
              <a:rPr lang="en-GB" dirty="0" smtClean="0"/>
              <a:t>Disclaimers:</a:t>
            </a:r>
          </a:p>
          <a:p>
            <a:pPr marL="342900" indent="-342900">
              <a:buFont typeface="+mj-lt"/>
              <a:buAutoNum type="arabicPeriod"/>
            </a:pPr>
            <a:r>
              <a:rPr lang="en-GB" dirty="0" smtClean="0"/>
              <a:t>This is not the only possible figure of merit</a:t>
            </a:r>
          </a:p>
          <a:p>
            <a:pPr marL="342900" indent="-342900">
              <a:buFont typeface="+mj-lt"/>
              <a:buAutoNum type="arabicPeriod"/>
            </a:pPr>
            <a:r>
              <a:rPr lang="en-GB" dirty="0" smtClean="0"/>
              <a:t>The presented numbers have different levels of confidence/optimism; they are still subject to optimisations</a:t>
            </a:r>
            <a:endParaRPr lang="en-GB" dirty="0"/>
          </a:p>
        </p:txBody>
      </p:sp>
      <p:sp>
        <p:nvSpPr>
          <p:cNvPr id="5" name="TextBox 4"/>
          <p:cNvSpPr txBox="1"/>
          <p:nvPr/>
        </p:nvSpPr>
        <p:spPr>
          <a:xfrm>
            <a:off x="7353128" y="2958262"/>
            <a:ext cx="693270" cy="276999"/>
          </a:xfrm>
          <a:prstGeom prst="rect">
            <a:avLst/>
          </a:prstGeom>
          <a:noFill/>
          <a:ln>
            <a:noFill/>
          </a:ln>
        </p:spPr>
        <p:txBody>
          <a:bodyPr wrap="square" rtlCol="0" anchor="ctr" anchorCtr="1">
            <a:spAutoFit/>
          </a:bodyPr>
          <a:lstStyle/>
          <a:p>
            <a:r>
              <a:rPr lang="en-GB" sz="1200" dirty="0" smtClean="0"/>
              <a:t>(2 IPs)</a:t>
            </a:r>
            <a:endParaRPr lang="en-GB" sz="1200" dirty="0"/>
          </a:p>
        </p:txBody>
      </p:sp>
      <mc:AlternateContent xmlns:mc="http://schemas.openxmlformats.org/markup-compatibility/2006" xmlns:a14="http://schemas.microsoft.com/office/drawing/2010/main">
        <mc:Choice Requires="a14">
          <p:sp>
            <p:nvSpPr>
              <p:cNvPr id="10" name="TextBox 9"/>
              <p:cNvSpPr txBox="1"/>
              <p:nvPr/>
            </p:nvSpPr>
            <p:spPr>
              <a:xfrm>
                <a:off x="2639291" y="4044434"/>
                <a:ext cx="1775230" cy="369332"/>
              </a:xfrm>
              <a:prstGeom prst="rect">
                <a:avLst/>
              </a:prstGeom>
              <a:noFill/>
              <a:ln>
                <a:solidFill>
                  <a:schemeClr val="bg2"/>
                </a:solidFill>
              </a:ln>
            </p:spPr>
            <p:txBody>
              <a:bodyPr wrap="none" rtlCol="0" anchor="ctr" anchorCtr="1">
                <a:spAutoFit/>
              </a:bodyPr>
              <a:lstStyle/>
              <a:p>
                <a14:m>
                  <m:oMath xmlns:m="http://schemas.openxmlformats.org/officeDocument/2006/math">
                    <m:f>
                      <m:fPr>
                        <m:type m:val="lin"/>
                        <m:ctrlPr>
                          <a:rPr lang="en-GB" b="0" i="1" smtClean="0">
                            <a:latin typeface="Cambria Math" panose="02040503050406030204" pitchFamily="18" charset="0"/>
                          </a:rPr>
                        </m:ctrlPr>
                      </m:fPr>
                      <m:num>
                        <m:r>
                          <a:rPr lang="en-GB" b="0" i="1" smtClean="0">
                            <a:latin typeface="Cambria Math" panose="02040503050406030204" pitchFamily="18" charset="0"/>
                          </a:rPr>
                          <m:t>360</m:t>
                        </m:r>
                      </m:num>
                      <m:den>
                        <m:d>
                          <m:dPr>
                            <m:ctrlPr>
                              <a:rPr lang="en-GB" b="0" i="1" smtClean="0">
                                <a:latin typeface="Cambria Math" panose="02040503050406030204" pitchFamily="18" charset="0"/>
                              </a:rPr>
                            </m:ctrlPr>
                          </m:dPr>
                          <m:e>
                            <m:r>
                              <m:rPr>
                                <m:sty m:val="p"/>
                              </m:rPr>
                              <a:rPr lang="en-GB" b="0" i="0" smtClean="0">
                                <a:latin typeface="Cambria Math" panose="02040503050406030204" pitchFamily="18" charset="0"/>
                              </a:rPr>
                              <m:t>nb</m:t>
                            </m:r>
                            <m:r>
                              <a:rPr lang="en-GB" b="0" i="0" smtClean="0">
                                <a:latin typeface="Cambria Math" panose="02040503050406030204" pitchFamily="18" charset="0"/>
                              </a:rPr>
                              <m:t> </m:t>
                            </m:r>
                            <m:r>
                              <m:rPr>
                                <m:sty m:val="p"/>
                              </m:rPr>
                              <a:rPr lang="en-GB" b="0" i="0" smtClean="0">
                                <a:latin typeface="Cambria Math" panose="02040503050406030204" pitchFamily="18" charset="0"/>
                              </a:rPr>
                              <m:t>MWh</m:t>
                            </m:r>
                          </m:e>
                        </m:d>
                      </m:den>
                    </m:f>
                  </m:oMath>
                </a14:m>
                <a:r>
                  <a:rPr lang="en-GB" dirty="0" smtClean="0"/>
                  <a:t> </a:t>
                </a:r>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2639291" y="4044434"/>
                <a:ext cx="1775230" cy="369332"/>
              </a:xfrm>
              <a:prstGeom prst="rect">
                <a:avLst/>
              </a:prstGeom>
              <a:blipFill>
                <a:blip r:embed="rId7"/>
                <a:stretch>
                  <a:fillRect t="-109524" b="-169841"/>
                </a:stretch>
              </a:blipFill>
              <a:ln>
                <a:solidFill>
                  <a:schemeClr val="bg2"/>
                </a:solidFill>
              </a:ln>
            </p:spPr>
            <p:txBody>
              <a:bodyPr/>
              <a:lstStyle/>
              <a:p>
                <a:r>
                  <a:rPr lang="en-GB">
                    <a:noFill/>
                  </a:rPr>
                  <a:t> </a:t>
                </a:r>
              </a:p>
            </p:txBody>
          </p:sp>
        </mc:Fallback>
      </mc:AlternateContent>
      <p:sp>
        <p:nvSpPr>
          <p:cNvPr id="15" name="TextBox 14"/>
          <p:cNvSpPr txBox="1"/>
          <p:nvPr/>
        </p:nvSpPr>
        <p:spPr>
          <a:xfrm>
            <a:off x="7477197" y="5989657"/>
            <a:ext cx="2329294" cy="276999"/>
          </a:xfrm>
          <a:prstGeom prst="rect">
            <a:avLst/>
          </a:prstGeom>
          <a:noFill/>
          <a:ln>
            <a:solidFill>
              <a:schemeClr val="bg2"/>
            </a:solidFill>
          </a:ln>
        </p:spPr>
        <p:txBody>
          <a:bodyPr wrap="square" rtlCol="0" anchor="ctr" anchorCtr="1">
            <a:spAutoFit/>
          </a:bodyPr>
          <a:lstStyle/>
          <a:p>
            <a:r>
              <a:rPr lang="en-GB" sz="1200" dirty="0" smtClean="0"/>
              <a:t>Numbers for baseline proposals</a:t>
            </a:r>
            <a:endParaRPr lang="en-GB" sz="1200" dirty="0"/>
          </a:p>
        </p:txBody>
      </p:sp>
    </p:spTree>
    <p:extLst>
      <p:ext uri="{BB962C8B-B14F-4D97-AF65-F5344CB8AC3E}">
        <p14:creationId xmlns:p14="http://schemas.microsoft.com/office/powerpoint/2010/main" val="191287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41</a:t>
            </a:fld>
            <a:endParaRPr lang="en-GB" noProof="0"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r>
                  <a:rPr lang="en-GB" dirty="0" smtClean="0"/>
                  <a:t>HL-LHC: </a:t>
                </a:r>
                <a14:m>
                  <m:oMath xmlns:m="http://schemas.openxmlformats.org/officeDocument/2006/math">
                    <m:r>
                      <a:rPr lang="en-GB" b="0" i="1" smtClean="0">
                        <a:latin typeface="Cambria Math" panose="02040503050406030204" pitchFamily="18" charset="0"/>
                      </a:rPr>
                      <m:t>14 </m:t>
                    </m:r>
                    <m:r>
                      <m:rPr>
                        <m:sty m:val="p"/>
                      </m:rPr>
                      <a:rPr lang="en-GB" b="0" i="0" smtClean="0">
                        <a:latin typeface="Cambria Math" panose="02040503050406030204" pitchFamily="18" charset="0"/>
                      </a:rPr>
                      <m:t>TeV</m:t>
                    </m:r>
                  </m:oMath>
                </a14:m>
                <a:r>
                  <a:rPr lang="en-GB" dirty="0" smtClean="0"/>
                  <a:t>, </a:t>
                </a:r>
                <a14:m>
                  <m:oMath xmlns:m="http://schemas.openxmlformats.org/officeDocument/2006/math">
                    <m:r>
                      <a:rPr lang="en-GB" b="0" i="1" smtClean="0">
                        <a:latin typeface="Cambria Math" panose="02040503050406030204" pitchFamily="18" charset="0"/>
                      </a:rPr>
                      <m:t>5∙</m:t>
                    </m:r>
                    <m:sSup>
                      <m:sSupPr>
                        <m:ctrlPr>
                          <a:rPr lang="en-GB" b="0"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34</m:t>
                        </m:r>
                      </m:sup>
                    </m:sSup>
                    <m:r>
                      <m:rPr>
                        <m:sty m:val="p"/>
                      </m:rPr>
                      <a:rPr lang="en-GB" b="0" i="0" smtClean="0">
                        <a:latin typeface="Cambria Math" panose="02040503050406030204" pitchFamily="18" charset="0"/>
                      </a:rPr>
                      <m:t>c</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m</m:t>
                        </m:r>
                      </m:e>
                      <m:sup>
                        <m:r>
                          <a:rPr lang="en-GB" b="0" i="0" smtClean="0">
                            <a:latin typeface="Cambria Math" panose="02040503050406030204" pitchFamily="18" charset="0"/>
                          </a:rPr>
                          <m:t>−2</m:t>
                        </m:r>
                      </m:sup>
                    </m:sSup>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s</m:t>
                        </m:r>
                      </m:e>
                      <m:sup>
                        <m:r>
                          <a:rPr lang="en-GB" b="0" i="0" smtClean="0">
                            <a:latin typeface="Cambria Math" panose="02040503050406030204" pitchFamily="18" charset="0"/>
                          </a:rPr>
                          <m:t>−1</m:t>
                        </m:r>
                      </m:sup>
                    </m:sSup>
                  </m:oMath>
                </a14:m>
                <a:r>
                  <a:rPr lang="en-GB" dirty="0" smtClean="0"/>
                  <a:t>, </a:t>
                </a:r>
                <a14:m>
                  <m:oMath xmlns:m="http://schemas.openxmlformats.org/officeDocument/2006/math">
                    <m:r>
                      <a:rPr lang="en-GB" b="0" i="1" smtClean="0">
                        <a:latin typeface="Cambria Math" panose="02040503050406030204" pitchFamily="18" charset="0"/>
                      </a:rPr>
                      <m:t>101 </m:t>
                    </m:r>
                    <m:r>
                      <m:rPr>
                        <m:sty m:val="p"/>
                      </m:rPr>
                      <a:rPr lang="en-GB" b="0" i="0" smtClean="0">
                        <a:latin typeface="Cambria Math" panose="02040503050406030204" pitchFamily="18" charset="0"/>
                      </a:rPr>
                      <m:t>MW</m:t>
                    </m:r>
                  </m:oMath>
                </a14:m>
                <a:endParaRPr lang="en-GB" dirty="0" smtClean="0"/>
              </a:p>
              <a:p>
                <a:r>
                  <a:rPr lang="en-GB" dirty="0" smtClean="0"/>
                  <a:t>FCC-</a:t>
                </a:r>
                <a:r>
                  <a:rPr lang="en-GB" dirty="0" err="1" smtClean="0"/>
                  <a:t>hh</a:t>
                </a:r>
                <a:r>
                  <a:rPr lang="en-GB" dirty="0" smtClean="0"/>
                  <a:t>: </a:t>
                </a:r>
                <a14:m>
                  <m:oMath xmlns:m="http://schemas.openxmlformats.org/officeDocument/2006/math">
                    <m:r>
                      <a:rPr lang="en-GB" i="1">
                        <a:latin typeface="Cambria Math" panose="02040503050406030204" pitchFamily="18" charset="0"/>
                      </a:rPr>
                      <m:t>1</m:t>
                    </m:r>
                    <m:r>
                      <a:rPr lang="en-GB" b="0" i="1" smtClean="0">
                        <a:latin typeface="Cambria Math" panose="02040503050406030204" pitchFamily="18" charset="0"/>
                      </a:rPr>
                      <m:t>00</m:t>
                    </m:r>
                    <m:r>
                      <a:rPr lang="en-GB" i="1">
                        <a:latin typeface="Cambria Math" panose="02040503050406030204" pitchFamily="18" charset="0"/>
                      </a:rPr>
                      <m:t> </m:t>
                    </m:r>
                    <m:r>
                      <m:rPr>
                        <m:sty m:val="p"/>
                      </m:rPr>
                      <a:rPr lang="en-GB">
                        <a:latin typeface="Cambria Math" panose="02040503050406030204" pitchFamily="18" charset="0"/>
                      </a:rPr>
                      <m:t>TeV</m:t>
                    </m:r>
                  </m:oMath>
                </a14:m>
                <a:r>
                  <a:rPr lang="en-GB" dirty="0"/>
                  <a:t>, </a:t>
                </a:r>
                <a14:m>
                  <m:oMath xmlns:m="http://schemas.openxmlformats.org/officeDocument/2006/math">
                    <m:r>
                      <a:rPr lang="en-GB" b="0" i="0" smtClean="0">
                        <a:latin typeface="Cambria Math" panose="02040503050406030204" pitchFamily="18" charset="0"/>
                      </a:rPr>
                      <m:t>(</m:t>
                    </m:r>
                    <m:r>
                      <a:rPr lang="en-GB" i="1">
                        <a:latin typeface="Cambria Math" panose="02040503050406030204" pitchFamily="18" charset="0"/>
                      </a:rPr>
                      <m:t>5</m:t>
                    </m:r>
                    <m:r>
                      <a:rPr lang="en-GB" b="0" i="1" smtClean="0">
                        <a:latin typeface="Cambria Math" panose="02040503050406030204" pitchFamily="18" charset="0"/>
                      </a:rPr>
                      <m:t>…30)</m:t>
                    </m:r>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34</m:t>
                        </m:r>
                      </m:sup>
                    </m:sSup>
                    <m:r>
                      <m:rPr>
                        <m:sty m:val="p"/>
                      </m:rPr>
                      <a:rPr lang="en-GB">
                        <a:latin typeface="Cambria Math" panose="02040503050406030204" pitchFamily="18" charset="0"/>
                      </a:rPr>
                      <m:t>c</m:t>
                    </m:r>
                    <m:sSup>
                      <m:sSupPr>
                        <m:ctrlPr>
                          <a:rPr lang="en-GB" i="1">
                            <a:latin typeface="Cambria Math" panose="02040503050406030204" pitchFamily="18" charset="0"/>
                          </a:rPr>
                        </m:ctrlPr>
                      </m:sSupPr>
                      <m:e>
                        <m:r>
                          <m:rPr>
                            <m:sty m:val="p"/>
                          </m:rPr>
                          <a:rPr lang="en-GB">
                            <a:latin typeface="Cambria Math" panose="02040503050406030204" pitchFamily="18" charset="0"/>
                          </a:rPr>
                          <m:t>m</m:t>
                        </m:r>
                      </m:e>
                      <m:sup>
                        <m:r>
                          <a:rPr lang="en-GB">
                            <a:latin typeface="Cambria Math" panose="02040503050406030204" pitchFamily="18" charset="0"/>
                          </a:rPr>
                          <m:t>−2</m:t>
                        </m:r>
                      </m:sup>
                    </m:sSup>
                    <m:sSup>
                      <m:sSupPr>
                        <m:ctrlPr>
                          <a:rPr lang="en-GB" i="1">
                            <a:latin typeface="Cambria Math" panose="02040503050406030204" pitchFamily="18" charset="0"/>
                          </a:rPr>
                        </m:ctrlPr>
                      </m:sSupPr>
                      <m:e>
                        <m:r>
                          <m:rPr>
                            <m:sty m:val="p"/>
                          </m:rPr>
                          <a:rPr lang="en-GB">
                            <a:latin typeface="Cambria Math" panose="02040503050406030204" pitchFamily="18" charset="0"/>
                          </a:rPr>
                          <m:t>s</m:t>
                        </m:r>
                      </m:e>
                      <m:sup>
                        <m:r>
                          <a:rPr lang="en-GB">
                            <a:latin typeface="Cambria Math" panose="02040503050406030204" pitchFamily="18" charset="0"/>
                          </a:rPr>
                          <m:t>−1</m:t>
                        </m:r>
                      </m:sup>
                    </m:sSup>
                  </m:oMath>
                </a14:m>
                <a:r>
                  <a:rPr lang="en-GB" dirty="0"/>
                  <a:t>, </a:t>
                </a:r>
                <a14:m>
                  <m:oMath xmlns:m="http://schemas.openxmlformats.org/officeDocument/2006/math">
                    <m:r>
                      <a:rPr lang="en-GB" b="0" i="1" smtClean="0">
                        <a:latin typeface="Cambria Math" panose="02040503050406030204" pitchFamily="18" charset="0"/>
                      </a:rPr>
                      <m:t>580</m:t>
                    </m:r>
                    <m:r>
                      <a:rPr lang="en-GB" i="1">
                        <a:latin typeface="Cambria Math" panose="02040503050406030204" pitchFamily="18" charset="0"/>
                      </a:rPr>
                      <m:t> </m:t>
                    </m:r>
                    <m:r>
                      <m:rPr>
                        <m:sty m:val="p"/>
                      </m:rPr>
                      <a:rPr lang="en-GB">
                        <a:latin typeface="Cambria Math" panose="02040503050406030204" pitchFamily="18" charset="0"/>
                      </a:rPr>
                      <m:t>MW</m:t>
                    </m:r>
                  </m:oMath>
                </a14:m>
                <a:endParaRPr lang="en-GB"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a:blip r:embed="rId2"/>
                <a:stretch>
                  <a:fillRect l="-1036" t="-2241"/>
                </a:stretch>
              </a:blipFill>
            </p:spPr>
            <p:txBody>
              <a:bodyPr/>
              <a:lstStyle/>
              <a:p>
                <a:r>
                  <a:rPr lang="en-GB">
                    <a:noFill/>
                  </a:rPr>
                  <a:t> </a:t>
                </a:r>
              </a:p>
            </p:txBody>
          </p:sp>
        </mc:Fallback>
      </mc:AlternateContent>
      <p:sp>
        <p:nvSpPr>
          <p:cNvPr id="6" name="Title 5"/>
          <p:cNvSpPr>
            <a:spLocks noGrp="1"/>
          </p:cNvSpPr>
          <p:nvPr>
            <p:ph type="title"/>
          </p:nvPr>
        </p:nvSpPr>
        <p:spPr/>
        <p:txBody>
          <a:bodyPr>
            <a:normAutofit/>
          </a:bodyPr>
          <a:lstStyle/>
          <a:p>
            <a:r>
              <a:rPr lang="en-GB" sz="3200" dirty="0"/>
              <a:t>Figure of merit for </a:t>
            </a:r>
            <a:r>
              <a:rPr lang="en-GB" sz="3200" dirty="0" smtClean="0"/>
              <a:t>proposed proton colliders</a:t>
            </a:r>
            <a:endParaRPr lang="en-GB" sz="3200" dirty="0"/>
          </a:p>
        </p:txBody>
      </p:sp>
    </p:spTree>
    <p:extLst>
      <p:ext uri="{BB962C8B-B14F-4D97-AF65-F5344CB8AC3E}">
        <p14:creationId xmlns:p14="http://schemas.microsoft.com/office/powerpoint/2010/main" val="326840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GB" dirty="0"/>
              <a:t>O</a:t>
            </a:r>
            <a:r>
              <a:rPr lang="en-GB" dirty="0" smtClean="0"/>
              <a:t>rders of magnitude</a:t>
            </a:r>
            <a:endParaRPr lang="en-GB" dirty="0"/>
          </a:p>
        </p:txBody>
      </p:sp>
      <p:sp>
        <p:nvSpPr>
          <p:cNvPr id="32" name="TextBox 31"/>
          <p:cNvSpPr txBox="1"/>
          <p:nvPr/>
        </p:nvSpPr>
        <p:spPr>
          <a:xfrm>
            <a:off x="10849109" y="6145980"/>
            <a:ext cx="11256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M. Seidel/PSI</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graphicFrame>
            <p:nvGraphicFramePr>
              <p:cNvPr id="7" name="Tabelle 4"/>
              <p:cNvGraphicFramePr>
                <a:graphicFrameLocks noGrp="1"/>
              </p:cNvGraphicFramePr>
              <p:nvPr>
                <p:extLst>
                  <p:ext uri="{D42A27DB-BD31-4B8C-83A1-F6EECF244321}">
                    <p14:modId xmlns:p14="http://schemas.microsoft.com/office/powerpoint/2010/main" val="628116110"/>
                  </p:ext>
                </p:extLst>
              </p:nvPr>
            </p:nvGraphicFramePr>
            <p:xfrm>
              <a:off x="594361" y="1569837"/>
              <a:ext cx="10998566" cy="3236405"/>
            </p:xfrm>
            <a:graphic>
              <a:graphicData uri="http://schemas.openxmlformats.org/drawingml/2006/table">
                <a:tbl>
                  <a:tblPr firstRow="1" bandRow="1">
                    <a:tableStyleId>{5C22544A-7EE6-4342-B048-85BDC9FD1C3A}</a:tableStyleId>
                  </a:tblPr>
                  <a:tblGrid>
                    <a:gridCol w="3497579">
                      <a:extLst>
                        <a:ext uri="{9D8B030D-6E8A-4147-A177-3AD203B41FA5}">
                          <a16:colId xmlns:a16="http://schemas.microsoft.com/office/drawing/2014/main" val="20000"/>
                        </a:ext>
                      </a:extLst>
                    </a:gridCol>
                    <a:gridCol w="3959076">
                      <a:extLst>
                        <a:ext uri="{9D8B030D-6E8A-4147-A177-3AD203B41FA5}">
                          <a16:colId xmlns:a16="http://schemas.microsoft.com/office/drawing/2014/main" val="20001"/>
                        </a:ext>
                      </a:extLst>
                    </a:gridCol>
                    <a:gridCol w="3541911">
                      <a:extLst>
                        <a:ext uri="{9D8B030D-6E8A-4147-A177-3AD203B41FA5}">
                          <a16:colId xmlns:a16="http://schemas.microsoft.com/office/drawing/2014/main" val="20002"/>
                        </a:ext>
                      </a:extLst>
                    </a:gridCol>
                  </a:tblGrid>
                  <a:tr h="271796">
                    <a:tc>
                      <a:txBody>
                        <a:bodyPr/>
                        <a:lstStyle/>
                        <a:p>
                          <a:pPr algn="ctr"/>
                          <a:r>
                            <a:rPr lang="en-US" sz="1600" noProof="0" dirty="0" smtClean="0"/>
                            <a:t>generation</a:t>
                          </a:r>
                          <a:endParaRPr lang="en-US" sz="1600" noProof="0" dirty="0"/>
                        </a:p>
                      </a:txBody>
                      <a:tcPr anchor="ctr"/>
                    </a:tc>
                    <a:tc>
                      <a:txBody>
                        <a:bodyPr/>
                        <a:lstStyle/>
                        <a:p>
                          <a:pPr algn="ctr"/>
                          <a:r>
                            <a:rPr lang="en-US" sz="1600" noProof="0" dirty="0" smtClean="0"/>
                            <a:t>consumption</a:t>
                          </a:r>
                          <a:endParaRPr lang="en-US" sz="1600" noProof="0" dirty="0"/>
                        </a:p>
                      </a:txBody>
                      <a:tcPr anchor="ctr"/>
                    </a:tc>
                    <a:tc>
                      <a:txBody>
                        <a:bodyPr/>
                        <a:lstStyle/>
                        <a:p>
                          <a:pPr algn="ctr"/>
                          <a:r>
                            <a:rPr lang="en-US" sz="1600" noProof="0" dirty="0" smtClean="0"/>
                            <a:t>storage</a:t>
                          </a:r>
                          <a:endParaRPr lang="en-US" sz="1600" noProof="0" dirty="0"/>
                        </a:p>
                      </a:txBody>
                      <a:tcPr anchor="ctr"/>
                    </a:tc>
                    <a:extLst>
                      <a:ext uri="{0D108BD9-81ED-4DB2-BD59-A6C34878D82A}">
                        <a16:rowId xmlns:a16="http://schemas.microsoft.com/office/drawing/2014/main" val="10000"/>
                      </a:ext>
                    </a:extLst>
                  </a:tr>
                  <a:tr h="533085">
                    <a:tc>
                      <a:txBody>
                        <a:bodyPr/>
                        <a:lstStyle/>
                        <a:p>
                          <a:r>
                            <a:rPr lang="en-US" sz="1600" noProof="0" dirty="0" smtClean="0"/>
                            <a:t>1d cyclist „Tour</a:t>
                          </a:r>
                          <a:r>
                            <a:rPr lang="en-US" sz="1600" baseline="0" noProof="0" dirty="0" smtClean="0"/>
                            <a:t> de France“</a:t>
                          </a:r>
                          <a:br>
                            <a:rPr lang="en-US" sz="1600" baseline="0" noProof="0" dirty="0" smtClean="0"/>
                          </a:br>
                          <a:r>
                            <a:rPr lang="en-US" sz="1600" baseline="0" noProof="0" dirty="0" smtClean="0"/>
                            <a:t>(4h x 300W): </a:t>
                          </a:r>
                          <a:r>
                            <a:rPr lang="en-US" sz="1600" b="1" baseline="0" noProof="0" dirty="0" smtClean="0">
                              <a:solidFill>
                                <a:srgbClr val="C00000"/>
                              </a:solidFill>
                            </a:rPr>
                            <a:t>1.2 kWh</a:t>
                          </a:r>
                          <a:endParaRPr lang="en-US" sz="1600" b="1" noProof="0" dirty="0">
                            <a:solidFill>
                              <a:srgbClr val="C00000"/>
                            </a:solidFill>
                          </a:endParaRPr>
                        </a:p>
                      </a:txBody>
                      <a:tcPr anchor="ctr"/>
                    </a:tc>
                    <a:tc>
                      <a:txBody>
                        <a:bodyPr/>
                        <a:lstStyle/>
                        <a:p>
                          <a:r>
                            <a:rPr lang="en-US" sz="1600" noProof="0" dirty="0" smtClean="0"/>
                            <a:t>1 run of cloth washing machine:</a:t>
                          </a:r>
                        </a:p>
                        <a:p>
                          <a:r>
                            <a:rPr lang="en-US" sz="1600" b="1" noProof="0" dirty="0" smtClean="0">
                              <a:solidFill>
                                <a:srgbClr val="C00000"/>
                              </a:solidFill>
                            </a:rPr>
                            <a:t>0.9 kWh</a:t>
                          </a:r>
                          <a:endParaRPr lang="en-US" sz="1600" b="1" noProof="0" dirty="0">
                            <a:solidFill>
                              <a:srgbClr val="C00000"/>
                            </a:solidFill>
                          </a:endParaRPr>
                        </a:p>
                      </a:txBody>
                      <a:tcPr anchor="ctr"/>
                    </a:tc>
                    <a:tc>
                      <a:txBody>
                        <a:bodyPr/>
                        <a:lstStyle/>
                        <a:p>
                          <a:r>
                            <a:rPr lang="en-US" sz="1600" noProof="0" dirty="0" smtClean="0"/>
                            <a:t>Car battery (60 Ah): </a:t>
                          </a:r>
                          <a:r>
                            <a:rPr lang="en-US" sz="1600" b="1" noProof="0" dirty="0" smtClean="0">
                              <a:solidFill>
                                <a:srgbClr val="C00000"/>
                              </a:solidFill>
                            </a:rPr>
                            <a:t>0.72 kWh</a:t>
                          </a:r>
                        </a:p>
                        <a:p>
                          <a:r>
                            <a:rPr lang="en-US" sz="1600" noProof="0" dirty="0" smtClean="0"/>
                            <a:t>BEV</a:t>
                          </a:r>
                          <a:r>
                            <a:rPr lang="en-US" sz="1600" baseline="30000" noProof="0" dirty="0" smtClean="0"/>
                            <a:t>*)</a:t>
                          </a:r>
                          <a:r>
                            <a:rPr lang="en-US" sz="1600" noProof="0" dirty="0" smtClean="0"/>
                            <a:t> </a:t>
                          </a:r>
                          <a:r>
                            <a:rPr lang="en-US" sz="1600" baseline="0" noProof="0" dirty="0" smtClean="0"/>
                            <a:t>Battery </a:t>
                          </a:r>
                          <a:r>
                            <a:rPr lang="en-US" sz="1600" noProof="0" dirty="0" smtClean="0"/>
                            <a:t>(Lithium-ion): </a:t>
                          </a:r>
                          <a:r>
                            <a:rPr lang="en-US" sz="1600" b="1" noProof="0" dirty="0" smtClean="0">
                              <a:solidFill>
                                <a:srgbClr val="C00000"/>
                              </a:solidFill>
                            </a:rPr>
                            <a:t>100 kWh</a:t>
                          </a:r>
                        </a:p>
                      </a:txBody>
                      <a:tcPr anchor="ctr"/>
                    </a:tc>
                    <a:extLst>
                      <a:ext uri="{0D108BD9-81ED-4DB2-BD59-A6C34878D82A}">
                        <a16:rowId xmlns:a16="http://schemas.microsoft.com/office/drawing/2014/main" val="10001"/>
                      </a:ext>
                    </a:extLst>
                  </a:tr>
                  <a:tr h="469466">
                    <a:tc>
                      <a:txBody>
                        <a:bodyPr/>
                        <a:lstStyle/>
                        <a:p>
                          <a:r>
                            <a:rPr lang="en-US" sz="1600" noProof="0" dirty="0" smtClean="0"/>
                            <a:t>1d Wind</a:t>
                          </a:r>
                          <a:r>
                            <a:rPr lang="en-US" sz="1600" baseline="0" noProof="0" dirty="0" smtClean="0"/>
                            <a:t> Power Station (</a:t>
                          </a:r>
                          <a:r>
                            <a:rPr lang="en-US" sz="1600" baseline="0" noProof="0" dirty="0" err="1" smtClean="0"/>
                            <a:t>avg</a:t>
                          </a:r>
                          <a:r>
                            <a:rPr lang="en-US" sz="1600" baseline="0" noProof="0" dirty="0" smtClean="0"/>
                            <a:t>):</a:t>
                          </a:r>
                        </a:p>
                        <a:p>
                          <a:r>
                            <a:rPr lang="en-US" sz="1600" b="1" baseline="0" noProof="0" dirty="0" smtClean="0">
                              <a:solidFill>
                                <a:srgbClr val="C00000"/>
                              </a:solidFill>
                            </a:rPr>
                            <a:t>12 MWh</a:t>
                          </a:r>
                          <a:endParaRPr lang="en-US" sz="1600" b="1" noProof="0" dirty="0">
                            <a:solidFill>
                              <a:srgbClr val="C00000"/>
                            </a:solidFill>
                          </a:endParaRPr>
                        </a:p>
                      </a:txBody>
                      <a:tcPr anchor="ctr"/>
                    </a:tc>
                    <a:tc>
                      <a:txBody>
                        <a:bodyPr/>
                        <a:lstStyle/>
                        <a:p>
                          <a:r>
                            <a:rPr lang="en-US" sz="1600" noProof="0" dirty="0" smtClean="0"/>
                            <a:t>1d </a:t>
                          </a:r>
                          <a:r>
                            <a:rPr lang="en-US" sz="1600" noProof="0" dirty="0" err="1" smtClean="0"/>
                            <a:t>SwissLightSource</a:t>
                          </a:r>
                          <a:r>
                            <a:rPr lang="en-US" sz="1600" noProof="0" dirty="0" smtClean="0"/>
                            <a:t> 2.4 GeV, 0.4 A: </a:t>
                          </a:r>
                          <a:br>
                            <a:rPr lang="en-US" sz="1600" noProof="0" dirty="0" smtClean="0"/>
                          </a:br>
                          <a:r>
                            <a:rPr lang="en-US" sz="1600" b="1" noProof="0" dirty="0" smtClean="0">
                              <a:solidFill>
                                <a:srgbClr val="C00000"/>
                              </a:solidFill>
                            </a:rPr>
                            <a:t>82 MWh</a:t>
                          </a:r>
                          <a:endParaRPr lang="en-US" sz="1600" b="1" noProof="0" dirty="0">
                            <a:solidFill>
                              <a:srgbClr val="C0000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t>All LHC magnets @ 8.33 T: </a:t>
                          </a:r>
                          <a:r>
                            <a:rPr lang="en-US" sz="1600" b="1" noProof="0" dirty="0" smtClean="0">
                              <a:solidFill>
                                <a:srgbClr val="C00000"/>
                              </a:solidFill>
                            </a:rPr>
                            <a:t>3 MWh</a:t>
                          </a:r>
                        </a:p>
                        <a:p>
                          <a:r>
                            <a:rPr lang="en-US" sz="1600" noProof="0" dirty="0" smtClean="0"/>
                            <a:t>ITER superconducting coil: </a:t>
                          </a:r>
                          <a:r>
                            <a:rPr lang="en-US" sz="1600" b="1" noProof="0" dirty="0" smtClean="0">
                              <a:solidFill>
                                <a:srgbClr val="C00000"/>
                              </a:solidFill>
                            </a:rPr>
                            <a:t>12.5 MWh</a:t>
                          </a:r>
                        </a:p>
                      </a:txBody>
                      <a:tcPr anchor="ctr"/>
                    </a:tc>
                    <a:extLst>
                      <a:ext uri="{0D108BD9-81ED-4DB2-BD59-A6C34878D82A}">
                        <a16:rowId xmlns:a16="http://schemas.microsoft.com/office/drawing/2014/main" val="10002"/>
                      </a:ext>
                    </a:extLst>
                  </a:tr>
                  <a:tr h="469466">
                    <a:tc>
                      <a:txBody>
                        <a:bodyPr/>
                        <a:lstStyle/>
                        <a:p>
                          <a:r>
                            <a:rPr lang="en-US" sz="1600" noProof="0" dirty="0" smtClean="0"/>
                            <a:t>1d </a:t>
                          </a:r>
                          <a:r>
                            <a:rPr lang="en-US" sz="1600" noProof="0" dirty="0" err="1" smtClean="0"/>
                            <a:t>nucl</a:t>
                          </a:r>
                          <a:r>
                            <a:rPr lang="en-US" sz="1600" noProof="0" dirty="0" smtClean="0"/>
                            <a:t>. Pow.</a:t>
                          </a:r>
                          <a:r>
                            <a:rPr lang="en-US" sz="1600" baseline="0" noProof="0" dirty="0" smtClean="0"/>
                            <a:t> Plant (e.g. </a:t>
                          </a:r>
                          <a:r>
                            <a:rPr lang="en-US" sz="1600" baseline="0" noProof="0" dirty="0" err="1" smtClean="0"/>
                            <a:t>Leibstadt</a:t>
                          </a:r>
                          <a:r>
                            <a:rPr lang="en-US" sz="1600" baseline="0" noProof="0" dirty="0" smtClean="0"/>
                            <a:t>, CH): </a:t>
                          </a:r>
                          <a:r>
                            <a:rPr lang="en-US" sz="1600" b="1" baseline="0" noProof="0" dirty="0" smtClean="0">
                              <a:solidFill>
                                <a:srgbClr val="C00000"/>
                              </a:solidFill>
                            </a:rPr>
                            <a:t>30 </a:t>
                          </a:r>
                          <a:r>
                            <a:rPr lang="en-US" sz="1600" b="1" baseline="0" noProof="0" dirty="0" err="1" smtClean="0">
                              <a:solidFill>
                                <a:srgbClr val="C00000"/>
                              </a:solidFill>
                            </a:rPr>
                            <a:t>GWh</a:t>
                          </a:r>
                          <a:endParaRPr lang="en-US" sz="1600" b="1" noProof="0" dirty="0">
                            <a:solidFill>
                              <a:srgbClr val="C00000"/>
                            </a:solidFill>
                          </a:endParaRPr>
                        </a:p>
                      </a:txBody>
                      <a:tcPr anchor="ctr"/>
                    </a:tc>
                    <a:tc>
                      <a:txBody>
                        <a:bodyPr/>
                        <a:lstStyle/>
                        <a:p>
                          <a:r>
                            <a:rPr lang="en-US" sz="1600" noProof="0" dirty="0" smtClean="0"/>
                            <a:t>1d </a:t>
                          </a:r>
                          <a:r>
                            <a:rPr lang="en-GB" sz="1600" noProof="0" dirty="0" smtClean="0"/>
                            <a:t>CLIC Linear Collider @ 3 </a:t>
                          </a:r>
                          <a:r>
                            <a:rPr lang="en-GB" sz="1600" noProof="0" dirty="0" err="1" smtClean="0"/>
                            <a:t>TeV</a:t>
                          </a:r>
                          <a:r>
                            <a:rPr lang="en-GB" sz="1600" noProof="0" dirty="0" smtClean="0"/>
                            <a:t> </a:t>
                          </a:r>
                          <a:r>
                            <a:rPr lang="en-GB" sz="1600" noProof="0" dirty="0" err="1" smtClean="0"/>
                            <a:t>c.m</a:t>
                          </a:r>
                          <a:r>
                            <a:rPr lang="en-GB" sz="1600" noProof="0" dirty="0" smtClean="0"/>
                            <a:t>. </a:t>
                          </a:r>
                          <a:r>
                            <a:rPr lang="en-US" sz="1600" b="1" noProof="0" dirty="0" smtClean="0">
                              <a:solidFill>
                                <a:srgbClr val="C00000"/>
                              </a:solidFill>
                            </a:rPr>
                            <a:t>14 </a:t>
                          </a:r>
                          <a:r>
                            <a:rPr lang="en-US" sz="1600" b="1" noProof="0" dirty="0" err="1" smtClean="0">
                              <a:solidFill>
                                <a:srgbClr val="C00000"/>
                              </a:solidFill>
                            </a:rPr>
                            <a:t>GWh</a:t>
                          </a:r>
                          <a:endParaRPr lang="en-US" sz="1600" b="1" noProof="0" dirty="0" smtClean="0">
                            <a:solidFill>
                              <a:srgbClr val="C00000"/>
                            </a:solidFill>
                          </a:endParaRPr>
                        </a:p>
                        <a:p>
                          <a:r>
                            <a:rPr lang="en-US" sz="1600" noProof="0" dirty="0" smtClean="0"/>
                            <a:t>1d </a:t>
                          </a:r>
                          <a:r>
                            <a:rPr lang="en-GB" sz="1600" noProof="0" dirty="0" smtClean="0"/>
                            <a:t>FCC-</a:t>
                          </a:r>
                          <a:r>
                            <a:rPr lang="en-GB" sz="1600" noProof="0" dirty="0" err="1" smtClean="0"/>
                            <a:t>hh</a:t>
                          </a:r>
                          <a:r>
                            <a:rPr lang="en-GB" sz="1600" noProof="0" dirty="0" smtClean="0"/>
                            <a:t> @ 100 </a:t>
                          </a:r>
                          <a:r>
                            <a:rPr lang="en-GB" sz="1600" noProof="0" dirty="0" err="1" smtClean="0"/>
                            <a:t>TeV</a:t>
                          </a:r>
                          <a:r>
                            <a:rPr lang="en-GB" sz="1600" noProof="0" dirty="0" smtClean="0"/>
                            <a:t> </a:t>
                          </a:r>
                          <a:r>
                            <a:rPr lang="en-GB" sz="1600" noProof="0" dirty="0" err="1" smtClean="0"/>
                            <a:t>c.m</a:t>
                          </a:r>
                          <a:r>
                            <a:rPr lang="en-GB" sz="1600" noProof="0" dirty="0" smtClean="0"/>
                            <a:t>. </a:t>
                          </a:r>
                          <a:r>
                            <a:rPr lang="en-US" sz="1600" b="1" noProof="0" dirty="0" smtClean="0">
                              <a:solidFill>
                                <a:srgbClr val="C00000"/>
                              </a:solidFill>
                            </a:rPr>
                            <a:t>14 </a:t>
                          </a:r>
                          <a:r>
                            <a:rPr lang="en-US" sz="1600" b="1" noProof="0" dirty="0" err="1" smtClean="0">
                              <a:solidFill>
                                <a:srgbClr val="C00000"/>
                              </a:solidFill>
                            </a:rPr>
                            <a:t>GWh</a:t>
                          </a:r>
                          <a:endParaRPr lang="en-US" sz="1600" b="1" noProof="0" dirty="0" smtClean="0">
                            <a:solidFill>
                              <a:srgbClr val="C00000"/>
                            </a:solidFill>
                          </a:endParaRPr>
                        </a:p>
                      </a:txBody>
                      <a:tcPr anchor="ctr"/>
                    </a:tc>
                    <a:tc>
                      <a:txBody>
                        <a:bodyPr/>
                        <a:lstStyle/>
                        <a:p>
                          <a:r>
                            <a:rPr lang="en-US" sz="1600" noProof="0" dirty="0" smtClean="0"/>
                            <a:t>All German storage</a:t>
                          </a:r>
                          <a:r>
                            <a:rPr lang="en-US" sz="1600" baseline="0" noProof="0" dirty="0" smtClean="0"/>
                            <a:t> hydropower</a:t>
                          </a:r>
                          <a:r>
                            <a:rPr lang="en-US" sz="1600" noProof="0" dirty="0" smtClean="0"/>
                            <a:t>:</a:t>
                          </a:r>
                        </a:p>
                        <a:p>
                          <a:r>
                            <a:rPr lang="en-US" sz="1600" b="1" noProof="0" dirty="0" smtClean="0">
                              <a:solidFill>
                                <a:srgbClr val="C00000"/>
                              </a:solidFill>
                            </a:rPr>
                            <a:t>40 </a:t>
                          </a:r>
                          <a:r>
                            <a:rPr lang="en-US" sz="1600" b="1" noProof="0" dirty="0" err="1" smtClean="0">
                              <a:solidFill>
                                <a:srgbClr val="C00000"/>
                              </a:solidFill>
                            </a:rPr>
                            <a:t>GWh</a:t>
                          </a:r>
                          <a:endParaRPr lang="en-US" sz="1600" b="1" noProof="0" dirty="0" smtClean="0">
                            <a:solidFill>
                              <a:srgbClr val="C00000"/>
                            </a:solidFill>
                          </a:endParaRPr>
                        </a:p>
                      </a:txBody>
                      <a:tcPr anchor="ctr"/>
                    </a:tc>
                    <a:extLst>
                      <a:ext uri="{0D108BD9-81ED-4DB2-BD59-A6C34878D82A}">
                        <a16:rowId xmlns:a16="http://schemas.microsoft.com/office/drawing/2014/main" val="10003"/>
                      </a:ext>
                    </a:extLst>
                  </a:tr>
                  <a:tr h="469466">
                    <a:tc>
                      <a:txBody>
                        <a:bodyPr/>
                        <a:lstStyle/>
                        <a:p>
                          <a:r>
                            <a:rPr lang="en-US" sz="1600" noProof="0" dirty="0" smtClean="0"/>
                            <a:t>1d Earth/Moon System E-loss:</a:t>
                          </a:r>
                        </a:p>
                        <a:p>
                          <a:r>
                            <a:rPr lang="en-US" sz="1600" b="1" noProof="0" dirty="0" smtClean="0">
                              <a:solidFill>
                                <a:srgbClr val="C00000"/>
                              </a:solidFill>
                            </a:rPr>
                            <a:t>77 </a:t>
                          </a:r>
                          <a:r>
                            <a:rPr lang="en-US" sz="1600" b="1" noProof="0" dirty="0" err="1" smtClean="0">
                              <a:solidFill>
                                <a:srgbClr val="C00000"/>
                              </a:solidFill>
                            </a:rPr>
                            <a:t>TWh</a:t>
                          </a:r>
                          <a:endParaRPr lang="en-US" sz="1600" b="1" noProof="0" dirty="0" smtClean="0">
                            <a:solidFill>
                              <a:srgbClr val="C00000"/>
                            </a:solidFill>
                          </a:endParaRPr>
                        </a:p>
                      </a:txBody>
                      <a:tcPr anchor="ctr"/>
                    </a:tc>
                    <a:tc>
                      <a:txBody>
                        <a:bodyPr/>
                        <a:lstStyle/>
                        <a:p>
                          <a:r>
                            <a:rPr lang="en-US" sz="1600" noProof="0" dirty="0" smtClean="0"/>
                            <a:t>1d electrical consumption mankind:</a:t>
                          </a:r>
                        </a:p>
                        <a:p>
                          <a:r>
                            <a:rPr lang="en-US" sz="1600" b="1" noProof="0" dirty="0" smtClean="0">
                              <a:solidFill>
                                <a:srgbClr val="C00000"/>
                              </a:solidFill>
                            </a:rPr>
                            <a:t>53</a:t>
                          </a:r>
                          <a:r>
                            <a:rPr lang="en-US" sz="1600" b="1" baseline="0" noProof="0" dirty="0" smtClean="0">
                              <a:solidFill>
                                <a:srgbClr val="C00000"/>
                              </a:solidFill>
                            </a:rPr>
                            <a:t> </a:t>
                          </a:r>
                          <a:r>
                            <a:rPr lang="en-US" sz="1600" b="1" baseline="0" noProof="0" dirty="0" err="1" smtClean="0">
                              <a:solidFill>
                                <a:srgbClr val="C00000"/>
                              </a:solidFill>
                            </a:rPr>
                            <a:t>T</a:t>
                          </a:r>
                          <a:r>
                            <a:rPr lang="en-US" sz="1600" b="1" noProof="0" dirty="0" err="1" smtClean="0">
                              <a:solidFill>
                                <a:srgbClr val="C00000"/>
                              </a:solidFill>
                            </a:rPr>
                            <a:t>Wh</a:t>
                          </a:r>
                          <a:endParaRPr lang="en-US" sz="1600" b="1" noProof="0" dirty="0" smtClean="0">
                            <a:solidFill>
                              <a:srgbClr val="C00000"/>
                            </a:solidFill>
                          </a:endParaRPr>
                        </a:p>
                      </a:txBody>
                      <a:tcPr anchor="ctr"/>
                    </a:tc>
                    <a:tc>
                      <a:txBody>
                        <a:bodyPr/>
                        <a:lstStyle/>
                        <a:p>
                          <a:r>
                            <a:rPr lang="en-US" sz="1600" noProof="0" dirty="0" smtClean="0"/>
                            <a:t>Energy stored in all BEVs</a:t>
                          </a:r>
                          <a:r>
                            <a:rPr lang="en-US" sz="1600" baseline="30000" noProof="0" dirty="0" smtClean="0"/>
                            <a:t>*)</a:t>
                          </a:r>
                          <a:r>
                            <a:rPr lang="en-US" sz="1600" noProof="0" dirty="0" smtClean="0"/>
                            <a:t>: </a:t>
                          </a:r>
                          <a:r>
                            <a:rPr lang="en-US" sz="1600" b="1" i="1" noProof="0" dirty="0" smtClean="0">
                              <a:solidFill>
                                <a:srgbClr val="C00000"/>
                              </a:solidFill>
                            </a:rPr>
                            <a:t>O</a:t>
                          </a:r>
                          <a:r>
                            <a:rPr lang="en-US" sz="1600" b="1" noProof="0" dirty="0" smtClean="0">
                              <a:solidFill>
                                <a:srgbClr val="C00000"/>
                              </a:solidFill>
                            </a:rPr>
                            <a:t>(0.5 </a:t>
                          </a:r>
                          <a:r>
                            <a:rPr lang="en-US" sz="1600" b="1" noProof="0" dirty="0" err="1" smtClean="0">
                              <a:solidFill>
                                <a:srgbClr val="C00000"/>
                              </a:solidFill>
                            </a:rPr>
                            <a:t>TWh</a:t>
                          </a:r>
                          <a:r>
                            <a:rPr lang="en-US" sz="1600" b="1" noProof="0" dirty="0" smtClean="0">
                              <a:solidFill>
                                <a:srgbClr val="C00000"/>
                              </a:solidFill>
                            </a:rPr>
                            <a:t>)</a:t>
                          </a:r>
                        </a:p>
                        <a:p>
                          <a:r>
                            <a:rPr lang="en-US" sz="1600" noProof="0" dirty="0" smtClean="0"/>
                            <a:t>World </a:t>
                          </a:r>
                          <a:r>
                            <a:rPr lang="en-US" sz="1600" baseline="0" noProof="0" dirty="0" smtClean="0"/>
                            <a:t>storage hydropower</a:t>
                          </a:r>
                          <a:r>
                            <a:rPr lang="en-US" sz="1600" noProof="0" dirty="0" smtClean="0"/>
                            <a:t>: </a:t>
                          </a:r>
                          <a:r>
                            <a:rPr lang="en-US" sz="1600" b="1" i="1" noProof="0" dirty="0" smtClean="0">
                              <a:solidFill>
                                <a:srgbClr val="C00000"/>
                              </a:solidFill>
                            </a:rPr>
                            <a:t>O</a:t>
                          </a:r>
                          <a:r>
                            <a:rPr lang="en-US" sz="1600" b="1" noProof="0" dirty="0" smtClean="0">
                              <a:solidFill>
                                <a:srgbClr val="C00000"/>
                              </a:solidFill>
                            </a:rPr>
                            <a:t>(1 </a:t>
                          </a:r>
                          <a:r>
                            <a:rPr lang="en-US" sz="1600" b="1" noProof="0" dirty="0" err="1" smtClean="0">
                              <a:solidFill>
                                <a:srgbClr val="C00000"/>
                              </a:solidFill>
                            </a:rPr>
                            <a:t>TWh</a:t>
                          </a:r>
                          <a:r>
                            <a:rPr lang="en-US" sz="1600" b="1" noProof="0" dirty="0" smtClean="0">
                              <a:solidFill>
                                <a:srgbClr val="C00000"/>
                              </a:solidFill>
                            </a:rPr>
                            <a:t>)</a:t>
                          </a:r>
                        </a:p>
                      </a:txBody>
                      <a:tcPr anchor="ctr"/>
                    </a:tc>
                    <a:extLst>
                      <a:ext uri="{0D108BD9-81ED-4DB2-BD59-A6C34878D82A}">
                        <a16:rowId xmlns:a16="http://schemas.microsoft.com/office/drawing/2014/main" val="10004"/>
                      </a:ext>
                    </a:extLst>
                  </a:tr>
                  <a:tr h="469466">
                    <a:tc>
                      <a:txBody>
                        <a:bodyPr/>
                        <a:lstStyle/>
                        <a:p>
                          <a:r>
                            <a:rPr lang="en-US" sz="1600" noProof="0" dirty="0" smtClean="0"/>
                            <a:t>1d sunshine absorbed</a:t>
                          </a:r>
                          <a:r>
                            <a:rPr lang="en-US" sz="1600" baseline="0" noProof="0" dirty="0" smtClean="0"/>
                            <a:t> on Earth: </a:t>
                          </a:r>
                          <a:r>
                            <a:rPr lang="en-US" sz="1600" b="1" kern="1200" noProof="0" dirty="0" smtClean="0">
                              <a:solidFill>
                                <a:srgbClr val="C00000"/>
                              </a:solidFill>
                              <a:latin typeface="+mn-lt"/>
                              <a:ea typeface="+mn-ea"/>
                              <a:cs typeface="+mn-cs"/>
                            </a:rPr>
                            <a:t>3,000,000 </a:t>
                          </a:r>
                          <a:r>
                            <a:rPr lang="en-US" sz="1600" b="1" kern="1200" noProof="0" dirty="0" err="1" smtClean="0">
                              <a:solidFill>
                                <a:srgbClr val="C00000"/>
                              </a:solidFill>
                              <a:latin typeface="+mn-lt"/>
                              <a:ea typeface="+mn-ea"/>
                              <a:cs typeface="+mn-cs"/>
                            </a:rPr>
                            <a:t>TWh</a:t>
                          </a:r>
                          <a:r>
                            <a:rPr lang="en-US" sz="1600" b="1" kern="1200" noProof="0" dirty="0" smtClean="0">
                              <a:solidFill>
                                <a:srgbClr val="C00000"/>
                              </a:solidFill>
                              <a:latin typeface="+mn-lt"/>
                              <a:ea typeface="+mn-ea"/>
                              <a:cs typeface="+mn-cs"/>
                            </a:rPr>
                            <a:t> = 3 </a:t>
                          </a:r>
                          <a:r>
                            <a:rPr lang="en-US" sz="1600" b="1" kern="1200" noProof="0" dirty="0" err="1" smtClean="0">
                              <a:solidFill>
                                <a:srgbClr val="C00000"/>
                              </a:solidFill>
                              <a:latin typeface="+mn-lt"/>
                              <a:ea typeface="+mn-ea"/>
                              <a:cs typeface="+mn-cs"/>
                            </a:rPr>
                            <a:t>EWh</a:t>
                          </a:r>
                          <a:r>
                            <a:rPr lang="en-US" sz="1600" b="1" kern="1200" noProof="0" dirty="0" smtClean="0">
                              <a:solidFill>
                                <a:srgbClr val="C00000"/>
                              </a:solidFill>
                              <a:latin typeface="+mn-lt"/>
                              <a:ea typeface="+mn-ea"/>
                              <a:cs typeface="+mn-cs"/>
                            </a:rPr>
                            <a:t> (</a:t>
                          </a:r>
                          <a:r>
                            <a:rPr lang="en-US" sz="1600" b="1" kern="1200" noProof="0" dirty="0" err="1" smtClean="0">
                              <a:solidFill>
                                <a:srgbClr val="C00000"/>
                              </a:solidFill>
                              <a:latin typeface="+mn-lt"/>
                              <a:ea typeface="+mn-ea"/>
                              <a:cs typeface="+mn-cs"/>
                            </a:rPr>
                            <a:t>Exa</a:t>
                          </a:r>
                          <a:r>
                            <a:rPr lang="en-US" sz="1600" b="1" kern="1200" noProof="0" dirty="0" smtClean="0">
                              <a:solidFill>
                                <a:srgbClr val="C00000"/>
                              </a:solidFill>
                              <a:latin typeface="+mn-lt"/>
                              <a:ea typeface="+mn-ea"/>
                              <a:cs typeface="+mn-cs"/>
                            </a:rPr>
                            <a:t> </a:t>
                          </a:r>
                          <a14:m>
                            <m:oMath xmlns:m="http://schemas.openxmlformats.org/officeDocument/2006/math">
                              <m:r>
                                <a:rPr lang="en-US" sz="1600" b="1" i="1" kern="1200" noProof="0" dirty="0" smtClean="0">
                                  <a:solidFill>
                                    <a:srgbClr val="C00000"/>
                                  </a:solidFill>
                                  <a:latin typeface="Cambria Math" panose="02040503050406030204" pitchFamily="18" charset="0"/>
                                  <a:ea typeface="+mn-ea"/>
                                  <a:cs typeface="+mn-cs"/>
                                </a:rPr>
                                <m:t>=</m:t>
                              </m:r>
                              <m:r>
                                <a:rPr lang="en-US" sz="1600" b="1" i="1" kern="1200" noProof="0" dirty="0" smtClean="0">
                                  <a:solidFill>
                                    <a:srgbClr val="C00000"/>
                                  </a:solidFill>
                                  <a:latin typeface="Cambria Math" panose="02040503050406030204" pitchFamily="18" charset="0"/>
                                  <a:ea typeface="+mn-ea"/>
                                  <a:cs typeface="+mn-cs"/>
                                </a:rPr>
                                <m:t>𝟏</m:t>
                              </m:r>
                              <m:sSup>
                                <m:sSupPr>
                                  <m:ctrlPr>
                                    <a:rPr lang="en-GB" sz="1600" b="1" i="1" kern="1200" noProof="0" dirty="0" smtClean="0">
                                      <a:solidFill>
                                        <a:srgbClr val="C00000"/>
                                      </a:solidFill>
                                      <a:latin typeface="Cambria Math" panose="02040503050406030204" pitchFamily="18" charset="0"/>
                                      <a:ea typeface="+mn-ea"/>
                                      <a:cs typeface="+mn-cs"/>
                                    </a:rPr>
                                  </m:ctrlPr>
                                </m:sSupPr>
                                <m:e>
                                  <m:r>
                                    <a:rPr lang="en-US" sz="1600" b="1" i="1" kern="1200" noProof="0" dirty="0" smtClean="0">
                                      <a:solidFill>
                                        <a:srgbClr val="C00000"/>
                                      </a:solidFill>
                                      <a:latin typeface="Cambria Math" panose="02040503050406030204" pitchFamily="18" charset="0"/>
                                      <a:ea typeface="+mn-ea"/>
                                      <a:cs typeface="+mn-cs"/>
                                    </a:rPr>
                                    <m:t>𝟎</m:t>
                                  </m:r>
                                </m:e>
                                <m:sup>
                                  <m:r>
                                    <a:rPr lang="en-US" sz="1600" b="1" i="1" kern="1200" noProof="0" dirty="0" smtClean="0">
                                      <a:solidFill>
                                        <a:srgbClr val="C00000"/>
                                      </a:solidFill>
                                      <a:latin typeface="Cambria Math" panose="02040503050406030204" pitchFamily="18" charset="0"/>
                                      <a:ea typeface="+mn-ea"/>
                                      <a:cs typeface="+mn-cs"/>
                                    </a:rPr>
                                    <m:t>𝟏𝟖</m:t>
                                  </m:r>
                                </m:sup>
                              </m:sSup>
                            </m:oMath>
                          </a14:m>
                          <a:r>
                            <a:rPr lang="en-US" sz="1600" b="1" kern="1200" noProof="0" dirty="0" smtClean="0">
                              <a:solidFill>
                                <a:srgbClr val="C00000"/>
                              </a:solidFill>
                              <a:latin typeface="+mn-lt"/>
                              <a:ea typeface="+mn-ea"/>
                              <a:cs typeface="+mn-cs"/>
                            </a:rPr>
                            <a: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t>1d total consumption humankind: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noProof="0" dirty="0" smtClean="0">
                              <a:solidFill>
                                <a:srgbClr val="C00000"/>
                              </a:solidFill>
                              <a:latin typeface="+mn-lt"/>
                              <a:ea typeface="+mn-ea"/>
                              <a:cs typeface="+mn-cs"/>
                            </a:rPr>
                            <a:t>360 </a:t>
                          </a:r>
                          <a:r>
                            <a:rPr lang="en-US" sz="1600" b="1" kern="1200" noProof="0" dirty="0" err="1" smtClean="0">
                              <a:solidFill>
                                <a:srgbClr val="C00000"/>
                              </a:solidFill>
                              <a:latin typeface="+mn-lt"/>
                              <a:ea typeface="+mn-ea"/>
                              <a:cs typeface="+mn-cs"/>
                            </a:rPr>
                            <a:t>TWh</a:t>
                          </a:r>
                          <a:endParaRPr lang="en-US" sz="1600" b="1" kern="1200" noProof="0" dirty="0" smtClean="0">
                            <a:solidFill>
                              <a:srgbClr val="C00000"/>
                            </a:solidFill>
                            <a:latin typeface="+mn-lt"/>
                            <a:ea typeface="+mn-ea"/>
                            <a:cs typeface="+mn-cs"/>
                          </a:endParaRPr>
                        </a:p>
                      </a:txBody>
                      <a:tcPr anchor="ctr"/>
                    </a:tc>
                    <a:tc>
                      <a:txBody>
                        <a:bodyPr/>
                        <a:lstStyle/>
                        <a:p>
                          <a:r>
                            <a:rPr lang="en-US" sz="1600" b="0" i="1" noProof="0" dirty="0" smtClean="0">
                              <a:solidFill>
                                <a:schemeClr val="tx1"/>
                              </a:solidFill>
                            </a:rPr>
                            <a:t>Energy</a:t>
                          </a:r>
                          <a:r>
                            <a:rPr lang="en-US" sz="1600" b="0" i="1" baseline="0" noProof="0" dirty="0" smtClean="0">
                              <a:solidFill>
                                <a:schemeClr val="tx1"/>
                              </a:solidFill>
                            </a:rPr>
                            <a:t> storage seems not to scale up!</a:t>
                          </a:r>
                          <a:endParaRPr lang="en-US" sz="1600" b="0" i="1" noProof="0" dirty="0" smtClean="0">
                            <a:solidFill>
                              <a:schemeClr val="tx1"/>
                            </a:solidFill>
                          </a:endParaRPr>
                        </a:p>
                      </a:txBody>
                      <a:tcPr anchor="ctr"/>
                    </a:tc>
                    <a:extLst>
                      <a:ext uri="{0D108BD9-81ED-4DB2-BD59-A6C34878D82A}">
                        <a16:rowId xmlns:a16="http://schemas.microsoft.com/office/drawing/2014/main" val="10005"/>
                      </a:ext>
                    </a:extLst>
                  </a:tr>
                </a:tbl>
              </a:graphicData>
            </a:graphic>
          </p:graphicFrame>
        </mc:Choice>
        <mc:Fallback xmlns="">
          <p:graphicFrame>
            <p:nvGraphicFramePr>
              <p:cNvPr id="7" name="Tabelle 4"/>
              <p:cNvGraphicFramePr>
                <a:graphicFrameLocks noGrp="1"/>
              </p:cNvGraphicFramePr>
              <p:nvPr>
                <p:extLst>
                  <p:ext uri="{D42A27DB-BD31-4B8C-83A1-F6EECF244321}">
                    <p14:modId xmlns:p14="http://schemas.microsoft.com/office/powerpoint/2010/main" val="628116110"/>
                  </p:ext>
                </p:extLst>
              </p:nvPr>
            </p:nvGraphicFramePr>
            <p:xfrm>
              <a:off x="594361" y="1569837"/>
              <a:ext cx="10998566" cy="3236405"/>
            </p:xfrm>
            <a:graphic>
              <a:graphicData uri="http://schemas.openxmlformats.org/drawingml/2006/table">
                <a:tbl>
                  <a:tblPr firstRow="1" bandRow="1">
                    <a:tableStyleId>{5C22544A-7EE6-4342-B048-85BDC9FD1C3A}</a:tableStyleId>
                  </a:tblPr>
                  <a:tblGrid>
                    <a:gridCol w="3497579">
                      <a:extLst>
                        <a:ext uri="{9D8B030D-6E8A-4147-A177-3AD203B41FA5}">
                          <a16:colId xmlns:a16="http://schemas.microsoft.com/office/drawing/2014/main" val="20000"/>
                        </a:ext>
                      </a:extLst>
                    </a:gridCol>
                    <a:gridCol w="3959076">
                      <a:extLst>
                        <a:ext uri="{9D8B030D-6E8A-4147-A177-3AD203B41FA5}">
                          <a16:colId xmlns:a16="http://schemas.microsoft.com/office/drawing/2014/main" val="20001"/>
                        </a:ext>
                      </a:extLst>
                    </a:gridCol>
                    <a:gridCol w="3541911">
                      <a:extLst>
                        <a:ext uri="{9D8B030D-6E8A-4147-A177-3AD203B41FA5}">
                          <a16:colId xmlns:a16="http://schemas.microsoft.com/office/drawing/2014/main" val="20002"/>
                        </a:ext>
                      </a:extLst>
                    </a:gridCol>
                  </a:tblGrid>
                  <a:tr h="335280">
                    <a:tc>
                      <a:txBody>
                        <a:bodyPr/>
                        <a:lstStyle/>
                        <a:p>
                          <a:pPr algn="ctr"/>
                          <a:r>
                            <a:rPr lang="en-US" sz="1600" noProof="0" dirty="0" smtClean="0"/>
                            <a:t>generation</a:t>
                          </a:r>
                          <a:endParaRPr lang="en-US" sz="1600" noProof="0" dirty="0"/>
                        </a:p>
                      </a:txBody>
                      <a:tcPr anchor="ctr"/>
                    </a:tc>
                    <a:tc>
                      <a:txBody>
                        <a:bodyPr/>
                        <a:lstStyle/>
                        <a:p>
                          <a:pPr algn="ctr"/>
                          <a:r>
                            <a:rPr lang="en-US" sz="1600" noProof="0" dirty="0" smtClean="0"/>
                            <a:t>consumption</a:t>
                          </a:r>
                          <a:endParaRPr lang="en-US" sz="1600" noProof="0" dirty="0"/>
                        </a:p>
                      </a:txBody>
                      <a:tcPr anchor="ctr"/>
                    </a:tc>
                    <a:tc>
                      <a:txBody>
                        <a:bodyPr/>
                        <a:lstStyle/>
                        <a:p>
                          <a:pPr algn="ctr"/>
                          <a:r>
                            <a:rPr lang="en-US" sz="1600" noProof="0" dirty="0" smtClean="0"/>
                            <a:t>storage</a:t>
                          </a:r>
                          <a:endParaRPr lang="en-US" sz="1600" noProof="0" dirty="0"/>
                        </a:p>
                      </a:txBody>
                      <a:tcPr anchor="ctr"/>
                    </a:tc>
                    <a:extLst>
                      <a:ext uri="{0D108BD9-81ED-4DB2-BD59-A6C34878D82A}">
                        <a16:rowId xmlns:a16="http://schemas.microsoft.com/office/drawing/2014/main" val="10000"/>
                      </a:ext>
                    </a:extLst>
                  </a:tr>
                  <a:tr h="579120">
                    <a:tc>
                      <a:txBody>
                        <a:bodyPr/>
                        <a:lstStyle/>
                        <a:p>
                          <a:r>
                            <a:rPr lang="en-US" sz="1600" noProof="0" dirty="0" smtClean="0"/>
                            <a:t>1d cyclist „Tour</a:t>
                          </a:r>
                          <a:r>
                            <a:rPr lang="en-US" sz="1600" baseline="0" noProof="0" dirty="0" smtClean="0"/>
                            <a:t> de France“</a:t>
                          </a:r>
                          <a:br>
                            <a:rPr lang="en-US" sz="1600" baseline="0" noProof="0" dirty="0" smtClean="0"/>
                          </a:br>
                          <a:r>
                            <a:rPr lang="en-US" sz="1600" baseline="0" noProof="0" dirty="0" smtClean="0"/>
                            <a:t>(4h x 300W): </a:t>
                          </a:r>
                          <a:r>
                            <a:rPr lang="en-US" sz="1600" b="1" baseline="0" noProof="0" dirty="0" smtClean="0">
                              <a:solidFill>
                                <a:srgbClr val="C00000"/>
                              </a:solidFill>
                            </a:rPr>
                            <a:t>1.2 kWh</a:t>
                          </a:r>
                          <a:endParaRPr lang="en-US" sz="1600" b="1" noProof="0" dirty="0">
                            <a:solidFill>
                              <a:srgbClr val="C00000"/>
                            </a:solidFill>
                          </a:endParaRPr>
                        </a:p>
                      </a:txBody>
                      <a:tcPr anchor="ctr"/>
                    </a:tc>
                    <a:tc>
                      <a:txBody>
                        <a:bodyPr/>
                        <a:lstStyle/>
                        <a:p>
                          <a:r>
                            <a:rPr lang="en-US" sz="1600" noProof="0" dirty="0" smtClean="0"/>
                            <a:t>1 run of cloth washing machine:</a:t>
                          </a:r>
                        </a:p>
                        <a:p>
                          <a:r>
                            <a:rPr lang="en-US" sz="1600" b="1" noProof="0" dirty="0" smtClean="0">
                              <a:solidFill>
                                <a:srgbClr val="C00000"/>
                              </a:solidFill>
                            </a:rPr>
                            <a:t>0.9 kWh</a:t>
                          </a:r>
                          <a:endParaRPr lang="en-US" sz="1600" b="1" noProof="0" dirty="0">
                            <a:solidFill>
                              <a:srgbClr val="C00000"/>
                            </a:solidFill>
                          </a:endParaRPr>
                        </a:p>
                      </a:txBody>
                      <a:tcPr anchor="ctr"/>
                    </a:tc>
                    <a:tc>
                      <a:txBody>
                        <a:bodyPr/>
                        <a:lstStyle/>
                        <a:p>
                          <a:r>
                            <a:rPr lang="en-US" sz="1600" noProof="0" dirty="0" smtClean="0"/>
                            <a:t>Car battery (60 Ah): </a:t>
                          </a:r>
                          <a:r>
                            <a:rPr lang="en-US" sz="1600" b="1" noProof="0" dirty="0" smtClean="0">
                              <a:solidFill>
                                <a:srgbClr val="C00000"/>
                              </a:solidFill>
                            </a:rPr>
                            <a:t>0.72 kWh</a:t>
                          </a:r>
                        </a:p>
                        <a:p>
                          <a:r>
                            <a:rPr lang="en-US" sz="1600" noProof="0" dirty="0" smtClean="0"/>
                            <a:t>BEV</a:t>
                          </a:r>
                          <a:r>
                            <a:rPr lang="en-US" sz="1600" baseline="30000" noProof="0" dirty="0" smtClean="0"/>
                            <a:t>*)</a:t>
                          </a:r>
                          <a:r>
                            <a:rPr lang="en-US" sz="1600" noProof="0" dirty="0" smtClean="0"/>
                            <a:t> </a:t>
                          </a:r>
                          <a:r>
                            <a:rPr lang="en-US" sz="1600" baseline="0" noProof="0" dirty="0" smtClean="0"/>
                            <a:t>Battery </a:t>
                          </a:r>
                          <a:r>
                            <a:rPr lang="en-US" sz="1600" noProof="0" dirty="0" smtClean="0"/>
                            <a:t>(Lithium-ion): </a:t>
                          </a:r>
                          <a:r>
                            <a:rPr lang="en-US" sz="1600" b="1" noProof="0" dirty="0" smtClean="0">
                              <a:solidFill>
                                <a:srgbClr val="C00000"/>
                              </a:solidFill>
                            </a:rPr>
                            <a:t>100 kWh</a:t>
                          </a:r>
                        </a:p>
                      </a:txBody>
                      <a:tcPr anchor="ctr"/>
                    </a:tc>
                    <a:extLst>
                      <a:ext uri="{0D108BD9-81ED-4DB2-BD59-A6C34878D82A}">
                        <a16:rowId xmlns:a16="http://schemas.microsoft.com/office/drawing/2014/main" val="10001"/>
                      </a:ext>
                    </a:extLst>
                  </a:tr>
                  <a:tr h="579120">
                    <a:tc>
                      <a:txBody>
                        <a:bodyPr/>
                        <a:lstStyle/>
                        <a:p>
                          <a:r>
                            <a:rPr lang="en-US" sz="1600" noProof="0" dirty="0" smtClean="0"/>
                            <a:t>1d Wind</a:t>
                          </a:r>
                          <a:r>
                            <a:rPr lang="en-US" sz="1600" baseline="0" noProof="0" dirty="0" smtClean="0"/>
                            <a:t> Power Station (</a:t>
                          </a:r>
                          <a:r>
                            <a:rPr lang="en-US" sz="1600" baseline="0" noProof="0" dirty="0" err="1" smtClean="0"/>
                            <a:t>avg</a:t>
                          </a:r>
                          <a:r>
                            <a:rPr lang="en-US" sz="1600" baseline="0" noProof="0" dirty="0" smtClean="0"/>
                            <a:t>):</a:t>
                          </a:r>
                        </a:p>
                        <a:p>
                          <a:r>
                            <a:rPr lang="en-US" sz="1600" b="1" baseline="0" noProof="0" dirty="0" smtClean="0">
                              <a:solidFill>
                                <a:srgbClr val="C00000"/>
                              </a:solidFill>
                            </a:rPr>
                            <a:t>12 MWh</a:t>
                          </a:r>
                          <a:endParaRPr lang="en-US" sz="1600" b="1" noProof="0" dirty="0">
                            <a:solidFill>
                              <a:srgbClr val="C00000"/>
                            </a:solidFill>
                          </a:endParaRPr>
                        </a:p>
                      </a:txBody>
                      <a:tcPr anchor="ctr"/>
                    </a:tc>
                    <a:tc>
                      <a:txBody>
                        <a:bodyPr/>
                        <a:lstStyle/>
                        <a:p>
                          <a:r>
                            <a:rPr lang="en-US" sz="1600" noProof="0" dirty="0" smtClean="0"/>
                            <a:t>1d </a:t>
                          </a:r>
                          <a:r>
                            <a:rPr lang="en-US" sz="1600" noProof="0" dirty="0" err="1" smtClean="0"/>
                            <a:t>SwissLightSource</a:t>
                          </a:r>
                          <a:r>
                            <a:rPr lang="en-US" sz="1600" noProof="0" dirty="0" smtClean="0"/>
                            <a:t> 2.4 GeV, 0.4 A: </a:t>
                          </a:r>
                          <a:br>
                            <a:rPr lang="en-US" sz="1600" noProof="0" dirty="0" smtClean="0"/>
                          </a:br>
                          <a:r>
                            <a:rPr lang="en-US" sz="1600" b="1" noProof="0" dirty="0" smtClean="0">
                              <a:solidFill>
                                <a:srgbClr val="C00000"/>
                              </a:solidFill>
                            </a:rPr>
                            <a:t>82 MWh</a:t>
                          </a:r>
                          <a:endParaRPr lang="en-US" sz="1600" b="1" noProof="0" dirty="0">
                            <a:solidFill>
                              <a:srgbClr val="C0000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t>All LHC magnets @ 8.33 T: </a:t>
                          </a:r>
                          <a:r>
                            <a:rPr lang="en-US" sz="1600" b="1" noProof="0" dirty="0" smtClean="0">
                              <a:solidFill>
                                <a:srgbClr val="C00000"/>
                              </a:solidFill>
                            </a:rPr>
                            <a:t>3 MWh</a:t>
                          </a:r>
                        </a:p>
                        <a:p>
                          <a:r>
                            <a:rPr lang="en-US" sz="1600" noProof="0" dirty="0" smtClean="0"/>
                            <a:t>ITER superconducting coil: </a:t>
                          </a:r>
                          <a:r>
                            <a:rPr lang="en-US" sz="1600" b="1" noProof="0" dirty="0" smtClean="0">
                              <a:solidFill>
                                <a:srgbClr val="C00000"/>
                              </a:solidFill>
                            </a:rPr>
                            <a:t>12.5 MWh</a:t>
                          </a:r>
                        </a:p>
                      </a:txBody>
                      <a:tcPr anchor="ctr"/>
                    </a:tc>
                    <a:extLst>
                      <a:ext uri="{0D108BD9-81ED-4DB2-BD59-A6C34878D82A}">
                        <a16:rowId xmlns:a16="http://schemas.microsoft.com/office/drawing/2014/main" val="10002"/>
                      </a:ext>
                    </a:extLst>
                  </a:tr>
                  <a:tr h="579120">
                    <a:tc>
                      <a:txBody>
                        <a:bodyPr/>
                        <a:lstStyle/>
                        <a:p>
                          <a:r>
                            <a:rPr lang="en-US" sz="1600" noProof="0" dirty="0" smtClean="0"/>
                            <a:t>1d </a:t>
                          </a:r>
                          <a:r>
                            <a:rPr lang="en-US" sz="1600" noProof="0" dirty="0" err="1" smtClean="0"/>
                            <a:t>nucl</a:t>
                          </a:r>
                          <a:r>
                            <a:rPr lang="en-US" sz="1600" noProof="0" dirty="0" smtClean="0"/>
                            <a:t>. Pow.</a:t>
                          </a:r>
                          <a:r>
                            <a:rPr lang="en-US" sz="1600" baseline="0" noProof="0" dirty="0" smtClean="0"/>
                            <a:t> Plant (e.g. </a:t>
                          </a:r>
                          <a:r>
                            <a:rPr lang="en-US" sz="1600" baseline="0" noProof="0" dirty="0" err="1" smtClean="0"/>
                            <a:t>Leibstadt</a:t>
                          </a:r>
                          <a:r>
                            <a:rPr lang="en-US" sz="1600" baseline="0" noProof="0" dirty="0" smtClean="0"/>
                            <a:t>, CH</a:t>
                          </a:r>
                          <a:r>
                            <a:rPr lang="en-US" sz="1600" baseline="0" noProof="0" dirty="0" smtClean="0"/>
                            <a:t>): </a:t>
                          </a:r>
                          <a:r>
                            <a:rPr lang="en-US" sz="1600" b="1" baseline="0" noProof="0" dirty="0" smtClean="0">
                              <a:solidFill>
                                <a:srgbClr val="C00000"/>
                              </a:solidFill>
                            </a:rPr>
                            <a:t>30 </a:t>
                          </a:r>
                          <a:r>
                            <a:rPr lang="en-US" sz="1600" b="1" baseline="0" noProof="0" dirty="0" err="1" smtClean="0">
                              <a:solidFill>
                                <a:srgbClr val="C00000"/>
                              </a:solidFill>
                            </a:rPr>
                            <a:t>GWh</a:t>
                          </a:r>
                          <a:endParaRPr lang="en-US" sz="1600" b="1" noProof="0" dirty="0">
                            <a:solidFill>
                              <a:srgbClr val="C00000"/>
                            </a:solidFill>
                          </a:endParaRPr>
                        </a:p>
                      </a:txBody>
                      <a:tcPr anchor="ctr"/>
                    </a:tc>
                    <a:tc>
                      <a:txBody>
                        <a:bodyPr/>
                        <a:lstStyle/>
                        <a:p>
                          <a:r>
                            <a:rPr lang="en-US" sz="1600" noProof="0" dirty="0" smtClean="0"/>
                            <a:t>1d </a:t>
                          </a:r>
                          <a:r>
                            <a:rPr lang="en-GB" sz="1600" noProof="0" dirty="0" smtClean="0"/>
                            <a:t>CLIC Linear Collider @ 3 </a:t>
                          </a:r>
                          <a:r>
                            <a:rPr lang="en-GB" sz="1600" noProof="0" dirty="0" err="1" smtClean="0"/>
                            <a:t>TeV</a:t>
                          </a:r>
                          <a:r>
                            <a:rPr lang="en-GB" sz="1600" noProof="0" dirty="0" smtClean="0"/>
                            <a:t> </a:t>
                          </a:r>
                          <a:r>
                            <a:rPr lang="en-GB" sz="1600" noProof="0" dirty="0" err="1" smtClean="0"/>
                            <a:t>c.m</a:t>
                          </a:r>
                          <a:r>
                            <a:rPr lang="en-GB" sz="1600" noProof="0" dirty="0" smtClean="0"/>
                            <a:t>. </a:t>
                          </a:r>
                          <a:r>
                            <a:rPr lang="en-US" sz="1600" b="1" noProof="0" dirty="0" smtClean="0">
                              <a:solidFill>
                                <a:srgbClr val="C00000"/>
                              </a:solidFill>
                            </a:rPr>
                            <a:t>14 </a:t>
                          </a:r>
                          <a:r>
                            <a:rPr lang="en-US" sz="1600" b="1" noProof="0" dirty="0" err="1" smtClean="0">
                              <a:solidFill>
                                <a:srgbClr val="C00000"/>
                              </a:solidFill>
                            </a:rPr>
                            <a:t>GWh</a:t>
                          </a:r>
                          <a:endParaRPr lang="en-US" sz="1600" b="1" noProof="0" dirty="0" smtClean="0">
                            <a:solidFill>
                              <a:srgbClr val="C00000"/>
                            </a:solidFill>
                          </a:endParaRPr>
                        </a:p>
                        <a:p>
                          <a:r>
                            <a:rPr lang="en-US" sz="1600" noProof="0" dirty="0" smtClean="0"/>
                            <a:t>1d </a:t>
                          </a:r>
                          <a:r>
                            <a:rPr lang="en-GB" sz="1600" noProof="0" dirty="0" smtClean="0"/>
                            <a:t>FCC-</a:t>
                          </a:r>
                          <a:r>
                            <a:rPr lang="en-GB" sz="1600" noProof="0" dirty="0" err="1" smtClean="0"/>
                            <a:t>hh</a:t>
                          </a:r>
                          <a:r>
                            <a:rPr lang="en-GB" sz="1600" noProof="0" dirty="0" smtClean="0"/>
                            <a:t> @ 100 </a:t>
                          </a:r>
                          <a:r>
                            <a:rPr lang="en-GB" sz="1600" noProof="0" dirty="0" err="1" smtClean="0"/>
                            <a:t>TeV</a:t>
                          </a:r>
                          <a:r>
                            <a:rPr lang="en-GB" sz="1600" noProof="0" dirty="0" smtClean="0"/>
                            <a:t> </a:t>
                          </a:r>
                          <a:r>
                            <a:rPr lang="en-GB" sz="1600" noProof="0" dirty="0" err="1" smtClean="0"/>
                            <a:t>c.m</a:t>
                          </a:r>
                          <a:r>
                            <a:rPr lang="en-GB" sz="1600" noProof="0" dirty="0" smtClean="0"/>
                            <a:t>. </a:t>
                          </a:r>
                          <a:r>
                            <a:rPr lang="en-US" sz="1600" b="1" noProof="0" dirty="0" smtClean="0">
                              <a:solidFill>
                                <a:srgbClr val="C00000"/>
                              </a:solidFill>
                            </a:rPr>
                            <a:t>14 </a:t>
                          </a:r>
                          <a:r>
                            <a:rPr lang="en-US" sz="1600" b="1" noProof="0" dirty="0" err="1" smtClean="0">
                              <a:solidFill>
                                <a:srgbClr val="C00000"/>
                              </a:solidFill>
                            </a:rPr>
                            <a:t>GWh</a:t>
                          </a:r>
                          <a:endParaRPr lang="en-US" sz="1600" b="1" noProof="0" dirty="0" smtClean="0">
                            <a:solidFill>
                              <a:srgbClr val="C00000"/>
                            </a:solidFill>
                          </a:endParaRPr>
                        </a:p>
                      </a:txBody>
                      <a:tcPr anchor="ctr"/>
                    </a:tc>
                    <a:tc>
                      <a:txBody>
                        <a:bodyPr/>
                        <a:lstStyle/>
                        <a:p>
                          <a:r>
                            <a:rPr lang="en-US" sz="1600" noProof="0" dirty="0" smtClean="0"/>
                            <a:t>All German storage</a:t>
                          </a:r>
                          <a:r>
                            <a:rPr lang="en-US" sz="1600" baseline="0" noProof="0" dirty="0" smtClean="0"/>
                            <a:t> hydropower</a:t>
                          </a:r>
                          <a:r>
                            <a:rPr lang="en-US" sz="1600" noProof="0" dirty="0" smtClean="0"/>
                            <a:t>:</a:t>
                          </a:r>
                        </a:p>
                        <a:p>
                          <a:r>
                            <a:rPr lang="en-US" sz="1600" b="1" noProof="0" dirty="0" smtClean="0">
                              <a:solidFill>
                                <a:srgbClr val="C00000"/>
                              </a:solidFill>
                            </a:rPr>
                            <a:t>40 </a:t>
                          </a:r>
                          <a:r>
                            <a:rPr lang="en-US" sz="1600" b="1" noProof="0" dirty="0" err="1" smtClean="0">
                              <a:solidFill>
                                <a:srgbClr val="C00000"/>
                              </a:solidFill>
                            </a:rPr>
                            <a:t>GWh</a:t>
                          </a:r>
                          <a:endParaRPr lang="en-US" sz="1600" b="1" noProof="0" dirty="0" smtClean="0">
                            <a:solidFill>
                              <a:srgbClr val="C00000"/>
                            </a:solidFill>
                          </a:endParaRPr>
                        </a:p>
                      </a:txBody>
                      <a:tcPr anchor="ctr"/>
                    </a:tc>
                    <a:extLst>
                      <a:ext uri="{0D108BD9-81ED-4DB2-BD59-A6C34878D82A}">
                        <a16:rowId xmlns:a16="http://schemas.microsoft.com/office/drawing/2014/main" val="10003"/>
                      </a:ext>
                    </a:extLst>
                  </a:tr>
                  <a:tr h="579120">
                    <a:tc>
                      <a:txBody>
                        <a:bodyPr/>
                        <a:lstStyle/>
                        <a:p>
                          <a:r>
                            <a:rPr lang="en-US" sz="1600" noProof="0" dirty="0" smtClean="0"/>
                            <a:t>1d Earth/Moon System E-loss:</a:t>
                          </a:r>
                        </a:p>
                        <a:p>
                          <a:r>
                            <a:rPr lang="en-US" sz="1600" b="1" noProof="0" dirty="0" smtClean="0">
                              <a:solidFill>
                                <a:srgbClr val="C00000"/>
                              </a:solidFill>
                            </a:rPr>
                            <a:t>77 </a:t>
                          </a:r>
                          <a:r>
                            <a:rPr lang="en-US" sz="1600" b="1" noProof="0" dirty="0" err="1" smtClean="0">
                              <a:solidFill>
                                <a:srgbClr val="C00000"/>
                              </a:solidFill>
                            </a:rPr>
                            <a:t>TWh</a:t>
                          </a:r>
                          <a:endParaRPr lang="en-US" sz="1600" b="1" noProof="0" dirty="0" smtClean="0">
                            <a:solidFill>
                              <a:srgbClr val="C00000"/>
                            </a:solidFill>
                          </a:endParaRPr>
                        </a:p>
                      </a:txBody>
                      <a:tcPr anchor="ctr"/>
                    </a:tc>
                    <a:tc>
                      <a:txBody>
                        <a:bodyPr/>
                        <a:lstStyle/>
                        <a:p>
                          <a:r>
                            <a:rPr lang="en-US" sz="1600" noProof="0" dirty="0" smtClean="0"/>
                            <a:t>1d electrical consumption mankind:</a:t>
                          </a:r>
                        </a:p>
                        <a:p>
                          <a:r>
                            <a:rPr lang="en-US" sz="1600" b="1" noProof="0" dirty="0" smtClean="0">
                              <a:solidFill>
                                <a:srgbClr val="C00000"/>
                              </a:solidFill>
                            </a:rPr>
                            <a:t>53</a:t>
                          </a:r>
                          <a:r>
                            <a:rPr lang="en-US" sz="1600" b="1" baseline="0" noProof="0" dirty="0" smtClean="0">
                              <a:solidFill>
                                <a:srgbClr val="C00000"/>
                              </a:solidFill>
                            </a:rPr>
                            <a:t> </a:t>
                          </a:r>
                          <a:r>
                            <a:rPr lang="en-US" sz="1600" b="1" baseline="0" noProof="0" dirty="0" err="1" smtClean="0">
                              <a:solidFill>
                                <a:srgbClr val="C00000"/>
                              </a:solidFill>
                            </a:rPr>
                            <a:t>T</a:t>
                          </a:r>
                          <a:r>
                            <a:rPr lang="en-US" sz="1600" b="1" noProof="0" dirty="0" err="1" smtClean="0">
                              <a:solidFill>
                                <a:srgbClr val="C00000"/>
                              </a:solidFill>
                            </a:rPr>
                            <a:t>Wh</a:t>
                          </a:r>
                          <a:endParaRPr lang="en-US" sz="1600" b="1" noProof="0" dirty="0" smtClean="0">
                            <a:solidFill>
                              <a:srgbClr val="C00000"/>
                            </a:solidFill>
                          </a:endParaRPr>
                        </a:p>
                      </a:txBody>
                      <a:tcPr anchor="ctr"/>
                    </a:tc>
                    <a:tc>
                      <a:txBody>
                        <a:bodyPr/>
                        <a:lstStyle/>
                        <a:p>
                          <a:r>
                            <a:rPr lang="en-US" sz="1600" noProof="0" dirty="0" smtClean="0"/>
                            <a:t>Energy stored in all BEVs</a:t>
                          </a:r>
                          <a:r>
                            <a:rPr lang="en-US" sz="1600" baseline="30000" noProof="0" dirty="0" smtClean="0"/>
                            <a:t>*)</a:t>
                          </a:r>
                          <a:r>
                            <a:rPr lang="en-US" sz="1600" noProof="0" dirty="0" smtClean="0"/>
                            <a:t>: </a:t>
                          </a:r>
                          <a:r>
                            <a:rPr lang="en-US" sz="1600" b="1" i="1" noProof="0" dirty="0" smtClean="0">
                              <a:solidFill>
                                <a:srgbClr val="C00000"/>
                              </a:solidFill>
                            </a:rPr>
                            <a:t>O</a:t>
                          </a:r>
                          <a:r>
                            <a:rPr lang="en-US" sz="1600" b="1" noProof="0" dirty="0" smtClean="0">
                              <a:solidFill>
                                <a:srgbClr val="C00000"/>
                              </a:solidFill>
                            </a:rPr>
                            <a:t>(0.5 </a:t>
                          </a:r>
                          <a:r>
                            <a:rPr lang="en-US" sz="1600" b="1" noProof="0" dirty="0" err="1" smtClean="0">
                              <a:solidFill>
                                <a:srgbClr val="C00000"/>
                              </a:solidFill>
                            </a:rPr>
                            <a:t>TWh</a:t>
                          </a:r>
                          <a:r>
                            <a:rPr lang="en-US" sz="1600" b="1" noProof="0" dirty="0" smtClean="0">
                              <a:solidFill>
                                <a:srgbClr val="C00000"/>
                              </a:solidFill>
                            </a:rPr>
                            <a:t>)</a:t>
                          </a:r>
                        </a:p>
                        <a:p>
                          <a:r>
                            <a:rPr lang="en-US" sz="1600" noProof="0" dirty="0" smtClean="0"/>
                            <a:t>World </a:t>
                          </a:r>
                          <a:r>
                            <a:rPr lang="en-US" sz="1600" baseline="0" noProof="0" dirty="0" smtClean="0"/>
                            <a:t>storage hydropower</a:t>
                          </a:r>
                          <a:r>
                            <a:rPr lang="en-US" sz="1600" noProof="0" dirty="0" smtClean="0"/>
                            <a:t>: </a:t>
                          </a:r>
                          <a:r>
                            <a:rPr lang="en-US" sz="1600" b="1" i="1" noProof="0" dirty="0" smtClean="0">
                              <a:solidFill>
                                <a:srgbClr val="C00000"/>
                              </a:solidFill>
                            </a:rPr>
                            <a:t>O</a:t>
                          </a:r>
                          <a:r>
                            <a:rPr lang="en-US" sz="1600" b="1" noProof="0" dirty="0" smtClean="0">
                              <a:solidFill>
                                <a:srgbClr val="C00000"/>
                              </a:solidFill>
                            </a:rPr>
                            <a:t>(1 </a:t>
                          </a:r>
                          <a:r>
                            <a:rPr lang="en-US" sz="1600" b="1" noProof="0" dirty="0" err="1" smtClean="0">
                              <a:solidFill>
                                <a:srgbClr val="C00000"/>
                              </a:solidFill>
                            </a:rPr>
                            <a:t>TWh</a:t>
                          </a:r>
                          <a:r>
                            <a:rPr lang="en-US" sz="1600" b="1" noProof="0" dirty="0" smtClean="0">
                              <a:solidFill>
                                <a:srgbClr val="C00000"/>
                              </a:solidFill>
                            </a:rPr>
                            <a:t>)</a:t>
                          </a:r>
                        </a:p>
                      </a:txBody>
                      <a:tcPr anchor="ctr"/>
                    </a:tc>
                    <a:extLst>
                      <a:ext uri="{0D108BD9-81ED-4DB2-BD59-A6C34878D82A}">
                        <a16:rowId xmlns:a16="http://schemas.microsoft.com/office/drawing/2014/main" val="10004"/>
                      </a:ext>
                    </a:extLst>
                  </a:tr>
                  <a:tr h="584645">
                    <a:tc>
                      <a:txBody>
                        <a:bodyPr/>
                        <a:lstStyle/>
                        <a:p>
                          <a:endParaRPr lang="en-US"/>
                        </a:p>
                      </a:txBody>
                      <a:tcPr anchor="ctr">
                        <a:blipFill>
                          <a:blip r:embed="rId2"/>
                          <a:stretch>
                            <a:fillRect l="-174" t="-456250" r="-215157" b="-13542"/>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t>1d total consumption humankind: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noProof="0" dirty="0" smtClean="0">
                              <a:solidFill>
                                <a:srgbClr val="C00000"/>
                              </a:solidFill>
                              <a:latin typeface="+mn-lt"/>
                              <a:ea typeface="+mn-ea"/>
                              <a:cs typeface="+mn-cs"/>
                            </a:rPr>
                            <a:t>360 </a:t>
                          </a:r>
                          <a:r>
                            <a:rPr lang="en-US" sz="1600" b="1" kern="1200" noProof="0" dirty="0" err="1" smtClean="0">
                              <a:solidFill>
                                <a:srgbClr val="C00000"/>
                              </a:solidFill>
                              <a:latin typeface="+mn-lt"/>
                              <a:ea typeface="+mn-ea"/>
                              <a:cs typeface="+mn-cs"/>
                            </a:rPr>
                            <a:t>TWh</a:t>
                          </a:r>
                          <a:endParaRPr lang="en-US" sz="1600" b="1" kern="1200" noProof="0" dirty="0" smtClean="0">
                            <a:solidFill>
                              <a:srgbClr val="C00000"/>
                            </a:solidFill>
                            <a:latin typeface="+mn-lt"/>
                            <a:ea typeface="+mn-ea"/>
                            <a:cs typeface="+mn-cs"/>
                          </a:endParaRPr>
                        </a:p>
                      </a:txBody>
                      <a:tcPr anchor="ctr"/>
                    </a:tc>
                    <a:tc>
                      <a:txBody>
                        <a:bodyPr/>
                        <a:lstStyle/>
                        <a:p>
                          <a:r>
                            <a:rPr lang="en-US" sz="1600" b="0" i="1" noProof="0" dirty="0" smtClean="0">
                              <a:solidFill>
                                <a:schemeClr val="tx1"/>
                              </a:solidFill>
                            </a:rPr>
                            <a:t>Energy</a:t>
                          </a:r>
                          <a:r>
                            <a:rPr lang="en-US" sz="1600" b="0" i="1" baseline="0" noProof="0" dirty="0" smtClean="0">
                              <a:solidFill>
                                <a:schemeClr val="tx1"/>
                              </a:solidFill>
                            </a:rPr>
                            <a:t> storage seems not to scale up!</a:t>
                          </a:r>
                          <a:endParaRPr lang="en-US" sz="1600" b="0" i="1" noProof="0" dirty="0" smtClean="0">
                            <a:solidFill>
                              <a:schemeClr val="tx1"/>
                            </a:solidFill>
                          </a:endParaRPr>
                        </a:p>
                      </a:txBody>
                      <a:tcPr anchor="ctr"/>
                    </a:tc>
                    <a:extLst>
                      <a:ext uri="{0D108BD9-81ED-4DB2-BD59-A6C34878D82A}">
                        <a16:rowId xmlns:a16="http://schemas.microsoft.com/office/drawing/2014/main" val="10005"/>
                      </a:ext>
                    </a:extLst>
                  </a:tr>
                </a:tbl>
              </a:graphicData>
            </a:graphic>
          </p:graphicFrame>
        </mc:Fallback>
      </mc:AlternateContent>
      <p:sp>
        <p:nvSpPr>
          <p:cNvPr id="5" name="TextBox 4"/>
          <p:cNvSpPr txBox="1"/>
          <p:nvPr/>
        </p:nvSpPr>
        <p:spPr>
          <a:xfrm>
            <a:off x="1105611" y="5105106"/>
            <a:ext cx="9976064" cy="1015663"/>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nchor="ctr" anchorCtr="1">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a:rPr>
              <a:t>Accelerators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a:rPr>
              <a:t>are in the range were they become relevant for society and public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a:rPr>
              <a:t>discussion.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a:rPr>
              <a:t>Desired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a:rPr>
              <a:t>turn to renewables is an enormous task; storage is the problem, not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a:rPr>
              <a:t>production!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a:rPr>
              <a:t>F</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a:rPr>
              <a:t>luctuations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Symbol"/>
              </a:rPr>
              <a:t>of energy availability, depending on time and weather, will be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a:rPr>
              <a:t>large!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10205156" y="4802897"/>
            <a:ext cx="1733808" cy="276999"/>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dirty="0" smtClean="0">
                <a:ln>
                  <a:noFill/>
                </a:ln>
                <a:solidFill>
                  <a:prstClr val="black"/>
                </a:solidFill>
                <a:effectLst/>
                <a:uLnTx/>
                <a:uFillTx/>
                <a:latin typeface="Calibri" panose="020F0502020204030204"/>
                <a:ea typeface="+mn-ea"/>
                <a:cs typeface="+mn-cs"/>
              </a:rPr>
              <a:t>*)</a:t>
            </a: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Battery Electric Vehicle</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60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274638"/>
            <a:ext cx="6552728" cy="1020762"/>
          </a:xfrm>
        </p:spPr>
        <p:txBody>
          <a:bodyPr>
            <a:normAutofit fontScale="90000"/>
          </a:bodyPr>
          <a:lstStyle/>
          <a:p>
            <a:r>
              <a:rPr lang="en-GB" dirty="0" smtClean="0"/>
              <a:t>Power flow in Accelerators</a:t>
            </a:r>
            <a:endParaRPr lang="en-GB" dirty="0"/>
          </a:p>
        </p:txBody>
      </p:sp>
      <p:sp>
        <p:nvSpPr>
          <p:cNvPr id="5" name="Rectangle 4"/>
          <p:cNvSpPr/>
          <p:nvPr/>
        </p:nvSpPr>
        <p:spPr>
          <a:xfrm>
            <a:off x="1828800" y="1318591"/>
            <a:ext cx="762000" cy="3619500"/>
          </a:xfrm>
          <a:prstGeom prst="rect">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Electricity</a:t>
            </a: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4000" b="1" i="0" u="none" strike="noStrike" kern="1200" cap="none" spc="0" normalizeH="0" baseline="0" noProof="0" dirty="0" smtClean="0">
                <a:ln>
                  <a:noFill/>
                </a:ln>
                <a:solidFill>
                  <a:prstClr val="black"/>
                </a:solidFill>
                <a:effectLst/>
                <a:uLnTx/>
                <a:uFillTx/>
                <a:latin typeface="Calibri" panose="020F0502020204030204"/>
                <a:ea typeface="+mn-ea"/>
                <a:cs typeface="+mn-cs"/>
              </a:rPr>
              <a:t>grid</a:t>
            </a:r>
            <a:endPar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3276600" y="1318591"/>
            <a:ext cx="2819400" cy="1447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Accelerator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Radio Frequency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Magnets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Vacuum etc.</a:t>
            </a:r>
          </a:p>
        </p:txBody>
      </p:sp>
      <p:sp>
        <p:nvSpPr>
          <p:cNvPr id="7" name="Rectangle 6"/>
          <p:cNvSpPr/>
          <p:nvPr/>
        </p:nvSpPr>
        <p:spPr>
          <a:xfrm>
            <a:off x="3276600" y="2812775"/>
            <a:ext cx="2819400" cy="1143000"/>
          </a:xfrm>
          <a:prstGeom prst="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Auxiliary</a:t>
            </a:r>
            <a:r>
              <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Cryogenics</a:t>
            </a:r>
            <a:endPar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C</a:t>
            </a:r>
            <a:r>
              <a:rPr kumimoji="0" lang="en-GB" sz="20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onv</a:t>
            </a:r>
            <a:r>
              <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 cooling, AC etc.</a:t>
            </a:r>
          </a:p>
        </p:txBody>
      </p:sp>
      <p:sp>
        <p:nvSpPr>
          <p:cNvPr id="8" name="Rectangle 7"/>
          <p:cNvSpPr/>
          <p:nvPr/>
        </p:nvSpPr>
        <p:spPr>
          <a:xfrm>
            <a:off x="3276600" y="4017627"/>
            <a:ext cx="2819400" cy="103145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Instruments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E.g</a:t>
            </a:r>
            <a:r>
              <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 particle </a:t>
            </a:r>
            <a:r>
              <a:rPr kumimoji="0" lang="en-GB" sz="20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detectors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Computing</a:t>
            </a:r>
            <a:endParaRPr kumimoji="0" lang="en-GB" sz="20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endParaRPr>
          </a:p>
        </p:txBody>
      </p:sp>
      <p:sp>
        <p:nvSpPr>
          <p:cNvPr id="9" name="Rectangle 8"/>
          <p:cNvSpPr/>
          <p:nvPr/>
        </p:nvSpPr>
        <p:spPr>
          <a:xfrm>
            <a:off x="6858000" y="2241921"/>
            <a:ext cx="914400" cy="269617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conversion to secondary radiation (beam collisions, targets, undulators …)</a:t>
            </a:r>
          </a:p>
        </p:txBody>
      </p:sp>
      <p:sp>
        <p:nvSpPr>
          <p:cNvPr id="12" name="TextBox 11"/>
          <p:cNvSpPr txBox="1"/>
          <p:nvPr/>
        </p:nvSpPr>
        <p:spPr>
          <a:xfrm>
            <a:off x="7924800" y="131859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direct beam application</a:t>
            </a:r>
            <a:r>
              <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p-therapy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Isotope </a:t>
            </a:r>
            <a:r>
              <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production</a:t>
            </a:r>
          </a:p>
        </p:txBody>
      </p:sp>
      <p:sp>
        <p:nvSpPr>
          <p:cNvPr id="13" name="TextBox 12"/>
          <p:cNvSpPr txBox="1"/>
          <p:nvPr/>
        </p:nvSpPr>
        <p:spPr>
          <a:xfrm>
            <a:off x="7944814" y="2457138"/>
            <a:ext cx="399154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secondary radiation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E</a:t>
            </a:r>
            <a:r>
              <a:rPr kumimoji="0" lang="en-GB" sz="18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xotic </a:t>
            </a:r>
            <a:r>
              <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particles, e.g. Higgs, B-mesons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Photons (synchrotron radiation)</a:t>
            </a:r>
            <a:endPar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Neutrons</a:t>
            </a:r>
            <a:endPar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M</a:t>
            </a:r>
            <a:r>
              <a:rPr kumimoji="0" lang="en-GB" sz="1800" b="0" i="0" u="none" strike="noStrike" kern="1200" cap="none" spc="0" normalizeH="0" baseline="0" noProof="0" dirty="0" smtClean="0">
                <a:ln>
                  <a:noFill/>
                </a:ln>
                <a:solidFill>
                  <a:prstClr val="black">
                    <a:lumMod val="50000"/>
                  </a:prstClr>
                </a:solidFill>
                <a:effectLst/>
                <a:uLnTx/>
                <a:uFillTx/>
                <a:latin typeface="Calibri" panose="020F0502020204030204"/>
                <a:ea typeface="+mn-ea"/>
                <a:cs typeface="+mn-cs"/>
              </a:rPr>
              <a:t>uons</a:t>
            </a:r>
            <a:endParaRPr kumimoji="0" lang="en-GB" sz="1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endParaRPr>
          </a:p>
        </p:txBody>
      </p:sp>
      <p:sp>
        <p:nvSpPr>
          <p:cNvPr id="14" name="Right Arrow 13"/>
          <p:cNvSpPr/>
          <p:nvPr/>
        </p:nvSpPr>
        <p:spPr>
          <a:xfrm>
            <a:off x="6293434" y="1470992"/>
            <a:ext cx="1631373" cy="3092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2667007" y="1887871"/>
            <a:ext cx="488373" cy="30926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2667006" y="3435376"/>
            <a:ext cx="488373" cy="30926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Arrow 16"/>
          <p:cNvSpPr/>
          <p:nvPr/>
        </p:nvSpPr>
        <p:spPr>
          <a:xfrm>
            <a:off x="2667006" y="4421521"/>
            <a:ext cx="488373" cy="30926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849582" y="5280991"/>
            <a:ext cx="7158952"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Possible figures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of merit: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Number of physics events, secondary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particles, X-rays on sample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per kWh consumed</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ight Arrow 18"/>
          <p:cNvSpPr/>
          <p:nvPr/>
        </p:nvSpPr>
        <p:spPr>
          <a:xfrm>
            <a:off x="6298629" y="2302506"/>
            <a:ext cx="483177" cy="3092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6248401" y="1863659"/>
            <a:ext cx="8312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546A"/>
                </a:solidFill>
                <a:effectLst/>
                <a:uLnTx/>
                <a:uFillTx/>
                <a:latin typeface="Calibri" panose="020F0502020204030204"/>
                <a:ea typeface="+mn-ea"/>
                <a:cs typeface="+mn-cs"/>
              </a:rPr>
              <a:t>beam</a:t>
            </a:r>
          </a:p>
        </p:txBody>
      </p:sp>
      <p:sp>
        <p:nvSpPr>
          <p:cNvPr id="21" name="Right Arrow 20"/>
          <p:cNvSpPr/>
          <p:nvPr/>
        </p:nvSpPr>
        <p:spPr>
          <a:xfrm rot="998980">
            <a:off x="7957523" y="4487045"/>
            <a:ext cx="1097568" cy="90211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9144001" y="4850065"/>
            <a:ext cx="15139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Eventually all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converted to waste heat !</a:t>
            </a:r>
          </a:p>
        </p:txBody>
      </p:sp>
      <p:sp>
        <p:nvSpPr>
          <p:cNvPr id="23" name="TextBox 22"/>
          <p:cNvSpPr txBox="1"/>
          <p:nvPr/>
        </p:nvSpPr>
        <p:spPr>
          <a:xfrm>
            <a:off x="10810733" y="5496396"/>
            <a:ext cx="11256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M. Seidel/PSI</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93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 June 2019</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ARIES Workshop on Energy Efficient RF                            E. Jensen: Increasing Demand</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7BAC7-FE87-40F6-AA24-4F4685D1B02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Content Placeholder 8"/>
          <p:cNvSpPr>
            <a:spLocks noGrp="1"/>
          </p:cNvSpPr>
          <p:nvPr>
            <p:ph sz="half" idx="2"/>
          </p:nvPr>
        </p:nvSpPr>
        <p:spPr>
          <a:xfrm>
            <a:off x="1557030" y="1619809"/>
            <a:ext cx="4528101" cy="4351338"/>
          </a:xfrm>
        </p:spPr>
        <p:txBody>
          <a:bodyPr/>
          <a:lstStyle/>
          <a:p>
            <a:r>
              <a:rPr lang="en-GB" dirty="0" smtClean="0"/>
              <a:t>Smaller efficiency</a:t>
            </a:r>
            <a:endParaRPr lang="en-GB" dirty="0"/>
          </a:p>
        </p:txBody>
      </p:sp>
      <p:sp>
        <p:nvSpPr>
          <p:cNvPr id="8" name="Content Placeholder 7"/>
          <p:cNvSpPr>
            <a:spLocks noGrp="1"/>
          </p:cNvSpPr>
          <p:nvPr>
            <p:ph sz="half" idx="1"/>
          </p:nvPr>
        </p:nvSpPr>
        <p:spPr>
          <a:xfrm>
            <a:off x="6635543" y="1631669"/>
            <a:ext cx="4734306" cy="4351338"/>
          </a:xfrm>
        </p:spPr>
        <p:txBody>
          <a:bodyPr/>
          <a:lstStyle/>
          <a:p>
            <a:r>
              <a:rPr lang="en-GB" dirty="0" smtClean="0"/>
              <a:t>Larger efficiency</a:t>
            </a:r>
            <a:endParaRPr lang="en-GB" dirty="0"/>
          </a:p>
        </p:txBody>
      </p:sp>
      <mc:AlternateContent xmlns:mc="http://schemas.openxmlformats.org/markup-compatibility/2006" xmlns:a14="http://schemas.microsoft.com/office/drawing/2010/main">
        <mc:Choice Requires="a14">
          <p:sp>
            <p:nvSpPr>
              <p:cNvPr id="7" name="Title 6"/>
              <p:cNvSpPr>
                <a:spLocks noGrp="1"/>
              </p:cNvSpPr>
              <p:nvPr>
                <p:ph type="title"/>
              </p:nvPr>
            </p:nvSpPr>
            <p:spPr/>
            <p:txBody>
              <a:bodyPr>
                <a:normAutofit/>
              </a:bodyPr>
              <a:lstStyle/>
              <a:p>
                <a:r>
                  <a:rPr lang="en-GB" dirty="0" smtClean="0"/>
                  <a:t>Efficiency </a:t>
                </a:r>
                <a14:m>
                  <m:oMath xmlns:m="http://schemas.openxmlformats.org/officeDocument/2006/math">
                    <m:r>
                      <a:rPr lang="en-GB" b="0" i="1" smtClean="0">
                        <a:latin typeface="Cambria Math" panose="02040503050406030204" pitchFamily="18" charset="0"/>
                      </a:rPr>
                      <m:t>𝜂</m:t>
                    </m:r>
                  </m:oMath>
                </a14:m>
                <a:r>
                  <a:rPr lang="en-GB" dirty="0" smtClean="0"/>
                  <a:t>, </a:t>
                </a:r>
                <a:r>
                  <a:rPr lang="en-GB" dirty="0"/>
                  <a:t>definition</a:t>
                </a:r>
              </a:p>
            </p:txBody>
          </p:sp>
        </mc:Choice>
        <mc:Fallback xmlns="">
          <p:sp>
            <p:nvSpPr>
              <p:cNvPr id="7" name="Title 6"/>
              <p:cNvSpPr>
                <a:spLocks noGrp="1" noRot="1" noChangeAspect="1" noMove="1" noResize="1" noEditPoints="1" noAdjustHandles="1" noChangeArrowheads="1" noChangeShapeType="1" noTextEdit="1"/>
              </p:cNvSpPr>
              <p:nvPr>
                <p:ph type="title"/>
              </p:nvPr>
            </p:nvSpPr>
            <p:spPr>
              <a:blipFill rotWithShape="0">
                <a:blip r:embed="rId2"/>
                <a:stretch>
                  <a:fillRect l="-3106" b="-922"/>
                </a:stretch>
              </a:blipFill>
            </p:spPr>
            <p:txBody>
              <a:bodyPr/>
              <a:lstStyle/>
              <a:p>
                <a:r>
                  <a:rPr lang="en-GB">
                    <a:noFill/>
                  </a:rPr>
                  <a:t> </a:t>
                </a:r>
              </a:p>
            </p:txBody>
          </p:sp>
        </mc:Fallback>
      </mc:AlternateContent>
      <p:grpSp>
        <p:nvGrpSpPr>
          <p:cNvPr id="18" name="Group 17"/>
          <p:cNvGrpSpPr/>
          <p:nvPr/>
        </p:nvGrpSpPr>
        <p:grpSpPr>
          <a:xfrm>
            <a:off x="1782262" y="2130567"/>
            <a:ext cx="4029043" cy="3928543"/>
            <a:chOff x="6422832" y="2336383"/>
            <a:chExt cx="4029043" cy="3928543"/>
          </a:xfrm>
        </p:grpSpPr>
        <p:grpSp>
          <p:nvGrpSpPr>
            <p:cNvPr id="17" name="Group 16"/>
            <p:cNvGrpSpPr/>
            <p:nvPr/>
          </p:nvGrpSpPr>
          <p:grpSpPr>
            <a:xfrm>
              <a:off x="6422832" y="2340076"/>
              <a:ext cx="3730983" cy="3924850"/>
              <a:chOff x="6422832" y="2340076"/>
              <a:chExt cx="3730983" cy="3924850"/>
            </a:xfrm>
          </p:grpSpPr>
          <p:sp>
            <p:nvSpPr>
              <p:cNvPr id="14" name="Bent Arrow 13"/>
              <p:cNvSpPr/>
              <p:nvPr/>
            </p:nvSpPr>
            <p:spPr>
              <a:xfrm rot="5400000">
                <a:off x="7534264" y="3645374"/>
                <a:ext cx="2708104" cy="2530999"/>
              </a:xfrm>
              <a:prstGeom prst="bentArrow">
                <a:avLst>
                  <a:gd name="adj1" fmla="val 55330"/>
                  <a:gd name="adj2" fmla="val 25920"/>
                  <a:gd name="adj3" fmla="val 24311"/>
                  <a:gd name="adj4" fmla="val 79662"/>
                </a:avLst>
              </a:prstGeom>
              <a:solidFill>
                <a:schemeClr val="bg2">
                  <a:lumMod val="75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6422832" y="2340076"/>
                <a:ext cx="1199985" cy="2526892"/>
              </a:xfrm>
              <a:prstGeom prst="rect">
                <a:avLst/>
              </a:prstGeom>
              <a:solidFill>
                <a:schemeClr val="accent1">
                  <a:lumMod val="40000"/>
                  <a:lumOff val="60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consumed energy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TextBox 18"/>
            <p:cNvSpPr txBox="1"/>
            <p:nvPr/>
          </p:nvSpPr>
          <p:spPr>
            <a:xfrm>
              <a:off x="7949512" y="4073727"/>
              <a:ext cx="1652375" cy="646331"/>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rejected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(normally heat)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1" name="Pentagon 20"/>
                <p:cNvSpPr/>
                <p:nvPr/>
              </p:nvSpPr>
              <p:spPr>
                <a:xfrm>
                  <a:off x="7622816" y="2336383"/>
                  <a:ext cx="2829059" cy="1219200"/>
                </a:xfrm>
                <a:prstGeom prst="homePlate">
                  <a:avLst/>
                </a:prstGeom>
                <a:solidFill>
                  <a:srgbClr val="92D050"/>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useful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𝜂</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consumed energy</a:t>
                  </a:r>
                </a:p>
              </p:txBody>
            </p:sp>
          </mc:Choice>
          <mc:Fallback xmlns="">
            <p:sp>
              <p:nvSpPr>
                <p:cNvPr id="21" name="Pentagon 20"/>
                <p:cNvSpPr>
                  <a:spLocks noRot="1" noChangeAspect="1" noMove="1" noResize="1" noEditPoints="1" noAdjustHandles="1" noChangeArrowheads="1" noChangeShapeType="1" noTextEdit="1"/>
                </p:cNvSpPr>
                <p:nvPr/>
              </p:nvSpPr>
              <p:spPr>
                <a:xfrm>
                  <a:off x="7622816" y="2336383"/>
                  <a:ext cx="2829059" cy="1219200"/>
                </a:xfrm>
                <a:prstGeom prst="homePlate">
                  <a:avLst/>
                </a:prstGeom>
                <a:blipFill rotWithShape="0">
                  <a:blip r:embed="rId4"/>
                  <a:stretch>
                    <a:fillRect/>
                  </a:stretch>
                </a:blipFill>
                <a:ln>
                  <a:noFill/>
                </a:ln>
                <a:effectLst/>
              </p:spPr>
              <p:txBody>
                <a:bodyPr/>
                <a:lstStyle/>
                <a:p>
                  <a:r>
                    <a:rPr lang="en-GB">
                      <a:noFill/>
                    </a:rPr>
                    <a:t> </a:t>
                  </a:r>
                </a:p>
              </p:txBody>
            </p:sp>
          </mc:Fallback>
        </mc:AlternateContent>
      </p:grpSp>
      <p:grpSp>
        <p:nvGrpSpPr>
          <p:cNvPr id="13" name="Group 12"/>
          <p:cNvGrpSpPr/>
          <p:nvPr/>
        </p:nvGrpSpPr>
        <p:grpSpPr>
          <a:xfrm>
            <a:off x="6992022" y="2146120"/>
            <a:ext cx="4029043" cy="3743637"/>
            <a:chOff x="1123243" y="2340076"/>
            <a:chExt cx="4029043" cy="3743637"/>
          </a:xfrm>
        </p:grpSpPr>
        <mc:AlternateContent xmlns:mc="http://schemas.openxmlformats.org/markup-compatibility/2006" xmlns:a14="http://schemas.microsoft.com/office/drawing/2010/main">
          <mc:Choice Requires="a14">
            <p:sp>
              <p:nvSpPr>
                <p:cNvPr id="10" name="Pentagon 9"/>
                <p:cNvSpPr/>
                <p:nvPr/>
              </p:nvSpPr>
              <p:spPr>
                <a:xfrm>
                  <a:off x="2323227" y="2340076"/>
                  <a:ext cx="2829059" cy="1219200"/>
                </a:xfrm>
                <a:prstGeom prst="homePlate">
                  <a:avLst/>
                </a:prstGeom>
                <a:solidFill>
                  <a:srgbClr val="92D050"/>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useful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𝜂</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consumed energy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Pentagon 9"/>
                <p:cNvSpPr>
                  <a:spLocks noRot="1" noChangeAspect="1" noMove="1" noResize="1" noEditPoints="1" noAdjustHandles="1" noChangeArrowheads="1" noChangeShapeType="1" noTextEdit="1"/>
                </p:cNvSpPr>
                <p:nvPr/>
              </p:nvSpPr>
              <p:spPr>
                <a:xfrm>
                  <a:off x="2323227" y="2340076"/>
                  <a:ext cx="2829059" cy="1219200"/>
                </a:xfrm>
                <a:prstGeom prst="homePlate">
                  <a:avLst/>
                </a:prstGeom>
                <a:blipFill rotWithShape="0">
                  <a:blip r:embed="rId5"/>
                  <a:stretch>
                    <a:fillRect/>
                  </a:stretch>
                </a:blipFill>
                <a:ln>
                  <a:noFill/>
                </a:ln>
                <a:effectLst/>
              </p:spPr>
              <p:txBody>
                <a:bodyPr/>
                <a:lstStyle/>
                <a:p>
                  <a:r>
                    <a:rPr lang="en-GB">
                      <a:noFill/>
                    </a:rPr>
                    <a:t> </a:t>
                  </a:r>
                </a:p>
              </p:txBody>
            </p:sp>
          </mc:Fallback>
        </mc:AlternateContent>
        <p:sp>
          <p:nvSpPr>
            <p:cNvPr id="11" name="Bent Arrow 10"/>
            <p:cNvSpPr/>
            <p:nvPr/>
          </p:nvSpPr>
          <p:spPr>
            <a:xfrm rot="5400000">
              <a:off x="1802049" y="4080457"/>
              <a:ext cx="2524434" cy="1482078"/>
            </a:xfrm>
            <a:prstGeom prst="bentArrow">
              <a:avLst>
                <a:gd name="adj1" fmla="val 50000"/>
                <a:gd name="adj2" fmla="val 17288"/>
                <a:gd name="adj3" fmla="val 25000"/>
                <a:gd name="adj4" fmla="val 65130"/>
              </a:avLst>
            </a:prstGeom>
            <a:solidFill>
              <a:schemeClr val="bg2">
                <a:lumMod val="75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1123243" y="2340077"/>
              <a:ext cx="1217869" cy="1733650"/>
            </a:xfrm>
            <a:prstGeom prst="rect">
              <a:avLst/>
            </a:prstGeom>
            <a:solidFill>
              <a:schemeClr val="accent1">
                <a:lumMod val="40000"/>
                <a:lumOff val="60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consumed energy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2767586" y="4073727"/>
              <a:ext cx="1652375" cy="646331"/>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rejected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(normally heat)</a:t>
              </a:r>
            </a:p>
          </p:txBody>
        </p:sp>
      </p:grpSp>
      <p:sp>
        <p:nvSpPr>
          <p:cNvPr id="5" name="TextBox 4"/>
          <p:cNvSpPr txBox="1"/>
          <p:nvPr/>
        </p:nvSpPr>
        <p:spPr>
          <a:xfrm>
            <a:off x="208216" y="5135884"/>
            <a:ext cx="3886536" cy="107721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1">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Definition as a ratio makes sense only for an energy-converting sub-system.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For an accelerator facility, we need other figures of merit!</a:t>
            </a:r>
          </a:p>
        </p:txBody>
      </p:sp>
      <mc:AlternateContent xmlns:mc="http://schemas.openxmlformats.org/markup-compatibility/2006" xmlns:a14="http://schemas.microsoft.com/office/drawing/2010/main">
        <mc:Choice Requires="a14">
          <p:sp>
            <p:nvSpPr>
              <p:cNvPr id="6" name="TextBox 5"/>
              <p:cNvSpPr txBox="1"/>
              <p:nvPr/>
            </p:nvSpPr>
            <p:spPr>
              <a:xfrm>
                <a:off x="6364798" y="4709669"/>
                <a:ext cx="2701508" cy="147732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larger </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𝜂</m:t>
                    </m:r>
                  </m:oMath>
                </a14:m>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means</a:t>
                </a:r>
                <a:b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less energy consumed</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less energy wasted </a:t>
                </a:r>
                <a:b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and smaller installation!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364798" y="4709669"/>
                <a:ext cx="2701508" cy="1477328"/>
              </a:xfrm>
              <a:prstGeom prst="rect">
                <a:avLst/>
              </a:prstGeom>
              <a:blipFill>
                <a:blip r:embed="rId6"/>
                <a:stretch>
                  <a:fillRect/>
                </a:stretch>
              </a:blipFill>
              <a:ln/>
            </p:spPr>
            <p:txBody>
              <a:bodyPr/>
              <a:lstStyle/>
              <a:p>
                <a:r>
                  <a:rPr lang="en-GB">
                    <a:noFill/>
                  </a:rPr>
                  <a:t> </a:t>
                </a:r>
              </a:p>
            </p:txBody>
          </p:sp>
        </mc:Fallback>
      </mc:AlternateContent>
      <p:grpSp>
        <p:nvGrpSpPr>
          <p:cNvPr id="24" name="Group 23"/>
          <p:cNvGrpSpPr/>
          <p:nvPr/>
        </p:nvGrpSpPr>
        <p:grpSpPr>
          <a:xfrm>
            <a:off x="4180848" y="2064031"/>
            <a:ext cx="1086793" cy="474966"/>
            <a:chOff x="4180848" y="2064031"/>
            <a:chExt cx="1086793" cy="474966"/>
          </a:xfrm>
        </p:grpSpPr>
        <p:sp>
          <p:nvSpPr>
            <p:cNvPr id="16" name="TextBox 15"/>
            <p:cNvSpPr txBox="1"/>
            <p:nvPr/>
          </p:nvSpPr>
          <p:spPr>
            <a:xfrm>
              <a:off x="4247746" y="2064031"/>
              <a:ext cx="1019895" cy="369332"/>
            </a:xfrm>
            <a:prstGeom prst="rect">
              <a:avLst/>
            </a:prstGeom>
            <a:noFill/>
            <a:ln>
              <a:noFill/>
            </a:ln>
          </p:spPr>
          <p:txBody>
            <a:bodyPr wrap="none" rtlCol="0" anchor="ctr" anchorCtr="1">
              <a:spAutoFit/>
            </a:bodyPr>
            <a:lstStyle/>
            <a:p>
              <a:r>
                <a:rPr lang="en-GB" dirty="0" smtClean="0"/>
                <a:t>outcome</a:t>
              </a:r>
              <a:endParaRPr lang="en-GB" dirty="0"/>
            </a:p>
          </p:txBody>
        </p:sp>
        <p:cxnSp>
          <p:nvCxnSpPr>
            <p:cNvPr id="23" name="Straight Connector 22"/>
            <p:cNvCxnSpPr/>
            <p:nvPr/>
          </p:nvCxnSpPr>
          <p:spPr>
            <a:xfrm flipV="1">
              <a:off x="4180848" y="2411006"/>
              <a:ext cx="719858" cy="127991"/>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nvGrpSpPr>
          <p:cNvPr id="25" name="Group 24"/>
          <p:cNvGrpSpPr/>
          <p:nvPr/>
        </p:nvGrpSpPr>
        <p:grpSpPr>
          <a:xfrm>
            <a:off x="9409875" y="2064031"/>
            <a:ext cx="1086793" cy="474966"/>
            <a:chOff x="4180848" y="2064031"/>
            <a:chExt cx="1086793" cy="474966"/>
          </a:xfrm>
        </p:grpSpPr>
        <p:sp>
          <p:nvSpPr>
            <p:cNvPr id="26" name="TextBox 25"/>
            <p:cNvSpPr txBox="1"/>
            <p:nvPr/>
          </p:nvSpPr>
          <p:spPr>
            <a:xfrm>
              <a:off x="4247746" y="2064031"/>
              <a:ext cx="1019895" cy="369332"/>
            </a:xfrm>
            <a:prstGeom prst="rect">
              <a:avLst/>
            </a:prstGeom>
            <a:noFill/>
            <a:ln>
              <a:noFill/>
            </a:ln>
          </p:spPr>
          <p:txBody>
            <a:bodyPr wrap="none" rtlCol="0" anchor="ctr" anchorCtr="1">
              <a:spAutoFit/>
            </a:bodyPr>
            <a:lstStyle/>
            <a:p>
              <a:r>
                <a:rPr lang="en-GB" dirty="0" smtClean="0"/>
                <a:t>outcome</a:t>
              </a:r>
              <a:endParaRPr lang="en-GB" dirty="0"/>
            </a:p>
          </p:txBody>
        </p:sp>
        <p:cxnSp>
          <p:nvCxnSpPr>
            <p:cNvPr id="27" name="Straight Connector 26"/>
            <p:cNvCxnSpPr/>
            <p:nvPr/>
          </p:nvCxnSpPr>
          <p:spPr>
            <a:xfrm flipV="1">
              <a:off x="4180848" y="2411006"/>
              <a:ext cx="719858" cy="127991"/>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43771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smtClean="0"/>
              <a:t>18 June 2019</a:t>
            </a:r>
            <a:endParaRPr lang="en-GB" noProof="0" dirty="0"/>
          </a:p>
        </p:txBody>
      </p:sp>
      <p:sp>
        <p:nvSpPr>
          <p:cNvPr id="3" name="Footer Placeholder 2"/>
          <p:cNvSpPr>
            <a:spLocks noGrp="1"/>
          </p:cNvSpPr>
          <p:nvPr>
            <p:ph type="ftr" sz="quarter" idx="11"/>
          </p:nvPr>
        </p:nvSpPr>
        <p:spPr/>
        <p:txBody>
          <a:bodyPr/>
          <a:lstStyle/>
          <a:p>
            <a:r>
              <a:rPr lang="en-GB" noProof="0" smtClean="0"/>
              <a:t>ARIES Workshop on Energy Efficient RF                            E. Jensen: Increasing Demand</a:t>
            </a:r>
            <a:endParaRPr lang="en-GB" noProof="0" dirty="0"/>
          </a:p>
        </p:txBody>
      </p:sp>
      <p:sp>
        <p:nvSpPr>
          <p:cNvPr id="4" name="Slide Number Placeholder 3"/>
          <p:cNvSpPr>
            <a:spLocks noGrp="1"/>
          </p:cNvSpPr>
          <p:nvPr>
            <p:ph type="sldNum" sz="quarter" idx="12"/>
          </p:nvPr>
        </p:nvSpPr>
        <p:spPr/>
        <p:txBody>
          <a:bodyPr/>
          <a:lstStyle/>
          <a:p>
            <a:fld id="{71B7BAC7-FE87-40F6-AA24-4F4685D1B022}" type="slidenum">
              <a:rPr lang="en-GB" noProof="0" smtClean="0"/>
              <a:t>8</a:t>
            </a:fld>
            <a:endParaRPr lang="en-GB" noProof="0"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766763" y="1543050"/>
                <a:ext cx="11017567" cy="4633913"/>
              </a:xfrm>
            </p:spPr>
            <p:txBody>
              <a:bodyPr>
                <a:normAutofit/>
              </a:bodyPr>
              <a:lstStyle/>
              <a:p>
                <a:r>
                  <a:rPr lang="en-GB" dirty="0" smtClean="0"/>
                  <a:t>For High-Energy Physics: Instantaneous luminosity per </a:t>
                </a:r>
                <a:r>
                  <a:rPr lang="en-GB" dirty="0" err="1" smtClean="0"/>
                  <a:t>gid</a:t>
                </a:r>
                <a:r>
                  <a:rPr lang="en-GB" dirty="0" smtClean="0"/>
                  <a:t> power used</a:t>
                </a:r>
                <a:br>
                  <a:rPr lang="en-GB" dirty="0" smtClean="0"/>
                </a:br>
                <a:r>
                  <a:rPr lang="en-GB" dirty="0" smtClean="0"/>
                  <a:t>       … or better: </a:t>
                </a:r>
              </a:p>
              <a:p>
                <a:pPr marL="0" indent="0" algn="ctr">
                  <a:buNone/>
                </a:pPr>
                <a:r>
                  <a:rPr lang="en-GB" dirty="0" smtClean="0"/>
                  <a:t>Integrated luminosity per primary energy supplied, measured in units of</a:t>
                </a:r>
              </a:p>
              <a:p>
                <a:pPr marL="0" indent="0" algn="ctr">
                  <a:buNone/>
                </a:pPr>
                <a:endParaRPr lang="en-GB" sz="800" dirty="0" smtClean="0"/>
              </a:p>
              <a:p>
                <a:pPr marL="0" indent="0" algn="ctr">
                  <a:buNone/>
                </a:pPr>
                <a14:m>
                  <m:oMath xmlns:m="http://schemas.openxmlformats.org/officeDocument/2006/math">
                    <m:f>
                      <m:fPr>
                        <m:type m:val="lin"/>
                        <m:ctrlPr>
                          <a:rPr lang="en-GB" b="0" i="1" smtClean="0">
                            <a:latin typeface="Cambria Math" panose="02040503050406030204" pitchFamily="18" charset="0"/>
                          </a:rPr>
                        </m:ctrlPr>
                      </m:fPr>
                      <m:num>
                        <m:r>
                          <m:rPr>
                            <m:sty m:val="p"/>
                          </m:rPr>
                          <a:rPr lang="en-GB" b="0" i="0" smtClean="0">
                            <a:latin typeface="Cambria Math" panose="02040503050406030204" pitchFamily="18" charset="0"/>
                          </a:rPr>
                          <m:t>f</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b</m:t>
                            </m:r>
                          </m:e>
                          <m:sup>
                            <m:r>
                              <a:rPr lang="en-GB" b="0" i="0" smtClean="0">
                                <a:latin typeface="Cambria Math" panose="02040503050406030204" pitchFamily="18" charset="0"/>
                              </a:rPr>
                              <m:t>−1</m:t>
                            </m:r>
                          </m:sup>
                        </m:sSup>
                      </m:num>
                      <m:den>
                        <m:r>
                          <m:rPr>
                            <m:sty m:val="p"/>
                          </m:rPr>
                          <a:rPr lang="en-GB" b="0" i="0" smtClean="0">
                            <a:latin typeface="Cambria Math" panose="02040503050406030204" pitchFamily="18" charset="0"/>
                          </a:rPr>
                          <m:t>TWh</m:t>
                        </m:r>
                      </m:den>
                    </m:f>
                  </m:oMath>
                </a14:m>
                <a:r>
                  <a:rPr lang="en-GB" dirty="0" smtClean="0"/>
                  <a:t>.</a:t>
                </a:r>
              </a:p>
              <a:p>
                <a:pPr marL="0" indent="0" algn="ctr">
                  <a:buNone/>
                </a:pPr>
                <a:endParaRPr lang="en-GB" sz="800" dirty="0" smtClean="0"/>
              </a:p>
              <a:p>
                <a:r>
                  <a:rPr lang="en-GB" dirty="0" smtClean="0"/>
                  <a:t>Using the integrated definition illustrates how </a:t>
                </a:r>
                <a:r>
                  <a:rPr lang="en-GB" b="1" dirty="0" smtClean="0"/>
                  <a:t>system availability </a:t>
                </a:r>
                <a:r>
                  <a:rPr lang="en-GB" dirty="0" smtClean="0"/>
                  <a:t>and</a:t>
                </a:r>
                <a:r>
                  <a:rPr lang="en-GB" b="1" dirty="0" smtClean="0"/>
                  <a:t> energy management </a:t>
                </a:r>
                <a:r>
                  <a:rPr lang="en-GB" dirty="0" smtClean="0"/>
                  <a:t>enter the equation:</a:t>
                </a:r>
              </a:p>
              <a:p>
                <a:pPr lvl="1"/>
                <a:r>
                  <a:rPr lang="en-GB" dirty="0" smtClean="0"/>
                  <a:t>In case of failure, no luminosity is produced but energy continues to be supplied.</a:t>
                </a:r>
              </a:p>
              <a:p>
                <a:pPr lvl="1"/>
                <a:r>
                  <a:rPr lang="en-GB" dirty="0" smtClean="0"/>
                  <a:t>In case of failure, transients on the supply grid may occur and must be managed.</a:t>
                </a:r>
              </a:p>
              <a:p>
                <a14:m>
                  <m:oMath xmlns:m="http://schemas.openxmlformats.org/officeDocument/2006/math">
                    <m:r>
                      <a:rPr lang="en-GB" b="0" i="0" smtClean="0">
                        <a:latin typeface="Cambria Math" panose="02040503050406030204" pitchFamily="18" charset="0"/>
                      </a:rPr>
                      <m:t>1</m:t>
                    </m:r>
                    <m:r>
                      <a:rPr lang="en-GB" b="0" i="1" smtClean="0">
                        <a:latin typeface="Cambria Math" panose="02040503050406030204" pitchFamily="18" charset="0"/>
                      </a:rPr>
                      <m:t>∙</m:t>
                    </m:r>
                    <m:f>
                      <m:fPr>
                        <m:type m:val="lin"/>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0" smtClean="0">
                                <a:latin typeface="Cambria Math" panose="02040503050406030204" pitchFamily="18" charset="0"/>
                              </a:rPr>
                              <m:t>10</m:t>
                            </m:r>
                          </m:e>
                          <m:sup>
                            <m:r>
                              <a:rPr lang="en-GB" b="0" i="0" smtClean="0">
                                <a:latin typeface="Cambria Math" panose="02040503050406030204" pitchFamily="18" charset="0"/>
                              </a:rPr>
                              <m:t>34</m:t>
                            </m:r>
                          </m:sup>
                        </m:sSup>
                        <m:r>
                          <m:rPr>
                            <m:sty m:val="p"/>
                          </m:rPr>
                          <a:rPr lang="en-GB" b="0" i="0" smtClean="0">
                            <a:latin typeface="Cambria Math" panose="02040503050406030204" pitchFamily="18" charset="0"/>
                          </a:rPr>
                          <m:t>c</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m</m:t>
                            </m:r>
                          </m:e>
                          <m:sup>
                            <m:r>
                              <a:rPr lang="en-GB" b="0" i="0" smtClean="0">
                                <a:latin typeface="Cambria Math" panose="02040503050406030204" pitchFamily="18" charset="0"/>
                              </a:rPr>
                              <m:t>−2</m:t>
                            </m:r>
                          </m:sup>
                        </m:sSup>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s</m:t>
                            </m:r>
                          </m:e>
                          <m:sup>
                            <m:r>
                              <a:rPr lang="en-GB" b="0" i="0" smtClean="0">
                                <a:latin typeface="Cambria Math" panose="02040503050406030204" pitchFamily="18" charset="0"/>
                              </a:rPr>
                              <m:t>−1</m:t>
                            </m:r>
                          </m:sup>
                        </m:sSup>
                      </m:num>
                      <m:den>
                        <m:r>
                          <a:rPr lang="en-GB" b="0" i="0" smtClean="0">
                            <a:latin typeface="Cambria Math" panose="02040503050406030204" pitchFamily="18" charset="0"/>
                          </a:rPr>
                          <m:t>100</m:t>
                        </m:r>
                      </m:den>
                    </m:f>
                    <m:r>
                      <m:rPr>
                        <m:sty m:val="p"/>
                      </m:rPr>
                      <a:rPr lang="en-GB" b="0" i="0" smtClean="0">
                        <a:latin typeface="Cambria Math" panose="02040503050406030204" pitchFamily="18" charset="0"/>
                      </a:rPr>
                      <m:t>MW</m:t>
                    </m:r>
                    <m:r>
                      <a:rPr lang="en-GB" b="0" i="0" smtClean="0">
                        <a:latin typeface="Cambria Math" panose="02040503050406030204" pitchFamily="18" charset="0"/>
                      </a:rPr>
                      <m:t>=360</m:t>
                    </m:r>
                    <m:f>
                      <m:fPr>
                        <m:type m:val="lin"/>
                        <m:ctrlPr>
                          <a:rPr lang="en-GB" b="0" i="1" smtClean="0">
                            <a:latin typeface="Cambria Math" panose="02040503050406030204" pitchFamily="18" charset="0"/>
                          </a:rPr>
                        </m:ctrlPr>
                      </m:fPr>
                      <m:num>
                        <m:r>
                          <m:rPr>
                            <m:sty m:val="p"/>
                          </m:rPr>
                          <a:rPr lang="en-GB" b="0" i="0" smtClean="0">
                            <a:latin typeface="Cambria Math" panose="02040503050406030204" pitchFamily="18" charset="0"/>
                          </a:rPr>
                          <m:t>f</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b</m:t>
                            </m:r>
                          </m:e>
                          <m:sup>
                            <m:r>
                              <a:rPr lang="en-GB" b="0" i="0" smtClean="0">
                                <a:latin typeface="Cambria Math" panose="02040503050406030204" pitchFamily="18" charset="0"/>
                              </a:rPr>
                              <m:t>−1</m:t>
                            </m:r>
                          </m:sup>
                        </m:sSup>
                      </m:num>
                      <m:den>
                        <m:r>
                          <m:rPr>
                            <m:sty m:val="p"/>
                          </m:rPr>
                          <a:rPr lang="en-GB" b="0" i="0" smtClean="0">
                            <a:latin typeface="Cambria Math" panose="02040503050406030204" pitchFamily="18" charset="0"/>
                          </a:rPr>
                          <m:t>TWh</m:t>
                        </m:r>
                      </m:den>
                    </m:f>
                  </m:oMath>
                </a14:m>
                <a:r>
                  <a:rPr lang="en-GB" dirty="0" smtClean="0"/>
                  <a:t>.</a:t>
                </a:r>
              </a:p>
              <a:p>
                <a:pPr marL="0" indent="0">
                  <a:buNone/>
                </a:pPr>
                <a:endParaRPr lang="en-GB"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766763" y="1543050"/>
                <a:ext cx="11017567" cy="4633913"/>
              </a:xfrm>
              <a:blipFill>
                <a:blip r:embed="rId2"/>
                <a:stretch>
                  <a:fillRect l="-996" t="-2105" b="-132"/>
                </a:stretch>
              </a:blipFill>
            </p:spPr>
            <p:txBody>
              <a:bodyPr/>
              <a:lstStyle/>
              <a:p>
                <a:r>
                  <a:rPr lang="en-GB">
                    <a:noFill/>
                  </a:rPr>
                  <a:t> </a:t>
                </a:r>
              </a:p>
            </p:txBody>
          </p:sp>
        </mc:Fallback>
      </mc:AlternateContent>
      <p:sp>
        <p:nvSpPr>
          <p:cNvPr id="7" name="Title 6"/>
          <p:cNvSpPr>
            <a:spLocks noGrp="1"/>
          </p:cNvSpPr>
          <p:nvPr>
            <p:ph type="title"/>
          </p:nvPr>
        </p:nvSpPr>
        <p:spPr/>
        <p:txBody>
          <a:bodyPr/>
          <a:lstStyle/>
          <a:p>
            <a:r>
              <a:rPr lang="en-GB" dirty="0" smtClean="0"/>
              <a:t>Adapted definition</a:t>
            </a:r>
            <a:endParaRPr lang="en-GB" dirty="0"/>
          </a:p>
        </p:txBody>
      </p:sp>
    </p:spTree>
    <p:extLst>
      <p:ext uri="{BB962C8B-B14F-4D97-AF65-F5344CB8AC3E}">
        <p14:creationId xmlns:p14="http://schemas.microsoft.com/office/powerpoint/2010/main" val="257534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740" y="365126"/>
            <a:ext cx="9315450" cy="800734"/>
          </a:xfrm>
        </p:spPr>
        <p:txBody>
          <a:bodyPr>
            <a:normAutofit fontScale="90000"/>
          </a:bodyPr>
          <a:lstStyle/>
          <a:p>
            <a:r>
              <a:rPr lang="en-GB" dirty="0" smtClean="0"/>
              <a:t>RF power generators – typical efficiencies</a:t>
            </a:r>
            <a:endParaRPr lang="en-GB"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1889936696"/>
                  </p:ext>
                </p:extLst>
              </p:nvPr>
            </p:nvGraphicFramePr>
            <p:xfrm>
              <a:off x="444616" y="1212615"/>
              <a:ext cx="11302767" cy="2286000"/>
            </p:xfrm>
            <a:graphic>
              <a:graphicData uri="http://schemas.openxmlformats.org/drawingml/2006/table">
                <a:tbl>
                  <a:tblPr firstRow="1" bandRow="1">
                    <a:tableStyleId>{5C22544A-7EE6-4342-B048-85BDC9FD1C3A}</a:tableStyleId>
                  </a:tblPr>
                  <a:tblGrid>
                    <a:gridCol w="1317072">
                      <a:extLst>
                        <a:ext uri="{9D8B030D-6E8A-4147-A177-3AD203B41FA5}">
                          <a16:colId xmlns:a16="http://schemas.microsoft.com/office/drawing/2014/main" val="20000"/>
                        </a:ext>
                      </a:extLst>
                    </a:gridCol>
                    <a:gridCol w="1946246">
                      <a:extLst>
                        <a:ext uri="{9D8B030D-6E8A-4147-A177-3AD203B41FA5}">
                          <a16:colId xmlns:a16="http://schemas.microsoft.com/office/drawing/2014/main" val="20001"/>
                        </a:ext>
                      </a:extLst>
                    </a:gridCol>
                    <a:gridCol w="2323750">
                      <a:extLst>
                        <a:ext uri="{9D8B030D-6E8A-4147-A177-3AD203B41FA5}">
                          <a16:colId xmlns:a16="http://schemas.microsoft.com/office/drawing/2014/main" val="20002"/>
                        </a:ext>
                      </a:extLst>
                    </a:gridCol>
                    <a:gridCol w="1921079">
                      <a:extLst>
                        <a:ext uri="{9D8B030D-6E8A-4147-A177-3AD203B41FA5}">
                          <a16:colId xmlns:a16="http://schemas.microsoft.com/office/drawing/2014/main" val="20003"/>
                        </a:ext>
                      </a:extLst>
                    </a:gridCol>
                    <a:gridCol w="1887523">
                      <a:extLst>
                        <a:ext uri="{9D8B030D-6E8A-4147-A177-3AD203B41FA5}">
                          <a16:colId xmlns:a16="http://schemas.microsoft.com/office/drawing/2014/main" val="20004"/>
                        </a:ext>
                      </a:extLst>
                    </a:gridCol>
                    <a:gridCol w="1907097">
                      <a:extLst>
                        <a:ext uri="{9D8B030D-6E8A-4147-A177-3AD203B41FA5}">
                          <a16:colId xmlns:a16="http://schemas.microsoft.com/office/drawing/2014/main" val="20005"/>
                        </a:ext>
                      </a:extLst>
                    </a:gridCol>
                  </a:tblGrid>
                  <a:tr h="287936">
                    <a:tc>
                      <a:txBody>
                        <a:bodyPr/>
                        <a:lstStyle/>
                        <a:p>
                          <a:endParaRPr lang="en-GB" sz="1600" dirty="0"/>
                        </a:p>
                      </a:txBody>
                      <a:tcPr/>
                    </a:tc>
                    <a:tc>
                      <a:txBody>
                        <a:bodyPr/>
                        <a:lstStyle/>
                        <a:p>
                          <a:pPr algn="ctr"/>
                          <a:r>
                            <a:rPr lang="en-GB" sz="1600" dirty="0" smtClean="0"/>
                            <a:t>Tetrodes </a:t>
                          </a:r>
                          <a:br>
                            <a:rPr lang="en-GB" sz="1600" dirty="0" smtClean="0"/>
                          </a:br>
                          <a:r>
                            <a:rPr lang="en-GB" sz="1600" dirty="0" smtClean="0"/>
                            <a:t>(and </a:t>
                          </a:r>
                          <a:r>
                            <a:rPr lang="en-GB" sz="1600" dirty="0" err="1" smtClean="0"/>
                            <a:t>diacrode</a:t>
                          </a:r>
                          <a:r>
                            <a:rPr lang="en-GB" sz="1600" dirty="0" smtClean="0"/>
                            <a:t>)</a:t>
                          </a:r>
                          <a:endParaRPr lang="en-GB" sz="1600" dirty="0"/>
                        </a:p>
                      </a:txBody>
                      <a:tcPr/>
                    </a:tc>
                    <a:tc>
                      <a:txBody>
                        <a:bodyPr/>
                        <a:lstStyle/>
                        <a:p>
                          <a:pPr algn="ctr"/>
                          <a:r>
                            <a:rPr lang="en-GB" sz="1600" dirty="0" smtClean="0"/>
                            <a:t>IOTs</a:t>
                          </a:r>
                        </a:p>
                        <a:p>
                          <a:pPr algn="ctr"/>
                          <a:r>
                            <a:rPr lang="en-GB" sz="1600" dirty="0" smtClean="0"/>
                            <a:t>(Inductive Output Tubes)</a:t>
                          </a:r>
                          <a:endParaRPr lang="en-GB" sz="1600" dirty="0"/>
                        </a:p>
                      </a:txBody>
                      <a:tcPr/>
                    </a:tc>
                    <a:tc>
                      <a:txBody>
                        <a:bodyPr/>
                        <a:lstStyle/>
                        <a:p>
                          <a:pPr algn="ctr"/>
                          <a:r>
                            <a:rPr lang="en-GB" sz="1600" dirty="0" smtClean="0"/>
                            <a:t>Conventional klystrons</a:t>
                          </a:r>
                          <a:endParaRPr lang="en-GB" sz="1600" dirty="0"/>
                        </a:p>
                      </a:txBody>
                      <a:tcPr/>
                    </a:tc>
                    <a:tc>
                      <a:txBody>
                        <a:bodyPr/>
                        <a:lstStyle/>
                        <a:p>
                          <a:pPr algn="ctr"/>
                          <a:r>
                            <a:rPr lang="en-GB" sz="1600" dirty="0" smtClean="0"/>
                            <a:t>Solid State PA</a:t>
                          </a:r>
                          <a:endParaRPr lang="en-GB" sz="1600" dirty="0"/>
                        </a:p>
                      </a:txBody>
                      <a:tcPr/>
                    </a:tc>
                    <a:tc>
                      <a:txBody>
                        <a:bodyPr/>
                        <a:lstStyle/>
                        <a:p>
                          <a:pPr algn="ctr"/>
                          <a:r>
                            <a:rPr lang="en-GB" sz="1600" dirty="0" smtClean="0"/>
                            <a:t>Magnetrons</a:t>
                          </a:r>
                          <a:endParaRPr lang="en-GB" sz="1600" dirty="0"/>
                        </a:p>
                      </a:txBody>
                      <a:tcPr/>
                    </a:tc>
                    <a:extLst>
                      <a:ext uri="{0D108BD9-81ED-4DB2-BD59-A6C34878D82A}">
                        <a16:rowId xmlns:a16="http://schemas.microsoft.com/office/drawing/2014/main" val="10000"/>
                      </a:ext>
                    </a:extLst>
                  </a:tr>
                  <a:tr h="286774">
                    <a:tc>
                      <a:txBody>
                        <a:bodyPr/>
                        <a:lstStyle/>
                        <a:p>
                          <a14:m>
                            <m:oMath xmlns:m="http://schemas.openxmlformats.org/officeDocument/2006/math">
                              <m:r>
                                <a:rPr lang="en-GB" sz="1600" b="0" i="1" smtClean="0">
                                  <a:latin typeface="Cambria Math" panose="02040503050406030204" pitchFamily="18" charset="0"/>
                                </a:rPr>
                                <m:t>𝑓</m:t>
                              </m:r>
                            </m:oMath>
                          </a14:m>
                          <a:r>
                            <a:rPr lang="en-GB" sz="1600" dirty="0" smtClean="0"/>
                            <a:t> range:</a:t>
                          </a:r>
                          <a:endParaRPr lang="en-GB" sz="1600" dirty="0"/>
                        </a:p>
                      </a:txBody>
                      <a:tcPr/>
                    </a:tc>
                    <a:tc>
                      <a:txBody>
                        <a:bodyPr/>
                        <a:lstStyle/>
                        <a:p>
                          <a:pPr algn="ctr"/>
                          <a:r>
                            <a:rPr lang="en-GB" sz="1600" dirty="0" smtClean="0"/>
                            <a:t>DC – 400 MHz</a:t>
                          </a:r>
                          <a:endParaRPr lang="en-GB" sz="1600" dirty="0"/>
                        </a:p>
                      </a:txBody>
                      <a:tcPr/>
                    </a:tc>
                    <a:tc>
                      <a:txBody>
                        <a:bodyPr/>
                        <a:lstStyle/>
                        <a:p>
                          <a:pPr algn="ctr"/>
                          <a:r>
                            <a:rPr lang="en-GB" sz="1600" dirty="0" smtClean="0"/>
                            <a:t>(200 – 1500) MHz</a:t>
                          </a:r>
                          <a:endParaRPr lang="en-GB" sz="1600" dirty="0"/>
                        </a:p>
                      </a:txBody>
                      <a:tcPr/>
                    </a:tc>
                    <a:tc>
                      <a:txBody>
                        <a:bodyPr/>
                        <a:lstStyle/>
                        <a:p>
                          <a:pPr algn="ctr"/>
                          <a:r>
                            <a:rPr lang="en-GB" sz="1600" dirty="0" smtClean="0"/>
                            <a:t>300 MHz – 1 GHz</a:t>
                          </a:r>
                          <a:endParaRPr lang="en-GB" sz="1600" dirty="0"/>
                        </a:p>
                      </a:txBody>
                      <a:tcPr/>
                    </a:tc>
                    <a:tc>
                      <a:txBody>
                        <a:bodyPr/>
                        <a:lstStyle/>
                        <a:p>
                          <a:pPr algn="ctr"/>
                          <a:r>
                            <a:rPr lang="en-GB" sz="1600" dirty="0" smtClean="0"/>
                            <a:t>DC – 20 GHz</a:t>
                          </a:r>
                          <a:endParaRPr lang="en-GB" sz="1600" dirty="0"/>
                        </a:p>
                      </a:txBody>
                      <a:tcPr/>
                    </a:tc>
                    <a:tc>
                      <a:txBody>
                        <a:bodyPr/>
                        <a:lstStyle/>
                        <a:p>
                          <a:pPr algn="ctr"/>
                          <a:r>
                            <a:rPr lang="en-GB" sz="1600" dirty="0" smtClean="0"/>
                            <a:t>GHz range</a:t>
                          </a:r>
                          <a:endParaRPr lang="en-GB" sz="1600" dirty="0"/>
                        </a:p>
                      </a:txBody>
                      <a:tcPr/>
                    </a:tc>
                    <a:extLst>
                      <a:ext uri="{0D108BD9-81ED-4DB2-BD59-A6C34878D82A}">
                        <a16:rowId xmlns:a16="http://schemas.microsoft.com/office/drawing/2014/main" val="10001"/>
                      </a:ext>
                    </a:extLst>
                  </a:tr>
                  <a:tr h="184380">
                    <a:tc>
                      <a:txBody>
                        <a:bodyPr/>
                        <a:lstStyle/>
                        <a:p>
                          <a14:m>
                            <m:oMath xmlns:m="http://schemas.openxmlformats.org/officeDocument/2006/math">
                              <m:r>
                                <a:rPr lang="en-GB" sz="1600" b="0" i="1" smtClean="0">
                                  <a:latin typeface="Cambria Math" panose="02040503050406030204" pitchFamily="18" charset="0"/>
                                </a:rPr>
                                <m:t>𝑃</m:t>
                              </m:r>
                            </m:oMath>
                          </a14:m>
                          <a:r>
                            <a:rPr lang="en-GB" sz="1600" dirty="0" smtClean="0"/>
                            <a:t> class (CW):</a:t>
                          </a:r>
                          <a:endParaRPr lang="en-GB" sz="1600" dirty="0"/>
                        </a:p>
                      </a:txBody>
                      <a:tcPr/>
                    </a:tc>
                    <a:tc>
                      <a:txBody>
                        <a:bodyPr/>
                        <a:lstStyle/>
                        <a:p>
                          <a:pPr algn="ctr"/>
                          <a14:m>
                            <m:oMathPara xmlns:m="http://schemas.openxmlformats.org/officeDocument/2006/math">
                              <m:oMathParaPr>
                                <m:jc m:val="centerGroup"/>
                              </m:oMathParaPr>
                              <m:oMath xmlns:m="http://schemas.openxmlformats.org/officeDocument/2006/math">
                                <m:r>
                                  <a:rPr lang="en-GB" sz="1600" i="1" dirty="0" smtClean="0">
                                    <a:latin typeface="Cambria Math" panose="02040503050406030204" pitchFamily="18" charset="0"/>
                                  </a:rPr>
                                  <m:t>1 </m:t>
                                </m:r>
                                <m:r>
                                  <m:rPr>
                                    <m:sty m:val="p"/>
                                  </m:rPr>
                                  <a:rPr lang="en-GB" sz="1600" i="0" dirty="0" smtClean="0">
                                    <a:latin typeface="Cambria Math" panose="02040503050406030204" pitchFamily="18" charset="0"/>
                                  </a:rPr>
                                  <m:t>MW</m:t>
                                </m:r>
                              </m:oMath>
                            </m:oMathPara>
                          </a14:m>
                          <a:endParaRPr lang="en-GB" sz="1600" i="0" dirty="0"/>
                        </a:p>
                      </a:txBody>
                      <a:tcPr/>
                    </a:tc>
                    <a:tc>
                      <a:txBody>
                        <a:bodyPr/>
                        <a:lstStyle/>
                        <a:p>
                          <a:pPr algn="ctr"/>
                          <a14:m>
                            <m:oMathPara xmlns:m="http://schemas.openxmlformats.org/officeDocument/2006/math">
                              <m:oMathParaPr>
                                <m:jc m:val="centerGroup"/>
                              </m:oMathParaPr>
                              <m:oMath xmlns:m="http://schemas.openxmlformats.org/officeDocument/2006/math">
                                <m:r>
                                  <a:rPr lang="en-GB" sz="1600" i="1" dirty="0" smtClean="0">
                                    <a:latin typeface="Cambria Math" panose="02040503050406030204" pitchFamily="18" charset="0"/>
                                  </a:rPr>
                                  <m:t>&lt;1.3 </m:t>
                                </m:r>
                                <m:r>
                                  <m:rPr>
                                    <m:sty m:val="p"/>
                                  </m:rPr>
                                  <a:rPr lang="en-GB" sz="1600" i="0" dirty="0" smtClean="0">
                                    <a:latin typeface="Cambria Math" panose="02040503050406030204" pitchFamily="18" charset="0"/>
                                  </a:rPr>
                                  <m:t>MW</m:t>
                                </m:r>
                              </m:oMath>
                            </m:oMathPara>
                          </a14:m>
                          <a:endParaRPr lang="en-GB" sz="1600" i="0" dirty="0"/>
                        </a:p>
                      </a:txBody>
                      <a:tcPr/>
                    </a:tc>
                    <a:tc>
                      <a:txBody>
                        <a:bodyPr/>
                        <a:lstStyle/>
                        <a:p>
                          <a:pPr algn="ctr"/>
                          <a14:m>
                            <m:oMathPara xmlns:m="http://schemas.openxmlformats.org/officeDocument/2006/math">
                              <m:oMathParaPr>
                                <m:jc m:val="centerGroup"/>
                              </m:oMathParaPr>
                              <m:oMath xmlns:m="http://schemas.openxmlformats.org/officeDocument/2006/math">
                                <m:r>
                                  <a:rPr lang="en-GB" sz="1600" i="1" dirty="0" smtClean="0">
                                    <a:latin typeface="Cambria Math" panose="02040503050406030204" pitchFamily="18" charset="0"/>
                                  </a:rPr>
                                  <m:t>1.5 </m:t>
                                </m:r>
                                <m:r>
                                  <m:rPr>
                                    <m:sty m:val="p"/>
                                  </m:rPr>
                                  <a:rPr lang="en-GB" sz="1600" i="0" dirty="0" smtClean="0">
                                    <a:latin typeface="Cambria Math" panose="02040503050406030204" pitchFamily="18" charset="0"/>
                                  </a:rPr>
                                  <m:t>MW</m:t>
                                </m:r>
                              </m:oMath>
                            </m:oMathPara>
                          </a14:m>
                          <a:endParaRPr lang="en-GB" sz="1600" i="0" dirty="0"/>
                        </a:p>
                      </a:txBody>
                      <a:tcPr/>
                    </a:tc>
                    <a:tc>
                      <a:txBody>
                        <a:bodyPr/>
                        <a:lstStyle/>
                        <a:p>
                          <a:pPr algn="ctr"/>
                          <a:r>
                            <a:rPr lang="en-GB" sz="1600" dirty="0" smtClean="0"/>
                            <a:t>1 kW @ low </a:t>
                          </a:r>
                          <a14:m>
                            <m:oMath xmlns:m="http://schemas.openxmlformats.org/officeDocument/2006/math">
                              <m:r>
                                <a:rPr lang="en-GB" sz="1600" b="0" i="1" smtClean="0">
                                  <a:latin typeface="Cambria Math" panose="02040503050406030204" pitchFamily="18" charset="0"/>
                                </a:rPr>
                                <m:t>𝑓</m:t>
                              </m:r>
                            </m:oMath>
                          </a14:m>
                          <a:endParaRPr lang="en-GB" sz="1600" dirty="0"/>
                        </a:p>
                      </a:txBody>
                      <a:tcPr/>
                    </a:tc>
                    <a:tc>
                      <a:txBody>
                        <a:bodyPr/>
                        <a:lstStyle/>
                        <a:p>
                          <a:pPr algn="ctr"/>
                          <a14:m>
                            <m:oMathPara xmlns:m="http://schemas.openxmlformats.org/officeDocument/2006/math">
                              <m:oMathParaPr>
                                <m:jc m:val="centerGroup"/>
                              </m:oMathParaPr>
                              <m:oMath xmlns:m="http://schemas.openxmlformats.org/officeDocument/2006/math">
                                <m:r>
                                  <a:rPr lang="en-GB" sz="1600" i="1" dirty="0" smtClean="0">
                                    <a:latin typeface="Cambria Math" panose="02040503050406030204" pitchFamily="18" charset="0"/>
                                  </a:rPr>
                                  <m:t>&lt;</m:t>
                                </m:r>
                                <m:r>
                                  <a:rPr lang="en-GB" sz="1600" i="1" baseline="0" dirty="0" smtClean="0">
                                    <a:latin typeface="Cambria Math" panose="02040503050406030204" pitchFamily="18" charset="0"/>
                                  </a:rPr>
                                  <m:t> 1</m:t>
                                </m:r>
                                <m:r>
                                  <m:rPr>
                                    <m:sty m:val="p"/>
                                  </m:rPr>
                                  <a:rPr lang="en-GB" sz="1600" i="0" baseline="0" dirty="0" smtClean="0">
                                    <a:latin typeface="Cambria Math" panose="02040503050406030204" pitchFamily="18" charset="0"/>
                                  </a:rPr>
                                  <m:t>MW</m:t>
                                </m:r>
                              </m:oMath>
                            </m:oMathPara>
                          </a14:m>
                          <a:endParaRPr lang="en-GB" sz="1600" i="0" dirty="0"/>
                        </a:p>
                      </a:txBody>
                      <a:tcPr/>
                    </a:tc>
                    <a:extLst>
                      <a:ext uri="{0D108BD9-81ED-4DB2-BD59-A6C34878D82A}">
                        <a16:rowId xmlns:a16="http://schemas.microsoft.com/office/drawing/2014/main" val="10002"/>
                      </a:ext>
                    </a:extLst>
                  </a:tr>
                  <a:tr h="287936">
                    <a:tc>
                      <a:txBody>
                        <a:bodyPr/>
                        <a:lstStyle/>
                        <a:p>
                          <a:r>
                            <a:rPr lang="en-GB" sz="1600" dirty="0" smtClean="0"/>
                            <a:t>typical </a:t>
                          </a:r>
                          <a14:m>
                            <m:oMath xmlns:m="http://schemas.openxmlformats.org/officeDocument/2006/math">
                              <m:r>
                                <a:rPr lang="en-GB" sz="1600" b="0" i="1" smtClean="0">
                                  <a:latin typeface="Cambria Math" panose="02040503050406030204" pitchFamily="18" charset="0"/>
                                </a:rPr>
                                <m:t>𝜂</m:t>
                              </m:r>
                            </m:oMath>
                          </a14:m>
                          <a:r>
                            <a:rPr lang="en-GB" sz="1600" dirty="0" smtClean="0"/>
                            <a:t>:</a:t>
                          </a:r>
                          <a:endParaRPr lang="en-GB" sz="1600" dirty="0"/>
                        </a:p>
                      </a:txBody>
                      <a:tcPr/>
                    </a:tc>
                    <a:tc>
                      <a:txBody>
                        <a:bodyPr/>
                        <a:lstStyle/>
                        <a:p>
                          <a:pPr algn="ctr"/>
                          <a:r>
                            <a:rPr lang="en-GB" sz="1600" dirty="0" smtClean="0"/>
                            <a:t>85%</a:t>
                          </a:r>
                          <a:r>
                            <a:rPr lang="en-GB" sz="1600" baseline="0" dirty="0" smtClean="0"/>
                            <a:t> - </a:t>
                          </a:r>
                          <a:r>
                            <a:rPr lang="en-GB" sz="1600" dirty="0" smtClean="0"/>
                            <a:t>90% (class C)</a:t>
                          </a:r>
                          <a:br>
                            <a:rPr lang="en-GB" sz="1600" dirty="0" smtClean="0"/>
                          </a:br>
                          <a:r>
                            <a:rPr lang="en-GB" sz="1600" dirty="0" smtClean="0"/>
                            <a:t>65% - 78% (class B) </a:t>
                          </a:r>
                          <a:r>
                            <a:rPr lang="en-GB" sz="1600" baseline="30000" dirty="0" smtClean="0"/>
                            <a:t>*)</a:t>
                          </a:r>
                          <a:endParaRPr lang="en-GB" sz="1600" baseline="30000" dirty="0"/>
                        </a:p>
                      </a:txBody>
                      <a:tcPr/>
                    </a:tc>
                    <a:tc>
                      <a:txBody>
                        <a:bodyPr/>
                        <a:lstStyle/>
                        <a:p>
                          <a:pPr algn="ctr"/>
                          <a:r>
                            <a:rPr lang="en-GB" sz="1600" dirty="0" smtClean="0"/>
                            <a:t>70%</a:t>
                          </a:r>
                          <a:endParaRPr lang="en-GB" sz="1600" dirty="0"/>
                        </a:p>
                      </a:txBody>
                      <a:tcPr/>
                    </a:tc>
                    <a:tc>
                      <a:txBody>
                        <a:bodyPr/>
                        <a:lstStyle/>
                        <a:p>
                          <a:pPr algn="ctr"/>
                          <a:r>
                            <a:rPr lang="en-GB" sz="1600" dirty="0" smtClean="0"/>
                            <a:t>50%</a:t>
                          </a:r>
                          <a:endParaRPr lang="en-GB" sz="1600" dirty="0"/>
                        </a:p>
                      </a:txBody>
                      <a:tcPr/>
                    </a:tc>
                    <a:tc>
                      <a:txBody>
                        <a:bodyPr/>
                        <a:lstStyle/>
                        <a:p>
                          <a:pPr algn="ctr"/>
                          <a:r>
                            <a:rPr lang="en-GB" sz="1600" dirty="0" smtClean="0"/>
                            <a:t>60%</a:t>
                          </a:r>
                          <a:endParaRPr lang="en-GB" sz="1600" dirty="0"/>
                        </a:p>
                      </a:txBody>
                      <a:tcPr/>
                    </a:tc>
                    <a:tc>
                      <a:txBody>
                        <a:bodyPr/>
                        <a:lstStyle/>
                        <a:p>
                          <a:pPr algn="ctr"/>
                          <a:r>
                            <a:rPr lang="en-GB" sz="1600" dirty="0" smtClean="0"/>
                            <a:t>90%</a:t>
                          </a:r>
                          <a:endParaRPr lang="en-GB" sz="1600" dirty="0"/>
                        </a:p>
                      </a:txBody>
                      <a:tcPr/>
                    </a:tc>
                    <a:extLst>
                      <a:ext uri="{0D108BD9-81ED-4DB2-BD59-A6C34878D82A}">
                        <a16:rowId xmlns:a16="http://schemas.microsoft.com/office/drawing/2014/main" val="10003"/>
                      </a:ext>
                    </a:extLst>
                  </a:tr>
                  <a:tr h="184380">
                    <a:tc>
                      <a:txBody>
                        <a:bodyPr/>
                        <a:lstStyle/>
                        <a:p>
                          <a:r>
                            <a:rPr lang="en-GB" sz="1600" dirty="0" smtClean="0"/>
                            <a:t>Remark</a:t>
                          </a:r>
                          <a:endParaRPr lang="en-GB" sz="1600" dirty="0"/>
                        </a:p>
                      </a:txBody>
                      <a:tcPr/>
                    </a:tc>
                    <a:tc>
                      <a:txBody>
                        <a:bodyPr/>
                        <a:lstStyle/>
                        <a:p>
                          <a:pPr algn="ctr"/>
                          <a:r>
                            <a:rPr lang="en-GB" sz="1200" dirty="0" smtClean="0"/>
                            <a:t>Broadcast</a:t>
                          </a:r>
                          <a:r>
                            <a:rPr lang="en-GB" sz="1200" baseline="0" dirty="0" smtClean="0"/>
                            <a:t> t</a:t>
                          </a:r>
                          <a:r>
                            <a:rPr lang="en-GB" sz="1200" dirty="0" smtClean="0"/>
                            <a:t>echnology, widely</a:t>
                          </a:r>
                          <a:r>
                            <a:rPr lang="en-GB" sz="1200" baseline="0" dirty="0" smtClean="0"/>
                            <a:t> </a:t>
                          </a:r>
                          <a:r>
                            <a:rPr lang="en-GB" sz="1200" dirty="0" smtClean="0"/>
                            <a:t>discontinued</a:t>
                          </a:r>
                          <a:endParaRPr lang="en-GB" sz="1200" dirty="0"/>
                        </a:p>
                      </a:txBody>
                      <a:tcPr/>
                    </a:tc>
                    <a:tc>
                      <a:txBody>
                        <a:bodyPr/>
                        <a:lstStyle/>
                        <a:p>
                          <a:pPr algn="ctr"/>
                          <a:endParaRPr lang="en-GB" sz="1200" dirty="0"/>
                        </a:p>
                      </a:txBody>
                      <a:tcPr/>
                    </a:tc>
                    <a:tc>
                      <a:txBody>
                        <a:bodyPr/>
                        <a:lstStyle/>
                        <a:p>
                          <a:pPr algn="ctr"/>
                          <a:r>
                            <a:rPr lang="en-GB" sz="1200" dirty="0" smtClean="0"/>
                            <a:t>new idea promises significant increase</a:t>
                          </a:r>
                          <a:endParaRPr lang="en-GB" sz="1200" dirty="0"/>
                        </a:p>
                      </a:txBody>
                      <a:tcPr/>
                    </a:tc>
                    <a:tc>
                      <a:txBody>
                        <a:bodyPr/>
                        <a:lstStyle/>
                        <a:p>
                          <a:pPr algn="ctr"/>
                          <a:r>
                            <a:rPr lang="en-GB" sz="1200" dirty="0" smtClean="0"/>
                            <a:t>Requires </a:t>
                          </a:r>
                          <a14:m>
                            <m:oMath xmlns:m="http://schemas.openxmlformats.org/officeDocument/2006/math">
                              <m:r>
                                <a:rPr lang="en-GB" sz="1200" b="0" i="1" smtClean="0">
                                  <a:latin typeface="Cambria Math" panose="02040503050406030204" pitchFamily="18" charset="0"/>
                                </a:rPr>
                                <m:t>𝑃</m:t>
                              </m:r>
                            </m:oMath>
                          </a14:m>
                          <a:r>
                            <a:rPr lang="en-GB" sz="1200" dirty="0" smtClean="0"/>
                            <a:t> combination of thousands!</a:t>
                          </a:r>
                          <a:endParaRPr lang="en-GB" sz="1200" dirty="0"/>
                        </a:p>
                      </a:txBody>
                      <a:tcPr/>
                    </a:tc>
                    <a:tc>
                      <a:txBody>
                        <a:bodyPr/>
                        <a:lstStyle/>
                        <a:p>
                          <a:pPr algn="ctr"/>
                          <a:r>
                            <a:rPr lang="en-GB" sz="1200" dirty="0" smtClean="0"/>
                            <a:t>Oscillator, not amplifier!</a:t>
                          </a:r>
                          <a:endParaRPr lang="en-GB" sz="1200" dirty="0"/>
                        </a:p>
                      </a:txBody>
                      <a:tcPr/>
                    </a:tc>
                    <a:extLst>
                      <a:ext uri="{0D108BD9-81ED-4DB2-BD59-A6C34878D82A}">
                        <a16:rowId xmlns:a16="http://schemas.microsoft.com/office/drawing/2014/main" val="10004"/>
                      </a:ext>
                    </a:extLst>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889936696"/>
                  </p:ext>
                </p:extLst>
              </p:nvPr>
            </p:nvGraphicFramePr>
            <p:xfrm>
              <a:off x="444616" y="1212615"/>
              <a:ext cx="11302767" cy="2286000"/>
            </p:xfrm>
            <a:graphic>
              <a:graphicData uri="http://schemas.openxmlformats.org/drawingml/2006/table">
                <a:tbl>
                  <a:tblPr firstRow="1" bandRow="1">
                    <a:tableStyleId>{5C22544A-7EE6-4342-B048-85BDC9FD1C3A}</a:tableStyleId>
                  </a:tblPr>
                  <a:tblGrid>
                    <a:gridCol w="1317072">
                      <a:extLst>
                        <a:ext uri="{9D8B030D-6E8A-4147-A177-3AD203B41FA5}">
                          <a16:colId xmlns:a16="http://schemas.microsoft.com/office/drawing/2014/main" val="20000"/>
                        </a:ext>
                      </a:extLst>
                    </a:gridCol>
                    <a:gridCol w="1946246">
                      <a:extLst>
                        <a:ext uri="{9D8B030D-6E8A-4147-A177-3AD203B41FA5}">
                          <a16:colId xmlns:a16="http://schemas.microsoft.com/office/drawing/2014/main" val="20001"/>
                        </a:ext>
                      </a:extLst>
                    </a:gridCol>
                    <a:gridCol w="2323750">
                      <a:extLst>
                        <a:ext uri="{9D8B030D-6E8A-4147-A177-3AD203B41FA5}">
                          <a16:colId xmlns:a16="http://schemas.microsoft.com/office/drawing/2014/main" val="20002"/>
                        </a:ext>
                      </a:extLst>
                    </a:gridCol>
                    <a:gridCol w="1921079">
                      <a:extLst>
                        <a:ext uri="{9D8B030D-6E8A-4147-A177-3AD203B41FA5}">
                          <a16:colId xmlns:a16="http://schemas.microsoft.com/office/drawing/2014/main" val="20003"/>
                        </a:ext>
                      </a:extLst>
                    </a:gridCol>
                    <a:gridCol w="1887523">
                      <a:extLst>
                        <a:ext uri="{9D8B030D-6E8A-4147-A177-3AD203B41FA5}">
                          <a16:colId xmlns:a16="http://schemas.microsoft.com/office/drawing/2014/main" val="20004"/>
                        </a:ext>
                      </a:extLst>
                    </a:gridCol>
                    <a:gridCol w="1907097">
                      <a:extLst>
                        <a:ext uri="{9D8B030D-6E8A-4147-A177-3AD203B41FA5}">
                          <a16:colId xmlns:a16="http://schemas.microsoft.com/office/drawing/2014/main" val="20005"/>
                        </a:ext>
                      </a:extLst>
                    </a:gridCol>
                  </a:tblGrid>
                  <a:tr h="579120">
                    <a:tc>
                      <a:txBody>
                        <a:bodyPr/>
                        <a:lstStyle/>
                        <a:p>
                          <a:endParaRPr lang="en-GB" sz="1600" dirty="0"/>
                        </a:p>
                      </a:txBody>
                      <a:tcPr/>
                    </a:tc>
                    <a:tc>
                      <a:txBody>
                        <a:bodyPr/>
                        <a:lstStyle/>
                        <a:p>
                          <a:pPr algn="ctr"/>
                          <a:r>
                            <a:rPr lang="en-GB" sz="1600" dirty="0" smtClean="0"/>
                            <a:t>Tetrodes </a:t>
                          </a:r>
                          <a:br>
                            <a:rPr lang="en-GB" sz="1600" dirty="0" smtClean="0"/>
                          </a:br>
                          <a:r>
                            <a:rPr lang="en-GB" sz="1600" dirty="0" smtClean="0"/>
                            <a:t>(and </a:t>
                          </a:r>
                          <a:r>
                            <a:rPr lang="en-GB" sz="1600" dirty="0" err="1" smtClean="0"/>
                            <a:t>diacrode</a:t>
                          </a:r>
                          <a:r>
                            <a:rPr lang="en-GB" sz="1600" dirty="0" smtClean="0"/>
                            <a:t>)</a:t>
                          </a:r>
                          <a:endParaRPr lang="en-GB" sz="1600" dirty="0"/>
                        </a:p>
                      </a:txBody>
                      <a:tcPr/>
                    </a:tc>
                    <a:tc>
                      <a:txBody>
                        <a:bodyPr/>
                        <a:lstStyle/>
                        <a:p>
                          <a:pPr algn="ctr"/>
                          <a:r>
                            <a:rPr lang="en-GB" sz="1600" dirty="0" smtClean="0"/>
                            <a:t>IOTs</a:t>
                          </a:r>
                        </a:p>
                        <a:p>
                          <a:pPr algn="ctr"/>
                          <a:r>
                            <a:rPr lang="en-GB" sz="1600" dirty="0" smtClean="0"/>
                            <a:t>(Inductive Output Tubes)</a:t>
                          </a:r>
                          <a:endParaRPr lang="en-GB" sz="1600" dirty="0"/>
                        </a:p>
                      </a:txBody>
                      <a:tcPr/>
                    </a:tc>
                    <a:tc>
                      <a:txBody>
                        <a:bodyPr/>
                        <a:lstStyle/>
                        <a:p>
                          <a:pPr algn="ctr"/>
                          <a:r>
                            <a:rPr lang="en-GB" sz="1600" dirty="0" smtClean="0"/>
                            <a:t>Conventional klystrons</a:t>
                          </a:r>
                          <a:endParaRPr lang="en-GB" sz="1600" dirty="0"/>
                        </a:p>
                      </a:txBody>
                      <a:tcPr/>
                    </a:tc>
                    <a:tc>
                      <a:txBody>
                        <a:bodyPr/>
                        <a:lstStyle/>
                        <a:p>
                          <a:pPr algn="ctr"/>
                          <a:r>
                            <a:rPr lang="en-GB" sz="1600" dirty="0" smtClean="0"/>
                            <a:t>Solid State PA</a:t>
                          </a:r>
                          <a:endParaRPr lang="en-GB" sz="1600" dirty="0"/>
                        </a:p>
                      </a:txBody>
                      <a:tcPr/>
                    </a:tc>
                    <a:tc>
                      <a:txBody>
                        <a:bodyPr/>
                        <a:lstStyle/>
                        <a:p>
                          <a:pPr algn="ctr"/>
                          <a:r>
                            <a:rPr lang="en-GB" sz="1600" dirty="0" smtClean="0"/>
                            <a:t>Magnetrons</a:t>
                          </a:r>
                          <a:endParaRPr lang="en-GB" sz="1600" dirty="0"/>
                        </a:p>
                      </a:txBody>
                      <a:tcPr/>
                    </a:tc>
                    <a:extLst>
                      <a:ext uri="{0D108BD9-81ED-4DB2-BD59-A6C34878D82A}">
                        <a16:rowId xmlns:a16="http://schemas.microsoft.com/office/drawing/2014/main" val="10000"/>
                      </a:ext>
                    </a:extLst>
                  </a:tr>
                  <a:tr h="335280">
                    <a:tc>
                      <a:txBody>
                        <a:bodyPr/>
                        <a:lstStyle/>
                        <a:p>
                          <a:endParaRPr lang="en-US"/>
                        </a:p>
                      </a:txBody>
                      <a:tcPr>
                        <a:blipFill>
                          <a:blip r:embed="rId2"/>
                          <a:stretch>
                            <a:fillRect l="-463" t="-176364" r="-761111" b="-425455"/>
                          </a:stretch>
                        </a:blipFill>
                      </a:tcPr>
                    </a:tc>
                    <a:tc>
                      <a:txBody>
                        <a:bodyPr/>
                        <a:lstStyle/>
                        <a:p>
                          <a:pPr algn="ctr"/>
                          <a:r>
                            <a:rPr lang="en-GB" sz="1600" dirty="0" smtClean="0"/>
                            <a:t>DC – 400 MHz</a:t>
                          </a:r>
                          <a:endParaRPr lang="en-GB" sz="1600" dirty="0"/>
                        </a:p>
                      </a:txBody>
                      <a:tcPr/>
                    </a:tc>
                    <a:tc>
                      <a:txBody>
                        <a:bodyPr/>
                        <a:lstStyle/>
                        <a:p>
                          <a:pPr algn="ctr"/>
                          <a:r>
                            <a:rPr lang="en-GB" sz="1600" dirty="0" smtClean="0"/>
                            <a:t>(200 – 1500) MHz</a:t>
                          </a:r>
                          <a:endParaRPr lang="en-GB" sz="1600" dirty="0"/>
                        </a:p>
                      </a:txBody>
                      <a:tcPr/>
                    </a:tc>
                    <a:tc>
                      <a:txBody>
                        <a:bodyPr/>
                        <a:lstStyle/>
                        <a:p>
                          <a:pPr algn="ctr"/>
                          <a:r>
                            <a:rPr lang="en-GB" sz="1600" dirty="0" smtClean="0"/>
                            <a:t>300 MHz – 1 GHz</a:t>
                          </a:r>
                          <a:endParaRPr lang="en-GB" sz="1600" dirty="0"/>
                        </a:p>
                      </a:txBody>
                      <a:tcPr/>
                    </a:tc>
                    <a:tc>
                      <a:txBody>
                        <a:bodyPr/>
                        <a:lstStyle/>
                        <a:p>
                          <a:pPr algn="ctr"/>
                          <a:r>
                            <a:rPr lang="en-GB" sz="1600" dirty="0" smtClean="0"/>
                            <a:t>DC – 20 GHz</a:t>
                          </a:r>
                          <a:endParaRPr lang="en-GB" sz="1600" dirty="0"/>
                        </a:p>
                      </a:txBody>
                      <a:tcPr/>
                    </a:tc>
                    <a:tc>
                      <a:txBody>
                        <a:bodyPr/>
                        <a:lstStyle/>
                        <a:p>
                          <a:pPr algn="ctr"/>
                          <a:r>
                            <a:rPr lang="en-GB" sz="1600" dirty="0" smtClean="0"/>
                            <a:t>GHz range</a:t>
                          </a:r>
                          <a:endParaRPr lang="en-GB" sz="1600" dirty="0"/>
                        </a:p>
                      </a:txBody>
                      <a:tcPr/>
                    </a:tc>
                    <a:extLst>
                      <a:ext uri="{0D108BD9-81ED-4DB2-BD59-A6C34878D82A}">
                        <a16:rowId xmlns:a16="http://schemas.microsoft.com/office/drawing/2014/main" val="10001"/>
                      </a:ext>
                    </a:extLst>
                  </a:tr>
                  <a:tr h="335280">
                    <a:tc>
                      <a:txBody>
                        <a:bodyPr/>
                        <a:lstStyle/>
                        <a:p>
                          <a:endParaRPr lang="en-US"/>
                        </a:p>
                      </a:txBody>
                      <a:tcPr>
                        <a:blipFill>
                          <a:blip r:embed="rId2"/>
                          <a:stretch>
                            <a:fillRect l="-463" t="-271429" r="-761111" b="-317857"/>
                          </a:stretch>
                        </a:blipFill>
                      </a:tcPr>
                    </a:tc>
                    <a:tc>
                      <a:txBody>
                        <a:bodyPr/>
                        <a:lstStyle/>
                        <a:p>
                          <a:endParaRPr lang="en-US"/>
                        </a:p>
                      </a:txBody>
                      <a:tcPr>
                        <a:blipFill>
                          <a:blip r:embed="rId2"/>
                          <a:stretch>
                            <a:fillRect l="-67813" t="-271429" r="-413750" b="-317857"/>
                          </a:stretch>
                        </a:blipFill>
                      </a:tcPr>
                    </a:tc>
                    <a:tc>
                      <a:txBody>
                        <a:bodyPr/>
                        <a:lstStyle/>
                        <a:p>
                          <a:endParaRPr lang="en-US"/>
                        </a:p>
                      </a:txBody>
                      <a:tcPr>
                        <a:blipFill>
                          <a:blip r:embed="rId2"/>
                          <a:stretch>
                            <a:fillRect l="-140945" t="-271429" r="-247507" b="-317857"/>
                          </a:stretch>
                        </a:blipFill>
                      </a:tcPr>
                    </a:tc>
                    <a:tc>
                      <a:txBody>
                        <a:bodyPr/>
                        <a:lstStyle/>
                        <a:p>
                          <a:endParaRPr lang="en-US"/>
                        </a:p>
                      </a:txBody>
                      <a:tcPr>
                        <a:blipFill>
                          <a:blip r:embed="rId2"/>
                          <a:stretch>
                            <a:fillRect l="-290506" t="-271429" r="-198418" b="-317857"/>
                          </a:stretch>
                        </a:blipFill>
                      </a:tcPr>
                    </a:tc>
                    <a:tc>
                      <a:txBody>
                        <a:bodyPr/>
                        <a:lstStyle/>
                        <a:p>
                          <a:endParaRPr lang="en-US"/>
                        </a:p>
                      </a:txBody>
                      <a:tcPr>
                        <a:blipFill>
                          <a:blip r:embed="rId2"/>
                          <a:stretch>
                            <a:fillRect l="-398065" t="-271429" r="-102258" b="-317857"/>
                          </a:stretch>
                        </a:blipFill>
                      </a:tcPr>
                    </a:tc>
                    <a:tc>
                      <a:txBody>
                        <a:bodyPr/>
                        <a:lstStyle/>
                        <a:p>
                          <a:endParaRPr lang="en-US"/>
                        </a:p>
                      </a:txBody>
                      <a:tcPr>
                        <a:blipFill>
                          <a:blip r:embed="rId2"/>
                          <a:stretch>
                            <a:fillRect l="-493291" t="-271429" r="-1278" b="-317857"/>
                          </a:stretch>
                        </a:blipFill>
                      </a:tcPr>
                    </a:tc>
                    <a:extLst>
                      <a:ext uri="{0D108BD9-81ED-4DB2-BD59-A6C34878D82A}">
                        <a16:rowId xmlns:a16="http://schemas.microsoft.com/office/drawing/2014/main" val="10002"/>
                      </a:ext>
                    </a:extLst>
                  </a:tr>
                  <a:tr h="579120">
                    <a:tc>
                      <a:txBody>
                        <a:bodyPr/>
                        <a:lstStyle/>
                        <a:p>
                          <a:endParaRPr lang="en-US"/>
                        </a:p>
                      </a:txBody>
                      <a:tcPr>
                        <a:blipFill>
                          <a:blip r:embed="rId2"/>
                          <a:stretch>
                            <a:fillRect l="-463" t="-218947" r="-761111" b="-87368"/>
                          </a:stretch>
                        </a:blipFill>
                      </a:tcPr>
                    </a:tc>
                    <a:tc>
                      <a:txBody>
                        <a:bodyPr/>
                        <a:lstStyle/>
                        <a:p>
                          <a:pPr algn="ctr"/>
                          <a:r>
                            <a:rPr lang="en-GB" sz="1600" dirty="0" smtClean="0"/>
                            <a:t>85%</a:t>
                          </a:r>
                          <a:r>
                            <a:rPr lang="en-GB" sz="1600" baseline="0" dirty="0" smtClean="0"/>
                            <a:t> - </a:t>
                          </a:r>
                          <a:r>
                            <a:rPr lang="en-GB" sz="1600" dirty="0" smtClean="0"/>
                            <a:t>90% (class C</a:t>
                          </a:r>
                          <a:r>
                            <a:rPr lang="en-GB" sz="1600" dirty="0" smtClean="0"/>
                            <a:t>)</a:t>
                          </a:r>
                          <a:br>
                            <a:rPr lang="en-GB" sz="1600" dirty="0" smtClean="0"/>
                          </a:br>
                          <a:r>
                            <a:rPr lang="en-GB" sz="1600" dirty="0" smtClean="0"/>
                            <a:t>65% - 78% (class B) </a:t>
                          </a:r>
                          <a:r>
                            <a:rPr lang="en-GB" sz="1600" baseline="30000" dirty="0" smtClean="0"/>
                            <a:t>*)</a:t>
                          </a:r>
                          <a:endParaRPr lang="en-GB" sz="1600" baseline="30000" dirty="0"/>
                        </a:p>
                      </a:txBody>
                      <a:tcPr/>
                    </a:tc>
                    <a:tc>
                      <a:txBody>
                        <a:bodyPr/>
                        <a:lstStyle/>
                        <a:p>
                          <a:pPr algn="ctr"/>
                          <a:r>
                            <a:rPr lang="en-GB" sz="1600" dirty="0" smtClean="0"/>
                            <a:t>70%</a:t>
                          </a:r>
                          <a:endParaRPr lang="en-GB" sz="1600" dirty="0"/>
                        </a:p>
                      </a:txBody>
                      <a:tcPr/>
                    </a:tc>
                    <a:tc>
                      <a:txBody>
                        <a:bodyPr/>
                        <a:lstStyle/>
                        <a:p>
                          <a:pPr algn="ctr"/>
                          <a:r>
                            <a:rPr lang="en-GB" sz="1600" dirty="0" smtClean="0"/>
                            <a:t>50%</a:t>
                          </a:r>
                          <a:endParaRPr lang="en-GB" sz="1600" dirty="0"/>
                        </a:p>
                      </a:txBody>
                      <a:tcPr/>
                    </a:tc>
                    <a:tc>
                      <a:txBody>
                        <a:bodyPr/>
                        <a:lstStyle/>
                        <a:p>
                          <a:pPr algn="ctr"/>
                          <a:r>
                            <a:rPr lang="en-GB" sz="1600" dirty="0" smtClean="0"/>
                            <a:t>60%</a:t>
                          </a:r>
                          <a:endParaRPr lang="en-GB" sz="1600" dirty="0"/>
                        </a:p>
                      </a:txBody>
                      <a:tcPr/>
                    </a:tc>
                    <a:tc>
                      <a:txBody>
                        <a:bodyPr/>
                        <a:lstStyle/>
                        <a:p>
                          <a:pPr algn="ctr"/>
                          <a:r>
                            <a:rPr lang="en-GB" sz="1600" dirty="0" smtClean="0"/>
                            <a:t>90%</a:t>
                          </a:r>
                          <a:endParaRPr lang="en-GB" sz="1600" dirty="0"/>
                        </a:p>
                      </a:txBody>
                      <a:tcPr/>
                    </a:tc>
                    <a:extLst>
                      <a:ext uri="{0D108BD9-81ED-4DB2-BD59-A6C34878D82A}">
                        <a16:rowId xmlns:a16="http://schemas.microsoft.com/office/drawing/2014/main" val="10003"/>
                      </a:ext>
                    </a:extLst>
                  </a:tr>
                  <a:tr h="457200">
                    <a:tc>
                      <a:txBody>
                        <a:bodyPr/>
                        <a:lstStyle/>
                        <a:p>
                          <a:r>
                            <a:rPr lang="en-GB" sz="1600" dirty="0" smtClean="0"/>
                            <a:t>Remark</a:t>
                          </a:r>
                          <a:endParaRPr lang="en-GB" sz="1600" dirty="0"/>
                        </a:p>
                      </a:txBody>
                      <a:tcPr/>
                    </a:tc>
                    <a:tc>
                      <a:txBody>
                        <a:bodyPr/>
                        <a:lstStyle/>
                        <a:p>
                          <a:pPr algn="ctr"/>
                          <a:r>
                            <a:rPr lang="en-GB" sz="1200" dirty="0" smtClean="0"/>
                            <a:t>Broadcast</a:t>
                          </a:r>
                          <a:r>
                            <a:rPr lang="en-GB" sz="1200" baseline="0" dirty="0" smtClean="0"/>
                            <a:t> t</a:t>
                          </a:r>
                          <a:r>
                            <a:rPr lang="en-GB" sz="1200" dirty="0" smtClean="0"/>
                            <a:t>echnology, widely</a:t>
                          </a:r>
                          <a:r>
                            <a:rPr lang="en-GB" sz="1200" baseline="0" dirty="0" smtClean="0"/>
                            <a:t> </a:t>
                          </a:r>
                          <a:r>
                            <a:rPr lang="en-GB" sz="1200" dirty="0" smtClean="0"/>
                            <a:t>discontinued</a:t>
                          </a:r>
                          <a:endParaRPr lang="en-GB" sz="1200" dirty="0"/>
                        </a:p>
                      </a:txBody>
                      <a:tcPr/>
                    </a:tc>
                    <a:tc>
                      <a:txBody>
                        <a:bodyPr/>
                        <a:lstStyle/>
                        <a:p>
                          <a:pPr algn="ctr"/>
                          <a:endParaRPr lang="en-GB" sz="1200" dirty="0"/>
                        </a:p>
                      </a:txBody>
                      <a:tcPr/>
                    </a:tc>
                    <a:tc>
                      <a:txBody>
                        <a:bodyPr/>
                        <a:lstStyle/>
                        <a:p>
                          <a:pPr algn="ctr"/>
                          <a:r>
                            <a:rPr lang="en-GB" sz="1200" dirty="0" smtClean="0"/>
                            <a:t>new idea promises significant increase</a:t>
                          </a:r>
                          <a:endParaRPr lang="en-GB" sz="1200" dirty="0"/>
                        </a:p>
                      </a:txBody>
                      <a:tcPr/>
                    </a:tc>
                    <a:tc>
                      <a:txBody>
                        <a:bodyPr/>
                        <a:lstStyle/>
                        <a:p>
                          <a:endParaRPr lang="en-US"/>
                        </a:p>
                      </a:txBody>
                      <a:tcPr>
                        <a:blipFill>
                          <a:blip r:embed="rId2"/>
                          <a:stretch>
                            <a:fillRect l="-398065" t="-404000" r="-102258" b="-10667"/>
                          </a:stretch>
                        </a:blipFill>
                      </a:tcPr>
                    </a:tc>
                    <a:tc>
                      <a:txBody>
                        <a:bodyPr/>
                        <a:lstStyle/>
                        <a:p>
                          <a:pPr algn="ctr"/>
                          <a:r>
                            <a:rPr lang="en-GB" sz="1200" dirty="0" smtClean="0"/>
                            <a:t>Oscillator, not amplifier!</a:t>
                          </a:r>
                          <a:endParaRPr lang="en-GB" sz="1200" dirty="0"/>
                        </a:p>
                      </a:txBody>
                      <a:tcPr/>
                    </a:tc>
                    <a:extLst>
                      <a:ext uri="{0D108BD9-81ED-4DB2-BD59-A6C34878D82A}">
                        <a16:rowId xmlns:a16="http://schemas.microsoft.com/office/drawing/2014/main" val="10004"/>
                      </a:ext>
                    </a:extLst>
                  </a:tr>
                </a:tbl>
              </a:graphicData>
            </a:graphic>
          </p:graphicFrame>
        </mc:Fallback>
      </mc:AlternateContent>
      <p:grpSp>
        <p:nvGrpSpPr>
          <p:cNvPr id="7" name="Group 6"/>
          <p:cNvGrpSpPr/>
          <p:nvPr/>
        </p:nvGrpSpPr>
        <p:grpSpPr>
          <a:xfrm>
            <a:off x="3848101" y="3728860"/>
            <a:ext cx="4682518" cy="2331862"/>
            <a:chOff x="5030948" y="3688993"/>
            <a:chExt cx="4682518" cy="2331862"/>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5030948" y="3688993"/>
              <a:ext cx="4339904" cy="2147712"/>
            </a:xfrm>
            <a:prstGeom prst="rect">
              <a:avLst/>
            </a:prstGeom>
          </p:spPr>
        </p:pic>
        <p:sp>
          <p:nvSpPr>
            <p:cNvPr id="6" name="TextBox 5"/>
            <p:cNvSpPr txBox="1"/>
            <p:nvPr/>
          </p:nvSpPr>
          <p:spPr>
            <a:xfrm>
              <a:off x="5838687" y="5743856"/>
              <a:ext cx="3874779" cy="276999"/>
            </a:xfrm>
            <a:prstGeom prst="rect">
              <a:avLst/>
            </a:prstGeom>
            <a:noFill/>
          </p:spPr>
          <p:txBody>
            <a:bodyPr wrap="none" rtlCol="0">
              <a:spAutoFit/>
            </a:bodyPr>
            <a:lstStyle/>
            <a:p>
              <a:r>
                <a:rPr lang="en-GB" sz="1200" dirty="0" smtClean="0"/>
                <a:t>M. Jensen: EnEfficient RF Sources, 2014, Daresbury</a:t>
              </a:r>
              <a:endParaRPr lang="en-GB" sz="1200" dirty="0"/>
            </a:p>
          </p:txBody>
        </p:sp>
      </p:grpSp>
      <p:sp>
        <p:nvSpPr>
          <p:cNvPr id="3" name="Date Placeholder 2"/>
          <p:cNvSpPr>
            <a:spLocks noGrp="1"/>
          </p:cNvSpPr>
          <p:nvPr>
            <p:ph type="dt" sz="half" idx="10"/>
          </p:nvPr>
        </p:nvSpPr>
        <p:spPr/>
        <p:txBody>
          <a:bodyPr/>
          <a:lstStyle/>
          <a:p>
            <a:r>
              <a:rPr lang="en-US" smtClean="0"/>
              <a:t>18 June 2019</a:t>
            </a:r>
            <a:endParaRPr lang="en-US" dirty="0"/>
          </a:p>
        </p:txBody>
      </p:sp>
      <p:sp>
        <p:nvSpPr>
          <p:cNvPr id="8" name="Footer Placeholder 7"/>
          <p:cNvSpPr>
            <a:spLocks noGrp="1"/>
          </p:cNvSpPr>
          <p:nvPr>
            <p:ph type="ftr" sz="quarter" idx="11"/>
          </p:nvPr>
        </p:nvSpPr>
        <p:spPr/>
        <p:txBody>
          <a:bodyPr/>
          <a:lstStyle/>
          <a:p>
            <a:r>
              <a:rPr lang="en-GB" smtClean="0"/>
              <a:t>ARIES Workshop on Energy Efficient RF                            E. Jensen: Increasing Demand</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9</a:t>
            </a:fld>
            <a:endParaRPr lang="en-US" dirty="0"/>
          </a:p>
        </p:txBody>
      </p:sp>
      <p:pic>
        <p:nvPicPr>
          <p:cNvPr id="10" name="Picture 9" descr="RS 1084CJ"/>
          <p:cNvPicPr>
            <a:picLocks noChangeAspect="1" noChangeArrowheads="1"/>
          </p:cNvPicPr>
          <p:nvPr/>
        </p:nvPicPr>
        <p:blipFill>
          <a:blip r:embed="rId4" cstate="print"/>
          <a:srcRect/>
          <a:stretch>
            <a:fillRect/>
          </a:stretch>
        </p:blipFill>
        <p:spPr bwMode="auto">
          <a:xfrm>
            <a:off x="1684606" y="3789210"/>
            <a:ext cx="2163496" cy="2097240"/>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11" name="Text Box 11"/>
              <p:cNvSpPr txBox="1">
                <a:spLocks noChangeArrowheads="1"/>
              </p:cNvSpPr>
              <p:nvPr/>
            </p:nvSpPr>
            <p:spPr bwMode="auto">
              <a:xfrm>
                <a:off x="0" y="4589633"/>
                <a:ext cx="2072952" cy="738664"/>
              </a:xfrm>
              <a:prstGeom prst="rect">
                <a:avLst/>
              </a:prstGeom>
              <a:noFill/>
              <a:ln w="12700" algn="ctr">
                <a:noFill/>
                <a:miter lim="800000"/>
                <a:headEnd type="none" w="sm" len="sm"/>
                <a:tailEnd type="none" w="sm" len="sm"/>
              </a:ln>
              <a:effectLst/>
            </p:spPr>
            <p:txBody>
              <a:bodyPr wrap="square">
                <a:spAutoFit/>
              </a:bodyPr>
              <a:lstStyle/>
              <a:p>
                <a:pPr algn="ctr"/>
                <a:r>
                  <a:rPr lang="en-GB" sz="1400" dirty="0" smtClean="0"/>
                  <a:t>Thales RS </a:t>
                </a:r>
                <a:r>
                  <a:rPr lang="en-GB" sz="1400" dirty="0"/>
                  <a:t>1084 </a:t>
                </a:r>
                <a:r>
                  <a:rPr lang="en-GB" sz="1400" dirty="0" smtClean="0"/>
                  <a:t>CJ</a:t>
                </a:r>
                <a:endParaRPr lang="en-GB" sz="1400" dirty="0"/>
              </a:p>
              <a:p>
                <a:pPr algn="ctr"/>
                <a:r>
                  <a:rPr lang="en-GB" sz="1400" dirty="0"/>
                  <a:t>&lt; 30 MHz, 75 </a:t>
                </a:r>
                <a:r>
                  <a:rPr lang="en-GB" sz="1400" dirty="0" smtClean="0"/>
                  <a:t>kW</a:t>
                </a:r>
              </a:p>
              <a:p>
                <a:pPr algn="ctr"/>
                <a14:m>
                  <m:oMath xmlns:m="http://schemas.openxmlformats.org/officeDocument/2006/math">
                    <m:r>
                      <a:rPr lang="en-GB" sz="1400" b="0" i="1" smtClean="0">
                        <a:latin typeface="Cambria Math" panose="02040503050406030204" pitchFamily="18" charset="0"/>
                      </a:rPr>
                      <m:t>𝜂</m:t>
                    </m:r>
                    <m:r>
                      <a:rPr lang="en-GB" sz="1400" b="0" i="1" smtClean="0">
                        <a:latin typeface="Cambria Math" panose="02040503050406030204" pitchFamily="18" charset="0"/>
                      </a:rPr>
                      <m:t>≈70%</m:t>
                    </m:r>
                  </m:oMath>
                </a14:m>
                <a:r>
                  <a:rPr lang="en-US" sz="1400" dirty="0" smtClean="0"/>
                  <a:t> (class B)</a:t>
                </a:r>
                <a:endParaRPr lang="en-US" sz="1400" dirty="0"/>
              </a:p>
            </p:txBody>
          </p:sp>
        </mc:Choice>
        <mc:Fallback xmlns="">
          <p:sp>
            <p:nvSpPr>
              <p:cNvPr id="11" name="Text Box 11"/>
              <p:cNvSpPr txBox="1">
                <a:spLocks noRot="1" noChangeAspect="1" noMove="1" noResize="1" noEditPoints="1" noAdjustHandles="1" noChangeArrowheads="1" noChangeShapeType="1" noTextEdit="1"/>
              </p:cNvSpPr>
              <p:nvPr/>
            </p:nvSpPr>
            <p:spPr bwMode="auto">
              <a:xfrm>
                <a:off x="0" y="4589633"/>
                <a:ext cx="2072952" cy="738664"/>
              </a:xfrm>
              <a:prstGeom prst="rect">
                <a:avLst/>
              </a:prstGeom>
              <a:blipFill>
                <a:blip r:embed="rId5"/>
                <a:stretch>
                  <a:fillRect t="-1653" b="-7438"/>
                </a:stretch>
              </a:blipFill>
              <a:ln w="12700" algn="ctr">
                <a:noFill/>
                <a:miter lim="800000"/>
                <a:headEnd type="none" w="sm" len="sm"/>
                <a:tailEnd type="none" w="sm" len="sm"/>
              </a:ln>
              <a:effectLst/>
            </p:spPr>
            <p:txBody>
              <a:bodyPr/>
              <a:lstStyle/>
              <a:p>
                <a:r>
                  <a:rPr lang="en-GB">
                    <a:noFill/>
                  </a:rPr>
                  <a:t> </a:t>
                </a:r>
              </a:p>
            </p:txBody>
          </p:sp>
        </mc:Fallback>
      </mc:AlternateContent>
      <p:pic>
        <p:nvPicPr>
          <p:cNvPr id="12" name="Picture 11" descr="CTF3 klystron"/>
          <p:cNvPicPr>
            <a:picLocks noChangeAspect="1" noChangeArrowheads="1"/>
          </p:cNvPicPr>
          <p:nvPr/>
        </p:nvPicPr>
        <p:blipFill>
          <a:blip r:embed="rId6" cstate="print"/>
          <a:srcRect/>
          <a:stretch>
            <a:fillRect/>
          </a:stretch>
        </p:blipFill>
        <p:spPr bwMode="auto">
          <a:xfrm>
            <a:off x="8346884" y="3689703"/>
            <a:ext cx="1277508" cy="2135118"/>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13" name="Text Box 11"/>
              <p:cNvSpPr txBox="1">
                <a:spLocks noChangeArrowheads="1"/>
              </p:cNvSpPr>
              <p:nvPr/>
            </p:nvSpPr>
            <p:spPr bwMode="auto">
              <a:xfrm>
                <a:off x="9483397" y="4220301"/>
                <a:ext cx="2072952" cy="738664"/>
              </a:xfrm>
              <a:prstGeom prst="rect">
                <a:avLst/>
              </a:prstGeom>
              <a:noFill/>
              <a:ln w="12700" algn="ctr">
                <a:noFill/>
                <a:miter lim="800000"/>
                <a:headEnd type="none" w="sm" len="sm"/>
                <a:tailEnd type="none" w="sm" len="sm"/>
              </a:ln>
              <a:effectLst/>
            </p:spPr>
            <p:txBody>
              <a:bodyPr wrap="square">
                <a:spAutoFit/>
              </a:bodyPr>
              <a:lstStyle/>
              <a:p>
                <a:pPr algn="ctr"/>
                <a:r>
                  <a:rPr lang="en-GB" sz="1400" dirty="0" smtClean="0"/>
                  <a:t>CTF3 klystron</a:t>
                </a:r>
              </a:p>
              <a:p>
                <a:pPr algn="ctr"/>
                <a14:m>
                  <m:oMath xmlns:m="http://schemas.openxmlformats.org/officeDocument/2006/math">
                    <m:r>
                      <a:rPr lang="en-GB" sz="1400" i="1" dirty="0" smtClean="0">
                        <a:latin typeface="Cambria Math" panose="02040503050406030204" pitchFamily="18" charset="0"/>
                      </a:rPr>
                      <m:t>3 </m:t>
                    </m:r>
                    <m:r>
                      <m:rPr>
                        <m:sty m:val="p"/>
                      </m:rPr>
                      <a:rPr lang="en-GB" sz="1400" i="0" dirty="0" smtClean="0">
                        <a:latin typeface="Cambria Math" panose="02040503050406030204" pitchFamily="18" charset="0"/>
                      </a:rPr>
                      <m:t>GHz</m:t>
                    </m:r>
                  </m:oMath>
                </a14:m>
                <a:r>
                  <a:rPr lang="en-GB" sz="1400" dirty="0" smtClean="0"/>
                  <a:t>, </a:t>
                </a:r>
                <a14:m>
                  <m:oMath xmlns:m="http://schemas.openxmlformats.org/officeDocument/2006/math">
                    <m:r>
                      <a:rPr lang="en-GB" sz="1400" i="1" dirty="0" smtClean="0">
                        <a:latin typeface="Cambria Math" panose="02040503050406030204" pitchFamily="18" charset="0"/>
                      </a:rPr>
                      <m:t>45 </m:t>
                    </m:r>
                    <m:r>
                      <m:rPr>
                        <m:sty m:val="p"/>
                      </m:rPr>
                      <a:rPr lang="en-GB" sz="1400" i="0" dirty="0" smtClean="0">
                        <a:latin typeface="Cambria Math" panose="02040503050406030204" pitchFamily="18" charset="0"/>
                      </a:rPr>
                      <m:t>MW</m:t>
                    </m:r>
                  </m:oMath>
                </a14:m>
                <a:r>
                  <a:rPr lang="en-GB" sz="1400" dirty="0" smtClean="0"/>
                  <a:t>, </a:t>
                </a:r>
                <a14:m>
                  <m:oMath xmlns:m="http://schemas.openxmlformats.org/officeDocument/2006/math">
                    <m:r>
                      <a:rPr lang="en-GB" sz="1400" i="1" dirty="0" smtClean="0">
                        <a:latin typeface="Cambria Math" panose="02040503050406030204" pitchFamily="18" charset="0"/>
                      </a:rPr>
                      <m:t>4.5 </m:t>
                    </m:r>
                    <m:r>
                      <m:rPr>
                        <m:sty m:val="p"/>
                      </m:rPr>
                      <a:rPr lang="en-GB" sz="1400" i="0" dirty="0" smtClean="0">
                        <a:latin typeface="Cambria Math" panose="02040503050406030204" pitchFamily="18" charset="0"/>
                      </a:rPr>
                      <m:t>μs</m:t>
                    </m:r>
                  </m:oMath>
                </a14:m>
                <a:r>
                  <a:rPr lang="en-US" sz="1400" dirty="0" smtClean="0"/>
                  <a:t>, </a:t>
                </a:r>
                <a14:m>
                  <m:oMath xmlns:m="http://schemas.openxmlformats.org/officeDocument/2006/math">
                    <m:r>
                      <a:rPr lang="en-US" sz="1400" i="1" dirty="0" smtClean="0">
                        <a:latin typeface="Cambria Math" panose="02040503050406030204" pitchFamily="18" charset="0"/>
                      </a:rPr>
                      <m:t>50 </m:t>
                    </m:r>
                    <m:r>
                      <m:rPr>
                        <m:sty m:val="p"/>
                      </m:rPr>
                      <a:rPr lang="en-US" sz="1400" i="0" dirty="0" smtClean="0">
                        <a:latin typeface="Cambria Math" panose="02040503050406030204" pitchFamily="18" charset="0"/>
                      </a:rPr>
                      <m:t>Hz</m:t>
                    </m:r>
                  </m:oMath>
                </a14:m>
                <a:r>
                  <a:rPr lang="en-US" sz="1400" dirty="0" smtClean="0"/>
                  <a:t>, </a:t>
                </a:r>
                <a14:m>
                  <m:oMath xmlns:m="http://schemas.openxmlformats.org/officeDocument/2006/math">
                    <m:r>
                      <a:rPr lang="en-GB" sz="1400" b="0" i="1" smtClean="0">
                        <a:latin typeface="Cambria Math" panose="02040503050406030204" pitchFamily="18" charset="0"/>
                      </a:rPr>
                      <m:t>𝜂</m:t>
                    </m:r>
                    <m:r>
                      <a:rPr lang="en-GB" sz="1400" b="0" i="1" smtClean="0">
                        <a:latin typeface="Cambria Math" panose="02040503050406030204" pitchFamily="18" charset="0"/>
                      </a:rPr>
                      <m:t>≈45%</m:t>
                    </m:r>
                  </m:oMath>
                </a14:m>
                <a:endParaRPr lang="en-US" sz="1400" dirty="0"/>
              </a:p>
            </p:txBody>
          </p:sp>
        </mc:Choice>
        <mc:Fallback xmlns="">
          <p:sp>
            <p:nvSpPr>
              <p:cNvPr id="13" name="Text Box 11"/>
              <p:cNvSpPr txBox="1">
                <a:spLocks noRot="1" noChangeAspect="1" noMove="1" noResize="1" noEditPoints="1" noAdjustHandles="1" noChangeArrowheads="1" noChangeShapeType="1" noTextEdit="1"/>
              </p:cNvSpPr>
              <p:nvPr/>
            </p:nvSpPr>
            <p:spPr bwMode="auto">
              <a:xfrm>
                <a:off x="9483397" y="4220301"/>
                <a:ext cx="2072952" cy="738664"/>
              </a:xfrm>
              <a:prstGeom prst="rect">
                <a:avLst/>
              </a:prstGeom>
              <a:blipFill>
                <a:blip r:embed="rId7"/>
                <a:stretch>
                  <a:fillRect t="-826" b="-8264"/>
                </a:stretch>
              </a:blipFill>
              <a:ln w="12700" algn="ctr">
                <a:noFill/>
                <a:miter lim="800000"/>
                <a:headEnd type="none" w="sm" len="sm"/>
                <a:tailEnd type="none" w="sm" len="sm"/>
              </a:ln>
              <a:effectLst/>
            </p:spPr>
            <p:txBody>
              <a:bodyPr/>
              <a:lstStyle/>
              <a:p>
                <a:r>
                  <a:rPr lang="en-GB">
                    <a:noFill/>
                  </a:rPr>
                  <a:t> </a:t>
                </a:r>
              </a:p>
            </p:txBody>
          </p:sp>
        </mc:Fallback>
      </mc:AlternateContent>
      <p:sp>
        <p:nvSpPr>
          <p:cNvPr id="14" name="TextBox 13"/>
          <p:cNvSpPr txBox="1"/>
          <p:nvPr/>
        </p:nvSpPr>
        <p:spPr>
          <a:xfrm>
            <a:off x="1684606" y="3447376"/>
            <a:ext cx="3817199" cy="276999"/>
          </a:xfrm>
          <a:prstGeom prst="rect">
            <a:avLst/>
          </a:prstGeom>
          <a:noFill/>
          <a:ln>
            <a:noFill/>
          </a:ln>
        </p:spPr>
        <p:txBody>
          <a:bodyPr wrap="none" rtlCol="0" anchor="ctr" anchorCtr="1">
            <a:spAutoFit/>
          </a:bodyPr>
          <a:lstStyle/>
          <a:p>
            <a:r>
              <a:rPr lang="en-GB" sz="1200" baseline="30000" dirty="0" smtClean="0"/>
              <a:t>*) </a:t>
            </a:r>
            <a:r>
              <a:rPr lang="en-GB" sz="1200" dirty="0" smtClean="0"/>
              <a:t>Electronic efficiency, not including heater &amp; input power.</a:t>
            </a:r>
            <a:endParaRPr lang="en-GB" sz="1200" baseline="30000" dirty="0"/>
          </a:p>
        </p:txBody>
      </p:sp>
    </p:spTree>
    <p:extLst>
      <p:ext uri="{BB962C8B-B14F-4D97-AF65-F5344CB8AC3E}">
        <p14:creationId xmlns:p14="http://schemas.microsoft.com/office/powerpoint/2010/main" val="318675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loud skipper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Cloud skipper design template" id="{30DBBF30-EDA2-4408-9702-3B0A8AED6F12}" vid="{0F128B79-39D4-4007-9EC6-E245A2CC91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4938</TotalTime>
  <Words>2759</Words>
  <Application>Microsoft Office PowerPoint</Application>
  <PresentationFormat>Widescreen</PresentationFormat>
  <Paragraphs>545</Paragraphs>
  <Slides>41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Cambria Math</vt:lpstr>
      <vt:lpstr>Cambria</vt:lpstr>
      <vt:lpstr>Symbol</vt:lpstr>
      <vt:lpstr>Arial</vt:lpstr>
      <vt:lpstr>Calibri</vt:lpstr>
      <vt:lpstr>ＭＳ Ｐゴシック</vt:lpstr>
      <vt:lpstr>Wingdings</vt:lpstr>
      <vt:lpstr>Maiandra GD</vt:lpstr>
      <vt:lpstr>Cloud skipper design template</vt:lpstr>
      <vt:lpstr>Increasing Demand for High Efficiency RF Power Sources</vt:lpstr>
      <vt:lpstr>Outline</vt:lpstr>
      <vt:lpstr>Why does energy efficiency matter?</vt:lpstr>
      <vt:lpstr>Energy Efficiency and Strategy</vt:lpstr>
      <vt:lpstr>Orders of magnitude</vt:lpstr>
      <vt:lpstr>Power flow in Accelerators</vt:lpstr>
      <vt:lpstr>Efficiency η, definition</vt:lpstr>
      <vt:lpstr>Adapted definition</vt:lpstr>
      <vt:lpstr>RF power generators – typical efficiencies</vt:lpstr>
      <vt:lpstr>Recent Multi-beam IOT program (1/2)</vt:lpstr>
      <vt:lpstr>Recent Multi-beam IOT program (2/2)</vt:lpstr>
      <vt:lpstr>Average RF power needs of large HEP Projects</vt:lpstr>
      <vt:lpstr>Example FCC-ee (tt ̅ ): orders of magnitude</vt:lpstr>
      <vt:lpstr>Higher Efficiency Klystrons</vt:lpstr>
      <vt:lpstr>The value of increased η, e.g. 70%  80%</vt:lpstr>
      <vt:lpstr>How does a klystron work?</vt:lpstr>
      <vt:lpstr>MBK developments for CLIC</vt:lpstr>
      <vt:lpstr>A promising new concept (2013)</vt:lpstr>
      <vt:lpstr>Comparison of the two bunching  methods</vt:lpstr>
      <vt:lpstr>Magnetrons</vt:lpstr>
      <vt:lpstr>Magnetrons (?)</vt:lpstr>
      <vt:lpstr>Electronic efficiency – klystrons vs. magnetrons</vt:lpstr>
      <vt:lpstr>Tune by trimming the magnetic field</vt:lpstr>
      <vt:lpstr>Combining the power of 2 magnetrons</vt:lpstr>
      <vt:lpstr>Solid-State Power Amplifiers</vt:lpstr>
      <vt:lpstr>Definitions</vt:lpstr>
      <vt:lpstr>LDMOS SSPAs</vt:lpstr>
      <vt:lpstr>Overdrive (1/3)</vt:lpstr>
      <vt:lpstr>Overdrive (2/3)</vt:lpstr>
      <vt:lpstr>Overdrive (3/3)</vt:lpstr>
      <vt:lpstr>GaN SSPAs</vt:lpstr>
      <vt:lpstr>Summary</vt:lpstr>
      <vt:lpstr>Spare slides</vt:lpstr>
      <vt:lpstr>Making best use of RF power</vt:lpstr>
      <vt:lpstr>Optimum beam loading: η vs. gradient</vt:lpstr>
      <vt:lpstr>Real COP of cryogenic He refrigeration</vt:lpstr>
      <vt:lpstr>The operating T for superconducting cavities</vt:lpstr>
      <vt:lpstr>State of the art: High Q_0, N2 doping</vt:lpstr>
      <vt:lpstr>Recent results with Nb3Sn coated cavities</vt:lpstr>
      <vt:lpstr>Figure of merit for proposed lepton colliders</vt:lpstr>
      <vt:lpstr>Figure of merit for proposed proton colliders</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Efficiency in HEP Projects</dc:title>
  <dc:creator>Erk Jensen</dc:creator>
  <cp:lastModifiedBy>Erk Jensen</cp:lastModifiedBy>
  <cp:revision>100</cp:revision>
  <dcterms:created xsi:type="dcterms:W3CDTF">2019-05-11T10:37:11Z</dcterms:created>
  <dcterms:modified xsi:type="dcterms:W3CDTF">2019-06-18T06:26:55Z</dcterms:modified>
</cp:coreProperties>
</file>