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2" r:id="rId3"/>
    <p:sldId id="375" r:id="rId4"/>
    <p:sldId id="419" r:id="rId5"/>
    <p:sldId id="418" r:id="rId6"/>
    <p:sldId id="442" r:id="rId7"/>
    <p:sldId id="445" r:id="rId8"/>
    <p:sldId id="450" r:id="rId9"/>
    <p:sldId id="377" r:id="rId10"/>
    <p:sldId id="258" r:id="rId11"/>
    <p:sldId id="384" r:id="rId12"/>
    <p:sldId id="420" r:id="rId13"/>
    <p:sldId id="407" r:id="rId14"/>
    <p:sldId id="408" r:id="rId15"/>
    <p:sldId id="388" r:id="rId16"/>
    <p:sldId id="436" r:id="rId17"/>
    <p:sldId id="438" r:id="rId18"/>
    <p:sldId id="437" r:id="rId19"/>
    <p:sldId id="412" r:id="rId20"/>
    <p:sldId id="435" r:id="rId21"/>
    <p:sldId id="413" r:id="rId22"/>
    <p:sldId id="363" r:id="rId23"/>
    <p:sldId id="440" r:id="rId24"/>
    <p:sldId id="414" r:id="rId25"/>
    <p:sldId id="366" r:id="rId26"/>
    <p:sldId id="397" r:id="rId27"/>
    <p:sldId id="441" r:id="rId28"/>
    <p:sldId id="446" r:id="rId29"/>
    <p:sldId id="449" r:id="rId30"/>
    <p:sldId id="421" r:id="rId31"/>
    <p:sldId id="439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-local" initials="A" lastIdx="1" clrIdx="0">
    <p:extLst>
      <p:ext uri="{19B8F6BF-5375-455C-9EA6-DF929625EA0E}">
        <p15:presenceInfo xmlns:p15="http://schemas.microsoft.com/office/powerpoint/2012/main" userId="Admin-local" providerId="None"/>
      </p:ext>
    </p:extLst>
  </p:cmAuthor>
  <p:cmAuthor id="2" name="PLOUIN Juliette" initials="" lastIdx="0" clrIdx="1"/>
  <p:cmAuthor id="3" name="HAMEL Pierrick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4275" autoAdjust="0"/>
  </p:normalViewPr>
  <p:slideViewPr>
    <p:cSldViewPr>
      <p:cViewPr>
        <p:scale>
          <a:sx n="90" d="100"/>
          <a:sy n="90" d="100"/>
        </p:scale>
        <p:origin x="667" y="-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8T11:33:55.964" idx="1">
    <p:pos x="5546" y="667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89C0A-2220-B14C-A0E6-C1A71C874D92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BD5B0-525F-2749-9F62-F30FDD971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814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7A7F4-D37C-4EE0-B5B1-63C86C7DC3A5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1B1EF-717F-47B1-B69D-1FA6F6A7C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231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Ajouter logo ARIES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11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04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Ajouter logo ARIES en haut a droite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05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néglige la partie du </a:t>
            </a:r>
            <a:r>
              <a:rPr lang="fr-FR" dirty="0" err="1" smtClean="0"/>
              <a:t>solenoide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704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Ajouter</a:t>
            </a:r>
            <a:r>
              <a:rPr lang="fr-FR" baseline="0" dirty="0" smtClean="0"/>
              <a:t> logo compact light + </a:t>
            </a:r>
            <a:r>
              <a:rPr lang="fr-FR" baseline="0" dirty="0" err="1" smtClean="0"/>
              <a:t>energie</a:t>
            </a:r>
            <a:r>
              <a:rPr lang="fr-FR" baseline="0" dirty="0" smtClean="0"/>
              <a:t> machine</a:t>
            </a:r>
          </a:p>
          <a:p>
            <a:r>
              <a:rPr lang="fr-FR" baseline="0" dirty="0" smtClean="0"/>
              <a:t>Couleur/ flèche pour indiquer les projets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177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Ajouter logo THALES</a:t>
            </a:r>
          </a:p>
          <a:p>
            <a:r>
              <a:rPr lang="fr-FR" dirty="0" smtClean="0"/>
              <a:t>+ ajouter adiabatique </a:t>
            </a:r>
            <a:r>
              <a:rPr lang="fr-FR" dirty="0" err="1" smtClean="0"/>
              <a:t>bunching</a:t>
            </a:r>
            <a:r>
              <a:rPr lang="fr-FR" dirty="0" smtClean="0"/>
              <a:t> (F. PEAUGER)</a:t>
            </a:r>
          </a:p>
          <a:p>
            <a:r>
              <a:rPr lang="fr-FR" dirty="0" smtClean="0"/>
              <a:t>ARIES on repart d’une page blanche</a:t>
            </a:r>
          </a:p>
          <a:p>
            <a:r>
              <a:rPr lang="fr-FR" dirty="0" smtClean="0"/>
              <a:t>Ajouter un</a:t>
            </a:r>
            <a:r>
              <a:rPr lang="fr-FR" baseline="0" dirty="0" smtClean="0"/>
              <a:t> slide pour dire qu’on sélectionne COM et adiabatique et on essaye </a:t>
            </a:r>
            <a:r>
              <a:rPr lang="fr-FR" baseline="0" dirty="0" err="1" smtClean="0"/>
              <a:t>bcp</a:t>
            </a:r>
            <a:r>
              <a:rPr lang="fr-FR" baseline="0" dirty="0" smtClean="0"/>
              <a:t> de configurations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730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Ajouter logo THALES</a:t>
            </a:r>
          </a:p>
          <a:p>
            <a:r>
              <a:rPr lang="fr-FR" dirty="0" smtClean="0"/>
              <a:t>+ ajouter adiabatique </a:t>
            </a:r>
            <a:r>
              <a:rPr lang="fr-FR" dirty="0" err="1" smtClean="0"/>
              <a:t>bunching</a:t>
            </a:r>
            <a:r>
              <a:rPr lang="fr-FR" dirty="0" smtClean="0"/>
              <a:t> (F. PEAUGER)</a:t>
            </a:r>
          </a:p>
          <a:p>
            <a:r>
              <a:rPr lang="fr-FR" dirty="0" smtClean="0"/>
              <a:t>ARIES on repart d’une page blanche</a:t>
            </a:r>
          </a:p>
          <a:p>
            <a:r>
              <a:rPr lang="fr-FR" dirty="0" smtClean="0"/>
              <a:t>Ajouter un</a:t>
            </a:r>
            <a:r>
              <a:rPr lang="fr-FR" baseline="0" dirty="0" smtClean="0"/>
              <a:t> slide pour dire qu’on sélectionne COM et adiabatique et on essaye </a:t>
            </a:r>
            <a:r>
              <a:rPr lang="fr-FR" baseline="0" dirty="0" err="1" smtClean="0"/>
              <a:t>bcp</a:t>
            </a:r>
            <a:r>
              <a:rPr lang="fr-FR" baseline="0" dirty="0" smtClean="0"/>
              <a:t> de configurations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02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401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47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+mj-lt"/>
              </a:rPr>
              <a:t>www.cea.fr</a:t>
            </a:r>
            <a:endParaRPr lang="fr-FR" sz="11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1026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18" name="ZoneTexte 17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 smtClean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5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5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7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6" name="ZoneTexte 25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0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5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4" name="ZoneTexte 23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ctr"/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 smtClean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ctr"/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 smtClean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 smtClean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pic>
        <p:nvPicPr>
          <p:cNvPr id="2050" name="Picture 2" descr="S:\CHARTE - LOGOS 2012\Fond dégradé Logo CEA 2012.jpg"/>
          <p:cNvPicPr preferRelativeResize="0"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pic>
        <p:nvPicPr>
          <p:cNvPr id="14" name="Picture 3" descr="S:\CHARTE - LOGOS 2012\Logo\Logo anglais\CEA_GB_logotype_4c_defonce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309" y="44624"/>
            <a:ext cx="1045006" cy="8506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8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810000" y="742437"/>
            <a:ext cx="4876800" cy="1981200"/>
          </a:xfrm>
        </p:spPr>
        <p:txBody>
          <a:bodyPr/>
          <a:lstStyle/>
          <a:p>
            <a:pPr algn="ctr"/>
            <a:r>
              <a:rPr lang="en-US" sz="2000" b="1" dirty="0" smtClean="0"/>
              <a:t>Design of high efficiency klystron for ARIES WP4 task 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i="1" dirty="0" smtClean="0"/>
              <a:t>Optimization of klystron based on a genetic algorithm</a:t>
            </a:r>
            <a:endParaRPr lang="en-US" sz="2000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482705" y="3037727"/>
            <a:ext cx="5364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 smtClean="0"/>
              <a:t>P. Hamel</a:t>
            </a:r>
            <a:r>
              <a:rPr lang="fr-FR" b="1" u="sng" baseline="30000" dirty="0" smtClean="0"/>
              <a:t>1</a:t>
            </a:r>
            <a:r>
              <a:rPr lang="fr-FR" b="1" dirty="0" smtClean="0"/>
              <a:t>, C. Marchand</a:t>
            </a:r>
            <a:r>
              <a:rPr lang="fr-FR" b="1" baseline="30000" dirty="0"/>
              <a:t>1</a:t>
            </a:r>
            <a:r>
              <a:rPr lang="fr-FR" b="1" dirty="0" smtClean="0"/>
              <a:t>, J</a:t>
            </a:r>
            <a:r>
              <a:rPr lang="fr-FR" b="1" dirty="0"/>
              <a:t>. </a:t>
            </a:r>
            <a:r>
              <a:rPr lang="fr-FR" b="1" dirty="0" smtClean="0"/>
              <a:t>Plouin</a:t>
            </a:r>
            <a:r>
              <a:rPr lang="fr-FR" b="1" baseline="30000" dirty="0"/>
              <a:t>1</a:t>
            </a:r>
            <a:r>
              <a:rPr lang="fr-FR" b="1" dirty="0" smtClean="0"/>
              <a:t>, F. Peauger</a:t>
            </a:r>
            <a:r>
              <a:rPr lang="fr-FR" sz="2000" b="1" baseline="30000" dirty="0" smtClean="0"/>
              <a:t>2</a:t>
            </a:r>
            <a:r>
              <a:rPr lang="fr-FR" sz="2000" b="1" dirty="0"/>
              <a:t/>
            </a:r>
            <a:br>
              <a:rPr lang="fr-FR" sz="2000" b="1" dirty="0"/>
            </a:br>
            <a:r>
              <a:rPr lang="fr-FR" b="1" i="1" dirty="0" smtClean="0"/>
              <a:t>1-CEA</a:t>
            </a:r>
            <a:r>
              <a:rPr lang="fr-FR" b="1" i="1" dirty="0"/>
              <a:t>, </a:t>
            </a:r>
            <a:r>
              <a:rPr lang="fr-FR" b="1" i="1" dirty="0" smtClean="0"/>
              <a:t>France</a:t>
            </a:r>
          </a:p>
          <a:p>
            <a:pPr algn="ctr"/>
            <a:r>
              <a:rPr lang="fr-FR" b="1" i="1" dirty="0" smtClean="0"/>
              <a:t>2-BE-RF-SRF </a:t>
            </a:r>
            <a:r>
              <a:rPr lang="fr-FR" b="1" i="1" dirty="0"/>
              <a:t>CERN, </a:t>
            </a:r>
            <a:r>
              <a:rPr lang="fr-FR" b="1" i="1" dirty="0" err="1"/>
              <a:t>Switzerland</a:t>
            </a:r>
            <a:endParaRPr lang="fr-FR" b="1" i="1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9172" y="607276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cap="all" dirty="0" smtClean="0"/>
              <a:t>ARIES Workshop on Energy Efficient RF</a:t>
            </a:r>
          </a:p>
          <a:p>
            <a:pPr algn="ctr"/>
            <a:r>
              <a:rPr lang="en-US" sz="1200" b="1" dirty="0" smtClean="0"/>
              <a:t>18/06/2019</a:t>
            </a:r>
            <a:endParaRPr lang="en-US" sz="1200" b="1" cap="all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07372"/>
            <a:ext cx="2407658" cy="15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/>
              <a:t>Bunching circuit </a:t>
            </a:r>
            <a:r>
              <a:rPr lang="en-US" dirty="0" smtClean="0"/>
              <a:t>optimization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17387" y="2895600"/>
            <a:ext cx="4693213" cy="81372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9068" y="3010525"/>
            <a:ext cx="4114801" cy="6988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48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73633" y="1600200"/>
            <a:ext cx="645576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Input parameter</a:t>
            </a:r>
          </a:p>
          <a:p>
            <a:pPr lvl="1"/>
            <a:r>
              <a:rPr lang="en-US" sz="2200" dirty="0"/>
              <a:t>X-band </a:t>
            </a:r>
            <a:r>
              <a:rPr lang="en-US" sz="2200" dirty="0" smtClean="0"/>
              <a:t>(CLIC, Compact Light): f=11.994GHz</a:t>
            </a:r>
            <a:endParaRPr lang="en-US" sz="2200" dirty="0"/>
          </a:p>
          <a:p>
            <a:pPr lvl="1"/>
            <a:r>
              <a:rPr lang="en-US" sz="2200" dirty="0" smtClean="0"/>
              <a:t>RF </a:t>
            </a:r>
            <a:r>
              <a:rPr lang="en-US" sz="2200" dirty="0"/>
              <a:t>extracted: </a:t>
            </a:r>
            <a:r>
              <a:rPr lang="en-US" sz="2200" dirty="0" smtClean="0"/>
              <a:t>20MW</a:t>
            </a:r>
          </a:p>
          <a:p>
            <a:pPr lvl="1"/>
            <a:r>
              <a:rPr lang="en-US" sz="2200" dirty="0" err="1" smtClean="0"/>
              <a:t>Pbeam</a:t>
            </a:r>
            <a:r>
              <a:rPr lang="en-US" sz="2200" dirty="0" smtClean="0"/>
              <a:t> = </a:t>
            </a:r>
            <a:r>
              <a:rPr lang="en-US" sz="2200" dirty="0" err="1" smtClean="0"/>
              <a:t>Vk</a:t>
            </a:r>
            <a:r>
              <a:rPr lang="en-US" sz="2200" dirty="0" smtClean="0"/>
              <a:t>*</a:t>
            </a:r>
            <a:r>
              <a:rPr lang="en-US" sz="2200" dirty="0" err="1" smtClean="0"/>
              <a:t>Ik</a:t>
            </a:r>
            <a:endParaRPr lang="en-US" sz="2200" dirty="0"/>
          </a:p>
          <a:p>
            <a:pPr lvl="1"/>
            <a:r>
              <a:rPr lang="en-US" sz="2200" dirty="0" smtClean="0"/>
              <a:t>µK </a:t>
            </a:r>
            <a:r>
              <a:rPr lang="en-US" sz="2200" dirty="0"/>
              <a:t>≈ 1 </a:t>
            </a:r>
            <a:r>
              <a:rPr lang="en-US" sz="2200" dirty="0" smtClean="0"/>
              <a:t>µA.V</a:t>
            </a:r>
            <a:r>
              <a:rPr lang="en-US" sz="2200" baseline="30000" dirty="0" smtClean="0"/>
              <a:t>-1.5</a:t>
            </a:r>
          </a:p>
          <a:p>
            <a:pPr lvl="1"/>
            <a:r>
              <a:rPr lang="en-US" sz="2200" dirty="0" smtClean="0"/>
              <a:t>10 cavities klystron</a:t>
            </a:r>
          </a:p>
          <a:p>
            <a:pPr lvl="1"/>
            <a:endParaRPr lang="en-US" sz="2200" dirty="0"/>
          </a:p>
          <a:p>
            <a:r>
              <a:rPr lang="en-US" sz="2200" dirty="0"/>
              <a:t>Goal</a:t>
            </a:r>
          </a:p>
          <a:p>
            <a:pPr lvl="1"/>
            <a:r>
              <a:rPr lang="en-US" sz="2200" dirty="0"/>
              <a:t>Efficiency : 70%</a:t>
            </a:r>
          </a:p>
          <a:p>
            <a:pPr lvl="1"/>
            <a:r>
              <a:rPr lang="en-US" sz="2200" dirty="0"/>
              <a:t>Small signal gain the lowest </a:t>
            </a:r>
            <a:endParaRPr lang="en-US" sz="2200" dirty="0" smtClean="0"/>
          </a:p>
          <a:p>
            <a:pPr lvl="1"/>
            <a:r>
              <a:rPr lang="en-US" sz="2200" dirty="0" smtClean="0"/>
              <a:t>(</a:t>
            </a:r>
            <a:r>
              <a:rPr lang="en-US" sz="2200" dirty="0"/>
              <a:t>to </a:t>
            </a:r>
            <a:r>
              <a:rPr lang="en-US" sz="2200" dirty="0" smtClean="0"/>
              <a:t>avoid instability</a:t>
            </a:r>
            <a:r>
              <a:rPr lang="en-US" sz="2200" dirty="0"/>
              <a:t>)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199047" y="76200"/>
            <a:ext cx="3962400" cy="792163"/>
          </a:xfrm>
        </p:spPr>
        <p:txBody>
          <a:bodyPr/>
          <a:lstStyle/>
          <a:p>
            <a:r>
              <a:rPr lang="en-US" dirty="0" smtClean="0"/>
              <a:t>Tube characteristics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295220" y="3469211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sz="2400" dirty="0"/>
                  <a:t> = 240kV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sz="2400" dirty="0"/>
                  <a:t> = 120A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220" y="3469211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511593" y="3371876"/>
                <a:ext cx="2626168" cy="10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∗0.7=20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𝑀𝑊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µ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K</m:t>
                              </m:r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fr-FR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µ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fr-FR" baseline="30000" dirty="0"/>
                                <m:t>−1.5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593" y="3371876"/>
                <a:ext cx="2626168" cy="1025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avec flèche 18"/>
          <p:cNvCxnSpPr/>
          <p:nvPr/>
        </p:nvCxnSpPr>
        <p:spPr>
          <a:xfrm>
            <a:off x="2723444" y="3175878"/>
            <a:ext cx="1943221" cy="683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2723444" y="4104981"/>
            <a:ext cx="1943221" cy="395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359271" y="2743200"/>
            <a:ext cx="1324793" cy="868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2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</a:t>
            </a:r>
            <a:r>
              <a:rPr lang="fr-FR" dirty="0"/>
              <a:t> </a:t>
            </a:r>
            <a:r>
              <a:rPr lang="en-US" dirty="0"/>
              <a:t>parameters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20072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A klystron can be fully defined by 6 parameters for each cavity:</a:t>
            </a:r>
          </a:p>
          <a:p>
            <a:pPr marL="1266825" indent="-3429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5 RF parameters: R/Q, M</a:t>
            </a:r>
            <a:r>
              <a:rPr lang="en-US"/>
              <a:t>, Q</a:t>
            </a:r>
            <a:r>
              <a:rPr lang="en-US" baseline="-25000"/>
              <a:t>ext</a:t>
            </a:r>
            <a:r>
              <a:rPr lang="en-US"/>
              <a:t>, </a:t>
            </a:r>
            <a:r>
              <a:rPr lang="en-US" smtClean="0"/>
              <a:t>Q</a:t>
            </a:r>
            <a:r>
              <a:rPr lang="en-US" baseline="-25000" smtClean="0"/>
              <a:t>0</a:t>
            </a:r>
            <a:r>
              <a:rPr lang="en-US" smtClean="0"/>
              <a:t>, </a:t>
            </a:r>
            <a:r>
              <a:rPr lang="en-US" dirty="0" err="1"/>
              <a:t>f</a:t>
            </a:r>
            <a:r>
              <a:rPr lang="en-US" baseline="-25000" dirty="0" err="1"/>
              <a:t>CAV</a:t>
            </a:r>
            <a:r>
              <a:rPr lang="en-US" dirty="0"/>
              <a:t>.</a:t>
            </a:r>
          </a:p>
          <a:p>
            <a:pPr marL="1266825" indent="-3429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1 geometrical parameter: the cavity position z.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For the optimization; only the frequency </a:t>
            </a:r>
            <a:r>
              <a:rPr lang="en-US" dirty="0" err="1"/>
              <a:t>f</a:t>
            </a:r>
            <a:r>
              <a:rPr lang="en-US" baseline="-25000" dirty="0" err="1"/>
              <a:t>CAV</a:t>
            </a:r>
            <a:r>
              <a:rPr lang="en-US" baseline="-25000" dirty="0"/>
              <a:t>  </a:t>
            </a:r>
            <a:r>
              <a:rPr lang="en-US" dirty="0"/>
              <a:t>and the position z of the cavity are optimized.</a:t>
            </a:r>
          </a:p>
          <a:p>
            <a:pPr marL="1266825" indent="-3429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First cavity position is fixed at z=0mm</a:t>
            </a:r>
          </a:p>
          <a:p>
            <a:pPr marL="1266825" indent="-3429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Last cavity frequency is fixed at f=11.994GHz</a:t>
            </a:r>
          </a:p>
          <a:p>
            <a:pPr marL="1266825" indent="-3429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The constrains allow a large set of configurations (20mm&lt;z&lt;80mm ; 11.5GHz&lt;f&lt;13GHz)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576000" y="4130382"/>
            <a:ext cx="673800" cy="63703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301252" y="421806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 10 cavity klystron, 18 variables are optimized</a:t>
            </a:r>
          </a:p>
        </p:txBody>
      </p:sp>
    </p:spTree>
    <p:extLst>
      <p:ext uri="{BB962C8B-B14F-4D97-AF65-F5344CB8AC3E}">
        <p14:creationId xmlns:p14="http://schemas.microsoft.com/office/powerpoint/2010/main" val="26808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process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18, 2019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Pierrick HAMEL – ARIES Workshop on Energy Efficient RF</a:t>
            </a:r>
            <a:endParaRPr lang="en-US" dirty="0"/>
          </a:p>
        </p:txBody>
      </p:sp>
      <p:sp>
        <p:nvSpPr>
          <p:cNvPr id="11" name="Flèche droite 10"/>
          <p:cNvSpPr/>
          <p:nvPr/>
        </p:nvSpPr>
        <p:spPr>
          <a:xfrm>
            <a:off x="1066800" y="2133600"/>
            <a:ext cx="1710001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831682" y="1557441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parameters</a:t>
            </a:r>
          </a:p>
          <a:p>
            <a:r>
              <a:rPr lang="en-US" dirty="0" smtClean="0"/>
              <a:t>Defining klystron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90344" y="1804416"/>
            <a:ext cx="2819401" cy="1143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AJDISK-solver:</a:t>
            </a:r>
          </a:p>
          <a:p>
            <a:pPr algn="ctr"/>
            <a:r>
              <a:rPr lang="en-US" dirty="0" smtClean="0"/>
              <a:t>Klystron simulation based on disk model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745003" y="1516105"/>
                <a:ext cx="3373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Efficiency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Maximum Small gain signal </a:t>
                </a:r>
                <a:r>
                  <a:rPr lang="en-US" dirty="0"/>
                  <a:t>G</a:t>
                </a:r>
                <a:r>
                  <a:rPr lang="en-US" baseline="-25000" dirty="0"/>
                  <a:t>S</a:t>
                </a: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03" y="1516105"/>
                <a:ext cx="3373279" cy="646331"/>
              </a:xfrm>
              <a:prstGeom prst="rect">
                <a:avLst/>
              </a:prstGeom>
              <a:blipFill>
                <a:blip r:embed="rId2"/>
                <a:stretch>
                  <a:fillRect l="-1444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708555" y="3317969"/>
                <a:ext cx="1905000" cy="78987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Cost function: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GS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55" y="3317969"/>
                <a:ext cx="1905000" cy="789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èche à angle droit 18"/>
          <p:cNvSpPr/>
          <p:nvPr/>
        </p:nvSpPr>
        <p:spPr>
          <a:xfrm flipV="1">
            <a:off x="5823288" y="2203772"/>
            <a:ext cx="2052732" cy="1031525"/>
          </a:xfrm>
          <a:prstGeom prst="bentUp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90344" y="4485824"/>
            <a:ext cx="2819401" cy="1143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GOSET </a:t>
            </a:r>
            <a:endParaRPr lang="en-US" dirty="0" smtClean="0"/>
          </a:p>
          <a:p>
            <a:pPr algn="ctr"/>
            <a:r>
              <a:rPr lang="en-US" dirty="0" smtClean="0"/>
              <a:t>genetic </a:t>
            </a:r>
            <a:r>
              <a:rPr lang="en-US" dirty="0"/>
              <a:t>algorithm on </a:t>
            </a:r>
            <a:r>
              <a:rPr lang="en-US" dirty="0" err="1"/>
              <a:t>Matlab</a:t>
            </a:r>
            <a:r>
              <a:rPr lang="en-US" dirty="0"/>
              <a:t> freely </a:t>
            </a:r>
            <a:r>
              <a:rPr lang="en-US" dirty="0" smtClean="0"/>
              <a:t>available</a:t>
            </a:r>
            <a:endParaRPr lang="en-US" dirty="0"/>
          </a:p>
        </p:txBody>
      </p:sp>
      <p:sp>
        <p:nvSpPr>
          <p:cNvPr id="21" name="Flèche à angle droit 20"/>
          <p:cNvSpPr/>
          <p:nvPr/>
        </p:nvSpPr>
        <p:spPr>
          <a:xfrm rot="5400000" flipV="1">
            <a:off x="6269910" y="3810167"/>
            <a:ext cx="1225766" cy="1986457"/>
          </a:xfrm>
          <a:prstGeom prst="bentUp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èche à angle droit 23"/>
          <p:cNvSpPr/>
          <p:nvPr/>
        </p:nvSpPr>
        <p:spPr>
          <a:xfrm rot="10800000" flipV="1">
            <a:off x="1295400" y="2779931"/>
            <a:ext cx="1405200" cy="2478722"/>
          </a:xfrm>
          <a:prstGeom prst="bentUp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40465" y="5333799"/>
            <a:ext cx="4022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set of 18 parameters,</a:t>
            </a:r>
          </a:p>
          <a:p>
            <a:r>
              <a:rPr lang="en-US" dirty="0" smtClean="0"/>
              <a:t>Based on configurations with the best cost function already simulated</a:t>
            </a:r>
            <a:endParaRPr lang="en-US" dirty="0"/>
          </a:p>
        </p:txBody>
      </p:sp>
      <p:sp>
        <p:nvSpPr>
          <p:cNvPr id="27" name="Flèche en arc 26"/>
          <p:cNvSpPr/>
          <p:nvPr/>
        </p:nvSpPr>
        <p:spPr>
          <a:xfrm rot="8565620">
            <a:off x="3808855" y="3109602"/>
            <a:ext cx="1120534" cy="112815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59664"/>
              <a:gd name="adj5" fmla="val 12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883904" y="3518827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~7100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3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bunching circuit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b="32961"/>
          <a:stretch/>
        </p:blipFill>
        <p:spPr>
          <a:xfrm>
            <a:off x="587377" y="1795550"/>
            <a:ext cx="8556623" cy="419099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185504" y="3849544"/>
            <a:ext cx="336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current modulation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26504" y="5955268"/>
                <a:ext cx="53648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:    69.00 %; Maximum small signal gain 70dB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504" y="5955268"/>
                <a:ext cx="5364896" cy="369332"/>
              </a:xfrm>
              <a:prstGeom prst="rect">
                <a:avLst/>
              </a:prstGeom>
              <a:blipFill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117" y="789740"/>
            <a:ext cx="6990870" cy="10755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98888" y="174382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Applegate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/>
              <a:t>Multicell</a:t>
            </a:r>
            <a:r>
              <a:rPr lang="en-US" dirty="0"/>
              <a:t> output cavity </a:t>
            </a:r>
            <a:r>
              <a:rPr lang="en-US" dirty="0" smtClean="0"/>
              <a:t>optimization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64987" y="2895600"/>
            <a:ext cx="4693213" cy="813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38852" y="2877020"/>
            <a:ext cx="519347" cy="7618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7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4" name="Picture 36" descr="C:\Projets\ARIES\papers\IVEC-2019\testAnima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67274"/>
            <a:ext cx="2991441" cy="224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C:\Projets\ARIES\papers\IVEC-2019\testAnima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54" y="3843511"/>
            <a:ext cx="2962100" cy="22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689" y="1295259"/>
            <a:ext cx="2900352" cy="24159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393" y="1293329"/>
            <a:ext cx="2958461" cy="24179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</a:t>
            </a:r>
            <a:r>
              <a:rPr lang="en-US"/>
              <a:t>between transit time factor “M” and </a:t>
            </a:r>
            <a:r>
              <a:rPr lang="en-US" dirty="0"/>
              <a:t>efficiency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276554" y="1007676"/>
            <a:ext cx="25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Transit </a:t>
            </a:r>
            <a:r>
              <a:rPr lang="fr-FR" dirty="0"/>
              <a:t>time factor high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021632" y="993817"/>
            <a:ext cx="25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Transit time factor </a:t>
            </a:r>
            <a:r>
              <a:rPr lang="fr-FR" dirty="0" err="1" smtClean="0"/>
              <a:t>low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61932" y="3028021"/>
            <a:ext cx="37338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Lower particle velocity after the cavity with higher M</a:t>
            </a:r>
          </a:p>
          <a:p>
            <a:r>
              <a:rPr lang="en-US" dirty="0" smtClean="0"/>
              <a:t>=&gt;more RF power extracted</a:t>
            </a:r>
          </a:p>
          <a:p>
            <a:r>
              <a:rPr lang="en-US" dirty="0" smtClean="0"/>
              <a:t>=&gt;better efficiency</a:t>
            </a:r>
            <a:endParaRPr lang="en-US" dirty="0"/>
          </a:p>
        </p:txBody>
      </p:sp>
      <p:cxnSp>
        <p:nvCxnSpPr>
          <p:cNvPr id="14" name="Connecteur droit 2"/>
          <p:cNvCxnSpPr/>
          <p:nvPr/>
        </p:nvCxnSpPr>
        <p:spPr>
          <a:xfrm flipH="1">
            <a:off x="5181600" y="2590800"/>
            <a:ext cx="2514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1512000" y="2057400"/>
            <a:ext cx="2514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4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between gap and transit time factor “M”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9410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 a single gap cavity, at 11.994GHz, a very small gap is required to achieve a transit time </a:t>
            </a:r>
            <a:r>
              <a:rPr lang="en-US" dirty="0">
                <a:solidFill>
                  <a:schemeClr val="tx1"/>
                </a:solidFill>
              </a:rPr>
              <a:t>factor </a:t>
            </a:r>
            <a:r>
              <a:rPr lang="en-US" dirty="0" smtClean="0">
                <a:solidFill>
                  <a:schemeClr val="tx1"/>
                </a:solidFill>
              </a:rPr>
              <a:t>M=0.8.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18, 2019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Pierrick HAMEL – ARIES Workshop on Energy Efficient RF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937" y="2057400"/>
            <a:ext cx="4584589" cy="2755631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1219200" y="5334000"/>
            <a:ext cx="597408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2286000" y="4813031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peak voltage on this gap would be too high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014099" y="5391650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output cavity will be a 3-cells cavity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1871868" y="3408084"/>
            <a:ext cx="14100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Transit time factor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008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between single gap and </a:t>
            </a:r>
            <a:r>
              <a:rPr lang="en-US" dirty="0" err="1" smtClean="0"/>
              <a:t>multicell</a:t>
            </a:r>
            <a:r>
              <a:rPr lang="en-US" dirty="0" smtClean="0"/>
              <a:t> output cavity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04240" y="864411"/>
            <a:ext cx="275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Single gap output </a:t>
            </a:r>
            <a:r>
              <a:rPr lang="fr-FR" dirty="0" err="1" smtClean="0"/>
              <a:t>cavity</a:t>
            </a:r>
            <a:r>
              <a:rPr lang="fr-FR" dirty="0" smtClean="0"/>
              <a:t>:</a:t>
            </a:r>
          </a:p>
          <a:p>
            <a:pPr algn="ctr"/>
            <a:r>
              <a:rPr lang="fr-FR" dirty="0" smtClean="0"/>
              <a:t>M = 0.67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368101" y="879087"/>
            <a:ext cx="25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3-cells output </a:t>
            </a:r>
            <a:r>
              <a:rPr lang="fr-FR" dirty="0" err="1" smtClean="0"/>
              <a:t>cavity</a:t>
            </a:r>
            <a:r>
              <a:rPr lang="fr-FR" dirty="0" smtClean="0"/>
              <a:t>:</a:t>
            </a:r>
          </a:p>
          <a:p>
            <a:pPr algn="ctr"/>
            <a:r>
              <a:rPr lang="fr-FR" dirty="0" smtClean="0"/>
              <a:t>M = 0.79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613" y="1423777"/>
            <a:ext cx="3031697" cy="2477772"/>
          </a:xfrm>
          <a:prstGeom prst="rect">
            <a:avLst/>
          </a:prstGeom>
        </p:spPr>
      </p:pic>
      <p:pic>
        <p:nvPicPr>
          <p:cNvPr id="3100" name="Picture 28" descr="C:\Projets\ARIES\papers\IVEC-2019\testAnima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13" y="3953180"/>
            <a:ext cx="3031697" cy="227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C:\Projets\ARIES\papers\IVEC-2019\testAnima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53180"/>
            <a:ext cx="3031697" cy="227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433" y="1416495"/>
            <a:ext cx="3015630" cy="247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 cells Output </a:t>
            </a:r>
            <a:r>
              <a:rPr lang="en-US" dirty="0"/>
              <a:t>cavity geometry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18, 2019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Pierrick HAMEL – ARIES Workshop on Energy Efficient RF</a:t>
            </a:r>
            <a:endParaRPr lang="en-US" dirty="0"/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68" y="2194900"/>
            <a:ext cx="6541479" cy="4108698"/>
          </a:xfrm>
          <a:prstGeom prst="rect">
            <a:avLst/>
          </a:prstGeom>
        </p:spPr>
      </p:pic>
      <p:sp>
        <p:nvSpPr>
          <p:cNvPr id="79" name="ZoneTexte 78"/>
          <p:cNvSpPr txBox="1"/>
          <p:nvPr/>
        </p:nvSpPr>
        <p:spPr>
          <a:xfrm>
            <a:off x="633576" y="1261096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11 geometrical variable are optimized with GOSET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tested geometry is computed on 2D </a:t>
            </a:r>
            <a:r>
              <a:rPr lang="en-US" sz="2000" dirty="0" err="1" smtClean="0"/>
              <a:t>eigensolver</a:t>
            </a:r>
            <a:r>
              <a:rPr lang="en-US" sz="2000" dirty="0" smtClean="0"/>
              <a:t> COMSOL</a:t>
            </a:r>
          </a:p>
        </p:txBody>
      </p:sp>
      <p:sp>
        <p:nvSpPr>
          <p:cNvPr id="102" name="Flèche droite 101"/>
          <p:cNvSpPr/>
          <p:nvPr/>
        </p:nvSpPr>
        <p:spPr>
          <a:xfrm>
            <a:off x="1295400" y="4953000"/>
            <a:ext cx="826008" cy="78943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ZoneTexte 102"/>
          <p:cNvSpPr txBox="1"/>
          <p:nvPr/>
        </p:nvSpPr>
        <p:spPr>
          <a:xfrm>
            <a:off x="228600" y="502455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Electron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</p:spPr>
        <p:txBody>
          <a:bodyPr/>
          <a:lstStyle/>
          <a:p>
            <a:pPr algn="ctr"/>
            <a:r>
              <a:rPr lang="en-US" sz="2000" dirty="0" smtClean="0"/>
              <a:t>SUMMARY</a:t>
            </a:r>
            <a:endParaRPr lang="fr-FR" sz="2000" dirty="0"/>
          </a:p>
        </p:txBody>
      </p:sp>
      <p:sp>
        <p:nvSpPr>
          <p:cNvPr id="10" name="Espace réservé du contenu 6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370040"/>
          </a:xfrm>
        </p:spPr>
        <p:txBody>
          <a:bodyPr/>
          <a:lstStyle/>
          <a:p>
            <a:pPr marL="1381125" indent="-45720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1381125" indent="-457200">
              <a:buFont typeface="+mj-lt"/>
              <a:buAutoNum type="arabicPeriod"/>
            </a:pPr>
            <a:r>
              <a:rPr lang="en-US" dirty="0"/>
              <a:t>Bunching circuit </a:t>
            </a:r>
            <a:r>
              <a:rPr lang="en-US" dirty="0" smtClean="0"/>
              <a:t>optimization</a:t>
            </a:r>
          </a:p>
          <a:p>
            <a:pPr marL="1381125" indent="-457200">
              <a:buFont typeface="+mj-lt"/>
              <a:buAutoNum type="arabicPeriod"/>
            </a:pPr>
            <a:r>
              <a:rPr lang="en-US" dirty="0" err="1" smtClean="0"/>
              <a:t>Multicell</a:t>
            </a:r>
            <a:r>
              <a:rPr lang="en-US" dirty="0" smtClean="0"/>
              <a:t> output cavity optimization</a:t>
            </a:r>
          </a:p>
          <a:p>
            <a:pPr marL="1381125" indent="-457200">
              <a:buFont typeface="+mj-lt"/>
              <a:buAutoNum type="arabicPeriod"/>
            </a:pPr>
            <a:r>
              <a:rPr lang="en-US" dirty="0" smtClean="0"/>
              <a:t>Integration of the </a:t>
            </a:r>
            <a:r>
              <a:rPr lang="en-US" dirty="0"/>
              <a:t>output </a:t>
            </a:r>
            <a:r>
              <a:rPr lang="en-US" dirty="0" smtClean="0"/>
              <a:t>cavity into the bunching circuit</a:t>
            </a:r>
          </a:p>
          <a:p>
            <a:pPr marL="1381125" indent="-457200">
              <a:buFont typeface="+mj-lt"/>
              <a:buAutoNum type="arabicPeriod"/>
            </a:pPr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2927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process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18, 2019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Pierrick HAMEL – ARIES Workshop on Energy Efficient RF</a:t>
            </a:r>
            <a:endParaRPr lang="en-US" dirty="0"/>
          </a:p>
        </p:txBody>
      </p:sp>
      <p:sp>
        <p:nvSpPr>
          <p:cNvPr id="11" name="Flèche droite 10"/>
          <p:cNvSpPr/>
          <p:nvPr/>
        </p:nvSpPr>
        <p:spPr>
          <a:xfrm>
            <a:off x="1066800" y="2133600"/>
            <a:ext cx="1710001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838200" y="1581077"/>
            <a:ext cx="175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geometrical parameters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90344" y="1804416"/>
            <a:ext cx="2819401" cy="1143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COMSOL-solver:</a:t>
            </a:r>
          </a:p>
          <a:p>
            <a:pPr algn="ctr"/>
            <a:r>
              <a:rPr lang="en-US" dirty="0" smtClean="0"/>
              <a:t>2D </a:t>
            </a:r>
            <a:r>
              <a:rPr lang="en-US" dirty="0" err="1" smtClean="0"/>
              <a:t>eigenmode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5754741" y="1302603"/>
            <a:ext cx="3373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 time </a:t>
            </a:r>
            <a:r>
              <a:rPr lang="en-US" dirty="0"/>
              <a:t>factor </a:t>
            </a:r>
            <a:r>
              <a:rPr lang="en-US" dirty="0" smtClean="0"/>
              <a:t>M</a:t>
            </a:r>
          </a:p>
          <a:p>
            <a:r>
              <a:rPr lang="en-US" dirty="0" smtClean="0"/>
              <a:t>Resonant frequency f</a:t>
            </a:r>
          </a:p>
          <a:p>
            <a:r>
              <a:rPr lang="en-US" dirty="0"/>
              <a:t>R/Q </a:t>
            </a:r>
            <a:r>
              <a:rPr lang="en-US" dirty="0" smtClean="0"/>
              <a:t>parameter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447353" y="3057438"/>
                <a:ext cx="2468047" cy="1167856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dirty="0" smtClean="0"/>
                  <a:t>Cost </a:t>
                </a:r>
                <a:r>
                  <a:rPr lang="fr-FR" dirty="0" err="1"/>
                  <a:t>function</a:t>
                </a:r>
                <a:r>
                  <a:rPr lang="fr-FR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m:t>cost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m:t>=20.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m:t>M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m:t>²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dirty="0">
                    <a:ea typeface="SimSun" panose="02010600030101010101" pitchFamily="2" charset="-122"/>
                  </a:rPr>
                  <a:t>    </a:t>
                </a:r>
                <a:r>
                  <a:rPr lang="en-US" dirty="0" smtClean="0">
                    <a:ea typeface="SimSun" panose="02010600030101010101" pitchFamily="2" charset="-122"/>
                  </a:rPr>
                  <a:t>  </a:t>
                </a:r>
                <a14:m>
                  <m:oMath xmlns:m="http://schemas.openxmlformats.org/officeDocument/2006/math">
                    <m:r>
                      <a:rPr lang="fr-FR" b="0" i="0" dirty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m:t>15.|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m:t>freq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m:t>−11.994|²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dirty="0">
                    <a:ea typeface="SimSun" panose="02010600030101010101" pitchFamily="2" charset="-122"/>
                  </a:rPr>
                  <a:t>     </a:t>
                </a:r>
                <a:r>
                  <a:rPr lang="en-US" dirty="0" smtClean="0"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m:t>+10.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m:t>tanh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m:t>R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m:t>/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m:t>Q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m:t>−40)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353" y="3057438"/>
                <a:ext cx="2468047" cy="1167856"/>
              </a:xfrm>
              <a:prstGeom prst="rect">
                <a:avLst/>
              </a:prstGeom>
              <a:blipFill>
                <a:blip r:embed="rId2"/>
                <a:stretch>
                  <a:fillRect l="-1711" t="-3077" b="-46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èche à angle droit 18"/>
          <p:cNvSpPr/>
          <p:nvPr/>
        </p:nvSpPr>
        <p:spPr>
          <a:xfrm flipV="1">
            <a:off x="5797012" y="2204673"/>
            <a:ext cx="1974588" cy="827118"/>
          </a:xfrm>
          <a:prstGeom prst="bentUpArrow">
            <a:avLst>
              <a:gd name="adj1" fmla="val 36436"/>
              <a:gd name="adj2" fmla="val 30083"/>
              <a:gd name="adj3" fmla="val 27542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90344" y="4485824"/>
            <a:ext cx="2819401" cy="1143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GOSET </a:t>
            </a:r>
            <a:endParaRPr lang="en-US" dirty="0" smtClean="0"/>
          </a:p>
          <a:p>
            <a:pPr algn="ctr"/>
            <a:r>
              <a:rPr lang="en-US" dirty="0" smtClean="0"/>
              <a:t>genetic </a:t>
            </a:r>
            <a:r>
              <a:rPr lang="en-US" dirty="0"/>
              <a:t>algorithm on </a:t>
            </a:r>
            <a:r>
              <a:rPr lang="en-US" dirty="0" err="1"/>
              <a:t>Matlab</a:t>
            </a:r>
            <a:r>
              <a:rPr lang="en-US" dirty="0"/>
              <a:t> freely </a:t>
            </a:r>
            <a:r>
              <a:rPr lang="en-US" dirty="0" smtClean="0"/>
              <a:t>available</a:t>
            </a:r>
            <a:endParaRPr lang="en-US" dirty="0"/>
          </a:p>
        </p:txBody>
      </p:sp>
      <p:sp>
        <p:nvSpPr>
          <p:cNvPr id="21" name="Flèche à angle droit 20"/>
          <p:cNvSpPr/>
          <p:nvPr/>
        </p:nvSpPr>
        <p:spPr>
          <a:xfrm rot="5400000" flipV="1">
            <a:off x="6237661" y="3957737"/>
            <a:ext cx="1110446" cy="1806637"/>
          </a:xfrm>
          <a:prstGeom prst="bentUp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èche à angle droit 23"/>
          <p:cNvSpPr/>
          <p:nvPr/>
        </p:nvSpPr>
        <p:spPr>
          <a:xfrm rot="10800000" flipV="1">
            <a:off x="1295400" y="2779931"/>
            <a:ext cx="1405200" cy="2478722"/>
          </a:xfrm>
          <a:prstGeom prst="bentUp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40465" y="5333799"/>
            <a:ext cx="4022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set of 11 parameters,</a:t>
            </a:r>
          </a:p>
          <a:p>
            <a:r>
              <a:rPr lang="en-US" dirty="0" smtClean="0"/>
              <a:t>Based on configurations with the best cost function already simulated</a:t>
            </a:r>
            <a:endParaRPr lang="en-US" dirty="0"/>
          </a:p>
        </p:txBody>
      </p:sp>
      <p:sp>
        <p:nvSpPr>
          <p:cNvPr id="16" name="Flèche en arc 15"/>
          <p:cNvSpPr/>
          <p:nvPr/>
        </p:nvSpPr>
        <p:spPr>
          <a:xfrm rot="8565620">
            <a:off x="3808855" y="3109602"/>
            <a:ext cx="1120534" cy="112815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59664"/>
              <a:gd name="adj5" fmla="val 12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83904" y="3518827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~7100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87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Optimal solution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1614" y="2004659"/>
            <a:ext cx="5267325" cy="402907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966787" y="1571272"/>
            <a:ext cx="1638300" cy="25050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7200" y="37338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f</a:t>
            </a:r>
            <a:r>
              <a:rPr lang="fr-FR" dirty="0" smtClean="0"/>
              <a:t> = 11.994GHz</a:t>
            </a:r>
          </a:p>
          <a:p>
            <a:r>
              <a:rPr lang="fr-FR" dirty="0" smtClean="0"/>
              <a:t>M = 0.7914</a:t>
            </a:r>
          </a:p>
          <a:p>
            <a:r>
              <a:rPr lang="fr-FR" dirty="0" smtClean="0"/>
              <a:t>R/Q = 44.6456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130232" y="155012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field on 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1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/>
              <a:t>Integration of the output cavity into the bunching </a:t>
            </a:r>
            <a:r>
              <a:rPr lang="en-US" dirty="0" smtClean="0"/>
              <a:t>circuit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92117" y="3092452"/>
            <a:ext cx="4693213" cy="813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1400" y="2971800"/>
            <a:ext cx="4885613" cy="104636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7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18, 2019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Pierrick</a:t>
            </a:r>
            <a:r>
              <a:rPr lang="en-US" dirty="0" smtClean="0"/>
              <a:t> HAMEL – ARIES Workshop on Energy Efficient RF</a:t>
            </a:r>
            <a:endParaRPr lang="en-US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</p:spPr>
        <p:txBody>
          <a:bodyPr/>
          <a:lstStyle/>
          <a:p>
            <a:pPr algn="ctr"/>
            <a:r>
              <a:rPr lang="fr-FR" dirty="0"/>
              <a:t>Simulation </a:t>
            </a:r>
            <a:r>
              <a:rPr lang="fr-FR" dirty="0" smtClean="0"/>
              <a:t>on </a:t>
            </a:r>
            <a:r>
              <a:rPr lang="fr-FR" dirty="0" err="1" smtClean="0"/>
              <a:t>Klyc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619" y="5479685"/>
            <a:ext cx="3248025" cy="7905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5479685"/>
            <a:ext cx="1143000" cy="311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655765" y="544794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20MW is extracted</a:t>
            </a:r>
            <a:endParaRPr lang="en-US" dirty="0"/>
          </a:p>
        </p:txBody>
      </p:sp>
      <p:cxnSp>
        <p:nvCxnSpPr>
          <p:cNvPr id="19" name="Connecteur droit avec flèche 18"/>
          <p:cNvCxnSpPr>
            <a:stCxn id="16" idx="3"/>
            <a:endCxn id="17" idx="1"/>
          </p:cNvCxnSpPr>
          <p:nvPr/>
        </p:nvCxnSpPr>
        <p:spPr>
          <a:xfrm flipV="1">
            <a:off x="5029200" y="5632608"/>
            <a:ext cx="1626565" cy="2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6064024" y="1402638"/>
            <a:ext cx="1993324" cy="304793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/>
          <a:srcRect b="32961"/>
          <a:stretch/>
        </p:blipFill>
        <p:spPr>
          <a:xfrm>
            <a:off x="152401" y="1795886"/>
            <a:ext cx="4343400" cy="21273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3301" y="1389605"/>
            <a:ext cx="30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AJDISK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410200" y="1531124"/>
            <a:ext cx="30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COMSOL/CST</a:t>
            </a:r>
            <a:endParaRPr lang="fr-FR" dirty="0"/>
          </a:p>
        </p:txBody>
      </p:sp>
      <p:sp>
        <p:nvSpPr>
          <p:cNvPr id="14" name="Plus 13"/>
          <p:cNvSpPr/>
          <p:nvPr/>
        </p:nvSpPr>
        <p:spPr>
          <a:xfrm>
            <a:off x="4495800" y="2365962"/>
            <a:ext cx="914400" cy="914400"/>
          </a:xfrm>
          <a:prstGeom prst="mathPl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gal 23"/>
          <p:cNvSpPr/>
          <p:nvPr/>
        </p:nvSpPr>
        <p:spPr>
          <a:xfrm>
            <a:off x="4527176" y="4280973"/>
            <a:ext cx="914400" cy="914400"/>
          </a:xfrm>
          <a:prstGeom prst="mathEqual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480831" y="5058998"/>
            <a:ext cx="30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Klyc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8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6031800" cy="936104"/>
          </a:xfrm>
        </p:spPr>
        <p:txBody>
          <a:bodyPr/>
          <a:lstStyle/>
          <a:p>
            <a:r>
              <a:rPr lang="en-US" dirty="0" smtClean="0"/>
              <a:t>Bunching process along the tube and RF power extraction on </a:t>
            </a:r>
            <a:r>
              <a:rPr lang="en-US" dirty="0" err="1" smtClean="0"/>
              <a:t>Klyc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894" y="1007398"/>
            <a:ext cx="3280410" cy="27536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4063"/>
            <a:ext cx="3740467" cy="27803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25" y="3948383"/>
            <a:ext cx="3320415" cy="2720340"/>
          </a:xfrm>
          <a:prstGeom prst="rect">
            <a:avLst/>
          </a:prstGeom>
        </p:spPr>
      </p:pic>
      <p:pic>
        <p:nvPicPr>
          <p:cNvPr id="1026" name="Picture 2" descr="C:\Projets\ARIES\solver\KlyCv3\Cas_test\Optimisation\20MW\phasetrajectory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94" y="3929333"/>
            <a:ext cx="3571944" cy="267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Conclusion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54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0527" y="1213593"/>
            <a:ext cx="8034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method has been presented to maximize the klystron efficiency. </a:t>
            </a:r>
          </a:p>
          <a:p>
            <a:r>
              <a:rPr lang="en-US" sz="2400" dirty="0" smtClean="0"/>
              <a:t>This method has been applied for a klystron: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Operating in the X band (11.994GHz)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1.02µK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Beam power 30MW</a:t>
            </a:r>
          </a:p>
          <a:p>
            <a:pPr lvl="1"/>
            <a:endParaRPr lang="en-US" sz="2400" dirty="0" smtClean="0"/>
          </a:p>
          <a:p>
            <a:pPr marL="0" lvl="1"/>
            <a:r>
              <a:rPr lang="en-US" sz="2400" dirty="0" smtClean="0"/>
              <a:t>The optimization has been divided into 2 sub-problems: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Optimization of the bunching circuit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Optimization of the 3-cells output cavity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lvl="1"/>
            <a:r>
              <a:rPr lang="en-US" sz="2400" dirty="0" smtClean="0"/>
              <a:t>The efficiency achieved by the klystron in this design reaches about 70% and 20MW RF can be extracted.</a:t>
            </a:r>
          </a:p>
        </p:txBody>
      </p:sp>
    </p:spTree>
    <p:extLst>
      <p:ext uri="{BB962C8B-B14F-4D97-AF65-F5344CB8AC3E}">
        <p14:creationId xmlns:p14="http://schemas.microsoft.com/office/powerpoint/2010/main" val="5342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Outlook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80848" y="945526"/>
            <a:ext cx="86034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Klyc</a:t>
            </a:r>
            <a:r>
              <a:rPr lang="en-US" sz="2400" dirty="0" smtClean="0"/>
              <a:t> is a preliminary design simulation tool. It is fast and provides good approximation results in steady state.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Transient state are of interest, especially to study oscillations. </a:t>
            </a:r>
          </a:p>
          <a:p>
            <a:endParaRPr lang="en-US" sz="2400" dirty="0"/>
          </a:p>
          <a:p>
            <a:r>
              <a:rPr lang="en-US" sz="2400" dirty="0" smtClean="0"/>
              <a:t>Validating geometry should require simulation on 3D simulation tool.</a:t>
            </a:r>
          </a:p>
          <a:p>
            <a:endParaRPr lang="en-US" sz="2400" dirty="0"/>
          </a:p>
          <a:p>
            <a:r>
              <a:rPr lang="en-US" sz="2400" dirty="0" smtClean="0"/>
              <a:t>	=&gt; Investigations are in progress on CST: 3D Particle 	In Cell </a:t>
            </a:r>
            <a:r>
              <a:rPr lang="en-US" sz="2400" dirty="0"/>
              <a:t>simulation tool (in time domain</a:t>
            </a:r>
            <a:r>
              <a:rPr lang="en-US" sz="2400" dirty="0" smtClean="0"/>
              <a:t>).</a:t>
            </a:r>
          </a:p>
          <a:p>
            <a:endParaRPr lang="en-US" sz="2400" dirty="0"/>
          </a:p>
          <a:p>
            <a:r>
              <a:rPr lang="en-US" sz="2400" dirty="0" smtClean="0"/>
              <a:t>In the current state of the design , the 3D model looks like:</a:t>
            </a:r>
            <a:endParaRPr lang="en-US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36" y="5334000"/>
            <a:ext cx="8900864" cy="102624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00600" y="528517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Gap ~2mm</a:t>
            </a:r>
            <a:endParaRPr lang="fr-FR" dirty="0"/>
          </a:p>
        </p:txBody>
      </p:sp>
      <p:sp>
        <p:nvSpPr>
          <p:cNvPr id="10" name="Accolade ouvrante 9"/>
          <p:cNvSpPr/>
          <p:nvPr/>
        </p:nvSpPr>
        <p:spPr>
          <a:xfrm rot="5400000">
            <a:off x="5276313" y="2359395"/>
            <a:ext cx="212896" cy="6803122"/>
          </a:xfrm>
          <a:prstGeom prst="leftBrace">
            <a:avLst>
              <a:gd name="adj1" fmla="val 554281"/>
              <a:gd name="adj2" fmla="val 4986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6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22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Spares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Pierrick HAMEL – </a:t>
            </a:r>
            <a:r>
              <a:rPr lang="en-US" smtClean="0"/>
              <a:t>ARIES Workshop on Energy Efficient RF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Introduction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6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6641400" cy="936104"/>
          </a:xfrm>
        </p:spPr>
        <p:txBody>
          <a:bodyPr/>
          <a:lstStyle/>
          <a:p>
            <a:r>
              <a:rPr lang="en-US" dirty="0" smtClean="0"/>
              <a:t>Relation between time transit factor and efficiency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30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20396" y="2438400"/>
            <a:ext cx="4343400" cy="1437604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The time transit factor M is a cavity parameter related to the interaction between the beam and the radiated EM field in the cavity.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Espace réservé du contenu 7"/>
          <p:cNvSpPr txBox="1">
            <a:spLocks/>
          </p:cNvSpPr>
          <p:nvPr/>
        </p:nvSpPr>
        <p:spPr>
          <a:xfrm>
            <a:off x="576000" y="4900869"/>
            <a:ext cx="8415600" cy="83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15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SzPct val="90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rgbClr val="666666"/>
              </a:buClr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highest the time transit factor M of the last cavity, the highest is the efficiency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R/Q must be higher than 40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tx1"/>
              </a:solidFill>
            </a:endParaRPr>
          </a:p>
          <a:p>
            <a:pPr marL="0"/>
            <a:endParaRPr lang="en-US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120396" y="5184500"/>
            <a:ext cx="336804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47800"/>
            <a:ext cx="5436732" cy="34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cavity geometry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18, 2019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Pierrick HAMEL – ARIES Workshop on Energy Efficient RF</a:t>
            </a:r>
            <a:endParaRPr lang="en-US" dirty="0"/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105" y="990600"/>
            <a:ext cx="4162070" cy="2614193"/>
          </a:xfrm>
          <a:prstGeom prst="rect">
            <a:avLst/>
          </a:prstGeom>
        </p:spPr>
      </p:pic>
      <p:sp>
        <p:nvSpPr>
          <p:cNvPr id="79" name="ZoneTexte 78"/>
          <p:cNvSpPr txBox="1"/>
          <p:nvPr/>
        </p:nvSpPr>
        <p:spPr>
          <a:xfrm>
            <a:off x="18695" y="1275102"/>
            <a:ext cx="4629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11 geometrical variable are optimized with GOSET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tested geometry is computed on 2D </a:t>
            </a:r>
            <a:r>
              <a:rPr lang="en-US" dirty="0" err="1" smtClean="0"/>
              <a:t>eigensolver</a:t>
            </a:r>
            <a:r>
              <a:rPr lang="en-US" dirty="0" smtClean="0"/>
              <a:t> COMSOL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 function: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152401" y="2772493"/>
            <a:ext cx="4869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cost=20.M²- 15.|freq-11.994|² + 10.tanh(R/Q-40)</a:t>
            </a:r>
            <a:endParaRPr lang="en-US" dirty="0"/>
          </a:p>
        </p:txBody>
      </p:sp>
      <p:cxnSp>
        <p:nvCxnSpPr>
          <p:cNvPr id="85" name="Connecteur droit avec flèche 84"/>
          <p:cNvCxnSpPr/>
          <p:nvPr/>
        </p:nvCxnSpPr>
        <p:spPr>
          <a:xfrm flipH="1" flipV="1">
            <a:off x="859562" y="3085627"/>
            <a:ext cx="131038" cy="519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V="1">
            <a:off x="1436673" y="3085627"/>
            <a:ext cx="75327" cy="519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38188" y="3640271"/>
            <a:ext cx="307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Coefficients can be adjusted</a:t>
            </a:r>
            <a:endParaRPr lang="en-US" dirty="0"/>
          </a:p>
        </p:txBody>
      </p:sp>
      <p:pic>
        <p:nvPicPr>
          <p:cNvPr id="101" name="Imag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70" y="3899167"/>
            <a:ext cx="8896705" cy="256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ARIES WP 4 Task </a:t>
            </a:r>
            <a:r>
              <a:rPr lang="en-US" dirty="0"/>
              <a:t>2 objectives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526262"/>
            <a:ext cx="8172464" cy="22837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This task will consist in </a:t>
            </a:r>
            <a:r>
              <a:rPr lang="en-US" dirty="0" smtClean="0"/>
              <a:t>designing a high </a:t>
            </a:r>
            <a:r>
              <a:rPr lang="en-US" dirty="0"/>
              <a:t>efficiency </a:t>
            </a:r>
            <a:r>
              <a:rPr lang="en-US" dirty="0" smtClean="0"/>
              <a:t>RF source trying to push the limit above 65%. </a:t>
            </a:r>
            <a:r>
              <a:rPr lang="en-US" dirty="0"/>
              <a:t>The work will include the following steps:</a:t>
            </a:r>
          </a:p>
          <a:p>
            <a:pPr marL="1266825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Define the high efficiency klystron specifications </a:t>
            </a:r>
          </a:p>
          <a:p>
            <a:pPr marL="1266825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and </a:t>
            </a:r>
            <a:r>
              <a:rPr lang="en-US" dirty="0" smtClean="0"/>
              <a:t>validate the </a:t>
            </a:r>
            <a:r>
              <a:rPr lang="en-US" dirty="0"/>
              <a:t>design using simulation tools </a:t>
            </a:r>
            <a:endParaRPr lang="en-US" dirty="0" smtClean="0"/>
          </a:p>
          <a:p>
            <a:pPr marL="1266825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Provide </a:t>
            </a:r>
            <a:r>
              <a:rPr lang="en-US" dirty="0"/>
              <a:t>a </a:t>
            </a:r>
            <a:r>
              <a:rPr lang="en-US" dirty="0" smtClean="0"/>
              <a:t>3D </a:t>
            </a:r>
            <a:r>
              <a:rPr lang="en-US" dirty="0"/>
              <a:t>model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118932" y="4436491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Deliverable: Design study up to full 3D drawings</a:t>
            </a:r>
          </a:p>
          <a:p>
            <a:pPr lvl="1"/>
            <a:r>
              <a:rPr lang="en-US" sz="2000" dirty="0" smtClean="0"/>
              <a:t>Date due: M41 =  October 2020</a:t>
            </a:r>
            <a:endParaRPr lang="en-US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76003"/>
            <a:ext cx="1264658" cy="8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18, 2019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Pierrick</a:t>
            </a:r>
            <a:r>
              <a:rPr lang="en-US" dirty="0" smtClean="0"/>
              <a:t> HAMEL – ARIES Workshop on Energy Efficient RF</a:t>
            </a:r>
            <a:endParaRPr lang="en-US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</p:spPr>
        <p:txBody>
          <a:bodyPr/>
          <a:lstStyle/>
          <a:p>
            <a:pPr marL="923925"/>
            <a:r>
              <a:rPr lang="en-US" dirty="0" smtClean="0"/>
              <a:t>RF source : klystron</a:t>
            </a:r>
            <a:endParaRPr lang="en-US" dirty="0"/>
          </a:p>
        </p:txBody>
      </p:sp>
      <p:pic>
        <p:nvPicPr>
          <p:cNvPr id="1026" name="Picture 2" descr="Arrangement of a multicavity klystronÂ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0" y="1789331"/>
            <a:ext cx="70008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14600" y="5764885"/>
                <a:ext cx="3042756" cy="520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>
                    <a:ea typeface="Cambria Math" panose="02040503050406030204" pitchFamily="18" charset="0"/>
                  </a:rPr>
                  <a:t>Efficiency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𝑅𝐹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𝑒𝑙𝑒𝑐𝑡𝑟𝑜𝑛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𝑏𝑒𝑎𝑚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764885"/>
                <a:ext cx="3042756" cy="520784"/>
              </a:xfrm>
              <a:prstGeom prst="rect">
                <a:avLst/>
              </a:prstGeom>
              <a:blipFill>
                <a:blip r:embed="rId4"/>
                <a:stretch>
                  <a:fillRect l="-1804" b="-1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234148" y="3153967"/>
            <a:ext cx="20193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power</a:t>
            </a:r>
          </a:p>
          <a:p>
            <a:pPr algn="ctr"/>
            <a:r>
              <a:rPr lang="en-US" dirty="0" smtClean="0"/>
              <a:t>Continuous signal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283377" y="1143000"/>
            <a:ext cx="2286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 power</a:t>
            </a:r>
          </a:p>
          <a:p>
            <a:pPr algn="ctr"/>
            <a:r>
              <a:rPr lang="en-US" dirty="0" smtClean="0"/>
              <a:t>RF signal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6248400" y="1156447"/>
            <a:ext cx="20193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power</a:t>
            </a:r>
          </a:p>
          <a:p>
            <a:pPr algn="ctr"/>
            <a:r>
              <a:rPr lang="en-US" dirty="0" smtClean="0"/>
              <a:t>RF signal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7406067" y="3430966"/>
            <a:ext cx="140017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 loss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16007" y="5057174"/>
            <a:ext cx="144148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RF Amplifier</a:t>
            </a:r>
          </a:p>
        </p:txBody>
      </p:sp>
      <p:sp>
        <p:nvSpPr>
          <p:cNvPr id="7" name="Accolade fermante 6"/>
          <p:cNvSpPr/>
          <p:nvPr/>
        </p:nvSpPr>
        <p:spPr>
          <a:xfrm rot="5400000">
            <a:off x="4258889" y="4052445"/>
            <a:ext cx="166397" cy="1831423"/>
          </a:xfrm>
          <a:prstGeom prst="rightBrace">
            <a:avLst>
              <a:gd name="adj1" fmla="val 5900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557356" y="579125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(Neglecting the solenoid power)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0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</a:t>
            </a:r>
            <a:r>
              <a:rPr lang="en-US" dirty="0"/>
              <a:t>the </a:t>
            </a:r>
            <a:r>
              <a:rPr lang="en-US" dirty="0" smtClean="0"/>
              <a:t>klystron </a:t>
            </a:r>
            <a:r>
              <a:rPr lang="en-US" dirty="0"/>
              <a:t>specifications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47" y="1153448"/>
            <a:ext cx="8172464" cy="4076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2 RF sources are of interest: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/>
              <a:t>June</a:t>
            </a:r>
            <a:r>
              <a:rPr lang="fr-FR" dirty="0"/>
              <a:t> 18, 2019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Pierrick HAMEL – </a:t>
            </a:r>
            <a:r>
              <a:rPr lang="en-US" dirty="0"/>
              <a:t>ARIES Workshop on Energy Efficient RF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133991"/>
              </p:ext>
            </p:extLst>
          </p:nvPr>
        </p:nvGraphicFramePr>
        <p:xfrm>
          <a:off x="2026504" y="1639600"/>
          <a:ext cx="5209540" cy="99389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70380">
                  <a:extLst>
                    <a:ext uri="{9D8B030D-6E8A-4147-A177-3AD203B41FA5}">
                      <a16:colId xmlns:a16="http://schemas.microsoft.com/office/drawing/2014/main" val="3106026630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3382827658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1981893782"/>
                    </a:ext>
                  </a:extLst>
                </a:gridCol>
              </a:tblGrid>
              <a:tr h="628134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Project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Frequency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Output power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270213"/>
                  </a:ext>
                </a:extLst>
              </a:tr>
              <a:tr h="363919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CLIC</a:t>
                      </a:r>
                      <a:endParaRPr lang="fr-FR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12GHz</a:t>
                      </a:r>
                      <a:endParaRPr lang="fr-FR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50MW-70MW</a:t>
                      </a:r>
                      <a:endParaRPr lang="fr-FR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885993"/>
                  </a:ext>
                </a:extLst>
              </a:tr>
            </a:tbl>
          </a:graphicData>
        </a:graphic>
      </p:graphicFrame>
      <p:sp>
        <p:nvSpPr>
          <p:cNvPr id="9" name="Espace réservé du contenu 2"/>
          <p:cNvSpPr txBox="1">
            <a:spLocks/>
          </p:cNvSpPr>
          <p:nvPr/>
        </p:nvSpPr>
        <p:spPr>
          <a:xfrm>
            <a:off x="-152400" y="3213464"/>
            <a:ext cx="9187924" cy="722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15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SzPct val="90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rgbClr val="666666"/>
              </a:buClr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030A0"/>
                </a:solidFill>
              </a:rPr>
              <a:t>A CERN-SLAC collaboration is already working on 50MW-70MW Klystrons (CAI </a:t>
            </a:r>
            <a:r>
              <a:rPr lang="en-US" dirty="0" err="1" smtClean="0">
                <a:solidFill>
                  <a:srgbClr val="7030A0"/>
                </a:solidFill>
              </a:rPr>
              <a:t>Jinchi’s</a:t>
            </a:r>
            <a:r>
              <a:rPr lang="en-US" dirty="0" smtClean="0">
                <a:solidFill>
                  <a:srgbClr val="7030A0"/>
                </a:solidFill>
              </a:rPr>
              <a:t> talk)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643591"/>
              </p:ext>
            </p:extLst>
          </p:nvPr>
        </p:nvGraphicFramePr>
        <p:xfrm>
          <a:off x="2442429" y="5410200"/>
          <a:ext cx="437769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4130">
                  <a:extLst>
                    <a:ext uri="{9D8B030D-6E8A-4147-A177-3AD203B41FA5}">
                      <a16:colId xmlns:a16="http://schemas.microsoft.com/office/drawing/2014/main" val="3106026630"/>
                    </a:ext>
                  </a:extLst>
                </a:gridCol>
                <a:gridCol w="2005330">
                  <a:extLst>
                    <a:ext uri="{9D8B030D-6E8A-4147-A177-3AD203B41FA5}">
                      <a16:colId xmlns:a16="http://schemas.microsoft.com/office/drawing/2014/main" val="3382827658"/>
                    </a:ext>
                  </a:extLst>
                </a:gridCol>
                <a:gridCol w="1078230">
                  <a:extLst>
                    <a:ext uri="{9D8B030D-6E8A-4147-A177-3AD203B41FA5}">
                      <a16:colId xmlns:a16="http://schemas.microsoft.com/office/drawing/2014/main" val="1981893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f</a:t>
                      </a:r>
                      <a:r>
                        <a:rPr lang="fr-FR" b="1" dirty="0" smtClean="0"/>
                        <a:t> ≈12GHz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Pout = 10-30MW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9885993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49905"/>
              </p:ext>
            </p:extLst>
          </p:nvPr>
        </p:nvGraphicFramePr>
        <p:xfrm>
          <a:off x="2026504" y="2637422"/>
          <a:ext cx="5209540" cy="365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70380">
                  <a:extLst>
                    <a:ext uri="{9D8B030D-6E8A-4147-A177-3AD203B41FA5}">
                      <a16:colId xmlns:a16="http://schemas.microsoft.com/office/drawing/2014/main" val="322309927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1069787138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2644874380"/>
                    </a:ext>
                  </a:extLst>
                </a:gridCol>
              </a:tblGrid>
              <a:tr h="363919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2"/>
                          </a:solidFill>
                        </a:rPr>
                        <a:t>Compact light</a:t>
                      </a:r>
                      <a:endParaRPr lang="fr-F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2"/>
                          </a:solidFill>
                        </a:rPr>
                        <a:t>12GHz</a:t>
                      </a:r>
                      <a:endParaRPr lang="fr-F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2"/>
                          </a:solidFill>
                        </a:rPr>
                        <a:t>10MW-30MW</a:t>
                      </a:r>
                      <a:endParaRPr lang="fr-F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95368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85029" y="4419600"/>
            <a:ext cx="7387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1266825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2000" dirty="0"/>
              <a:t>For </a:t>
            </a:r>
            <a:r>
              <a:rPr lang="en-US" sz="2000" dirty="0" smtClean="0"/>
              <a:t>ARIES; </a:t>
            </a:r>
            <a:r>
              <a:rPr lang="en-US" sz="2000" dirty="0"/>
              <a:t>the klystron specifications are: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-152400" y="4074246"/>
            <a:ext cx="9187924" cy="722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15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SzPct val="90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rgbClr val="666666"/>
              </a:buClr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</a:rPr>
              <a:t>For 10MW-30MW klystrons an efficiency of 50% is achievable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 descr="http://www.compactlight.eu/pub/images/head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0" b="32954"/>
          <a:stretch/>
        </p:blipFill>
        <p:spPr bwMode="auto">
          <a:xfrm>
            <a:off x="7356168" y="2399345"/>
            <a:ext cx="1679356" cy="62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c-study.web.cern.ch/sites/clic-study.web.cern.ch/files/clic-logo_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43"/>
          <a:stretch/>
        </p:blipFill>
        <p:spPr bwMode="auto">
          <a:xfrm>
            <a:off x="7704867" y="1914770"/>
            <a:ext cx="640873" cy="72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1252" y="192834"/>
            <a:ext cx="7236464" cy="936104"/>
          </a:xfrm>
        </p:spPr>
        <p:txBody>
          <a:bodyPr/>
          <a:lstStyle/>
          <a:p>
            <a:r>
              <a:rPr lang="en-US" dirty="0" smtClean="0"/>
              <a:t>Feedback from EUCARD²</a:t>
            </a:r>
            <a:br>
              <a:rPr lang="en-US" dirty="0" smtClean="0"/>
            </a:br>
            <a:r>
              <a:rPr lang="en-US" sz="1600" cap="none" dirty="0"/>
              <a:t>(A. </a:t>
            </a:r>
            <a:r>
              <a:rPr lang="en-US" sz="1600" cap="none" dirty="0" err="1"/>
              <a:t>Mollard</a:t>
            </a:r>
            <a:r>
              <a:rPr lang="en-US" sz="1600" cap="none" dirty="0"/>
              <a:t> PHD at CEA Paris-</a:t>
            </a:r>
            <a:r>
              <a:rPr lang="en-US" sz="1600" cap="none" dirty="0" err="1"/>
              <a:t>Saclay</a:t>
            </a:r>
            <a:r>
              <a:rPr lang="en-US" sz="1600" cap="none" dirty="0"/>
              <a:t> and THALES)</a:t>
            </a:r>
            <a:r>
              <a:rPr lang="en-US" sz="2400" dirty="0"/>
              <a:t/>
            </a:r>
            <a:br>
              <a:rPr lang="en-US" sz="24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809217" y="1345853"/>
            <a:ext cx="7161376" cy="2160641"/>
          </a:xfrm>
        </p:spPr>
        <p:txBody>
          <a:bodyPr/>
          <a:lstStyle/>
          <a:p>
            <a:pPr marL="1266825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During EUCARD², a klystron operating in the C-band </a:t>
            </a:r>
            <a:r>
              <a:rPr lang="en-US" sz="1800" dirty="0" smtClean="0"/>
              <a:t>(TH2166 </a:t>
            </a:r>
            <a:r>
              <a:rPr lang="en-US" sz="1800" dirty="0" smtClean="0"/>
              <a:t>- 5 </a:t>
            </a:r>
            <a:r>
              <a:rPr lang="en-US" sz="1800" dirty="0"/>
              <a:t>GHz) has been </a:t>
            </a:r>
            <a:r>
              <a:rPr lang="en-US" sz="1800" dirty="0" smtClean="0"/>
              <a:t>retrofitted </a:t>
            </a:r>
            <a:r>
              <a:rPr lang="en-US" sz="1800" dirty="0"/>
              <a:t>and </a:t>
            </a:r>
            <a:r>
              <a:rPr lang="en-US" sz="1800" dirty="0" smtClean="0"/>
              <a:t>manufactured</a:t>
            </a:r>
          </a:p>
          <a:p>
            <a:pPr marL="1266825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Bunching circuit based on Adiabatic method (F. </a:t>
            </a:r>
            <a:r>
              <a:rPr lang="en-US" sz="1800" dirty="0" err="1" smtClean="0"/>
              <a:t>Peauger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 marL="1266825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Its performances have been measured by the end of 2018</a:t>
            </a:r>
          </a:p>
          <a:p>
            <a:pPr marL="1266825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Because </a:t>
            </a:r>
            <a:r>
              <a:rPr lang="en-US" sz="1800" dirty="0"/>
              <a:t>of spurious oscillations, the efficiency was lower than the expected one. </a:t>
            </a:r>
            <a:endParaRPr lang="en-US" sz="1800" dirty="0" smtClean="0"/>
          </a:p>
          <a:p>
            <a:pPr marL="1266825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Simulations </a:t>
            </a:r>
            <a:r>
              <a:rPr lang="en-US" sz="1800" dirty="0"/>
              <a:t>are </a:t>
            </a:r>
            <a:r>
              <a:rPr lang="en-US" sz="1800" dirty="0" smtClean="0"/>
              <a:t>going on </a:t>
            </a:r>
            <a:r>
              <a:rPr lang="en-US" sz="1800" dirty="0"/>
              <a:t>for the understanding of these </a:t>
            </a:r>
            <a:r>
              <a:rPr lang="en-US" sz="1800" dirty="0" smtClean="0"/>
              <a:t>oscillations</a:t>
            </a:r>
            <a:endParaRPr lang="en-US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t="215" r="9961" b="20524"/>
          <a:stretch/>
        </p:blipFill>
        <p:spPr>
          <a:xfrm>
            <a:off x="6385919" y="1373443"/>
            <a:ext cx="2733868" cy="453584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733800"/>
            <a:ext cx="5012871" cy="115049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9" y="5111601"/>
            <a:ext cx="5012871" cy="11367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228600"/>
            <a:ext cx="2109388" cy="5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Eucar² to ARIES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Pierrick HAMEL – </a:t>
            </a:r>
            <a:r>
              <a:rPr lang="en-US" dirty="0" smtClean="0"/>
              <a:t>ARIES Workshop on Energy Efficient RF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1000472"/>
          </a:xfrm>
        </p:spPr>
        <p:txBody>
          <a:bodyPr/>
          <a:lstStyle/>
          <a:p>
            <a:r>
              <a:rPr lang="en-US" dirty="0" smtClean="0"/>
              <a:t>For EUCARD², some parameters were limited because the structure of the TH2166 was reused. This is not the case for ARIES</a:t>
            </a:r>
            <a:endParaRPr lang="en-US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247597"/>
              </p:ext>
            </p:extLst>
          </p:nvPr>
        </p:nvGraphicFramePr>
        <p:xfrm>
          <a:off x="1512000" y="2497256"/>
          <a:ext cx="5943600" cy="260814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9839">
                  <a:extLst>
                    <a:ext uri="{9D8B030D-6E8A-4147-A177-3AD203B41FA5}">
                      <a16:colId xmlns:a16="http://schemas.microsoft.com/office/drawing/2014/main" val="3106026630"/>
                    </a:ext>
                  </a:extLst>
                </a:gridCol>
                <a:gridCol w="1947391">
                  <a:extLst>
                    <a:ext uri="{9D8B030D-6E8A-4147-A177-3AD203B41FA5}">
                      <a16:colId xmlns:a16="http://schemas.microsoft.com/office/drawing/2014/main" val="3382827658"/>
                    </a:ext>
                  </a:extLst>
                </a:gridCol>
                <a:gridCol w="1976370">
                  <a:extLst>
                    <a:ext uri="{9D8B030D-6E8A-4147-A177-3AD203B41FA5}">
                      <a16:colId xmlns:a16="http://schemas.microsoft.com/office/drawing/2014/main" val="1981893782"/>
                    </a:ext>
                  </a:extLst>
                </a:gridCol>
              </a:tblGrid>
              <a:tr h="413584">
                <a:tc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EUCARD²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ARIES</a:t>
                      </a:r>
                      <a:endParaRPr lang="en-US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270213"/>
                  </a:ext>
                </a:extLst>
              </a:tr>
              <a:tr h="363919"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4,9 GHz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11,994 GHz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885993"/>
                  </a:ext>
                </a:extLst>
              </a:tr>
              <a:tr h="363919"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Beam parameters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Fixed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Free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539846"/>
                  </a:ext>
                </a:extLst>
              </a:tr>
              <a:tr h="363919"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Length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Fixed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Free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58835"/>
                  </a:ext>
                </a:extLst>
              </a:tr>
              <a:tr h="363919"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Bunching circuit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Adiabatic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Adiabatic + COM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202335"/>
                  </a:ext>
                </a:extLst>
              </a:tr>
              <a:tr h="363919"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Output cavity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b="0" baseline="0" noProof="0" dirty="0" smtClean="0">
                          <a:solidFill>
                            <a:schemeClr val="tx1"/>
                          </a:solidFill>
                        </a:rPr>
                        <a:t> TH2166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Free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602670"/>
                  </a:ext>
                </a:extLst>
              </a:tr>
              <a:tr h="363919"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Extracted</a:t>
                      </a:r>
                      <a:r>
                        <a:rPr lang="en-US" b="0" baseline="0" noProof="0" dirty="0" smtClean="0">
                          <a:solidFill>
                            <a:schemeClr val="tx1"/>
                          </a:solidFill>
                        </a:rPr>
                        <a:t> power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~55kW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20MW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126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371600" y="5404513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=&gt;For the X-band klystron under design for ARIES, we are using advanced simulation tools in order to understand the cause of these oscillations and cure them in the final design.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555800" cy="936104"/>
          </a:xfrm>
        </p:spPr>
        <p:txBody>
          <a:bodyPr/>
          <a:lstStyle/>
          <a:p>
            <a:r>
              <a:rPr lang="en-US" dirty="0" smtClean="0"/>
              <a:t>ARIES WP 4 Task 2.</a:t>
            </a:r>
            <a:br>
              <a:rPr lang="en-US" dirty="0" smtClean="0"/>
            </a:br>
            <a:r>
              <a:rPr lang="en-US" dirty="0" smtClean="0"/>
              <a:t>Tube optimization; </a:t>
            </a:r>
            <a:r>
              <a:rPr lang="en-US" dirty="0"/>
              <a:t>divided into 2 </a:t>
            </a:r>
            <a:r>
              <a:rPr lang="en-US" dirty="0" smtClean="0"/>
              <a:t>sub-problems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18, 2019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Pierrick</a:t>
            </a:r>
            <a:r>
              <a:rPr lang="en-US" dirty="0" smtClean="0"/>
              <a:t> HAMEL – ARIES Workshop on Energy Efficient RF</a:t>
            </a:r>
            <a:endParaRPr lang="en-US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943600" y="2943202"/>
            <a:ext cx="3200400" cy="998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Tube simulation (</a:t>
            </a:r>
            <a:r>
              <a:rPr lang="en-US" sz="2200" dirty="0" smtClean="0">
                <a:solidFill>
                  <a:srgbClr val="00B0F0"/>
                </a:solidFill>
              </a:rPr>
              <a:t>part 4</a:t>
            </a:r>
            <a:r>
              <a:rPr lang="en-US" sz="2200" dirty="0" smtClean="0"/>
              <a:t>)</a:t>
            </a:r>
          </a:p>
          <a:p>
            <a:pPr marL="457200" lvl="1" indent="0">
              <a:buNone/>
            </a:pPr>
            <a:r>
              <a:rPr lang="en-US" sz="2200" dirty="0" err="1" smtClean="0"/>
              <a:t>Klyc</a:t>
            </a:r>
            <a:r>
              <a:rPr lang="en-US" sz="2200" dirty="0" smtClean="0"/>
              <a:t> (code for klystron from CERN)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04801" y="4439434"/>
            <a:ext cx="9144000" cy="1421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err="1" smtClean="0"/>
              <a:t>Multicell</a:t>
            </a:r>
            <a:r>
              <a:rPr lang="en-US" sz="2200" dirty="0" smtClean="0"/>
              <a:t> output cavity optimization (</a:t>
            </a:r>
            <a:r>
              <a:rPr lang="en-US" sz="2200" dirty="0" smtClean="0">
                <a:solidFill>
                  <a:srgbClr val="92D050"/>
                </a:solidFill>
              </a:rPr>
              <a:t>part 3</a:t>
            </a:r>
            <a:r>
              <a:rPr lang="en-US" sz="2200" dirty="0" smtClean="0"/>
              <a:t>)</a:t>
            </a:r>
          </a:p>
          <a:p>
            <a:pPr marL="457200" lvl="1" indent="0">
              <a:buNone/>
            </a:pPr>
            <a:r>
              <a:rPr lang="en-US" sz="2200" dirty="0"/>
              <a:t>Solver: </a:t>
            </a:r>
            <a:r>
              <a:rPr lang="en-US" sz="2200" dirty="0" smtClean="0"/>
              <a:t>COMSOL (2D </a:t>
            </a:r>
            <a:r>
              <a:rPr lang="en-US" sz="2200" dirty="0" err="1" smtClean="0"/>
              <a:t>eigen</a:t>
            </a:r>
            <a:r>
              <a:rPr lang="en-US" sz="2200" dirty="0" smtClean="0"/>
              <a:t> mode)</a:t>
            </a:r>
            <a:endParaRPr lang="en-US" sz="2200" dirty="0"/>
          </a:p>
          <a:p>
            <a:pPr marL="457200" lvl="1" indent="0">
              <a:buNone/>
            </a:pPr>
            <a:r>
              <a:rPr lang="en-US" sz="2200" dirty="0"/>
              <a:t>Optimizer : GOSET (genetic algorithm on </a:t>
            </a:r>
            <a:r>
              <a:rPr lang="en-US" sz="2200" dirty="0" err="1"/>
              <a:t>Matlab</a:t>
            </a:r>
            <a:r>
              <a:rPr lang="en-US" sz="2200" dirty="0"/>
              <a:t> freely available)</a:t>
            </a:r>
          </a:p>
          <a:p>
            <a:pPr marL="457200" lvl="1" indent="0">
              <a:buNone/>
            </a:pPr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13" name="Flèche droite 12"/>
          <p:cNvSpPr/>
          <p:nvPr/>
        </p:nvSpPr>
        <p:spPr>
          <a:xfrm rot="1023985">
            <a:off x="5084256" y="24294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 rot="20576015" flipV="1">
            <a:off x="5084255" y="38923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304800" y="1345012"/>
            <a:ext cx="8763000" cy="1421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Bunching circuit </a:t>
            </a:r>
            <a:r>
              <a:rPr lang="en-US" sz="2200" dirty="0" smtClean="0"/>
              <a:t>optimization (</a:t>
            </a:r>
            <a:r>
              <a:rPr lang="en-US" sz="2200" dirty="0" smtClean="0">
                <a:solidFill>
                  <a:srgbClr val="FFC000"/>
                </a:solidFill>
              </a:rPr>
              <a:t>part 2</a:t>
            </a:r>
            <a:r>
              <a:rPr lang="en-US" sz="2200" dirty="0" smtClean="0"/>
              <a:t>)</a:t>
            </a:r>
            <a:endParaRPr lang="en-US" sz="2200" dirty="0"/>
          </a:p>
          <a:p>
            <a:pPr marL="457200" lvl="1" indent="0">
              <a:buNone/>
            </a:pPr>
            <a:r>
              <a:rPr lang="en-US" sz="2200" dirty="0"/>
              <a:t>Solver: AJDISK (</a:t>
            </a:r>
            <a:r>
              <a:rPr lang="en-US" sz="2200" dirty="0" smtClean="0"/>
              <a:t>disk-model code for klystrons simulation)</a:t>
            </a:r>
            <a:endParaRPr lang="en-US" sz="2200" dirty="0"/>
          </a:p>
          <a:p>
            <a:pPr marL="457200" lvl="1" indent="0">
              <a:buNone/>
            </a:pPr>
            <a:r>
              <a:rPr lang="en-US" sz="2200" dirty="0"/>
              <a:t>Optimizer : </a:t>
            </a:r>
            <a:r>
              <a:rPr lang="en-US" sz="2200" dirty="0" smtClean="0"/>
              <a:t>GOSET (</a:t>
            </a:r>
            <a:r>
              <a:rPr lang="en-US" sz="2200" dirty="0"/>
              <a:t>genetic algorithm on </a:t>
            </a:r>
            <a:r>
              <a:rPr lang="en-US" sz="2200" dirty="0" err="1"/>
              <a:t>Matlab</a:t>
            </a:r>
            <a:r>
              <a:rPr lang="en-US" sz="2200" dirty="0"/>
              <a:t> </a:t>
            </a:r>
            <a:r>
              <a:rPr lang="en-US" sz="2200" dirty="0" smtClean="0"/>
              <a:t>freely </a:t>
            </a:r>
            <a:r>
              <a:rPr lang="en-US" sz="2200" dirty="0"/>
              <a:t>available)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6517" y="3016252"/>
            <a:ext cx="4693213" cy="813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198" y="3131177"/>
            <a:ext cx="4114801" cy="6988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970382" y="2997672"/>
            <a:ext cx="519347" cy="7618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85800" y="2895600"/>
            <a:ext cx="4885613" cy="104636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>
            <a:stCxn id="12" idx="0"/>
            <a:endCxn id="21" idx="2"/>
          </p:cNvCxnSpPr>
          <p:nvPr/>
        </p:nvCxnSpPr>
        <p:spPr>
          <a:xfrm flipV="1">
            <a:off x="4876801" y="3759490"/>
            <a:ext cx="353255" cy="6799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3" idx="0"/>
          </p:cNvCxnSpPr>
          <p:nvPr/>
        </p:nvCxnSpPr>
        <p:spPr>
          <a:xfrm flipV="1">
            <a:off x="2895599" y="2542474"/>
            <a:ext cx="12132" cy="5887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5571413" y="3200400"/>
            <a:ext cx="398154" cy="103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3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/>
      <p:bldP spid="3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Thème_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36195</TotalTime>
  <Words>1634</Words>
  <Application>Microsoft Office PowerPoint</Application>
  <PresentationFormat>Affichage à l'écran (4:3)</PresentationFormat>
  <Paragraphs>333</Paragraphs>
  <Slides>31</Slides>
  <Notes>9</Notes>
  <HiddenSlides>2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SimSun</vt:lpstr>
      <vt:lpstr>Arial</vt:lpstr>
      <vt:lpstr>Calibri</vt:lpstr>
      <vt:lpstr>Cambria Math</vt:lpstr>
      <vt:lpstr>Symbol</vt:lpstr>
      <vt:lpstr>Times New Roman</vt:lpstr>
      <vt:lpstr>Thème_cea</vt:lpstr>
      <vt:lpstr>Design of high efficiency klystron for ARIES WP4 task 2 Optimization of klystron based on a genetic algorithm</vt:lpstr>
      <vt:lpstr>SUMMARY</vt:lpstr>
      <vt:lpstr>1. Introduction   </vt:lpstr>
      <vt:lpstr>ARIES WP 4 Task 2 objectives</vt:lpstr>
      <vt:lpstr>RF source : klystron</vt:lpstr>
      <vt:lpstr>Definition of the klystron specifications</vt:lpstr>
      <vt:lpstr>Feedback from EUCARD² (A. Mollard PHD at CEA Paris-Saclay and THALES) </vt:lpstr>
      <vt:lpstr>From Eucar² to ARIES</vt:lpstr>
      <vt:lpstr>ARIES WP 4 Task 2. Tube optimization; divided into 2 sub-problems</vt:lpstr>
      <vt:lpstr>2. Bunching circuit optimization  </vt:lpstr>
      <vt:lpstr>Tube characteristics</vt:lpstr>
      <vt:lpstr>Cavity parameters</vt:lpstr>
      <vt:lpstr>Optimization process</vt:lpstr>
      <vt:lpstr>Optimal bunching circuit</vt:lpstr>
      <vt:lpstr>3. Multicell output cavity optimization  </vt:lpstr>
      <vt:lpstr>Relation between transit time factor “M” and efficiency</vt:lpstr>
      <vt:lpstr>Relation between gap and transit time factor “M”</vt:lpstr>
      <vt:lpstr>Comparison between single gap and multicell output cavity</vt:lpstr>
      <vt:lpstr>3 cells Output cavity geometry</vt:lpstr>
      <vt:lpstr>Optimization process</vt:lpstr>
      <vt:lpstr>Optimal solution</vt:lpstr>
      <vt:lpstr>4. Integration of the output cavity into the bunching circuit  </vt:lpstr>
      <vt:lpstr>Simulation on Klyc</vt:lpstr>
      <vt:lpstr>Bunching process along the tube and RF power extraction on Klyc</vt:lpstr>
      <vt:lpstr>5. Conclusion  </vt:lpstr>
      <vt:lpstr>Conclusion</vt:lpstr>
      <vt:lpstr>Outlook</vt:lpstr>
      <vt:lpstr>Thank you for your attention!</vt:lpstr>
      <vt:lpstr>Spares</vt:lpstr>
      <vt:lpstr>Relation between time transit factor and efficiency</vt:lpstr>
      <vt:lpstr>Output cavity geometry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MOLLARD Antoine</dc:creator>
  <cp:lastModifiedBy>HAMEL Pierrick</cp:lastModifiedBy>
  <cp:revision>916</cp:revision>
  <cp:lastPrinted>2016-04-11T11:39:23Z</cp:lastPrinted>
  <dcterms:created xsi:type="dcterms:W3CDTF">2015-08-25T07:43:51Z</dcterms:created>
  <dcterms:modified xsi:type="dcterms:W3CDTF">2019-06-18T07:44:59Z</dcterms:modified>
</cp:coreProperties>
</file>