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61" r:id="rId3"/>
    <p:sldId id="375" r:id="rId4"/>
    <p:sldId id="318" r:id="rId5"/>
    <p:sldId id="343" r:id="rId6"/>
    <p:sldId id="379" r:id="rId7"/>
    <p:sldId id="331" r:id="rId8"/>
    <p:sldId id="321" r:id="rId9"/>
    <p:sldId id="332" r:id="rId10"/>
    <p:sldId id="333" r:id="rId11"/>
    <p:sldId id="323" r:id="rId12"/>
    <p:sldId id="324" r:id="rId13"/>
    <p:sldId id="334" r:id="rId14"/>
    <p:sldId id="346" r:id="rId15"/>
    <p:sldId id="380" r:id="rId16"/>
    <p:sldId id="348" r:id="rId17"/>
    <p:sldId id="349" r:id="rId18"/>
    <p:sldId id="352" r:id="rId19"/>
    <p:sldId id="353" r:id="rId20"/>
    <p:sldId id="376" r:id="rId21"/>
    <p:sldId id="377" r:id="rId22"/>
    <p:sldId id="381" r:id="rId23"/>
    <p:sldId id="357" r:id="rId24"/>
    <p:sldId id="358" r:id="rId25"/>
    <p:sldId id="359" r:id="rId26"/>
    <p:sldId id="382" r:id="rId27"/>
    <p:sldId id="384" r:id="rId28"/>
    <p:sldId id="385" r:id="rId29"/>
    <p:sldId id="386" r:id="rId30"/>
    <p:sldId id="370" r:id="rId31"/>
    <p:sldId id="368" r:id="rId3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68" autoAdjust="0"/>
    <p:restoredTop sz="94798"/>
  </p:normalViewPr>
  <p:slideViewPr>
    <p:cSldViewPr snapToGrid="0">
      <p:cViewPr>
        <p:scale>
          <a:sx n="99" d="100"/>
          <a:sy n="99" d="100"/>
        </p:scale>
        <p:origin x="384" y="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F77A3-D498-B142-A626-E4424DDF610E}" type="datetime1">
              <a:rPr lang="en-US" altLang="zh-CN" smtClean="0"/>
              <a:t>6/17/19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zh-CN" smtClean="0"/>
              <a:t>CLIC Grounp Meeting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08579-861B-4D2D-9497-6137DF61F9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607214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A29A8-5420-C242-8A94-C3466C76B5B8}" type="datetime1">
              <a:rPr lang="en-US" altLang="zh-CN" smtClean="0"/>
              <a:t>6/17/19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zh-CN" smtClean="0"/>
              <a:t>CLIC Grounp Meeting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5B5B0-3170-450B-88BF-24EA439446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76550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CLIC Grounp Meeting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B5B0-3170-450B-88BF-24EA43944670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2F3E6482-F2B0-3845-9E82-6DE06B8DDB7A}" type="datetime1">
              <a:rPr lang="en-US" altLang="zh-CN" smtClean="0"/>
              <a:t>6/17/19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439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22.gif"/><Relationship Id="rId5" Type="http://schemas.openxmlformats.org/officeDocument/2006/relationships/image" Target="../media/image23.png"/><Relationship Id="rId6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gif"/><Relationship Id="rId5" Type="http://schemas.openxmlformats.org/officeDocument/2006/relationships/image" Target="../media/image28.gif"/><Relationship Id="rId6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jpe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gif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gif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4" Type="http://schemas.openxmlformats.org/officeDocument/2006/relationships/image" Target="../media/image66.gif"/><Relationship Id="rId5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4" Type="http://schemas.openxmlformats.org/officeDocument/2006/relationships/image" Target="../media/image70.jpeg"/><Relationship Id="rId5" Type="http://schemas.openxmlformats.org/officeDocument/2006/relationships/image" Target="../media/image71.gif"/><Relationship Id="rId6" Type="http://schemas.openxmlformats.org/officeDocument/2006/relationships/image" Target="../media/image72.gif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gif"/><Relationship Id="rId10" Type="http://schemas.openxmlformats.org/officeDocument/2006/relationships/image" Target="../media/image7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4" Type="http://schemas.openxmlformats.org/officeDocument/2006/relationships/image" Target="../media/image85.gif"/><Relationship Id="rId5" Type="http://schemas.openxmlformats.org/officeDocument/2006/relationships/image" Target="../media/image8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4" Type="http://schemas.openxmlformats.org/officeDocument/2006/relationships/image" Target="../media/image8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94.gif"/><Relationship Id="rId6" Type="http://schemas.openxmlformats.org/officeDocument/2006/relationships/image" Target="../media/image95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3568" y="1837674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zh-CN" sz="4000" b="1" dirty="0" smtClean="0"/>
              <a:t>Design study for the High Efficiency </a:t>
            </a:r>
            <a:br>
              <a:rPr lang="en-US" altLang="zh-CN" sz="4000" b="1" dirty="0" smtClean="0"/>
            </a:br>
            <a:r>
              <a:rPr lang="en-US" altLang="zh-CN" sz="4000" b="1" dirty="0" smtClean="0"/>
              <a:t>X-band Klystrons at CERN</a:t>
            </a:r>
            <a:endParaRPr lang="zh-CN" altLang="en-US" sz="4000" b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64666"/>
            <a:ext cx="6087414" cy="881576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800" dirty="0" smtClean="0"/>
              <a:t>Jinchi </a:t>
            </a:r>
            <a:r>
              <a:rPr lang="en-US" altLang="zh-CN" sz="2800" dirty="0" smtClean="0"/>
              <a:t>Cai Fellow, CERN</a:t>
            </a:r>
          </a:p>
          <a:p>
            <a:r>
              <a:rPr lang="en-US" altLang="zh-CN" sz="2800" dirty="0" smtClean="0"/>
              <a:t> </a:t>
            </a:r>
            <a:r>
              <a:rPr lang="en-US" altLang="zh-CN" sz="2800" dirty="0" smtClean="0"/>
              <a:t>Igor </a:t>
            </a:r>
            <a:r>
              <a:rPr lang="en-US" altLang="zh-CN" sz="2800" dirty="0" smtClean="0"/>
              <a:t>Syratchev Staff, CERN</a:t>
            </a:r>
            <a:endParaRPr lang="en-US" altLang="zh-CN" sz="2800" dirty="0" smtClean="0"/>
          </a:p>
        </p:txBody>
      </p:sp>
      <p:pic>
        <p:nvPicPr>
          <p:cNvPr id="4" name="Picture 3" descr="Description : Macintosh HD:Users:etudiant01:Desktop:Charte graphique:Papeterie:En-tete:A4-01.ep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71"/>
          <a:stretch/>
        </p:blipFill>
        <p:spPr bwMode="auto">
          <a:xfrm>
            <a:off x="0" y="-15007"/>
            <a:ext cx="1167953" cy="119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750" y="-6319"/>
            <a:ext cx="5208520" cy="11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ARIES Workshop on Energy Efficient RF</a:t>
            </a:r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516" y="87409"/>
            <a:ext cx="762568" cy="694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06873" y="781833"/>
            <a:ext cx="759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</a:rPr>
              <a:t>KlyCv4</a:t>
            </a:r>
            <a:endParaRPr 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6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US" dirty="0" smtClean="0"/>
              <a:t>Optimization of the entire tube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3569"/>
            <a:ext cx="8229600" cy="4525963"/>
          </a:xfrm>
        </p:spPr>
        <p:txBody>
          <a:bodyPr/>
          <a:lstStyle/>
          <a:p>
            <a:r>
              <a:rPr lang="en-US" dirty="0" smtClean="0"/>
              <a:t>Use max eff. as the target. Optimization is done by adjusting the frequencies and positions of all the cavities.</a:t>
            </a:r>
          </a:p>
          <a:p>
            <a:r>
              <a:rPr lang="en-US" dirty="0" smtClean="0"/>
              <a:t>The maximum surface E-field is not a constraint yet in this optimization.</a:t>
            </a:r>
          </a:p>
          <a:p>
            <a:r>
              <a:rPr lang="en-US" dirty="0" smtClean="0"/>
              <a:t>One more gain cavity is added to the RF circuit to increase power gain without efficiency degradation.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853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775" y="-22627"/>
            <a:ext cx="7474449" cy="85010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Optimized design with 4-cell coupler (KlyC)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4694368" y="4638291"/>
            <a:ext cx="461665" cy="326078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62.8%</a:t>
            </a:r>
            <a:r>
              <a:rPr lang="en-US" dirty="0" smtClean="0"/>
              <a:t> efficiency (</a:t>
            </a:r>
            <a:r>
              <a:rPr lang="en-US" i="1" dirty="0" err="1" smtClean="0"/>
              <a:t>E</a:t>
            </a:r>
            <a:r>
              <a:rPr lang="en-US" i="1" baseline="-25000" dirty="0" err="1" smtClean="0"/>
              <a:t>max</a:t>
            </a:r>
            <a:r>
              <a:rPr lang="en-US" dirty="0" smtClean="0"/>
              <a:t>=90MV/m)</a:t>
            </a:r>
            <a:endParaRPr lang="en-US" dirty="0"/>
          </a:p>
        </p:txBody>
      </p:sp>
      <p:pic>
        <p:nvPicPr>
          <p:cNvPr id="1025" name="Picture 1" descr="age1image17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58" y="657479"/>
            <a:ext cx="718185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56176" y="1068512"/>
            <a:ext cx="1080120" cy="3870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55984" y="6356350"/>
            <a:ext cx="2895600" cy="365125"/>
          </a:xfrm>
        </p:spPr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4984" y="6356350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" y="2393605"/>
            <a:ext cx="7065005" cy="364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430" y="81517"/>
            <a:ext cx="581451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PIC CST/3D benchmarking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 dirty="0"/>
          </a:p>
        </p:txBody>
      </p:sp>
      <p:pic>
        <p:nvPicPr>
          <p:cNvPr id="8" name="Picture 7" descr="../../../Remote%20share/XboxKlystronhottestv82_33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" y="1268760"/>
            <a:ext cx="5716905" cy="2075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../../../Remote%20share/AnimatedPSResult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" y="3343940"/>
            <a:ext cx="6192232" cy="2050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phase%20trajectoryT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68" y="3222064"/>
            <a:ext cx="2676526" cy="22319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447992" y="545019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space movie in CST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80419" y="5483188"/>
            <a:ext cx="161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KlyC reference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51894" y="276219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60.5% efficiency with </a:t>
            </a:r>
            <a:r>
              <a:rPr lang="en-US" dirty="0" err="1" smtClean="0"/>
              <a:t>Bz</a:t>
            </a:r>
            <a:r>
              <a:rPr lang="en-US" dirty="0" smtClean="0"/>
              <a:t>=2.5Br</a:t>
            </a:r>
            <a:endParaRPr lang="en-US" dirty="0"/>
          </a:p>
        </p:txBody>
      </p:sp>
      <p:pic>
        <p:nvPicPr>
          <p:cNvPr id="15" name="Picture 14" descr="../../../Desktop/Screen%20Shot%202018-05-25%20at%2011.14.04%20AM.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32" y="3370380"/>
            <a:ext cx="1866768" cy="19529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Straight Arrow Connector 16"/>
          <p:cNvCxnSpPr/>
          <p:nvPr/>
        </p:nvCxnSpPr>
        <p:spPr>
          <a:xfrm>
            <a:off x="3924156" y="1373376"/>
            <a:ext cx="791860" cy="453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90800" y="1209403"/>
            <a:ext cx="158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~100MV/m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561" y="1357246"/>
            <a:ext cx="2651668" cy="189820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9552" y="5902215"/>
            <a:ext cx="8147248" cy="406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high efficiency design. The maximum surface field is not well addressed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75204" y="951736"/>
            <a:ext cx="4067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~0.1% beam power interception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177307" y="1307206"/>
            <a:ext cx="331255" cy="5192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91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4" y="3941015"/>
            <a:ext cx="4369779" cy="2220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823629"/>
          </a:xfrm>
        </p:spPr>
        <p:txBody>
          <a:bodyPr/>
          <a:lstStyle/>
          <a:p>
            <a:r>
              <a:rPr lang="en-US" dirty="0" smtClean="0"/>
              <a:t>Optimization of the coupler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59"/>
            <a:ext cx="4176464" cy="18240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504" y="3068960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E</a:t>
            </a:r>
            <a:r>
              <a:rPr lang="en-US" baseline="-25000" dirty="0" err="1" smtClean="0"/>
              <a:t>max</a:t>
            </a:r>
            <a:r>
              <a:rPr lang="en-US" dirty="0" smtClean="0"/>
              <a:t> reduced by 20%, eff. </a:t>
            </a:r>
            <a:r>
              <a:rPr lang="en-US" dirty="0"/>
              <a:t>d</a:t>
            </a:r>
            <a:r>
              <a:rPr lang="en-US" dirty="0" smtClean="0"/>
              <a:t>ropped by 2%.</a:t>
            </a:r>
          </a:p>
          <a:p>
            <a:r>
              <a:rPr lang="en-US" dirty="0" smtClean="0"/>
              <a:t>The bandwidth curve and power transfer curve is almost the same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98267"/>
            <a:ext cx="3923601" cy="2942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4048" y="3049742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uniform field distribution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55" y="3746272"/>
            <a:ext cx="3904229" cy="2610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416" y="4040967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Pin=80W</a:t>
            </a:r>
          </a:p>
          <a:p>
            <a:r>
              <a:rPr lang="en-US" dirty="0"/>
              <a:t>f</a:t>
            </a:r>
            <a:r>
              <a:rPr lang="en-US" dirty="0" smtClean="0"/>
              <a:t>=11.994GHz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00083" y="1430889"/>
            <a:ext cx="1498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eff</a:t>
            </a:r>
            <a:r>
              <a:rPr lang="en-US" dirty="0" smtClean="0"/>
              <a:t>=60.2%</a:t>
            </a:r>
          </a:p>
          <a:p>
            <a:r>
              <a:rPr lang="en-US" i="1" dirty="0" err="1" smtClean="0"/>
              <a:t>E</a:t>
            </a:r>
            <a:r>
              <a:rPr lang="en-US" baseline="-25000" dirty="0" err="1" smtClean="0"/>
              <a:t>max</a:t>
            </a:r>
            <a:r>
              <a:rPr lang="en-US" dirty="0" smtClean="0"/>
              <a:t>=70MV/m</a:t>
            </a:r>
          </a:p>
          <a:p>
            <a:endParaRPr lang="en-US" dirty="0"/>
          </a:p>
        </p:txBody>
      </p:sp>
      <p:pic>
        <p:nvPicPr>
          <p:cNvPr id="14" name="Picture 13" descr="../../../Remote%20share/XboxKlystronhottestv91_04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982676"/>
            <a:ext cx="5724525" cy="22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8174182" y="4364132"/>
            <a:ext cx="775854" cy="1468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339750" y="3995232"/>
            <a:ext cx="1320402" cy="2120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eff.~58%, Emax~82MV/m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33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circuit design. Short summary.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2" y="1266074"/>
            <a:ext cx="4369435" cy="2219960"/>
          </a:xfrm>
          <a:prstGeom prst="rect">
            <a:avLst/>
          </a:prstGeom>
        </p:spPr>
      </p:pic>
      <p:pic>
        <p:nvPicPr>
          <p:cNvPr id="8" name="Picture 7" descr="bandwidth%20for%20low%20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6074"/>
            <a:ext cx="4114800" cy="2322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Powertransfe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" y="3588327"/>
            <a:ext cx="4385802" cy="2816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" y="3682858"/>
            <a:ext cx="1896284" cy="5028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9176" y="3832819"/>
            <a:ext cx="38004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Nominal output power=8MW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-1dB bandwidth&gt;60MHz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Surface field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max</a:t>
            </a:r>
            <a:r>
              <a:rPr lang="en-US" dirty="0" smtClean="0"/>
              <a:t> ~ 80MV/m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No instabilities observed with parameter swept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Beam radius does not affect saturation efficiency</a:t>
            </a:r>
          </a:p>
        </p:txBody>
      </p:sp>
    </p:spTree>
    <p:extLst>
      <p:ext uri="{BB962C8B-B14F-4D97-AF65-F5344CB8AC3E}">
        <p14:creationId xmlns:p14="http://schemas.microsoft.com/office/powerpoint/2010/main" val="155496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and design goal for 8MW Klystron</a:t>
            </a:r>
          </a:p>
          <a:p>
            <a:r>
              <a:rPr lang="en-US" dirty="0" smtClean="0"/>
              <a:t>RF circuits design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Beam optics &amp; RF launcher design</a:t>
            </a:r>
          </a:p>
          <a:p>
            <a:r>
              <a:rPr lang="en-US" dirty="0" smtClean="0"/>
              <a:t>Summary &amp; </a:t>
            </a:r>
            <a:r>
              <a:rPr lang="en-US" dirty="0"/>
              <a:t>Cost effective design </a:t>
            </a:r>
            <a:endParaRPr lang="en-US" dirty="0" smtClean="0"/>
          </a:p>
          <a:p>
            <a:r>
              <a:rPr lang="en-US" dirty="0" smtClean="0"/>
              <a:t>Latest progress on 50MW X-band Klystron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56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CST/3D.  Solenoid design.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 dirty="0"/>
          </a:p>
        </p:txBody>
      </p:sp>
      <p:pic>
        <p:nvPicPr>
          <p:cNvPr id="7" name="Picture 6" descr="../../../Desktop/Screen%20Shot%202018-08-03%20at%2010.59.42%20AM.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9" y="1417638"/>
            <a:ext cx="3006436" cy="365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../../../Desktop/Screen%20Shot%202018-08-08%20at%2010.07.54%20AM.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254" y="1417637"/>
            <a:ext cx="5832763" cy="210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../../../Desktop/Screen%20Shot%202018-08-08%20at%2010.11.04%20AM.p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91" y="2103784"/>
            <a:ext cx="3323128" cy="59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../../../Desktop/Screen%20Shot%202018-08-03%20at%2012.48.28%20PM.p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5" t="4030" r="17411" b="1"/>
          <a:stretch/>
        </p:blipFill>
        <p:spPr bwMode="auto">
          <a:xfrm>
            <a:off x="3574475" y="3936654"/>
            <a:ext cx="5417127" cy="11341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599706" y="4932219"/>
            <a:ext cx="817418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426033" y="4932219"/>
            <a:ext cx="817418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380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32764" y="404552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Bz</a:t>
            </a:r>
            <a:r>
              <a:rPr lang="en-US" dirty="0" smtClean="0"/>
              <a:t>=0.38T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07819" y="5178193"/>
            <a:ext cx="8839198" cy="522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Design is scaled from the Toshiba’s original solenoid. </a:t>
            </a:r>
            <a:r>
              <a:rPr lang="en-US" dirty="0"/>
              <a:t>M</a:t>
            </a:r>
            <a:r>
              <a:rPr lang="en-US" dirty="0" smtClean="0"/>
              <a:t>agnet is larger to ensure uniform 0.38T along 0.3 m section.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07819" y="5756910"/>
            <a:ext cx="8839198" cy="522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Magnetic field distributions near The gun and collector are not yet optimized.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28254" y="2210492"/>
            <a:ext cx="2098963" cy="350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1.8kW to 5.9kW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28253" y="3998478"/>
            <a:ext cx="2098963" cy="350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0.32T to 0.38T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28253" y="4442198"/>
            <a:ext cx="2098963" cy="350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150mm to 300mm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7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../../../Desktop/Screen%20Shot%202018-08-09%20at%202.27.24%20PM.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347" y="3941944"/>
            <a:ext cx="5724525" cy="188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Collector design by TRK simulation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 dirty="0"/>
          </a:p>
        </p:txBody>
      </p:sp>
      <p:pic>
        <p:nvPicPr>
          <p:cNvPr id="7" name="Picture 6" descr="../../../Desktop/Screen%20Shot%202018-08-08%20at%204.36.37%20PM.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169" y="1303651"/>
            <a:ext cx="3625565" cy="20864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57200" y="3522263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 simulation by MATLAB code, which is benchmarked by CST TRK, </a:t>
            </a:r>
            <a:r>
              <a:rPr lang="en-US" dirty="0" err="1" smtClean="0"/>
              <a:t>dP</a:t>
            </a:r>
            <a:r>
              <a:rPr lang="en-US" dirty="0" smtClean="0"/>
              <a:t>/</a:t>
            </a:r>
            <a:r>
              <a:rPr lang="en-US" dirty="0" err="1" smtClean="0"/>
              <a:t>dS</a:t>
            </a:r>
            <a:r>
              <a:rPr lang="en-US" dirty="0" smtClean="0"/>
              <a:t>&lt;50kW/cm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9" name="Picture 8" descr="../../../Desktop/Screen%20Shot%202018-08-08%20at%2010.50.53%20AM.p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86" y="1303651"/>
            <a:ext cx="4123032" cy="208645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820080" y="2937164"/>
            <a:ext cx="1199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Bz</a:t>
            </a:r>
            <a:r>
              <a:rPr lang="en-US" dirty="0" smtClean="0"/>
              <a:t>=0T</a:t>
            </a:r>
            <a:endParaRPr lang="en-US" dirty="0"/>
          </a:p>
        </p:txBody>
      </p:sp>
      <p:pic>
        <p:nvPicPr>
          <p:cNvPr id="11" name="Picture 10" descr="../../../Desktop/Screen%20Shot%202018-08-09%20at%2010.42.26%20AM.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56" y="3975176"/>
            <a:ext cx="1975746" cy="229759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/>
          <p:cNvSpPr/>
          <p:nvPr/>
        </p:nvSpPr>
        <p:spPr>
          <a:xfrm>
            <a:off x="2175164" y="4904509"/>
            <a:ext cx="390738" cy="4156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9" idx="0"/>
          </p:cNvCxnSpPr>
          <p:nvPr/>
        </p:nvCxnSpPr>
        <p:spPr>
          <a:xfrm flipV="1">
            <a:off x="3554082" y="5336353"/>
            <a:ext cx="422173" cy="541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47500" y="5878247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Fake DC gap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918363" y="1690255"/>
            <a:ext cx="88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40% </a:t>
            </a:r>
            <a:r>
              <a:rPr lang="en-US" i="1" dirty="0" smtClean="0"/>
              <a:t>V</a:t>
            </a:r>
            <a:r>
              <a:rPr lang="en-US" baseline="-25000" dirty="0" smtClean="0"/>
              <a:t>g</a:t>
            </a:r>
            <a:endParaRPr lang="en-US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2729347" y="4475026"/>
            <a:ext cx="124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100% </a:t>
            </a:r>
            <a:r>
              <a:rPr lang="en-US" i="1" dirty="0" smtClean="0"/>
              <a:t>V</a:t>
            </a:r>
            <a:r>
              <a:rPr lang="en-US" baseline="-25000" dirty="0" smtClean="0"/>
              <a:t>g</a:t>
            </a:r>
            <a:endParaRPr lang="en-US" baseline="-25000" dirty="0"/>
          </a:p>
        </p:txBody>
      </p:sp>
      <p:sp>
        <p:nvSpPr>
          <p:cNvPr id="23" name="TextBox 22"/>
          <p:cNvSpPr txBox="1"/>
          <p:nvPr/>
        </p:nvSpPr>
        <p:spPr>
          <a:xfrm>
            <a:off x="4045526" y="4461165"/>
            <a:ext cx="88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40% </a:t>
            </a:r>
            <a:r>
              <a:rPr lang="en-US" i="1" dirty="0" smtClean="0"/>
              <a:t>V</a:t>
            </a:r>
            <a:r>
              <a:rPr lang="en-US" baseline="-25000" dirty="0" smtClean="0"/>
              <a:t>g</a:t>
            </a:r>
            <a:endParaRPr lang="en-US" baseline="-25000" dirty="0"/>
          </a:p>
        </p:txBody>
      </p:sp>
      <p:sp>
        <p:nvSpPr>
          <p:cNvPr id="25" name="TextBox 24"/>
          <p:cNvSpPr txBox="1"/>
          <p:nvPr/>
        </p:nvSpPr>
        <p:spPr>
          <a:xfrm>
            <a:off x="2729346" y="4967021"/>
            <a:ext cx="1634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V</a:t>
            </a:r>
            <a:r>
              <a:rPr lang="en-US" baseline="-25000" dirty="0" smtClean="0"/>
              <a:t>g</a:t>
            </a:r>
            <a:r>
              <a:rPr lang="en-US" dirty="0"/>
              <a:t> </a:t>
            </a:r>
            <a:r>
              <a:rPr lang="en-US" dirty="0" smtClean="0"/>
              <a:t>spread=0.4</a:t>
            </a:r>
            <a:endParaRPr lang="en-US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4869180" y="4023751"/>
            <a:ext cx="173603" cy="6589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869180" y="5166374"/>
            <a:ext cx="159738" cy="6615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097025" y="5996141"/>
            <a:ext cx="478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dP</a:t>
            </a:r>
            <a:r>
              <a:rPr lang="en-US" dirty="0" smtClean="0"/>
              <a:t>/</a:t>
            </a:r>
            <a:r>
              <a:rPr lang="en-US" dirty="0" err="1" smtClean="0"/>
              <a:t>dS</a:t>
            </a:r>
            <a:r>
              <a:rPr lang="en-US" dirty="0" smtClean="0"/>
              <a:t>&lt; 40kW/cm</a:t>
            </a:r>
            <a:r>
              <a:rPr lang="en-US" baseline="30000" dirty="0" smtClean="0"/>
              <a:t>2</a:t>
            </a:r>
            <a:r>
              <a:rPr lang="en-US" dirty="0" smtClean="0"/>
              <a:t>; 150kW/cm</a:t>
            </a:r>
            <a:r>
              <a:rPr lang="en-US" baseline="30000" dirty="0" smtClean="0"/>
              <a:t>2</a:t>
            </a:r>
            <a:r>
              <a:rPr lang="en-US" dirty="0" smtClean="0"/>
              <a:t> for diode mode</a:t>
            </a:r>
            <a:endParaRPr lang="en-US" baseline="300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159260" y="5166374"/>
            <a:ext cx="514708" cy="864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3278037" y="3905529"/>
            <a:ext cx="5141344" cy="2000889"/>
          </a:xfrm>
          <a:custGeom>
            <a:avLst/>
            <a:gdLst>
              <a:gd name="connsiteX0" fmla="*/ 0 w 5141344"/>
              <a:gd name="connsiteY0" fmla="*/ 62621 h 2000889"/>
              <a:gd name="connsiteX1" fmla="*/ 759125 w 5141344"/>
              <a:gd name="connsiteY1" fmla="*/ 62621 h 2000889"/>
              <a:gd name="connsiteX2" fmla="*/ 1431985 w 5141344"/>
              <a:gd name="connsiteY2" fmla="*/ 62621 h 2000889"/>
              <a:gd name="connsiteX3" fmla="*/ 1656272 w 5141344"/>
              <a:gd name="connsiteY3" fmla="*/ 908009 h 2000889"/>
              <a:gd name="connsiteX4" fmla="*/ 1915065 w 5141344"/>
              <a:gd name="connsiteY4" fmla="*/ 1856915 h 2000889"/>
              <a:gd name="connsiteX5" fmla="*/ 3036499 w 5141344"/>
              <a:gd name="connsiteY5" fmla="*/ 1994938 h 2000889"/>
              <a:gd name="connsiteX6" fmla="*/ 4088921 w 5141344"/>
              <a:gd name="connsiteY6" fmla="*/ 1977685 h 2000889"/>
              <a:gd name="connsiteX7" fmla="*/ 5141344 w 5141344"/>
              <a:gd name="connsiteY7" fmla="*/ 1960432 h 200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41344" h="2000889">
                <a:moveTo>
                  <a:pt x="0" y="62621"/>
                </a:moveTo>
                <a:lnTo>
                  <a:pt x="759125" y="62621"/>
                </a:lnTo>
                <a:cubicBezTo>
                  <a:pt x="997789" y="62621"/>
                  <a:pt x="1282461" y="-78277"/>
                  <a:pt x="1431985" y="62621"/>
                </a:cubicBezTo>
                <a:cubicBezTo>
                  <a:pt x="1581510" y="203519"/>
                  <a:pt x="1575759" y="608960"/>
                  <a:pt x="1656272" y="908009"/>
                </a:cubicBezTo>
                <a:cubicBezTo>
                  <a:pt x="1736785" y="1207058"/>
                  <a:pt x="1685027" y="1675760"/>
                  <a:pt x="1915065" y="1856915"/>
                </a:cubicBezTo>
                <a:cubicBezTo>
                  <a:pt x="2145103" y="2038070"/>
                  <a:pt x="2674190" y="1974810"/>
                  <a:pt x="3036499" y="1994938"/>
                </a:cubicBezTo>
                <a:cubicBezTo>
                  <a:pt x="3398808" y="2015066"/>
                  <a:pt x="4088921" y="1977685"/>
                  <a:pt x="4088921" y="1977685"/>
                </a:cubicBezTo>
                <a:lnTo>
                  <a:pt x="5141344" y="196043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9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638"/>
            <a:ext cx="905153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Gun Design with bucking coil (</a:t>
            </a:r>
            <a:r>
              <a:rPr lang="en-US" dirty="0" err="1" smtClean="0"/>
              <a:t>Bz</a:t>
            </a:r>
            <a:r>
              <a:rPr lang="en-US" dirty="0" smtClean="0"/>
              <a:t>=0.38T)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7" name="Picture 6" descr="../../../Desktop/Screen%20Shot%202018-08-31%20at%201.29.54%20PM.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4064" y="2946400"/>
            <a:ext cx="3797935" cy="169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../../../Desktop/Screen%20Shot%202018-08-31%20at%201.31.05%20PM.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2" y="1291590"/>
            <a:ext cx="4979038" cy="166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../../../Desktop/Screen%20Shot%202018-08-31%20at%201.36.57%20PM.p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35658" y="2923699"/>
            <a:ext cx="3604260" cy="1717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../../../Desktop/Screen%20Shot%202018-09-03%20at%2010.32.26%20AM.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74853" y="1362710"/>
            <a:ext cx="1695851" cy="2262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../../../Desktop/Screen%20Shot%202018-09-05%20at%205.17.54%20PM.p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2788" y="3035143"/>
            <a:ext cx="2472211" cy="32924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val 13"/>
          <p:cNvSpPr/>
          <p:nvPr/>
        </p:nvSpPr>
        <p:spPr>
          <a:xfrm>
            <a:off x="4761862" y="3327400"/>
            <a:ext cx="1118238" cy="9017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../../MATLAB/klystronLA/Current%20distribution%20within%20beam%20radius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29100"/>
            <a:ext cx="2895600" cy="21258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/>
          <p:cNvSpPr/>
          <p:nvPr/>
        </p:nvSpPr>
        <p:spPr>
          <a:xfrm>
            <a:off x="634362" y="2654300"/>
            <a:ext cx="1118238" cy="9017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../../../Desktop/Screen%20Shot%202018-09-07%20at%2010.58.55%20AM.p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2788" y="4827270"/>
            <a:ext cx="4670869" cy="12233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Straight Arrow Connector 18"/>
          <p:cNvCxnSpPr/>
          <p:nvPr/>
        </p:nvCxnSpPr>
        <p:spPr>
          <a:xfrm>
            <a:off x="3314700" y="5438935"/>
            <a:ext cx="190500" cy="288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175000" y="5649478"/>
            <a:ext cx="26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Export/import interface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84200" y="5649478"/>
            <a:ext cx="26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 limit TRK model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302000" y="4823978"/>
            <a:ext cx="26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PIC model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203700" y="1663700"/>
            <a:ext cx="158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Bz</a:t>
            </a:r>
            <a:r>
              <a:rPr lang="en-US" dirty="0" smtClean="0"/>
              <a:t> profile/ Final design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870704" y="1371709"/>
            <a:ext cx="112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Geometry from Cannon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7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59" y="201293"/>
            <a:ext cx="861488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PIC RF simulation with Gun and collector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7" name="Picture 6" descr="../../../Desktop/Screen%20Shot%202018-09-21%20at%209.16.35%20AM.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41742"/>
            <a:ext cx="5720715" cy="211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../../../Desktop/Screen%20Shot%202018-09-27%20at%201.42.55%20PM.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0" y="1486217"/>
            <a:ext cx="1565910" cy="16954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946400" y="1638300"/>
            <a:ext cx="347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DC: stable without oscillation</a:t>
            </a:r>
            <a:endParaRPr lang="en-US" dirty="0"/>
          </a:p>
        </p:txBody>
      </p:sp>
      <p:pic>
        <p:nvPicPr>
          <p:cNvPr id="11" name="Picture 10" descr="../../../Remote%20share/XboxKlystronhottestv936g_03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9" y="3800157"/>
            <a:ext cx="5720715" cy="247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../../../Desktop/Screen%20Shot%202018-09-27%20at%201.42.55%20PM.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88" y="4209414"/>
            <a:ext cx="1565910" cy="169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3009900" y="5257800"/>
            <a:ext cx="347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RF: Stable amplification signal</a:t>
            </a:r>
            <a:endParaRPr lang="en-US" dirty="0"/>
          </a:p>
        </p:txBody>
      </p:sp>
      <p:pic>
        <p:nvPicPr>
          <p:cNvPr id="14" name="Picture 13" descr="Power%20dissipation%20on%20collector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376" y="2517973"/>
            <a:ext cx="3482658" cy="20931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666509" y="3990109"/>
            <a:ext cx="211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Eff.=58.6%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1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08" y="1667121"/>
            <a:ext cx="6730657" cy="4545531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1586066" y="2884503"/>
            <a:ext cx="5676900" cy="2667000"/>
          </a:xfrm>
          <a:custGeom>
            <a:avLst/>
            <a:gdLst>
              <a:gd name="connsiteX0" fmla="*/ 0 w 5676900"/>
              <a:gd name="connsiteY0" fmla="*/ 0 h 2667000"/>
              <a:gd name="connsiteX1" fmla="*/ 5676900 w 5676900"/>
              <a:gd name="connsiteY1" fmla="*/ 1485900 h 2667000"/>
              <a:gd name="connsiteX2" fmla="*/ 5676900 w 5676900"/>
              <a:gd name="connsiteY2" fmla="*/ 2667000 h 2667000"/>
              <a:gd name="connsiteX3" fmla="*/ 12700 w 5676900"/>
              <a:gd name="connsiteY3" fmla="*/ 2654300 h 2667000"/>
              <a:gd name="connsiteX4" fmla="*/ 0 w 5676900"/>
              <a:gd name="connsiteY4" fmla="*/ 0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6900" h="2667000">
                <a:moveTo>
                  <a:pt x="0" y="0"/>
                </a:moveTo>
                <a:lnTo>
                  <a:pt x="5676900" y="1485900"/>
                </a:lnTo>
                <a:lnTo>
                  <a:pt x="5676900" y="2667000"/>
                </a:lnTo>
                <a:lnTo>
                  <a:pt x="12700" y="2654300"/>
                </a:lnTo>
                <a:cubicBezTo>
                  <a:pt x="8467" y="1773767"/>
                  <a:pt x="4233" y="893233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41000">
                <a:schemeClr val="accent6">
                  <a:lumMod val="20000"/>
                  <a:lumOff val="80000"/>
                  <a:alpha val="19000"/>
                </a:schemeClr>
              </a:gs>
              <a:gs pos="72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7" name="Rounded Rectangle 6"/>
          <p:cNvSpPr/>
          <p:nvPr/>
        </p:nvSpPr>
        <p:spPr>
          <a:xfrm rot="1110569">
            <a:off x="5662766" y="4341271"/>
            <a:ext cx="457200" cy="3068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8" name="TextBox 7"/>
          <p:cNvSpPr txBox="1"/>
          <p:nvPr/>
        </p:nvSpPr>
        <p:spPr>
          <a:xfrm>
            <a:off x="5335194" y="4644946"/>
            <a:ext cx="1187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S-band/Industry</a:t>
            </a:r>
            <a:endParaRPr lang="en-GB"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837266" y="4529153"/>
            <a:ext cx="203200" cy="196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0" name="TextBox 9"/>
          <p:cNvSpPr txBox="1"/>
          <p:nvPr/>
        </p:nvSpPr>
        <p:spPr>
          <a:xfrm>
            <a:off x="4477584" y="4484131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XL5</a:t>
            </a:r>
          </a:p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50 MW</a:t>
            </a:r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41020" y="4323966"/>
            <a:ext cx="203200" cy="196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2" name="TextBox 11"/>
          <p:cNvSpPr txBox="1"/>
          <p:nvPr/>
        </p:nvSpPr>
        <p:spPr>
          <a:xfrm>
            <a:off x="5180024" y="4067488"/>
            <a:ext cx="784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X-Toshiba</a:t>
            </a:r>
          </a:p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 MW</a:t>
            </a:r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41020" y="3634773"/>
            <a:ext cx="203200" cy="1968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4" name="TextBox 13"/>
          <p:cNvSpPr txBox="1"/>
          <p:nvPr/>
        </p:nvSpPr>
        <p:spPr>
          <a:xfrm>
            <a:off x="5210300" y="345107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</a:rPr>
              <a:t>X-CLIC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8 MW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628701" y="3269314"/>
            <a:ext cx="180000" cy="18000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6" name="TextBox 15"/>
          <p:cNvSpPr txBox="1"/>
          <p:nvPr/>
        </p:nvSpPr>
        <p:spPr>
          <a:xfrm>
            <a:off x="3834385" y="3117899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X-CLIC</a:t>
            </a:r>
          </a:p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50 MW</a:t>
            </a:r>
            <a:endParaRPr lang="en-GB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133229" y="2714004"/>
            <a:ext cx="203200" cy="1968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8" name="TextBox 17"/>
          <p:cNvSpPr txBox="1"/>
          <p:nvPr/>
        </p:nvSpPr>
        <p:spPr>
          <a:xfrm>
            <a:off x="1555882" y="2483171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</a:rPr>
              <a:t>L-FCC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1.3 MW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442637" y="3040934"/>
            <a:ext cx="203200" cy="1968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20" name="TextBox 19"/>
          <p:cNvSpPr txBox="1"/>
          <p:nvPr/>
        </p:nvSpPr>
        <p:spPr>
          <a:xfrm>
            <a:off x="2824498" y="2848183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</a:rPr>
              <a:t>UHF-LHC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0.4 MW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867215">
            <a:off x="5233254" y="4039082"/>
            <a:ext cx="2162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accent6">
                    <a:lumMod val="75000"/>
                  </a:schemeClr>
                </a:solidFill>
              </a:rPr>
              <a:t>Established empirical limit</a:t>
            </a: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625465" y="4077188"/>
            <a:ext cx="203200" cy="196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23" name="TextBox 22"/>
          <p:cNvSpPr txBox="1"/>
          <p:nvPr/>
        </p:nvSpPr>
        <p:spPr>
          <a:xfrm>
            <a:off x="3292402" y="4035384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XP4</a:t>
            </a:r>
          </a:p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75 MW</a:t>
            </a:r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421461" y="3182044"/>
            <a:ext cx="180000" cy="18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/>
          <p:cNvSpPr/>
          <p:nvPr/>
        </p:nvSpPr>
        <p:spPr>
          <a:xfrm>
            <a:off x="3063569" y="3306622"/>
            <a:ext cx="180000" cy="18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2674941" y="3451511"/>
            <a:ext cx="808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L-MBK ILC</a:t>
            </a:r>
          </a:p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10 MW</a:t>
            </a:r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95845" y="3312605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L-MBK CLIC</a:t>
            </a:r>
          </a:p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20 MW</a:t>
            </a:r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1684618" y="2326142"/>
            <a:ext cx="5578348" cy="1496840"/>
          </a:xfrm>
          <a:custGeom>
            <a:avLst/>
            <a:gdLst>
              <a:gd name="connsiteX0" fmla="*/ 0 w 3163614"/>
              <a:gd name="connsiteY0" fmla="*/ 0 h 1891862"/>
              <a:gd name="connsiteX1" fmla="*/ 683172 w 3163614"/>
              <a:gd name="connsiteY1" fmla="*/ 472966 h 1891862"/>
              <a:gd name="connsiteX2" fmla="*/ 1502979 w 3163614"/>
              <a:gd name="connsiteY2" fmla="*/ 924911 h 1891862"/>
              <a:gd name="connsiteX3" fmla="*/ 2343807 w 3163614"/>
              <a:gd name="connsiteY3" fmla="*/ 1450428 h 1891862"/>
              <a:gd name="connsiteX4" fmla="*/ 3163614 w 3163614"/>
              <a:gd name="connsiteY4" fmla="*/ 1891862 h 189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3614" h="1891862">
                <a:moveTo>
                  <a:pt x="0" y="0"/>
                </a:moveTo>
                <a:cubicBezTo>
                  <a:pt x="216338" y="159407"/>
                  <a:pt x="432676" y="318814"/>
                  <a:pt x="683172" y="472966"/>
                </a:cubicBezTo>
                <a:cubicBezTo>
                  <a:pt x="933669" y="627118"/>
                  <a:pt x="1226206" y="762001"/>
                  <a:pt x="1502979" y="924911"/>
                </a:cubicBezTo>
                <a:cubicBezTo>
                  <a:pt x="1779752" y="1087821"/>
                  <a:pt x="2067035" y="1289270"/>
                  <a:pt x="2343807" y="1450428"/>
                </a:cubicBezTo>
                <a:cubicBezTo>
                  <a:pt x="2620579" y="1611586"/>
                  <a:pt x="2892096" y="1751724"/>
                  <a:pt x="3163614" y="1891862"/>
                </a:cubicBezTo>
              </a:path>
            </a:pathLst>
          </a:cu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 rot="1051011">
            <a:off x="1591927" y="2298207"/>
            <a:ext cx="2311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accent6">
                    <a:lumMod val="75000"/>
                  </a:schemeClr>
                </a:solidFill>
              </a:rPr>
              <a:t>‘</a:t>
            </a:r>
            <a:r>
              <a:rPr lang="en-GB" sz="1400" dirty="0">
                <a:solidFill>
                  <a:srgbClr val="7030A0"/>
                </a:solidFill>
              </a:rPr>
              <a:t>U</a:t>
            </a:r>
            <a:r>
              <a:rPr lang="en-GB" sz="1400" dirty="0" smtClean="0">
                <a:solidFill>
                  <a:srgbClr val="7030A0"/>
                </a:solidFill>
              </a:rPr>
              <a:t>ltimate’ technical limit (IJZ)</a:t>
            </a:r>
            <a:endParaRPr lang="en-GB" sz="1400" dirty="0">
              <a:solidFill>
                <a:srgbClr val="7030A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438759" y="3577249"/>
            <a:ext cx="203200" cy="196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33" name="TextBox 32"/>
          <p:cNvSpPr txBox="1"/>
          <p:nvPr/>
        </p:nvSpPr>
        <p:spPr>
          <a:xfrm>
            <a:off x="3582618" y="3516639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70C0"/>
                </a:solidFill>
              </a:rPr>
              <a:t>UHF-LHC</a:t>
            </a:r>
          </a:p>
          <a:p>
            <a:r>
              <a:rPr lang="en-GB" sz="1200" dirty="0" smtClean="0">
                <a:solidFill>
                  <a:srgbClr val="0070C0"/>
                </a:solidFill>
              </a:rPr>
              <a:t>0.3 MW</a:t>
            </a:r>
            <a:endParaRPr lang="en-GB" sz="1200" dirty="0">
              <a:solidFill>
                <a:srgbClr val="0070C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30056" y="1926517"/>
            <a:ext cx="2382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Designed at CERN (PIC &amp; KlyC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2012131" y="4818538"/>
            <a:ext cx="1325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70C0"/>
                </a:solidFill>
              </a:rPr>
              <a:t>Industrial tubes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8407" y="740874"/>
            <a:ext cx="81783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The new klystron bunching technologies have been established and evaluated.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The computer code KlyC/2D and special scaling procedures have been developed.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A number of high efficiency klystrons has been designed (yet on paper).</a:t>
            </a:r>
            <a:endParaRPr lang="en-GB" dirty="0"/>
          </a:p>
        </p:txBody>
      </p:sp>
      <p:sp>
        <p:nvSpPr>
          <p:cNvPr id="37" name="Oval 36"/>
          <p:cNvSpPr/>
          <p:nvPr/>
        </p:nvSpPr>
        <p:spPr>
          <a:xfrm>
            <a:off x="6468360" y="3750743"/>
            <a:ext cx="162000" cy="162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38" name="TextBox 37"/>
          <p:cNvSpPr txBox="1"/>
          <p:nvPr/>
        </p:nvSpPr>
        <p:spPr>
          <a:xfrm>
            <a:off x="6563429" y="3723930"/>
            <a:ext cx="784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S-Toshiba</a:t>
            </a:r>
          </a:p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 MW</a:t>
            </a:r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1635769" y="4847371"/>
            <a:ext cx="203200" cy="1968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solidFill>
                <a:srgbClr val="0070C0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881666" y="4864221"/>
            <a:ext cx="180000" cy="18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1656369" y="5166903"/>
            <a:ext cx="162000" cy="162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43" name="TextBox 42"/>
          <p:cNvSpPr txBox="1"/>
          <p:nvPr/>
        </p:nvSpPr>
        <p:spPr>
          <a:xfrm>
            <a:off x="1772949" y="5104469"/>
            <a:ext cx="3437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70C0"/>
                </a:solidFill>
              </a:rPr>
              <a:t>First HE industrial prototype (stability issues)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773966" y="1974874"/>
            <a:ext cx="203200" cy="1968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45" name="TextBox 44"/>
          <p:cNvSpPr txBox="1"/>
          <p:nvPr/>
        </p:nvSpPr>
        <p:spPr>
          <a:xfrm>
            <a:off x="1189298" y="125807"/>
            <a:ext cx="6816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High efficiency klystron development at CERN</a:t>
            </a:r>
            <a:endParaRPr lang="en-GB" sz="2800" dirty="0"/>
          </a:p>
        </p:txBody>
      </p:sp>
      <p:sp>
        <p:nvSpPr>
          <p:cNvPr id="39" name="Rectangle 38"/>
          <p:cNvSpPr/>
          <p:nvPr/>
        </p:nvSpPr>
        <p:spPr>
          <a:xfrm>
            <a:off x="5122312" y="3451078"/>
            <a:ext cx="897488" cy="4577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588618" y="3159081"/>
            <a:ext cx="853036" cy="40327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Single waveguide coupler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1435717"/>
            <a:ext cx="2745652" cy="19932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17638"/>
            <a:ext cx="1640840" cy="2057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85900" y="2946400"/>
            <a:ext cx="46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7500" y="2971800"/>
            <a:ext cx="59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20922374">
            <a:off x="685125" y="1759915"/>
            <a:ext cx="345756" cy="11778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20922374">
            <a:off x="798796" y="3188656"/>
            <a:ext cx="410514" cy="11780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913833">
            <a:off x="3614760" y="2345192"/>
            <a:ext cx="749212" cy="42698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1720189">
            <a:off x="1899311" y="1509661"/>
            <a:ext cx="591367" cy="2392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17450" y="1435716"/>
            <a:ext cx="4209050" cy="2039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1- coaxial waveguide for input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2- double WR for output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Field axial symmetric is good, but not convenient for fabrication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Single WR coupler should be substituted without much perturbation to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ext</a:t>
            </a:r>
            <a:r>
              <a:rPr lang="en-US" dirty="0" smtClean="0"/>
              <a:t> and field symmetry</a:t>
            </a:r>
            <a:endParaRPr lang="en-US" dirty="0"/>
          </a:p>
        </p:txBody>
      </p:sp>
      <p:pic>
        <p:nvPicPr>
          <p:cNvPr id="17" name="Picture 16" descr="../../../Desktop/Screen%20Shot%202018-09-26%20at%203.32.18%20PM.p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3554831"/>
            <a:ext cx="2658833" cy="170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../../../Desktop/Screen%20Shot%202018-09-26%20at%203.43.45%20PM.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82" y="5238193"/>
            <a:ext cx="2740068" cy="106659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Left Arrow 18"/>
          <p:cNvSpPr/>
          <p:nvPr/>
        </p:nvSpPr>
        <p:spPr>
          <a:xfrm>
            <a:off x="1264920" y="3695700"/>
            <a:ext cx="1097280" cy="279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0.36mm</a:t>
            </a:r>
            <a:endParaRPr lang="en-US" dirty="0"/>
          </a:p>
        </p:txBody>
      </p:sp>
      <p:pic>
        <p:nvPicPr>
          <p:cNvPr id="20" name="Picture 19" descr="../../../Desktop/Screen%20Shot%202018-09-26%20at%203.27.22%20PM.p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32" y="3506422"/>
            <a:ext cx="2718435" cy="174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../../../Desktop/Screen%20Shot%202018-09-26%20at%203.29.08%20PM.p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78" y="5238193"/>
            <a:ext cx="3197225" cy="116419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Left Arrow 21"/>
          <p:cNvSpPr/>
          <p:nvPr/>
        </p:nvSpPr>
        <p:spPr>
          <a:xfrm>
            <a:off x="4389120" y="3581400"/>
            <a:ext cx="1097280" cy="279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0.64mm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264920" y="5829300"/>
            <a:ext cx="132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Input cavity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173220" y="5880100"/>
            <a:ext cx="161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Output cavity</a:t>
            </a:r>
            <a:endParaRPr lang="en-US"/>
          </a:p>
        </p:txBody>
      </p:sp>
      <p:pic>
        <p:nvPicPr>
          <p:cNvPr id="25" name="Picture 24" descr="../../../Desktop/Screen%20Shot%202018-09-26%20at%203.47.38%20PM.p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567" y="3822167"/>
            <a:ext cx="2548933" cy="1169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../../../Desktop/Screen%20Shot%202018-09-26%20at%203.48.39%20PM.p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42" y="5046296"/>
            <a:ext cx="2571158" cy="127933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/>
          <p:cNvSpPr/>
          <p:nvPr/>
        </p:nvSpPr>
        <p:spPr>
          <a:xfrm>
            <a:off x="6361203" y="3581400"/>
            <a:ext cx="1360397" cy="225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R=2.5mm</a:t>
            </a:r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923866" y="4591991"/>
            <a:ext cx="1953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Emax-Emin</a:t>
            </a:r>
            <a:r>
              <a:rPr lang="en-US" sz="1200" dirty="0" smtClean="0"/>
              <a:t>)/</a:t>
            </a:r>
            <a:r>
              <a:rPr lang="en-US" sz="1200" dirty="0" err="1" smtClean="0"/>
              <a:t>Eaver</a:t>
            </a:r>
            <a:r>
              <a:rPr lang="en-US" sz="1200" dirty="0" smtClean="0"/>
              <a:t>/2=1.6%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6911166" y="5849291"/>
            <a:ext cx="1953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Emax-Emin</a:t>
            </a:r>
            <a:r>
              <a:rPr lang="en-US" sz="1200" dirty="0" smtClean="0"/>
              <a:t>)/</a:t>
            </a:r>
            <a:r>
              <a:rPr lang="en-US" sz="1200" dirty="0" err="1" smtClean="0"/>
              <a:t>Eaver</a:t>
            </a:r>
            <a:r>
              <a:rPr lang="en-US" sz="1200" dirty="0" smtClean="0"/>
              <a:t>/2=4.9%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788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realistic features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7" name="Picture 6" descr="../../../Desktop/Screen%20Shot%202018-10-01%20at%204.52.54%20PM.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" y="1301114"/>
            <a:ext cx="3740468" cy="1353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../../../Desktop/Screen%20Shot%202018-10-11%20at%204.07.51%20PM.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64472"/>
            <a:ext cx="3987800" cy="123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../../../Remote%20share/Transition%20structure%20for%20output%20waveguide%20v1_0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46027"/>
            <a:ext cx="3600768" cy="146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../../../Desktop/Screen%20Shot%202018-10-02%20at%2010.18.50%20AM.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2804479"/>
            <a:ext cx="3619500" cy="11960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Left Arrow 12"/>
          <p:cNvSpPr/>
          <p:nvPr/>
        </p:nvSpPr>
        <p:spPr>
          <a:xfrm rot="21120126">
            <a:off x="4711700" y="1752600"/>
            <a:ext cx="990600" cy="4064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10MW</a:t>
            </a:r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553200" y="2165536"/>
            <a:ext cx="139700" cy="272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34545" y="2389027"/>
            <a:ext cx="1338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34kV/mm</a:t>
            </a:r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21214452">
            <a:off x="990600" y="1854200"/>
            <a:ext cx="889000" cy="469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100W</a:t>
            </a:r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2857500" y="1968500"/>
            <a:ext cx="101600" cy="197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19745" y="2122327"/>
            <a:ext cx="1338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0.07kV/mm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3632200" y="3492500"/>
            <a:ext cx="1892300" cy="507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Coupler to WR90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590232" y="4140200"/>
            <a:ext cx="7582536" cy="184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Transition section guarantees the reflection less than -30dB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All the intermediate cavities are rounded by 1mm at the nose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The frequencies of all the cavities should be adjusted little a bit to compensate the lower coupling caused by rounding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KlyC simulation is done before final verification by CST PIC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46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and design goal for 8MW Klystron</a:t>
            </a:r>
          </a:p>
          <a:p>
            <a:r>
              <a:rPr lang="en-US" dirty="0" smtClean="0"/>
              <a:t>RF circuits design</a:t>
            </a:r>
          </a:p>
          <a:p>
            <a:r>
              <a:rPr lang="en-US" dirty="0" smtClean="0"/>
              <a:t>Beam optics &amp; RF launcher design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Summary &amp; Cost effective design</a:t>
            </a:r>
            <a:r>
              <a:rPr lang="is-IS" dirty="0" smtClean="0">
                <a:solidFill>
                  <a:srgbClr val="FF0000"/>
                </a:solidFill>
              </a:rPr>
              <a:t>…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Latest progress on 50MW X-band Klystron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39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9" name="Rectangle 8"/>
          <p:cNvSpPr/>
          <p:nvPr/>
        </p:nvSpPr>
        <p:spPr>
          <a:xfrm>
            <a:off x="1133341" y="101600"/>
            <a:ext cx="7446493" cy="1688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Courier New" charset="0"/>
              <a:buChar char="o"/>
            </a:pPr>
            <a:r>
              <a:rPr lang="en-US" b="1" u="sng" dirty="0" smtClean="0">
                <a:solidFill>
                  <a:srgbClr val="FF0000"/>
                </a:solidFill>
              </a:rPr>
              <a:t>KlyC</a:t>
            </a:r>
            <a:r>
              <a:rPr lang="en-US" dirty="0" smtClean="0"/>
              <a:t> optimization is done with the </a:t>
            </a:r>
            <a:r>
              <a:rPr lang="en-US" smtClean="0"/>
              <a:t>field from </a:t>
            </a:r>
            <a:r>
              <a:rPr lang="en-US" dirty="0" smtClean="0"/>
              <a:t>real cavity design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Eff=58.5%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Min(</a:t>
            </a:r>
            <a:r>
              <a:rPr lang="en-US" dirty="0" err="1" smtClean="0"/>
              <a:t>ve</a:t>
            </a:r>
            <a:r>
              <a:rPr lang="en-US" dirty="0" smtClean="0"/>
              <a:t>/c)=0.045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err="1" smtClean="0"/>
              <a:t>Emax</a:t>
            </a:r>
            <a:r>
              <a:rPr lang="en-US" dirty="0" smtClean="0"/>
              <a:t>=73kV/mm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CST model is re-tuned accordingly with every feature included</a:t>
            </a:r>
            <a:endParaRPr lang="en-US" dirty="0"/>
          </a:p>
        </p:txBody>
      </p:sp>
      <p:pic>
        <p:nvPicPr>
          <p:cNvPr id="10" name="Picture 9" descr="../../../Desktop/Screen%20Shot%202018-10-09%20at%2010.24.45%20AM.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1983"/>
            <a:ext cx="6778109" cy="423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../../../Remote%20share/phase%20trajectoryT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077" y="2021983"/>
            <a:ext cx="2413000" cy="18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../../../Remote%20share/field%20distribution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5" y="3856641"/>
            <a:ext cx="2590800" cy="19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" y="0"/>
            <a:ext cx="824509" cy="7508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28597" y="5195567"/>
            <a:ext cx="165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SW+TW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60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140" y="471177"/>
            <a:ext cx="1167105" cy="1268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../../../Remote%20share/XboxKlystronhottestv936m_05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016" y="66357"/>
            <a:ext cx="3974783" cy="20418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1968500" y="431800"/>
            <a:ext cx="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06600" y="292100"/>
            <a:ext cx="96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100W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990090" y="381000"/>
            <a:ext cx="0" cy="2921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94505" y="292100"/>
            <a:ext cx="96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8MW</a:t>
            </a:r>
            <a:endParaRPr lang="en-US" dirty="0"/>
          </a:p>
        </p:txBody>
      </p:sp>
      <p:sp>
        <p:nvSpPr>
          <p:cNvPr id="16" name="Left Brace 15"/>
          <p:cNvSpPr/>
          <p:nvPr/>
        </p:nvSpPr>
        <p:spPr>
          <a:xfrm rot="5400000">
            <a:off x="885373" y="382953"/>
            <a:ext cx="158120" cy="38488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82136" y="176781"/>
            <a:ext cx="124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154kV,90A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108700" y="66357"/>
            <a:ext cx="2857500" cy="1800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All in one simulation is done in </a:t>
            </a:r>
            <a:r>
              <a:rPr lang="en-US" b="1" u="sng" dirty="0" smtClean="0">
                <a:solidFill>
                  <a:srgbClr val="FF0000"/>
                </a:solidFill>
              </a:rPr>
              <a:t>CST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22 million mesh cells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2 million particles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~ 1 day on 2-cores </a:t>
            </a:r>
            <a:r>
              <a:rPr lang="en-US" dirty="0"/>
              <a:t>GPU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~1 month on CERN server</a:t>
            </a:r>
          </a:p>
          <a:p>
            <a:pPr marL="285750" indent="-285750">
              <a:buFont typeface="Courier New" charset="0"/>
              <a:buChar char="o"/>
            </a:pPr>
            <a:endParaRPr lang="en-US" dirty="0" smtClean="0"/>
          </a:p>
        </p:txBody>
      </p:sp>
      <p:pic>
        <p:nvPicPr>
          <p:cNvPr id="20" name="Picture 19" descr="Powerlossoncollector_DCFina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" y="1935798"/>
            <a:ext cx="2819718" cy="151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../../../Remote%20share/XboxKlystronhottestv936m_02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6" y="3502702"/>
            <a:ext cx="3016832" cy="139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../../../Remote%20share/XboxKlystronhottestv936m_04.g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6" y="4848902"/>
            <a:ext cx="3016832" cy="126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../../../Desktop/Screen%20Shot%202018-10-05%20at%209.26.57%20AM.p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76041"/>
            <a:ext cx="2984500" cy="152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../../../Desktop/Screen%20Shot%202018-10-05%20at%202.04.38%20PM.p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14" y="1935798"/>
            <a:ext cx="2692085" cy="151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64" y="3523298"/>
            <a:ext cx="5550272" cy="251454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426448" y="3746500"/>
            <a:ext cx="539752" cy="2044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Min(</a:t>
            </a:r>
            <a:r>
              <a:rPr lang="en-US" dirty="0" err="1" smtClean="0"/>
              <a:t>ve</a:t>
            </a:r>
            <a:r>
              <a:rPr lang="en-US" dirty="0" smtClean="0"/>
              <a:t>/c)=-0.059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57384" y="2438400"/>
            <a:ext cx="130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Eff.=58.1%</a:t>
            </a: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6743700" y="2108200"/>
            <a:ext cx="15621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96100" y="2635350"/>
            <a:ext cx="15621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667469" y="2108200"/>
            <a:ext cx="7495" cy="5300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778002" y="1521502"/>
            <a:ext cx="3895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B</a:t>
            </a:r>
            <a:r>
              <a:rPr lang="en-US" baseline="-25000" dirty="0" err="1" smtClean="0"/>
              <a:t>z</a:t>
            </a:r>
            <a:r>
              <a:rPr lang="en-US" dirty="0" smtClean="0"/>
              <a:t> field imported from solenoid system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689955" y="2166080"/>
            <a:ext cx="83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57dB</a:t>
            </a:r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399096" y="1935798"/>
            <a:ext cx="282956" cy="2302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40574" y="4883150"/>
            <a:ext cx="754529" cy="333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Emax</a:t>
            </a:r>
            <a:r>
              <a:rPr lang="en-US" sz="1200" dirty="0" smtClean="0"/>
              <a:t>=85MV/m</a:t>
            </a:r>
            <a:endParaRPr lang="en-US" sz="1200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353456" y="3746500"/>
            <a:ext cx="322288" cy="684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683598" y="3538913"/>
            <a:ext cx="78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250W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2915587" y="4488306"/>
            <a:ext cx="299803" cy="1192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248223" y="4448314"/>
            <a:ext cx="78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27kW</a:t>
            </a:r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9" y="0"/>
            <a:ext cx="677573" cy="88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Performance 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7" name="Picture 6" descr="bandwidth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" y="898524"/>
            <a:ext cx="3981768" cy="247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issloa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320" y="898524"/>
            <a:ext cx="4221480" cy="236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Powertransfercurvefordifferentvoltag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" y="3490912"/>
            <a:ext cx="4089718" cy="240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Efficiency%20vs%20voltag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767" y="3514723"/>
            <a:ext cx="4133533" cy="24526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1524000" y="2260600"/>
            <a:ext cx="2692400" cy="12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00141" y="2260600"/>
            <a:ext cx="116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60MHz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302000" y="3378199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9MW Max.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238750" y="3652838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Well consistent with CST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0243"/>
            <a:ext cx="8229600" cy="742793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Cost effective design effort in collaboration with CANON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7" name="Picture 6" descr="../../../Desktop/Screen%20Shot%202019-04-10%20at%204.20.44%20PM.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5" y="1128774"/>
            <a:ext cx="3597191" cy="18977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507606" y="1017431"/>
            <a:ext cx="45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Tapering the tunnel of output cell to avoid beam interception in output gap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07606" y="1663762"/>
            <a:ext cx="45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Optimize the output cell gap to avoid very strong surface field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07606" y="2310093"/>
            <a:ext cx="45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Optimize of the frequencies, positions, </a:t>
            </a:r>
            <a:r>
              <a:rPr lang="en-US" dirty="0" err="1" smtClean="0"/>
              <a:t>Qext</a:t>
            </a:r>
            <a:r>
              <a:rPr lang="en-US" dirty="0" smtClean="0"/>
              <a:t> are done in KlyC</a:t>
            </a:r>
            <a:endParaRPr lang="en-US" dirty="0"/>
          </a:p>
        </p:txBody>
      </p:sp>
      <p:pic>
        <p:nvPicPr>
          <p:cNvPr id="11" name="Picture 10" descr="../../../Desktop/Screen%20Shot%202019-04-30%20at%209.42.32%20AM.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5" y="3026535"/>
            <a:ext cx="5710555" cy="34156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314941" y="3040559"/>
            <a:ext cx="25070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Shorter length means less solenoid power, less fabrication cost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COM for inner layer, Classic for outer layer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Whole tube optimization is done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Eff=57.5%, </a:t>
            </a:r>
            <a:r>
              <a:rPr lang="en-US" dirty="0" err="1" smtClean="0"/>
              <a:t>Emax</a:t>
            </a:r>
            <a:r>
              <a:rPr lang="en-US" dirty="0" smtClean="0"/>
              <a:t>=86kV/mm for KlyC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25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../../../Remote%20share/field%20distribution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46" y="1302199"/>
            <a:ext cx="3592274" cy="24210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97" y="865074"/>
            <a:ext cx="3980089" cy="313985"/>
          </a:xfrm>
        </p:spPr>
        <p:txBody>
          <a:bodyPr>
            <a:noAutofit/>
          </a:bodyPr>
          <a:lstStyle/>
          <a:p>
            <a:r>
              <a:rPr lang="en-US" sz="1500" dirty="0"/>
              <a:t>Original long tube 4 cell output structure design</a:t>
            </a:r>
          </a:p>
        </p:txBody>
      </p:sp>
      <p:pic>
        <p:nvPicPr>
          <p:cNvPr id="4" name="Picture 3" descr="../../../Remote%20share/field%20distribution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0" y="1171235"/>
            <a:ext cx="3405120" cy="238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../../../Remote%20share/phase%20trajectoryT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1" y="3551465"/>
            <a:ext cx="3472169" cy="235131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220810" y="1310368"/>
            <a:ext cx="1494065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charset="2"/>
              <a:buChar char="ü"/>
            </a:pPr>
            <a:r>
              <a:rPr lang="en-US" sz="1350" dirty="0"/>
              <a:t>Eff.~</a:t>
            </a:r>
            <a:r>
              <a:rPr lang="en-US" sz="1350" dirty="0" smtClean="0"/>
              <a:t>58.5</a:t>
            </a:r>
            <a:r>
              <a:rPr lang="en-US" sz="1350" dirty="0"/>
              <a:t>%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350" dirty="0" smtClean="0"/>
              <a:t>E</a:t>
            </a:r>
            <a:r>
              <a:rPr lang="en-US" sz="1350" baseline="-25000" dirty="0" smtClean="0"/>
              <a:t>max</a:t>
            </a:r>
            <a:r>
              <a:rPr lang="en-US" sz="1350" dirty="0" smtClean="0"/>
              <a:t>~73kv/mm</a:t>
            </a:r>
            <a:endParaRPr lang="en-US" sz="1350" dirty="0"/>
          </a:p>
          <a:p>
            <a:pPr marL="214313" indent="-214313">
              <a:buFont typeface="Wingdings" charset="2"/>
              <a:buChar char="ü"/>
            </a:pPr>
            <a:r>
              <a:rPr lang="en-US" sz="1350" dirty="0" err="1"/>
              <a:t>Ve</a:t>
            </a:r>
            <a:r>
              <a:rPr lang="en-US" sz="1350" dirty="0"/>
              <a:t>/c~-0.03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350" dirty="0"/>
              <a:t>-1dB bandwidth~[-30MHz,10MHz]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350" dirty="0"/>
              <a:t>Pin=130W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600" b="1" u="sng" dirty="0">
                <a:solidFill>
                  <a:srgbClr val="FF0000"/>
                </a:solidFill>
              </a:rPr>
              <a:t>L~300mm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350" dirty="0" err="1"/>
              <a:t>Rc</a:t>
            </a:r>
            <a:r>
              <a:rPr lang="en-US" sz="1350" dirty="0"/>
              <a:t> after circuit~4.0mm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9935" y="1310368"/>
            <a:ext cx="1494065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charset="2"/>
              <a:buChar char="ü"/>
            </a:pPr>
            <a:r>
              <a:rPr lang="en-US" sz="1350" dirty="0"/>
              <a:t>Eff.~</a:t>
            </a:r>
            <a:r>
              <a:rPr lang="en-US" sz="1350" dirty="0" smtClean="0"/>
              <a:t>5</a:t>
            </a:r>
            <a:r>
              <a:rPr lang="en-US" sz="1350" dirty="0"/>
              <a:t>7</a:t>
            </a:r>
            <a:r>
              <a:rPr lang="en-US" altLang="zh-CN" sz="1350" dirty="0" smtClean="0"/>
              <a:t>.4</a:t>
            </a:r>
            <a:r>
              <a:rPr lang="en-US" sz="1350" dirty="0"/>
              <a:t>%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350" dirty="0"/>
              <a:t>E</a:t>
            </a:r>
            <a:r>
              <a:rPr lang="en-US" sz="1350" baseline="-25000" dirty="0"/>
              <a:t>max</a:t>
            </a:r>
            <a:r>
              <a:rPr lang="en-US" sz="1350" dirty="0"/>
              <a:t>~87kv/mm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350" dirty="0" err="1"/>
              <a:t>Ve</a:t>
            </a:r>
            <a:r>
              <a:rPr lang="en-US" sz="1350" dirty="0"/>
              <a:t>/c~-0.08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350" dirty="0"/>
              <a:t>-1dB bandwidth~[-20MHz,15MHz]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350" dirty="0"/>
              <a:t>Pin=80W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600" b="1" u="sng" dirty="0">
                <a:solidFill>
                  <a:srgbClr val="FF0000"/>
                </a:solidFill>
              </a:rPr>
              <a:t>L~140mm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350" dirty="0" err="1"/>
              <a:t>Rc</a:t>
            </a:r>
            <a:r>
              <a:rPr lang="en-US" sz="1350" dirty="0"/>
              <a:t> after circuit~4.2mm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69977" y="856906"/>
            <a:ext cx="3980089" cy="31398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/>
              <a:t>Updated short tube 3 cell output structure design</a:t>
            </a:r>
          </a:p>
        </p:txBody>
      </p:sp>
      <p:pic>
        <p:nvPicPr>
          <p:cNvPr id="12" name="Picture 11" descr="../../../Remote%20share/phase%20trajectoryT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095" y="3588418"/>
            <a:ext cx="3649433" cy="2314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56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../../Remote%20share/Xbox%20short%20tube%20v33_01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76" y="857250"/>
            <a:ext cx="5545217" cy="189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../../../Remote%20share/Xbox%20short%20tube%20v33_02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979" y="2473777"/>
            <a:ext cx="6059567" cy="195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../../../Remote%20share/Xbox%20short%20tube%20v33_03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76" y="4129632"/>
            <a:ext cx="5765652" cy="17364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074228" y="1004208"/>
            <a:ext cx="3069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charset="2"/>
              <a:buChar char="ü"/>
            </a:pPr>
            <a:r>
              <a:rPr lang="en-US" sz="1500" dirty="0"/>
              <a:t>Beam interception occurs after the output structure, ~17kW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500" dirty="0"/>
              <a:t>Decrease input power by 10% will lead to 6kW beam interception with 0.5% efficiency dropping down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6890" y="1040947"/>
            <a:ext cx="8939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Bz</a:t>
            </a:r>
            <a:r>
              <a:rPr lang="en-US" sz="1350" dirty="0"/>
              <a:t>=0.38T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8577" y="2807341"/>
            <a:ext cx="3069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charset="2"/>
              <a:buChar char="ü"/>
            </a:pPr>
            <a:r>
              <a:rPr lang="en-US" sz="1500" dirty="0"/>
              <a:t>Stable tube without reflected electrons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500" dirty="0"/>
              <a:t>Minimal velocity is -0.071c, which is consistent with KlyC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00774" y="4573470"/>
            <a:ext cx="30697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charset="2"/>
              <a:buChar char="ü"/>
            </a:pPr>
            <a:r>
              <a:rPr lang="en-US" sz="1500" dirty="0"/>
              <a:t>Emax~95kV/mm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500" dirty="0"/>
              <a:t>Occurs at the last but one cell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500" dirty="0"/>
              <a:t>Coupled modes operated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8576" y="166810"/>
            <a:ext cx="1945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CST verification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20462" y="2215166"/>
            <a:ext cx="1442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Eff.=56.5%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62896" y="128790"/>
            <a:ext cx="5228822" cy="515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Further polishing in PIC simulation is still necessary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39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and design goal for 8MW Klystron</a:t>
            </a:r>
          </a:p>
          <a:p>
            <a:r>
              <a:rPr lang="en-US" dirty="0" smtClean="0"/>
              <a:t>RF circuits design</a:t>
            </a:r>
          </a:p>
          <a:p>
            <a:r>
              <a:rPr lang="en-US" dirty="0" smtClean="0"/>
              <a:t>Beam optics &amp; RF launcher design</a:t>
            </a:r>
          </a:p>
          <a:p>
            <a:r>
              <a:rPr lang="en-US" dirty="0" smtClean="0"/>
              <a:t>Summary &amp; </a:t>
            </a:r>
            <a:r>
              <a:rPr lang="en-US" dirty="0"/>
              <a:t>Cost effective design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Latest progress on 50MW X-band Klystron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15083" y="5293072"/>
            <a:ext cx="1256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I. Syratchev</a:t>
            </a:r>
          </a:p>
          <a:p>
            <a:r>
              <a:rPr lang="en-GB" dirty="0" smtClean="0"/>
              <a:t>J. Cai</a:t>
            </a:r>
          </a:p>
        </p:txBody>
      </p:sp>
      <p:pic>
        <p:nvPicPr>
          <p:cNvPr id="8" name="Picture 7" descr="Description : Macintosh HD:Users:etudiant01:Desktop:Charte graphique:Papeterie:En-tete:A4-01.ep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71"/>
          <a:stretch/>
        </p:blipFill>
        <p:spPr bwMode="auto">
          <a:xfrm>
            <a:off x="842481" y="4640780"/>
            <a:ext cx="636997" cy="65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53200" y="4966926"/>
            <a:ext cx="232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  <a:r>
              <a:rPr lang="en-GB" dirty="0" smtClean="0"/>
              <a:t>. Jensen</a:t>
            </a:r>
          </a:p>
          <a:p>
            <a:r>
              <a:rPr lang="en-GB" dirty="0" smtClean="0"/>
              <a:t>B. Weatherford </a:t>
            </a:r>
          </a:p>
          <a:p>
            <a:r>
              <a:rPr lang="en-GB" dirty="0" smtClean="0"/>
              <a:t>J. Neilson</a:t>
            </a:r>
          </a:p>
          <a:p>
            <a:r>
              <a:rPr lang="en-GB" dirty="0"/>
              <a:t>V</a:t>
            </a:r>
            <a:r>
              <a:rPr lang="en-GB" dirty="0" smtClean="0"/>
              <a:t>. </a:t>
            </a:r>
            <a:r>
              <a:rPr lang="en-GB" dirty="0" err="1" smtClean="0"/>
              <a:t>Dolgashev</a:t>
            </a:r>
            <a:endParaRPr lang="en-GB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479" y="4507191"/>
            <a:ext cx="929451" cy="40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2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Background and design goal for 8MW Klystron</a:t>
            </a:r>
          </a:p>
          <a:p>
            <a:r>
              <a:rPr lang="en-US" dirty="0" smtClean="0"/>
              <a:t>RF circuits design</a:t>
            </a:r>
          </a:p>
          <a:p>
            <a:r>
              <a:rPr lang="en-US" dirty="0" smtClean="0"/>
              <a:t>Beam optics &amp; RF launcher design</a:t>
            </a:r>
          </a:p>
          <a:p>
            <a:r>
              <a:rPr lang="en-US" dirty="0" smtClean="0"/>
              <a:t>Summary &amp; </a:t>
            </a:r>
            <a:r>
              <a:rPr lang="en-US" dirty="0"/>
              <a:t>Cost effective design </a:t>
            </a:r>
            <a:endParaRPr lang="en-US" dirty="0" smtClean="0"/>
          </a:p>
          <a:p>
            <a:r>
              <a:rPr lang="en-US" dirty="0" smtClean="0"/>
              <a:t>Latest progress on 50MW X-band Klystron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77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030157" y="164387"/>
            <a:ext cx="4651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50 MW HEX tube progress 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68432" y="1066529"/>
            <a:ext cx="85831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 smtClean="0"/>
              <a:t>The 6 cell coupler was digitized for KlyC (cell frequencies, fields and coupling matrix). In KlyC, the RF power generation efficiency when excited with idealized bunched beam was 70%+ and surface E field ~90 MV/m, similar to CST/3D results.</a:t>
            </a:r>
          </a:p>
          <a:p>
            <a:pPr marL="342900" indent="-342900">
              <a:buAutoNum type="arabicPeriod"/>
            </a:pPr>
            <a:r>
              <a:rPr lang="en-GB" dirty="0" smtClean="0"/>
              <a:t>The RF bunching circuit was scaled from 8MW HE klystron and re-optimised using artificial and efficient cavity. The 70% efficiency was predicted KlyC/2D.</a:t>
            </a:r>
          </a:p>
          <a:p>
            <a:pPr marL="342900" indent="-342900">
              <a:buAutoNum type="arabicPeriod"/>
            </a:pPr>
            <a:r>
              <a:rPr lang="en-GB" dirty="0" smtClean="0"/>
              <a:t>Whole tube optimization (L&lt;400mm) in KlyC is done. CST benchmark is undergoing.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48630" y="616220"/>
            <a:ext cx="1022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Status </a:t>
            </a:r>
            <a:endParaRPr lang="en-GB" sz="2400" dirty="0"/>
          </a:p>
        </p:txBody>
      </p:sp>
      <p:pic>
        <p:nvPicPr>
          <p:cNvPr id="12" name="Picture 11" descr="../../../Desktop/Screen%20Shot%202018-12-13%20at%209.44.05%20AM.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" y="3138222"/>
            <a:ext cx="4166235" cy="201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ight Arrow 12"/>
          <p:cNvSpPr/>
          <p:nvPr/>
        </p:nvSpPr>
        <p:spPr>
          <a:xfrm>
            <a:off x="1004552" y="3992451"/>
            <a:ext cx="425003" cy="386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1713923" y="3992451"/>
            <a:ext cx="425003" cy="386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2423294" y="3951514"/>
            <a:ext cx="425003" cy="386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803302" y="3915325"/>
            <a:ext cx="191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0</a:t>
            </a:r>
            <a:r>
              <a:rPr lang="en-US" dirty="0" smtClean="0"/>
              <a:t>=400kV, I</a:t>
            </a:r>
            <a:r>
              <a:rPr lang="en-US" baseline="-25000" dirty="0" smtClean="0"/>
              <a:t>0</a:t>
            </a:r>
            <a:r>
              <a:rPr lang="en-US" dirty="0" smtClean="0"/>
              <a:t>=190A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" y="2934213"/>
            <a:ext cx="3812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Tapered 6 cell coupler</a:t>
            </a:r>
            <a:endParaRPr lang="en-US" dirty="0"/>
          </a:p>
        </p:txBody>
      </p:sp>
      <p:pic>
        <p:nvPicPr>
          <p:cNvPr id="22" name="Picture 21" descr="../../MATLAB/klystronLA/alfa0.33alfap2.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0" y="4916194"/>
            <a:ext cx="2585658" cy="1396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../../MATLAB/klystronLA/alfa0.33alfap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230" y="4916194"/>
            <a:ext cx="2380610" cy="13935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820970" y="5602346"/>
            <a:ext cx="1648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Congregated bunch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867616" y="5642343"/>
            <a:ext cx="1893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Monochromatic bunch</a:t>
            </a:r>
            <a:endParaRPr lang="en-US" sz="1400" dirty="0"/>
          </a:p>
        </p:txBody>
      </p:sp>
      <p:pic>
        <p:nvPicPr>
          <p:cNvPr id="25" name="Picture 24" descr="../../../Remote%20share/field%20distribution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643" y="2818072"/>
            <a:ext cx="2918138" cy="2125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../../../Remote%20share/phase%20trajectoryT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643" y="4277505"/>
            <a:ext cx="2918138" cy="1961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45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1666561" y="2967335"/>
            <a:ext cx="5810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Thanks! Questions?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 descr="Description : Macintosh HD:Users:etudiant01:Desktop:Charte graphique:Papeterie:En-tete:A4-01.ep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71"/>
          <a:stretch/>
        </p:blipFill>
        <p:spPr bwMode="auto">
          <a:xfrm>
            <a:off x="0" y="-15007"/>
            <a:ext cx="1167953" cy="119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29" y="-32077"/>
            <a:ext cx="5208520" cy="11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516" y="87409"/>
            <a:ext cx="762568" cy="69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2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362" y="595131"/>
            <a:ext cx="4795675" cy="1143000"/>
          </a:xfrm>
        </p:spPr>
        <p:txBody>
          <a:bodyPr/>
          <a:lstStyle/>
          <a:p>
            <a:r>
              <a:rPr lang="en-US" dirty="0" smtClean="0"/>
              <a:t>Toshiba E37113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0" y="1484784"/>
            <a:ext cx="4703200" cy="4536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4461" y="2164112"/>
            <a:ext cx="321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FCI simulation: 47%, measured saturated efficiency ~43%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4461" y="2734365"/>
            <a:ext cx="321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Large beam aperture to accommodate large current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Multiple (3) cells output coupler.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498" y="3816254"/>
            <a:ext cx="3473623" cy="9180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75" y="4846704"/>
            <a:ext cx="3228867" cy="10976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4000" y="606397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Y. Okubo, et al. Development of an X-band 6MW Pulsed Klystron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379" y="88465"/>
            <a:ext cx="2348665" cy="51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8430" t="1000" r="17713"/>
          <a:stretch/>
        </p:blipFill>
        <p:spPr>
          <a:xfrm>
            <a:off x="5753913" y="35710"/>
            <a:ext cx="893466" cy="77915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4275" y="39572"/>
            <a:ext cx="2716744" cy="509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operation </a:t>
            </a:r>
            <a:r>
              <a:rPr lang="en-US" smtClean="0"/>
              <a:t>at X-box 3 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3529" y="923553"/>
            <a:ext cx="1781175" cy="5238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039961" y="626534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As of 01.11.2018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141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40" y="274638"/>
            <a:ext cx="879467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6 MW tube. Roadmap for the new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8712"/>
          </a:xfrm>
        </p:spPr>
        <p:txBody>
          <a:bodyPr/>
          <a:lstStyle/>
          <a:p>
            <a:r>
              <a:rPr lang="en-US" dirty="0" smtClean="0"/>
              <a:t>Beam voltage, current are not changed</a:t>
            </a:r>
            <a:r>
              <a:rPr lang="en-US" dirty="0"/>
              <a:t>.</a:t>
            </a:r>
            <a:r>
              <a:rPr lang="en-US" dirty="0" smtClean="0"/>
              <a:t> Electron gun design is preserved.</a:t>
            </a:r>
            <a:r>
              <a:rPr lang="en-US" dirty="0" smtClean="0">
                <a:solidFill>
                  <a:srgbClr val="FF0000"/>
                </a:solidFill>
              </a:rPr>
              <a:t> (3)</a:t>
            </a:r>
          </a:p>
          <a:p>
            <a:r>
              <a:rPr lang="en-US" dirty="0" smtClean="0"/>
              <a:t>COM method adopted for X band. The beam-wave interaction design should be re-done. </a:t>
            </a:r>
            <a:r>
              <a:rPr lang="en-US" dirty="0" smtClean="0">
                <a:solidFill>
                  <a:srgbClr val="FF0000"/>
                </a:solidFill>
              </a:rPr>
              <a:t>(1)</a:t>
            </a:r>
          </a:p>
          <a:p>
            <a:r>
              <a:rPr lang="en-US" dirty="0" smtClean="0"/>
              <a:t>Collector should be re-designed to accommodate the updated spent beam. </a:t>
            </a:r>
            <a:r>
              <a:rPr lang="en-US" dirty="0" smtClean="0">
                <a:solidFill>
                  <a:srgbClr val="FF0000"/>
                </a:solidFill>
              </a:rPr>
              <a:t>(2)</a:t>
            </a:r>
          </a:p>
          <a:p>
            <a:r>
              <a:rPr lang="en-US" dirty="0" smtClean="0"/>
              <a:t>Magnetic system should be adjusted to guide the beam through longer transmission.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(3)</a:t>
            </a:r>
          </a:p>
          <a:p>
            <a:r>
              <a:rPr lang="en-US" dirty="0" smtClean="0"/>
              <a:t>Performance evaluation of entire device. </a:t>
            </a:r>
            <a:r>
              <a:rPr lang="en-US" dirty="0" smtClean="0">
                <a:solidFill>
                  <a:srgbClr val="FF0000"/>
                </a:solidFill>
              </a:rPr>
              <a:t>(4)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1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and design goal for 8MW Klystron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RF circuits design</a:t>
            </a:r>
          </a:p>
          <a:p>
            <a:r>
              <a:rPr lang="en-US" dirty="0" smtClean="0"/>
              <a:t>Beam optics &amp; RF launcher design</a:t>
            </a:r>
          </a:p>
          <a:p>
            <a:r>
              <a:rPr lang="en-US" dirty="0" smtClean="0"/>
              <a:t>Summary &amp; Efforts to improve</a:t>
            </a:r>
            <a:r>
              <a:rPr lang="is-IS" dirty="0" smtClean="0"/>
              <a:t>…</a:t>
            </a:r>
            <a:endParaRPr lang="en-US" dirty="0" smtClean="0"/>
          </a:p>
          <a:p>
            <a:r>
              <a:rPr lang="en-US" dirty="0" smtClean="0"/>
              <a:t>Latest progress on 50MW X-band Klystron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38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63" y="200282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Coupled modes theory implanted into </a:t>
            </a:r>
            <a:r>
              <a:rPr lang="en-US" sz="3600" b="1" dirty="0" smtClean="0">
                <a:solidFill>
                  <a:srgbClr val="FF0000"/>
                </a:solidFill>
              </a:rPr>
              <a:t>KlyC/2D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166"/>
            <a:ext cx="9017000" cy="20828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724128" y="1988840"/>
            <a:ext cx="2962672" cy="7920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endCxn id="32" idx="0"/>
          </p:cNvCxnSpPr>
          <p:nvPr/>
        </p:nvCxnSpPr>
        <p:spPr>
          <a:xfrm flipH="1">
            <a:off x="7046596" y="2979732"/>
            <a:ext cx="37282" cy="269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869751"/>
              </p:ext>
            </p:extLst>
          </p:nvPr>
        </p:nvGraphicFramePr>
        <p:xfrm>
          <a:off x="3124200" y="5073744"/>
          <a:ext cx="5296942" cy="731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39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239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245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2452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F1</a:t>
                      </a:r>
                      <a:endParaRPr lang="en-US" sz="12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F2</a:t>
                      </a:r>
                      <a:endParaRPr lang="en-US" sz="12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F3</a:t>
                      </a:r>
                      <a:endParaRPr lang="en-US" sz="12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Coupled theory</a:t>
                      </a:r>
                      <a:endParaRPr lang="en-US" sz="12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11.7704+0.0406j</a:t>
                      </a:r>
                      <a:endParaRPr lang="en-US" sz="12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12.0114+0.1308j</a:t>
                      </a:r>
                      <a:endParaRPr lang="en-US" sz="12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12.1735+0.0364j</a:t>
                      </a:r>
                      <a:endParaRPr lang="en-US" sz="12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HFSS </a:t>
                      </a:r>
                      <a:r>
                        <a:rPr lang="en-US" sz="1200" dirty="0" err="1">
                          <a:effectLst/>
                        </a:rPr>
                        <a:t>eig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en-US" sz="1200" dirty="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11.7710+0.0377j</a:t>
                      </a:r>
                      <a:endParaRPr lang="en-US" sz="12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12.0051+0.1325j</a:t>
                      </a:r>
                      <a:endParaRPr lang="en-US" sz="12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12.1722+0.0378j</a:t>
                      </a:r>
                      <a:endParaRPr lang="en-US" sz="12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CST MWS</a:t>
                      </a:r>
                      <a:endParaRPr lang="en-US" sz="12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11.77111+0.0382j</a:t>
                      </a:r>
                      <a:endParaRPr lang="en-US" sz="12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12.00470+0.1325j</a:t>
                      </a:r>
                      <a:endParaRPr lang="en-US" sz="12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12.17316+0.0376j</a:t>
                      </a:r>
                      <a:endParaRPr lang="en-US" sz="1200" dirty="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511092" y="5856841"/>
            <a:ext cx="452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3cells structure. KlyC vs. CST/3D benchmarking</a:t>
            </a:r>
            <a:endParaRPr lang="en-US" dirty="0"/>
          </a:p>
        </p:txBody>
      </p:sp>
      <p:pic>
        <p:nvPicPr>
          <p:cNvPr id="21" name="Picture 20" descr="../../../Desktop/Screen%20Shot%202018-02-27%20at%201.02.32%20PM.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01" y="3121872"/>
            <a:ext cx="2568199" cy="162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../../../Desktop/Screen%20Shot%202018-02-27%20at%2012.12.23%20PM.p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48" y="4757737"/>
            <a:ext cx="2566035" cy="161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../../../Library/Containers/com.tencent.xinWeChat/Data/Library/Application%20Support/com.tencent.xinWeChat/2.0b4.0.9/2acb5e12c1ed6fd8a981746131924aa6/Message/MessageTemp/2e4d5485b2fd5c1f65710fba9f790bcb/Image/24421519224611_.pic_h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126" y="3451299"/>
            <a:ext cx="2771848" cy="136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../../../Desktop/Screen%20Shot%202018-02-23%20at%202.02.00%20PM.p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06" y="3329759"/>
            <a:ext cx="2318210" cy="143839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698304" y="4191287"/>
            <a:ext cx="3515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Monochromatic bunch.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855928" y="5887619"/>
            <a:ext cx="1599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Congregated bunch</a:t>
            </a:r>
            <a:endParaRPr lang="en-US" sz="1400" dirty="0"/>
          </a:p>
        </p:txBody>
      </p:sp>
      <p:sp>
        <p:nvSpPr>
          <p:cNvPr id="27" name="Pentagon 26"/>
          <p:cNvSpPr/>
          <p:nvPr/>
        </p:nvSpPr>
        <p:spPr>
          <a:xfrm rot="9587484">
            <a:off x="5252249" y="3814955"/>
            <a:ext cx="240524" cy="147812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ntagon 27"/>
          <p:cNvSpPr/>
          <p:nvPr/>
        </p:nvSpPr>
        <p:spPr>
          <a:xfrm rot="9587484">
            <a:off x="4892856" y="3969732"/>
            <a:ext cx="240524" cy="147812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entagon 28"/>
          <p:cNvSpPr/>
          <p:nvPr/>
        </p:nvSpPr>
        <p:spPr>
          <a:xfrm rot="9587484">
            <a:off x="4440941" y="4152760"/>
            <a:ext cx="240524" cy="147812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entagon 29"/>
          <p:cNvSpPr/>
          <p:nvPr/>
        </p:nvSpPr>
        <p:spPr>
          <a:xfrm rot="9587484">
            <a:off x="4008912" y="4292434"/>
            <a:ext cx="240524" cy="147812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454" y="3248764"/>
            <a:ext cx="2868282" cy="18115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99592" y="3329759"/>
            <a:ext cx="284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504261" y="3379127"/>
            <a:ext cx="284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323957" y="3430643"/>
            <a:ext cx="284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43222" y="0"/>
            <a:ext cx="300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Paper submitted to </a:t>
            </a:r>
            <a:r>
              <a:rPr lang="en-US" smtClean="0"/>
              <a:t>IEEE 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56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Design Process (KlyC)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7" name="Snip Single Corner Rectangle 6"/>
          <p:cNvSpPr/>
          <p:nvPr/>
        </p:nvSpPr>
        <p:spPr>
          <a:xfrm>
            <a:off x="2195736" y="1556793"/>
            <a:ext cx="3384376" cy="504056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1D with artificial output cavity(M=0.9): 73%</a:t>
            </a:r>
            <a:endParaRPr lang="en-US" dirty="0"/>
          </a:p>
        </p:txBody>
      </p:sp>
      <p:sp>
        <p:nvSpPr>
          <p:cNvPr id="8" name="Snip Single Corner Rectangle 7"/>
          <p:cNvSpPr/>
          <p:nvPr/>
        </p:nvSpPr>
        <p:spPr>
          <a:xfrm>
            <a:off x="6732240" y="1447981"/>
            <a:ext cx="2063080" cy="64321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2D with artificial output cavity—64%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95536" y="1556793"/>
            <a:ext cx="15841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Initial opt.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1979712" y="1700808"/>
            <a:ext cx="216024" cy="21602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632830" y="1700808"/>
            <a:ext cx="1099410" cy="21602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Check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5400000">
            <a:off x="7602384" y="1982903"/>
            <a:ext cx="322787" cy="47867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nip Single Corner Rectangle 12"/>
          <p:cNvSpPr/>
          <p:nvPr/>
        </p:nvSpPr>
        <p:spPr>
          <a:xfrm>
            <a:off x="6732240" y="2420888"/>
            <a:ext cx="2063080" cy="64321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2D with real output cavity—48%</a:t>
            </a:r>
            <a:endParaRPr lang="en-US" dirty="0"/>
          </a:p>
        </p:txBody>
      </p:sp>
      <p:sp>
        <p:nvSpPr>
          <p:cNvPr id="15" name="Left Arrow 14"/>
          <p:cNvSpPr/>
          <p:nvPr/>
        </p:nvSpPr>
        <p:spPr>
          <a:xfrm>
            <a:off x="5580112" y="2636912"/>
            <a:ext cx="1099410" cy="216024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Opt.</a:t>
            </a:r>
            <a:endParaRPr lang="en-US" dirty="0"/>
          </a:p>
        </p:txBody>
      </p:sp>
      <p:sp>
        <p:nvSpPr>
          <p:cNvPr id="16" name="Snip Single Corner Rectangle 15"/>
          <p:cNvSpPr/>
          <p:nvPr/>
        </p:nvSpPr>
        <p:spPr>
          <a:xfrm>
            <a:off x="2483767" y="2474133"/>
            <a:ext cx="3095373" cy="504056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2D with real output cavity(M=0.5): 54%</a:t>
            </a:r>
            <a:endParaRPr lang="en-US" dirty="0"/>
          </a:p>
        </p:txBody>
      </p:sp>
      <p:sp>
        <p:nvSpPr>
          <p:cNvPr id="17" name="Left Arrow 16"/>
          <p:cNvSpPr/>
          <p:nvPr/>
        </p:nvSpPr>
        <p:spPr>
          <a:xfrm>
            <a:off x="2249425" y="2636911"/>
            <a:ext cx="162335" cy="197261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369176" y="2474133"/>
            <a:ext cx="180824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</a:t>
            </a:r>
            <a:r>
              <a:rPr lang="en-US" baseline="-25000" dirty="0" err="1" smtClean="0"/>
              <a:t>max</a:t>
            </a:r>
            <a:r>
              <a:rPr lang="en-US" dirty="0" smtClean="0"/>
              <a:t>&gt;200MV/m</a:t>
            </a:r>
            <a:endParaRPr lang="en-US" dirty="0"/>
          </a:p>
        </p:txBody>
      </p:sp>
      <p:pic>
        <p:nvPicPr>
          <p:cNvPr id="23" name="Picture 22"/>
          <p:cNvPicPr/>
          <p:nvPr/>
        </p:nvPicPr>
        <p:blipFill>
          <a:blip r:embed="rId2"/>
          <a:stretch>
            <a:fillRect/>
          </a:stretch>
        </p:blipFill>
        <p:spPr>
          <a:xfrm>
            <a:off x="428944" y="3096636"/>
            <a:ext cx="8535543" cy="302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0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259" y="116632"/>
            <a:ext cx="7241141" cy="684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Output coupler evolution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18/6/2019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ARIES Workshop on Energy Efficient RF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97079" y="2996952"/>
            <a:ext cx="3312368" cy="0"/>
          </a:xfrm>
          <a:prstGeom prst="line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971600" y="1188368"/>
            <a:ext cx="8384" cy="2096616"/>
          </a:xfrm>
          <a:prstGeom prst="line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981635" y="1592213"/>
            <a:ext cx="2783541" cy="1043411"/>
          </a:xfrm>
          <a:custGeom>
            <a:avLst/>
            <a:gdLst>
              <a:gd name="connsiteX0" fmla="*/ 0 w 2783541"/>
              <a:gd name="connsiteY0" fmla="*/ 21434 h 1043411"/>
              <a:gd name="connsiteX1" fmla="*/ 457200 w 2783541"/>
              <a:gd name="connsiteY1" fmla="*/ 7987 h 1043411"/>
              <a:gd name="connsiteX2" fmla="*/ 1223683 w 2783541"/>
              <a:gd name="connsiteY2" fmla="*/ 129011 h 1043411"/>
              <a:gd name="connsiteX3" fmla="*/ 2286000 w 2783541"/>
              <a:gd name="connsiteY3" fmla="*/ 532422 h 1043411"/>
              <a:gd name="connsiteX4" fmla="*/ 2783541 w 2783541"/>
              <a:gd name="connsiteY4" fmla="*/ 1043411 h 1043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3541" h="1043411">
                <a:moveTo>
                  <a:pt x="0" y="21434"/>
                </a:moveTo>
                <a:cubicBezTo>
                  <a:pt x="126626" y="5745"/>
                  <a:pt x="253253" y="-9943"/>
                  <a:pt x="457200" y="7987"/>
                </a:cubicBezTo>
                <a:cubicBezTo>
                  <a:pt x="661147" y="25917"/>
                  <a:pt x="918883" y="41605"/>
                  <a:pt x="1223683" y="129011"/>
                </a:cubicBezTo>
                <a:cubicBezTo>
                  <a:pt x="1528483" y="216417"/>
                  <a:pt x="2026024" y="380022"/>
                  <a:pt x="2286000" y="532422"/>
                </a:cubicBezTo>
                <a:cubicBezTo>
                  <a:pt x="2545976" y="684822"/>
                  <a:pt x="2693894" y="947040"/>
                  <a:pt x="2783541" y="104341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021976" y="672353"/>
            <a:ext cx="2635624" cy="2111188"/>
          </a:xfrm>
          <a:custGeom>
            <a:avLst/>
            <a:gdLst>
              <a:gd name="connsiteX0" fmla="*/ 0 w 2635624"/>
              <a:gd name="connsiteY0" fmla="*/ 0 h 2111188"/>
              <a:gd name="connsiteX1" fmla="*/ 255495 w 2635624"/>
              <a:gd name="connsiteY1" fmla="*/ 1237129 h 2111188"/>
              <a:gd name="connsiteX2" fmla="*/ 618565 w 2635624"/>
              <a:gd name="connsiteY2" fmla="*/ 1842247 h 2111188"/>
              <a:gd name="connsiteX3" fmla="*/ 1559859 w 2635624"/>
              <a:gd name="connsiteY3" fmla="*/ 2057400 h 2111188"/>
              <a:gd name="connsiteX4" fmla="*/ 2393577 w 2635624"/>
              <a:gd name="connsiteY4" fmla="*/ 2097741 h 2111188"/>
              <a:gd name="connsiteX5" fmla="*/ 2635624 w 2635624"/>
              <a:gd name="connsiteY5" fmla="*/ 2111188 h 211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5624" h="2111188">
                <a:moveTo>
                  <a:pt x="0" y="0"/>
                </a:moveTo>
                <a:cubicBezTo>
                  <a:pt x="76200" y="465044"/>
                  <a:pt x="152401" y="930088"/>
                  <a:pt x="255495" y="1237129"/>
                </a:cubicBezTo>
                <a:cubicBezTo>
                  <a:pt x="358589" y="1544170"/>
                  <a:pt x="401171" y="1705535"/>
                  <a:pt x="618565" y="1842247"/>
                </a:cubicBezTo>
                <a:cubicBezTo>
                  <a:pt x="835959" y="1978959"/>
                  <a:pt x="1264024" y="2014818"/>
                  <a:pt x="1559859" y="2057400"/>
                </a:cubicBezTo>
                <a:cubicBezTo>
                  <a:pt x="1855694" y="2099982"/>
                  <a:pt x="2393577" y="2097741"/>
                  <a:pt x="2393577" y="2097741"/>
                </a:cubicBezTo>
                <a:lnTo>
                  <a:pt x="2635624" y="2111188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51720" y="298766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Gap length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2597279" y="156185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</a:t>
            </a:r>
            <a:r>
              <a:rPr lang="en-US" i="1" dirty="0" smtClean="0"/>
              <a:t>ff.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2555776" y="241159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E</a:t>
            </a:r>
            <a:r>
              <a:rPr lang="en-US" i="1" baseline="-25000" dirty="0" err="1" smtClean="0"/>
              <a:t>max</a:t>
            </a:r>
            <a:endParaRPr lang="en-US" i="1" baseline="-250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547664" y="548680"/>
            <a:ext cx="0" cy="2808312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17159" y="80052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2mm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583251" y="856928"/>
            <a:ext cx="41044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Efficiency can’t reach 60% level with a single cell design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Maximum E field is much larger than 100MV/m when eff&gt;50%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Multiple cells structure should be adopted to increase the efficiency and to keep a reasonable surface </a:t>
            </a:r>
            <a:r>
              <a:rPr lang="en-US" i="1" dirty="0" err="1" smtClean="0"/>
              <a:t>E</a:t>
            </a:r>
            <a:r>
              <a:rPr lang="en-US" baseline="-25000" dirty="0" err="1" smtClean="0"/>
              <a:t>max</a:t>
            </a:r>
            <a:endParaRPr lang="en-US" baseline="-25000" dirty="0" smtClean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563353"/>
              </p:ext>
            </p:extLst>
          </p:nvPr>
        </p:nvGraphicFramePr>
        <p:xfrm>
          <a:off x="196922" y="4466343"/>
          <a:ext cx="7423078" cy="1133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03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603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30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93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8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6032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6114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017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Type</a:t>
                      </a:r>
                      <a:endParaRPr lang="en-US" sz="1600" dirty="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fake</a:t>
                      </a:r>
                      <a:endParaRPr lang="en-US" sz="1600" dirty="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1cell_1mm</a:t>
                      </a:r>
                      <a:endParaRPr lang="en-US" sz="1600" dirty="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1cell_2mm</a:t>
                      </a:r>
                      <a:endParaRPr lang="en-US" sz="160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2cell</a:t>
                      </a:r>
                      <a:endParaRPr lang="en-US" sz="160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3cell</a:t>
                      </a:r>
                      <a:endParaRPr lang="en-US" sz="160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4cell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0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efficiency</a:t>
                      </a:r>
                      <a:endParaRPr lang="en-US" sz="1600" dirty="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67.6%</a:t>
                      </a:r>
                      <a:endParaRPr lang="en-US" sz="160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54.9%</a:t>
                      </a:r>
                      <a:endParaRPr lang="en-US" sz="1600" dirty="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54.3%</a:t>
                      </a:r>
                      <a:endParaRPr lang="en-US" sz="1600" dirty="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59.0%</a:t>
                      </a:r>
                      <a:endParaRPr lang="en-US" sz="160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59.5%</a:t>
                      </a:r>
                      <a:endParaRPr lang="en-US" sz="1600" dirty="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</a:rPr>
                        <a:t>60.4%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Min(ve/c)</a:t>
                      </a:r>
                      <a:endParaRPr lang="en-US" sz="1600" dirty="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-0.23</a:t>
                      </a:r>
                      <a:endParaRPr lang="en-US" sz="160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-0.03</a:t>
                      </a:r>
                      <a:endParaRPr lang="en-US" sz="160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-0.02</a:t>
                      </a:r>
                      <a:endParaRPr lang="en-US" sz="1600" dirty="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0.03</a:t>
                      </a:r>
                      <a:endParaRPr lang="en-US" sz="1600" dirty="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0.03</a:t>
                      </a:r>
                      <a:endParaRPr lang="en-US" sz="1600" dirty="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-0.05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E</a:t>
                      </a:r>
                      <a:r>
                        <a:rPr lang="en-US" sz="1600" baseline="-25000" dirty="0" err="1">
                          <a:effectLst/>
                        </a:rPr>
                        <a:t>max</a:t>
                      </a:r>
                      <a:r>
                        <a:rPr lang="en-US" sz="1600" dirty="0" err="1">
                          <a:effectLst/>
                        </a:rPr>
                        <a:t>MV</a:t>
                      </a:r>
                      <a:r>
                        <a:rPr lang="en-US" sz="1600" dirty="0">
                          <a:effectLst/>
                        </a:rPr>
                        <a:t>/m</a:t>
                      </a:r>
                      <a:endParaRPr lang="en-US" sz="1600" dirty="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~</a:t>
                      </a:r>
                      <a:endParaRPr lang="en-US" sz="160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330MV/m</a:t>
                      </a:r>
                      <a:endParaRPr lang="en-US" sz="160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232MV/m</a:t>
                      </a:r>
                      <a:endParaRPr lang="en-US" sz="160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87MV/m</a:t>
                      </a:r>
                      <a:endParaRPr lang="en-US" sz="160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80MV/m</a:t>
                      </a:r>
                      <a:endParaRPr lang="en-US" sz="1600"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</a:rPr>
                        <a:t>82MV/m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Snip Diagonal Corner Rectangle 24"/>
          <p:cNvSpPr/>
          <p:nvPr/>
        </p:nvSpPr>
        <p:spPr>
          <a:xfrm>
            <a:off x="797079" y="3356992"/>
            <a:ext cx="7889721" cy="864096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the fixed gap of 2mm and period of 4mm (0.9mm fillet radius), couplers with different number of cells were  analyzed. The frequencies, locations,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ext</a:t>
            </a:r>
            <a:r>
              <a:rPr lang="en-US" dirty="0" smtClean="0"/>
              <a:t> were optimized to find optimum eff. </a:t>
            </a:r>
            <a:r>
              <a:rPr lang="en-US" dirty="0"/>
              <a:t>f</a:t>
            </a:r>
            <a:r>
              <a:rPr lang="en-US" dirty="0" smtClean="0"/>
              <a:t>or the given bunching circuit.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57200" y="5809247"/>
            <a:ext cx="7889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r>
              <a:rPr lang="en-US" dirty="0"/>
              <a:t>-</a:t>
            </a:r>
            <a:r>
              <a:rPr lang="en-US" dirty="0" smtClean="0"/>
              <a:t>cell design was benchmarked with CST; eff=58.5% 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7746715" y="4488737"/>
            <a:ext cx="600206" cy="267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7620000" y="4909776"/>
            <a:ext cx="1335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Efficiency degradation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85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13852</TotalTime>
  <Words>1712</Words>
  <Application>Microsoft Macintosh PowerPoint</Application>
  <PresentationFormat>On-screen Show (4:3)</PresentationFormat>
  <Paragraphs>397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Calibri</vt:lpstr>
      <vt:lpstr>Courier New</vt:lpstr>
      <vt:lpstr>SimSun</vt:lpstr>
      <vt:lpstr>Times New Roman</vt:lpstr>
      <vt:lpstr>Wingdings</vt:lpstr>
      <vt:lpstr>宋体</vt:lpstr>
      <vt:lpstr>Arial</vt:lpstr>
      <vt:lpstr>Office 主题</vt:lpstr>
      <vt:lpstr>Design study for the High Efficiency  X-band Klystrons at CERN</vt:lpstr>
      <vt:lpstr>PowerPoint Presentation</vt:lpstr>
      <vt:lpstr>Outline</vt:lpstr>
      <vt:lpstr>Toshiba E37113</vt:lpstr>
      <vt:lpstr>6 MW tube. Roadmap for the new design</vt:lpstr>
      <vt:lpstr>Outline</vt:lpstr>
      <vt:lpstr>Coupled modes theory implanted into KlyC/2D</vt:lpstr>
      <vt:lpstr>Preliminary Design Process (KlyC)</vt:lpstr>
      <vt:lpstr>Output coupler evolution</vt:lpstr>
      <vt:lpstr>Optimization of the entire tube</vt:lpstr>
      <vt:lpstr>Optimized design with 4-cell coupler (KlyC)</vt:lpstr>
      <vt:lpstr>PIC CST/3D benchmarking</vt:lpstr>
      <vt:lpstr>Optimization of the coupler </vt:lpstr>
      <vt:lpstr>RF circuit design. Short summary.</vt:lpstr>
      <vt:lpstr>Outline</vt:lpstr>
      <vt:lpstr>CST/3D.  Solenoid design.</vt:lpstr>
      <vt:lpstr>Collector design by TRK simulation</vt:lpstr>
      <vt:lpstr>Gun Design with bucking coil (Bz=0.38T)</vt:lpstr>
      <vt:lpstr>PIC RF simulation with Gun and collector</vt:lpstr>
      <vt:lpstr>Single waveguide coupler design</vt:lpstr>
      <vt:lpstr>Other realistic features</vt:lpstr>
      <vt:lpstr>Outline</vt:lpstr>
      <vt:lpstr>PowerPoint Presentation</vt:lpstr>
      <vt:lpstr>PowerPoint Presentation</vt:lpstr>
      <vt:lpstr>Performance summary</vt:lpstr>
      <vt:lpstr>Cost effective design effort in collaboration with CANON</vt:lpstr>
      <vt:lpstr>Original long tube 4 cell output structure design</vt:lpstr>
      <vt:lpstr>PowerPoint Presentation</vt:lpstr>
      <vt:lpstr>Outline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Klystron and code “KlyC”</dc:title>
  <dc:creator>caijinchi</dc:creator>
  <cp:lastModifiedBy>Microsoft Office User</cp:lastModifiedBy>
  <cp:revision>939</cp:revision>
  <dcterms:created xsi:type="dcterms:W3CDTF">2017-08-11T07:13:24Z</dcterms:created>
  <dcterms:modified xsi:type="dcterms:W3CDTF">2019-06-17T20:18:40Z</dcterms:modified>
</cp:coreProperties>
</file>