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52" r:id="rId3"/>
    <p:sldId id="375" r:id="rId4"/>
    <p:sldId id="428" r:id="rId5"/>
    <p:sldId id="431" r:id="rId6"/>
    <p:sldId id="435" r:id="rId7"/>
    <p:sldId id="423" r:id="rId8"/>
    <p:sldId id="422" r:id="rId9"/>
    <p:sldId id="421" r:id="rId10"/>
    <p:sldId id="427" r:id="rId11"/>
    <p:sldId id="438" r:id="rId12"/>
    <p:sldId id="436" r:id="rId13"/>
    <p:sldId id="437" r:id="rId14"/>
    <p:sldId id="424" r:id="rId15"/>
    <p:sldId id="440" r:id="rId16"/>
    <p:sldId id="443" r:id="rId17"/>
    <p:sldId id="433" r:id="rId18"/>
    <p:sldId id="442" r:id="rId19"/>
    <p:sldId id="439" r:id="rId20"/>
    <p:sldId id="444" r:id="rId21"/>
    <p:sldId id="434" r:id="rId22"/>
    <p:sldId id="425" r:id="rId23"/>
    <p:sldId id="420" r:id="rId24"/>
    <p:sldId id="426" r:id="rId25"/>
    <p:sldId id="441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-local" initials="A" lastIdx="1" clrIdx="0">
    <p:extLst>
      <p:ext uri="{19B8F6BF-5375-455C-9EA6-DF929625EA0E}">
        <p15:presenceInfo xmlns:p15="http://schemas.microsoft.com/office/powerpoint/2012/main" userId="Admin-local" providerId="None"/>
      </p:ext>
    </p:extLst>
  </p:cmAuthor>
  <p:cmAuthor id="2" name="PLOUIN Juliette" initials="" lastIdx="0" clrIdx="1"/>
  <p:cmAuthor id="3" name="HAMEL Pierrick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820" autoAdjust="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89C0A-2220-B14C-A0E6-C1A71C874D92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BD5B0-525F-2749-9F62-F30FDD971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8141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7A7F4-D37C-4EE0-B5B1-63C86C7DC3A5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1B1EF-717F-47B1-B69D-1FA6F6A7C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2310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B1EF-717F-47B1-B69D-1FA6F6A7CC3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11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B1EF-717F-47B1-B69D-1FA6F6A7CC3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04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Juliette PLOUIN– ARIES Workshop on Energy Efficient RF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259632" y="609329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+mj-lt"/>
              </a:rPr>
              <a:t>www.cea.fr</a:t>
            </a:r>
            <a:endParaRPr lang="fr-FR" sz="11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17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1026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18" name="ZoneTexte 17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Juliette PLOUIN– ARIES Workshop on Energy Efficient RF</a:t>
            </a:r>
            <a:endParaRPr lang="fr-FR" dirty="0" smtClean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Juliette PLOUIN– </a:t>
            </a:r>
            <a:r>
              <a:rPr lang="en-US" dirty="0" smtClean="0"/>
              <a:t>ARIES Workshop on Energy Efficient </a:t>
            </a:r>
            <a:r>
              <a:rPr lang="en-US" dirty="0" err="1" smtClean="0"/>
              <a:t>RF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Juliette PLOUIN– ARIES Workshop on Energy Efficient RF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Juliette PLOUIN– ARIES Workshop on Energy Efficient RF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50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Juliette PLOUIN– ARIES Workshop on Energy Efficient RF</a:t>
            </a:r>
            <a:endParaRPr lang="fr-FR" dirty="0"/>
          </a:p>
        </p:txBody>
      </p:sp>
      <p:grpSp>
        <p:nvGrpSpPr>
          <p:cNvPr id="24" name="Groupe 23"/>
          <p:cNvGrpSpPr/>
          <p:nvPr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5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7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6" name="ZoneTexte 25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Juliette PLOUIN– ARIES Workshop on Energy Efficient RF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0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5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4" name="ZoneTexte 23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Juliette PLOUIN– ARIES Workshop on Energy Efficient RF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Juliette PLOUIN– </a:t>
            </a:r>
            <a:r>
              <a:rPr lang="en-US" dirty="0" smtClean="0"/>
              <a:t>ARIES Workshop on Energy Efficient </a:t>
            </a:r>
            <a:r>
              <a:rPr lang="en-US" dirty="0" err="1" smtClean="0"/>
              <a:t>RF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r>
              <a:rPr lang="fr-FR" dirty="0" smtClean="0"/>
              <a:t>Juliette PLOUIN– </a:t>
            </a:r>
            <a:r>
              <a:rPr lang="en-US" dirty="0" smtClean="0"/>
              <a:t>ARIES Workshop on Energy Efficient </a:t>
            </a:r>
            <a:r>
              <a:rPr lang="en-US" dirty="0" err="1" smtClean="0"/>
              <a:t>RF</a:t>
            </a:r>
            <a:endParaRPr lang="fr-FR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ctr"/>
            <a:r>
              <a:rPr lang="en-US" smtClean="0"/>
              <a:t>Juliette PLOUIN– ARIES Workshop on Energy Efficient RF</a:t>
            </a:r>
            <a:endParaRPr lang="fr-FR" dirty="0" smtClean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ctr"/>
            <a:r>
              <a:rPr lang="fr-FR" dirty="0" smtClean="0"/>
              <a:t>Juliette PLOUIN– </a:t>
            </a:r>
            <a:r>
              <a:rPr lang="en-US" dirty="0" smtClean="0"/>
              <a:t>ARIES Workshop on Energy Efficient </a:t>
            </a:r>
            <a:r>
              <a:rPr lang="en-US" dirty="0" err="1" smtClean="0"/>
              <a:t>RF</a:t>
            </a:r>
            <a:endParaRPr lang="fr-FR" dirty="0" smtClean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Juliette PLOUIN– </a:t>
            </a:r>
            <a:r>
              <a:rPr lang="en-US" dirty="0" smtClean="0"/>
              <a:t>ARIES Workshop on Energy Efficient </a:t>
            </a:r>
            <a:r>
              <a:rPr lang="en-US" dirty="0" err="1" smtClean="0"/>
              <a:t>RF</a:t>
            </a:r>
            <a:endParaRPr lang="fr-FR" dirty="0" smtClean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Juliette PLOUIN– </a:t>
            </a:r>
            <a:r>
              <a:rPr lang="en-US" dirty="0" smtClean="0"/>
              <a:t>ARIES Workshop on Energy Efficient </a:t>
            </a:r>
            <a:r>
              <a:rPr lang="en-US" dirty="0" err="1" smtClean="0"/>
              <a:t>RF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fld id="{296A5B4F-8806-49AF-ADC2-F53C548500B7}" type="slidenum">
              <a:rPr lang="fr-FR" smtClean="0"/>
              <a:t>‹N°›</a:t>
            </a:fld>
            <a:endParaRPr lang="fr-FR"/>
          </a:p>
        </p:txBody>
      </p:sp>
      <p:pic>
        <p:nvPicPr>
          <p:cNvPr id="2050" name="Picture 2" descr="S:\CHARTE - LOGOS 2012\Fond dégradé Logo CEA 2012.jpg"/>
          <p:cNvPicPr preferRelativeResize="0"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954000"/>
          </a:xfrm>
          <a:prstGeom prst="rect">
            <a:avLst/>
          </a:prstGeom>
          <a:noFill/>
        </p:spPr>
      </p:pic>
      <p:pic>
        <p:nvPicPr>
          <p:cNvPr id="14" name="Picture 3" descr="S:\CHARTE - LOGOS 2012\Logo\Logo anglais\CEA_GB_logotype_4c_defonce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309" y="44624"/>
            <a:ext cx="1045006" cy="85067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8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emf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581400" y="838200"/>
            <a:ext cx="5181600" cy="1143000"/>
          </a:xfrm>
        </p:spPr>
        <p:txBody>
          <a:bodyPr/>
          <a:lstStyle/>
          <a:p>
            <a:pPr algn="ctr"/>
            <a:r>
              <a:rPr lang="en-US" sz="2400" dirty="0"/>
              <a:t>Software tools for klystron design optimization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Juliette PLOUIN– ARIES Workshop on Energy Efficient RF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980294" y="3037727"/>
            <a:ext cx="2369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 </a:t>
            </a:r>
            <a:r>
              <a:rPr lang="fr-FR" sz="2400" b="1" dirty="0" smtClean="0"/>
              <a:t>Juliette </a:t>
            </a:r>
            <a:r>
              <a:rPr lang="fr-FR" sz="2400" b="1" dirty="0" err="1" smtClean="0"/>
              <a:t>Plouin</a:t>
            </a:r>
            <a:endParaRPr lang="fr-FR" sz="2400" b="1" dirty="0" smtClean="0"/>
          </a:p>
          <a:p>
            <a:pPr algn="ctr"/>
            <a:r>
              <a:rPr lang="fr-FR" sz="2400" b="1" i="1" dirty="0" smtClean="0"/>
              <a:t>CEA, France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79172" y="607276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cap="all" dirty="0" smtClean="0"/>
              <a:t>ARIES Workshop on Energy Efficient RF</a:t>
            </a:r>
          </a:p>
          <a:p>
            <a:pPr algn="ctr"/>
            <a:r>
              <a:rPr lang="en-US" sz="1200" b="1" dirty="0" smtClean="0"/>
              <a:t>18/06/2019</a:t>
            </a:r>
            <a:endParaRPr lang="en-US" sz="1200" b="1" cap="all" dirty="0"/>
          </a:p>
        </p:txBody>
      </p:sp>
    </p:spTree>
    <p:extLst>
      <p:ext uri="{BB962C8B-B14F-4D97-AF65-F5344CB8AC3E}">
        <p14:creationId xmlns:p14="http://schemas.microsoft.com/office/powerpoint/2010/main" val="16804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Optimization</a:t>
            </a:r>
            <a:r>
              <a:rPr lang="fr-FR" dirty="0" smtClean="0"/>
              <a:t> </a:t>
            </a:r>
            <a:r>
              <a:rPr lang="fr-FR" dirty="0" err="1" smtClean="0"/>
              <a:t>examples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Juliette PLOUIN– </a:t>
            </a:r>
            <a:r>
              <a:rPr lang="en-US" smtClean="0"/>
              <a:t>ARIES Workshop on Energy Efficient RF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217990"/>
            <a:ext cx="4032450" cy="38396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0930" y="53104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Simulation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of High-Efficiency Klystrons with the COM and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CSM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bunching,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Baikov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et al.,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IVEC2019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4928490" y="5308106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Optimization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of klystron efficiency with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MOGA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Feng et al,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IPAC2018</a:t>
            </a:r>
            <a:endParaRPr lang="fr-FR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115" y="1958751"/>
            <a:ext cx="3939750" cy="29986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486400" y="1217990"/>
            <a:ext cx="2833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AJDISK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genetic</a:t>
            </a:r>
            <a:r>
              <a:rPr lang="fr-FR" dirty="0" smtClean="0"/>
              <a:t> </a:t>
            </a:r>
            <a:r>
              <a:rPr lang="fr-FR" dirty="0" err="1" smtClean="0"/>
              <a:t>algorithm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018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on </a:t>
            </a:r>
            <a:r>
              <a:rPr lang="fr-FR" dirty="0" err="1" smtClean="0"/>
              <a:t>steady</a:t>
            </a:r>
            <a:r>
              <a:rPr lang="fr-FR" dirty="0" smtClean="0"/>
              <a:t> state codes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Juliette PLOUIN– </a:t>
            </a:r>
            <a:r>
              <a:rPr lang="en-US" smtClean="0"/>
              <a:t>ARIES Workshop on Energy Efficient RF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76000" y="1600200"/>
            <a:ext cx="8415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err="1" smtClean="0">
                <a:solidFill>
                  <a:srgbClr val="C00000"/>
                </a:solidFill>
              </a:rPr>
              <a:t>Why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we</a:t>
            </a:r>
            <a:r>
              <a:rPr lang="fr-FR" sz="2000" b="1" dirty="0" smtClean="0">
                <a:solidFill>
                  <a:srgbClr val="C00000"/>
                </a:solidFill>
              </a:rPr>
              <a:t> use </a:t>
            </a:r>
            <a:r>
              <a:rPr lang="fr-FR" sz="2000" b="1" dirty="0" err="1" smtClean="0">
                <a:solidFill>
                  <a:srgbClr val="C00000"/>
                </a:solidFill>
              </a:rPr>
              <a:t>these</a:t>
            </a:r>
            <a:r>
              <a:rPr lang="fr-FR" sz="2000" b="1" dirty="0" smtClean="0">
                <a:solidFill>
                  <a:srgbClr val="C00000"/>
                </a:solidFill>
              </a:rPr>
              <a:t> codes:</a:t>
            </a:r>
          </a:p>
          <a:p>
            <a:r>
              <a:rPr lang="fr-FR" sz="2000" dirty="0" err="1" smtClean="0"/>
              <a:t>They</a:t>
            </a:r>
            <a:r>
              <a:rPr lang="fr-FR" sz="2000" dirty="0" smtClean="0"/>
              <a:t> </a:t>
            </a:r>
            <a:r>
              <a:rPr lang="fr-FR" sz="2000" dirty="0" smtClean="0"/>
              <a:t>are </a:t>
            </a:r>
            <a:r>
              <a:rPr lang="fr-FR" sz="2000" dirty="0" err="1" smtClean="0"/>
              <a:t>fast</a:t>
            </a:r>
            <a:r>
              <a:rPr lang="fr-FR" sz="2000" dirty="0" smtClean="0"/>
              <a:t>, and </a:t>
            </a:r>
            <a:r>
              <a:rPr lang="fr-FR" sz="2000" dirty="0" err="1" smtClean="0"/>
              <a:t>allow</a:t>
            </a:r>
            <a:r>
              <a:rPr lang="fr-FR" sz="2000" dirty="0" smtClean="0"/>
              <a:t> </a:t>
            </a:r>
            <a:r>
              <a:rPr lang="fr-FR" sz="2000" dirty="0" err="1" smtClean="0"/>
              <a:t>optimization</a:t>
            </a:r>
            <a:r>
              <a:rPr lang="fr-FR" sz="2000" dirty="0" smtClean="0"/>
              <a:t> </a:t>
            </a:r>
            <a:r>
              <a:rPr lang="fr-FR" sz="2000" dirty="0" err="1" smtClean="0"/>
              <a:t>procedure</a:t>
            </a:r>
            <a:endParaRPr lang="fr-FR" sz="2000" dirty="0" smtClean="0"/>
          </a:p>
          <a:p>
            <a:r>
              <a:rPr lang="fr-FR" sz="2000" dirty="0" err="1" smtClean="0"/>
              <a:t>They</a:t>
            </a:r>
            <a:r>
              <a:rPr lang="fr-FR" sz="2000" dirty="0" smtClean="0"/>
              <a:t> are essential for the </a:t>
            </a:r>
            <a:r>
              <a:rPr lang="fr-FR" sz="2000" dirty="0" err="1" smtClean="0"/>
              <a:t>development</a:t>
            </a:r>
            <a:r>
              <a:rPr lang="fr-FR" sz="2000" dirty="0" smtClean="0"/>
              <a:t> of a klystron</a:t>
            </a:r>
          </a:p>
          <a:p>
            <a:r>
              <a:rPr lang="fr-FR" sz="2000" dirty="0" err="1" smtClean="0"/>
              <a:t>Lab</a:t>
            </a:r>
            <a:r>
              <a:rPr lang="fr-FR" sz="2000" dirty="0" smtClean="0"/>
              <a:t> and </a:t>
            </a:r>
            <a:r>
              <a:rPr lang="fr-FR" sz="2000" dirty="0" err="1" smtClean="0"/>
              <a:t>companies</a:t>
            </a:r>
            <a:r>
              <a:rPr lang="fr-FR" sz="2000" dirty="0" smtClean="0"/>
              <a:t> tend to </a:t>
            </a:r>
            <a:r>
              <a:rPr lang="fr-FR" sz="2000" dirty="0" err="1" smtClean="0"/>
              <a:t>develop</a:t>
            </a:r>
            <a:r>
              <a:rPr lang="fr-FR" sz="2000" dirty="0" smtClean="0"/>
              <a:t> </a:t>
            </a:r>
            <a:r>
              <a:rPr lang="fr-FR" sz="2000" dirty="0" err="1" smtClean="0"/>
              <a:t>their</a:t>
            </a:r>
            <a:r>
              <a:rPr lang="fr-FR" sz="2000" dirty="0" smtClean="0"/>
              <a:t> </a:t>
            </a:r>
            <a:r>
              <a:rPr lang="fr-FR" sz="2000" dirty="0" err="1" smtClean="0"/>
              <a:t>own</a:t>
            </a:r>
            <a:r>
              <a:rPr lang="fr-FR" sz="2000" dirty="0" smtClean="0"/>
              <a:t> codes </a:t>
            </a:r>
            <a:r>
              <a:rPr lang="fr-FR" sz="2000" dirty="0" err="1" smtClean="0"/>
              <a:t>adapted</a:t>
            </a:r>
            <a:r>
              <a:rPr lang="fr-FR" sz="2000" dirty="0" smtClean="0"/>
              <a:t> to </a:t>
            </a:r>
            <a:r>
              <a:rPr lang="fr-FR" sz="2000" dirty="0" err="1" smtClean="0"/>
              <a:t>their</a:t>
            </a:r>
            <a:r>
              <a:rPr lang="fr-FR" sz="2000" dirty="0" smtClean="0"/>
              <a:t> </a:t>
            </a:r>
            <a:r>
              <a:rPr lang="fr-FR" sz="2000" dirty="0" err="1" smtClean="0"/>
              <a:t>specific</a:t>
            </a:r>
            <a:r>
              <a:rPr lang="fr-FR" sz="2000" dirty="0" smtClean="0"/>
              <a:t> </a:t>
            </a:r>
            <a:r>
              <a:rPr lang="fr-FR" sz="2000" dirty="0" err="1" smtClean="0"/>
              <a:t>needs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r>
              <a:rPr lang="fr-FR" sz="2000" b="1" dirty="0" err="1" smtClean="0">
                <a:solidFill>
                  <a:srgbClr val="C00000"/>
                </a:solidFill>
              </a:rPr>
              <a:t>Their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limits</a:t>
            </a:r>
            <a:r>
              <a:rPr lang="fr-FR" sz="20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fr-FR" sz="2000" dirty="0" err="1" smtClean="0"/>
              <a:t>They</a:t>
            </a:r>
            <a:r>
              <a:rPr lang="fr-FR" sz="2000" dirty="0" smtClean="0"/>
              <a:t> </a:t>
            </a:r>
            <a:r>
              <a:rPr lang="fr-FR" sz="2000" dirty="0" err="1" smtClean="0"/>
              <a:t>don’t</a:t>
            </a:r>
            <a:r>
              <a:rPr lang="fr-FR" sz="2000" dirty="0" smtClean="0"/>
              <a:t> </a:t>
            </a:r>
            <a:r>
              <a:rPr lang="fr-FR" sz="2000" dirty="0" err="1" smtClean="0"/>
              <a:t>take</a:t>
            </a:r>
            <a:r>
              <a:rPr lang="fr-FR" sz="2000" dirty="0" smtClean="0"/>
              <a:t> </a:t>
            </a:r>
            <a:r>
              <a:rPr lang="fr-FR" sz="2000" dirty="0" err="1" smtClean="0"/>
              <a:t>into</a:t>
            </a:r>
            <a:r>
              <a:rPr lang="fr-FR" sz="2000" dirty="0" smtClean="0"/>
              <a:t> </a:t>
            </a:r>
            <a:r>
              <a:rPr lang="fr-FR" sz="2000" dirty="0" err="1" smtClean="0"/>
              <a:t>account</a:t>
            </a:r>
            <a:r>
              <a:rPr lang="fr-FR" sz="2000" dirty="0" smtClean="0"/>
              <a:t> the </a:t>
            </a:r>
            <a:r>
              <a:rPr lang="fr-FR" sz="2000" dirty="0" err="1" smtClean="0"/>
              <a:t>whole</a:t>
            </a:r>
            <a:r>
              <a:rPr lang="fr-FR" sz="2000" dirty="0" smtClean="0"/>
              <a:t> </a:t>
            </a:r>
            <a:r>
              <a:rPr lang="fr-FR" sz="2000" dirty="0" err="1" smtClean="0"/>
              <a:t>physics</a:t>
            </a:r>
            <a:r>
              <a:rPr lang="fr-FR" sz="2000" dirty="0" smtClean="0"/>
              <a:t> and </a:t>
            </a:r>
            <a:r>
              <a:rPr lang="fr-FR" sz="2000" dirty="0" err="1" smtClean="0"/>
              <a:t>geometry</a:t>
            </a:r>
            <a:r>
              <a:rPr lang="fr-FR" sz="2000" dirty="0" smtClean="0"/>
              <a:t> of the klystron</a:t>
            </a:r>
          </a:p>
          <a:p>
            <a:r>
              <a:rPr lang="fr-FR" sz="2000" dirty="0" err="1" smtClean="0"/>
              <a:t>Some</a:t>
            </a:r>
            <a:r>
              <a:rPr lang="fr-FR" sz="2000" dirty="0" smtClean="0"/>
              <a:t> of </a:t>
            </a:r>
            <a:r>
              <a:rPr lang="fr-FR" sz="2000" dirty="0" err="1" smtClean="0"/>
              <a:t>them</a:t>
            </a:r>
            <a:r>
              <a:rPr lang="fr-FR" sz="2000" dirty="0" smtClean="0"/>
              <a:t> </a:t>
            </a:r>
            <a:r>
              <a:rPr lang="fr-FR" sz="2000" dirty="0" err="1" smtClean="0"/>
              <a:t>were</a:t>
            </a:r>
            <a:r>
              <a:rPr lang="fr-FR" sz="2000" dirty="0" smtClean="0"/>
              <a:t> </a:t>
            </a:r>
            <a:r>
              <a:rPr lang="fr-FR" sz="2000" dirty="0" err="1" smtClean="0"/>
              <a:t>developed</a:t>
            </a:r>
            <a:r>
              <a:rPr lang="fr-FR" sz="2000" dirty="0" smtClean="0"/>
              <a:t> for </a:t>
            </a:r>
            <a:r>
              <a:rPr lang="fr-FR" sz="2000" dirty="0" err="1" smtClean="0"/>
              <a:t>conventional</a:t>
            </a:r>
            <a:r>
              <a:rPr lang="fr-FR" sz="2000" dirty="0" smtClean="0"/>
              <a:t> </a:t>
            </a:r>
            <a:r>
              <a:rPr lang="fr-FR" sz="2000" dirty="0" smtClean="0"/>
              <a:t>klystrons and must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adapted</a:t>
            </a:r>
            <a:r>
              <a:rPr lang="fr-FR" sz="2000" dirty="0" smtClean="0"/>
              <a:t> to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valid</a:t>
            </a:r>
            <a:r>
              <a:rPr lang="fr-FR" sz="2000" dirty="0" smtClean="0"/>
              <a:t> for new klystron types (COM, BAC, </a:t>
            </a:r>
            <a:r>
              <a:rPr lang="fr-FR" sz="2000" dirty="0" err="1" smtClean="0"/>
              <a:t>kladistron</a:t>
            </a:r>
            <a:r>
              <a:rPr lang="fr-FR" sz="2000" dirty="0" smtClean="0"/>
              <a:t>…)</a:t>
            </a:r>
          </a:p>
          <a:p>
            <a:r>
              <a:rPr lang="fr-FR" sz="2000" dirty="0" err="1" smtClean="0"/>
              <a:t>They</a:t>
            </a:r>
            <a:r>
              <a:rPr lang="fr-FR" sz="2000" dirty="0" smtClean="0"/>
              <a:t> </a:t>
            </a:r>
            <a:r>
              <a:rPr lang="fr-FR" sz="2000" dirty="0" err="1" smtClean="0"/>
              <a:t>cannot</a:t>
            </a:r>
            <a:r>
              <a:rPr lang="fr-FR" sz="2000" dirty="0" smtClean="0"/>
              <a:t> </a:t>
            </a:r>
            <a:r>
              <a:rPr lang="fr-FR" sz="2000" dirty="0" err="1" smtClean="0"/>
              <a:t>predict</a:t>
            </a:r>
            <a:r>
              <a:rPr lang="fr-FR" sz="2000" dirty="0" smtClean="0"/>
              <a:t> </a:t>
            </a:r>
            <a:r>
              <a:rPr lang="fr-FR" sz="2000" dirty="0" err="1" smtClean="0"/>
              <a:t>instabilities</a:t>
            </a:r>
            <a:endParaRPr lang="fr-FR" sz="2000" dirty="0" smtClean="0"/>
          </a:p>
          <a:p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841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2D and 3D </a:t>
            </a:r>
            <a:r>
              <a:rPr lang="en-US" dirty="0"/>
              <a:t>Particle In Cell (PIC)</a:t>
            </a:r>
            <a:r>
              <a:rPr lang="en-US" dirty="0" smtClean="0"/>
              <a:t> CODES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Juliette PLOUIN– ARIES Workshop on Energy Efficient RF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11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PARTICLE</a:t>
            </a:r>
            <a:r>
              <a:rPr lang="fr-FR" dirty="0" smtClean="0"/>
              <a:t> IN </a:t>
            </a:r>
            <a:r>
              <a:rPr lang="fr-FR" dirty="0" err="1" smtClean="0"/>
              <a:t>CELL</a:t>
            </a:r>
            <a:r>
              <a:rPr lang="fr-FR" dirty="0" smtClean="0"/>
              <a:t> CODES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Juliette PLOUIN– </a:t>
            </a:r>
            <a:r>
              <a:rPr lang="en-US" smtClean="0"/>
              <a:t>ARIES Workshop on Energy Efficient RF</a:t>
            </a:r>
            <a:endParaRPr lang="fr-FR" dirty="0" smtClean="0"/>
          </a:p>
        </p:txBody>
      </p:sp>
      <p:sp>
        <p:nvSpPr>
          <p:cNvPr id="7" name="Rectangle 6"/>
          <p:cNvSpPr/>
          <p:nvPr/>
        </p:nvSpPr>
        <p:spPr>
          <a:xfrm>
            <a:off x="304800" y="1068844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particle-in-cell (PIC) solver, which works in the time domain, can perform a fully consistent simulation of particles and electromagnetic </a:t>
            </a:r>
            <a:r>
              <a:rPr lang="en-US" dirty="0" smtClean="0"/>
              <a:t>fields	</a:t>
            </a:r>
            <a:endParaRPr lang="fr-F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 rot="10800000" flipV="1">
            <a:off x="327990" y="1728501"/>
            <a:ext cx="790160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fr-FR" alt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Integration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</a:t>
            </a:r>
            <a:r>
              <a:rPr kumimoji="0" lang="fr-FR" alt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equations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motion.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Interpolation of charge and </a:t>
            </a:r>
            <a:r>
              <a:rPr kumimoji="0" lang="fr-FR" alt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current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source </a:t>
            </a:r>
            <a:r>
              <a:rPr kumimoji="0" lang="fr-FR" alt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terms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the </a:t>
            </a:r>
            <a:r>
              <a:rPr kumimoji="0" lang="fr-FR" alt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field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mesh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Computation of the </a:t>
            </a:r>
            <a:r>
              <a:rPr kumimoji="0" lang="fr-FR" alt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fields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fr-FR" alt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mesh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points.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Interpolation of the </a:t>
            </a:r>
            <a:r>
              <a:rPr kumimoji="0" lang="fr-FR" alt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fields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fr-FR" alt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mesh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the </a:t>
            </a:r>
            <a:r>
              <a:rPr kumimoji="0" lang="fr-FR" alt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particle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locations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3006598"/>
            <a:ext cx="5367640" cy="32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3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Pic codes : </a:t>
            </a:r>
            <a:r>
              <a:rPr lang="fr-FR" dirty="0" err="1" smtClean="0"/>
              <a:t>cst</a:t>
            </a:r>
            <a:r>
              <a:rPr lang="fr-FR" dirty="0" smtClean="0"/>
              <a:t> and </a:t>
            </a:r>
            <a:r>
              <a:rPr lang="fr-FR" dirty="0" err="1" smtClean="0"/>
              <a:t>magic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Juliette PLOUIN– </a:t>
            </a:r>
            <a:r>
              <a:rPr lang="en-US" smtClean="0"/>
              <a:t>ARIES Workshop on Energy Efficient RF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50060"/>
            <a:ext cx="4436690" cy="183236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72494"/>
            <a:ext cx="4215302" cy="182649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b="3243"/>
          <a:stretch/>
        </p:blipFill>
        <p:spPr>
          <a:xfrm>
            <a:off x="0" y="3854486"/>
            <a:ext cx="8137612" cy="254631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-3934" y="980728"/>
            <a:ext cx="434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CST</a:t>
            </a:r>
            <a:r>
              <a:rPr lang="fr-FR" b="1" dirty="0" smtClean="0">
                <a:solidFill>
                  <a:srgbClr val="0070C0"/>
                </a:solidFill>
              </a:rPr>
              <a:t> (Dassault </a:t>
            </a:r>
            <a:r>
              <a:rPr lang="fr-FR" b="1" dirty="0" err="1" smtClean="0">
                <a:solidFill>
                  <a:srgbClr val="0070C0"/>
                </a:solidFill>
              </a:rPr>
              <a:t>Systems</a:t>
            </a:r>
            <a:r>
              <a:rPr lang="fr-FR" b="1" dirty="0" smtClean="0">
                <a:solidFill>
                  <a:srgbClr val="0070C0"/>
                </a:solidFill>
              </a:rPr>
              <a:t>)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1" y="3551755"/>
            <a:ext cx="541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MAGIC</a:t>
            </a:r>
            <a:r>
              <a:rPr lang="fr-FR" b="1" dirty="0" smtClean="0">
                <a:solidFill>
                  <a:srgbClr val="0070C0"/>
                </a:solidFill>
              </a:rPr>
              <a:t> 2D (Orbital </a:t>
            </a:r>
            <a:r>
              <a:rPr lang="fr-FR" b="1" dirty="0" err="1" smtClean="0">
                <a:solidFill>
                  <a:srgbClr val="0070C0"/>
                </a:solidFill>
              </a:rPr>
              <a:t>ATK</a:t>
            </a:r>
            <a:r>
              <a:rPr lang="fr-FR" b="1" dirty="0" smtClean="0">
                <a:solidFill>
                  <a:srgbClr val="0070C0"/>
                </a:solidFill>
              </a:rPr>
              <a:t>/Northrop </a:t>
            </a:r>
            <a:r>
              <a:rPr lang="fr-FR" b="1" dirty="0" err="1" smtClean="0">
                <a:solidFill>
                  <a:srgbClr val="0070C0"/>
                </a:solidFill>
              </a:rPr>
              <a:t>Grumman</a:t>
            </a:r>
            <a:r>
              <a:rPr lang="fr-FR" b="1" dirty="0" smtClean="0">
                <a:solidFill>
                  <a:srgbClr val="0070C0"/>
                </a:solidFill>
              </a:rPr>
              <a:t>)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6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Cst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Juliette PLOUIN– </a:t>
            </a:r>
            <a:r>
              <a:rPr lang="en-US" smtClean="0"/>
              <a:t>ARIES Workshop on Energy Efficient RF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959" y="1350060"/>
            <a:ext cx="4511028" cy="237801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 rot="16200000">
            <a:off x="3289615" y="207677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Amplitude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50060"/>
            <a:ext cx="4436690" cy="183236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589090" y="980728"/>
            <a:ext cx="22787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Time: </a:t>
            </a:r>
            <a:r>
              <a:rPr lang="fr-FR" dirty="0" err="1" smtClean="0"/>
              <a:t>tens</a:t>
            </a:r>
            <a:r>
              <a:rPr lang="fr-FR" dirty="0" smtClean="0"/>
              <a:t> of </a:t>
            </a:r>
            <a:r>
              <a:rPr lang="fr-FR" dirty="0" err="1" smtClean="0"/>
              <a:t>hours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3925203"/>
            <a:ext cx="9043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 do </a:t>
            </a:r>
            <a:r>
              <a:rPr lang="fr-FR" dirty="0" err="1" smtClean="0"/>
              <a:t>list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/>
              <a:t>tuning</a:t>
            </a:r>
            <a:r>
              <a:rPr lang="fr-FR" dirty="0"/>
              <a:t> to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expected</a:t>
            </a:r>
            <a:r>
              <a:rPr lang="fr-FR" dirty="0"/>
              <a:t> </a:t>
            </a:r>
            <a:r>
              <a:rPr lang="fr-FR" dirty="0" err="1"/>
              <a:t>frequencies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 smtClean="0"/>
              <a:t>Mesh</a:t>
            </a:r>
            <a:r>
              <a:rPr lang="fr-FR" dirty="0" smtClean="0"/>
              <a:t> adaptation </a:t>
            </a:r>
            <a:r>
              <a:rPr lang="fr-FR" dirty="0" smtClean="0"/>
              <a:t>for </a:t>
            </a:r>
            <a:r>
              <a:rPr lang="fr-FR" dirty="0" err="1" smtClean="0"/>
              <a:t>results</a:t>
            </a:r>
            <a:r>
              <a:rPr lang="fr-FR" dirty="0" smtClean="0"/>
              <a:t> convergence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 smtClean="0"/>
              <a:t>Numerical</a:t>
            </a:r>
            <a:r>
              <a:rPr lang="fr-FR" dirty="0" smtClean="0"/>
              <a:t> noise: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damped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artificial</a:t>
            </a:r>
            <a:r>
              <a:rPr lang="fr-FR" dirty="0" smtClean="0"/>
              <a:t> absorption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 smtClean="0"/>
              <a:t>RF</a:t>
            </a:r>
            <a:r>
              <a:rPr lang="fr-FR" dirty="0" smtClean="0"/>
              <a:t> signal injection: </a:t>
            </a:r>
            <a:r>
              <a:rPr lang="fr-FR" dirty="0" err="1" smtClean="0"/>
              <a:t>antenna</a:t>
            </a:r>
            <a:r>
              <a:rPr lang="fr-FR" dirty="0" smtClean="0"/>
              <a:t>, </a:t>
            </a:r>
            <a:r>
              <a:rPr lang="fr-FR" dirty="0" err="1" smtClean="0"/>
              <a:t>waveguide</a:t>
            </a:r>
            <a:r>
              <a:rPr lang="fr-FR" dirty="0" smtClean="0"/>
              <a:t>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 smtClean="0"/>
              <a:t>Find</a:t>
            </a:r>
            <a:r>
              <a:rPr lang="fr-FR" dirty="0" smtClean="0"/>
              <a:t> input power </a:t>
            </a:r>
            <a:r>
              <a:rPr lang="fr-FR" dirty="0" err="1" smtClean="0"/>
              <a:t>giving</a:t>
            </a:r>
            <a:r>
              <a:rPr lang="fr-FR" dirty="0" smtClean="0"/>
              <a:t> maximal </a:t>
            </a:r>
            <a:r>
              <a:rPr lang="fr-FR" dirty="0" err="1" smtClean="0"/>
              <a:t>efficiency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r>
              <a:rPr lang="fr-FR" dirty="0" smtClean="0"/>
              <a:t>The klystron </a:t>
            </a:r>
            <a:r>
              <a:rPr lang="fr-FR" dirty="0" err="1" smtClean="0"/>
              <a:t>calculated</a:t>
            </a:r>
            <a:r>
              <a:rPr lang="fr-FR" dirty="0" smtClean="0"/>
              <a:t> performances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sensitive to all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883078" y="3547585"/>
            <a:ext cx="851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Time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3900290" y="2187315"/>
            <a:ext cx="19709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RF</a:t>
            </a:r>
            <a:r>
              <a:rPr lang="fr-FR" dirty="0" smtClean="0"/>
              <a:t> output power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4" y="3460218"/>
            <a:ext cx="6163409" cy="204746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5" y="1305402"/>
            <a:ext cx="6001055" cy="20638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Numerical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cst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Juliette PLOUIN– </a:t>
            </a:r>
            <a:r>
              <a:rPr lang="en-US" smtClean="0"/>
              <a:t>ARIES Workshop on Energy Efficient RF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90800" y="2051951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2,0x10</a:t>
            </a:r>
            <a:r>
              <a:rPr lang="fr-FR" baseline="30000" dirty="0" smtClean="0">
                <a:solidFill>
                  <a:schemeClr val="bg1"/>
                </a:solidFill>
              </a:rPr>
              <a:t>6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cells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706772" y="4266376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3,8x10</a:t>
            </a:r>
            <a:r>
              <a:rPr lang="fr-FR" baseline="30000" dirty="0" smtClean="0">
                <a:solidFill>
                  <a:schemeClr val="bg1"/>
                </a:solidFill>
              </a:rPr>
              <a:t>6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cells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983708" y="3047171"/>
            <a:ext cx="312420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Mesh</a:t>
            </a:r>
            <a:r>
              <a:rPr lang="fr-FR" dirty="0" smtClean="0"/>
              <a:t> size </a:t>
            </a:r>
            <a:r>
              <a:rPr lang="fr-FR" dirty="0" err="1" smtClean="0"/>
              <a:t>increases</a:t>
            </a:r>
            <a:r>
              <a:rPr lang="fr-FR" dirty="0" smtClean="0"/>
              <a:t>…</a:t>
            </a:r>
          </a:p>
          <a:p>
            <a:r>
              <a:rPr lang="fr-FR" dirty="0" smtClean="0"/>
              <a:t>and klystron </a:t>
            </a:r>
            <a:r>
              <a:rPr lang="fr-FR" dirty="0" err="1" smtClean="0"/>
              <a:t>stability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lost</a:t>
            </a:r>
            <a:r>
              <a:rPr lang="fr-FR" dirty="0" smtClean="0"/>
              <a:t>!</a:t>
            </a:r>
          </a:p>
          <a:p>
            <a:endParaRPr lang="fr-FR" dirty="0"/>
          </a:p>
          <a:p>
            <a:r>
              <a:rPr lang="fr-FR" dirty="0" smtClean="0"/>
              <a:t>This </a:t>
            </a:r>
            <a:r>
              <a:rPr lang="fr-FR" dirty="0" err="1" smtClean="0"/>
              <a:t>was</a:t>
            </a:r>
            <a:r>
              <a:rPr lang="fr-FR" dirty="0" smtClean="0"/>
              <a:t> due to a </a:t>
            </a:r>
            <a:r>
              <a:rPr lang="fr-FR" dirty="0" err="1" smtClean="0"/>
              <a:t>numerical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wich</a:t>
            </a:r>
            <a:r>
              <a:rPr lang="fr-FR" dirty="0" smtClean="0"/>
              <a:t> as </a:t>
            </a:r>
            <a:r>
              <a:rPr lang="fr-FR" dirty="0" err="1" smtClean="0"/>
              <a:t>now</a:t>
            </a:r>
            <a:r>
              <a:rPr lang="fr-FR" dirty="0" smtClean="0"/>
              <a:t> been </a:t>
            </a:r>
            <a:r>
              <a:rPr lang="fr-FR" dirty="0" err="1" smtClean="0"/>
              <a:t>solved</a:t>
            </a:r>
            <a:endParaRPr lang="fr-FR" dirty="0" smtClean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921" y="1647932"/>
            <a:ext cx="2431774" cy="1004328"/>
          </a:xfrm>
          <a:prstGeom prst="rect">
            <a:avLst/>
          </a:prstGeom>
        </p:spPr>
      </p:pic>
      <p:sp>
        <p:nvSpPr>
          <p:cNvPr id="21" name="Flèche vers le bas 20"/>
          <p:cNvSpPr/>
          <p:nvPr/>
        </p:nvSpPr>
        <p:spPr>
          <a:xfrm>
            <a:off x="5203662" y="2743199"/>
            <a:ext cx="282738" cy="1218683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62000" y="5552493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Check and </a:t>
            </a:r>
            <a:r>
              <a:rPr lang="fr-FR" sz="2000" dirty="0" err="1" smtClean="0"/>
              <a:t>re</a:t>
            </a:r>
            <a:r>
              <a:rPr lang="fr-FR" sz="2000" dirty="0" smtClean="0"/>
              <a:t>-check the </a:t>
            </a:r>
            <a:r>
              <a:rPr lang="fr-FR" sz="2000" dirty="0" err="1" smtClean="0"/>
              <a:t>validity</a:t>
            </a:r>
            <a:r>
              <a:rPr lang="fr-FR" sz="2000" dirty="0" smtClean="0"/>
              <a:t> of </a:t>
            </a:r>
            <a:r>
              <a:rPr lang="fr-FR" sz="2000" dirty="0" err="1" smtClean="0"/>
              <a:t>your</a:t>
            </a:r>
            <a:r>
              <a:rPr lang="fr-FR" sz="2000" dirty="0" smtClean="0"/>
              <a:t> </a:t>
            </a:r>
            <a:r>
              <a:rPr lang="fr-FR" sz="2000" dirty="0" err="1" smtClean="0"/>
              <a:t>results</a:t>
            </a:r>
            <a:r>
              <a:rPr lang="fr-FR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err="1" smtClean="0"/>
              <a:t>Discuss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code </a:t>
            </a:r>
            <a:r>
              <a:rPr lang="fr-FR" sz="2000" dirty="0" err="1" smtClean="0"/>
              <a:t>developers</a:t>
            </a:r>
            <a:r>
              <a:rPr lang="fr-FR" sz="2000" dirty="0" smtClean="0"/>
              <a:t>!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797141" y="3135285"/>
            <a:ext cx="851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Time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-820690" y="1964887"/>
            <a:ext cx="19709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RF</a:t>
            </a:r>
            <a:r>
              <a:rPr lang="fr-FR" dirty="0" smtClean="0"/>
              <a:t> output power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856512" y="5241345"/>
            <a:ext cx="851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Time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-761319" y="4070947"/>
            <a:ext cx="19709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RF</a:t>
            </a:r>
            <a:r>
              <a:rPr lang="fr-FR" dirty="0" smtClean="0"/>
              <a:t> output power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52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91" y="3911685"/>
            <a:ext cx="4581391" cy="253314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Magic</a:t>
            </a:r>
            <a:r>
              <a:rPr lang="fr-FR" dirty="0" smtClean="0"/>
              <a:t> 2d </a:t>
            </a:r>
            <a:r>
              <a:rPr lang="fr-FR" dirty="0" err="1" smtClean="0"/>
              <a:t>examples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Juliette PLOUIN– </a:t>
            </a:r>
            <a:r>
              <a:rPr lang="en-US" smtClean="0"/>
              <a:t>ARIES Workshop on Energy Efficient RF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181976" y="6188244"/>
            <a:ext cx="851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Time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r="3273"/>
          <a:stretch/>
        </p:blipFill>
        <p:spPr>
          <a:xfrm>
            <a:off x="4562101" y="3870360"/>
            <a:ext cx="4505700" cy="26158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921673" y="559342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2"/>
                </a:solidFill>
              </a:rPr>
              <a:t>Unstable</a:t>
            </a:r>
            <a:r>
              <a:rPr lang="fr-FR" b="1" dirty="0" smtClean="0">
                <a:solidFill>
                  <a:schemeClr val="accent2"/>
                </a:solidFill>
              </a:rPr>
              <a:t> klystron…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r="5063" b="18029"/>
          <a:stretch/>
        </p:blipFill>
        <p:spPr>
          <a:xfrm>
            <a:off x="4517906" y="1052489"/>
            <a:ext cx="4404086" cy="252051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 rot="16200000">
            <a:off x="-800812" y="4827974"/>
            <a:ext cx="19709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RF</a:t>
            </a:r>
            <a:r>
              <a:rPr lang="fr-FR" dirty="0" smtClean="0"/>
              <a:t> output power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670812" y="6208110"/>
            <a:ext cx="851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Time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407392" y="554141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Good </a:t>
            </a:r>
            <a:r>
              <a:rPr lang="fr-FR" b="1" dirty="0" err="1" smtClean="0">
                <a:solidFill>
                  <a:schemeClr val="accent2"/>
                </a:solidFill>
              </a:rPr>
              <a:t>stability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3635461" y="2076600"/>
            <a:ext cx="19709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Particle</a:t>
            </a:r>
            <a:r>
              <a:rPr lang="fr-FR" dirty="0" smtClean="0"/>
              <a:t> </a:t>
            </a:r>
            <a:r>
              <a:rPr lang="fr-FR" dirty="0" err="1" smtClean="0"/>
              <a:t>velocity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553200" y="337301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Position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5"/>
          <a:srcRect r="46626" b="3243"/>
          <a:stretch/>
        </p:blipFill>
        <p:spPr>
          <a:xfrm>
            <a:off x="319886" y="1375171"/>
            <a:ext cx="3596299" cy="210832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664868" y="850392"/>
            <a:ext cx="18142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Time: few </a:t>
            </a:r>
            <a:r>
              <a:rPr lang="fr-FR" dirty="0" err="1" smtClean="0"/>
              <a:t>hours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60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Other</a:t>
            </a:r>
            <a:r>
              <a:rPr lang="fr-FR" dirty="0" smtClean="0"/>
              <a:t> pic codes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Juliette PLOUIN– </a:t>
            </a:r>
            <a:r>
              <a:rPr lang="en-US" dirty="0" smtClean="0"/>
              <a:t>ARIES Workshop on Energy Efficient </a:t>
            </a:r>
            <a:r>
              <a:rPr lang="en-US" dirty="0" err="1" smtClean="0"/>
              <a:t>RF</a:t>
            </a:r>
            <a:endParaRPr lang="fr-FR" dirty="0"/>
          </a:p>
        </p:txBody>
      </p:sp>
      <p:pic>
        <p:nvPicPr>
          <p:cNvPr id="7" name="Image 6" descr="warp-us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5" y="3346174"/>
            <a:ext cx="4337548" cy="211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152400" y="1132343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4"/>
                </a:solidFill>
              </a:rPr>
              <a:t>GDFidL</a:t>
            </a:r>
            <a:r>
              <a:rPr lang="fr-FR" b="1" dirty="0" smtClean="0">
                <a:solidFill>
                  <a:schemeClr val="accent4"/>
                </a:solidFill>
              </a:rPr>
              <a:t> </a:t>
            </a:r>
            <a:r>
              <a:rPr lang="fr-FR" b="1" dirty="0" smtClean="0">
                <a:solidFill>
                  <a:schemeClr val="accent4"/>
                </a:solidFill>
              </a:rPr>
              <a:t>: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done</a:t>
            </a:r>
            <a:r>
              <a:rPr lang="fr-FR" dirty="0"/>
              <a:t> on klystron but </a:t>
            </a:r>
            <a:r>
              <a:rPr lang="fr-FR" dirty="0" err="1"/>
              <a:t>doesn’t</a:t>
            </a:r>
            <a:r>
              <a:rPr lang="fr-FR" dirty="0"/>
              <a:t> </a:t>
            </a:r>
            <a:r>
              <a:rPr lang="fr-FR" dirty="0" err="1"/>
              <a:t>seem</a:t>
            </a:r>
            <a:r>
              <a:rPr lang="fr-FR" dirty="0"/>
              <a:t> to have been </a:t>
            </a:r>
            <a:r>
              <a:rPr lang="fr-FR" dirty="0" err="1" smtClean="0"/>
              <a:t>continued</a:t>
            </a:r>
            <a:endParaRPr lang="fr-FR" dirty="0"/>
          </a:p>
          <a:p>
            <a:endParaRPr lang="fr-FR" dirty="0"/>
          </a:p>
          <a:p>
            <a:r>
              <a:rPr lang="fr-FR" b="1" dirty="0" smtClean="0">
                <a:solidFill>
                  <a:schemeClr val="accent4"/>
                </a:solidFill>
              </a:rPr>
              <a:t>Warp</a:t>
            </a:r>
            <a:r>
              <a:rPr lang="fr-FR" dirty="0" smtClean="0"/>
              <a:t> </a:t>
            </a:r>
            <a:r>
              <a:rPr lang="en-GB" dirty="0" smtClean="0"/>
              <a:t>is </a:t>
            </a:r>
            <a:r>
              <a:rPr lang="en-GB" dirty="0"/>
              <a:t>an extensively developed open-source PIC code designed to simulate charged particle beams with high space-charge intensity. It has been developed at Lawrence Berkeley National Laboratory, CA, USA. It’s a free and open source code.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14400" y="2745896"/>
            <a:ext cx="4300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Klystron class </a:t>
            </a:r>
            <a:r>
              <a:rPr lang="fr-FR" sz="1600" dirty="0" err="1" smtClean="0">
                <a:solidFill>
                  <a:srgbClr val="C00000"/>
                </a:solidFill>
              </a:rPr>
              <a:t>developed</a:t>
            </a:r>
            <a:r>
              <a:rPr lang="fr-FR" sz="1600" dirty="0" smtClean="0">
                <a:solidFill>
                  <a:srgbClr val="C00000"/>
                </a:solidFill>
              </a:rPr>
              <a:t> at CEA </a:t>
            </a:r>
            <a:r>
              <a:rPr lang="fr-FR" sz="1600" dirty="0" smtClean="0">
                <a:solidFill>
                  <a:srgbClr val="C00000"/>
                </a:solidFill>
              </a:rPr>
              <a:t> for </a:t>
            </a:r>
            <a:r>
              <a:rPr lang="fr-FR" sz="1600" dirty="0">
                <a:solidFill>
                  <a:srgbClr val="C00000"/>
                </a:solidFill>
              </a:rPr>
              <a:t>W</a:t>
            </a:r>
            <a:r>
              <a:rPr lang="fr-FR" sz="1600" dirty="0" smtClean="0">
                <a:solidFill>
                  <a:srgbClr val="C00000"/>
                </a:solidFill>
              </a:rPr>
              <a:t>arp (interfaces </a:t>
            </a:r>
            <a:r>
              <a:rPr lang="fr-FR" sz="1600" dirty="0" err="1" smtClean="0">
                <a:solidFill>
                  <a:srgbClr val="C00000"/>
                </a:solidFill>
              </a:rPr>
              <a:t>with</a:t>
            </a:r>
            <a:r>
              <a:rPr lang="fr-FR" sz="1600" dirty="0" smtClean="0">
                <a:solidFill>
                  <a:srgbClr val="C00000"/>
                </a:solidFill>
              </a:rPr>
              <a:t> </a:t>
            </a:r>
            <a:r>
              <a:rPr lang="fr-FR" sz="1600" dirty="0" err="1" smtClean="0">
                <a:solidFill>
                  <a:srgbClr val="C00000"/>
                </a:solidFill>
              </a:rPr>
              <a:t>superfish</a:t>
            </a:r>
            <a:r>
              <a:rPr lang="fr-FR" sz="1600" dirty="0" smtClean="0">
                <a:solidFill>
                  <a:srgbClr val="C00000"/>
                </a:solidFill>
              </a:rPr>
              <a:t> and </a:t>
            </a:r>
            <a:r>
              <a:rPr lang="fr-FR" sz="1600" dirty="0" err="1" smtClean="0">
                <a:solidFill>
                  <a:srgbClr val="C00000"/>
                </a:solidFill>
              </a:rPr>
              <a:t>AJDisk</a:t>
            </a:r>
            <a:r>
              <a:rPr lang="fr-FR" sz="1600" dirty="0" smtClean="0">
                <a:solidFill>
                  <a:srgbClr val="C00000"/>
                </a:solidFill>
              </a:rPr>
              <a:t>)</a:t>
            </a:r>
            <a:endParaRPr lang="fr-FR" sz="1600" dirty="0">
              <a:solidFill>
                <a:srgbClr val="C00000"/>
              </a:solidFill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94" y="3165669"/>
            <a:ext cx="2825750" cy="21939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l="22499" b="12512"/>
          <a:stretch/>
        </p:blipFill>
        <p:spPr>
          <a:xfrm>
            <a:off x="5849194" y="3276538"/>
            <a:ext cx="2292350" cy="18157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4057" y="5673469"/>
            <a:ext cx="7762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Conclusion in 2015: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GB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Warp </a:t>
            </a:r>
            <a:r>
              <a:rPr lang="en-GB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shows </a:t>
            </a:r>
            <a:r>
              <a:rPr lang="en-GB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high potentiality to simulate the klystron as built without any assumption, but a deeper knowledge of the code is still needed</a:t>
            </a:r>
            <a:r>
              <a:rPr lang="en-GB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fr-FR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01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on pic codes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Juliette PLOUIN– </a:t>
            </a:r>
            <a:r>
              <a:rPr lang="en-US" smtClean="0"/>
              <a:t>ARIES Workshop on Energy Efficient RF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76000" y="1600200"/>
            <a:ext cx="8568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err="1" smtClean="0">
                <a:solidFill>
                  <a:srgbClr val="C00000"/>
                </a:solidFill>
              </a:rPr>
              <a:t>Why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we</a:t>
            </a:r>
            <a:r>
              <a:rPr lang="fr-FR" sz="2000" b="1" dirty="0" smtClean="0">
                <a:solidFill>
                  <a:srgbClr val="C00000"/>
                </a:solidFill>
              </a:rPr>
              <a:t> use </a:t>
            </a:r>
            <a:r>
              <a:rPr lang="fr-FR" sz="2000" b="1" dirty="0" err="1" smtClean="0">
                <a:solidFill>
                  <a:srgbClr val="C00000"/>
                </a:solidFill>
              </a:rPr>
              <a:t>these</a:t>
            </a:r>
            <a:r>
              <a:rPr lang="fr-FR" sz="2000" b="1" dirty="0" smtClean="0">
                <a:solidFill>
                  <a:srgbClr val="C00000"/>
                </a:solidFill>
              </a:rPr>
              <a:t> codes:</a:t>
            </a:r>
          </a:p>
          <a:p>
            <a:r>
              <a:rPr lang="fr-FR" sz="2000" dirty="0" err="1" smtClean="0"/>
              <a:t>Their</a:t>
            </a:r>
            <a:r>
              <a:rPr lang="fr-FR" sz="2000" dirty="0" smtClean="0"/>
              <a:t> </a:t>
            </a:r>
            <a:r>
              <a:rPr lang="fr-FR" sz="2000" dirty="0" smtClean="0"/>
              <a:t>agreement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geometry</a:t>
            </a:r>
            <a:r>
              <a:rPr lang="fr-FR" sz="2000" dirty="0" smtClean="0"/>
              <a:t> and </a:t>
            </a:r>
            <a:r>
              <a:rPr lang="fr-FR" sz="2000" dirty="0" err="1" smtClean="0"/>
              <a:t>physics</a:t>
            </a:r>
            <a:r>
              <a:rPr lang="fr-FR" sz="2000" dirty="0" smtClean="0"/>
              <a:t> of klystrons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much</a:t>
            </a:r>
            <a:r>
              <a:rPr lang="fr-FR" sz="2000" dirty="0" smtClean="0"/>
              <a:t> </a:t>
            </a:r>
            <a:r>
              <a:rPr lang="fr-FR" sz="2000" dirty="0" err="1" smtClean="0"/>
              <a:t>higher</a:t>
            </a:r>
            <a:r>
              <a:rPr lang="fr-FR" sz="2000" dirty="0" smtClean="0"/>
              <a:t>.</a:t>
            </a:r>
          </a:p>
          <a:p>
            <a:r>
              <a:rPr lang="fr-FR" sz="2000" dirty="0" err="1" smtClean="0"/>
              <a:t>They</a:t>
            </a:r>
            <a:r>
              <a:rPr lang="fr-FR" sz="2000" dirty="0" smtClean="0"/>
              <a:t> </a:t>
            </a:r>
            <a:r>
              <a:rPr lang="fr-FR" sz="2000" dirty="0" err="1" smtClean="0"/>
              <a:t>allow</a:t>
            </a:r>
            <a:r>
              <a:rPr lang="fr-FR" sz="2000" dirty="0" smtClean="0"/>
              <a:t> </a:t>
            </a:r>
            <a:r>
              <a:rPr lang="fr-FR" sz="2000" dirty="0" err="1" smtClean="0"/>
              <a:t>verification</a:t>
            </a:r>
            <a:r>
              <a:rPr lang="fr-FR" sz="2000" dirty="0" smtClean="0"/>
              <a:t> of the klystron </a:t>
            </a:r>
            <a:r>
              <a:rPr lang="fr-FR" sz="2000" dirty="0" smtClean="0"/>
              <a:t>performances </a:t>
            </a:r>
            <a:r>
              <a:rPr lang="fr-FR" sz="2000" dirty="0" err="1" smtClean="0"/>
              <a:t>after</a:t>
            </a:r>
            <a:r>
              <a:rPr lang="fr-FR" sz="2000" dirty="0" smtClean="0"/>
              <a:t> </a:t>
            </a:r>
            <a:r>
              <a:rPr lang="fr-FR" sz="2000" dirty="0" err="1" smtClean="0"/>
              <a:t>optimization</a:t>
            </a:r>
            <a:endParaRPr lang="fr-FR" sz="2000" dirty="0" smtClean="0"/>
          </a:p>
          <a:p>
            <a:r>
              <a:rPr lang="fr-FR" sz="2000" dirty="0" err="1" smtClean="0"/>
              <a:t>These</a:t>
            </a:r>
            <a:r>
              <a:rPr lang="fr-FR" sz="2000" dirty="0" smtClean="0"/>
              <a:t> codes are </a:t>
            </a:r>
            <a:r>
              <a:rPr lang="fr-FR" sz="2000" dirty="0" err="1" smtClean="0"/>
              <a:t>developed</a:t>
            </a:r>
            <a:r>
              <a:rPr lang="fr-FR" sz="2000" dirty="0" smtClean="0"/>
              <a:t> and </a:t>
            </a:r>
            <a:r>
              <a:rPr lang="fr-FR" sz="2000" dirty="0" err="1" smtClean="0"/>
              <a:t>sold</a:t>
            </a:r>
            <a:r>
              <a:rPr lang="fr-FR" sz="2000" dirty="0" smtClean="0"/>
              <a:t> by </a:t>
            </a:r>
            <a:r>
              <a:rPr lang="fr-FR" sz="2000" dirty="0" err="1" smtClean="0"/>
              <a:t>private</a:t>
            </a:r>
            <a:r>
              <a:rPr lang="fr-FR" sz="2000" dirty="0" smtClean="0"/>
              <a:t> </a:t>
            </a:r>
            <a:r>
              <a:rPr lang="fr-FR" sz="2000" dirty="0" err="1" smtClean="0"/>
              <a:t>companies</a:t>
            </a:r>
            <a:r>
              <a:rPr lang="fr-FR" sz="2000" dirty="0" smtClean="0"/>
              <a:t>, are </a:t>
            </a:r>
            <a:r>
              <a:rPr lang="fr-FR" sz="2000" dirty="0" err="1" smtClean="0"/>
              <a:t>maintained</a:t>
            </a:r>
            <a:r>
              <a:rPr lang="fr-FR" sz="2000" dirty="0" smtClean="0"/>
              <a:t>, and propose </a:t>
            </a:r>
            <a:r>
              <a:rPr lang="fr-FR" sz="2000" dirty="0" err="1" smtClean="0"/>
              <a:t>technical</a:t>
            </a:r>
            <a:r>
              <a:rPr lang="fr-FR" sz="2000" dirty="0" smtClean="0"/>
              <a:t> support (</a:t>
            </a:r>
            <a:r>
              <a:rPr lang="fr-FR" sz="2000" dirty="0" err="1" smtClean="0"/>
              <a:t>CST</a:t>
            </a:r>
            <a:r>
              <a:rPr lang="fr-FR" sz="2000" dirty="0" smtClean="0"/>
              <a:t> people are </a:t>
            </a:r>
            <a:r>
              <a:rPr lang="fr-FR" sz="2000" dirty="0" err="1" smtClean="0"/>
              <a:t>very</a:t>
            </a:r>
            <a:r>
              <a:rPr lang="fr-FR" sz="2000" dirty="0" smtClean="0"/>
              <a:t> active in the </a:t>
            </a:r>
            <a:r>
              <a:rPr lang="fr-FR" sz="2000" dirty="0" err="1" smtClean="0"/>
              <a:t>microwave</a:t>
            </a:r>
            <a:r>
              <a:rPr lang="fr-FR" sz="2000" dirty="0" smtClean="0"/>
              <a:t> tubes </a:t>
            </a:r>
            <a:r>
              <a:rPr lang="fr-FR" sz="2000" dirty="0" err="1" smtClean="0"/>
              <a:t>community</a:t>
            </a:r>
            <a:r>
              <a:rPr lang="fr-FR" sz="2000" dirty="0" smtClean="0"/>
              <a:t>)</a:t>
            </a:r>
          </a:p>
          <a:p>
            <a:endParaRPr lang="fr-FR" sz="2000" dirty="0"/>
          </a:p>
          <a:p>
            <a:r>
              <a:rPr lang="fr-FR" sz="2000" b="1" dirty="0" err="1" smtClean="0">
                <a:solidFill>
                  <a:srgbClr val="C00000"/>
                </a:solidFill>
              </a:rPr>
              <a:t>Their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limits</a:t>
            </a:r>
            <a:r>
              <a:rPr lang="fr-FR" sz="2000" b="1" dirty="0" smtClean="0">
                <a:solidFill>
                  <a:srgbClr val="C00000"/>
                </a:solidFill>
              </a:rPr>
              <a:t> and </a:t>
            </a:r>
            <a:r>
              <a:rPr lang="fr-FR" sz="2000" b="1" dirty="0" err="1" smtClean="0">
                <a:solidFill>
                  <a:srgbClr val="C00000"/>
                </a:solidFill>
              </a:rPr>
              <a:t>difficulties</a:t>
            </a:r>
            <a:r>
              <a:rPr lang="fr-FR" sz="20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fr-FR" sz="2000" dirty="0" err="1"/>
              <a:t>They</a:t>
            </a:r>
            <a:r>
              <a:rPr lang="fr-FR" sz="2000" dirty="0"/>
              <a:t> are time </a:t>
            </a:r>
            <a:r>
              <a:rPr lang="fr-FR" sz="2000" dirty="0" err="1"/>
              <a:t>consuming</a:t>
            </a:r>
            <a:r>
              <a:rPr lang="fr-FR" sz="2000" dirty="0"/>
              <a:t>, and </a:t>
            </a:r>
            <a:r>
              <a:rPr lang="fr-FR" sz="2000" dirty="0" smtClean="0"/>
              <a:t>are </a:t>
            </a:r>
            <a:r>
              <a:rPr lang="fr-FR" sz="2000" dirty="0"/>
              <a:t>not </a:t>
            </a:r>
            <a:r>
              <a:rPr lang="fr-FR" sz="2000" dirty="0" err="1"/>
              <a:t>fitted</a:t>
            </a:r>
            <a:r>
              <a:rPr lang="fr-FR" sz="2000" dirty="0"/>
              <a:t> for </a:t>
            </a:r>
            <a:r>
              <a:rPr lang="fr-FR" sz="2000" dirty="0" err="1"/>
              <a:t>optimization</a:t>
            </a:r>
            <a:r>
              <a:rPr lang="fr-FR" sz="2000" dirty="0"/>
              <a:t> </a:t>
            </a:r>
            <a:r>
              <a:rPr lang="fr-FR" sz="2000" dirty="0" err="1" smtClean="0"/>
              <a:t>procedure</a:t>
            </a:r>
            <a:r>
              <a:rPr lang="fr-FR" sz="2000" dirty="0" smtClean="0"/>
              <a:t>.</a:t>
            </a:r>
            <a:endParaRPr lang="fr-FR" sz="2000" dirty="0"/>
          </a:p>
          <a:p>
            <a:r>
              <a:rPr lang="fr-FR" sz="2000" dirty="0" err="1"/>
              <a:t>They</a:t>
            </a:r>
            <a:r>
              <a:rPr lang="fr-FR" sz="2000" dirty="0"/>
              <a:t> </a:t>
            </a:r>
            <a:r>
              <a:rPr lang="fr-FR" sz="2000" dirty="0" err="1" smtClean="0"/>
              <a:t>require</a:t>
            </a:r>
            <a:r>
              <a:rPr lang="fr-FR" sz="2000" dirty="0" smtClean="0"/>
              <a:t> good </a:t>
            </a:r>
            <a:r>
              <a:rPr lang="fr-FR" sz="2000" dirty="0" err="1" smtClean="0"/>
              <a:t>knowledge</a:t>
            </a:r>
            <a:r>
              <a:rPr lang="fr-FR" sz="2000" dirty="0" smtClean="0"/>
              <a:t> of </a:t>
            </a:r>
            <a:r>
              <a:rPr lang="fr-FR" sz="2000" dirty="0" err="1" smtClean="0"/>
              <a:t>their</a:t>
            </a:r>
            <a:r>
              <a:rPr lang="fr-FR" sz="2000" dirty="0" smtClean="0"/>
              <a:t> </a:t>
            </a:r>
            <a:r>
              <a:rPr lang="fr-FR" sz="2000" dirty="0" err="1" smtClean="0"/>
              <a:t>operation</a:t>
            </a:r>
            <a:r>
              <a:rPr lang="fr-FR" sz="2000" dirty="0" smtClean="0"/>
              <a:t> to </a:t>
            </a:r>
            <a:r>
              <a:rPr lang="fr-FR" sz="2000" dirty="0" err="1" smtClean="0"/>
              <a:t>avoid</a:t>
            </a:r>
            <a:r>
              <a:rPr lang="fr-FR" sz="2000" dirty="0" smtClean="0"/>
              <a:t> </a:t>
            </a:r>
            <a:r>
              <a:rPr lang="fr-FR" sz="2000" dirty="0" err="1" smtClean="0"/>
              <a:t>fake</a:t>
            </a:r>
            <a:r>
              <a:rPr lang="fr-FR" sz="2000" dirty="0" smtClean="0"/>
              <a:t> </a:t>
            </a:r>
            <a:r>
              <a:rPr lang="fr-FR" sz="2000" dirty="0" err="1" smtClean="0"/>
              <a:t>results</a:t>
            </a:r>
            <a:r>
              <a:rPr lang="fr-FR" sz="2000" dirty="0" smtClean="0"/>
              <a:t>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439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2</a:t>
            </a:fld>
            <a:endParaRPr lang="fr-FR"/>
          </a:p>
        </p:txBody>
      </p:sp>
      <p:sp>
        <p:nvSpPr>
          <p:cNvPr id="9" name="Titre 5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</p:spPr>
        <p:txBody>
          <a:bodyPr/>
          <a:lstStyle/>
          <a:p>
            <a:pPr algn="ctr"/>
            <a:r>
              <a:rPr lang="en-US" sz="2000" dirty="0" smtClean="0"/>
              <a:t>SUMMARY</a:t>
            </a:r>
            <a:endParaRPr lang="fr-FR" sz="2000" dirty="0"/>
          </a:p>
        </p:txBody>
      </p:sp>
      <p:sp>
        <p:nvSpPr>
          <p:cNvPr id="10" name="Espace réservé du contenu 6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4370040"/>
          </a:xfrm>
        </p:spPr>
        <p:txBody>
          <a:bodyPr/>
          <a:lstStyle/>
          <a:p>
            <a:pPr marL="1381125" indent="-457200">
              <a:buFont typeface="+mj-lt"/>
              <a:buAutoNum type="arabicPeriod"/>
            </a:pPr>
            <a:r>
              <a:rPr lang="en-US" dirty="0" smtClean="0"/>
              <a:t>How to </a:t>
            </a:r>
            <a:r>
              <a:rPr lang="en-US" dirty="0" smtClean="0"/>
              <a:t>develop </a:t>
            </a:r>
            <a:r>
              <a:rPr lang="en-US" dirty="0" smtClean="0"/>
              <a:t>a klystron design?</a:t>
            </a:r>
          </a:p>
          <a:p>
            <a:pPr marL="1381125" indent="-457200">
              <a:buFont typeface="+mj-lt"/>
              <a:buAutoNum type="arabicPeriod"/>
            </a:pPr>
            <a:r>
              <a:rPr lang="en-US" dirty="0" smtClean="0"/>
              <a:t>1D and 2D steady state code</a:t>
            </a:r>
          </a:p>
          <a:p>
            <a:pPr marL="1381125" indent="-457200">
              <a:buFont typeface="+mj-lt"/>
              <a:buAutoNum type="arabicPeriod"/>
            </a:pPr>
            <a:r>
              <a:rPr lang="en-US" dirty="0" smtClean="0"/>
              <a:t>2D and 3D Particle In Cell (PIC) codes</a:t>
            </a:r>
          </a:p>
          <a:p>
            <a:pPr marL="1381125" indent="-457200">
              <a:buFont typeface="+mj-lt"/>
              <a:buAutoNum type="arabicPeriod"/>
            </a:pPr>
            <a:r>
              <a:rPr lang="en-US" dirty="0" smtClean="0"/>
              <a:t>Codes results comparison</a:t>
            </a:r>
          </a:p>
          <a:p>
            <a:pPr marL="1381125" indent="-457200">
              <a:buFont typeface="+mj-lt"/>
              <a:buAutoNum type="arabicPeriod"/>
            </a:pPr>
            <a:r>
              <a:rPr lang="en-US" dirty="0" smtClean="0"/>
              <a:t>Conclusion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Juliette PLOUIN– </a:t>
            </a:r>
            <a:r>
              <a:rPr lang="en-US" smtClean="0"/>
              <a:t>ARIES Workshop on Energy Efficient RF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27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Code results comparison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Juliette PLOUIN– ARIES Workshop on Energy Efficient RF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17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codes - 1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Juliette PLOUIN– </a:t>
            </a:r>
            <a:r>
              <a:rPr lang="en-US" smtClean="0"/>
              <a:t>ARIES Workshop on Energy Efficient RF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13479" y="3850026"/>
            <a:ext cx="4198987" cy="301691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srgbClr val="333399"/>
                </a:solidFill>
                <a:latin typeface="Arial"/>
              </a:rPr>
              <a:t>CEA/Thales </a:t>
            </a:r>
            <a:r>
              <a:rPr lang="en-US" b="1" kern="0" dirty="0" err="1" smtClean="0">
                <a:solidFill>
                  <a:srgbClr val="333399"/>
                </a:solidFill>
                <a:latin typeface="Arial"/>
              </a:rPr>
              <a:t>kladistron</a:t>
            </a:r>
            <a:r>
              <a:rPr lang="en-US" b="1" kern="0" dirty="0" smtClean="0">
                <a:solidFill>
                  <a:srgbClr val="333399"/>
                </a:solidFill>
                <a:latin typeface="Arial"/>
              </a:rPr>
              <a:t> - 16 cavities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14770" y="6033494"/>
            <a:ext cx="3041818" cy="338554"/>
          </a:xfrm>
          <a:prstGeom prst="rect">
            <a:avLst/>
          </a:prstGeom>
          <a:solidFill>
            <a:srgbClr val="0091C3">
              <a:alpha val="50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Same elements</a:t>
            </a:r>
          </a:p>
        </p:txBody>
      </p:sp>
      <p:grpSp>
        <p:nvGrpSpPr>
          <p:cNvPr id="15" name="Group 5"/>
          <p:cNvGrpSpPr/>
          <p:nvPr/>
        </p:nvGrpSpPr>
        <p:grpSpPr>
          <a:xfrm>
            <a:off x="78568" y="1372782"/>
            <a:ext cx="5969478" cy="5360961"/>
            <a:chOff x="212400" y="1236502"/>
            <a:chExt cx="5969478" cy="5360961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0" y="4588961"/>
              <a:ext cx="5320635" cy="2008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3797490" y="5423699"/>
              <a:ext cx="1220496" cy="338554"/>
            </a:xfrm>
            <a:prstGeom prst="rect">
              <a:avLst/>
            </a:prstGeom>
            <a:solidFill>
              <a:srgbClr val="0091C3">
                <a:alpha val="50000"/>
              </a:srgb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collector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5122" y="5423699"/>
              <a:ext cx="1326625" cy="338554"/>
            </a:xfrm>
            <a:prstGeom prst="rect">
              <a:avLst/>
            </a:prstGeom>
            <a:solidFill>
              <a:srgbClr val="0091C3">
                <a:alpha val="50000"/>
              </a:srgb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gun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5248" y="5403467"/>
              <a:ext cx="185728" cy="379018"/>
            </a:xfrm>
            <a:prstGeom prst="rect">
              <a:avLst/>
            </a:prstGeom>
            <a:solidFill>
              <a:srgbClr val="0091C3">
                <a:alpha val="5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79096" y="5403467"/>
              <a:ext cx="185728" cy="379018"/>
            </a:xfrm>
            <a:prstGeom prst="rect">
              <a:avLst/>
            </a:prstGeom>
            <a:solidFill>
              <a:srgbClr val="0091C3">
                <a:alpha val="50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lèche vers le bas 20"/>
            <p:cNvSpPr/>
            <p:nvPr/>
          </p:nvSpPr>
          <p:spPr>
            <a:xfrm>
              <a:off x="2211680" y="5187444"/>
              <a:ext cx="92864" cy="161228"/>
            </a:xfrm>
            <a:prstGeom prst="downArrow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lèche vers le bas 21"/>
            <p:cNvSpPr/>
            <p:nvPr/>
          </p:nvSpPr>
          <p:spPr>
            <a:xfrm flipV="1">
              <a:off x="3472746" y="5043552"/>
              <a:ext cx="218893" cy="322457"/>
            </a:xfrm>
            <a:prstGeom prst="downArrow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287315" y="4502201"/>
              <a:ext cx="1735579" cy="584775"/>
            </a:xfrm>
            <a:prstGeom prst="rect">
              <a:avLst/>
            </a:prstGeom>
            <a:solidFill>
              <a:srgbClr val="0091C3">
                <a:alpha val="50000"/>
              </a:srgbClr>
            </a:solidFill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002060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output cavity and window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59533" y="4748422"/>
              <a:ext cx="1495386" cy="338554"/>
            </a:xfrm>
            <a:prstGeom prst="rect">
              <a:avLst/>
            </a:prstGeom>
            <a:solidFill>
              <a:srgbClr val="0091C3">
                <a:alpha val="50000"/>
              </a:srgb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59533" y="6173320"/>
              <a:ext cx="1495386" cy="338554"/>
            </a:xfrm>
            <a:prstGeom prst="rect">
              <a:avLst/>
            </a:prstGeom>
            <a:solidFill>
              <a:srgbClr val="0091C3">
                <a:alpha val="50000"/>
              </a:srgb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solenoid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68033" y="4583005"/>
              <a:ext cx="907171" cy="584775"/>
            </a:xfrm>
            <a:prstGeom prst="rect">
              <a:avLst/>
            </a:prstGeom>
            <a:solidFill>
              <a:srgbClr val="0091C3">
                <a:alpha val="50000"/>
              </a:srgbClr>
            </a:solidFill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002060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input cavity</a:t>
              </a:r>
            </a:p>
          </p:txBody>
        </p:sp>
        <p:cxnSp>
          <p:nvCxnSpPr>
            <p:cNvPr id="27" name="Connecteur droit avec flèche 26"/>
            <p:cNvCxnSpPr>
              <a:endCxn id="19" idx="0"/>
            </p:cNvCxnSpPr>
            <p:nvPr/>
          </p:nvCxnSpPr>
          <p:spPr>
            <a:xfrm>
              <a:off x="1584180" y="5043552"/>
              <a:ext cx="633932" cy="359915"/>
            </a:xfrm>
            <a:prstGeom prst="straightConnector1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cxnSp>
          <p:nvCxnSpPr>
            <p:cNvPr id="28" name="Connecteur droit avec flèche 27"/>
            <p:cNvCxnSpPr/>
            <p:nvPr/>
          </p:nvCxnSpPr>
          <p:spPr>
            <a:xfrm flipH="1">
              <a:off x="3768648" y="4975873"/>
              <a:ext cx="1037334" cy="390136"/>
            </a:xfrm>
            <a:prstGeom prst="straightConnector1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sp>
          <p:nvSpPr>
            <p:cNvPr id="29" name="Accolade fermante 28"/>
            <p:cNvSpPr/>
            <p:nvPr/>
          </p:nvSpPr>
          <p:spPr>
            <a:xfrm rot="16200000">
              <a:off x="2466825" y="4333318"/>
              <a:ext cx="617589" cy="1447794"/>
            </a:xfrm>
            <a:prstGeom prst="rightBrace">
              <a:avLst/>
            </a:prstGeom>
            <a:noFill/>
            <a:ln w="28575" cap="flat" cmpd="sng" algn="ctr">
              <a:solidFill>
                <a:srgbClr val="DC052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1"/>
            <a:stretch/>
          </p:blipFill>
          <p:spPr bwMode="auto">
            <a:xfrm>
              <a:off x="1907704" y="5423713"/>
              <a:ext cx="1757700" cy="129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1"/>
            <a:stretch/>
          </p:blipFill>
          <p:spPr bwMode="auto">
            <a:xfrm flipV="1">
              <a:off x="1907704" y="5515599"/>
              <a:ext cx="1757700" cy="129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67" y="1673562"/>
              <a:ext cx="5320635" cy="2008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3973057" y="2508300"/>
              <a:ext cx="1220496" cy="338554"/>
            </a:xfrm>
            <a:prstGeom prst="rect">
              <a:avLst/>
            </a:prstGeom>
            <a:solidFill>
              <a:srgbClr val="0091C3">
                <a:alpha val="50000"/>
              </a:srgb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collector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0689" y="2508300"/>
              <a:ext cx="1326625" cy="338554"/>
            </a:xfrm>
            <a:prstGeom prst="rect">
              <a:avLst/>
            </a:prstGeom>
            <a:solidFill>
              <a:srgbClr val="0091C3">
                <a:alpha val="50000"/>
              </a:srgb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gun</a:t>
              </a:r>
            </a:p>
          </p:txBody>
        </p:sp>
        <p:sp>
          <p:nvSpPr>
            <p:cNvPr id="35" name="Flèche vers le bas 34"/>
            <p:cNvSpPr/>
            <p:nvPr/>
          </p:nvSpPr>
          <p:spPr>
            <a:xfrm>
              <a:off x="2107678" y="2289382"/>
              <a:ext cx="92864" cy="161228"/>
            </a:xfrm>
            <a:prstGeom prst="downArrow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lèche vers le bas 35"/>
            <p:cNvSpPr/>
            <p:nvPr/>
          </p:nvSpPr>
          <p:spPr>
            <a:xfrm flipV="1">
              <a:off x="3648313" y="2128153"/>
              <a:ext cx="218893" cy="322457"/>
            </a:xfrm>
            <a:prstGeom prst="downArrow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446299" y="1563497"/>
              <a:ext cx="1735579" cy="584775"/>
            </a:xfrm>
            <a:prstGeom prst="rect">
              <a:avLst/>
            </a:prstGeom>
            <a:solidFill>
              <a:srgbClr val="0091C3">
                <a:alpha val="50000"/>
              </a:srgbClr>
            </a:solidFill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002060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output cavity and window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35100" y="1833023"/>
              <a:ext cx="1495386" cy="338554"/>
            </a:xfrm>
            <a:prstGeom prst="rect">
              <a:avLst/>
            </a:prstGeom>
            <a:solidFill>
              <a:srgbClr val="0091C3">
                <a:alpha val="50000"/>
              </a:srgb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88221" y="3223675"/>
              <a:ext cx="1393970" cy="338554"/>
            </a:xfrm>
            <a:prstGeom prst="rect">
              <a:avLst/>
            </a:prstGeom>
            <a:solidFill>
              <a:srgbClr val="0091C3">
                <a:alpha val="50000"/>
              </a:srgb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solenoid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943600" y="1667606"/>
              <a:ext cx="907171" cy="584775"/>
            </a:xfrm>
            <a:prstGeom prst="rect">
              <a:avLst/>
            </a:prstGeom>
            <a:solidFill>
              <a:srgbClr val="0091C3">
                <a:alpha val="50000"/>
              </a:srgbClr>
            </a:solidFill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002060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input cavity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1759748" y="1236502"/>
              <a:ext cx="22864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87000A">
                      <a:lumMod val="60000"/>
                      <a:lumOff val="40000"/>
                    </a:srgbClr>
                  </a:solidFill>
                  <a:latin typeface="Arial"/>
                </a:rPr>
                <a:t>TH2166 intermediate cavities</a:t>
              </a:r>
              <a:endParaRPr lang="en-US" sz="1600" b="1" dirty="0">
                <a:solidFill>
                  <a:srgbClr val="87000A">
                    <a:lumMod val="60000"/>
                    <a:lumOff val="40000"/>
                  </a:srgbClr>
                </a:solidFill>
                <a:latin typeface="Arial"/>
              </a:endParaRPr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089636" y="2720085"/>
              <a:ext cx="1713092" cy="12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397" y="2545101"/>
              <a:ext cx="1713092" cy="12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Accolade fermante 43"/>
            <p:cNvSpPr/>
            <p:nvPr/>
          </p:nvSpPr>
          <p:spPr>
            <a:xfrm rot="16200000">
              <a:off x="2596452" y="1547547"/>
              <a:ext cx="617587" cy="1188538"/>
            </a:xfrm>
            <a:prstGeom prst="rightBrace">
              <a:avLst/>
            </a:prstGeom>
            <a:noFill/>
            <a:ln w="28575" cap="flat" cmpd="sng" algn="ctr">
              <a:solidFill>
                <a:srgbClr val="DC052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5" name="Connecteur droit avec flèche 44"/>
            <p:cNvCxnSpPr/>
            <p:nvPr/>
          </p:nvCxnSpPr>
          <p:spPr>
            <a:xfrm>
              <a:off x="1759747" y="2128153"/>
              <a:ext cx="413323" cy="591932"/>
            </a:xfrm>
            <a:prstGeom prst="straightConnector1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cxnSp>
          <p:nvCxnSpPr>
            <p:cNvPr id="46" name="Connecteur droit avec flèche 45"/>
            <p:cNvCxnSpPr>
              <a:endCxn id="43" idx="3"/>
            </p:cNvCxnSpPr>
            <p:nvPr/>
          </p:nvCxnSpPr>
          <p:spPr>
            <a:xfrm flipH="1">
              <a:off x="3797489" y="2128153"/>
              <a:ext cx="785816" cy="480333"/>
            </a:xfrm>
            <a:prstGeom prst="straightConnector1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sp>
          <p:nvSpPr>
            <p:cNvPr id="47" name="ZoneTexte 46"/>
            <p:cNvSpPr txBox="1"/>
            <p:nvPr/>
          </p:nvSpPr>
          <p:spPr>
            <a:xfrm>
              <a:off x="1759748" y="4127569"/>
              <a:ext cx="2286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87000A">
                      <a:lumMod val="60000"/>
                      <a:lumOff val="40000"/>
                    </a:srgbClr>
                  </a:solidFill>
                  <a:latin typeface="Arial"/>
                </a:rPr>
                <a:t>Kladistron</a:t>
              </a:r>
              <a:r>
                <a:rPr lang="en-US" sz="1600" b="1" dirty="0" smtClean="0">
                  <a:solidFill>
                    <a:srgbClr val="87000A">
                      <a:lumMod val="60000"/>
                      <a:lumOff val="40000"/>
                    </a:srgbClr>
                  </a:solidFill>
                  <a:latin typeface="Arial"/>
                </a:rPr>
                <a:t> intermediate cavities</a:t>
              </a:r>
              <a:endParaRPr lang="en-US" sz="1600" b="1" dirty="0">
                <a:solidFill>
                  <a:srgbClr val="87000A">
                    <a:lumMod val="60000"/>
                    <a:lumOff val="40000"/>
                  </a:srgbClr>
                </a:solidFill>
                <a:latin typeface="Arial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187001" y="2405847"/>
            <a:ext cx="28257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dirty="0"/>
              <a:t>During EUCARD², a </a:t>
            </a:r>
            <a:r>
              <a:rPr lang="en-US" dirty="0" err="1" smtClean="0"/>
              <a:t>kladistron</a:t>
            </a:r>
            <a:r>
              <a:rPr lang="en-US" dirty="0" smtClean="0"/>
              <a:t> </a:t>
            </a:r>
            <a:r>
              <a:rPr lang="en-US" dirty="0"/>
              <a:t>operating in the C-band (5 GHz) has been designed and manufactured</a:t>
            </a:r>
            <a:r>
              <a:rPr lang="en-US" dirty="0" smtClean="0"/>
              <a:t>, from the design of the existing Thales klystron TH2166 </a:t>
            </a:r>
            <a:r>
              <a:rPr lang="en-US" dirty="0"/>
              <a:t>in view of increasing efficiency.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557" y="929845"/>
            <a:ext cx="3977718" cy="441718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srgbClr val="333399"/>
                </a:solidFill>
                <a:latin typeface="Arial"/>
              </a:rPr>
              <a:t>Thales TH2166 klystron - 6 cavities</a:t>
            </a:r>
          </a:p>
        </p:txBody>
      </p:sp>
    </p:spTree>
    <p:extLst>
      <p:ext uri="{BB962C8B-B14F-4D97-AF65-F5344CB8AC3E}">
        <p14:creationId xmlns:p14="http://schemas.microsoft.com/office/powerpoint/2010/main" val="82709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4062"/>
          <a:stretch/>
        </p:blipFill>
        <p:spPr>
          <a:xfrm>
            <a:off x="3151256" y="2005899"/>
            <a:ext cx="5814330" cy="39423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codes for th2166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Juliette PLOUIN– </a:t>
            </a:r>
            <a:r>
              <a:rPr lang="en-US" smtClean="0"/>
              <a:t>ARIES Workshop on Energy Efficient RF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44971"/>
              </p:ext>
            </p:extLst>
          </p:nvPr>
        </p:nvGraphicFramePr>
        <p:xfrm>
          <a:off x="275576" y="1035640"/>
          <a:ext cx="8472888" cy="106111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29425">
                  <a:extLst>
                    <a:ext uri="{9D8B030D-6E8A-4147-A177-3AD203B41FA5}">
                      <a16:colId xmlns:a16="http://schemas.microsoft.com/office/drawing/2014/main" val="3386413750"/>
                    </a:ext>
                  </a:extLst>
                </a:gridCol>
                <a:gridCol w="4019167">
                  <a:extLst>
                    <a:ext uri="{9D8B030D-6E8A-4147-A177-3AD203B41FA5}">
                      <a16:colId xmlns:a16="http://schemas.microsoft.com/office/drawing/2014/main" val="4070711208"/>
                    </a:ext>
                  </a:extLst>
                </a:gridCol>
                <a:gridCol w="2824296">
                  <a:extLst>
                    <a:ext uri="{9D8B030D-6E8A-4147-A177-3AD203B41FA5}">
                      <a16:colId xmlns:a16="http://schemas.microsoft.com/office/drawing/2014/main" val="3421883237"/>
                    </a:ext>
                  </a:extLst>
                </a:gridCol>
              </a:tblGrid>
              <a:tr h="289852">
                <a:tc>
                  <a:txBody>
                    <a:bodyPr/>
                    <a:lstStyle/>
                    <a:p>
                      <a:r>
                        <a:rPr lang="fr-FR" sz="1600" u="none" strike="noStrike" kern="1200" baseline="0" dirty="0" smtClean="0"/>
                        <a:t>Configurations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Initial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b</a:t>
                      </a:r>
                      <a:r>
                        <a:rPr lang="fr-FR" sz="1600" dirty="0" err="1" smtClean="0"/>
                        <a:t>eam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Magnetic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field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045600"/>
                  </a:ext>
                </a:extLst>
              </a:tr>
              <a:tr h="28985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Laminary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Uniform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769457"/>
                  </a:ext>
                </a:extLst>
              </a:tr>
              <a:tr h="39055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3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From</a:t>
                      </a:r>
                      <a:r>
                        <a:rPr lang="fr-FR" sz="1600" baseline="0" dirty="0" smtClean="0"/>
                        <a:t> Optic2D </a:t>
                      </a:r>
                      <a:r>
                        <a:rPr lang="fr-FR" sz="1400" baseline="0" dirty="0" smtClean="0"/>
                        <a:t>(Thales code for </a:t>
                      </a:r>
                      <a:r>
                        <a:rPr lang="fr-FR" sz="1400" baseline="0" dirty="0" err="1" smtClean="0"/>
                        <a:t>electron</a:t>
                      </a:r>
                      <a:r>
                        <a:rPr lang="fr-FR" sz="1400" baseline="0" dirty="0" smtClean="0"/>
                        <a:t> gun)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Real values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1261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196078" y="206491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Mollard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12759" r="10491"/>
          <a:stretch/>
        </p:blipFill>
        <p:spPr>
          <a:xfrm>
            <a:off x="394361" y="2509298"/>
            <a:ext cx="2617857" cy="30209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3798" y="5980686"/>
            <a:ext cx="6984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Efficiency</a:t>
            </a:r>
            <a:r>
              <a:rPr lang="fr-FR" dirty="0"/>
              <a:t> spread </a:t>
            </a:r>
            <a:r>
              <a:rPr lang="fr-FR" dirty="0" smtClean="0"/>
              <a:t>[45-55%] </a:t>
            </a:r>
            <a:r>
              <a:rPr lang="fr-FR" dirty="0" err="1"/>
              <a:t>depending</a:t>
            </a:r>
            <a:r>
              <a:rPr lang="fr-FR" dirty="0"/>
              <a:t> on code </a:t>
            </a:r>
            <a:r>
              <a:rPr lang="fr-FR" dirty="0" smtClean="0"/>
              <a:t>AND configuration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71170" y="5404747"/>
            <a:ext cx="860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MAGIC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51348" y="2403467"/>
            <a:ext cx="889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KLYS2D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686331" y="2221213"/>
            <a:ext cx="1519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C00000"/>
                </a:solidFill>
              </a:rPr>
              <a:t>Magnetic</a:t>
            </a:r>
            <a:r>
              <a:rPr lang="fr-FR" sz="1400" dirty="0" smtClean="0">
                <a:solidFill>
                  <a:srgbClr val="C00000"/>
                </a:solidFill>
              </a:rPr>
              <a:t> </a:t>
            </a:r>
            <a:r>
              <a:rPr lang="fr-FR" sz="1400" dirty="0" err="1" smtClean="0">
                <a:solidFill>
                  <a:srgbClr val="C00000"/>
                </a:solidFill>
              </a:rPr>
              <a:t>field</a:t>
            </a:r>
            <a:endParaRPr lang="fr-FR" sz="1400" dirty="0">
              <a:solidFill>
                <a:srgbClr val="C0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2264791" y="2539368"/>
            <a:ext cx="236400" cy="25074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Comparison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smtClean="0"/>
              <a:t>codes - </a:t>
            </a:r>
            <a:r>
              <a:rPr lang="fr-FR" dirty="0" err="1" smtClean="0"/>
              <a:t>kladistron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Juliette PLOUIN– </a:t>
            </a:r>
            <a:r>
              <a:rPr lang="en-US" smtClean="0"/>
              <a:t>ARIES Workshop on Energy Efficient RF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707" y="1066800"/>
            <a:ext cx="6334293" cy="32494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28600" y="4462710"/>
            <a:ext cx="872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err="1" smtClean="0"/>
              <a:t>Efficiency</a:t>
            </a:r>
            <a:r>
              <a:rPr lang="fr-FR" dirty="0" smtClean="0"/>
              <a:t> spread [50-60%] </a:t>
            </a:r>
            <a:r>
              <a:rPr lang="fr-FR" dirty="0" err="1" smtClean="0"/>
              <a:t>depending</a:t>
            </a:r>
            <a:r>
              <a:rPr lang="fr-FR" dirty="0" smtClean="0"/>
              <a:t> on code simulation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The </a:t>
            </a:r>
            <a:r>
              <a:rPr lang="fr-FR" dirty="0" err="1" smtClean="0"/>
              <a:t>measured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endParaRPr lang="fr-FR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/>
              <a:t>point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presently</a:t>
            </a:r>
            <a:r>
              <a:rPr lang="fr-FR" dirty="0"/>
              <a:t> </a:t>
            </a:r>
            <a:r>
              <a:rPr lang="fr-FR" dirty="0" err="1"/>
              <a:t>explored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smtClean="0"/>
              <a:t>retro-simulations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err="1"/>
              <a:t>spurious</a:t>
            </a:r>
            <a:r>
              <a:rPr lang="fr-FR" dirty="0"/>
              <a:t> oscillation has been </a:t>
            </a:r>
            <a:r>
              <a:rPr lang="fr-FR" dirty="0" err="1" smtClean="0"/>
              <a:t>observed</a:t>
            </a:r>
            <a:r>
              <a:rPr lang="fr-FR" dirty="0"/>
              <a:t>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010400" y="4267200"/>
            <a:ext cx="19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Hamel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courtesy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39" y="1016906"/>
            <a:ext cx="2311826" cy="95478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9226" y="1961756"/>
            <a:ext cx="889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CST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2193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predict</a:t>
            </a:r>
            <a:r>
              <a:rPr lang="fr-FR" dirty="0" smtClean="0"/>
              <a:t> </a:t>
            </a:r>
            <a:r>
              <a:rPr lang="fr-FR" dirty="0" err="1" smtClean="0"/>
              <a:t>spurious</a:t>
            </a:r>
            <a:r>
              <a:rPr lang="fr-FR" dirty="0" smtClean="0"/>
              <a:t> </a:t>
            </a:r>
            <a:r>
              <a:rPr lang="fr-FR" dirty="0" smtClean="0"/>
              <a:t>oscillation ?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Juliette PLOUIN– </a:t>
            </a:r>
            <a:r>
              <a:rPr lang="en-US" smtClean="0"/>
              <a:t>ARIES Workshop on Energy Efficient RF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81" y="4467905"/>
            <a:ext cx="2537225" cy="19136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41986" y="6016823"/>
            <a:ext cx="617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j-lt"/>
              </a:rPr>
              <a:t>Instability caused by </a:t>
            </a:r>
            <a:r>
              <a:rPr lang="en-US" sz="1400" dirty="0" err="1" smtClean="0">
                <a:latin typeface="+mj-lt"/>
              </a:rPr>
              <a:t>backstreaming</a:t>
            </a:r>
            <a:r>
              <a:rPr lang="en-US" sz="1400" dirty="0" smtClean="0">
                <a:latin typeface="+mj-lt"/>
              </a:rPr>
              <a:t> electrons in k</a:t>
            </a:r>
            <a:r>
              <a:rPr lang="fr-FR" sz="1400" dirty="0" err="1" smtClean="0">
                <a:latin typeface="+mj-lt"/>
              </a:rPr>
              <a:t>lystron</a:t>
            </a:r>
            <a:r>
              <a:rPr lang="fr-FR" sz="1400" dirty="0" smtClean="0">
                <a:latin typeface="+mj-lt"/>
              </a:rPr>
              <a:t>, </a:t>
            </a:r>
            <a:r>
              <a:rPr lang="fr-FR" sz="1400" b="1" dirty="0" smtClean="0">
                <a:latin typeface="+mj-lt"/>
              </a:rPr>
              <a:t>Fang</a:t>
            </a:r>
            <a:r>
              <a:rPr lang="fr-FR" sz="1400" dirty="0" smtClean="0">
                <a:latin typeface="+mj-lt"/>
              </a:rPr>
              <a:t>, </a:t>
            </a:r>
            <a:r>
              <a:rPr lang="fr-FR" sz="1400" dirty="0" err="1" smtClean="0">
                <a:latin typeface="+mj-lt"/>
              </a:rPr>
              <a:t>APAC</a:t>
            </a:r>
            <a:r>
              <a:rPr lang="fr-FR" sz="1400" dirty="0" smtClean="0">
                <a:latin typeface="+mj-lt"/>
              </a:rPr>
              <a:t>, 2001</a:t>
            </a:r>
            <a:endParaRPr lang="fr-FR" sz="1400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" y="1020988"/>
            <a:ext cx="89149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Spurious</a:t>
            </a:r>
            <a:r>
              <a:rPr lang="fr-FR" b="1" dirty="0" smtClean="0"/>
              <a:t> oscillation in klystrons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occur</a:t>
            </a:r>
            <a:r>
              <a:rPr lang="fr-FR" dirty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err="1" smtClean="0"/>
              <a:t>Backstreaming</a:t>
            </a:r>
            <a:r>
              <a:rPr lang="fr-FR" b="1" dirty="0" smtClean="0"/>
              <a:t> </a:t>
            </a:r>
            <a:r>
              <a:rPr lang="fr-FR" b="1" dirty="0" err="1" smtClean="0"/>
              <a:t>electrons</a:t>
            </a:r>
            <a:r>
              <a:rPr lang="fr-FR" b="1" dirty="0" smtClean="0"/>
              <a:t> </a:t>
            </a:r>
            <a:r>
              <a:rPr lang="fr-FR" dirty="0" err="1" smtClean="0"/>
              <a:t>turn</a:t>
            </a:r>
            <a:r>
              <a:rPr lang="fr-FR" dirty="0" smtClean="0"/>
              <a:t> in </a:t>
            </a:r>
            <a:r>
              <a:rPr lang="fr-FR" dirty="0" err="1" smtClean="0"/>
              <a:t>resonance</a:t>
            </a:r>
            <a:r>
              <a:rPr lang="fr-FR" dirty="0" smtClean="0"/>
              <a:t> in the interaction </a:t>
            </a:r>
            <a:r>
              <a:rPr lang="fr-FR" dirty="0" err="1" smtClean="0"/>
              <a:t>lines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err="1" smtClean="0"/>
              <a:t>Monotron</a:t>
            </a:r>
            <a:r>
              <a:rPr lang="fr-FR" dirty="0" smtClean="0"/>
              <a:t> oscillation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excited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In </a:t>
            </a:r>
            <a:r>
              <a:rPr lang="fr-FR" dirty="0" err="1" smtClean="0"/>
              <a:t>principle</a:t>
            </a:r>
            <a:r>
              <a:rPr lang="fr-FR" dirty="0" smtClean="0"/>
              <a:t>,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phenomena</a:t>
            </a:r>
            <a:r>
              <a:rPr lang="fr-FR" dirty="0" smtClean="0"/>
              <a:t> </a:t>
            </a:r>
            <a:r>
              <a:rPr lang="fr-FR" dirty="0" err="1" smtClean="0"/>
              <a:t>cannot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simulated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steadystate</a:t>
            </a:r>
            <a:r>
              <a:rPr lang="fr-FR" dirty="0" smtClean="0"/>
              <a:t> codes (</a:t>
            </a:r>
            <a:r>
              <a:rPr lang="fr-FR" dirty="0" err="1" smtClean="0"/>
              <a:t>even</a:t>
            </a:r>
            <a:r>
              <a:rPr lang="fr-FR" dirty="0" smtClean="0"/>
              <a:t> if the conditions – high gain for </a:t>
            </a:r>
            <a:r>
              <a:rPr lang="fr-FR" dirty="0" err="1" smtClean="0"/>
              <a:t>example</a:t>
            </a:r>
            <a:r>
              <a:rPr lang="fr-FR" dirty="0" smtClean="0"/>
              <a:t>-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predicted</a:t>
            </a:r>
            <a:r>
              <a:rPr lang="fr-FR" dirty="0" smtClean="0"/>
              <a:t>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In </a:t>
            </a:r>
            <a:r>
              <a:rPr lang="fr-FR" dirty="0" err="1" smtClean="0"/>
              <a:t>principle</a:t>
            </a:r>
            <a:r>
              <a:rPr lang="fr-FR" dirty="0" smtClean="0"/>
              <a:t>,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phenomena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simulated</a:t>
            </a:r>
            <a:r>
              <a:rPr lang="fr-FR" dirty="0" smtClean="0"/>
              <a:t> in PIC codes</a:t>
            </a:r>
          </a:p>
          <a:p>
            <a:endParaRPr lang="fr-FR" dirty="0"/>
          </a:p>
          <a:p>
            <a:r>
              <a:rPr lang="fr-FR" b="1" dirty="0" err="1" smtClean="0"/>
              <a:t>However</a:t>
            </a:r>
            <a:r>
              <a:rPr lang="fr-FR" b="1" dirty="0" smtClean="0"/>
              <a:t>, the conditions </a:t>
            </a:r>
            <a:r>
              <a:rPr lang="fr-FR" b="1" dirty="0" err="1" smtClean="0"/>
              <a:t>leading</a:t>
            </a:r>
            <a:r>
              <a:rPr lang="fr-FR" b="1" dirty="0" smtClean="0"/>
              <a:t> to </a:t>
            </a:r>
            <a:r>
              <a:rPr lang="fr-FR" b="1" dirty="0" err="1" smtClean="0"/>
              <a:t>such</a:t>
            </a:r>
            <a:r>
              <a:rPr lang="fr-FR" b="1" dirty="0" smtClean="0"/>
              <a:t> oscillation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tricky</a:t>
            </a:r>
            <a:endParaRPr lang="fr-FR" b="1" dirty="0" smtClean="0"/>
          </a:p>
          <a:p>
            <a:endParaRPr lang="fr-FR" dirty="0" smtClean="0"/>
          </a:p>
          <a:p>
            <a:r>
              <a:rPr lang="fr-FR" dirty="0"/>
              <a:t>Up to </a:t>
            </a:r>
            <a:r>
              <a:rPr lang="fr-FR" dirty="0" err="1"/>
              <a:t>now</a:t>
            </a:r>
            <a:r>
              <a:rPr lang="fr-FR" dirty="0"/>
              <a:t>, I </a:t>
            </a:r>
            <a:r>
              <a:rPr lang="fr-FR" dirty="0" err="1"/>
              <a:t>didn’t</a:t>
            </a:r>
            <a:r>
              <a:rPr lang="fr-FR" dirty="0"/>
              <a:t> </a:t>
            </a:r>
            <a:r>
              <a:rPr lang="fr-FR" dirty="0" err="1"/>
              <a:t>find</a:t>
            </a:r>
            <a:r>
              <a:rPr lang="fr-FR" dirty="0"/>
              <a:t> a </a:t>
            </a:r>
            <a:r>
              <a:rPr lang="fr-FR" dirty="0" err="1"/>
              <a:t>paper</a:t>
            </a:r>
            <a:r>
              <a:rPr lang="fr-FR" dirty="0"/>
              <a:t> </a:t>
            </a:r>
            <a:r>
              <a:rPr lang="fr-FR" dirty="0" err="1"/>
              <a:t>showing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 </a:t>
            </a:r>
            <a:r>
              <a:rPr lang="fr-FR" dirty="0" err="1"/>
              <a:t>spurious</a:t>
            </a:r>
            <a:r>
              <a:rPr lang="fr-FR" dirty="0"/>
              <a:t> oscillation </a:t>
            </a:r>
            <a:r>
              <a:rPr lang="fr-FR" dirty="0" err="1"/>
              <a:t>measured</a:t>
            </a:r>
            <a:r>
              <a:rPr lang="fr-FR" dirty="0"/>
              <a:t> in a klystron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properly</a:t>
            </a:r>
            <a:r>
              <a:rPr lang="fr-FR" dirty="0"/>
              <a:t> </a:t>
            </a:r>
            <a:r>
              <a:rPr lang="fr-FR" dirty="0" err="1"/>
              <a:t>generated</a:t>
            </a:r>
            <a:r>
              <a:rPr lang="fr-FR" dirty="0"/>
              <a:t> by a PIC code</a:t>
            </a:r>
            <a:r>
              <a:rPr lang="fr-FR" dirty="0" smtClean="0"/>
              <a:t>.	</a:t>
            </a:r>
            <a:r>
              <a:rPr lang="fr-FR" dirty="0" smtClean="0">
                <a:sym typeface="Wingdings" panose="05000000000000000000" pitchFamily="2" charset="2"/>
              </a:rPr>
              <a:t> </a:t>
            </a:r>
            <a:r>
              <a:rPr lang="fr-FR" b="1" dirty="0" err="1" smtClean="0"/>
              <a:t>Still</a:t>
            </a:r>
            <a:r>
              <a:rPr lang="fr-FR" b="1" dirty="0" smtClean="0"/>
              <a:t> </a:t>
            </a:r>
            <a:r>
              <a:rPr lang="fr-FR" b="1" dirty="0" err="1"/>
              <a:t>this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an issue.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943600" y="4595347"/>
            <a:ext cx="2666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Example</a:t>
            </a:r>
            <a:r>
              <a:rPr lang="fr-FR" sz="1600" dirty="0" smtClean="0"/>
              <a:t> of </a:t>
            </a:r>
            <a:r>
              <a:rPr lang="fr-FR" sz="1600" dirty="0" err="1" smtClean="0"/>
              <a:t>dedicated</a:t>
            </a:r>
            <a:r>
              <a:rPr lang="fr-FR" sz="1600" dirty="0" smtClean="0"/>
              <a:t> simulations of </a:t>
            </a:r>
            <a:r>
              <a:rPr lang="fr-FR" sz="1600" dirty="0" err="1" smtClean="0"/>
              <a:t>electrons</a:t>
            </a:r>
            <a:r>
              <a:rPr lang="fr-FR" sz="1600" dirty="0" smtClean="0"/>
              <a:t> </a:t>
            </a:r>
            <a:r>
              <a:rPr lang="fr-FR" sz="1600" dirty="0" err="1" smtClean="0"/>
              <a:t>reflected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a collector, </a:t>
            </a:r>
            <a:r>
              <a:rPr lang="fr-FR" sz="1600" dirty="0" err="1" smtClean="0"/>
              <a:t>responsible</a:t>
            </a:r>
            <a:r>
              <a:rPr lang="fr-FR" sz="1600" dirty="0" smtClean="0"/>
              <a:t> of </a:t>
            </a:r>
            <a:r>
              <a:rPr lang="fr-FR" sz="1600" dirty="0" err="1" smtClean="0"/>
              <a:t>spurious</a:t>
            </a:r>
            <a:r>
              <a:rPr lang="fr-FR" sz="1600" dirty="0" smtClean="0"/>
              <a:t> oscillation</a:t>
            </a:r>
            <a:endParaRPr lang="fr-FR" sz="1600" dirty="0"/>
          </a:p>
        </p:txBody>
      </p:sp>
      <p:sp>
        <p:nvSpPr>
          <p:cNvPr id="12" name="Rectangle 11"/>
          <p:cNvSpPr/>
          <p:nvPr/>
        </p:nvSpPr>
        <p:spPr>
          <a:xfrm>
            <a:off x="152399" y="4456390"/>
            <a:ext cx="8915400" cy="184720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629" y="4560110"/>
            <a:ext cx="2151695" cy="11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Juliette PLOUIN– </a:t>
            </a:r>
            <a:r>
              <a:rPr lang="en-US" smtClean="0"/>
              <a:t>ARIES Workshop on Energy Efficient RF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12954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No code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a </a:t>
            </a:r>
            <a:r>
              <a:rPr lang="fr-FR" sz="2000" dirty="0" err="1" smtClean="0"/>
              <a:t>perfect</a:t>
            </a:r>
            <a:r>
              <a:rPr lang="fr-FR" sz="2000" dirty="0" smtClean="0"/>
              <a:t> </a:t>
            </a:r>
            <a:r>
              <a:rPr lang="fr-FR" sz="2000" dirty="0" err="1" smtClean="0"/>
              <a:t>representation</a:t>
            </a:r>
            <a:r>
              <a:rPr lang="fr-FR" sz="2000" dirty="0" smtClean="0"/>
              <a:t> of a klystron </a:t>
            </a:r>
            <a:r>
              <a:rPr lang="fr-FR" sz="2000" dirty="0" smtClean="0"/>
              <a:t>reality, and </a:t>
            </a:r>
            <a:r>
              <a:rPr lang="fr-FR" sz="2000" dirty="0" err="1" smtClean="0"/>
              <a:t>this</a:t>
            </a:r>
            <a:r>
              <a:rPr lang="fr-FR" sz="2000" dirty="0" smtClean="0"/>
              <a:t> has </a:t>
            </a:r>
            <a:r>
              <a:rPr lang="fr-FR" sz="2000" dirty="0" err="1" smtClean="0"/>
              <a:t>never</a:t>
            </a:r>
            <a:r>
              <a:rPr lang="fr-FR" sz="2000" dirty="0" smtClean="0"/>
              <a:t> </a:t>
            </a:r>
            <a:r>
              <a:rPr lang="fr-FR" sz="2000" dirty="0" err="1" smtClean="0"/>
              <a:t>stopped</a:t>
            </a:r>
            <a:r>
              <a:rPr lang="fr-FR" sz="2000" dirty="0" smtClean="0"/>
              <a:t> the fabrication of good klystrons.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The </a:t>
            </a:r>
            <a:r>
              <a:rPr lang="fr-FR" sz="2000" dirty="0" err="1" smtClean="0"/>
              <a:t>development</a:t>
            </a:r>
            <a:r>
              <a:rPr lang="fr-FR" sz="2000" dirty="0" smtClean="0"/>
              <a:t> of codes has </a:t>
            </a:r>
            <a:r>
              <a:rPr lang="fr-FR" sz="2000" dirty="0" err="1" smtClean="0"/>
              <a:t>allowed</a:t>
            </a:r>
            <a:r>
              <a:rPr lang="fr-FR" sz="2000" dirty="0" smtClean="0"/>
              <a:t> the </a:t>
            </a:r>
            <a:r>
              <a:rPr lang="fr-FR" sz="2000" dirty="0" err="1" smtClean="0"/>
              <a:t>study</a:t>
            </a:r>
            <a:r>
              <a:rPr lang="fr-FR" sz="2000" dirty="0" smtClean="0"/>
              <a:t> of more </a:t>
            </a:r>
            <a:r>
              <a:rPr lang="fr-FR" sz="2000" dirty="0" err="1" smtClean="0"/>
              <a:t>complicated</a:t>
            </a:r>
            <a:r>
              <a:rPr lang="fr-FR" sz="2000" dirty="0" smtClean="0"/>
              <a:t>, </a:t>
            </a:r>
            <a:r>
              <a:rPr lang="fr-FR" sz="2000" dirty="0" err="1" smtClean="0"/>
              <a:t>subtle</a:t>
            </a:r>
            <a:r>
              <a:rPr lang="fr-FR" sz="2000" dirty="0" smtClean="0"/>
              <a:t> interaction </a:t>
            </a:r>
            <a:r>
              <a:rPr lang="fr-FR" sz="2000" dirty="0" err="1" smtClean="0"/>
              <a:t>lines</a:t>
            </a:r>
            <a:r>
              <a:rPr lang="fr-FR" sz="2000" dirty="0" smtClean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err="1" smtClean="0"/>
              <a:t>Those</a:t>
            </a:r>
            <a:r>
              <a:rPr lang="fr-FR" sz="2000" dirty="0" smtClean="0"/>
              <a:t> last </a:t>
            </a:r>
            <a:r>
              <a:rPr lang="fr-FR" sz="2000" dirty="0" err="1" smtClean="0"/>
              <a:t>years</a:t>
            </a:r>
            <a:r>
              <a:rPr lang="fr-FR" sz="2000" dirty="0" smtClean="0"/>
              <a:t>, new efficient </a:t>
            </a:r>
            <a:r>
              <a:rPr lang="fr-FR" sz="2000" dirty="0" err="1" smtClean="0"/>
              <a:t>bunching</a:t>
            </a:r>
            <a:r>
              <a:rPr lang="fr-FR" sz="2000" dirty="0" smtClean="0"/>
              <a:t> </a:t>
            </a:r>
            <a:r>
              <a:rPr lang="fr-FR" sz="2000" dirty="0" err="1" smtClean="0"/>
              <a:t>methods</a:t>
            </a:r>
            <a:r>
              <a:rPr lang="fr-FR" sz="2000" dirty="0" smtClean="0"/>
              <a:t> </a:t>
            </a:r>
            <a:r>
              <a:rPr lang="fr-FR" sz="2000" dirty="0" err="1" smtClean="0"/>
              <a:t>could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developed</a:t>
            </a:r>
            <a:r>
              <a:rPr lang="fr-FR" sz="2000" dirty="0" smtClean="0"/>
              <a:t> (COM, BAC, </a:t>
            </a:r>
            <a:r>
              <a:rPr lang="fr-FR" sz="2000" dirty="0" err="1" smtClean="0"/>
              <a:t>kladistron</a:t>
            </a:r>
            <a:r>
              <a:rPr lang="fr-FR" sz="2000" dirty="0" smtClean="0"/>
              <a:t>,…) and </a:t>
            </a:r>
            <a:r>
              <a:rPr lang="fr-FR" sz="2000" dirty="0" err="1" smtClean="0"/>
              <a:t>start</a:t>
            </a:r>
            <a:r>
              <a:rPr lang="fr-FR" sz="2000" dirty="0" smtClean="0"/>
              <a:t> to </a:t>
            </a:r>
            <a:r>
              <a:rPr lang="fr-FR" sz="2000" dirty="0" err="1" smtClean="0"/>
              <a:t>give</a:t>
            </a:r>
            <a:r>
              <a:rPr lang="fr-FR" sz="2000" dirty="0" smtClean="0"/>
              <a:t> good </a:t>
            </a:r>
            <a:r>
              <a:rPr lang="fr-FR" sz="2000" dirty="0" err="1" smtClean="0"/>
              <a:t>experimental</a:t>
            </a:r>
            <a:r>
              <a:rPr lang="fr-FR" sz="2000" dirty="0" smtClean="0"/>
              <a:t> </a:t>
            </a:r>
            <a:r>
              <a:rPr lang="fr-FR" sz="2000" dirty="0" err="1" smtClean="0"/>
              <a:t>results</a:t>
            </a:r>
            <a:endParaRPr lang="fr-F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err="1" smtClean="0"/>
              <a:t>Systematic</a:t>
            </a:r>
            <a:r>
              <a:rPr lang="fr-FR" sz="2000" dirty="0" smtClean="0"/>
              <a:t> </a:t>
            </a:r>
            <a:r>
              <a:rPr lang="fr-FR" sz="2000" dirty="0" err="1" smtClean="0"/>
              <a:t>optimization</a:t>
            </a:r>
            <a:r>
              <a:rPr lang="fr-FR" sz="2000" dirty="0" smtClean="0"/>
              <a:t> techniques, in </a:t>
            </a:r>
            <a:r>
              <a:rPr lang="fr-FR" sz="2000" dirty="0" err="1" smtClean="0"/>
              <a:t>particular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genetic</a:t>
            </a:r>
            <a:r>
              <a:rPr lang="fr-FR" sz="2000" dirty="0" smtClean="0"/>
              <a:t> </a:t>
            </a:r>
            <a:r>
              <a:rPr lang="fr-FR" sz="2000" dirty="0" err="1" smtClean="0"/>
              <a:t>algorithms</a:t>
            </a:r>
            <a:r>
              <a:rPr lang="fr-FR" sz="2000" dirty="0" smtClean="0"/>
              <a:t>, are </a:t>
            </a:r>
            <a:r>
              <a:rPr lang="fr-FR" sz="2000" dirty="0" err="1" smtClean="0"/>
              <a:t>probably</a:t>
            </a:r>
            <a:r>
              <a:rPr lang="fr-FR" sz="2000" dirty="0" smtClean="0"/>
              <a:t> a </a:t>
            </a:r>
            <a:r>
              <a:rPr lang="fr-FR" sz="2000" dirty="0" err="1" smtClean="0"/>
              <a:t>promising</a:t>
            </a:r>
            <a:r>
              <a:rPr lang="fr-FR" sz="2000" dirty="0" smtClean="0"/>
              <a:t> </a:t>
            </a:r>
            <a:r>
              <a:rPr lang="fr-FR" sz="2000" dirty="0" err="1" smtClean="0"/>
              <a:t>tool</a:t>
            </a:r>
            <a:r>
              <a:rPr lang="fr-FR" sz="2000" dirty="0" smtClean="0"/>
              <a:t> for the future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The </a:t>
            </a:r>
            <a:r>
              <a:rPr lang="fr-FR" sz="2000" dirty="0" err="1" smtClean="0"/>
              <a:t>complete</a:t>
            </a:r>
            <a:r>
              <a:rPr lang="fr-FR" sz="2000" dirty="0" smtClean="0"/>
              <a:t> simulation of a klystron in 3D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now</a:t>
            </a:r>
            <a:r>
              <a:rPr lang="fr-FR" sz="2000" dirty="0" smtClean="0"/>
              <a:t> possible, and </a:t>
            </a:r>
            <a:r>
              <a:rPr lang="fr-FR" sz="2000" dirty="0" err="1" smtClean="0"/>
              <a:t>helps</a:t>
            </a:r>
            <a:r>
              <a:rPr lang="fr-FR" sz="2000" dirty="0" smtClean="0"/>
              <a:t> a lot for </a:t>
            </a:r>
            <a:r>
              <a:rPr lang="fr-FR" sz="2000" dirty="0" err="1" smtClean="0"/>
              <a:t>checking</a:t>
            </a:r>
            <a:r>
              <a:rPr lang="fr-FR" sz="2000" dirty="0" smtClean="0"/>
              <a:t> </a:t>
            </a:r>
            <a:r>
              <a:rPr lang="fr-FR" sz="2000" dirty="0" err="1" smtClean="0"/>
              <a:t>some</a:t>
            </a:r>
            <a:r>
              <a:rPr lang="fr-FR" sz="2000" dirty="0" smtClean="0"/>
              <a:t> issues, but </a:t>
            </a:r>
            <a:r>
              <a:rPr lang="fr-FR" sz="2000" dirty="0" err="1" smtClean="0"/>
              <a:t>is</a:t>
            </a:r>
            <a:r>
              <a:rPr lang="fr-FR" sz="2000" dirty="0" smtClean="0"/>
              <a:t> not a </a:t>
            </a:r>
            <a:r>
              <a:rPr lang="fr-FR" sz="2000" dirty="0" err="1" smtClean="0"/>
              <a:t>turnkey</a:t>
            </a:r>
            <a:r>
              <a:rPr lang="fr-FR" sz="2000" dirty="0" smtClean="0"/>
              <a:t> solution.</a:t>
            </a: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9348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How to </a:t>
            </a:r>
            <a:r>
              <a:rPr lang="en-US" dirty="0" smtClean="0"/>
              <a:t>develop </a:t>
            </a:r>
            <a:r>
              <a:rPr lang="en-US" dirty="0"/>
              <a:t>a klystron design?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Juliette PLOUIN– ARIES Workshop on Energy Efficient RF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667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70975" y="291545"/>
            <a:ext cx="4671923" cy="63213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klystron – a </a:t>
            </a:r>
            <a:r>
              <a:rPr lang="fr-FR" dirty="0" err="1" smtClean="0"/>
              <a:t>complicated</a:t>
            </a:r>
            <a:r>
              <a:rPr lang="fr-FR" dirty="0" smtClean="0"/>
              <a:t> </a:t>
            </a:r>
            <a:r>
              <a:rPr lang="fr-FR" dirty="0" err="1" smtClean="0"/>
              <a:t>object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Juliette PLOUIN– </a:t>
            </a:r>
            <a:r>
              <a:rPr lang="en-US" smtClean="0"/>
              <a:t>ARIES Workshop on Energy Efficient RF</a:t>
            </a:r>
            <a:endParaRPr lang="fr-FR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152400" y="5531001"/>
            <a:ext cx="843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design of klystrons has long been a </a:t>
            </a:r>
            <a:r>
              <a:rPr lang="fr-FR" dirty="0" err="1" smtClean="0"/>
              <a:t>manual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guided</a:t>
            </a:r>
            <a:r>
              <a:rPr lang="fr-FR" dirty="0" smtClean="0"/>
              <a:t> by </a:t>
            </a:r>
            <a:r>
              <a:rPr lang="fr-FR" dirty="0" err="1" smtClean="0"/>
              <a:t>experience</a:t>
            </a:r>
            <a:r>
              <a:rPr lang="fr-FR" dirty="0" smtClean="0"/>
              <a:t>...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 </a:t>
            </a:r>
            <a:r>
              <a:rPr lang="fr-FR" dirty="0" smtClean="0"/>
              <a:t>Klystrons have been </a:t>
            </a:r>
            <a:r>
              <a:rPr lang="fr-FR" dirty="0" err="1" smtClean="0"/>
              <a:t>developed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the 1940’s,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smtClean="0"/>
              <a:t>computers </a:t>
            </a:r>
            <a:r>
              <a:rPr lang="fr-FR" dirty="0" smtClean="0">
                <a:sym typeface="Wingdings" panose="05000000000000000000" pitchFamily="2" charset="2"/>
              </a:rPr>
              <a:t>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327162" y="125334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Focusing</a:t>
            </a:r>
            <a:r>
              <a:rPr lang="fr-FR" dirty="0" smtClean="0"/>
              <a:t> </a:t>
            </a:r>
            <a:r>
              <a:rPr lang="fr-FR" dirty="0" err="1" smtClean="0"/>
              <a:t>coils</a:t>
            </a:r>
            <a:endParaRPr lang="fr-FR" dirty="0" smtClean="0"/>
          </a:p>
          <a:p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magnetostatics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62000" y="1905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Electron</a:t>
            </a:r>
            <a:r>
              <a:rPr lang="fr-FR" dirty="0" smtClean="0"/>
              <a:t> gun</a:t>
            </a:r>
          </a:p>
          <a:p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electrostatics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14078" y="1973518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Collector</a:t>
            </a:r>
          </a:p>
          <a:p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Beam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dynamics</a:t>
            </a:r>
            <a:endParaRPr lang="fr-FR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materials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1001" y="3962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Beam</a:t>
            </a:r>
            <a:endParaRPr lang="fr-FR" dirty="0" smtClean="0"/>
          </a:p>
          <a:p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Beam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dynamics</a:t>
            </a:r>
            <a:endParaRPr lang="fr-FR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Coupling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RF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62601" y="1068374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Cavities</a:t>
            </a:r>
            <a:endParaRPr lang="fr-FR" dirty="0" smtClean="0"/>
          </a:p>
          <a:p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RF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 propagation</a:t>
            </a:r>
          </a:p>
          <a:p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RF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losses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92883" y="4028472"/>
            <a:ext cx="217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Output </a:t>
            </a:r>
            <a:r>
              <a:rPr lang="fr-FR" dirty="0" err="1" smtClean="0"/>
              <a:t>wave</a:t>
            </a:r>
            <a:r>
              <a:rPr lang="fr-FR" dirty="0" smtClean="0"/>
              <a:t> guide</a:t>
            </a:r>
          </a:p>
          <a:p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RF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propagation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4089162" y="1877396"/>
            <a:ext cx="45507" cy="3507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7123065" y="2870588"/>
            <a:ext cx="156639" cy="227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4648200" y="1877945"/>
            <a:ext cx="1066800" cy="1018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5181600" y="4270383"/>
            <a:ext cx="961032" cy="323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447801" y="2534320"/>
            <a:ext cx="380999" cy="490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2590800" y="3310743"/>
            <a:ext cx="609600" cy="1267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23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Solving</a:t>
            </a:r>
            <a:r>
              <a:rPr lang="fr-FR" dirty="0" smtClean="0"/>
              <a:t> </a:t>
            </a:r>
            <a:r>
              <a:rPr lang="fr-FR" dirty="0" err="1" smtClean="0"/>
              <a:t>equations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Juliette PLOUIN– </a:t>
            </a:r>
            <a:r>
              <a:rPr lang="en-US" smtClean="0"/>
              <a:t>ARIES Workshop on Energy Efficient RF</a:t>
            </a:r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0" y="1413809"/>
            <a:ext cx="3429900" cy="19662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854" y="1716012"/>
            <a:ext cx="4032450" cy="759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58516" y="2561552"/>
            <a:ext cx="5333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two-cavity klystron, without space charge and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sinusoidal voltage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modulation, the maximum efficiency is 58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%.”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41" y="4974864"/>
            <a:ext cx="1075980" cy="51535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32" y="5570423"/>
            <a:ext cx="927569" cy="26928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891" y="4425493"/>
            <a:ext cx="1743829" cy="4085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56768" y="1295755"/>
            <a:ext cx="458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Times-Roman"/>
              </a:rPr>
              <a:t>Small signal </a:t>
            </a:r>
            <a:r>
              <a:rPr lang="fr-FR" dirty="0" err="1" smtClean="0">
                <a:latin typeface="Times-Roman"/>
              </a:rPr>
              <a:t>Two-Cavity</a:t>
            </a:r>
            <a:r>
              <a:rPr lang="fr-FR" dirty="0" smtClean="0">
                <a:latin typeface="Times-Roman"/>
              </a:rPr>
              <a:t> </a:t>
            </a:r>
            <a:r>
              <a:rPr lang="fr-FR" dirty="0">
                <a:latin typeface="Times-Roman"/>
              </a:rPr>
              <a:t>“</a:t>
            </a:r>
            <a:r>
              <a:rPr lang="fr-FR" dirty="0" err="1">
                <a:latin typeface="Times-Roman"/>
              </a:rPr>
              <a:t>Bunching</a:t>
            </a:r>
            <a:r>
              <a:rPr lang="fr-FR" dirty="0">
                <a:latin typeface="Times-Roman"/>
              </a:rPr>
              <a:t>” Theory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943600" y="4507414"/>
            <a:ext cx="232907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To </a:t>
            </a:r>
            <a:r>
              <a:rPr lang="fr-FR" dirty="0" err="1" smtClean="0"/>
              <a:t>each</a:t>
            </a:r>
            <a:r>
              <a:rPr lang="fr-FR" dirty="0" smtClean="0"/>
              <a:t> particule…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At </a:t>
            </a:r>
            <a:r>
              <a:rPr lang="fr-FR" dirty="0" err="1" smtClean="0"/>
              <a:t>each</a:t>
            </a:r>
            <a:r>
              <a:rPr lang="fr-FR" dirty="0" smtClean="0"/>
              <a:t> position…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At </a:t>
            </a:r>
            <a:r>
              <a:rPr lang="fr-FR" dirty="0" err="1" smtClean="0"/>
              <a:t>each</a:t>
            </a:r>
            <a:r>
              <a:rPr lang="fr-FR" dirty="0" smtClean="0"/>
              <a:t> instant…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40335" y="1033298"/>
            <a:ext cx="250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4"/>
                </a:solidFill>
              </a:rPr>
              <a:t>From</a:t>
            </a:r>
            <a:r>
              <a:rPr lang="fr-FR" dirty="0" smtClean="0">
                <a:solidFill>
                  <a:schemeClr val="accent4"/>
                </a:solidFill>
              </a:rPr>
              <a:t> </a:t>
            </a:r>
            <a:r>
              <a:rPr lang="fr-FR" dirty="0" err="1" smtClean="0">
                <a:solidFill>
                  <a:schemeClr val="accent4"/>
                </a:solidFill>
              </a:rPr>
              <a:t>very</a:t>
            </a:r>
            <a:r>
              <a:rPr lang="fr-FR" dirty="0" smtClean="0">
                <a:solidFill>
                  <a:schemeClr val="accent4"/>
                </a:solidFill>
              </a:rPr>
              <a:t> </a:t>
            </a:r>
            <a:r>
              <a:rPr lang="fr-FR" dirty="0" err="1" smtClean="0">
                <a:solidFill>
                  <a:schemeClr val="accent4"/>
                </a:solidFill>
              </a:rPr>
              <a:t>simplified</a:t>
            </a:r>
            <a:r>
              <a:rPr lang="fr-FR" dirty="0" smtClean="0">
                <a:solidFill>
                  <a:schemeClr val="accent4"/>
                </a:solidFill>
              </a:rPr>
              <a:t>…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0335" y="3547646"/>
            <a:ext cx="696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Power Klystrons: Theory and Practice at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SLAC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Caryotakis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2005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6353" y="4878214"/>
            <a:ext cx="1317147" cy="56642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15915" y="446473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Lorenz force on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186832" y="4983657"/>
            <a:ext cx="207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Maxwell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359586" y="5946569"/>
            <a:ext cx="426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Boundary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conditions…+ Initial conditions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55382" y="4039819"/>
            <a:ext cx="250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…to full </a:t>
            </a:r>
            <a:r>
              <a:rPr lang="fr-FR" dirty="0" err="1" smtClean="0">
                <a:solidFill>
                  <a:schemeClr val="accent2"/>
                </a:solidFill>
              </a:rPr>
              <a:t>physics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6353" y="5427643"/>
            <a:ext cx="1972955" cy="52724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2400" y="3982475"/>
            <a:ext cx="8596064" cy="23421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52400" y="1043493"/>
            <a:ext cx="8596064" cy="281167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11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/>
              <a:t>1D and 2D </a:t>
            </a:r>
            <a:r>
              <a:rPr lang="en-US" dirty="0" smtClean="0"/>
              <a:t>steady state codes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Juliette PLOUIN– ARIES Workshop on Energy Efficient RF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618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1D code : </a:t>
            </a:r>
            <a:r>
              <a:rPr lang="fr-FR" dirty="0" err="1" smtClean="0"/>
              <a:t>ajdisk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Juliette PLOUIN– </a:t>
            </a:r>
            <a:r>
              <a:rPr lang="en-US" smtClean="0"/>
              <a:t>ARIES Workshop on Energy Efficient RF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739533" y="2328817"/>
            <a:ext cx="2209800" cy="876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AJDISK</a:t>
            </a:r>
            <a:r>
              <a:rPr lang="en-US" dirty="0" smtClean="0"/>
              <a:t> (</a:t>
            </a:r>
            <a:r>
              <a:rPr lang="en-US" dirty="0" err="1" smtClean="0"/>
              <a:t>SLAC</a:t>
            </a:r>
            <a:r>
              <a:rPr lang="en-US" dirty="0" smtClean="0"/>
              <a:t>)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303151" y="1922076"/>
            <a:ext cx="4383149" cy="1828663"/>
          </a:xfrm>
          <a:prstGeom prst="rightArrow">
            <a:avLst>
              <a:gd name="adj1" fmla="val 74903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Cavities: R/Q</a:t>
            </a:r>
            <a:r>
              <a:rPr lang="pt-BR" dirty="0"/>
              <a:t>, M, Q</a:t>
            </a:r>
            <a:r>
              <a:rPr lang="pt-BR" baseline="-25000" dirty="0"/>
              <a:t>ext</a:t>
            </a:r>
            <a:r>
              <a:rPr lang="pt-BR" dirty="0"/>
              <a:t>, Q</a:t>
            </a:r>
            <a:r>
              <a:rPr lang="pt-BR" baseline="-25000" dirty="0"/>
              <a:t>0</a:t>
            </a:r>
            <a:r>
              <a:rPr lang="pt-BR" dirty="0"/>
              <a:t>, </a:t>
            </a:r>
            <a:r>
              <a:rPr lang="pt-BR" dirty="0" smtClean="0"/>
              <a:t>f</a:t>
            </a:r>
            <a:r>
              <a:rPr lang="pt-BR" baseline="-25000" dirty="0" smtClean="0"/>
              <a:t>CAV</a:t>
            </a:r>
            <a:r>
              <a:rPr lang="pt-BR" dirty="0" smtClean="0"/>
              <a:t>, z</a:t>
            </a:r>
          </a:p>
          <a:p>
            <a:r>
              <a:rPr lang="pt-BR" dirty="0"/>
              <a:t>Beam: V</a:t>
            </a:r>
            <a:r>
              <a:rPr lang="pt-BR" baseline="-25000" dirty="0"/>
              <a:t>k</a:t>
            </a:r>
            <a:r>
              <a:rPr lang="pt-BR" dirty="0"/>
              <a:t>, I</a:t>
            </a:r>
            <a:r>
              <a:rPr lang="pt-BR" baseline="-25000" dirty="0"/>
              <a:t>k</a:t>
            </a:r>
            <a:r>
              <a:rPr lang="pt-BR" dirty="0"/>
              <a:t>, </a:t>
            </a:r>
            <a:r>
              <a:rPr lang="pt-BR" dirty="0" smtClean="0"/>
              <a:t>r</a:t>
            </a:r>
            <a:r>
              <a:rPr lang="pt-BR" baseline="-25000" dirty="0" smtClean="0"/>
              <a:t>beam</a:t>
            </a:r>
          </a:p>
          <a:p>
            <a:r>
              <a:rPr lang="pt-BR" dirty="0" smtClean="0"/>
              <a:t>No magnetic field needed</a:t>
            </a:r>
            <a:endParaRPr lang="pt-BR" baseline="-25000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884989"/>
            <a:ext cx="4727701" cy="2441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b="49017"/>
          <a:stretch/>
        </p:blipFill>
        <p:spPr>
          <a:xfrm>
            <a:off x="19104" y="3677439"/>
            <a:ext cx="1453161" cy="13215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0595" y="1105979"/>
            <a:ext cx="8047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-Roman"/>
              </a:rPr>
              <a:t>C</a:t>
            </a:r>
            <a:r>
              <a:rPr lang="en-US" dirty="0" smtClean="0">
                <a:latin typeface="Times-Roman"/>
              </a:rPr>
              <a:t>ombination </a:t>
            </a:r>
            <a:r>
              <a:rPr lang="en-US" dirty="0">
                <a:latin typeface="Times-Roman"/>
              </a:rPr>
              <a:t>of </a:t>
            </a:r>
            <a:r>
              <a:rPr lang="en-US" dirty="0" smtClean="0">
                <a:latin typeface="Times-Roman"/>
              </a:rPr>
              <a:t>analytical formulae </a:t>
            </a:r>
            <a:r>
              <a:rPr lang="en-US" dirty="0">
                <a:latin typeface="Times-Roman"/>
              </a:rPr>
              <a:t>and electron </a:t>
            </a:r>
            <a:r>
              <a:rPr lang="en-US" dirty="0" smtClean="0">
                <a:latin typeface="Times-Roman"/>
              </a:rPr>
              <a:t>dynamics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Times-Roman"/>
              </a:rPr>
              <a:t>K</a:t>
            </a:r>
            <a:r>
              <a:rPr lang="en-GB" dirty="0" smtClean="0">
                <a:latin typeface="Times-Roman"/>
              </a:rPr>
              <a:t>lystron </a:t>
            </a:r>
            <a:r>
              <a:rPr lang="en-GB" dirty="0">
                <a:latin typeface="Times-Roman"/>
              </a:rPr>
              <a:t>cavities characterized partly by </a:t>
            </a:r>
            <a:r>
              <a:rPr lang="en-GB" dirty="0" err="1" smtClean="0">
                <a:latin typeface="Times-Roman"/>
              </a:rPr>
              <a:t>RLC</a:t>
            </a:r>
            <a:r>
              <a:rPr lang="en-GB" dirty="0" smtClean="0">
                <a:latin typeface="Times-Roman"/>
              </a:rPr>
              <a:t> </a:t>
            </a:r>
            <a:r>
              <a:rPr lang="en-GB" dirty="0">
                <a:latin typeface="Times-Roman"/>
              </a:rPr>
              <a:t>circuits</a:t>
            </a:r>
            <a:r>
              <a:rPr lang="en-US" dirty="0">
                <a:latin typeface="Times-Roman"/>
              </a:rPr>
              <a:t> </a:t>
            </a:r>
          </a:p>
          <a:p>
            <a:r>
              <a:rPr lang="en-US" dirty="0">
                <a:latin typeface="Times-Roman"/>
                <a:sym typeface="Wingdings" panose="05000000000000000000" pitchFamily="2" charset="2"/>
              </a:rPr>
              <a:t></a:t>
            </a:r>
            <a:r>
              <a:rPr lang="en-US" dirty="0" smtClean="0">
                <a:latin typeface="Times-Roman"/>
              </a:rPr>
              <a:t>quick </a:t>
            </a:r>
            <a:r>
              <a:rPr lang="en-US" dirty="0">
                <a:latin typeface="Times-Roman"/>
              </a:rPr>
              <a:t>assessment of the power and efficiency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467600" y="1844643"/>
            <a:ext cx="155278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Time &lt; 1 mn</a:t>
            </a:r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 rot="5400000">
            <a:off x="5722083" y="3182805"/>
            <a:ext cx="624214" cy="780157"/>
          </a:xfrm>
          <a:prstGeom prst="rightArrow">
            <a:avLst>
              <a:gd name="adj1" fmla="val 74903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aseline="-25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467600" y="269243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Freely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130232" y="4079842"/>
            <a:ext cx="195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applegate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119466" y="4804792"/>
            <a:ext cx="219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modulation </a:t>
            </a:r>
            <a:r>
              <a:rPr lang="fr-FR" dirty="0" err="1" smtClean="0"/>
              <a:t>current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097102" y="5780624"/>
            <a:ext cx="219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</a:t>
            </a:r>
            <a:r>
              <a:rPr lang="fr-FR" dirty="0" err="1" smtClean="0"/>
              <a:t>isks</a:t>
            </a:r>
            <a:r>
              <a:rPr lang="fr-FR" dirty="0" smtClean="0"/>
              <a:t> </a:t>
            </a:r>
            <a:r>
              <a:rPr lang="fr-FR" dirty="0" err="1" smtClean="0"/>
              <a:t>velocities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958017" y="5138181"/>
            <a:ext cx="219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Gain and </a:t>
            </a:r>
            <a:r>
              <a:rPr lang="fr-FR" dirty="0" err="1" smtClean="0"/>
              <a:t>efficiency</a:t>
            </a:r>
            <a:endParaRPr lang="fr-FR" dirty="0"/>
          </a:p>
        </p:txBody>
      </p:sp>
      <p:grpSp>
        <p:nvGrpSpPr>
          <p:cNvPr id="18" name="Groupe 17"/>
          <p:cNvGrpSpPr/>
          <p:nvPr/>
        </p:nvGrpSpPr>
        <p:grpSpPr>
          <a:xfrm>
            <a:off x="1301252" y="4887595"/>
            <a:ext cx="1798642" cy="1386952"/>
            <a:chOff x="5903245" y="1041340"/>
            <a:chExt cx="3012155" cy="2365813"/>
          </a:xfrm>
        </p:grpSpPr>
        <p:grpSp>
          <p:nvGrpSpPr>
            <p:cNvPr id="19" name="Groupe 18"/>
            <p:cNvGrpSpPr/>
            <p:nvPr/>
          </p:nvGrpSpPr>
          <p:grpSpPr>
            <a:xfrm>
              <a:off x="5903245" y="1041340"/>
              <a:ext cx="3012155" cy="2365813"/>
              <a:chOff x="5423689" y="1005496"/>
              <a:chExt cx="3497020" cy="2437500"/>
            </a:xfrm>
          </p:grpSpPr>
          <p:grpSp>
            <p:nvGrpSpPr>
              <p:cNvPr id="22" name="Groupe 21"/>
              <p:cNvGrpSpPr/>
              <p:nvPr/>
            </p:nvGrpSpPr>
            <p:grpSpPr>
              <a:xfrm>
                <a:off x="5423689" y="1005496"/>
                <a:ext cx="3497020" cy="1822929"/>
                <a:chOff x="6134100" y="1524000"/>
                <a:chExt cx="2190750" cy="1524000"/>
              </a:xfrm>
            </p:grpSpPr>
            <p:grpSp>
              <p:nvGrpSpPr>
                <p:cNvPr id="27" name="Groupe 26"/>
                <p:cNvGrpSpPr/>
                <p:nvPr/>
              </p:nvGrpSpPr>
              <p:grpSpPr>
                <a:xfrm>
                  <a:off x="6134100" y="1524000"/>
                  <a:ext cx="800100" cy="1524000"/>
                  <a:chOff x="6134100" y="1524000"/>
                  <a:chExt cx="800100" cy="1524000"/>
                </a:xfrm>
              </p:grpSpPr>
              <p:cxnSp>
                <p:nvCxnSpPr>
                  <p:cNvPr id="34" name="Connecteur droit 33"/>
                  <p:cNvCxnSpPr/>
                  <p:nvPr/>
                </p:nvCxnSpPr>
                <p:spPr>
                  <a:xfrm>
                    <a:off x="6400800" y="1524000"/>
                    <a:ext cx="0" cy="6858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Connecteur droit 34"/>
                  <p:cNvCxnSpPr/>
                  <p:nvPr/>
                </p:nvCxnSpPr>
                <p:spPr>
                  <a:xfrm>
                    <a:off x="6400800" y="2209800"/>
                    <a:ext cx="533400" cy="5334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Connecteur droit 35"/>
                  <p:cNvCxnSpPr/>
                  <p:nvPr/>
                </p:nvCxnSpPr>
                <p:spPr>
                  <a:xfrm>
                    <a:off x="6934200" y="2743200"/>
                    <a:ext cx="0" cy="3048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Connecteur droit 36"/>
                  <p:cNvCxnSpPr/>
                  <p:nvPr/>
                </p:nvCxnSpPr>
                <p:spPr>
                  <a:xfrm flipH="1">
                    <a:off x="6134100" y="3048000"/>
                    <a:ext cx="8001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e 27"/>
                <p:cNvGrpSpPr/>
                <p:nvPr/>
              </p:nvGrpSpPr>
              <p:grpSpPr>
                <a:xfrm flipH="1">
                  <a:off x="7524750" y="1524000"/>
                  <a:ext cx="800100" cy="1524000"/>
                  <a:chOff x="6134100" y="1524000"/>
                  <a:chExt cx="800100" cy="1524000"/>
                </a:xfrm>
              </p:grpSpPr>
              <p:cxnSp>
                <p:nvCxnSpPr>
                  <p:cNvPr id="30" name="Connecteur droit 29"/>
                  <p:cNvCxnSpPr/>
                  <p:nvPr/>
                </p:nvCxnSpPr>
                <p:spPr>
                  <a:xfrm>
                    <a:off x="6400800" y="1524000"/>
                    <a:ext cx="0" cy="6858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Connecteur droit 30"/>
                  <p:cNvCxnSpPr/>
                  <p:nvPr/>
                </p:nvCxnSpPr>
                <p:spPr>
                  <a:xfrm>
                    <a:off x="6400800" y="2209800"/>
                    <a:ext cx="533400" cy="5334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Connecteur droit 31"/>
                  <p:cNvCxnSpPr/>
                  <p:nvPr/>
                </p:nvCxnSpPr>
                <p:spPr>
                  <a:xfrm>
                    <a:off x="6934200" y="2743200"/>
                    <a:ext cx="0" cy="3048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Connecteur droit 32"/>
                  <p:cNvCxnSpPr/>
                  <p:nvPr/>
                </p:nvCxnSpPr>
                <p:spPr>
                  <a:xfrm flipH="1">
                    <a:off x="6134100" y="3048000"/>
                    <a:ext cx="8001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" name="Connecteur droit 28"/>
                <p:cNvCxnSpPr/>
                <p:nvPr/>
              </p:nvCxnSpPr>
              <p:spPr>
                <a:xfrm>
                  <a:off x="6400800" y="1524000"/>
                  <a:ext cx="165735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Connecteur droit 22"/>
              <p:cNvCxnSpPr/>
              <p:nvPr/>
            </p:nvCxnSpPr>
            <p:spPr>
              <a:xfrm>
                <a:off x="6172200" y="3429000"/>
                <a:ext cx="2156412" cy="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Forme libre 23"/>
              <p:cNvSpPr/>
              <p:nvPr/>
            </p:nvSpPr>
            <p:spPr>
              <a:xfrm>
                <a:off x="6504993" y="2667000"/>
                <a:ext cx="1287624" cy="775996"/>
              </a:xfrm>
              <a:custGeom>
                <a:avLst/>
                <a:gdLst>
                  <a:gd name="connsiteX0" fmla="*/ 0 w 1287624"/>
                  <a:gd name="connsiteY0" fmla="*/ 550506 h 550506"/>
                  <a:gd name="connsiteX1" fmla="*/ 671804 w 1287624"/>
                  <a:gd name="connsiteY1" fmla="*/ 0 h 550506"/>
                  <a:gd name="connsiteX2" fmla="*/ 1287624 w 1287624"/>
                  <a:gd name="connsiteY2" fmla="*/ 550506 h 55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7624" h="550506">
                    <a:moveTo>
                      <a:pt x="0" y="550506"/>
                    </a:moveTo>
                    <a:cubicBezTo>
                      <a:pt x="228600" y="275253"/>
                      <a:pt x="457200" y="0"/>
                      <a:pt x="671804" y="0"/>
                    </a:cubicBezTo>
                    <a:cubicBezTo>
                      <a:pt x="886408" y="0"/>
                      <a:pt x="1087016" y="275253"/>
                      <a:pt x="1287624" y="550506"/>
                    </a:cubicBezTo>
                  </a:path>
                </a:pathLst>
              </a:cu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043249" y="1033693"/>
                <a:ext cx="2128639" cy="1077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000" dirty="0" err="1" smtClean="0">
                    <a:solidFill>
                      <a:schemeClr val="accent4"/>
                    </a:solidFill>
                  </a:rPr>
                  <a:t>RLC</a:t>
                </a:r>
                <a:r>
                  <a:rPr lang="en-US" sz="2000" dirty="0" smtClean="0">
                    <a:solidFill>
                      <a:schemeClr val="accent4"/>
                    </a:solidFill>
                  </a:rPr>
                  <a:t> circuit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ZoneTexte 25"/>
                  <p:cNvSpPr txBox="1"/>
                  <p:nvPr/>
                </p:nvSpPr>
                <p:spPr>
                  <a:xfrm>
                    <a:off x="6861025" y="2764168"/>
                    <a:ext cx="483721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26" name="ZoneTexte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1025" y="2764168"/>
                    <a:ext cx="483721" cy="4029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43902" b="-7105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0" name="Connecteur droit 19"/>
            <p:cNvCxnSpPr/>
            <p:nvPr/>
          </p:nvCxnSpPr>
          <p:spPr>
            <a:xfrm flipV="1">
              <a:off x="7003336" y="2153687"/>
              <a:ext cx="0" cy="3061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7815942" y="2152356"/>
              <a:ext cx="0" cy="3061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ZoneTexte 37"/>
          <p:cNvSpPr txBox="1"/>
          <p:nvPr/>
        </p:nvSpPr>
        <p:spPr>
          <a:xfrm>
            <a:off x="1176153" y="3701355"/>
            <a:ext cx="132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beam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916544" y="5495794"/>
            <a:ext cx="85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cavity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74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2d codes : klys2d, </a:t>
            </a:r>
            <a:r>
              <a:rPr lang="fr-FR" dirty="0" err="1" smtClean="0"/>
              <a:t>klyc</a:t>
            </a:r>
            <a:r>
              <a:rPr lang="fr-FR" dirty="0" smtClean="0"/>
              <a:t>, 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Juliette PLOUIN– </a:t>
            </a:r>
            <a:r>
              <a:rPr lang="en-US" dirty="0" smtClean="0"/>
              <a:t>ARIES Workshop on Energy Efficient </a:t>
            </a:r>
            <a:r>
              <a:rPr lang="en-US" dirty="0" err="1" smtClean="0"/>
              <a:t>RF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572000" y="2261265"/>
            <a:ext cx="2819401" cy="1143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KLYS2D (Thales)</a:t>
            </a:r>
          </a:p>
          <a:p>
            <a:pPr algn="ctr"/>
            <a:r>
              <a:rPr lang="en-US" dirty="0" err="1" smtClean="0"/>
              <a:t>KlyC</a:t>
            </a:r>
            <a:r>
              <a:rPr lang="en-US" dirty="0" smtClean="0"/>
              <a:t> (CERN)</a:t>
            </a:r>
          </a:p>
          <a:p>
            <a:pPr algn="ctr"/>
            <a:r>
              <a:rPr lang="en-US" dirty="0" err="1"/>
              <a:t>K</a:t>
            </a:r>
            <a:r>
              <a:rPr lang="en-US" dirty="0" err="1" smtClean="0"/>
              <a:t>lypwin</a:t>
            </a:r>
            <a:endParaRPr lang="en-US" dirty="0" smtClean="0"/>
          </a:p>
        </p:txBody>
      </p:sp>
      <p:sp>
        <p:nvSpPr>
          <p:cNvPr id="12" name="Flèche droite 11"/>
          <p:cNvSpPr/>
          <p:nvPr/>
        </p:nvSpPr>
        <p:spPr>
          <a:xfrm>
            <a:off x="152400" y="1923768"/>
            <a:ext cx="4267200" cy="2026563"/>
          </a:xfrm>
          <a:prstGeom prst="rightArrow">
            <a:avLst>
              <a:gd name="adj1" fmla="val 75715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Cavities: R/Q</a:t>
            </a:r>
            <a:r>
              <a:rPr lang="pt-BR" dirty="0"/>
              <a:t>, M, Q</a:t>
            </a:r>
            <a:r>
              <a:rPr lang="pt-BR" baseline="-25000" dirty="0"/>
              <a:t>ext</a:t>
            </a:r>
            <a:r>
              <a:rPr lang="pt-BR" dirty="0"/>
              <a:t>, Q</a:t>
            </a:r>
            <a:r>
              <a:rPr lang="pt-BR" baseline="-25000" dirty="0"/>
              <a:t>0</a:t>
            </a:r>
            <a:r>
              <a:rPr lang="pt-BR" dirty="0"/>
              <a:t>, </a:t>
            </a:r>
            <a:r>
              <a:rPr lang="pt-BR" dirty="0" smtClean="0"/>
              <a:t>f</a:t>
            </a:r>
            <a:r>
              <a:rPr lang="pt-BR" baseline="-25000" dirty="0" smtClean="0"/>
              <a:t>CAV</a:t>
            </a:r>
            <a:r>
              <a:rPr lang="pt-BR" dirty="0" smtClean="0"/>
              <a:t>, z and geometry (partial)</a:t>
            </a:r>
          </a:p>
          <a:p>
            <a:r>
              <a:rPr lang="pt-BR" dirty="0" smtClean="0"/>
              <a:t>Beam: V</a:t>
            </a:r>
            <a:r>
              <a:rPr lang="pt-BR" baseline="-25000" dirty="0" smtClean="0"/>
              <a:t>k</a:t>
            </a:r>
            <a:r>
              <a:rPr lang="pt-BR" dirty="0" smtClean="0"/>
              <a:t>, I</a:t>
            </a:r>
            <a:r>
              <a:rPr lang="pt-BR" baseline="-25000" dirty="0" smtClean="0"/>
              <a:t>k</a:t>
            </a:r>
            <a:r>
              <a:rPr lang="pt-BR" dirty="0" smtClean="0"/>
              <a:t>, r</a:t>
            </a:r>
            <a:r>
              <a:rPr lang="pt-BR" baseline="-25000" dirty="0" smtClean="0"/>
              <a:t>beam</a:t>
            </a:r>
          </a:p>
          <a:p>
            <a:r>
              <a:rPr lang="pt-BR" dirty="0" smtClean="0"/>
              <a:t>Focusing mag. field : B</a:t>
            </a:r>
            <a:r>
              <a:rPr lang="pt-BR" baseline="-25000" dirty="0" smtClean="0"/>
              <a:t>z0</a:t>
            </a:r>
            <a:r>
              <a:rPr lang="pt-BR" dirty="0" smtClean="0"/>
              <a:t> or B</a:t>
            </a:r>
            <a:r>
              <a:rPr lang="pt-BR" baseline="-25000" dirty="0" smtClean="0"/>
              <a:t>z</a:t>
            </a:r>
            <a:r>
              <a:rPr lang="pt-BR" dirty="0" smtClean="0"/>
              <a:t>(z) </a:t>
            </a:r>
          </a:p>
          <a:p>
            <a:endParaRPr lang="en-US" baseline="-25000" dirty="0"/>
          </a:p>
        </p:txBody>
      </p:sp>
      <p:sp>
        <p:nvSpPr>
          <p:cNvPr id="10" name="ZoneTexte 9"/>
          <p:cNvSpPr txBox="1"/>
          <p:nvPr/>
        </p:nvSpPr>
        <p:spPr>
          <a:xfrm>
            <a:off x="7195684" y="1059815"/>
            <a:ext cx="155278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Time </a:t>
            </a:r>
            <a:r>
              <a:rPr lang="fr-F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≃</a:t>
            </a:r>
            <a:r>
              <a:rPr lang="fr-FR" dirty="0" smtClean="0"/>
              <a:t> 1 mn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476" y="3798879"/>
            <a:ext cx="3320415" cy="27203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22" y="4236383"/>
            <a:ext cx="4194675" cy="1131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19878" y="52734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K</a:t>
            </a:r>
            <a:r>
              <a:rPr lang="fr-FR" dirty="0" smtClean="0"/>
              <a:t>lys2D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943600" y="57912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KlyC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10203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03263" lvl="1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imes-Roman"/>
              </a:rPr>
              <a:t>Klystron cavities characterized by lumped circuits (f, R/Q, Q</a:t>
            </a:r>
            <a:r>
              <a:rPr lang="en-US" baseline="-25000" dirty="0">
                <a:latin typeface="Times-Roman"/>
              </a:rPr>
              <a:t>0</a:t>
            </a:r>
            <a:r>
              <a:rPr lang="en-US" dirty="0">
                <a:latin typeface="Times-Roman"/>
              </a:rPr>
              <a:t>, </a:t>
            </a:r>
            <a:r>
              <a:rPr lang="en-US" dirty="0" err="1">
                <a:latin typeface="Times-Roman"/>
              </a:rPr>
              <a:t>Qext</a:t>
            </a:r>
            <a:r>
              <a:rPr lang="en-US" dirty="0">
                <a:latin typeface="Times-Roman"/>
              </a:rPr>
              <a:t>)</a:t>
            </a:r>
          </a:p>
          <a:p>
            <a:pPr marL="703263" lvl="1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imes-Roman"/>
              </a:rPr>
              <a:t>PIC  in frequency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5791200" y="3487041"/>
            <a:ext cx="762000" cy="311838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4572000" y="3487041"/>
            <a:ext cx="762000" cy="962918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4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of </a:t>
            </a:r>
            <a:r>
              <a:rPr lang="fr-FR" dirty="0" err="1" smtClean="0"/>
              <a:t>optimization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genetic</a:t>
            </a:r>
            <a:r>
              <a:rPr lang="fr-FR" dirty="0" smtClean="0"/>
              <a:t> </a:t>
            </a:r>
            <a:r>
              <a:rPr lang="fr-FR" dirty="0" err="1" smtClean="0"/>
              <a:t>algorithm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18,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5B4F-8806-49AF-ADC2-F53C548500B7}" type="slidenum">
              <a:rPr lang="fr-FR" smtClean="0"/>
              <a:t>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Juliette PLOUIN– </a:t>
            </a:r>
            <a:r>
              <a:rPr lang="en-US" smtClean="0"/>
              <a:t>ARIES Workshop on Energy Efficient RF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1066800" y="2133600"/>
            <a:ext cx="1710001" cy="48463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831682" y="1557441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parameters</a:t>
            </a:r>
          </a:p>
          <a:p>
            <a:r>
              <a:rPr lang="en-US" dirty="0" smtClean="0"/>
              <a:t>Defining klystron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90344" y="1804416"/>
            <a:ext cx="2819401" cy="1143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AJDISK-solver:</a:t>
            </a:r>
          </a:p>
          <a:p>
            <a:pPr algn="ctr"/>
            <a:r>
              <a:rPr lang="en-US" dirty="0" smtClean="0"/>
              <a:t>Klystron simulation based on disk model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5745003" y="1516105"/>
                <a:ext cx="3373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Efficiency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η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Maximum Small gain signal </a:t>
                </a:r>
                <a:r>
                  <a:rPr lang="en-US" dirty="0"/>
                  <a:t>G</a:t>
                </a:r>
                <a:r>
                  <a:rPr lang="en-US" baseline="-25000" dirty="0"/>
                  <a:t>S</a:t>
                </a: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003" y="1516105"/>
                <a:ext cx="3373279" cy="646331"/>
              </a:xfrm>
              <a:prstGeom prst="rect">
                <a:avLst/>
              </a:prstGeom>
              <a:blipFill>
                <a:blip r:embed="rId2"/>
                <a:stretch>
                  <a:fillRect l="-1444"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08555" y="3317969"/>
                <a:ext cx="1905000" cy="789870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Cost function: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cost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GS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555" y="3317969"/>
                <a:ext cx="1905000" cy="7898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èche à angle droit 11"/>
          <p:cNvSpPr/>
          <p:nvPr/>
        </p:nvSpPr>
        <p:spPr>
          <a:xfrm flipV="1">
            <a:off x="5823288" y="2203772"/>
            <a:ext cx="2052732" cy="1031525"/>
          </a:xfrm>
          <a:prstGeom prst="bentUp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90344" y="4485824"/>
            <a:ext cx="2819401" cy="1143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GOSET </a:t>
            </a:r>
            <a:endParaRPr lang="en-US" dirty="0" smtClean="0"/>
          </a:p>
          <a:p>
            <a:pPr algn="ctr"/>
            <a:r>
              <a:rPr lang="en-US" dirty="0" smtClean="0"/>
              <a:t>genetic </a:t>
            </a:r>
            <a:r>
              <a:rPr lang="en-US" dirty="0"/>
              <a:t>algorithm on </a:t>
            </a:r>
            <a:r>
              <a:rPr lang="en-US" dirty="0" err="1"/>
              <a:t>Matlab</a:t>
            </a:r>
            <a:r>
              <a:rPr lang="en-US" dirty="0"/>
              <a:t> freely </a:t>
            </a:r>
            <a:r>
              <a:rPr lang="en-US" dirty="0" smtClean="0"/>
              <a:t>available</a:t>
            </a:r>
            <a:endParaRPr lang="en-US" dirty="0"/>
          </a:p>
        </p:txBody>
      </p:sp>
      <p:sp>
        <p:nvSpPr>
          <p:cNvPr id="14" name="Flèche à angle droit 13"/>
          <p:cNvSpPr/>
          <p:nvPr/>
        </p:nvSpPr>
        <p:spPr>
          <a:xfrm rot="5400000" flipV="1">
            <a:off x="6269910" y="3810167"/>
            <a:ext cx="1225766" cy="1986457"/>
          </a:xfrm>
          <a:prstGeom prst="bentUp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èche à angle droit 14"/>
          <p:cNvSpPr/>
          <p:nvPr/>
        </p:nvSpPr>
        <p:spPr>
          <a:xfrm rot="10800000" flipV="1">
            <a:off x="1295400" y="2779931"/>
            <a:ext cx="1405200" cy="2478722"/>
          </a:xfrm>
          <a:prstGeom prst="bentUp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40465" y="5333799"/>
            <a:ext cx="4022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set of 18 parameters,</a:t>
            </a:r>
          </a:p>
          <a:p>
            <a:r>
              <a:rPr lang="en-US" dirty="0" smtClean="0"/>
              <a:t>Based on configurations with the best cost function already simulated</a:t>
            </a:r>
            <a:endParaRPr lang="en-US" dirty="0"/>
          </a:p>
        </p:txBody>
      </p:sp>
      <p:sp>
        <p:nvSpPr>
          <p:cNvPr id="17" name="Flèche en arc 16"/>
          <p:cNvSpPr/>
          <p:nvPr/>
        </p:nvSpPr>
        <p:spPr>
          <a:xfrm rot="8565620">
            <a:off x="3808855" y="3109602"/>
            <a:ext cx="1120534" cy="112815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59664"/>
              <a:gd name="adj5" fmla="val 125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883904" y="3518827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~7100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010400" y="563323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Hamel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workshop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_ce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38478</TotalTime>
  <Words>1716</Words>
  <Application>Microsoft Office PowerPoint</Application>
  <PresentationFormat>Affichage à l'écran (4:3)</PresentationFormat>
  <Paragraphs>303</Paragraphs>
  <Slides>25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Times-Roman</vt:lpstr>
      <vt:lpstr>Wingdings</vt:lpstr>
      <vt:lpstr>Thème_cea</vt:lpstr>
      <vt:lpstr>Software tools for klystron design optimization</vt:lpstr>
      <vt:lpstr>SUMMARY</vt:lpstr>
      <vt:lpstr>1. How to develop a klystron design?    </vt:lpstr>
      <vt:lpstr>The klystron – a complicated object…</vt:lpstr>
      <vt:lpstr>Solving equations…</vt:lpstr>
      <vt:lpstr>2. 1D and 2D steady state codes </vt:lpstr>
      <vt:lpstr>1D code : ajdisk</vt:lpstr>
      <vt:lpstr>2d codes : klys2d, klyc, …</vt:lpstr>
      <vt:lpstr>Example of optimization with genetic algorithm</vt:lpstr>
      <vt:lpstr>Optimization examples</vt:lpstr>
      <vt:lpstr>Conclusion on steady state codes </vt:lpstr>
      <vt:lpstr>3. 2D and 3D Particle In Cell (PIC) CODES   </vt:lpstr>
      <vt:lpstr>PARTICLE IN CELL CODES</vt:lpstr>
      <vt:lpstr>Pic codes : cst and magic</vt:lpstr>
      <vt:lpstr>Cst example</vt:lpstr>
      <vt:lpstr>Numerical problem example with cst</vt:lpstr>
      <vt:lpstr>Magic 2d examples</vt:lpstr>
      <vt:lpstr>Other pic codes</vt:lpstr>
      <vt:lpstr>Conclusions on pic codes</vt:lpstr>
      <vt:lpstr>4. Code results comparison   </vt:lpstr>
      <vt:lpstr>Comparison between codes - 1</vt:lpstr>
      <vt:lpstr>Comparison between codes for th2166</vt:lpstr>
      <vt:lpstr>Comparison between codes - kladistron</vt:lpstr>
      <vt:lpstr>How to predict spurious oscillation ?</vt:lpstr>
      <vt:lpstr>conclusion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MOLLARD Antoine</dc:creator>
  <cp:lastModifiedBy>PLOUIN Juliette</cp:lastModifiedBy>
  <cp:revision>938</cp:revision>
  <cp:lastPrinted>2016-04-11T11:39:23Z</cp:lastPrinted>
  <dcterms:created xsi:type="dcterms:W3CDTF">2015-08-25T07:43:51Z</dcterms:created>
  <dcterms:modified xsi:type="dcterms:W3CDTF">2019-06-18T12:54:43Z</dcterms:modified>
</cp:coreProperties>
</file>