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30"/>
  </p:notesMasterIdLst>
  <p:sldIdLst>
    <p:sldId id="349" r:id="rId3"/>
    <p:sldId id="350" r:id="rId4"/>
    <p:sldId id="351" r:id="rId5"/>
    <p:sldId id="353" r:id="rId6"/>
    <p:sldId id="352" r:id="rId7"/>
    <p:sldId id="354" r:id="rId8"/>
    <p:sldId id="355" r:id="rId9"/>
    <p:sldId id="356" r:id="rId10"/>
    <p:sldId id="357" r:id="rId11"/>
    <p:sldId id="358" r:id="rId12"/>
    <p:sldId id="364" r:id="rId13"/>
    <p:sldId id="375" r:id="rId14"/>
    <p:sldId id="365" r:id="rId15"/>
    <p:sldId id="366" r:id="rId16"/>
    <p:sldId id="367" r:id="rId17"/>
    <p:sldId id="368" r:id="rId18"/>
    <p:sldId id="369" r:id="rId19"/>
    <p:sldId id="370" r:id="rId20"/>
    <p:sldId id="371" r:id="rId21"/>
    <p:sldId id="372" r:id="rId22"/>
    <p:sldId id="359" r:id="rId23"/>
    <p:sldId id="360" r:id="rId24"/>
    <p:sldId id="361" r:id="rId25"/>
    <p:sldId id="377" r:id="rId26"/>
    <p:sldId id="373" r:id="rId27"/>
    <p:sldId id="374" r:id="rId28"/>
    <p:sldId id="376" r:id="rId29"/>
  </p:sldIdLst>
  <p:sldSz cx="12192000" cy="6858000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32" y="-80"/>
      </p:cViewPr>
      <p:guideLst>
        <p:guide orient="horz" pos="111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A70EECC-3A7F-AF4F-8C9E-BF5F072472B3}" type="datetimeFigureOut">
              <a:rPr lang="sv-SE"/>
              <a:pPr>
                <a:defRPr/>
              </a:pPr>
              <a:t>19/06/19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086B605-C6E4-8A42-AC09-5107C8EE259E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5926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075" y="260350"/>
            <a:ext cx="220821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4" b="16409"/>
          <a:stretch>
            <a:fillRect/>
          </a:stretch>
        </p:blipFill>
        <p:spPr bwMode="auto">
          <a:xfrm>
            <a:off x="9218613" y="260350"/>
            <a:ext cx="297338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188"/>
            <a:ext cx="2844800" cy="365125"/>
          </a:xfrm>
        </p:spPr>
        <p:txBody>
          <a:bodyPr anchor="b"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C37D0A1-E4D0-8D4B-9CD6-4FEFB88ABC52}" type="datetime1">
              <a:rPr lang="en-GB"/>
              <a:pPr>
                <a:defRPr/>
              </a:pPr>
              <a:t>19/06/19</a:t>
            </a:fld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188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188"/>
            <a:ext cx="2844800" cy="365125"/>
          </a:xfrm>
        </p:spPr>
        <p:txBody>
          <a:bodyPr anchor="b"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D815DF-33BB-B44F-96A5-63768CC8E0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10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9A5678A-D05F-FD42-9890-CCECCD9C8C54}" type="datetimeFigureOut">
              <a:rPr lang="sv-SE"/>
              <a:pPr>
                <a:defRPr/>
              </a:pPr>
              <a:t>19/06/19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D935709-2F34-1C4A-9E24-E21E68E44BA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3106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9A5678A-D05F-FD42-9890-CCECCD9C8C54}" type="datetimeFigureOut">
              <a:rPr lang="sv-SE"/>
              <a:pPr>
                <a:defRPr/>
              </a:pPr>
              <a:t>19/06/19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ACB54C6-C5B4-7741-954A-364617039AD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3296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9A5678A-D05F-FD42-9890-CCECCD9C8C54}" type="datetimeFigureOut">
              <a:rPr lang="sv-SE"/>
              <a:pPr>
                <a:defRPr/>
              </a:pPr>
              <a:t>19/06/19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725754A-C275-B141-8441-7B15C642494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644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9A5678A-D05F-FD42-9890-CCECCD9C8C54}" type="datetimeFigureOut">
              <a:rPr lang="sv-SE"/>
              <a:pPr>
                <a:defRPr/>
              </a:pPr>
              <a:t>19/06/19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50AC518-95D9-1E4E-95BB-D6635CC8AC5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24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9A5678A-D05F-FD42-9890-CCECCD9C8C54}" type="datetimeFigureOut">
              <a:rPr lang="sv-SE"/>
              <a:pPr>
                <a:defRPr/>
              </a:pPr>
              <a:t>19/06/19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CE087CD-81E3-DC40-9275-DFB001AF619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1250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9A5678A-D05F-FD42-9890-CCECCD9C8C54}" type="datetimeFigureOut">
              <a:rPr lang="sv-SE"/>
              <a:pPr>
                <a:defRPr/>
              </a:pPr>
              <a:t>19/06/19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3F0AC7B-68CE-2C42-B617-01A82DFE5E6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5678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9A5678A-D05F-FD42-9890-CCECCD9C8C54}" type="datetimeFigureOut">
              <a:rPr lang="sv-SE"/>
              <a:pPr>
                <a:defRPr/>
              </a:pPr>
              <a:t>19/06/19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463FFAE-9879-D640-B3ED-195A70C184A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1420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9A5678A-D05F-FD42-9890-CCECCD9C8C54}" type="datetimeFigureOut">
              <a:rPr lang="sv-SE"/>
              <a:pPr>
                <a:defRPr/>
              </a:pPr>
              <a:t>19/06/19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3D9D759-4A27-6A4C-9E7E-CB49CC920F5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9473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7"/>
          <p:cNvCxnSpPr/>
          <p:nvPr userDrawn="1"/>
        </p:nvCxnSpPr>
        <p:spPr>
          <a:xfrm>
            <a:off x="-434975" y="1452563"/>
            <a:ext cx="1292860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674918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12192000" cy="1435100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4" b="16409"/>
          <a:stretch>
            <a:fillRect/>
          </a:stretch>
        </p:blipFill>
        <p:spPr bwMode="auto">
          <a:xfrm>
            <a:off x="10128250" y="255588"/>
            <a:ext cx="2019300" cy="893762"/>
          </a:xfrm>
          <a:prstGeom prst="rect">
            <a:avLst/>
          </a:prstGeom>
          <a:solidFill>
            <a:srgbClr val="0094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165600" y="6453188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737600" y="6453188"/>
            <a:ext cx="2844800" cy="365125"/>
          </a:xfrm>
        </p:spPr>
        <p:txBody>
          <a:bodyPr anchor="b"/>
          <a:lstStyle>
            <a:lvl1pPr>
              <a:defRPr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9B885414-9EDF-044A-A23E-D74DB31085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59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12192000" cy="1435100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4" b="16409"/>
          <a:stretch>
            <a:fillRect/>
          </a:stretch>
        </p:blipFill>
        <p:spPr bwMode="auto">
          <a:xfrm>
            <a:off x="10128250" y="255588"/>
            <a:ext cx="2019300" cy="893762"/>
          </a:xfrm>
          <a:prstGeom prst="rect">
            <a:avLst/>
          </a:prstGeom>
          <a:solidFill>
            <a:srgbClr val="0094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4"/>
          </p:nvPr>
        </p:nvSpPr>
        <p:spPr>
          <a:xfrm>
            <a:off x="4165600" y="6448425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8737600" y="6448425"/>
            <a:ext cx="2844800" cy="365125"/>
          </a:xfrm>
        </p:spPr>
        <p:txBody>
          <a:bodyPr anchor="b"/>
          <a:lstStyle>
            <a:lvl1pPr>
              <a:defRPr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2AB1D12F-7CE3-B74B-BDB8-6E66803961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814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12192000" cy="1435100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pic>
        <p:nvPicPr>
          <p:cNvPr id="9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4" b="16409"/>
          <a:stretch>
            <a:fillRect/>
          </a:stretch>
        </p:blipFill>
        <p:spPr bwMode="auto">
          <a:xfrm>
            <a:off x="10128250" y="255588"/>
            <a:ext cx="2019300" cy="893762"/>
          </a:xfrm>
          <a:prstGeom prst="rect">
            <a:avLst/>
          </a:prstGeom>
          <a:solidFill>
            <a:srgbClr val="0094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14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7" name="Text Placeholder 16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4"/>
          </p:nvPr>
        </p:nvSpPr>
        <p:spPr>
          <a:xfrm>
            <a:off x="4165600" y="6453188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737600" y="6453188"/>
            <a:ext cx="2844800" cy="365125"/>
          </a:xfrm>
        </p:spPr>
        <p:txBody>
          <a:bodyPr anchor="b"/>
          <a:lstStyle>
            <a:lvl1pPr>
              <a:defRPr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1C8D2663-095D-AF46-97D0-4583F5447E9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201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12192000" cy="1435100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4" b="16409"/>
          <a:stretch>
            <a:fillRect/>
          </a:stretch>
        </p:blipFill>
        <p:spPr bwMode="auto">
          <a:xfrm>
            <a:off x="10128250" y="255588"/>
            <a:ext cx="2019300" cy="893762"/>
          </a:xfrm>
          <a:prstGeom prst="rect">
            <a:avLst/>
          </a:prstGeom>
          <a:solidFill>
            <a:srgbClr val="0094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7" name="Text Placeholder 16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4"/>
          </p:nvPr>
        </p:nvSpPr>
        <p:spPr>
          <a:xfrm>
            <a:off x="609600" y="6453188"/>
            <a:ext cx="2844800" cy="365125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B1B204DD-602B-1441-92DE-7C6B5F694D99}" type="datetime1">
              <a:rPr lang="en-GB"/>
              <a:pPr>
                <a:defRPr/>
              </a:pPr>
              <a:t>19/06/19</a:t>
            </a:fld>
            <a:endParaRPr lang="en-GB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4165600" y="6453188"/>
            <a:ext cx="3860800" cy="365125"/>
          </a:xfrm>
        </p:spPr>
        <p:txBody>
          <a:bodyPr anchor="b"/>
          <a:lstStyle>
            <a:lvl1pPr>
              <a:defRPr dirty="0"/>
            </a:lvl1pPr>
          </a:lstStyle>
          <a:p>
            <a:pPr>
              <a:defRPr/>
            </a:pPr>
            <a:r>
              <a:rPr lang="en-GB"/>
              <a:t>© European Spallation Source ERIC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8737600" y="6453188"/>
            <a:ext cx="2844800" cy="365125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F3FFC1DB-E58F-D14E-8C4E-B07DFECDA42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386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94CA"/>
              </a:solidFill>
            </a:endParaRPr>
          </a:p>
        </p:txBody>
      </p:sp>
      <p:pic>
        <p:nvPicPr>
          <p:cNvPr id="5" name="Bildobjekt 5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5" y="319088"/>
            <a:ext cx="18272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D6925-5452-1D4F-9AA6-1D8D877DC78A}" type="datetime1">
              <a:rPr lang="en-GB"/>
              <a:pPr>
                <a:defRPr/>
              </a:pPr>
              <a:t>19/06/19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5F2AB-02F4-FD49-ACEF-789508431A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63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69258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9A5678A-D05F-FD42-9890-CCECCD9C8C54}" type="datetimeFigureOut">
              <a:rPr lang="sv-SE"/>
              <a:pPr>
                <a:defRPr/>
              </a:pPr>
              <a:t>19/06/19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B6B8CA7-4296-8E45-9306-461794AC35C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8592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9A5678A-D05F-FD42-9890-CCECCD9C8C54}" type="datetimeFigureOut">
              <a:rPr lang="sv-SE"/>
              <a:pPr>
                <a:defRPr/>
              </a:pPr>
              <a:t>19/06/19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C0C306B-0443-CF49-A810-5078C095673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738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9518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7326F4D-5FE2-E940-A0E8-436DB2D5F577}" type="datetime1">
              <a:rPr lang="en-GB"/>
              <a:pPr>
                <a:defRPr/>
              </a:pPr>
              <a:t>19/06/19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D0773B1-7439-9746-9EA7-A54CC7743C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</p:sldLayoutIdLst>
  <p:hf hdr="0" ftr="0" dt="0"/>
  <p:txStyles>
    <p:titleStyle>
      <a:lvl1pPr algn="l" defTabSz="685800" rtl="0" fontAlgn="base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685800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685800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685800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685800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685800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685800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685800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685800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charset="0"/>
        <a:buChar char="–"/>
        <a:defRPr sz="13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 defTabSz="315314" fontAlgn="auto">
              <a:spcBef>
                <a:spcPts val="0"/>
              </a:spcBef>
              <a:spcAft>
                <a:spcPts val="0"/>
              </a:spcAft>
              <a:defRPr sz="83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9A5678A-D05F-FD42-9890-CCECCD9C8C54}" type="datetimeFigureOut">
              <a:rPr lang="sv-SE"/>
              <a:pPr>
                <a:defRPr/>
              </a:pPr>
              <a:t>19/06/19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 defTabSz="315314" fontAlgn="auto">
              <a:spcBef>
                <a:spcPts val="0"/>
              </a:spcBef>
              <a:spcAft>
                <a:spcPts val="0"/>
              </a:spcAft>
              <a:defRPr sz="831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 defTabSz="315314" fontAlgn="auto">
              <a:spcBef>
                <a:spcPts val="0"/>
              </a:spcBef>
              <a:spcAft>
                <a:spcPts val="0"/>
              </a:spcAft>
              <a:defRPr sz="831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A1AE7F6-5BF3-794F-A6BD-C4DC4C86F73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ctr" defTabSz="314325" rtl="0" fontAlgn="base"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143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143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143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143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3143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3143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3143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3143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34950" indent="-234950" algn="l" defTabSz="314325" rtl="0" fontAlgn="base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11175" indent="-196850" algn="l" defTabSz="314325" rtl="0" fontAlgn="base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87400" indent="-157163" algn="l" defTabSz="314325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103313" indent="-157163" algn="l" defTabSz="314325" rtl="0" fontAlgn="base">
        <a:spcBef>
          <a:spcPct val="20000"/>
        </a:spcBef>
        <a:spcAft>
          <a:spcPct val="0"/>
        </a:spcAft>
        <a:buFont typeface="Arial" charset="0"/>
        <a:buChar char="–"/>
        <a:defRPr sz="13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17638" indent="-157163" algn="l" defTabSz="314325" rtl="0" fontAlgn="base">
        <a:spcBef>
          <a:spcPct val="20000"/>
        </a:spcBef>
        <a:spcAft>
          <a:spcPct val="0"/>
        </a:spcAft>
        <a:buFont typeface="Arial" charset="0"/>
        <a:buChar char="»"/>
        <a:defRPr sz="13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9" Type="http://schemas.openxmlformats.org/officeDocument/2006/relationships/image" Target="../media/image49.jpeg"/><Relationship Id="rId10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5.emf"/><Relationship Id="rId9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image" Target="../media/image14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7.emf"/><Relationship Id="rId6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defTabSz="314325"/>
            <a:r>
              <a:rPr lang="en-GB" sz="4000" b="1" dirty="0" smtClean="0">
                <a:solidFill>
                  <a:srgbClr val="FFFFFF"/>
                </a:solidFill>
                <a:latin typeface="Calibri" charset="0"/>
              </a:rPr>
              <a:t>IOT as energy efficient alternative </a:t>
            </a:r>
            <a:r>
              <a:rPr lang="en-GB" b="1" dirty="0">
                <a:solidFill>
                  <a:srgbClr val="FFFFFF"/>
                </a:solidFill>
                <a:latin typeface="Calibri" charset="0"/>
              </a:rPr>
              <a:t/>
            </a:r>
            <a:br>
              <a:rPr lang="en-GB" b="1" dirty="0">
                <a:solidFill>
                  <a:srgbClr val="FFFFFF"/>
                </a:solidFill>
                <a:latin typeface="Calibri" charset="0"/>
              </a:rPr>
            </a:br>
            <a:endParaRPr lang="sv-SE" dirty="0">
              <a:latin typeface="Calibri" charset="0"/>
            </a:endParaRPr>
          </a:p>
        </p:txBody>
      </p:sp>
      <p:sp>
        <p:nvSpPr>
          <p:cNvPr id="1026" name="Subtitle 2"/>
          <p:cNvSpPr>
            <a:spLocks noGrp="1"/>
          </p:cNvSpPr>
          <p:nvPr>
            <p:ph type="subTitle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314325"/>
            <a:endParaRPr lang="en-GB" sz="2400" b="1" dirty="0">
              <a:solidFill>
                <a:srgbClr val="FFFFFF"/>
              </a:solidFill>
              <a:latin typeface="Calibri" charset="0"/>
            </a:endParaRPr>
          </a:p>
          <a:p>
            <a:pPr defTabSz="314325"/>
            <a:r>
              <a:rPr lang="sv-SE" sz="1800" dirty="0" err="1" smtClean="0">
                <a:solidFill>
                  <a:srgbClr val="FFFFFF"/>
                </a:solidFill>
                <a:latin typeface="Calibri" charset="0"/>
              </a:rPr>
              <a:t>Chiara</a:t>
            </a:r>
            <a:r>
              <a:rPr lang="sv-SE" sz="1800" dirty="0" smtClean="0">
                <a:solidFill>
                  <a:srgbClr val="FFFFFF"/>
                </a:solidFill>
                <a:latin typeface="Calibri" charset="0"/>
              </a:rPr>
              <a:t> Marrelli, Morten Jensen </a:t>
            </a:r>
            <a:endParaRPr lang="sv-SE" sz="1800" dirty="0">
              <a:solidFill>
                <a:srgbClr val="FFFFFF"/>
              </a:solidFill>
              <a:latin typeface="Calibri" charset="0"/>
            </a:endParaRPr>
          </a:p>
          <a:p>
            <a:pPr defTabSz="314325"/>
            <a:r>
              <a:rPr lang="en-GB" sz="1400" dirty="0" smtClean="0">
                <a:solidFill>
                  <a:srgbClr val="FFFFFF"/>
                </a:solidFill>
                <a:latin typeface="Calibri" charset="0"/>
              </a:rPr>
              <a:t>European </a:t>
            </a:r>
            <a:r>
              <a:rPr lang="en-GB" sz="1400" dirty="0">
                <a:solidFill>
                  <a:srgbClr val="FFFFFF"/>
                </a:solidFill>
                <a:latin typeface="Calibri" charset="0"/>
              </a:rPr>
              <a:t>Spallation Source ERIC</a:t>
            </a:r>
          </a:p>
          <a:p>
            <a:pPr defTabSz="314325"/>
            <a:r>
              <a:rPr lang="en-GB" sz="1400" dirty="0" smtClean="0">
                <a:solidFill>
                  <a:srgbClr val="FFFFFF"/>
                </a:solidFill>
                <a:latin typeface="Calibri" charset="0"/>
              </a:rPr>
              <a:t>ARIES workshop on Energy Efficient RF</a:t>
            </a:r>
          </a:p>
          <a:p>
            <a:pPr defTabSz="314325"/>
            <a:r>
              <a:rPr lang="en-GB" sz="1400" dirty="0" smtClean="0">
                <a:solidFill>
                  <a:srgbClr val="FFFFFF"/>
                </a:solidFill>
                <a:latin typeface="Calibri" charset="0"/>
              </a:rPr>
              <a:t> 19/06/2019</a:t>
            </a:r>
            <a:endParaRPr lang="en-GB" sz="1200" dirty="0">
              <a:solidFill>
                <a:srgbClr val="FFFFFF"/>
              </a:solidFill>
              <a:latin typeface="Calibri" charset="0"/>
            </a:endParaRPr>
          </a:p>
          <a:p>
            <a:pPr defTabSz="314325"/>
            <a:endParaRPr lang="sv-SE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609600" y="346075"/>
            <a:ext cx="9518650" cy="561975"/>
          </a:xfrm>
        </p:spPr>
        <p:txBody>
          <a:bodyPr/>
          <a:lstStyle/>
          <a:p>
            <a:r>
              <a:rPr lang="en-US">
                <a:latin typeface="Calibri" charset="0"/>
              </a:rPr>
              <a:t>The ESS MB-IOTs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B73A90A-1207-2D41-9CB8-1E04B699C954}" type="slidenum">
              <a:rPr lang="en-GB"/>
              <a:pPr>
                <a:defRPr/>
              </a:pPr>
              <a:t>10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798513"/>
            <a:ext cx="9518650" cy="59055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Main design features</a:t>
            </a:r>
            <a:endParaRPr lang="en-US" dirty="0"/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3725863" y="463736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 sz="2000"/>
          </a:p>
        </p:txBody>
      </p:sp>
      <p:sp>
        <p:nvSpPr>
          <p:cNvPr id="30725" name="Slide Number Placeholder 3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fld id="{66878139-2901-4840-B4FA-77F0ACF3BEDD}" type="slidenum">
              <a:rPr lang="en-GB" sz="900">
                <a:solidFill>
                  <a:srgbClr val="595959"/>
                </a:solidFill>
              </a:rPr>
              <a:pPr algn="r"/>
              <a:t>10</a:t>
            </a:fld>
            <a:endParaRPr lang="en-GB" sz="900">
              <a:solidFill>
                <a:srgbClr val="595959"/>
              </a:solidFill>
            </a:endParaRPr>
          </a:p>
        </p:txBody>
      </p:sp>
      <p:pic>
        <p:nvPicPr>
          <p:cNvPr id="3072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1628775"/>
            <a:ext cx="2620963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4581525"/>
            <a:ext cx="1446213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3806825"/>
            <a:ext cx="2406650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4" descr="K:\Work\IOT\ESS 704 1MW\Design\P2 Detailed Design\02 Beam Optics\ANALYST\3D\v2-13c_48kV_16A_View1.bmp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8" b="15178"/>
          <a:stretch>
            <a:fillRect/>
          </a:stretch>
        </p:blipFill>
        <p:spPr bwMode="auto">
          <a:xfrm>
            <a:off x="9264650" y="4292600"/>
            <a:ext cx="306705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Box 12"/>
          <p:cNvSpPr txBox="1">
            <a:spLocks noChangeArrowheads="1"/>
          </p:cNvSpPr>
          <p:nvPr/>
        </p:nvSpPr>
        <p:spPr bwMode="auto">
          <a:xfrm>
            <a:off x="0" y="1358900"/>
            <a:ext cx="85439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000" dirty="0"/>
              <a:t>10 Electron guns placed in a circle</a:t>
            </a:r>
          </a:p>
          <a:p>
            <a:pPr>
              <a:buFont typeface="Arial" charset="0"/>
              <a:buChar char="•"/>
            </a:pPr>
            <a:r>
              <a:rPr lang="en-US" sz="2000" dirty="0" smtClean="0"/>
              <a:t>Output cavity </a:t>
            </a:r>
            <a:r>
              <a:rPr lang="en-US" sz="2000" dirty="0"/>
              <a:t>with 10 separate interaction gaps and single output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Magnetic focusing (PPM or solenoid)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Output windows based on high power klystron </a:t>
            </a:r>
            <a:r>
              <a:rPr lang="en-US" sz="2000" dirty="0" smtClean="0"/>
              <a:t>designs</a:t>
            </a:r>
          </a:p>
          <a:p>
            <a:pPr>
              <a:buFont typeface="Arial" charset="0"/>
              <a:buChar char="•"/>
            </a:pPr>
            <a:r>
              <a:rPr lang="en-US" sz="2000" dirty="0" smtClean="0"/>
              <a:t>Individual collectors</a:t>
            </a:r>
            <a:endParaRPr lang="en-US" sz="2000" dirty="0"/>
          </a:p>
          <a:p>
            <a:pPr>
              <a:buFont typeface="Arial" charset="0"/>
              <a:buChar char="•"/>
            </a:pPr>
            <a:r>
              <a:rPr lang="en-US" sz="2000" dirty="0"/>
              <a:t>Extensive </a:t>
            </a:r>
            <a:r>
              <a:rPr lang="en-US" sz="2000" dirty="0" err="1"/>
              <a:t>modelling</a:t>
            </a:r>
            <a:r>
              <a:rPr lang="en-US" sz="2000" dirty="0"/>
              <a:t> and simulation by the suppliers (beam optics, mode analysis, thermal and structural analysis, innovative manufacturing, </a:t>
            </a:r>
            <a:r>
              <a:rPr lang="mr-IN" sz="2000" dirty="0">
                <a:latin typeface="Mangal" charset="0"/>
              </a:rPr>
              <a:t>…</a:t>
            </a:r>
            <a:r>
              <a:rPr lang="en-US" sz="2000" dirty="0"/>
              <a:t>)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Manufacturing validation through single beam prototyping and sub-assembly test vehicles, </a:t>
            </a:r>
            <a:r>
              <a:rPr lang="mr-IN" sz="2000" dirty="0">
                <a:latin typeface="Mangal" charset="0"/>
              </a:rPr>
              <a:t>…</a:t>
            </a:r>
            <a:endParaRPr lang="en-US" sz="2000" dirty="0"/>
          </a:p>
          <a:p>
            <a:pPr>
              <a:buFont typeface="Arial" charset="0"/>
              <a:buChar char="•"/>
            </a:pPr>
            <a:r>
              <a:rPr lang="en-US" sz="2000" dirty="0"/>
              <a:t>Design driven by reliability and efficiency</a:t>
            </a:r>
          </a:p>
        </p:txBody>
      </p:sp>
      <p:pic>
        <p:nvPicPr>
          <p:cNvPr id="30731" name="Image 16" descr="logo_thal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36000" r="9052" b="36000"/>
          <a:stretch>
            <a:fillRect/>
          </a:stretch>
        </p:blipFill>
        <p:spPr bwMode="auto">
          <a:xfrm>
            <a:off x="9840913" y="5300663"/>
            <a:ext cx="747712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538" y="5268913"/>
            <a:ext cx="496887" cy="17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3" name="Image 16" descr="logo_thal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36000" r="9052" b="36000"/>
          <a:stretch>
            <a:fillRect/>
          </a:stretch>
        </p:blipFill>
        <p:spPr bwMode="auto">
          <a:xfrm>
            <a:off x="698500" y="5503863"/>
            <a:ext cx="7493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5472113"/>
            <a:ext cx="495300" cy="17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5" name="Image 16" descr="logo_thal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36000" r="9052" b="36000"/>
          <a:stretch>
            <a:fillRect/>
          </a:stretch>
        </p:blipFill>
        <p:spPr bwMode="auto">
          <a:xfrm>
            <a:off x="8204200" y="6662738"/>
            <a:ext cx="7493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6629400"/>
            <a:ext cx="4953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7" name="Picture 2" descr="D:\Users\DRW\L-3 Administration\L3EDD_NoComms_RedBlk_transp_20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150" y="1739900"/>
            <a:ext cx="10033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700860"/>
            <a:ext cx="22098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4738960"/>
            <a:ext cx="1304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4921522"/>
            <a:ext cx="1304925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5200922"/>
            <a:ext cx="12795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2" descr="D:\Users\DRW\L-3 Administration\L3EDD_NoComms_RedBlk_transp_201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5810522"/>
            <a:ext cx="10017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A65E80-0096-4B4B-9963-B23FCA51B786}" type="slidenum">
              <a:rPr lang="en-GB"/>
              <a:pPr>
                <a:defRPr/>
              </a:pPr>
              <a:t>11</a:t>
            </a:fld>
            <a:endParaRPr lang="en-GB"/>
          </a:p>
        </p:txBody>
      </p:sp>
      <p:pic>
        <p:nvPicPr>
          <p:cNvPr id="31746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55750"/>
            <a:ext cx="118205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3282950" y="66198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 sz="2000"/>
          </a:p>
        </p:txBody>
      </p:sp>
      <p:sp>
        <p:nvSpPr>
          <p:cNvPr id="31748" name="Title 1"/>
          <p:cNvSpPr>
            <a:spLocks noGrp="1"/>
          </p:cNvSpPr>
          <p:nvPr>
            <p:ph type="title"/>
          </p:nvPr>
        </p:nvSpPr>
        <p:spPr>
          <a:xfrm>
            <a:off x="609600" y="346075"/>
            <a:ext cx="9518650" cy="561975"/>
          </a:xfrm>
        </p:spPr>
        <p:txBody>
          <a:bodyPr/>
          <a:lstStyle/>
          <a:p>
            <a:r>
              <a:rPr lang="en-US" sz="3200">
                <a:latin typeface="Calibri" charset="0"/>
              </a:rPr>
              <a:t>From simulations to reality: L3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456" y="2204864"/>
            <a:ext cx="4280089" cy="2520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4" y="4328012"/>
            <a:ext cx="4424491" cy="25443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15F2AB-02F4-FD49-ACEF-789508431A31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51384" y="1844824"/>
            <a:ext cx="5976664" cy="172819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en-US" sz="2000" dirty="0" smtClean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727848" y="3068960"/>
            <a:ext cx="25964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dirty="0" smtClean="0"/>
              <a:t>Transfer curve at -43.4 kV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2276872"/>
            <a:ext cx="4036575" cy="2232248"/>
          </a:xfrm>
          <a:prstGeom prst="rect">
            <a:avLst/>
          </a:prstGeom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0" y="1484784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/>
              <a:t>Factory Acceptance test in October 2016 demonstrated the achievement of the main performances with some limitation </a:t>
            </a:r>
            <a:r>
              <a:rPr lang="en-US" sz="2000" dirty="0" smtClean="0"/>
              <a:t>due to the power supply at factory</a:t>
            </a:r>
            <a:endParaRPr lang="en-US" sz="20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2088" y="115888"/>
            <a:ext cx="9518650" cy="1143000"/>
          </a:xfrm>
        </p:spPr>
        <p:txBody>
          <a:bodyPr/>
          <a:lstStyle/>
          <a:p>
            <a:r>
              <a:rPr lang="en-GB" sz="3200" dirty="0">
                <a:latin typeface="Calibri" charset="0"/>
              </a:rPr>
              <a:t>L3 MBIOT Factory Acceptance Results</a:t>
            </a:r>
          </a:p>
        </p:txBody>
      </p:sp>
    </p:spTree>
    <p:extLst>
      <p:ext uri="{BB962C8B-B14F-4D97-AF65-F5344CB8AC3E}">
        <p14:creationId xmlns:p14="http://schemas.microsoft.com/office/powerpoint/2010/main" val="15380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47" y="2474045"/>
            <a:ext cx="5735638" cy="2951162"/>
          </a:xfrm>
          <a:prstGeom prst="rect">
            <a:avLst/>
          </a:prstGeom>
          <a:noFill/>
          <a:ln w="9525">
            <a:solidFill>
              <a:srgbClr val="385D8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92088" y="115888"/>
            <a:ext cx="9518650" cy="1143000"/>
          </a:xfrm>
        </p:spPr>
        <p:txBody>
          <a:bodyPr/>
          <a:lstStyle/>
          <a:p>
            <a:r>
              <a:rPr lang="en-GB" sz="3200" dirty="0">
                <a:latin typeface="Calibri" charset="0"/>
              </a:rPr>
              <a:t>L3 MBIOT Factory Acceptance Results</a:t>
            </a:r>
          </a:p>
        </p:txBody>
      </p:sp>
      <p:sp>
        <p:nvSpPr>
          <p:cNvPr id="4" name="Slide Number Placeholder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997" y="5331719"/>
            <a:ext cx="2844800" cy="365125"/>
          </a:xfrm>
        </p:spPr>
        <p:txBody>
          <a:bodyPr/>
          <a:lstStyle/>
          <a:p>
            <a:pPr>
              <a:defRPr/>
            </a:pPr>
            <a:fld id="{58EF8DC6-8310-674E-BDD3-31B1E79A74BF}" type="slidenum">
              <a:rPr lang="en-GB"/>
              <a:pPr>
                <a:defRPr/>
              </a:pPr>
              <a:t>13</a:t>
            </a:fld>
            <a:endParaRPr lang="en-GB"/>
          </a:p>
        </p:txBody>
      </p:sp>
      <p:sp>
        <p:nvSpPr>
          <p:cNvPr id="32772" name="TextBox 8"/>
          <p:cNvSpPr txBox="1">
            <a:spLocks noChangeArrowheads="1"/>
          </p:cNvSpPr>
          <p:nvPr/>
        </p:nvSpPr>
        <p:spPr bwMode="auto">
          <a:xfrm>
            <a:off x="7444185" y="1916832"/>
            <a:ext cx="2800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b="1"/>
              <a:t>Harmonic content at 1 MW</a:t>
            </a:r>
          </a:p>
        </p:txBody>
      </p:sp>
      <p:pic>
        <p:nvPicPr>
          <p:cNvPr id="3277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474045"/>
            <a:ext cx="5710237" cy="2970212"/>
          </a:xfrm>
          <a:prstGeom prst="rect">
            <a:avLst/>
          </a:prstGeom>
          <a:noFill/>
          <a:ln w="9525">
            <a:solidFill>
              <a:srgbClr val="385D8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TextBox 10"/>
          <p:cNvSpPr txBox="1">
            <a:spLocks noChangeArrowheads="1"/>
          </p:cNvSpPr>
          <p:nvPr/>
        </p:nvSpPr>
        <p:spPr bwMode="auto">
          <a:xfrm>
            <a:off x="1810147" y="1916832"/>
            <a:ext cx="2709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b="1"/>
              <a:t>Output spectrum at 1 MW</a:t>
            </a:r>
          </a:p>
        </p:txBody>
      </p:sp>
      <p:sp>
        <p:nvSpPr>
          <p:cNvPr id="32775" name="TextBox 11"/>
          <p:cNvSpPr txBox="1">
            <a:spLocks noChangeArrowheads="1"/>
          </p:cNvSpPr>
          <p:nvPr/>
        </p:nvSpPr>
        <p:spPr bwMode="auto">
          <a:xfrm>
            <a:off x="2351584" y="6371764"/>
            <a:ext cx="81842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2000" dirty="0"/>
              <a:t>No power seen from harmonic cavity modes and no sign of instability</a:t>
            </a:r>
          </a:p>
        </p:txBody>
      </p:sp>
      <p:sp>
        <p:nvSpPr>
          <p:cNvPr id="32776" name="TextBox 17"/>
          <p:cNvSpPr txBox="1">
            <a:spLocks noChangeArrowheads="1"/>
          </p:cNvSpPr>
          <p:nvPr/>
        </p:nvSpPr>
        <p:spPr bwMode="auto">
          <a:xfrm>
            <a:off x="7444185" y="2888382"/>
            <a:ext cx="3332162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Second Harmonic: -48 dBc (11 W)</a:t>
            </a:r>
          </a:p>
          <a:p>
            <a:r>
              <a:rPr lang="en-GB"/>
              <a:t>Third Harmonic: -57 dBc (1.5 W)</a:t>
            </a:r>
          </a:p>
        </p:txBody>
      </p:sp>
      <p:sp>
        <p:nvSpPr>
          <p:cNvPr id="32777" name="TextBox 2"/>
          <p:cNvSpPr txBox="1">
            <a:spLocks noChangeArrowheads="1"/>
          </p:cNvSpPr>
          <p:nvPr/>
        </p:nvSpPr>
        <p:spPr bwMode="auto">
          <a:xfrm>
            <a:off x="7320136" y="5661248"/>
            <a:ext cx="411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(Coupling factors calibrated at harmonics)</a:t>
            </a:r>
          </a:p>
        </p:txBody>
      </p:sp>
      <p:sp>
        <p:nvSpPr>
          <p:cNvPr id="32778" name="TextBox 5"/>
          <p:cNvSpPr txBox="1">
            <a:spLocks noChangeArrowheads="1"/>
          </p:cNvSpPr>
          <p:nvPr/>
        </p:nvSpPr>
        <p:spPr bwMode="auto">
          <a:xfrm>
            <a:off x="1111647" y="2816945"/>
            <a:ext cx="18510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Spurious &lt; </a:t>
            </a:r>
            <a:r>
              <a:rPr lang="en-GB" u="sng"/>
              <a:t>60 dBc</a:t>
            </a:r>
            <a:endParaRPr lang="en-GB"/>
          </a:p>
        </p:txBody>
      </p:sp>
      <p:sp>
        <p:nvSpPr>
          <p:cNvPr id="7" name="Donut 6">
            <a:extLst>
              <a:ext uri="{FF2B5EF4-FFF2-40B4-BE49-F238E27FC236}"/>
            </a:extLst>
          </p:cNvPr>
          <p:cNvSpPr/>
          <p:nvPr/>
        </p:nvSpPr>
        <p:spPr>
          <a:xfrm>
            <a:off x="10315972" y="4071070"/>
            <a:ext cx="863600" cy="936625"/>
          </a:xfrm>
          <a:prstGeom prst="donut">
            <a:avLst>
              <a:gd name="adj" fmla="val 4798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Donut 15">
            <a:extLst>
              <a:ext uri="{FF2B5EF4-FFF2-40B4-BE49-F238E27FC236}"/>
            </a:extLst>
          </p:cNvPr>
          <p:cNvSpPr/>
          <p:nvPr/>
        </p:nvSpPr>
        <p:spPr>
          <a:xfrm>
            <a:off x="8626872" y="4105995"/>
            <a:ext cx="865188" cy="936625"/>
          </a:xfrm>
          <a:prstGeom prst="donut">
            <a:avLst>
              <a:gd name="adj" fmla="val 4798"/>
            </a:avLst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32781" name="TextBox 7"/>
          <p:cNvSpPr txBox="1">
            <a:spLocks noChangeArrowheads="1"/>
          </p:cNvSpPr>
          <p:nvPr/>
        </p:nvSpPr>
        <p:spPr bwMode="auto">
          <a:xfrm>
            <a:off x="7410847" y="3474170"/>
            <a:ext cx="243998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(Specification &lt; -30 dBc)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>
                <a:latin typeface="Calibri" charset="0"/>
              </a:rPr>
              <a:t>L3 MBIOT </a:t>
            </a:r>
            <a:r>
              <a:rPr lang="en-GB" sz="3200">
                <a:latin typeface="Calibri" charset="0"/>
              </a:rPr>
              <a:t>Factory Acceptance Results</a:t>
            </a:r>
          </a:p>
        </p:txBody>
      </p:sp>
      <p:sp>
        <p:nvSpPr>
          <p:cNvPr id="4" name="Slide Number Placeholder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569846-6258-1242-98FD-066B8CD417C2}" type="slidenum">
              <a:rPr lang="en-GB"/>
              <a:pPr>
                <a:defRPr/>
              </a:pPr>
              <a:t>14</a:t>
            </a:fld>
            <a:endParaRPr lang="en-GB"/>
          </a:p>
        </p:txBody>
      </p:sp>
      <p:pic>
        <p:nvPicPr>
          <p:cNvPr id="3379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3851275"/>
            <a:ext cx="6373813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1562100"/>
            <a:ext cx="6367463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8"/>
          <p:cNvSpPr txBox="1">
            <a:spLocks noChangeArrowheads="1"/>
          </p:cNvSpPr>
          <p:nvPr/>
        </p:nvSpPr>
        <p:spPr bwMode="auto">
          <a:xfrm>
            <a:off x="6210300" y="1579563"/>
            <a:ext cx="518636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1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GB" b="1"/>
              <a:t>Low Insertion Phase: 3 deg / kV</a:t>
            </a:r>
          </a:p>
          <a:p>
            <a:pPr>
              <a:buFont typeface="Arial" charset="0"/>
              <a:buChar char="•"/>
            </a:pPr>
            <a:r>
              <a:rPr lang="en-GB" b="1"/>
              <a:t>Linear and reduces phase variation due to HV ripple</a:t>
            </a:r>
          </a:p>
          <a:p>
            <a:pPr lvl="1"/>
            <a:r>
              <a:rPr lang="en-GB"/>
              <a:t>Data taken by varying beam voltage at constant output power (1 MW)</a:t>
            </a:r>
          </a:p>
          <a:p>
            <a:pPr>
              <a:buFont typeface="Arial" charset="0"/>
              <a:buChar char="•"/>
            </a:pPr>
            <a:endParaRPr lang="en-GB"/>
          </a:p>
        </p:txBody>
      </p:sp>
      <p:sp>
        <p:nvSpPr>
          <p:cNvPr id="33798" name="TextBox 10"/>
          <p:cNvSpPr txBox="1">
            <a:spLocks noChangeArrowheads="1"/>
          </p:cNvSpPr>
          <p:nvPr/>
        </p:nvSpPr>
        <p:spPr bwMode="auto">
          <a:xfrm>
            <a:off x="587375" y="4557713"/>
            <a:ext cx="48212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GB" b="1"/>
              <a:t>Monotonic phase shift for increasing output power</a:t>
            </a:r>
          </a:p>
          <a:p>
            <a:pPr>
              <a:buFont typeface="Arial" charset="0"/>
              <a:buChar char="•"/>
            </a:pPr>
            <a:r>
              <a:rPr lang="en-GB" b="1"/>
              <a:t>Total phase shift &lt; 4 deg from 20% to 100% of nominal output</a:t>
            </a:r>
          </a:p>
          <a:p>
            <a:pPr>
              <a:buFont typeface="Arial" charset="0"/>
              <a:buChar char="•"/>
            </a:pPr>
            <a:r>
              <a:rPr lang="en-GB" b="1"/>
              <a:t>Measured at constant beam voltage</a:t>
            </a:r>
          </a:p>
          <a:p>
            <a:pPr>
              <a:buFont typeface="Arial" charset="0"/>
              <a:buChar char="•"/>
            </a:pPr>
            <a:endParaRPr lang="en-GB"/>
          </a:p>
        </p:txBody>
      </p:sp>
      <p:cxnSp>
        <p:nvCxnSpPr>
          <p:cNvPr id="13" name="Straight Connector 1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1008063" y="2209800"/>
            <a:ext cx="4608512" cy="8270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487488" y="3289300"/>
            <a:ext cx="3690937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/>
            </a:extLst>
          </p:cNvPr>
          <p:cNvCxnSpPr/>
          <p:nvPr/>
        </p:nvCxnSpPr>
        <p:spPr>
          <a:xfrm flipV="1">
            <a:off x="5408613" y="2349500"/>
            <a:ext cx="0" cy="57785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2" name="TextBox 21"/>
          <p:cNvSpPr txBox="1">
            <a:spLocks noChangeArrowheads="1"/>
          </p:cNvSpPr>
          <p:nvPr/>
        </p:nvSpPr>
        <p:spPr bwMode="auto">
          <a:xfrm>
            <a:off x="2527300" y="3368675"/>
            <a:ext cx="10398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△ = 2 kV</a:t>
            </a:r>
          </a:p>
        </p:txBody>
      </p:sp>
      <p:sp>
        <p:nvSpPr>
          <p:cNvPr id="33803" name="TextBox 23"/>
          <p:cNvSpPr txBox="1">
            <a:spLocks noChangeArrowheads="1"/>
          </p:cNvSpPr>
          <p:nvPr/>
        </p:nvSpPr>
        <p:spPr bwMode="auto">
          <a:xfrm rot="-5400000">
            <a:off x="5242719" y="2615406"/>
            <a:ext cx="11493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△ = 6 deg</a:t>
            </a:r>
          </a:p>
        </p:txBody>
      </p:sp>
      <p:cxnSp>
        <p:nvCxnSpPr>
          <p:cNvPr id="26" name="Straight Connector 2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7151688" y="4868863"/>
            <a:ext cx="4594225" cy="0"/>
          </a:xfrm>
          <a:prstGeom prst="line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/>
            </a:extLst>
          </p:cNvPr>
          <p:cNvCxnSpPr/>
          <p:nvPr/>
        </p:nvCxnSpPr>
        <p:spPr>
          <a:xfrm>
            <a:off x="7297738" y="4406900"/>
            <a:ext cx="424338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6" name="TextBox 27"/>
          <p:cNvSpPr txBox="1">
            <a:spLocks noChangeArrowheads="1"/>
          </p:cNvSpPr>
          <p:nvPr/>
        </p:nvSpPr>
        <p:spPr bwMode="auto">
          <a:xfrm>
            <a:off x="6365875" y="4252913"/>
            <a:ext cx="9826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△ 4 deg</a:t>
            </a:r>
          </a:p>
        </p:txBody>
      </p:sp>
      <p:sp>
        <p:nvSpPr>
          <p:cNvPr id="33807" name="TextBox 28"/>
          <p:cNvSpPr txBox="1">
            <a:spLocks noChangeArrowheads="1"/>
          </p:cNvSpPr>
          <p:nvPr/>
        </p:nvSpPr>
        <p:spPr bwMode="auto">
          <a:xfrm>
            <a:off x="7151688" y="5153025"/>
            <a:ext cx="9032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200 kW</a:t>
            </a:r>
          </a:p>
        </p:txBody>
      </p:sp>
      <p:sp>
        <p:nvSpPr>
          <p:cNvPr id="33808" name="TextBox 29"/>
          <p:cNvSpPr txBox="1">
            <a:spLocks noChangeArrowheads="1"/>
          </p:cNvSpPr>
          <p:nvPr/>
        </p:nvSpPr>
        <p:spPr bwMode="auto">
          <a:xfrm>
            <a:off x="10433050" y="5100638"/>
            <a:ext cx="101758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1200 kW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>
                <a:latin typeface="Calibri" charset="0"/>
              </a:rPr>
              <a:t>L3 MBIOT </a:t>
            </a:r>
            <a:r>
              <a:rPr lang="sv-SE" sz="3200" dirty="0" smtClean="0">
                <a:latin typeface="Calibri" charset="0"/>
              </a:rPr>
              <a:t>Site </a:t>
            </a:r>
            <a:r>
              <a:rPr lang="sv-SE" sz="3200" dirty="0" err="1" smtClean="0">
                <a:latin typeface="Calibri" charset="0"/>
              </a:rPr>
              <a:t>Acceptance</a:t>
            </a:r>
            <a:r>
              <a:rPr lang="sv-SE" sz="3200" dirty="0" smtClean="0">
                <a:latin typeface="Calibri" charset="0"/>
              </a:rPr>
              <a:t> Test </a:t>
            </a:r>
            <a:r>
              <a:rPr lang="sv-SE" sz="3200" dirty="0" err="1" smtClean="0">
                <a:latin typeface="Calibri" charset="0"/>
              </a:rPr>
              <a:t>Results</a:t>
            </a:r>
            <a:endParaRPr lang="en-GB" sz="3200" dirty="0">
              <a:latin typeface="Calibri" charset="0"/>
            </a:endParaRPr>
          </a:p>
        </p:txBody>
      </p:sp>
      <p:sp>
        <p:nvSpPr>
          <p:cNvPr id="4" name="Slide Number Placeholder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50418-839F-7F4A-8AA2-C76EA8B6E86B}" type="slidenum">
              <a:rPr lang="en-GB"/>
              <a:pPr>
                <a:defRPr/>
              </a:pPr>
              <a:t>15</a:t>
            </a:fld>
            <a:endParaRPr lang="en-GB"/>
          </a:p>
        </p:txBody>
      </p:sp>
      <p:sp>
        <p:nvSpPr>
          <p:cNvPr id="34819" name="TextBox 7"/>
          <p:cNvSpPr txBox="1">
            <a:spLocks noChangeArrowheads="1"/>
          </p:cNvSpPr>
          <p:nvPr/>
        </p:nvSpPr>
        <p:spPr bwMode="auto">
          <a:xfrm>
            <a:off x="7248525" y="1628775"/>
            <a:ext cx="3403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Scope capture with 400 </a:t>
            </a:r>
            <a:r>
              <a:rPr lang="en-GB">
                <a:sym typeface="Symbol" charset="0"/>
              </a:rPr>
              <a:t></a:t>
            </a:r>
            <a:r>
              <a:rPr lang="sv-SE"/>
              <a:t>s</a:t>
            </a:r>
            <a:r>
              <a:rPr lang="en-GB"/>
              <a:t> flat top</a:t>
            </a:r>
          </a:p>
          <a:p>
            <a:r>
              <a:rPr lang="en-GB"/>
              <a:t>Input Drive: Yellow trace</a:t>
            </a:r>
          </a:p>
          <a:p>
            <a:r>
              <a:rPr lang="en-GB"/>
              <a:t>RF Output Power: Orange trace</a:t>
            </a:r>
          </a:p>
        </p:txBody>
      </p:sp>
      <p:sp>
        <p:nvSpPr>
          <p:cNvPr id="34820" name="TextBox 8"/>
          <p:cNvSpPr txBox="1">
            <a:spLocks noChangeArrowheads="1"/>
          </p:cNvSpPr>
          <p:nvPr/>
        </p:nvSpPr>
        <p:spPr bwMode="auto">
          <a:xfrm>
            <a:off x="0" y="5589588"/>
            <a:ext cx="3128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1.2 MW output, 3.5 ms flat top</a:t>
            </a:r>
          </a:p>
          <a:p>
            <a:r>
              <a:rPr lang="en-GB"/>
              <a:t>Rep. Rate = 14 Hz</a:t>
            </a:r>
          </a:p>
          <a:p>
            <a:r>
              <a:rPr lang="en-GB"/>
              <a:t>Cathode current: Green trace</a:t>
            </a:r>
          </a:p>
          <a:p>
            <a:r>
              <a:rPr lang="en-GB"/>
              <a:t>RF Output Power: Orange trace</a:t>
            </a:r>
          </a:p>
        </p:txBody>
      </p:sp>
      <p:sp>
        <p:nvSpPr>
          <p:cNvPr id="10" name="Left Brace 9">
            <a:extLst>
              <a:ext uri="{FF2B5EF4-FFF2-40B4-BE49-F238E27FC236}"/>
            </a:extLst>
          </p:cNvPr>
          <p:cNvSpPr/>
          <p:nvPr/>
        </p:nvSpPr>
        <p:spPr>
          <a:xfrm>
            <a:off x="6745288" y="1628775"/>
            <a:ext cx="563562" cy="91440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1" name="Right Brace 10">
            <a:extLst>
              <a:ext uri="{FF2B5EF4-FFF2-40B4-BE49-F238E27FC236}"/>
            </a:extLst>
          </p:cNvPr>
          <p:cNvSpPr/>
          <p:nvPr/>
        </p:nvSpPr>
        <p:spPr>
          <a:xfrm>
            <a:off x="3749675" y="5589588"/>
            <a:ext cx="673100" cy="120015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4823" name="TextBox 11"/>
          <p:cNvSpPr txBox="1">
            <a:spLocks noChangeArrowheads="1"/>
          </p:cNvSpPr>
          <p:nvPr/>
        </p:nvSpPr>
        <p:spPr bwMode="auto">
          <a:xfrm>
            <a:off x="8366125" y="6419850"/>
            <a:ext cx="27940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b="1"/>
              <a:t>Testing carried out at CERN</a:t>
            </a:r>
          </a:p>
        </p:txBody>
      </p:sp>
      <p:pic>
        <p:nvPicPr>
          <p:cNvPr id="3482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470025"/>
            <a:ext cx="118538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30DCE-280F-4948-A7EA-9D79B81D11E3}" type="slidenum">
              <a:rPr lang="en-GB"/>
              <a:pPr>
                <a:defRPr/>
              </a:pPr>
              <a:t>16</a:t>
            </a:fld>
            <a:endParaRPr lang="en-GB"/>
          </a:p>
        </p:txBody>
      </p:sp>
      <p:sp>
        <p:nvSpPr>
          <p:cNvPr id="10" name="Rounded Rectangle 9">
            <a:extLst>
              <a:ext uri="{FF2B5EF4-FFF2-40B4-BE49-F238E27FC236}"/>
            </a:extLst>
          </p:cNvPr>
          <p:cNvSpPr/>
          <p:nvPr/>
        </p:nvSpPr>
        <p:spPr>
          <a:xfrm>
            <a:off x="609600" y="5578475"/>
            <a:ext cx="9793288" cy="1279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Long pulse operation: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	1.2 MW achieved with 3.5 </a:t>
            </a:r>
            <a:r>
              <a:rPr lang="en-GB" dirty="0" err="1"/>
              <a:t>ms</a:t>
            </a:r>
            <a:r>
              <a:rPr lang="en-GB" dirty="0"/>
              <a:t> flat top with 1 </a:t>
            </a:r>
            <a:r>
              <a:rPr lang="en-GB" dirty="0" err="1"/>
              <a:t>ms</a:t>
            </a:r>
            <a:r>
              <a:rPr lang="en-GB" dirty="0"/>
              <a:t> ramps on leading </a:t>
            </a:r>
            <a:r>
              <a:rPr lang="en-GB" dirty="0" smtClean="0"/>
              <a:t>and </a:t>
            </a:r>
            <a:r>
              <a:rPr lang="en-GB" dirty="0"/>
              <a:t>training edges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	1.14 MW achieved at 4 </a:t>
            </a:r>
            <a:r>
              <a:rPr lang="en-GB" dirty="0" err="1"/>
              <a:t>ms</a:t>
            </a:r>
            <a:r>
              <a:rPr lang="en-GB" dirty="0"/>
              <a:t> flat top, limited by the drivers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grpSp>
        <p:nvGrpSpPr>
          <p:cNvPr id="35843" name="Group 12"/>
          <p:cNvGrpSpPr>
            <a:grpSpLocks/>
          </p:cNvGrpSpPr>
          <p:nvPr/>
        </p:nvGrpSpPr>
        <p:grpSpPr bwMode="auto">
          <a:xfrm>
            <a:off x="39688" y="1460500"/>
            <a:ext cx="8832850" cy="4117975"/>
            <a:chOff x="29696" y="1460007"/>
            <a:chExt cx="6624736" cy="4118890"/>
          </a:xfrm>
        </p:grpSpPr>
        <p:grpSp>
          <p:nvGrpSpPr>
            <p:cNvPr id="35846" name="Group 11"/>
            <p:cNvGrpSpPr>
              <a:grpSpLocks/>
            </p:cNvGrpSpPr>
            <p:nvPr/>
          </p:nvGrpSpPr>
          <p:grpSpPr bwMode="auto">
            <a:xfrm>
              <a:off x="29696" y="1460007"/>
              <a:ext cx="6624736" cy="4118890"/>
              <a:chOff x="29696" y="1460007"/>
              <a:chExt cx="6624736" cy="4118890"/>
            </a:xfrm>
          </p:grpSpPr>
          <p:pic>
            <p:nvPicPr>
              <p:cNvPr id="35848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96" y="1460007"/>
                <a:ext cx="6624736" cy="4118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Box 2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 rot="16200000">
                <a:off x="-770241" y="3355138"/>
                <a:ext cx="2135662" cy="2762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rPr>
                  <a:t>Output Power ([kW]</a:t>
                </a:r>
              </a:p>
            </p:txBody>
          </p:sp>
          <p:sp>
            <p:nvSpPr>
              <p:cNvPr id="5" name="TextBox 4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 rot="16200000">
                <a:off x="5805985" y="3360101"/>
                <a:ext cx="1095618" cy="2774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rPr>
                  <a:t>Efficiency</a:t>
                </a:r>
              </a:p>
            </p:txBody>
          </p:sp>
        </p:grpSp>
        <p:sp>
          <p:nvSpPr>
            <p:cNvPr id="35847" name="TextBox 6"/>
            <p:cNvSpPr txBox="1">
              <a:spLocks noChangeArrowheads="1"/>
            </p:cNvSpPr>
            <p:nvPr/>
          </p:nvSpPr>
          <p:spPr bwMode="auto">
            <a:xfrm>
              <a:off x="3563888" y="4098697"/>
              <a:ext cx="1824378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GB"/>
                <a:t>Data obtained for a 400 </a:t>
              </a:r>
              <a:r>
                <a:rPr lang="en-GB">
                  <a:sym typeface="Symbol" charset="0"/>
                </a:rPr>
                <a:t></a:t>
              </a:r>
              <a:r>
                <a:rPr lang="sv-SE"/>
                <a:t>s flat top</a:t>
              </a:r>
              <a:endParaRPr lang="en-GB"/>
            </a:p>
          </p:txBody>
        </p:sp>
      </p:grpSp>
      <p:sp>
        <p:nvSpPr>
          <p:cNvPr id="35844" name="Title 1"/>
          <p:cNvSpPr txBox="1">
            <a:spLocks/>
          </p:cNvSpPr>
          <p:nvPr/>
        </p:nvSpPr>
        <p:spPr bwMode="auto">
          <a:xfrm>
            <a:off x="609600" y="274638"/>
            <a:ext cx="9518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sv-SE" sz="3200" dirty="0">
                <a:solidFill>
                  <a:schemeClr val="bg1"/>
                </a:solidFill>
              </a:rPr>
              <a:t>L3 MBIOT </a:t>
            </a:r>
            <a:r>
              <a:rPr lang="sv-SE" sz="3200" dirty="0" smtClean="0">
                <a:solidFill>
                  <a:schemeClr val="bg1"/>
                </a:solidFill>
              </a:rPr>
              <a:t>Site </a:t>
            </a:r>
            <a:r>
              <a:rPr lang="sv-SE" sz="3200" dirty="0" err="1" smtClean="0">
                <a:solidFill>
                  <a:schemeClr val="bg1"/>
                </a:solidFill>
              </a:rPr>
              <a:t>Acceptance</a:t>
            </a:r>
            <a:r>
              <a:rPr lang="sv-SE" sz="3200" dirty="0" smtClean="0">
                <a:solidFill>
                  <a:schemeClr val="bg1"/>
                </a:solidFill>
              </a:rPr>
              <a:t> Test </a:t>
            </a:r>
            <a:r>
              <a:rPr lang="sv-SE" sz="3200" dirty="0" err="1" smtClean="0">
                <a:solidFill>
                  <a:schemeClr val="bg1"/>
                </a:solidFill>
              </a:rPr>
              <a:t>Results</a:t>
            </a:r>
            <a:endParaRPr lang="sv-SE" sz="3200" dirty="0">
              <a:solidFill>
                <a:schemeClr val="bg1"/>
              </a:solidFill>
            </a:endParaRPr>
          </a:p>
        </p:txBody>
      </p:sp>
      <p:pic>
        <p:nvPicPr>
          <p:cNvPr id="35845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138" y="1522413"/>
            <a:ext cx="3201987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DF68DA-CD6C-874F-BC78-E603F26B2643}" type="slidenum">
              <a:rPr lang="en-GB"/>
              <a:pPr>
                <a:defRPr/>
              </a:pPr>
              <a:t>17</a:t>
            </a:fld>
            <a:endParaRPr lang="en-GB"/>
          </a:p>
        </p:txBody>
      </p:sp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31800" y="260350"/>
            <a:ext cx="9793288" cy="1143000"/>
          </a:xfrm>
        </p:spPr>
        <p:txBody>
          <a:bodyPr/>
          <a:lstStyle/>
          <a:p>
            <a:r>
              <a:rPr lang="en-GB" sz="3200">
                <a:latin typeface="Calibri" charset="0"/>
              </a:rPr>
              <a:t>From Simulation to Reality: Thales and CPI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617663"/>
            <a:ext cx="2527300" cy="155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" r="6613" b="2962"/>
          <a:stretch>
            <a:fillRect/>
          </a:stretch>
        </p:blipFill>
        <p:spPr bwMode="auto">
          <a:xfrm>
            <a:off x="7685088" y="1549400"/>
            <a:ext cx="25400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6686" r="2650" b="14"/>
          <a:stretch>
            <a:fillRect/>
          </a:stretch>
        </p:blipFill>
        <p:spPr bwMode="auto">
          <a:xfrm>
            <a:off x="3905250" y="1435100"/>
            <a:ext cx="252412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870" name="Groupe 8"/>
          <p:cNvGrpSpPr>
            <a:grpSpLocks/>
          </p:cNvGrpSpPr>
          <p:nvPr/>
        </p:nvGrpSpPr>
        <p:grpSpPr bwMode="auto">
          <a:xfrm>
            <a:off x="696913" y="3790950"/>
            <a:ext cx="10747375" cy="2644775"/>
            <a:chOff x="266765" y="1155030"/>
            <a:chExt cx="8060794" cy="2644511"/>
          </a:xfrm>
        </p:grpSpPr>
        <p:pic>
          <p:nvPicPr>
            <p:cNvPr id="36874" name="Imag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65" y="1188719"/>
              <a:ext cx="1923710" cy="2566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5" name="Imag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243" y="1155030"/>
              <a:ext cx="1626697" cy="1219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6" name="Imag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663" y="2483792"/>
              <a:ext cx="1695277" cy="1270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7" name="Imag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592" y="1155030"/>
              <a:ext cx="1948967" cy="2599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8" name="Imag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405" y="1188720"/>
              <a:ext cx="1654956" cy="1240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9" name="Imag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0305" y="2501710"/>
              <a:ext cx="1731156" cy="129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71" name="TextBox 22"/>
          <p:cNvSpPr txBox="1">
            <a:spLocks noChangeArrowheads="1"/>
          </p:cNvSpPr>
          <p:nvPr/>
        </p:nvSpPr>
        <p:spPr bwMode="auto">
          <a:xfrm>
            <a:off x="4454525" y="6519863"/>
            <a:ext cx="187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Assembly at CERN</a:t>
            </a:r>
          </a:p>
        </p:txBody>
      </p:sp>
      <p:pic>
        <p:nvPicPr>
          <p:cNvPr id="36872" name="Image 16" descr="logo_thales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3" y="3278188"/>
            <a:ext cx="280987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25" y="3240088"/>
            <a:ext cx="18637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Calibri" charset="0"/>
              </a:rPr>
              <a:t>TED/CPI IOT Results</a:t>
            </a:r>
          </a:p>
        </p:txBody>
      </p:sp>
      <p:sp>
        <p:nvSpPr>
          <p:cNvPr id="4" name="Slide Number Placeholder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8B842-A18C-544A-A49D-3E93059884EF}" type="slidenum">
              <a:rPr lang="en-GB"/>
              <a:pPr>
                <a:defRPr/>
              </a:pPr>
              <a:t>18</a:t>
            </a:fld>
            <a:endParaRPr lang="en-GB"/>
          </a:p>
        </p:txBody>
      </p:sp>
      <p:sp>
        <p:nvSpPr>
          <p:cNvPr id="37891" name="TextBox 9"/>
          <p:cNvSpPr txBox="1">
            <a:spLocks noChangeArrowheads="1"/>
          </p:cNvSpPr>
          <p:nvPr/>
        </p:nvSpPr>
        <p:spPr bwMode="auto">
          <a:xfrm>
            <a:off x="1295400" y="2197100"/>
            <a:ext cx="27844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1400" b="1"/>
              <a:t>Transfer curve to 1.2 MW</a:t>
            </a:r>
          </a:p>
          <a:p>
            <a:endParaRPr lang="en-GB" sz="1400"/>
          </a:p>
          <a:p>
            <a:r>
              <a:rPr lang="en-GB" sz="1400"/>
              <a:t>Data obtained at 45 kV</a:t>
            </a:r>
          </a:p>
          <a:p>
            <a:r>
              <a:rPr lang="en-GB" sz="1400"/>
              <a:t>1 ms flat top</a:t>
            </a:r>
          </a:p>
          <a:p>
            <a:r>
              <a:rPr lang="en-GB" sz="1400"/>
              <a:t>1 ms leading and trailing edges</a:t>
            </a:r>
          </a:p>
          <a:p>
            <a:r>
              <a:rPr lang="en-GB" sz="1400"/>
              <a:t>14 Hz rep. rate</a:t>
            </a:r>
          </a:p>
        </p:txBody>
      </p:sp>
      <p:sp>
        <p:nvSpPr>
          <p:cNvPr id="37892" name="TextBox 11"/>
          <p:cNvSpPr txBox="1">
            <a:spLocks noChangeArrowheads="1"/>
          </p:cNvSpPr>
          <p:nvPr/>
        </p:nvSpPr>
        <p:spPr bwMode="auto">
          <a:xfrm>
            <a:off x="7442200" y="6200775"/>
            <a:ext cx="1824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GB"/>
              <a:t>IOT installed at CERN</a:t>
            </a:r>
          </a:p>
        </p:txBody>
      </p:sp>
      <p:sp>
        <p:nvSpPr>
          <p:cNvPr id="37893" name="TextBox 15"/>
          <p:cNvSpPr txBox="1">
            <a:spLocks noChangeArrowheads="1"/>
          </p:cNvSpPr>
          <p:nvPr/>
        </p:nvSpPr>
        <p:spPr bwMode="auto">
          <a:xfrm>
            <a:off x="8737600" y="2957513"/>
            <a:ext cx="2400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1400"/>
              <a:t>Yellow: Total Collector current</a:t>
            </a:r>
          </a:p>
          <a:p>
            <a:r>
              <a:rPr lang="en-GB" sz="1400"/>
              <a:t>Blue: RF output pulse</a:t>
            </a:r>
          </a:p>
        </p:txBody>
      </p:sp>
      <p:pic>
        <p:nvPicPr>
          <p:cNvPr id="37894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546225"/>
            <a:ext cx="89408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622675"/>
            <a:ext cx="254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563" y="1512888"/>
            <a:ext cx="35052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/>
            </a:extLst>
          </p:cNvPr>
          <p:cNvSpPr/>
          <p:nvPr/>
        </p:nvSpPr>
        <p:spPr>
          <a:xfrm>
            <a:off x="8016875" y="5626100"/>
            <a:ext cx="3935413" cy="1231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4DE88-ED10-A343-A1B3-08334D735DA4}" type="slidenum">
              <a:rPr lang="en-GB"/>
              <a:pPr>
                <a:defRPr/>
              </a:pPr>
              <a:t>19</a:t>
            </a:fld>
            <a:endParaRPr lang="en-GB" dirty="0"/>
          </a:p>
        </p:txBody>
      </p:sp>
      <p:pic>
        <p:nvPicPr>
          <p:cNvPr id="389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631950"/>
            <a:ext cx="2557463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6"/>
          <p:cNvSpPr txBox="1">
            <a:spLocks noChangeArrowheads="1"/>
          </p:cNvSpPr>
          <p:nvPr/>
        </p:nvSpPr>
        <p:spPr bwMode="auto">
          <a:xfrm>
            <a:off x="8643938" y="4192588"/>
            <a:ext cx="22367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One gun off</a:t>
            </a:r>
          </a:p>
          <a:p>
            <a:r>
              <a:rPr lang="en-GB"/>
              <a:t>Input cavity removed.</a:t>
            </a:r>
          </a:p>
          <a:p>
            <a:endParaRPr lang="en-GB"/>
          </a:p>
        </p:txBody>
      </p:sp>
      <p:sp>
        <p:nvSpPr>
          <p:cNvPr id="38917" name="TextBox 10"/>
          <p:cNvSpPr txBox="1">
            <a:spLocks noChangeArrowheads="1"/>
          </p:cNvSpPr>
          <p:nvPr/>
        </p:nvSpPr>
        <p:spPr bwMode="auto">
          <a:xfrm>
            <a:off x="8645525" y="4787900"/>
            <a:ext cx="224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b="1"/>
              <a:t>No signs of instability</a:t>
            </a:r>
          </a:p>
        </p:txBody>
      </p:sp>
      <p:sp>
        <p:nvSpPr>
          <p:cNvPr id="38918" name="TextBox 11"/>
          <p:cNvSpPr txBox="1">
            <a:spLocks noChangeArrowheads="1"/>
          </p:cNvSpPr>
          <p:nvPr/>
        </p:nvSpPr>
        <p:spPr bwMode="auto">
          <a:xfrm>
            <a:off x="3082925" y="2636838"/>
            <a:ext cx="1476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Efficiency</a:t>
            </a:r>
          </a:p>
        </p:txBody>
      </p: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5648325" y="4044950"/>
            <a:ext cx="1649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1400"/>
              <a:t>Pout 9 beams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6532563" y="2660650"/>
            <a:ext cx="1301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1200"/>
              <a:t>9 beams</a:t>
            </a:r>
          </a:p>
        </p:txBody>
      </p:sp>
      <p:sp>
        <p:nvSpPr>
          <p:cNvPr id="38921" name="TextBox 14"/>
          <p:cNvSpPr txBox="1">
            <a:spLocks noChangeArrowheads="1"/>
          </p:cNvSpPr>
          <p:nvPr/>
        </p:nvSpPr>
        <p:spPr bwMode="auto">
          <a:xfrm>
            <a:off x="6316663" y="2359025"/>
            <a:ext cx="1303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1200"/>
              <a:t>10 beams</a:t>
            </a:r>
          </a:p>
        </p:txBody>
      </p:sp>
      <p:sp>
        <p:nvSpPr>
          <p:cNvPr id="38922" name="TextBox 17"/>
          <p:cNvSpPr txBox="1">
            <a:spLocks noChangeArrowheads="1"/>
          </p:cNvSpPr>
          <p:nvPr/>
        </p:nvSpPr>
        <p:spPr bwMode="auto">
          <a:xfrm>
            <a:off x="6189663" y="3184525"/>
            <a:ext cx="1612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1400"/>
              <a:t>Pout 10 beams</a:t>
            </a:r>
          </a:p>
        </p:txBody>
      </p:sp>
      <p:sp>
        <p:nvSpPr>
          <p:cNvPr id="389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Calibri" charset="0"/>
              </a:rPr>
              <a:t>TED/CPI IOT Results</a:t>
            </a:r>
          </a:p>
        </p:txBody>
      </p:sp>
      <p:sp>
        <p:nvSpPr>
          <p:cNvPr id="38924" name="TextBox 19"/>
          <p:cNvSpPr txBox="1">
            <a:spLocks noChangeArrowheads="1"/>
          </p:cNvSpPr>
          <p:nvPr/>
        </p:nvSpPr>
        <p:spPr bwMode="auto">
          <a:xfrm>
            <a:off x="8675688" y="5103813"/>
            <a:ext cx="2543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1600"/>
              <a:t>Drive limited due to missing module</a:t>
            </a:r>
          </a:p>
        </p:txBody>
      </p:sp>
      <p:sp>
        <p:nvSpPr>
          <p:cNvPr id="38925" name="TextBox 23"/>
          <p:cNvSpPr txBox="1">
            <a:spLocks noChangeArrowheads="1"/>
          </p:cNvSpPr>
          <p:nvPr/>
        </p:nvSpPr>
        <p:spPr bwMode="auto">
          <a:xfrm>
            <a:off x="8147050" y="5662613"/>
            <a:ext cx="37163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Pushing a single gun to higher current, equivalent to 1.4 MW, showed no sign of saturation</a:t>
            </a:r>
          </a:p>
        </p:txBody>
      </p:sp>
      <p:pic>
        <p:nvPicPr>
          <p:cNvPr id="38926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8" y="1671638"/>
            <a:ext cx="8737601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609600" y="346075"/>
            <a:ext cx="9518650" cy="561975"/>
          </a:xfrm>
        </p:spPr>
        <p:txBody>
          <a:bodyPr/>
          <a:lstStyle/>
          <a:p>
            <a:r>
              <a:rPr lang="en-GB">
                <a:latin typeface="Calibri" charset="0"/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00DD3F2E-9FC9-9446-8AB4-1F6A7F3B1E66}" type="slidenum">
              <a:rPr lang="en-GB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8513"/>
            <a:ext cx="9518650" cy="59055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/>
          </a:p>
        </p:txBody>
      </p:sp>
      <p:sp>
        <p:nvSpPr>
          <p:cNvPr id="25604" name="Content Placeholder 5"/>
          <p:cNvSpPr>
            <a:spLocks noGrp="1"/>
          </p:cNvSpPr>
          <p:nvPr>
            <p:ph idx="1"/>
          </p:nvPr>
        </p:nvSpPr>
        <p:spPr bwMode="auto">
          <a:xfrm>
            <a:off x="695400" y="2492896"/>
            <a:ext cx="7633969" cy="2591479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>
                <a:latin typeface="Calibri" charset="0"/>
              </a:rPr>
              <a:t>IOT basics and working principles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latin typeface="Calibri" charset="0"/>
              </a:rPr>
              <a:t>IOTs </a:t>
            </a:r>
            <a:r>
              <a:rPr lang="en-US" sz="2800" dirty="0">
                <a:latin typeface="Calibri" charset="0"/>
              </a:rPr>
              <a:t>as high efficiency power </a:t>
            </a:r>
            <a:r>
              <a:rPr lang="en-US" sz="2800" dirty="0" smtClean="0">
                <a:latin typeface="Calibri" charset="0"/>
              </a:rPr>
              <a:t>sources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latin typeface="Calibri" charset="0"/>
              </a:rPr>
              <a:t>IOT advantages and limitations</a:t>
            </a:r>
            <a:endParaRPr lang="en-US" sz="2800" dirty="0">
              <a:latin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latin typeface="Calibri" charset="0"/>
              </a:rPr>
              <a:t>Multi Beam IOT </a:t>
            </a:r>
            <a:r>
              <a:rPr lang="en-US" sz="2800" dirty="0">
                <a:latin typeface="Calibri" charset="0"/>
              </a:rPr>
              <a:t>for ESS: development and results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latin typeface="Calibri" charset="0"/>
              </a:rPr>
              <a:t>Conclusion and future perspectives</a:t>
            </a:r>
            <a:endParaRPr lang="en-US" sz="28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Calibri" charset="0"/>
              </a:rPr>
              <a:t>TED/CPI IOT Results</a:t>
            </a:r>
          </a:p>
        </p:txBody>
      </p:sp>
      <p:sp>
        <p:nvSpPr>
          <p:cNvPr id="4" name="Slide Number Placeholder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5190A-19DB-A84A-A4A5-E7D9A2A731E7}" type="slidenum">
              <a:rPr lang="en-GB"/>
              <a:pPr>
                <a:defRPr/>
              </a:pPr>
              <a:t>20</a:t>
            </a:fld>
            <a:endParaRPr lang="en-GB"/>
          </a:p>
        </p:txBody>
      </p:sp>
      <p:pic>
        <p:nvPicPr>
          <p:cNvPr id="39939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573213"/>
            <a:ext cx="10429875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609600" y="346075"/>
            <a:ext cx="9518650" cy="561975"/>
          </a:xfrm>
        </p:spPr>
        <p:txBody>
          <a:bodyPr/>
          <a:lstStyle/>
          <a:p>
            <a:r>
              <a:rPr lang="en-US">
                <a:latin typeface="Calibri" charset="0"/>
              </a:rPr>
              <a:t>MBIOTs testing at Cern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17055A8-7792-584B-937F-A9AD02D07C26}" type="slidenum">
              <a:rPr lang="en-GB"/>
              <a:pPr>
                <a:defRPr/>
              </a:pPr>
              <a:t>21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798513"/>
            <a:ext cx="9518650" cy="59055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3141663"/>
            <a:ext cx="4210050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4213" y="6280150"/>
            <a:ext cx="1866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Thales/CPI MBIOT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659563" y="6302375"/>
            <a:ext cx="109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L3 MBIOT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1913" y="1358900"/>
            <a:ext cx="59451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/>
              <a:t>MBIOTs delivered to CERN for testing</a:t>
            </a:r>
          </a:p>
          <a:p>
            <a:r>
              <a:rPr lang="en-US" sz="2800"/>
              <a:t>Both MBIOTs have delivered 1.2 MW</a:t>
            </a:r>
          </a:p>
          <a:p>
            <a:r>
              <a:rPr lang="en-US" sz="2800"/>
              <a:t>Overall Technical Specification achieved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16562" r="19051"/>
          <a:stretch>
            <a:fillRect/>
          </a:stretch>
        </p:blipFill>
        <p:spPr bwMode="auto">
          <a:xfrm>
            <a:off x="192088" y="3092450"/>
            <a:ext cx="374332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9" name="Group 10"/>
          <p:cNvGrpSpPr>
            <a:grpSpLocks/>
          </p:cNvGrpSpPr>
          <p:nvPr/>
        </p:nvGrpSpPr>
        <p:grpSpPr bwMode="auto">
          <a:xfrm>
            <a:off x="9048750" y="1557338"/>
            <a:ext cx="3024188" cy="2078037"/>
            <a:chOff x="4612048" y="733396"/>
            <a:chExt cx="3024336" cy="2078806"/>
          </a:xfrm>
        </p:grpSpPr>
        <p:sp>
          <p:nvSpPr>
            <p:cNvPr id="12" name="Rounded Rectangle 11"/>
            <p:cNvSpPr/>
            <p:nvPr/>
          </p:nvSpPr>
          <p:spPr>
            <a:xfrm>
              <a:off x="4612048" y="733396"/>
              <a:ext cx="3024336" cy="2078806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4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4097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30"/>
            <a:stretch>
              <a:fillRect/>
            </a:stretch>
          </p:blipFill>
          <p:spPr bwMode="auto">
            <a:xfrm>
              <a:off x="4790353" y="1325191"/>
              <a:ext cx="2590800" cy="1469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129598" y="889029"/>
              <a:ext cx="1989235" cy="4621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World Record</a:t>
              </a:r>
            </a:p>
          </p:txBody>
        </p:sp>
      </p:grpSp>
      <p:sp>
        <p:nvSpPr>
          <p:cNvPr id="40970" name="TextBox 14"/>
          <p:cNvSpPr txBox="1">
            <a:spLocks noChangeArrowheads="1"/>
          </p:cNvSpPr>
          <p:nvPr/>
        </p:nvSpPr>
        <p:spPr bwMode="auto">
          <a:xfrm>
            <a:off x="3441700" y="6380163"/>
            <a:ext cx="1639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Testing at CERN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609600" y="346075"/>
            <a:ext cx="9518650" cy="561975"/>
          </a:xfrm>
        </p:spPr>
        <p:txBody>
          <a:bodyPr/>
          <a:lstStyle/>
          <a:p>
            <a:r>
              <a:rPr lang="en-US">
                <a:latin typeface="Calibri" charset="0"/>
              </a:rPr>
              <a:t>Results of the MBIOT testing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98EA7D5-7179-E444-9B1D-468C29C793A0}" type="slidenum">
              <a:rPr lang="en-GB"/>
              <a:pPr>
                <a:defRPr/>
              </a:pPr>
              <a:t>22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798513"/>
            <a:ext cx="9518650" cy="59055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4198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1797050"/>
            <a:ext cx="4662487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916113"/>
            <a:ext cx="40798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anchor="b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1991" name="TextBox 9"/>
          <p:cNvSpPr txBox="1">
            <a:spLocks noChangeArrowheads="1"/>
          </p:cNvSpPr>
          <p:nvPr/>
        </p:nvSpPr>
        <p:spPr bwMode="auto">
          <a:xfrm>
            <a:off x="1343025" y="5013325"/>
            <a:ext cx="89773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/>
              <a:t>70 % efficient at 1.2 </a:t>
            </a:r>
            <a:r>
              <a:rPr lang="en-US" sz="2400" dirty="0" smtClean="0"/>
              <a:t>MW</a:t>
            </a:r>
            <a:endParaRPr lang="en-US" sz="2400" dirty="0"/>
          </a:p>
          <a:p>
            <a:r>
              <a:rPr lang="en-US" sz="2400" dirty="0"/>
              <a:t>Efficiency remains &gt; 60% from 650 kW</a:t>
            </a:r>
          </a:p>
          <a:p>
            <a:r>
              <a:rPr lang="en-US" sz="2400" dirty="0"/>
              <a:t>Further </a:t>
            </a:r>
            <a:r>
              <a:rPr lang="en-US" sz="2400" dirty="0" err="1"/>
              <a:t>optimisation</a:t>
            </a:r>
            <a:r>
              <a:rPr lang="en-US" sz="2400" dirty="0"/>
              <a:t> possible by </a:t>
            </a:r>
            <a:r>
              <a:rPr lang="en-US" sz="2400" dirty="0" err="1"/>
              <a:t>optimising</a:t>
            </a:r>
            <a:r>
              <a:rPr lang="en-US" sz="2400" dirty="0"/>
              <a:t> HV and Q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High efficiency at point of operation even when overhead is required</a:t>
            </a:r>
          </a:p>
        </p:txBody>
      </p:sp>
      <p:sp>
        <p:nvSpPr>
          <p:cNvPr id="41992" name="TextBox 10"/>
          <p:cNvSpPr txBox="1">
            <a:spLocks noChangeArrowheads="1"/>
          </p:cNvSpPr>
          <p:nvPr/>
        </p:nvSpPr>
        <p:spPr bwMode="auto">
          <a:xfrm>
            <a:off x="2098675" y="3444875"/>
            <a:ext cx="1670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Output Power</a:t>
            </a:r>
          </a:p>
        </p:txBody>
      </p:sp>
      <p:sp>
        <p:nvSpPr>
          <p:cNvPr id="41993" name="TextBox 11"/>
          <p:cNvSpPr txBox="1">
            <a:spLocks noChangeArrowheads="1"/>
          </p:cNvSpPr>
          <p:nvPr/>
        </p:nvSpPr>
        <p:spPr bwMode="auto">
          <a:xfrm>
            <a:off x="1887538" y="2393950"/>
            <a:ext cx="70643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Efficiency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593975" y="2954338"/>
            <a:ext cx="0" cy="21590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593975" y="2954338"/>
            <a:ext cx="2232025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6" name="TextBox 14"/>
          <p:cNvSpPr txBox="1">
            <a:spLocks noChangeArrowheads="1"/>
          </p:cNvSpPr>
          <p:nvPr/>
        </p:nvSpPr>
        <p:spPr bwMode="auto">
          <a:xfrm>
            <a:off x="8112125" y="2397125"/>
            <a:ext cx="7064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Efficiency</a:t>
            </a:r>
          </a:p>
        </p:txBody>
      </p:sp>
      <p:sp>
        <p:nvSpPr>
          <p:cNvPr id="41997" name="TextBox 15"/>
          <p:cNvSpPr txBox="1">
            <a:spLocks noChangeArrowheads="1"/>
          </p:cNvSpPr>
          <p:nvPr/>
        </p:nvSpPr>
        <p:spPr bwMode="auto">
          <a:xfrm>
            <a:off x="8904288" y="3573463"/>
            <a:ext cx="1670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Output Power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9186863" y="2695575"/>
            <a:ext cx="0" cy="67468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174163" y="2705100"/>
            <a:ext cx="1530350" cy="317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00" name="TextBox 18"/>
          <p:cNvSpPr txBox="1">
            <a:spLocks noChangeArrowheads="1"/>
          </p:cNvSpPr>
          <p:nvPr/>
        </p:nvSpPr>
        <p:spPr bwMode="auto">
          <a:xfrm>
            <a:off x="2760663" y="1516063"/>
            <a:ext cx="1090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L3 MBIOT</a:t>
            </a:r>
          </a:p>
        </p:txBody>
      </p:sp>
      <p:sp>
        <p:nvSpPr>
          <p:cNvPr id="42001" name="TextBox 19"/>
          <p:cNvSpPr txBox="1">
            <a:spLocks noChangeArrowheads="1"/>
          </p:cNvSpPr>
          <p:nvPr/>
        </p:nvSpPr>
        <p:spPr bwMode="auto">
          <a:xfrm>
            <a:off x="8253413" y="1562100"/>
            <a:ext cx="1866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Thales/CPI MBIOT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609600" y="346075"/>
            <a:ext cx="9518650" cy="561975"/>
          </a:xfrm>
        </p:spPr>
        <p:txBody>
          <a:bodyPr/>
          <a:lstStyle/>
          <a:p>
            <a:r>
              <a:rPr lang="en-US">
                <a:latin typeface="Calibri" charset="0"/>
              </a:rPr>
              <a:t>Auxiliary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D62529E-8158-DA47-B239-1895B86A17A5}" type="slidenum">
              <a:rPr lang="en-GB"/>
              <a:pPr>
                <a:defRPr/>
              </a:pPr>
              <a:t>23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798513"/>
            <a:ext cx="9518650" cy="59055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31950" y="2852738"/>
          <a:ext cx="8567738" cy="2305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5913"/>
                <a:gridCol w="2541761"/>
                <a:gridCol w="3170064"/>
              </a:tblGrid>
              <a:tr h="46101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7" marR="91427"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Klystron</a:t>
                      </a:r>
                      <a:endParaRPr lang="en-US" sz="1800" dirty="0"/>
                    </a:p>
                  </a:txBody>
                  <a:tcPr marL="91427" marR="91427"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MBIOT</a:t>
                      </a:r>
                      <a:endParaRPr lang="en-US" sz="1800" dirty="0"/>
                    </a:p>
                  </a:txBody>
                  <a:tcPr marL="91427" marR="91427" marT="45736" marB="45736"/>
                </a:tc>
              </a:tr>
              <a:tr h="46101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Magnetic Focusing</a:t>
                      </a:r>
                      <a:endParaRPr lang="en-US" sz="1800" dirty="0"/>
                    </a:p>
                  </a:txBody>
                  <a:tcPr marL="91427" marR="91427" marT="45736" marB="4573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&lt; 3 kW </a:t>
                      </a:r>
                      <a:r>
                        <a:rPr lang="en-US" sz="1800" dirty="0" err="1" smtClean="0"/>
                        <a:t>typ</a:t>
                      </a:r>
                      <a:endParaRPr lang="en-US" sz="1800" dirty="0"/>
                    </a:p>
                  </a:txBody>
                  <a:tcPr marL="91427" marR="91427" marT="45736" marB="4573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 (PPM) - &lt; 200 W</a:t>
                      </a:r>
                      <a:endParaRPr lang="en-US" sz="1800" dirty="0"/>
                    </a:p>
                  </a:txBody>
                  <a:tcPr marL="91427" marR="91427" marT="45736" marB="45736"/>
                </a:tc>
              </a:tr>
              <a:tr h="46101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Filament</a:t>
                      </a:r>
                      <a:endParaRPr lang="en-US" sz="1800" dirty="0"/>
                    </a:p>
                  </a:txBody>
                  <a:tcPr marL="91427" marR="91427" marT="45736" marB="4573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250 - 300</a:t>
                      </a:r>
                      <a:r>
                        <a:rPr lang="en-US" sz="1800" baseline="0" dirty="0" smtClean="0"/>
                        <a:t> W </a:t>
                      </a:r>
                      <a:r>
                        <a:rPr lang="en-US" sz="1800" baseline="0" dirty="0" err="1" smtClean="0"/>
                        <a:t>typ</a:t>
                      </a:r>
                      <a:endParaRPr lang="en-US" sz="1800" dirty="0"/>
                    </a:p>
                  </a:txBody>
                  <a:tcPr marL="91427" marR="91427" marT="45736" marB="4573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</a:t>
                      </a:r>
                      <a:r>
                        <a:rPr lang="en-US" sz="1800" baseline="0" dirty="0" smtClean="0"/>
                        <a:t> guns = 2-2.5 kW </a:t>
                      </a:r>
                      <a:r>
                        <a:rPr lang="en-US" sz="1800" baseline="0" dirty="0" err="1" smtClean="0"/>
                        <a:t>typ</a:t>
                      </a:r>
                      <a:endParaRPr lang="en-US" sz="1800" dirty="0"/>
                    </a:p>
                  </a:txBody>
                  <a:tcPr marL="91427" marR="91427" marT="45736" marB="45736"/>
                </a:tc>
              </a:tr>
              <a:tr h="46101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Blower</a:t>
                      </a:r>
                      <a:endParaRPr lang="en-US" sz="1800" dirty="0"/>
                    </a:p>
                  </a:txBody>
                  <a:tcPr marL="91427" marR="91427" marT="45736" marB="4573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None</a:t>
                      </a:r>
                      <a:endParaRPr lang="en-US" sz="1800" dirty="0"/>
                    </a:p>
                  </a:txBody>
                  <a:tcPr marL="91427" marR="91427" marT="45736" marB="4573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TBD</a:t>
                      </a:r>
                      <a:r>
                        <a:rPr lang="en-US" sz="1800" baseline="0" dirty="0" smtClean="0"/>
                        <a:t> &gt; 2 kW expected</a:t>
                      </a:r>
                      <a:endParaRPr lang="en-US" sz="1800" dirty="0"/>
                    </a:p>
                  </a:txBody>
                  <a:tcPr marL="91427" marR="91427" marT="45736" marB="45736"/>
                </a:tc>
              </a:tr>
              <a:tr h="46101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Driver</a:t>
                      </a:r>
                      <a:endParaRPr lang="en-US" sz="1800" dirty="0"/>
                    </a:p>
                  </a:txBody>
                  <a:tcPr marL="91427" marR="91427" marT="45736" marB="4573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&lt;</a:t>
                      </a:r>
                      <a:r>
                        <a:rPr lang="en-US" sz="1800" baseline="0" dirty="0" smtClean="0"/>
                        <a:t> 300 W </a:t>
                      </a:r>
                      <a:r>
                        <a:rPr lang="en-US" sz="1800" baseline="0" dirty="0" err="1" smtClean="0"/>
                        <a:t>typ</a:t>
                      </a:r>
                      <a:endParaRPr lang="en-US" sz="1800" dirty="0"/>
                    </a:p>
                  </a:txBody>
                  <a:tcPr marL="91427" marR="91427" marT="45736" marB="4573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&lt; 5 kW expected</a:t>
                      </a:r>
                      <a:r>
                        <a:rPr lang="en-US" sz="1800" baseline="0" dirty="0" smtClean="0"/>
                        <a:t> during pulse</a:t>
                      </a:r>
                      <a:endParaRPr lang="en-US" sz="1800" dirty="0"/>
                    </a:p>
                  </a:txBody>
                  <a:tcPr marL="91427" marR="91427" marT="45736" marB="45736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08213" y="1700213"/>
            <a:ext cx="745648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Overall the auxiliary power consumption is similar between IOTs and Klystrons</a:t>
            </a:r>
          </a:p>
        </p:txBody>
      </p:sp>
      <p:sp>
        <p:nvSpPr>
          <p:cNvPr id="43039" name="TextBox 8"/>
          <p:cNvSpPr txBox="1">
            <a:spLocks noChangeArrowheads="1"/>
          </p:cNvSpPr>
          <p:nvPr/>
        </p:nvSpPr>
        <p:spPr bwMode="auto">
          <a:xfrm>
            <a:off x="1847850" y="5300663"/>
            <a:ext cx="6270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  <a:p>
            <a:r>
              <a:rPr lang="en-US"/>
              <a:t>HV Power Supply</a:t>
            </a:r>
          </a:p>
          <a:p>
            <a:r>
              <a:rPr lang="en-US"/>
              <a:t>	- Klystron requires pulsed HV; up to 110 kV typical</a:t>
            </a:r>
          </a:p>
          <a:p>
            <a:r>
              <a:rPr lang="en-US"/>
              <a:t>	- MBIOT constant HV, gated current; up to 50 kV typical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 after some operational experience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B885414-9EDF-044A-A23E-D74DB31085BE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14E136C2-260C-8448-84F6-796F62C65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Initial test setup was not trivial</a:t>
            </a:r>
          </a:p>
          <a:p>
            <a:r>
              <a:rPr lang="en-GB" dirty="0"/>
              <a:t>Care needed with configuration and design of drivers and auxiliary devices incl. filament, focussing and ion pump supplies</a:t>
            </a:r>
          </a:p>
          <a:p>
            <a:r>
              <a:rPr lang="en-GB" dirty="0"/>
              <a:t>Both IOTs delivered 1.2 MW </a:t>
            </a:r>
          </a:p>
          <a:p>
            <a:r>
              <a:rPr lang="en-GB" dirty="0"/>
              <a:t>Both IOTs demonstrated possibility of operating with fewer guns in operation</a:t>
            </a:r>
          </a:p>
          <a:p>
            <a:r>
              <a:rPr lang="en-GB" dirty="0"/>
              <a:t>Dedicated developments for HV PSU, auxiliary supplies are needed to optimise operation</a:t>
            </a:r>
          </a:p>
          <a:p>
            <a:r>
              <a:rPr lang="en-GB" dirty="0"/>
              <a:t>Some industrialisation needed to reduce cost, ease operation and improve operational stability</a:t>
            </a:r>
          </a:p>
          <a:p>
            <a:r>
              <a:rPr lang="en-GB" dirty="0"/>
              <a:t>The MB-IOT is particularly relevant for high duty and high power facilities where a power overhead is required for regulation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33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609600" y="346075"/>
            <a:ext cx="9518650" cy="561975"/>
          </a:xfrm>
        </p:spPr>
        <p:txBody>
          <a:bodyPr/>
          <a:lstStyle/>
          <a:p>
            <a:r>
              <a:rPr lang="en-GB">
                <a:latin typeface="Calibri" charset="0"/>
              </a:rPr>
              <a:t>Calculated Cost Saving per IOT for ESS</a:t>
            </a:r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A016DAA-136B-E34E-8511-F3D31DB3B5F9}" type="slidenum">
              <a:rPr lang="en-GB"/>
              <a:pPr>
                <a:defRPr/>
              </a:pPr>
              <a:t>25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798513"/>
            <a:ext cx="9518650" cy="59055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4403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665288"/>
            <a:ext cx="59721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6"/>
          <p:cNvSpPr txBox="1">
            <a:spLocks noChangeArrowheads="1"/>
          </p:cNvSpPr>
          <p:nvPr/>
        </p:nvSpPr>
        <p:spPr bwMode="auto">
          <a:xfrm>
            <a:off x="8256240" y="2132856"/>
            <a:ext cx="30702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000" dirty="0"/>
              <a:t>Based on contracts for klystrons for medium beta and budgetary estimates for initial series IOTs the financial payback time is 10 years</a:t>
            </a:r>
          </a:p>
        </p:txBody>
      </p:sp>
      <p:sp>
        <p:nvSpPr>
          <p:cNvPr id="44038" name="TextBox 7"/>
          <p:cNvSpPr txBox="1">
            <a:spLocks noChangeArrowheads="1"/>
          </p:cNvSpPr>
          <p:nvPr/>
        </p:nvSpPr>
        <p:spPr bwMode="auto">
          <a:xfrm>
            <a:off x="8256240" y="4365104"/>
            <a:ext cx="29987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000" dirty="0"/>
              <a:t>Note</a:t>
            </a:r>
          </a:p>
          <a:p>
            <a:r>
              <a:rPr lang="en-GB" sz="2000" dirty="0"/>
              <a:t>ESS duty is only 5 % and higher duty machine would see much shorter payback time</a:t>
            </a:r>
          </a:p>
        </p:txBody>
      </p:sp>
      <p:sp>
        <p:nvSpPr>
          <p:cNvPr id="44039" name="TextBox 8"/>
          <p:cNvSpPr txBox="1">
            <a:spLocks noChangeArrowheads="1"/>
          </p:cNvSpPr>
          <p:nvPr/>
        </p:nvSpPr>
        <p:spPr bwMode="auto">
          <a:xfrm>
            <a:off x="2927350" y="2370138"/>
            <a:ext cx="2170113" cy="12001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Saving 10k EUR per year per IOT</a:t>
            </a:r>
          </a:p>
          <a:p>
            <a:r>
              <a:rPr lang="en-GB"/>
              <a:t>because the ESS duty is only 5 %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7368" y="59436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 smtClean="0"/>
              <a:t>Final decision was to use klystrons also for high beta.</a:t>
            </a:r>
          </a:p>
          <a:p>
            <a:pPr algn="l"/>
            <a:r>
              <a:rPr lang="en-US" sz="2000" dirty="0" smtClean="0"/>
              <a:t>MBIOT technology is promising but needs more time to mature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609600" y="346075"/>
            <a:ext cx="9518650" cy="561975"/>
          </a:xfrm>
        </p:spPr>
        <p:txBody>
          <a:bodyPr/>
          <a:lstStyle/>
          <a:p>
            <a:r>
              <a:rPr lang="en-US">
                <a:latin typeface="Calibri" charset="0"/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76C3B84-292C-9C4A-A7C5-C47FC7890DB6}" type="slidenum">
              <a:rPr lang="en-GB"/>
              <a:pPr>
                <a:defRPr/>
              </a:pPr>
              <a:t>26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798513"/>
            <a:ext cx="9518650" cy="59055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Conclusion and future developments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9336" y="1412776"/>
            <a:ext cx="10729192" cy="345638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IOT is an efficient power source, especially when considering the operational efficiency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High power limitation can be somehow overcome by the use of MB IOT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The MBIOT development for ESS was successful but not mature enough for the ESS timeline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he technology is however now available for other users!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Further improvements are possible:</a:t>
            </a:r>
            <a:r>
              <a:rPr lang="en-US" sz="2000" dirty="0"/>
              <a:t> </a:t>
            </a:r>
            <a:r>
              <a:rPr lang="en-US" sz="2000" dirty="0" smtClean="0"/>
              <a:t>High efficiency klystron research can be applied to IOTs as well to increase</a:t>
            </a:r>
          </a:p>
          <a:p>
            <a:pPr algn="l"/>
            <a:r>
              <a:rPr lang="en-US" sz="2000" dirty="0" smtClean="0"/>
              <a:t>      the efficiency even more.</a:t>
            </a:r>
          </a:p>
          <a:p>
            <a:pPr marL="342900" indent="-342900" algn="l">
              <a:buFont typeface="Arial"/>
              <a:buChar char="•"/>
            </a:pPr>
            <a:endParaRPr lang="en-US" sz="2000" dirty="0" smtClean="0"/>
          </a:p>
          <a:p>
            <a:pPr algn="l"/>
            <a:r>
              <a:rPr lang="en-US" sz="2000" dirty="0" smtClean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5988496" y="3717032"/>
            <a:ext cx="5580112" cy="31409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51984" y="3789040"/>
            <a:ext cx="56998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Grid controlled emission with bunch forming </a:t>
            </a:r>
            <a:r>
              <a:rPr lang="en-US" dirty="0" smtClean="0"/>
              <a:t>cavities</a:t>
            </a:r>
          </a:p>
          <a:p>
            <a:r>
              <a:rPr lang="en-US" dirty="0" smtClean="0"/>
              <a:t>HE-IOT (from 75% to…. 90% )</a:t>
            </a:r>
          </a:p>
          <a:p>
            <a:r>
              <a:rPr lang="en-US" dirty="0" smtClean="0"/>
              <a:t>Grid controlled emission + “rotating” cavity + output cavity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672064" y="4769768"/>
            <a:ext cx="3960439" cy="2088232"/>
            <a:chOff x="395537" y="4221088"/>
            <a:chExt cx="4487183" cy="2522505"/>
          </a:xfrm>
        </p:grpSpPr>
        <p:grpSp>
          <p:nvGrpSpPr>
            <p:cNvPr id="12" name="Group 11"/>
            <p:cNvGrpSpPr/>
            <p:nvPr/>
          </p:nvGrpSpPr>
          <p:grpSpPr>
            <a:xfrm>
              <a:off x="395537" y="4221088"/>
              <a:ext cx="3925424" cy="2522505"/>
              <a:chOff x="2225503" y="4149080"/>
              <a:chExt cx="4000370" cy="2522505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2225503" y="4149080"/>
                <a:ext cx="4000370" cy="2522505"/>
                <a:chOff x="752634" y="3687264"/>
                <a:chExt cx="4000370" cy="2522505"/>
              </a:xfrm>
            </p:grpSpPr>
            <p:sp>
              <p:nvSpPr>
                <p:cNvPr id="33" name="Block Arc 32"/>
                <p:cNvSpPr/>
                <p:nvPr/>
              </p:nvSpPr>
              <p:spPr>
                <a:xfrm rot="16200000">
                  <a:off x="990883" y="4522472"/>
                  <a:ext cx="974601" cy="471013"/>
                </a:xfrm>
                <a:prstGeom prst="blockArc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1519745" y="4033490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2328797" y="4033490"/>
                  <a:ext cx="0" cy="397519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2827527" y="4033490"/>
                  <a:ext cx="310321" cy="397519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328797" y="4431009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3337339" y="4431010"/>
                  <a:ext cx="1033032" cy="3748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2827527" y="3687264"/>
                  <a:ext cx="0" cy="346226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2827527" y="3687264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3337339" y="4053466"/>
                  <a:ext cx="299240" cy="377543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3636578" y="3707240"/>
                  <a:ext cx="0" cy="346226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Up Arrow 42"/>
                <p:cNvSpPr/>
                <p:nvPr/>
              </p:nvSpPr>
              <p:spPr>
                <a:xfrm flipV="1">
                  <a:off x="4165941" y="5524450"/>
                  <a:ext cx="587063" cy="685319"/>
                </a:xfrm>
                <a:prstGeom prst="upArrow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4" name="Straight Connector 43"/>
                <p:cNvCxnSpPr/>
                <p:nvPr/>
              </p:nvCxnSpPr>
              <p:spPr>
                <a:xfrm rot="10800000" flipH="1">
                  <a:off x="1519745" y="5476834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0800000" flipH="1">
                  <a:off x="2328797" y="5079315"/>
                  <a:ext cx="0" cy="397519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10800000" flipH="1">
                  <a:off x="2827527" y="5079315"/>
                  <a:ext cx="310321" cy="397519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0800000" flipH="1">
                  <a:off x="2328797" y="5079315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3337339" y="5079316"/>
                  <a:ext cx="1045598" cy="8879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rot="10800000" flipH="1">
                  <a:off x="2827527" y="5476834"/>
                  <a:ext cx="0" cy="346226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rot="10800000" flipH="1">
                  <a:off x="2827527" y="5823060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rot="10800000">
                  <a:off x="3337339" y="5079315"/>
                  <a:ext cx="299240" cy="377543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H="1" flipV="1">
                  <a:off x="3636578" y="5456858"/>
                  <a:ext cx="1" cy="366202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Freeform 52"/>
                <p:cNvSpPr/>
                <p:nvPr/>
              </p:nvSpPr>
              <p:spPr>
                <a:xfrm>
                  <a:off x="1563630" y="4431010"/>
                  <a:ext cx="108858" cy="94102"/>
                </a:xfrm>
                <a:custGeom>
                  <a:avLst/>
                  <a:gdLst>
                    <a:gd name="connsiteX0" fmla="*/ 0 w 1325184"/>
                    <a:gd name="connsiteY0" fmla="*/ 0 h 477552"/>
                    <a:gd name="connsiteX1" fmla="*/ 653389 w 1325184"/>
                    <a:gd name="connsiteY1" fmla="*/ 414102 h 477552"/>
                    <a:gd name="connsiteX2" fmla="*/ 1325184 w 1325184"/>
                    <a:gd name="connsiteY2" fmla="*/ 469316 h 47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5184" h="477552">
                      <a:moveTo>
                        <a:pt x="0" y="0"/>
                      </a:moveTo>
                      <a:cubicBezTo>
                        <a:pt x="216262" y="167941"/>
                        <a:pt x="432525" y="335883"/>
                        <a:pt x="653389" y="414102"/>
                      </a:cubicBezTo>
                      <a:cubicBezTo>
                        <a:pt x="874253" y="492321"/>
                        <a:pt x="1099718" y="480818"/>
                        <a:pt x="1325184" y="469316"/>
                      </a:cubicBezTo>
                    </a:path>
                  </a:pathLst>
                </a:cu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Freeform 53"/>
                <p:cNvSpPr/>
                <p:nvPr/>
              </p:nvSpPr>
              <p:spPr>
                <a:xfrm flipV="1">
                  <a:off x="1533702" y="4918074"/>
                  <a:ext cx="138786" cy="161239"/>
                </a:xfrm>
                <a:custGeom>
                  <a:avLst/>
                  <a:gdLst>
                    <a:gd name="connsiteX0" fmla="*/ 0 w 1325184"/>
                    <a:gd name="connsiteY0" fmla="*/ 0 h 477552"/>
                    <a:gd name="connsiteX1" fmla="*/ 653389 w 1325184"/>
                    <a:gd name="connsiteY1" fmla="*/ 414102 h 477552"/>
                    <a:gd name="connsiteX2" fmla="*/ 1325184 w 1325184"/>
                    <a:gd name="connsiteY2" fmla="*/ 469316 h 47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5184" h="477552">
                      <a:moveTo>
                        <a:pt x="0" y="0"/>
                      </a:moveTo>
                      <a:cubicBezTo>
                        <a:pt x="216262" y="167941"/>
                        <a:pt x="432525" y="335883"/>
                        <a:pt x="653389" y="414102"/>
                      </a:cubicBezTo>
                      <a:cubicBezTo>
                        <a:pt x="874253" y="492321"/>
                        <a:pt x="1099718" y="480818"/>
                        <a:pt x="1325184" y="469316"/>
                      </a:cubicBezTo>
                    </a:path>
                  </a:pathLst>
                </a:cu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5" name="Group 54"/>
                <p:cNvGrpSpPr/>
                <p:nvPr/>
              </p:nvGrpSpPr>
              <p:grpSpPr>
                <a:xfrm>
                  <a:off x="1408920" y="4428897"/>
                  <a:ext cx="263569" cy="648345"/>
                  <a:chOff x="3051175" y="4972853"/>
                  <a:chExt cx="218854" cy="465271"/>
                </a:xfrm>
                <a:solidFill>
                  <a:schemeClr val="accent6"/>
                </a:solidFill>
                <a:effectLst/>
              </p:grpSpPr>
              <p:sp>
                <p:nvSpPr>
                  <p:cNvPr id="61" name="Block Arc 60"/>
                  <p:cNvSpPr/>
                  <p:nvPr/>
                </p:nvSpPr>
                <p:spPr>
                  <a:xfrm rot="16200000">
                    <a:off x="2941401" y="5109497"/>
                    <a:ext cx="465271" cy="191984"/>
                  </a:xfrm>
                  <a:prstGeom prst="blockArc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62" name="Straight Connector 61"/>
                  <p:cNvCxnSpPr/>
                  <p:nvPr/>
                </p:nvCxnSpPr>
                <p:spPr>
                  <a:xfrm>
                    <a:off x="3083646" y="5041900"/>
                    <a:ext cx="95993" cy="47625"/>
                  </a:xfrm>
                  <a:prstGeom prst="line">
                    <a:avLst/>
                  </a:prstGeom>
                  <a:grpFill/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/>
                  <p:nvPr/>
                </p:nvCxnSpPr>
                <p:spPr>
                  <a:xfrm flipV="1">
                    <a:off x="3089033" y="5340351"/>
                    <a:ext cx="71556" cy="38101"/>
                  </a:xfrm>
                  <a:prstGeom prst="line">
                    <a:avLst/>
                  </a:prstGeom>
                  <a:grpFill/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3051175" y="5205489"/>
                    <a:ext cx="98425" cy="0"/>
                  </a:xfrm>
                  <a:prstGeom prst="line">
                    <a:avLst/>
                  </a:prstGeom>
                  <a:grpFill/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6" name="Oval 55"/>
                <p:cNvSpPr/>
                <p:nvPr/>
              </p:nvSpPr>
              <p:spPr>
                <a:xfrm>
                  <a:off x="1533701" y="4507906"/>
                  <a:ext cx="242944" cy="433092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7" name="Straight Connector 56"/>
                <p:cNvCxnSpPr>
                  <a:stCxn id="53" idx="0"/>
                </p:cNvCxnSpPr>
                <p:nvPr/>
              </p:nvCxnSpPr>
              <p:spPr>
                <a:xfrm flipV="1">
                  <a:off x="1563630" y="4189920"/>
                  <a:ext cx="0" cy="24109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H="1">
                  <a:off x="765934" y="4189918"/>
                  <a:ext cx="797696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V="1">
                  <a:off x="1550330" y="5103336"/>
                  <a:ext cx="0" cy="241091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H="1">
                  <a:off x="752634" y="5341363"/>
                  <a:ext cx="797696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Oval 31"/>
              <p:cNvSpPr/>
              <p:nvPr/>
            </p:nvSpPr>
            <p:spPr>
              <a:xfrm rot="508879">
                <a:off x="5300614" y="5151536"/>
                <a:ext cx="587061" cy="14401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635896" y="4221088"/>
              <a:ext cx="809052" cy="2135796"/>
              <a:chOff x="7723389" y="2616936"/>
              <a:chExt cx="809052" cy="2135796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723389" y="2963162"/>
                <a:ext cx="310321" cy="397519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7723389" y="2616936"/>
                <a:ext cx="0" cy="346226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7723389" y="2616936"/>
                <a:ext cx="809051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8233201" y="2983138"/>
                <a:ext cx="299240" cy="377543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8532440" y="2636912"/>
                <a:ext cx="0" cy="346226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0800000" flipH="1">
                <a:off x="7723389" y="4008987"/>
                <a:ext cx="310321" cy="397519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10800000" flipH="1">
                <a:off x="7723389" y="4406506"/>
                <a:ext cx="0" cy="346226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0800000" flipH="1">
                <a:off x="7723389" y="4752732"/>
                <a:ext cx="809051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10800000">
                <a:off x="8233201" y="4008987"/>
                <a:ext cx="299240" cy="377543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8532440" y="4386530"/>
                <a:ext cx="1" cy="366202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Connector 13"/>
            <p:cNvCxnSpPr/>
            <p:nvPr/>
          </p:nvCxnSpPr>
          <p:spPr>
            <a:xfrm flipV="1">
              <a:off x="4860033" y="4970955"/>
              <a:ext cx="0" cy="29345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4860032" y="5268589"/>
              <a:ext cx="1" cy="34455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139952" y="5613898"/>
              <a:ext cx="72008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162640" y="4976189"/>
              <a:ext cx="72008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 rot="21099917">
              <a:off x="1684285" y="5198182"/>
              <a:ext cx="576063" cy="14401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555776" y="5229200"/>
              <a:ext cx="576063" cy="14401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urved Left Arrow 19"/>
            <p:cNvSpPr/>
            <p:nvPr/>
          </p:nvSpPr>
          <p:spPr>
            <a:xfrm>
              <a:off x="2915816" y="5085184"/>
              <a:ext cx="288032" cy="504056"/>
            </a:xfrm>
            <a:prstGeom prst="curved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35360" y="4293096"/>
            <a:ext cx="27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What else could we achieve?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6600"/>
                </a:solidFill>
              </a:rPr>
              <a:t>More </a:t>
            </a:r>
            <a:r>
              <a:rPr lang="en-US" sz="2000" dirty="0">
                <a:solidFill>
                  <a:srgbClr val="FF6600"/>
                </a:solidFill>
              </a:rPr>
              <a:t>power </a:t>
            </a:r>
            <a:endParaRPr lang="en-US" sz="2000" dirty="0" smtClean="0">
              <a:solidFill>
                <a:srgbClr val="FF66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6600"/>
                </a:solidFill>
              </a:rPr>
              <a:t>Higher efficiency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6600"/>
                </a:solidFill>
              </a:rPr>
              <a:t>Better reliability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6600"/>
                </a:solidFill>
              </a:rPr>
              <a:t>Smaller footprint, etc.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31704" y="3284984"/>
            <a:ext cx="1969559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High voltage, 1 MW, single cathode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10 </a:t>
            </a:r>
            <a:r>
              <a:rPr lang="en-US" sz="1600" dirty="0"/>
              <a:t>MW MBIOT by combination of 1 MW </a:t>
            </a:r>
            <a:r>
              <a:rPr lang="en-US" sz="1600" dirty="0" smtClean="0"/>
              <a:t>tubes</a:t>
            </a:r>
            <a:endParaRPr lang="en-US" sz="1600" dirty="0"/>
          </a:p>
        </p:txBody>
      </p:sp>
      <p:cxnSp>
        <p:nvCxnSpPr>
          <p:cNvPr id="67" name="Straight Arrow Connector 66"/>
          <p:cNvCxnSpPr>
            <a:endCxn id="66" idx="1"/>
          </p:cNvCxnSpPr>
          <p:nvPr/>
        </p:nvCxnSpPr>
        <p:spPr>
          <a:xfrm flipV="1">
            <a:off x="2063552" y="4069814"/>
            <a:ext cx="1368152" cy="10873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2495600" y="5445224"/>
            <a:ext cx="3456384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B885414-9EDF-044A-A23E-D74DB31085BE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35360" y="3933056"/>
            <a:ext cx="8856984" cy="194421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US" sz="2800" dirty="0" smtClean="0"/>
              <a:t>And special thanks to:</a:t>
            </a:r>
          </a:p>
          <a:p>
            <a:pPr marL="342900" indent="-342900" algn="l">
              <a:buFont typeface="Arial"/>
              <a:buChar char="•"/>
            </a:pPr>
            <a:r>
              <a:rPr lang="en-US" sz="2800" dirty="0" smtClean="0"/>
              <a:t>Morten Jensen (from whom most of the presentation material comes from)</a:t>
            </a:r>
          </a:p>
          <a:p>
            <a:pPr marL="342900" indent="-342900" algn="l">
              <a:buFont typeface="Arial"/>
              <a:buChar char="•"/>
            </a:pPr>
            <a:r>
              <a:rPr lang="en-US" sz="2800" dirty="0" smtClean="0"/>
              <a:t>L3</a:t>
            </a:r>
          </a:p>
          <a:p>
            <a:pPr marL="342900" indent="-342900" algn="l">
              <a:buFont typeface="Arial"/>
              <a:buChar char="•"/>
            </a:pPr>
            <a:r>
              <a:rPr lang="en-US" sz="2800" dirty="0" smtClean="0"/>
              <a:t>Thales/CPI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27648" y="2420888"/>
            <a:ext cx="5328592" cy="108012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US" sz="4000" b="1" dirty="0" smtClean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8977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/>
          <p:cNvSpPr>
            <a:spLocks noGrp="1"/>
          </p:cNvSpPr>
          <p:nvPr>
            <p:ph type="title"/>
          </p:nvPr>
        </p:nvSpPr>
        <p:spPr>
          <a:xfrm>
            <a:off x="609600" y="346075"/>
            <a:ext cx="9518650" cy="561975"/>
          </a:xfrm>
        </p:spPr>
        <p:txBody>
          <a:bodyPr/>
          <a:lstStyle/>
          <a:p>
            <a:r>
              <a:rPr lang="en-US">
                <a:latin typeface="Calibri" charset="0"/>
              </a:rPr>
              <a:t>Working principles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FBBAC9D5-DA0A-824F-A58A-85D08A309340}" type="slidenum">
              <a:rPr lang="en-GB"/>
              <a:pPr>
                <a:defRPr/>
              </a:pPr>
              <a:t>3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798513"/>
            <a:ext cx="9518650" cy="59055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704850" y="4686300"/>
            <a:ext cx="2903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IOT</a:t>
            </a:r>
          </a:p>
          <a:p>
            <a:pPr algn="ctr"/>
            <a:r>
              <a:rPr lang="en-US" b="1"/>
              <a:t>(</a:t>
            </a:r>
            <a:r>
              <a:rPr lang="en-US" b="1" u="sng"/>
              <a:t>Density</a:t>
            </a:r>
            <a:r>
              <a:rPr lang="en-US" b="1"/>
              <a:t> modulated): class B</a:t>
            </a:r>
          </a:p>
        </p:txBody>
      </p:sp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4440238" y="6384925"/>
            <a:ext cx="210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Biased Control Grid</a:t>
            </a: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4217988" y="4848225"/>
            <a:ext cx="1057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RF input</a:t>
            </a:r>
          </a:p>
        </p:txBody>
      </p:sp>
      <p:sp>
        <p:nvSpPr>
          <p:cNvPr id="2055" name="TextBox 8"/>
          <p:cNvSpPr txBox="1">
            <a:spLocks noChangeArrowheads="1"/>
          </p:cNvSpPr>
          <p:nvPr/>
        </p:nvSpPr>
        <p:spPr bwMode="auto">
          <a:xfrm>
            <a:off x="7531100" y="6384925"/>
            <a:ext cx="1198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RF output</a:t>
            </a:r>
          </a:p>
        </p:txBody>
      </p:sp>
      <p:grpSp>
        <p:nvGrpSpPr>
          <p:cNvPr id="2056" name="Group 9"/>
          <p:cNvGrpSpPr>
            <a:grpSpLocks/>
          </p:cNvGrpSpPr>
          <p:nvPr/>
        </p:nvGrpSpPr>
        <p:grpSpPr bwMode="auto">
          <a:xfrm>
            <a:off x="4727575" y="4149725"/>
            <a:ext cx="4505325" cy="2543175"/>
            <a:chOff x="650858" y="3707240"/>
            <a:chExt cx="4504742" cy="2543171"/>
          </a:xfrm>
        </p:grpSpPr>
        <p:grpSp>
          <p:nvGrpSpPr>
            <p:cNvPr id="2133" name="Group 10"/>
            <p:cNvGrpSpPr>
              <a:grpSpLocks/>
            </p:cNvGrpSpPr>
            <p:nvPr/>
          </p:nvGrpSpPr>
          <p:grpSpPr bwMode="auto">
            <a:xfrm>
              <a:off x="650858" y="3707240"/>
              <a:ext cx="4504742" cy="2543171"/>
              <a:chOff x="650859" y="3687264"/>
              <a:chExt cx="4504742" cy="2543171"/>
            </a:xfrm>
          </p:grpSpPr>
          <p:sp>
            <p:nvSpPr>
              <p:cNvPr id="13" name="Block Arc 12"/>
              <p:cNvSpPr/>
              <p:nvPr/>
            </p:nvSpPr>
            <p:spPr>
              <a:xfrm rot="16200000">
                <a:off x="992066" y="4522318"/>
                <a:ext cx="973136" cy="471426"/>
              </a:xfrm>
              <a:prstGeom prst="blockArc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1519110" y="4033338"/>
                <a:ext cx="809520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2328630" y="4033338"/>
                <a:ext cx="0" cy="398462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2827040" y="4033338"/>
                <a:ext cx="311110" cy="398462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2328630" y="4431801"/>
                <a:ext cx="809520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3336561" y="4428626"/>
                <a:ext cx="1819040" cy="3175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2827040" y="3687264"/>
                <a:ext cx="0" cy="346074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2827040" y="3687264"/>
                <a:ext cx="809520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3336561" y="4053976"/>
                <a:ext cx="299999" cy="377824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3636561" y="3707902"/>
                <a:ext cx="0" cy="346074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5155601" y="4436563"/>
                <a:ext cx="0" cy="293688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Down Arrow 23"/>
              <p:cNvSpPr/>
              <p:nvPr/>
            </p:nvSpPr>
            <p:spPr>
              <a:xfrm rot="18433636">
                <a:off x="883388" y="4692983"/>
                <a:ext cx="158750" cy="623807"/>
              </a:xfrm>
              <a:prstGeom prst="downArrow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" name="Up Arrow 24"/>
              <p:cNvSpPr/>
              <p:nvPr/>
            </p:nvSpPr>
            <p:spPr>
              <a:xfrm flipV="1">
                <a:off x="3057198" y="5544636"/>
                <a:ext cx="360316" cy="685799"/>
              </a:xfrm>
              <a:prstGeom prst="upArrow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rot="10800000" flipH="1">
                <a:off x="1519110" y="5476374"/>
                <a:ext cx="809520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10800000" flipH="1">
                <a:off x="2328630" y="5079500"/>
                <a:ext cx="0" cy="396874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0800000" flipH="1">
                <a:off x="2827040" y="5079500"/>
                <a:ext cx="311110" cy="396874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10800000" flipH="1">
                <a:off x="2328630" y="5079500"/>
                <a:ext cx="809520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3336561" y="5079500"/>
                <a:ext cx="1819040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10800000" flipH="1">
                <a:off x="2827040" y="5476374"/>
                <a:ext cx="0" cy="346074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10800000" flipH="1">
                <a:off x="2827040" y="5822449"/>
                <a:ext cx="809520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10800000">
                <a:off x="3336561" y="5079500"/>
                <a:ext cx="299999" cy="377824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 flipV="1">
                <a:off x="3636561" y="5457324"/>
                <a:ext cx="0" cy="365124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5155601" y="4735012"/>
                <a:ext cx="0" cy="344487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Freeform 35"/>
              <p:cNvSpPr/>
              <p:nvPr/>
            </p:nvSpPr>
            <p:spPr>
              <a:xfrm>
                <a:off x="1563554" y="4431801"/>
                <a:ext cx="109523" cy="93662"/>
              </a:xfrm>
              <a:custGeom>
                <a:avLst/>
                <a:gdLst>
                  <a:gd name="connsiteX0" fmla="*/ 0 w 1325184"/>
                  <a:gd name="connsiteY0" fmla="*/ 0 h 477552"/>
                  <a:gd name="connsiteX1" fmla="*/ 653389 w 1325184"/>
                  <a:gd name="connsiteY1" fmla="*/ 414102 h 477552"/>
                  <a:gd name="connsiteX2" fmla="*/ 1325184 w 1325184"/>
                  <a:gd name="connsiteY2" fmla="*/ 469316 h 47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5184" h="477552">
                    <a:moveTo>
                      <a:pt x="0" y="0"/>
                    </a:moveTo>
                    <a:cubicBezTo>
                      <a:pt x="216262" y="167941"/>
                      <a:pt x="432525" y="335883"/>
                      <a:pt x="653389" y="414102"/>
                    </a:cubicBezTo>
                    <a:cubicBezTo>
                      <a:pt x="874253" y="492321"/>
                      <a:pt x="1099718" y="480818"/>
                      <a:pt x="1325184" y="469316"/>
                    </a:cubicBez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7" name="Freeform 36"/>
              <p:cNvSpPr/>
              <p:nvPr/>
            </p:nvSpPr>
            <p:spPr>
              <a:xfrm flipV="1">
                <a:off x="1533395" y="4917575"/>
                <a:ext cx="139682" cy="161925"/>
              </a:xfrm>
              <a:custGeom>
                <a:avLst/>
                <a:gdLst>
                  <a:gd name="connsiteX0" fmla="*/ 0 w 1325184"/>
                  <a:gd name="connsiteY0" fmla="*/ 0 h 477552"/>
                  <a:gd name="connsiteX1" fmla="*/ 653389 w 1325184"/>
                  <a:gd name="connsiteY1" fmla="*/ 414102 h 477552"/>
                  <a:gd name="connsiteX2" fmla="*/ 1325184 w 1325184"/>
                  <a:gd name="connsiteY2" fmla="*/ 469316 h 47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5184" h="477552">
                    <a:moveTo>
                      <a:pt x="0" y="0"/>
                    </a:moveTo>
                    <a:cubicBezTo>
                      <a:pt x="216262" y="167941"/>
                      <a:pt x="432525" y="335883"/>
                      <a:pt x="653389" y="414102"/>
                    </a:cubicBezTo>
                    <a:cubicBezTo>
                      <a:pt x="874253" y="492321"/>
                      <a:pt x="1099718" y="480818"/>
                      <a:pt x="1325184" y="469316"/>
                    </a:cubicBezTo>
                  </a:path>
                </a:pathLst>
              </a:cu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1408920" y="4428897"/>
                <a:ext cx="263569" cy="648345"/>
                <a:chOff x="3051175" y="4972853"/>
                <a:chExt cx="218854" cy="465271"/>
              </a:xfrm>
              <a:solidFill>
                <a:schemeClr val="accent6"/>
              </a:solidFill>
              <a:effectLst/>
            </p:grpSpPr>
            <p:sp>
              <p:nvSpPr>
                <p:cNvPr id="45" name="Block Arc 44"/>
                <p:cNvSpPr/>
                <p:nvPr/>
              </p:nvSpPr>
              <p:spPr>
                <a:xfrm rot="16200000">
                  <a:off x="2941401" y="5109497"/>
                  <a:ext cx="465271" cy="191984"/>
                </a:xfrm>
                <a:prstGeom prst="blockArc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3083646" y="5041900"/>
                  <a:ext cx="95993" cy="47625"/>
                </a:xfrm>
                <a:prstGeom prst="line">
                  <a:avLst/>
                </a:prstGeom>
                <a:grpFill/>
                <a:ln w="3810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V="1">
                  <a:off x="3089033" y="5340351"/>
                  <a:ext cx="71556" cy="38101"/>
                </a:xfrm>
                <a:prstGeom prst="line">
                  <a:avLst/>
                </a:prstGeom>
                <a:grpFill/>
                <a:ln w="3810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3051175" y="5205489"/>
                  <a:ext cx="98425" cy="0"/>
                </a:xfrm>
                <a:prstGeom prst="line">
                  <a:avLst/>
                </a:prstGeom>
                <a:grpFill/>
                <a:ln w="3810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" name="Oval 38"/>
              <p:cNvSpPr/>
              <p:nvPr/>
            </p:nvSpPr>
            <p:spPr>
              <a:xfrm>
                <a:off x="1533395" y="4508001"/>
                <a:ext cx="242857" cy="43338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077833" y="4592138"/>
                <a:ext cx="309522" cy="266700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41" name="Straight Connector 40"/>
              <p:cNvCxnSpPr>
                <a:stCxn id="36" idx="0"/>
              </p:cNvCxnSpPr>
              <p:nvPr/>
            </p:nvCxnSpPr>
            <p:spPr>
              <a:xfrm flipV="1">
                <a:off x="1563554" y="4190501"/>
                <a:ext cx="0" cy="24130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765144" y="4190501"/>
                <a:ext cx="798410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1550856" y="5103312"/>
                <a:ext cx="0" cy="24130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>
                <a:off x="752446" y="5341436"/>
                <a:ext cx="798410" cy="0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Left-Right-Up Arrow 11"/>
            <p:cNvSpPr/>
            <p:nvPr/>
          </p:nvSpPr>
          <p:spPr>
            <a:xfrm rot="5400000">
              <a:off x="3903986" y="4339912"/>
              <a:ext cx="503237" cy="844441"/>
            </a:xfrm>
            <a:prstGeom prst="leftRightUp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2057" name="Picture 48" descr="Screen Shot 2013-03-27 at 11.31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700213"/>
            <a:ext cx="17557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9" descr="Screen Shot 2013-03-27 at 11.31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788" y="4603750"/>
            <a:ext cx="1976437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TextBox 50"/>
          <p:cNvSpPr txBox="1">
            <a:spLocks noChangeArrowheads="1"/>
          </p:cNvSpPr>
          <p:nvPr/>
        </p:nvSpPr>
        <p:spPr bwMode="auto">
          <a:xfrm>
            <a:off x="288925" y="2208213"/>
            <a:ext cx="2967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Klystron</a:t>
            </a:r>
          </a:p>
          <a:p>
            <a:pPr algn="ctr"/>
            <a:r>
              <a:rPr lang="en-US" b="1"/>
              <a:t>(</a:t>
            </a:r>
            <a:r>
              <a:rPr lang="en-US" b="1" u="sng"/>
              <a:t>Velocity</a:t>
            </a:r>
            <a:r>
              <a:rPr lang="en-US" b="1"/>
              <a:t> modulated): class A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319713" y="5545138"/>
            <a:ext cx="284162" cy="839787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61" name="TextBox 52"/>
          <p:cNvSpPr txBox="1">
            <a:spLocks noChangeArrowheads="1"/>
          </p:cNvSpPr>
          <p:nvPr/>
        </p:nvSpPr>
        <p:spPr bwMode="auto">
          <a:xfrm>
            <a:off x="7842250" y="1773238"/>
            <a:ext cx="1103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/>
              <a:t>RF output</a:t>
            </a:r>
          </a:p>
        </p:txBody>
      </p:sp>
      <p:sp>
        <p:nvSpPr>
          <p:cNvPr id="2062" name="TextBox 53"/>
          <p:cNvSpPr txBox="1">
            <a:spLocks noChangeArrowheads="1"/>
          </p:cNvSpPr>
          <p:nvPr/>
        </p:nvSpPr>
        <p:spPr bwMode="auto">
          <a:xfrm>
            <a:off x="5394325" y="1773238"/>
            <a:ext cx="963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/>
              <a:t>RF input</a:t>
            </a:r>
          </a:p>
        </p:txBody>
      </p:sp>
      <p:sp>
        <p:nvSpPr>
          <p:cNvPr id="2063" name="TextBox 54"/>
          <p:cNvSpPr txBox="1">
            <a:spLocks noChangeArrowheads="1"/>
          </p:cNvSpPr>
          <p:nvPr/>
        </p:nvSpPr>
        <p:spPr bwMode="auto">
          <a:xfrm>
            <a:off x="8778875" y="3357563"/>
            <a:ext cx="102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/>
              <a:t>Collector</a:t>
            </a:r>
          </a:p>
        </p:txBody>
      </p:sp>
      <p:sp>
        <p:nvSpPr>
          <p:cNvPr id="2064" name="TextBox 55"/>
          <p:cNvSpPr txBox="1">
            <a:spLocks noChangeArrowheads="1"/>
          </p:cNvSpPr>
          <p:nvPr/>
        </p:nvSpPr>
        <p:spPr bwMode="auto">
          <a:xfrm>
            <a:off x="3762375" y="2127250"/>
            <a:ext cx="1308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/>
              <a:t>Cathode</a:t>
            </a:r>
          </a:p>
          <a:p>
            <a:r>
              <a:rPr lang="en-US" sz="1400"/>
              <a:t>(DC Beam)</a:t>
            </a:r>
          </a:p>
        </p:txBody>
      </p:sp>
      <p:grpSp>
        <p:nvGrpSpPr>
          <p:cNvPr id="2065" name="Group 56"/>
          <p:cNvGrpSpPr>
            <a:grpSpLocks/>
          </p:cNvGrpSpPr>
          <p:nvPr/>
        </p:nvGrpSpPr>
        <p:grpSpPr bwMode="auto">
          <a:xfrm>
            <a:off x="4170363" y="2060575"/>
            <a:ext cx="5832475" cy="1800225"/>
            <a:chOff x="788544" y="1118533"/>
            <a:chExt cx="7965988" cy="2191934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178821" y="1851111"/>
              <a:ext cx="113830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317128" y="1851111"/>
              <a:ext cx="0" cy="32279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017460" y="1851111"/>
              <a:ext cx="435809" cy="32279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317128" y="2173909"/>
              <a:ext cx="113614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735135" y="2173909"/>
              <a:ext cx="997375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017460" y="1568905"/>
              <a:ext cx="0" cy="28220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017460" y="1568905"/>
              <a:ext cx="113830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3735135" y="1866575"/>
              <a:ext cx="420632" cy="30733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155767" y="1584368"/>
              <a:ext cx="0" cy="28220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350905" y="1851111"/>
              <a:ext cx="381604" cy="32279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350905" y="1590166"/>
              <a:ext cx="0" cy="28220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350905" y="1590166"/>
              <a:ext cx="1138309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5068582" y="1889770"/>
              <a:ext cx="420632" cy="30733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489214" y="1605629"/>
              <a:ext cx="0" cy="28414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068582" y="2197104"/>
              <a:ext cx="242839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489214" y="2197104"/>
              <a:ext cx="242839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957547" y="2199037"/>
              <a:ext cx="242839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5747230" y="1874306"/>
              <a:ext cx="437978" cy="32473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747230" y="1592100"/>
              <a:ext cx="0" cy="28220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747230" y="1592100"/>
              <a:ext cx="1138309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6464907" y="1889770"/>
              <a:ext cx="420632" cy="30926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885539" y="1607563"/>
              <a:ext cx="0" cy="28220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464907" y="2197104"/>
              <a:ext cx="2289625" cy="193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8754532" y="2199037"/>
              <a:ext cx="0" cy="23774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Down Arrow 81"/>
            <p:cNvSpPr/>
            <p:nvPr/>
          </p:nvSpPr>
          <p:spPr>
            <a:xfrm>
              <a:off x="3485792" y="1118533"/>
              <a:ext cx="249343" cy="635932"/>
            </a:xfrm>
            <a:prstGeom prst="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/>
            </a:p>
          </p:txBody>
        </p:sp>
        <p:sp>
          <p:nvSpPr>
            <p:cNvPr id="83" name="Up Arrow 82"/>
            <p:cNvSpPr/>
            <p:nvPr/>
          </p:nvSpPr>
          <p:spPr>
            <a:xfrm>
              <a:off x="6039938" y="1130131"/>
              <a:ext cx="507360" cy="759639"/>
            </a:xfrm>
            <a:prstGeom prst="up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/>
            </a:p>
          </p:txBody>
        </p:sp>
        <p:cxnSp>
          <p:nvCxnSpPr>
            <p:cNvPr id="84" name="Straight Connector 83"/>
            <p:cNvCxnSpPr/>
            <p:nvPr/>
          </p:nvCxnSpPr>
          <p:spPr>
            <a:xfrm rot="10800000" flipH="1">
              <a:off x="1178821" y="3028260"/>
              <a:ext cx="113830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0800000" flipH="1">
              <a:off x="2317128" y="2703529"/>
              <a:ext cx="0" cy="32473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10800000" flipH="1">
              <a:off x="3017460" y="2703529"/>
              <a:ext cx="435809" cy="32473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0800000" flipH="1">
              <a:off x="2317128" y="2703529"/>
              <a:ext cx="113614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10800000" flipH="1">
              <a:off x="3735135" y="2703529"/>
              <a:ext cx="997375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0800000" flipH="1">
              <a:off x="3017460" y="3028260"/>
              <a:ext cx="0" cy="28220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0800000" flipH="1">
              <a:off x="3017460" y="3310467"/>
              <a:ext cx="113830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0800000">
              <a:off x="3735135" y="2703529"/>
              <a:ext cx="420632" cy="30733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10800000" flipH="1">
              <a:off x="4155767" y="3010865"/>
              <a:ext cx="0" cy="28413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4350905" y="2703529"/>
              <a:ext cx="381604" cy="30153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10800000" flipH="1">
              <a:off x="4350905" y="3005065"/>
              <a:ext cx="0" cy="28414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10800000" flipH="1">
              <a:off x="4350905" y="3289205"/>
              <a:ext cx="1138309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10800000">
              <a:off x="5068582" y="2682268"/>
              <a:ext cx="420632" cy="30733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10800000" flipH="1">
              <a:off x="5489214" y="2989602"/>
              <a:ext cx="0" cy="28220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10800000" flipH="1">
              <a:off x="5068582" y="2682268"/>
              <a:ext cx="242839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10800000" flipH="1">
              <a:off x="5489214" y="2682268"/>
              <a:ext cx="242839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10800000" flipH="1">
              <a:off x="5957547" y="2680334"/>
              <a:ext cx="242839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10800000" flipH="1">
              <a:off x="5747230" y="2680334"/>
              <a:ext cx="437978" cy="32473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10800000" flipH="1">
              <a:off x="5747230" y="3005065"/>
              <a:ext cx="0" cy="28220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10800000" flipH="1">
              <a:off x="5747230" y="3287272"/>
              <a:ext cx="1138309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10800000">
              <a:off x="6464907" y="2680334"/>
              <a:ext cx="420632" cy="30733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10800000" flipH="1">
              <a:off x="6885539" y="2987670"/>
              <a:ext cx="0" cy="28220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10800000" flipH="1">
              <a:off x="6464907" y="2680334"/>
              <a:ext cx="2289625" cy="193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8754532" y="2417457"/>
              <a:ext cx="0" cy="26481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Freeform 107"/>
            <p:cNvSpPr/>
            <p:nvPr/>
          </p:nvSpPr>
          <p:spPr>
            <a:xfrm rot="150843">
              <a:off x="1141961" y="2257025"/>
              <a:ext cx="1084103" cy="96646"/>
            </a:xfrm>
            <a:custGeom>
              <a:avLst/>
              <a:gdLst>
                <a:gd name="connsiteX0" fmla="*/ 0 w 1325184"/>
                <a:gd name="connsiteY0" fmla="*/ 0 h 477552"/>
                <a:gd name="connsiteX1" fmla="*/ 653389 w 1325184"/>
                <a:gd name="connsiteY1" fmla="*/ 414102 h 477552"/>
                <a:gd name="connsiteX2" fmla="*/ 1325184 w 1325184"/>
                <a:gd name="connsiteY2" fmla="*/ 469316 h 47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5184" h="477552">
                  <a:moveTo>
                    <a:pt x="0" y="0"/>
                  </a:moveTo>
                  <a:cubicBezTo>
                    <a:pt x="216262" y="167941"/>
                    <a:pt x="432525" y="335883"/>
                    <a:pt x="653389" y="414102"/>
                  </a:cubicBezTo>
                  <a:cubicBezTo>
                    <a:pt x="874253" y="492321"/>
                    <a:pt x="1099718" y="480818"/>
                    <a:pt x="1325184" y="469316"/>
                  </a:cubicBezTo>
                </a:path>
              </a:pathLst>
            </a:custGeom>
            <a:ln w="57150" cmpd="sng">
              <a:solidFill>
                <a:schemeClr val="tx2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/>
            </a:p>
          </p:txBody>
        </p:sp>
        <p:sp>
          <p:nvSpPr>
            <p:cNvPr id="109" name="Freeform 108"/>
            <p:cNvSpPr/>
            <p:nvPr/>
          </p:nvSpPr>
          <p:spPr>
            <a:xfrm rot="21339739" flipV="1">
              <a:off x="1198334" y="2498640"/>
              <a:ext cx="695995" cy="146902"/>
            </a:xfrm>
            <a:custGeom>
              <a:avLst/>
              <a:gdLst>
                <a:gd name="connsiteX0" fmla="*/ 0 w 1325184"/>
                <a:gd name="connsiteY0" fmla="*/ 0 h 477552"/>
                <a:gd name="connsiteX1" fmla="*/ 653389 w 1325184"/>
                <a:gd name="connsiteY1" fmla="*/ 414102 h 477552"/>
                <a:gd name="connsiteX2" fmla="*/ 1325184 w 1325184"/>
                <a:gd name="connsiteY2" fmla="*/ 469316 h 47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5184" h="477552">
                  <a:moveTo>
                    <a:pt x="0" y="0"/>
                  </a:moveTo>
                  <a:cubicBezTo>
                    <a:pt x="216262" y="167941"/>
                    <a:pt x="432525" y="335883"/>
                    <a:pt x="653389" y="414102"/>
                  </a:cubicBezTo>
                  <a:cubicBezTo>
                    <a:pt x="874253" y="492321"/>
                    <a:pt x="1099718" y="480818"/>
                    <a:pt x="1325184" y="469316"/>
                  </a:cubicBezTo>
                </a:path>
              </a:pathLst>
            </a:custGeom>
            <a:ln w="57150" cmpd="sng">
              <a:solidFill>
                <a:schemeClr val="tx2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/>
            </a:p>
          </p:txBody>
        </p:sp>
        <p:sp>
          <p:nvSpPr>
            <p:cNvPr id="110" name="Oval 109"/>
            <p:cNvSpPr/>
            <p:nvPr/>
          </p:nvSpPr>
          <p:spPr>
            <a:xfrm>
              <a:off x="2826657" y="2332408"/>
              <a:ext cx="1066757" cy="170097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/>
            </a:p>
          </p:txBody>
        </p:sp>
        <p:sp>
          <p:nvSpPr>
            <p:cNvPr id="111" name="Oval 110"/>
            <p:cNvSpPr/>
            <p:nvPr/>
          </p:nvSpPr>
          <p:spPr>
            <a:xfrm>
              <a:off x="3847882" y="2320811"/>
              <a:ext cx="1053748" cy="20295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/>
            </a:p>
          </p:txBody>
        </p:sp>
        <p:sp>
          <p:nvSpPr>
            <p:cNvPr id="112" name="Oval 111"/>
            <p:cNvSpPr/>
            <p:nvPr/>
          </p:nvSpPr>
          <p:spPr>
            <a:xfrm>
              <a:off x="5068582" y="2320811"/>
              <a:ext cx="888964" cy="20295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/>
            </a:p>
          </p:txBody>
        </p:sp>
        <p:sp>
          <p:nvSpPr>
            <p:cNvPr id="113" name="Oval 112"/>
            <p:cNvSpPr/>
            <p:nvPr/>
          </p:nvSpPr>
          <p:spPr>
            <a:xfrm>
              <a:off x="6172198" y="2305347"/>
              <a:ext cx="342577" cy="218421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/>
            </a:p>
          </p:txBody>
        </p:sp>
        <p:sp>
          <p:nvSpPr>
            <p:cNvPr id="114" name="Block Arc 113"/>
            <p:cNvSpPr/>
            <p:nvPr/>
          </p:nvSpPr>
          <p:spPr>
            <a:xfrm rot="16200000">
              <a:off x="723065" y="2109883"/>
              <a:ext cx="794430" cy="663471"/>
            </a:xfrm>
            <a:prstGeom prst="blockArc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15" name="Left-Right-Up Arrow 114"/>
            <p:cNvSpPr/>
            <p:nvPr/>
          </p:nvSpPr>
          <p:spPr>
            <a:xfrm rot="5400000">
              <a:off x="7092735" y="2014952"/>
              <a:ext cx="322797" cy="845600"/>
            </a:xfrm>
            <a:prstGeom prst="leftRightUp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1673172" y="2332408"/>
              <a:ext cx="1812620" cy="17009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/>
            </a:p>
          </p:txBody>
        </p:sp>
        <p:sp>
          <p:nvSpPr>
            <p:cNvPr id="117" name="Right Arrow 116"/>
            <p:cNvSpPr/>
            <p:nvPr/>
          </p:nvSpPr>
          <p:spPr>
            <a:xfrm>
              <a:off x="962000" y="2075330"/>
              <a:ext cx="815245" cy="724845"/>
            </a:xfrm>
            <a:prstGeom prst="rightArrow">
              <a:avLst>
                <a:gd name="adj1" fmla="val 50000"/>
                <a:gd name="adj2" fmla="val 47752"/>
              </a:avLst>
            </a:prstGeom>
            <a:solidFill>
              <a:schemeClr val="tx2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/>
            </a:p>
          </p:txBody>
        </p:sp>
      </p:grpSp>
      <p:sp>
        <p:nvSpPr>
          <p:cNvPr id="118" name="Oval 117"/>
          <p:cNvSpPr/>
          <p:nvPr/>
        </p:nvSpPr>
        <p:spPr>
          <a:xfrm>
            <a:off x="6605588" y="5037138"/>
            <a:ext cx="307975" cy="2667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6075363" y="5037138"/>
            <a:ext cx="307975" cy="2667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2068" name="Object 1"/>
          <p:cNvGraphicFramePr>
            <a:graphicFrameLocks noChangeAspect="1"/>
          </p:cNvGraphicFramePr>
          <p:nvPr/>
        </p:nvGraphicFramePr>
        <p:xfrm>
          <a:off x="9818688" y="6188075"/>
          <a:ext cx="151606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6" name="Equation" r:id="rId5" imgW="1016000" imgH="431800" progId="Equation.3">
                  <p:embed/>
                </p:oleObj>
              </mc:Choice>
              <mc:Fallback>
                <p:oleObj name="Equation" r:id="rId5" imgW="1016000" imgH="4318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18688" y="6188075"/>
                        <a:ext cx="1516062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9" name="Object 1"/>
          <p:cNvGraphicFramePr>
            <a:graphicFrameLocks noChangeAspect="1"/>
          </p:cNvGraphicFramePr>
          <p:nvPr/>
        </p:nvGraphicFramePr>
        <p:xfrm>
          <a:off x="10290175" y="3284538"/>
          <a:ext cx="1187450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" name="Equation" r:id="rId7" imgW="774700" imgH="241300" progId="Equation.3">
                  <p:embed/>
                </p:oleObj>
              </mc:Choice>
              <mc:Fallback>
                <p:oleObj name="Equation" r:id="rId7" imgW="774700" imgH="2413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90175" y="3284538"/>
                        <a:ext cx="1187450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0" name="Picture 1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3789363"/>
            <a:ext cx="1152525" cy="4651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1" name="TextBox 122"/>
          <p:cNvSpPr txBox="1">
            <a:spLocks noChangeArrowheads="1"/>
          </p:cNvSpPr>
          <p:nvPr/>
        </p:nvSpPr>
        <p:spPr bwMode="auto">
          <a:xfrm>
            <a:off x="479425" y="2781300"/>
            <a:ext cx="2451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/>
              <a:t>Full DC input also with zero drive (and zero output)</a:t>
            </a:r>
          </a:p>
        </p:txBody>
      </p:sp>
      <p:sp>
        <p:nvSpPr>
          <p:cNvPr id="2072" name="TextBox 123"/>
          <p:cNvSpPr txBox="1">
            <a:spLocks noChangeArrowheads="1"/>
          </p:cNvSpPr>
          <p:nvPr/>
        </p:nvSpPr>
        <p:spPr bwMode="auto">
          <a:xfrm>
            <a:off x="766763" y="5229225"/>
            <a:ext cx="2451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/>
              <a:t>No collector dissipation with zero drive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609600" y="346075"/>
            <a:ext cx="9518650" cy="561975"/>
          </a:xfrm>
        </p:spPr>
        <p:txBody>
          <a:bodyPr/>
          <a:lstStyle/>
          <a:p>
            <a:r>
              <a:rPr lang="en-US">
                <a:latin typeface="Calibri" charset="0"/>
              </a:rPr>
              <a:t>IOT as high efficiency power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FFF61F1B-EA33-A640-9503-9C29E074438E}" type="slidenum">
              <a:rPr lang="en-GB"/>
              <a:pPr>
                <a:defRPr/>
              </a:pPr>
              <a:t>4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798513"/>
            <a:ext cx="9518650" cy="59055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263352" y="1844824"/>
            <a:ext cx="81483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000" dirty="0"/>
              <a:t>Beam comes out of the cathode-grid already bunched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Bunch saturation is 100%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There is no velocity modulation, so energy spread in the beam is very low.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139997" y="2997200"/>
            <a:ext cx="12004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/>
              <a:t>No velocity modulation would be good</a:t>
            </a:r>
            <a:r>
              <a:rPr lang="is-IS" dirty="0"/>
              <a:t>…..if we had infinitely short bunches and no space charge. </a:t>
            </a:r>
            <a:r>
              <a:rPr lang="en-US" dirty="0"/>
              <a:t>But in reality we know that </a:t>
            </a:r>
            <a:r>
              <a:rPr lang="is-IS" dirty="0"/>
              <a:t>we need the bunch to be congregated to achieve the maximum </a:t>
            </a:r>
            <a:r>
              <a:rPr lang="is-IS" dirty="0" smtClean="0"/>
              <a:t>extraction efficiency</a:t>
            </a:r>
            <a:r>
              <a:rPr lang="is-IS" dirty="0"/>
              <a:t>. </a:t>
            </a:r>
            <a:endParaRPr lang="en-US" dirty="0"/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407988" y="4652963"/>
            <a:ext cx="19161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/>
              <a:t>Extraction efficiency is tipically around 70-75%</a:t>
            </a:r>
          </a:p>
          <a:p>
            <a:pPr algn="ctr"/>
            <a:r>
              <a:rPr lang="en-US"/>
              <a:t>BUT</a:t>
            </a:r>
            <a:r>
              <a:rPr lang="is-IS"/>
              <a:t>…....</a:t>
            </a:r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1127125" y="3789363"/>
            <a:ext cx="484188" cy="79216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 descr="tick-box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844824"/>
            <a:ext cx="339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ick-box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353" y="2161108"/>
            <a:ext cx="33337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images.jpe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788" y="2492896"/>
            <a:ext cx="3175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3780984"/>
            <a:ext cx="3009850" cy="257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2" descr="F:\mbiot\tesla\hr41_roq10_gap10_gbs100\q100\fc220000_tpp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05263"/>
            <a:ext cx="541020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29" descr="L-3BLACK 300dp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050" y="5589588"/>
            <a:ext cx="130651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9" name="TextBox 16"/>
          <p:cNvSpPr txBox="1">
            <a:spLocks noChangeArrowheads="1"/>
          </p:cNvSpPr>
          <p:nvPr/>
        </p:nvSpPr>
        <p:spPr bwMode="auto">
          <a:xfrm>
            <a:off x="10417175" y="4292600"/>
            <a:ext cx="10874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rgbClr val="000000"/>
                </a:solidFill>
              </a:rPr>
              <a:t>Particles shown at 4 phases of an RF cycle</a:t>
            </a:r>
          </a:p>
        </p:txBody>
      </p:sp>
      <p:sp>
        <p:nvSpPr>
          <p:cNvPr id="26640" name="TextBox 17"/>
          <p:cNvSpPr txBox="1">
            <a:spLocks noChangeArrowheads="1"/>
          </p:cNvSpPr>
          <p:nvPr/>
        </p:nvSpPr>
        <p:spPr bwMode="auto">
          <a:xfrm>
            <a:off x="3702050" y="66865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 sz="2000"/>
          </a:p>
        </p:txBody>
      </p:sp>
      <p:sp>
        <p:nvSpPr>
          <p:cNvPr id="26641" name="TextBox 18"/>
          <p:cNvSpPr txBox="1">
            <a:spLocks noChangeArrowheads="1"/>
          </p:cNvSpPr>
          <p:nvPr/>
        </p:nvSpPr>
        <p:spPr bwMode="auto">
          <a:xfrm>
            <a:off x="1847528" y="6453188"/>
            <a:ext cx="42862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100"/>
              <a:t>L. Ives, Cal. Creek Research, “Development of a 402.5 MHz 140 kW IOT”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/>
          <p:cNvSpPr>
            <a:spLocks noGrp="1"/>
          </p:cNvSpPr>
          <p:nvPr>
            <p:ph type="title"/>
          </p:nvPr>
        </p:nvSpPr>
        <p:spPr>
          <a:xfrm>
            <a:off x="609600" y="346075"/>
            <a:ext cx="9518650" cy="561975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IOT Operational efficiency</a:t>
            </a:r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152809A-6502-BC4A-8417-AB5E347B3DE7}" type="slidenum">
              <a:rPr lang="en-GB"/>
              <a:pPr>
                <a:defRPr/>
              </a:pPr>
              <a:t>5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798513"/>
            <a:ext cx="9518650" cy="59055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9063" y="2276475"/>
            <a:ext cx="4608512" cy="4248150"/>
          </a:xfrm>
        </p:spPr>
        <p:txBody>
          <a:bodyPr>
            <a:normAutofit fontScale="47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900" dirty="0" smtClean="0">
                <a:ea typeface="+mn-ea"/>
                <a:cs typeface="+mn-cs"/>
              </a:rPr>
              <a:t>The current also depends on the grid voltage.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4900" dirty="0" smtClean="0"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4900" dirty="0" smtClean="0">
              <a:ea typeface="+mn-ea"/>
              <a:cs typeface="+mn-cs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900" dirty="0" smtClean="0">
                <a:ea typeface="+mn-ea"/>
                <a:cs typeface="+mn-cs"/>
              </a:rPr>
              <a:t>As a result, the tube does not saturate as fast as a klystron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4900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Wingdings" charset="2"/>
              <a:buChar char="ü"/>
              <a:defRPr/>
            </a:pPr>
            <a:r>
              <a:rPr lang="en-US" sz="4900" dirty="0" smtClean="0">
                <a:ea typeface="+mn-ea"/>
                <a:cs typeface="+mn-cs"/>
              </a:rPr>
              <a:t>Efficiency at point of operation (linear region) can be as high as 70%</a:t>
            </a:r>
          </a:p>
          <a:p>
            <a:pPr fontAlgn="auto">
              <a:spcAft>
                <a:spcPts val="0"/>
              </a:spcAft>
              <a:buFont typeface="Wingdings" charset="2"/>
              <a:buChar char="ü"/>
              <a:defRPr/>
            </a:pPr>
            <a:r>
              <a:rPr lang="en-GB" sz="4900" dirty="0">
                <a:ea typeface="+mn-ea"/>
                <a:cs typeface="+mn-cs"/>
              </a:rPr>
              <a:t>Efficiency drops slowly at reduced output </a:t>
            </a:r>
            <a:r>
              <a:rPr lang="en-GB" sz="4900" dirty="0" smtClean="0">
                <a:ea typeface="+mn-ea"/>
                <a:cs typeface="+mn-cs"/>
              </a:rPr>
              <a:t>power</a:t>
            </a:r>
            <a:endParaRPr lang="en-US" sz="4900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Wingdings" charset="2"/>
              <a:buChar char="ü"/>
              <a:defRPr/>
            </a:pPr>
            <a:r>
              <a:rPr lang="en-US" sz="4900" dirty="0" smtClean="0">
                <a:ea typeface="+mn-ea"/>
                <a:cs typeface="+mn-cs"/>
              </a:rPr>
              <a:t>Good Linearity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7694613" y="5570538"/>
            <a:ext cx="43021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in</a:t>
            </a:r>
            <a:endParaRPr lang="en-US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graphicFrame>
        <p:nvGraphicFramePr>
          <p:cNvPr id="3078" name="Object 137"/>
          <p:cNvGraphicFramePr>
            <a:graphicFrameLocks noChangeAspect="1"/>
          </p:cNvGraphicFramePr>
          <p:nvPr/>
        </p:nvGraphicFramePr>
        <p:xfrm>
          <a:off x="6138863" y="2971800"/>
          <a:ext cx="3671887" cy="259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" name="Document" r:id="rId3" imgW="5486400" imgH="3302000" progId="Word.Document.8">
                  <p:embed/>
                </p:oleObj>
              </mc:Choice>
              <mc:Fallback>
                <p:oleObj name="Document" r:id="rId3" imgW="5486400" imgH="3302000" progId="Word.Document.8">
                  <p:embed/>
                  <p:pic>
                    <p:nvPicPr>
                      <p:cNvPr id="0" name="Object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8863" y="2971800"/>
                        <a:ext cx="3671887" cy="259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5"/>
          <p:cNvSpPr txBox="1">
            <a:spLocks noChangeArrowheads="1"/>
          </p:cNvSpPr>
          <p:nvPr/>
        </p:nvSpPr>
        <p:spPr bwMode="auto">
          <a:xfrm>
            <a:off x="5922963" y="4038600"/>
            <a:ext cx="338137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out</a:t>
            </a:r>
            <a:endParaRPr lang="en-US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3080" name="Text Box 6"/>
          <p:cNvSpPr txBox="1">
            <a:spLocks noChangeArrowheads="1"/>
          </p:cNvSpPr>
          <p:nvPr/>
        </p:nvSpPr>
        <p:spPr bwMode="auto">
          <a:xfrm>
            <a:off x="6677025" y="3211513"/>
            <a:ext cx="1000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 b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Klystron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9742488" y="2114550"/>
            <a:ext cx="76993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IOT</a:t>
            </a:r>
          </a:p>
          <a:p>
            <a:pPr algn="ctr" eaLnBrk="0" hangingPunct="0"/>
            <a:r>
              <a:rPr lang="en-US" sz="2000" b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MB-IOT</a:t>
            </a:r>
          </a:p>
        </p:txBody>
      </p:sp>
      <p:sp>
        <p:nvSpPr>
          <p:cNvPr id="3082" name="Text Box 8"/>
          <p:cNvSpPr txBox="1">
            <a:spLocks noChangeArrowheads="1"/>
          </p:cNvSpPr>
          <p:nvPr/>
        </p:nvSpPr>
        <p:spPr bwMode="auto">
          <a:xfrm>
            <a:off x="4710113" y="3271838"/>
            <a:ext cx="9350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Operating </a:t>
            </a:r>
          </a:p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Power Level</a:t>
            </a: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6038850" y="3733800"/>
            <a:ext cx="357188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3084" name="Text Box 16"/>
          <p:cNvSpPr txBox="1">
            <a:spLocks noChangeArrowheads="1"/>
          </p:cNvSpPr>
          <p:nvPr/>
        </p:nvSpPr>
        <p:spPr bwMode="auto">
          <a:xfrm>
            <a:off x="6446838" y="4589463"/>
            <a:ext cx="730250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0000FF"/>
                </a:solidFill>
                <a:latin typeface="Times New Roman" charset="0"/>
                <a:cs typeface="Times New Roman" charset="0"/>
              </a:rPr>
              <a:t>High gain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504113" y="4899025"/>
            <a:ext cx="739775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008000"/>
                </a:solidFill>
                <a:latin typeface="Times New Roman" charset="0"/>
                <a:cs typeface="Times New Roman" charset="0"/>
              </a:rPr>
              <a:t>Low Gain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9999663" y="3654425"/>
            <a:ext cx="10541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Long-pulse </a:t>
            </a:r>
          </a:p>
          <a:p>
            <a:pPr eaLnBrk="0" hangingPunct="0"/>
            <a:r>
              <a:rPr lang="en-US" sz="1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excursions possible</a:t>
            </a:r>
            <a:endParaRPr lang="en-US" sz="240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9985375" y="3067050"/>
            <a:ext cx="10541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Short-pulse </a:t>
            </a:r>
          </a:p>
          <a:p>
            <a:pPr eaLnBrk="0" hangingPunct="0"/>
            <a:r>
              <a:rPr lang="en-US" sz="1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excursions possible</a:t>
            </a:r>
            <a:endParaRPr lang="en-US" sz="240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 flipH="1" flipV="1">
            <a:off x="8893175" y="3690938"/>
            <a:ext cx="1122363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 flipH="1" flipV="1">
            <a:off x="9607550" y="3211513"/>
            <a:ext cx="407988" cy="60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7542213" y="5434013"/>
            <a:ext cx="193675" cy="169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grpSp>
        <p:nvGrpSpPr>
          <p:cNvPr id="24" name="Group 35"/>
          <p:cNvGrpSpPr>
            <a:grpSpLocks/>
          </p:cNvGrpSpPr>
          <p:nvPr/>
        </p:nvGrpSpPr>
        <p:grpSpPr bwMode="auto">
          <a:xfrm>
            <a:off x="7824788" y="2205038"/>
            <a:ext cx="1784350" cy="2182812"/>
            <a:chOff x="2737" y="1162"/>
            <a:chExt cx="1680" cy="1748"/>
          </a:xfrm>
        </p:grpSpPr>
        <p:sp>
          <p:nvSpPr>
            <p:cNvPr id="25" name="Line 36"/>
            <p:cNvSpPr>
              <a:spLocks noChangeShapeType="1"/>
            </p:cNvSpPr>
            <p:nvPr/>
          </p:nvSpPr>
          <p:spPr bwMode="auto">
            <a:xfrm>
              <a:off x="3686" y="1636"/>
              <a:ext cx="327" cy="5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Times New Roman" pitchFamily="18" charset="0"/>
              </a:endParaRPr>
            </a:p>
          </p:txBody>
        </p:sp>
        <p:sp>
          <p:nvSpPr>
            <p:cNvPr id="3098" name="Text Box 37"/>
            <p:cNvSpPr txBox="1">
              <a:spLocks noChangeArrowheads="1"/>
            </p:cNvSpPr>
            <p:nvPr/>
          </p:nvSpPr>
          <p:spPr bwMode="auto">
            <a:xfrm>
              <a:off x="2737" y="1162"/>
              <a:ext cx="1680" cy="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400">
                  <a:solidFill>
                    <a:srgbClr val="008000"/>
                  </a:solidFill>
                  <a:latin typeface="Times New Roman" charset="0"/>
                  <a:cs typeface="Times New Roman" charset="0"/>
                </a:rPr>
                <a:t>IOT</a:t>
              </a:r>
              <a:r>
                <a:rPr lang="ja-JP" altLang="en-US" sz="1400">
                  <a:solidFill>
                    <a:srgbClr val="008000"/>
                  </a:solidFill>
                  <a:latin typeface="Times New Roman" charset="0"/>
                  <a:cs typeface="Times New Roman" charset="0"/>
                </a:rPr>
                <a:t>’</a:t>
              </a:r>
              <a:r>
                <a:rPr lang="en-US" altLang="ja-JP" sz="1400">
                  <a:solidFill>
                    <a:srgbClr val="008000"/>
                  </a:solidFill>
                  <a:latin typeface="Times New Roman" charset="0"/>
                  <a:cs typeface="Times New Roman" charset="0"/>
                </a:rPr>
                <a:t>s don</a:t>
              </a:r>
              <a:r>
                <a:rPr lang="ja-JP" altLang="en-US" sz="1400">
                  <a:solidFill>
                    <a:srgbClr val="008000"/>
                  </a:solidFill>
                  <a:latin typeface="Times New Roman" charset="0"/>
                  <a:cs typeface="Times New Roman" charset="0"/>
                </a:rPr>
                <a:t>’</a:t>
              </a:r>
              <a:r>
                <a:rPr lang="en-US" altLang="ja-JP" sz="1400">
                  <a:solidFill>
                    <a:srgbClr val="008000"/>
                  </a:solidFill>
                  <a:latin typeface="Times New Roman" charset="0"/>
                  <a:cs typeface="Times New Roman" charset="0"/>
                </a:rPr>
                <a:t>t saturate. </a:t>
              </a:r>
            </a:p>
            <a:p>
              <a:pPr eaLnBrk="0" hangingPunct="0"/>
              <a:r>
                <a:rPr lang="en-US" sz="1400">
                  <a:solidFill>
                    <a:srgbClr val="008000"/>
                  </a:solidFill>
                  <a:latin typeface="Times New Roman" charset="0"/>
                  <a:cs typeface="Times New Roman" charset="0"/>
                </a:rPr>
                <a:t>Built-in headroom for feedback.</a:t>
              </a:r>
            </a:p>
          </p:txBody>
        </p:sp>
        <p:sp>
          <p:nvSpPr>
            <p:cNvPr id="3099" name="Text Box 38"/>
            <p:cNvSpPr txBox="1">
              <a:spLocks noChangeArrowheads="1"/>
            </p:cNvSpPr>
            <p:nvPr/>
          </p:nvSpPr>
          <p:spPr bwMode="auto">
            <a:xfrm>
              <a:off x="3424" y="2614"/>
              <a:ext cx="937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0" hangingPunct="0">
                <a:buFont typeface="Symbol" charset="0"/>
                <a:buChar char="h"/>
              </a:pPr>
              <a:r>
                <a:rPr lang="en-US">
                  <a:solidFill>
                    <a:srgbClr val="008000"/>
                  </a:solidFill>
                  <a:latin typeface="Times New Roman" charset="0"/>
                  <a:cs typeface="Times New Roman" charset="0"/>
                </a:rPr>
                <a:t>~ 70%</a:t>
              </a:r>
            </a:p>
          </p:txBody>
        </p:sp>
        <p:sp>
          <p:nvSpPr>
            <p:cNvPr id="28" name="Oval 39"/>
            <p:cNvSpPr>
              <a:spLocks noChangeArrowheads="1"/>
            </p:cNvSpPr>
            <p:nvPr/>
          </p:nvSpPr>
          <p:spPr bwMode="auto">
            <a:xfrm rot="-1909647">
              <a:off x="3289" y="2455"/>
              <a:ext cx="408" cy="69"/>
            </a:xfrm>
            <a:prstGeom prst="ellipse">
              <a:avLst/>
            </a:prstGeom>
            <a:solidFill>
              <a:srgbClr val="008000">
                <a:alpha val="2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Line 40"/>
            <p:cNvSpPr>
              <a:spLocks noChangeShapeType="1"/>
            </p:cNvSpPr>
            <p:nvPr/>
          </p:nvSpPr>
          <p:spPr bwMode="auto">
            <a:xfrm flipH="1" flipV="1">
              <a:off x="3333" y="2591"/>
              <a:ext cx="205" cy="136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Line 41"/>
            <p:cNvSpPr>
              <a:spLocks noChangeShapeType="1"/>
            </p:cNvSpPr>
            <p:nvPr/>
          </p:nvSpPr>
          <p:spPr bwMode="auto">
            <a:xfrm flipV="1">
              <a:off x="3628" y="2388"/>
              <a:ext cx="24" cy="27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094" name="TextBox 30"/>
          <p:cNvSpPr txBox="1">
            <a:spLocks noChangeArrowheads="1"/>
          </p:cNvSpPr>
          <p:nvPr/>
        </p:nvSpPr>
        <p:spPr bwMode="auto">
          <a:xfrm>
            <a:off x="8691563" y="5461000"/>
            <a:ext cx="149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/>
              <a:t>Courtesy of CPI</a:t>
            </a:r>
          </a:p>
        </p:txBody>
      </p:sp>
      <p:graphicFrame>
        <p:nvGraphicFramePr>
          <p:cNvPr id="3095" name="Object 1"/>
          <p:cNvGraphicFramePr>
            <a:graphicFrameLocks noChangeAspect="1"/>
          </p:cNvGraphicFramePr>
          <p:nvPr/>
        </p:nvGraphicFramePr>
        <p:xfrm>
          <a:off x="1055688" y="2924175"/>
          <a:ext cx="15144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Equation" r:id="rId5" imgW="1016000" imgH="431800" progId="Equation.3">
                  <p:embed/>
                </p:oleObj>
              </mc:Choice>
              <mc:Fallback>
                <p:oleObj name="Equation" r:id="rId5" imgW="1016000" imgH="4318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688" y="2924175"/>
                        <a:ext cx="151447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6" name="TextBox 32"/>
          <p:cNvSpPr txBox="1">
            <a:spLocks noChangeArrowheads="1"/>
          </p:cNvSpPr>
          <p:nvPr/>
        </p:nvSpPr>
        <p:spPr bwMode="auto">
          <a:xfrm>
            <a:off x="263525" y="1557338"/>
            <a:ext cx="64087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/>
              <a:t>We have to consider </a:t>
            </a:r>
            <a:r>
              <a:rPr lang="en-US" sz="2000" b="1" dirty="0"/>
              <a:t>OPERATIONAL efficiency</a:t>
            </a:r>
            <a:r>
              <a:rPr lang="en-US" sz="2000" dirty="0"/>
              <a:t>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609600" y="346075"/>
            <a:ext cx="9518650" cy="561975"/>
          </a:xfrm>
        </p:spPr>
        <p:txBody>
          <a:bodyPr/>
          <a:lstStyle/>
          <a:p>
            <a:r>
              <a:rPr lang="en-US">
                <a:latin typeface="Calibri" charset="0"/>
              </a:rPr>
              <a:t>Operational efficiency IOT vs klystron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9913782-7F06-334B-806A-E64BA6471B47}" type="slidenum">
              <a:rPr lang="en-GB"/>
              <a:pPr>
                <a:defRPr/>
              </a:pPr>
              <a:t>6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798513"/>
            <a:ext cx="9518650" cy="59055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334963" y="5300663"/>
            <a:ext cx="77263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dirty="0"/>
              <a:t>Good for machines which require the amplifier to operate at different power levels</a:t>
            </a:r>
          </a:p>
          <a:p>
            <a:pPr lvl="1"/>
            <a:r>
              <a:rPr lang="en-US" sz="1600" dirty="0"/>
              <a:t>varying power loads</a:t>
            </a:r>
          </a:p>
          <a:p>
            <a:pPr lvl="1"/>
            <a:r>
              <a:rPr lang="en-US" sz="1600" dirty="0"/>
              <a:t>Non uniform power profiles</a:t>
            </a:r>
          </a:p>
          <a:p>
            <a:pPr lvl="1"/>
            <a:r>
              <a:rPr lang="en-US" sz="1600" dirty="0"/>
              <a:t>Margins for overhead for regulation</a:t>
            </a:r>
          </a:p>
          <a:p>
            <a:pPr lvl="1"/>
            <a:r>
              <a:rPr lang="en-US" sz="1600" dirty="0"/>
              <a:t>One-to-one relationship with amplifier to accelerating structure</a:t>
            </a:r>
          </a:p>
          <a:p>
            <a:pPr lvl="1"/>
            <a:r>
              <a:rPr lang="en-US" sz="1600" dirty="0"/>
              <a:t>Common HV supply to multiple power sources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5063" y="1484313"/>
            <a:ext cx="3405187" cy="2586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IOT measurements courtesy of M. Boyle,  L3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Based on broadcast IOT L-4444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System setup limited by drive power and beam voltage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IOT setup for maximum gain (not efficiency) without breakdown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n-lt"/>
              <a:ea typeface="+mn-ea"/>
              <a:cs typeface="+mn-cs"/>
            </a:endParaRPr>
          </a:p>
        </p:txBody>
      </p:sp>
      <p:sp>
        <p:nvSpPr>
          <p:cNvPr id="27657" name="TextBox 10"/>
          <p:cNvSpPr txBox="1">
            <a:spLocks noChangeArrowheads="1"/>
          </p:cNvSpPr>
          <p:nvPr/>
        </p:nvSpPr>
        <p:spPr bwMode="auto">
          <a:xfrm>
            <a:off x="8759825" y="4365625"/>
            <a:ext cx="301625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GB">
                <a:solidFill>
                  <a:schemeClr val="accent2"/>
                </a:solidFill>
              </a:rPr>
              <a:t>Klystron assumed to have same saturated efficiency as the IOT</a:t>
            </a:r>
          </a:p>
          <a:p>
            <a:pPr>
              <a:buFont typeface="Arial" charset="0"/>
              <a:buChar char="•"/>
            </a:pPr>
            <a:r>
              <a:rPr lang="en-GB">
                <a:solidFill>
                  <a:schemeClr val="accent2"/>
                </a:solidFill>
              </a:rPr>
              <a:t>No optimisation of coupling, voltages, perveance for different power levels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484784"/>
            <a:ext cx="4957564" cy="3879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609600" y="346075"/>
            <a:ext cx="9518650" cy="561975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IOT as high efficiency power source</a:t>
            </a:r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023A0EA4-6C51-574C-BD8D-B84ECBB64639}" type="slidenum">
              <a:rPr lang="en-GB"/>
              <a:pPr>
                <a:defRPr/>
              </a:pPr>
              <a:t>7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798513"/>
            <a:ext cx="9518650" cy="59055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Other </a:t>
            </a:r>
            <a:r>
              <a:rPr lang="en-US" dirty="0"/>
              <a:t>a</a:t>
            </a:r>
            <a:r>
              <a:rPr lang="en-US" dirty="0" smtClean="0"/>
              <a:t>dvantages and drawbacks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336" y="1700808"/>
            <a:ext cx="7127875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Other advantages: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Short, no gain cavities, so pushing factor is </a:t>
            </a:r>
            <a:r>
              <a:rPr lang="en-US" dirty="0" smtClean="0">
                <a:latin typeface="+mn-lt"/>
                <a:ea typeface="+mn-ea"/>
                <a:cs typeface="+mn-cs"/>
              </a:rPr>
              <a:t>small</a:t>
            </a:r>
            <a:endParaRPr lang="en-US" dirty="0"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Solenoid power is low (0-100’s W)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Small and compact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Power is pulsed by RF instead than HV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dirty="0">
                <a:latin typeface="+mn-lt"/>
                <a:ea typeface="+mn-ea"/>
                <a:cs typeface="+mn-cs"/>
              </a:rPr>
              <a:t>Collector only ever handles spent RF beam (e.g. at Eff. 50%  </a:t>
            </a:r>
            <a:r>
              <a:rPr lang="en-GB" dirty="0" err="1">
                <a:latin typeface="+mn-lt"/>
                <a:ea typeface="+mn-ea"/>
                <a:cs typeface="+mn-cs"/>
              </a:rPr>
              <a:t>P</a:t>
            </a:r>
            <a:r>
              <a:rPr lang="en-GB" baseline="-25000" dirty="0" err="1">
                <a:latin typeface="+mn-lt"/>
                <a:ea typeface="+mn-ea"/>
                <a:cs typeface="+mn-cs"/>
              </a:rPr>
              <a:t>Coll</a:t>
            </a:r>
            <a:r>
              <a:rPr lang="en-GB" dirty="0">
                <a:latin typeface="+mn-lt"/>
                <a:ea typeface="+mn-ea"/>
                <a:cs typeface="+mn-cs"/>
              </a:rPr>
              <a:t> = RF power)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Low power consumption in standby or for reduced output power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34632" y="5517232"/>
            <a:ext cx="119286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/>
              <a:t>Drawbacks</a:t>
            </a:r>
            <a:r>
              <a:rPr lang="en-US" dirty="0"/>
              <a:t>: Gain is low (20-23 dB). This is a smaller problem than a few years ago thanks to the improvement in solid state technology.</a:t>
            </a:r>
          </a:p>
          <a:p>
            <a:r>
              <a:rPr lang="en-US" dirty="0"/>
              <a:t>Frequency upper limit: about 1.3-1.5 GHz  -&gt; limit imposed by the cathode to grid distance</a:t>
            </a:r>
          </a:p>
          <a:p>
            <a:r>
              <a:rPr lang="en-US" dirty="0" err="1"/>
              <a:t>Multibeam</a:t>
            </a:r>
            <a:r>
              <a:rPr lang="en-US" dirty="0"/>
              <a:t> design can be complicated</a:t>
            </a:r>
          </a:p>
        </p:txBody>
      </p:sp>
      <p:pic>
        <p:nvPicPr>
          <p:cNvPr id="2867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1844675"/>
            <a:ext cx="4775200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8037513" y="2493963"/>
            <a:ext cx="3455987" cy="8255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8396288" y="3573463"/>
            <a:ext cx="27686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/>
            </a:extLst>
          </p:cNvPr>
          <p:cNvCxnSpPr/>
          <p:nvPr/>
        </p:nvCxnSpPr>
        <p:spPr>
          <a:xfrm flipV="1">
            <a:off x="11337925" y="2632075"/>
            <a:ext cx="0" cy="57785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2" name="TextBox 11"/>
          <p:cNvSpPr txBox="1">
            <a:spLocks noChangeArrowheads="1"/>
          </p:cNvSpPr>
          <p:nvPr/>
        </p:nvSpPr>
        <p:spPr bwMode="auto">
          <a:xfrm>
            <a:off x="9177338" y="3652838"/>
            <a:ext cx="9779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△ = 2 kV</a:t>
            </a:r>
          </a:p>
        </p:txBody>
      </p:sp>
      <p:sp>
        <p:nvSpPr>
          <p:cNvPr id="28683" name="TextBox 12"/>
          <p:cNvSpPr txBox="1">
            <a:spLocks noChangeArrowheads="1"/>
          </p:cNvSpPr>
          <p:nvPr/>
        </p:nvSpPr>
        <p:spPr bwMode="auto">
          <a:xfrm rot="-5400000">
            <a:off x="11099800" y="2900363"/>
            <a:ext cx="10890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/>
              <a:t>△ = 6 deg</a:t>
            </a:r>
          </a:p>
        </p:txBody>
      </p:sp>
      <p:sp>
        <p:nvSpPr>
          <p:cNvPr id="28684" name="Rectangle 13"/>
          <p:cNvSpPr>
            <a:spLocks noChangeArrowheads="1"/>
          </p:cNvSpPr>
          <p:nvPr/>
        </p:nvSpPr>
        <p:spPr bwMode="auto">
          <a:xfrm>
            <a:off x="7464425" y="458308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14325" lvl="1"/>
            <a:r>
              <a:rPr lang="en-GB" dirty="0"/>
              <a:t>L3 MBIOT FAT: Data taken by varying beam voltage at constant output power (1 MW)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xfrm>
            <a:off x="609600" y="346075"/>
            <a:ext cx="9518650" cy="561975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IOTs for ESS</a:t>
            </a:r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7AF2B28-2723-0A44-8966-FEBCA4F107D5}" type="slidenum">
              <a:rPr lang="en-GB"/>
              <a:pPr>
                <a:defRPr/>
              </a:pPr>
              <a:t>8</a:t>
            </a:fld>
            <a:endParaRPr lang="en-GB"/>
          </a:p>
        </p:txBody>
      </p:sp>
      <p:sp>
        <p:nvSpPr>
          <p:cNvPr id="4099" name="TextBox 72"/>
          <p:cNvSpPr txBox="1">
            <a:spLocks noChangeArrowheads="1"/>
          </p:cNvSpPr>
          <p:nvPr/>
        </p:nvSpPr>
        <p:spPr bwMode="auto">
          <a:xfrm>
            <a:off x="24455" y="4077072"/>
            <a:ext cx="756084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/>
              <a:t>Total High Power RF: 133 MW peak (4% duty) plus overhead</a:t>
            </a:r>
          </a:p>
          <a:p>
            <a:r>
              <a:rPr lang="en-US" b="1" dirty="0"/>
              <a:t>90 MW to High Beta Section!</a:t>
            </a:r>
          </a:p>
        </p:txBody>
      </p:sp>
      <p:sp>
        <p:nvSpPr>
          <p:cNvPr id="4100" name="Rectangle 74"/>
          <p:cNvSpPr>
            <a:spLocks noChangeArrowheads="1"/>
          </p:cNvSpPr>
          <p:nvPr/>
        </p:nvSpPr>
        <p:spPr bwMode="auto">
          <a:xfrm>
            <a:off x="8759825" y="4724400"/>
            <a:ext cx="26146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** Plus overhead for control</a:t>
            </a:r>
          </a:p>
        </p:txBody>
      </p:sp>
      <p:pic>
        <p:nvPicPr>
          <p:cNvPr id="78" name="Picture 77" descr="Optimus_PLus_PastedGraphic_ol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306539"/>
            <a:ext cx="72945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02" name="Object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1582014"/>
              </p:ext>
            </p:extLst>
          </p:nvPr>
        </p:nvGraphicFramePr>
        <p:xfrm>
          <a:off x="4067002" y="2100164"/>
          <a:ext cx="92075" cy="13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1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002" y="2100164"/>
                        <a:ext cx="92075" cy="131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Oval Callout 80"/>
          <p:cNvSpPr/>
          <p:nvPr/>
        </p:nvSpPr>
        <p:spPr>
          <a:xfrm>
            <a:off x="514177" y="3660676"/>
            <a:ext cx="1812925" cy="344488"/>
          </a:xfrm>
          <a:prstGeom prst="wedgeEllipseCallout">
            <a:avLst>
              <a:gd name="adj1" fmla="val 19981"/>
              <a:gd name="adj2" fmla="val -18885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/>
          </a:p>
        </p:txBody>
      </p:sp>
      <p:sp>
        <p:nvSpPr>
          <p:cNvPr id="82" name="Oval Callout 81"/>
          <p:cNvSpPr/>
          <p:nvPr/>
        </p:nvSpPr>
        <p:spPr>
          <a:xfrm>
            <a:off x="512590" y="3643214"/>
            <a:ext cx="1814512" cy="344487"/>
          </a:xfrm>
          <a:prstGeom prst="wedgeEllipseCallout">
            <a:avLst>
              <a:gd name="adj1" fmla="val 85458"/>
              <a:gd name="adj2" fmla="val -1834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3 MW Klystrons        </a:t>
            </a:r>
          </a:p>
        </p:txBody>
      </p:sp>
      <p:sp>
        <p:nvSpPr>
          <p:cNvPr id="83" name="Oval Callout 82"/>
          <p:cNvSpPr/>
          <p:nvPr/>
        </p:nvSpPr>
        <p:spPr>
          <a:xfrm>
            <a:off x="1414290" y="1460401"/>
            <a:ext cx="2570162" cy="446088"/>
          </a:xfrm>
          <a:prstGeom prst="wedgeEllipseCallout">
            <a:avLst>
              <a:gd name="adj1" fmla="val -12430"/>
              <a:gd name="adj2" fmla="val 16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30 kW Solid State Amplifiers</a:t>
            </a:r>
          </a:p>
        </p:txBody>
      </p:sp>
      <p:sp>
        <p:nvSpPr>
          <p:cNvPr id="84" name="Oval Callout 83"/>
          <p:cNvSpPr/>
          <p:nvPr/>
        </p:nvSpPr>
        <p:spPr>
          <a:xfrm>
            <a:off x="2457277" y="3714651"/>
            <a:ext cx="1490663" cy="363538"/>
          </a:xfrm>
          <a:prstGeom prst="wedgeEllipseCallout">
            <a:avLst>
              <a:gd name="adj1" fmla="val 32861"/>
              <a:gd name="adj2" fmla="val -2003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200 kW </a:t>
            </a:r>
            <a:r>
              <a:rPr lang="en-US" sz="1200" dirty="0" err="1"/>
              <a:t>Tetrodes</a:t>
            </a:r>
            <a:endParaRPr lang="en-US" sz="1200" dirty="0"/>
          </a:p>
        </p:txBody>
      </p:sp>
      <p:sp>
        <p:nvSpPr>
          <p:cNvPr id="85" name="Oval Callout 84"/>
          <p:cNvSpPr/>
          <p:nvPr/>
        </p:nvSpPr>
        <p:spPr>
          <a:xfrm>
            <a:off x="4186065" y="3643214"/>
            <a:ext cx="1489075" cy="361950"/>
          </a:xfrm>
          <a:prstGeom prst="wedgeEllipseCallout">
            <a:avLst>
              <a:gd name="adj1" fmla="val -33081"/>
              <a:gd name="adj2" fmla="val -1772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1.5 MW Klystrons</a:t>
            </a:r>
          </a:p>
        </p:txBody>
      </p:sp>
      <p:sp>
        <p:nvSpPr>
          <p:cNvPr id="86" name="Oval Callout 85"/>
          <p:cNvSpPr/>
          <p:nvPr/>
        </p:nvSpPr>
        <p:spPr>
          <a:xfrm>
            <a:off x="5806902" y="1412776"/>
            <a:ext cx="1779588" cy="434975"/>
          </a:xfrm>
          <a:prstGeom prst="wedgeEllipseCallout">
            <a:avLst>
              <a:gd name="adj1" fmla="val -56668"/>
              <a:gd name="adj2" fmla="val 2416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MBIOTs / 1.5 MW Klystrons</a:t>
            </a:r>
          </a:p>
        </p:txBody>
      </p:sp>
      <p:sp>
        <p:nvSpPr>
          <p:cNvPr id="4109" name="TextBox 88"/>
          <p:cNvSpPr txBox="1">
            <a:spLocks noChangeArrowheads="1"/>
          </p:cNvSpPr>
          <p:nvPr/>
        </p:nvSpPr>
        <p:spPr bwMode="auto">
          <a:xfrm>
            <a:off x="9775825" y="4445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 sz="2000"/>
          </a:p>
        </p:txBody>
      </p:sp>
      <p:graphicFrame>
        <p:nvGraphicFramePr>
          <p:cNvPr id="91" name="Group 3"/>
          <p:cNvGraphicFramePr>
            <a:graphicFrameLocks noGrp="1"/>
          </p:cNvGraphicFramePr>
          <p:nvPr/>
        </p:nvGraphicFramePr>
        <p:xfrm>
          <a:off x="7824788" y="1700213"/>
          <a:ext cx="4194174" cy="2881310"/>
        </p:xfrm>
        <a:graphic>
          <a:graphicData uri="http://schemas.openxmlformats.org/drawingml/2006/table">
            <a:tbl>
              <a:tblPr/>
              <a:tblGrid>
                <a:gridCol w="778969"/>
                <a:gridCol w="890923"/>
                <a:gridCol w="683488"/>
                <a:gridCol w="429519"/>
                <a:gridCol w="668840"/>
                <a:gridCol w="742435"/>
              </a:tblGrid>
              <a:tr h="3779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 Light" charset="0"/>
                        <a:ea typeface="ヒラギノ角ゴ ProN W3" charset="0"/>
                        <a:cs typeface="ヒラギノ角ゴ ProN W3" charset="0"/>
                        <a:sym typeface="Gill Sans Light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Frequency (MHz)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No. of Cavities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Lucida Grande" charset="0"/>
                          <a:sym typeface="Gill Sans" charset="0"/>
                        </a:rPr>
                        <a:t>βg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Temp (°K)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RF power (kW)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9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Source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-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~300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9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LEBT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-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~300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9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RFQ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352.21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1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~300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1600**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9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FCF00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MEBT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352.21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~300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20**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9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FCF00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DTL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352.21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5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~300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2200**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79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E6FFD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Spoke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352.21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26 (2/CM)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0.5 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Lucida Grande" charset="0"/>
                          <a:sym typeface="Gill Sans" charset="0"/>
                        </a:rPr>
                        <a:t>β</a:t>
                      </a:r>
                      <a:r>
                        <a:rPr kumimoji="0" lang="en-US" sz="1000" b="0" i="0" u="none" strike="noStrike" cap="none" normalizeH="0" baseline="-600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opt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~2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330**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79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E72C6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Lucida Grande" charset="0"/>
                          <a:sym typeface="Gill Sans" charset="0"/>
                        </a:rPr>
                        <a:t>Medium β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2E72C6"/>
                        </a:solidFill>
                        <a:effectLst/>
                        <a:latin typeface="Gill Sans" charset="0"/>
                        <a:ea typeface="ヒラギノ角ゴ ProN W3" charset="0"/>
                        <a:cs typeface="Lucida Grande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704.42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36 (4/CM)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0.67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~2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870**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9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91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Lucida Grande" charset="0"/>
                          <a:sym typeface="Gill Sans" charset="0"/>
                        </a:rPr>
                        <a:t>High β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704.42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84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(4/CM)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0.86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~2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1100**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4D6165"/>
                        </a:solidFill>
                        <a:effectLst/>
                        <a:latin typeface="Gill Sans" charset="0"/>
                        <a:ea typeface="ヒラギノ角ゴ ProN W3" charset="0"/>
                        <a:cs typeface="Gill Sans" charset="0"/>
                        <a:sym typeface="Gill Sans" charset="0"/>
                      </a:endParaRP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9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000D0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HEBT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0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~300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Gill Sans" charset="0"/>
                          <a:sym typeface="Gill Sans" charset="0"/>
                        </a:rPr>
                        <a:t>–</a:t>
                      </a:r>
                    </a:p>
                  </a:txBody>
                  <a:tcPr marL="35719" marR="35719" marT="35731" marB="35731" anchor="ctr" horzOverflow="overflow">
                    <a:lnL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A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2" name="Rectangle 91"/>
          <p:cNvSpPr/>
          <p:nvPr/>
        </p:nvSpPr>
        <p:spPr>
          <a:xfrm>
            <a:off x="7824788" y="4076700"/>
            <a:ext cx="4222750" cy="292100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90" name="TextBox 95"/>
          <p:cNvSpPr txBox="1">
            <a:spLocks noChangeArrowheads="1"/>
          </p:cNvSpPr>
          <p:nvPr/>
        </p:nvSpPr>
        <p:spPr bwMode="auto">
          <a:xfrm>
            <a:off x="6959600" y="5373688"/>
            <a:ext cx="5087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rgbClr val="C0504D"/>
                </a:solidFill>
              </a:rPr>
              <a:t>3.3 MW estimated power reduction by using IOTs for High Beta instead than conventional klystrons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" t="1587" r="14796" b="2659"/>
          <a:stretch/>
        </p:blipFill>
        <p:spPr>
          <a:xfrm>
            <a:off x="1703512" y="4841776"/>
            <a:ext cx="3372116" cy="20162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79776" y="5517232"/>
            <a:ext cx="1512168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Power to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the beam for SC </a:t>
            </a:r>
            <a:r>
              <a:rPr lang="en-US" sz="2000" b="1" dirty="0" err="1" smtClean="0">
                <a:solidFill>
                  <a:srgbClr val="FF0000"/>
                </a:solidFill>
              </a:rPr>
              <a:t>linac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09600" y="346075"/>
            <a:ext cx="9518650" cy="561975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Multi Beam </a:t>
            </a:r>
            <a:r>
              <a:rPr lang="en-US" dirty="0">
                <a:latin typeface="Calibri" charset="0"/>
              </a:rPr>
              <a:t>IOT for 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AB3608A-50FD-2145-A95D-C30ACC66A28D}" type="slidenum">
              <a:rPr lang="en-GB"/>
              <a:pPr>
                <a:defRPr/>
              </a:pPr>
              <a:t>9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798513"/>
            <a:ext cx="9518650" cy="59055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24192" y="3356992"/>
            <a:ext cx="3385120" cy="2246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Work carried out in collaboration with CERN</a:t>
            </a:r>
          </a:p>
          <a:p>
            <a:pPr marL="342900" indent="1079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	ESS to procure prototypes</a:t>
            </a:r>
          </a:p>
          <a:p>
            <a:pPr marL="342900" indent="9525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	CERN to make space and utilities available for testing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088" y="1484784"/>
            <a:ext cx="8980487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2014 - ESS signed two contracts for two Technology Demonstrators: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L3 Electron Devices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Consortium of Thales Electron Devices (TED) and Communications &amp; Power Industries (CPI)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40202"/>
              </p:ext>
            </p:extLst>
          </p:nvPr>
        </p:nvGraphicFramePr>
        <p:xfrm>
          <a:off x="1271464" y="2564904"/>
          <a:ext cx="4895850" cy="4056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860"/>
                <a:gridCol w="2216990"/>
              </a:tblGrid>
              <a:tr h="4084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Parameter</a:t>
                      </a:r>
                      <a:endParaRPr lang="en-US" sz="1800" dirty="0"/>
                    </a:p>
                  </a:txBody>
                  <a:tcPr marL="91427" marR="91427" marT="45721" marB="45721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7" marR="91427" marT="45721" marB="45721"/>
                </a:tc>
              </a:tr>
              <a:tr h="456004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Frequency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704.42 MHz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21" marB="45721"/>
                </a:tc>
              </a:tr>
              <a:tr h="456004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Output Power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≥ 1.2 MW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7" marR="91427" marT="45721" marB="45721"/>
                </a:tc>
              </a:tr>
              <a:tr h="45600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RF Pulse length</a:t>
                      </a:r>
                      <a:endParaRPr lang="en-US" sz="1800" dirty="0"/>
                    </a:p>
                  </a:txBody>
                  <a:tcPr marL="91427" marR="91427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Up to 3.5 </a:t>
                      </a:r>
                      <a:r>
                        <a:rPr lang="en-US" sz="1800" dirty="0" err="1" smtClean="0"/>
                        <a:t>ms</a:t>
                      </a:r>
                      <a:endParaRPr lang="en-US" sz="1800" dirty="0"/>
                    </a:p>
                  </a:txBody>
                  <a:tcPr marL="91427" marR="91427" marT="45721" marB="45721"/>
                </a:tc>
              </a:tr>
              <a:tr h="45600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Duty</a:t>
                      </a:r>
                      <a:r>
                        <a:rPr lang="en-US" sz="1800" baseline="0" dirty="0" smtClean="0"/>
                        <a:t> factor</a:t>
                      </a:r>
                      <a:endParaRPr lang="en-US" sz="1800" dirty="0"/>
                    </a:p>
                  </a:txBody>
                  <a:tcPr marL="91427" marR="91427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Up to 5%</a:t>
                      </a:r>
                      <a:endParaRPr lang="en-US" sz="1800" dirty="0"/>
                    </a:p>
                  </a:txBody>
                  <a:tcPr marL="91427" marR="91427" marT="45721" marB="45721"/>
                </a:tc>
              </a:tr>
              <a:tr h="45600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Efficiency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27" marR="91427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Target &gt; 65%</a:t>
                      </a:r>
                    </a:p>
                  </a:txBody>
                  <a:tcPr marL="91427" marR="91427" marT="45721" marB="45721"/>
                </a:tc>
              </a:tr>
              <a:tr h="45600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Gain</a:t>
                      </a:r>
                      <a:endParaRPr lang="en-US" sz="1800" dirty="0"/>
                    </a:p>
                  </a:txBody>
                  <a:tcPr marL="91427" marR="91427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≥ 20 dB</a:t>
                      </a:r>
                      <a:endParaRPr lang="en-US" sz="1800" dirty="0"/>
                    </a:p>
                  </a:txBody>
                  <a:tcPr marL="91427" marR="91427" marT="45721" marB="45721"/>
                </a:tc>
              </a:tr>
              <a:tr h="45600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High Voltage</a:t>
                      </a:r>
                      <a:endParaRPr lang="en-US" sz="1800" dirty="0"/>
                    </a:p>
                  </a:txBody>
                  <a:tcPr marL="91427" marR="91427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≤ 50 kV </a:t>
                      </a:r>
                      <a:endParaRPr lang="en-US" sz="1800" dirty="0"/>
                    </a:p>
                  </a:txBody>
                  <a:tcPr marL="91427" marR="91427" marT="45721" marB="45721"/>
                </a:tc>
              </a:tr>
              <a:tr h="45600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Design Lifetime</a:t>
                      </a:r>
                      <a:endParaRPr lang="en-US" sz="1800" dirty="0"/>
                    </a:p>
                  </a:txBody>
                  <a:tcPr marL="91427" marR="91427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&gt; 50,000 </a:t>
                      </a:r>
                      <a:r>
                        <a:rPr lang="en-US" sz="1800" dirty="0" err="1" smtClean="0"/>
                        <a:t>hrs</a:t>
                      </a:r>
                      <a:endParaRPr lang="en-US" sz="1800" dirty="0"/>
                    </a:p>
                  </a:txBody>
                  <a:tcPr marL="91427" marR="91427" marT="45721" marB="45721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-0060907 - 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ESS-0060907 - Chess Core Powerpoint.potx</Template>
  <TotalTime>10834</TotalTime>
  <Words>1844</Words>
  <Application>Microsoft Macintosh PowerPoint</Application>
  <PresentationFormat>Custom</PresentationFormat>
  <Paragraphs>369</Paragraphs>
  <Slides>27</Slides>
  <Notes>0</Notes>
  <HiddenSlides>1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ESS-0060907 - Chess Core Powerpoint</vt:lpstr>
      <vt:lpstr>2_Anpassad formgivning</vt:lpstr>
      <vt:lpstr>Equation</vt:lpstr>
      <vt:lpstr>Document</vt:lpstr>
      <vt:lpstr>IOT as energy efficient alternative  </vt:lpstr>
      <vt:lpstr>Outline</vt:lpstr>
      <vt:lpstr>Working principles</vt:lpstr>
      <vt:lpstr>IOT as high efficiency power source</vt:lpstr>
      <vt:lpstr>IOT Operational efficiency</vt:lpstr>
      <vt:lpstr>Operational efficiency IOT vs klystron</vt:lpstr>
      <vt:lpstr>IOT as high efficiency power source</vt:lpstr>
      <vt:lpstr>IOTs for ESS</vt:lpstr>
      <vt:lpstr>Multi Beam IOT for ESS</vt:lpstr>
      <vt:lpstr>The ESS MB-IOTs</vt:lpstr>
      <vt:lpstr>From simulations to reality: L3</vt:lpstr>
      <vt:lpstr>L3 MBIOT Factory Acceptance Results</vt:lpstr>
      <vt:lpstr>L3 MBIOT Factory Acceptance Results</vt:lpstr>
      <vt:lpstr>L3 MBIOT Factory Acceptance Results</vt:lpstr>
      <vt:lpstr>L3 MBIOT Site Acceptance Test Results</vt:lpstr>
      <vt:lpstr>PowerPoint Presentation</vt:lpstr>
      <vt:lpstr>From Simulation to Reality: Thales and CPI</vt:lpstr>
      <vt:lpstr>TED/CPI IOT Results</vt:lpstr>
      <vt:lpstr>TED/CPI IOT Results</vt:lpstr>
      <vt:lpstr>TED/CPI IOT Results</vt:lpstr>
      <vt:lpstr>MBIOTs testing at Cern</vt:lpstr>
      <vt:lpstr>Results of the MBIOT testing</vt:lpstr>
      <vt:lpstr>Auxiliary systems</vt:lpstr>
      <vt:lpstr>Comments after some operational experience</vt:lpstr>
      <vt:lpstr>Calculated Cost Saving per IOT for ESS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Spallation Source  </dc:title>
  <dc:creator>martin.sjostrand@esss.se</dc:creator>
  <cp:lastModifiedBy>Chiara Marrelli</cp:lastModifiedBy>
  <cp:revision>51</cp:revision>
  <dcterms:created xsi:type="dcterms:W3CDTF">2018-10-29T15:52:13Z</dcterms:created>
  <dcterms:modified xsi:type="dcterms:W3CDTF">2019-06-19T04:38:53Z</dcterms:modified>
</cp:coreProperties>
</file>