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7"/>
  </p:notesMasterIdLst>
  <p:handoutMasterIdLst>
    <p:handoutMasterId r:id="rId28"/>
  </p:handoutMasterIdLst>
  <p:sldIdLst>
    <p:sldId id="331" r:id="rId2"/>
    <p:sldId id="404" r:id="rId3"/>
    <p:sldId id="405" r:id="rId4"/>
    <p:sldId id="379" r:id="rId5"/>
    <p:sldId id="413" r:id="rId6"/>
    <p:sldId id="381" r:id="rId7"/>
    <p:sldId id="384" r:id="rId8"/>
    <p:sldId id="389" r:id="rId9"/>
    <p:sldId id="395" r:id="rId10"/>
    <p:sldId id="397" r:id="rId11"/>
    <p:sldId id="403" r:id="rId12"/>
    <p:sldId id="417" r:id="rId13"/>
    <p:sldId id="391" r:id="rId14"/>
    <p:sldId id="394" r:id="rId15"/>
    <p:sldId id="392" r:id="rId16"/>
    <p:sldId id="416" r:id="rId17"/>
    <p:sldId id="407" r:id="rId18"/>
    <p:sldId id="412" r:id="rId19"/>
    <p:sldId id="408" r:id="rId20"/>
    <p:sldId id="409" r:id="rId21"/>
    <p:sldId id="410" r:id="rId22"/>
    <p:sldId id="411" r:id="rId23"/>
    <p:sldId id="399" r:id="rId24"/>
    <p:sldId id="400" r:id="rId25"/>
    <p:sldId id="350" r:id="rId26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404"/>
            <p14:sldId id="405"/>
            <p14:sldId id="379"/>
            <p14:sldId id="413"/>
            <p14:sldId id="381"/>
            <p14:sldId id="384"/>
            <p14:sldId id="389"/>
            <p14:sldId id="395"/>
            <p14:sldId id="397"/>
            <p14:sldId id="403"/>
            <p14:sldId id="417"/>
            <p14:sldId id="391"/>
            <p14:sldId id="394"/>
            <p14:sldId id="392"/>
            <p14:sldId id="416"/>
            <p14:sldId id="407"/>
            <p14:sldId id="412"/>
            <p14:sldId id="408"/>
            <p14:sldId id="409"/>
            <p14:sldId id="410"/>
            <p14:sldId id="411"/>
            <p14:sldId id="399"/>
            <p14:sldId id="400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8" orient="horz" pos="4088" userDrawn="1">
          <p15:clr>
            <a:srgbClr val="A4A3A4"/>
          </p15:clr>
        </p15:guide>
        <p15:guide id="12" pos="1338" userDrawn="1">
          <p15:clr>
            <a:srgbClr val="A4A3A4"/>
          </p15:clr>
        </p15:guide>
        <p15:guide id="17" orient="horz" pos="799" userDrawn="1">
          <p15:clr>
            <a:srgbClr val="A4A3A4"/>
          </p15:clr>
        </p15:guide>
        <p15:guide id="18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4E9"/>
    <a:srgbClr val="FDCA00"/>
    <a:srgbClr val="F842FC"/>
    <a:srgbClr val="003B6E"/>
    <a:srgbClr val="FFFFFF"/>
    <a:srgbClr val="010000"/>
    <a:srgbClr val="808080"/>
    <a:srgbClr val="000000"/>
    <a:srgbClr val="EF5B00"/>
    <a:srgbClr val="C5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0" autoAdjust="0"/>
    <p:restoredTop sz="78881" autoAdjust="0"/>
  </p:normalViewPr>
  <p:slideViewPr>
    <p:cSldViewPr snapToGrid="0" snapToObjects="1">
      <p:cViewPr varScale="1">
        <p:scale>
          <a:sx n="74" d="100"/>
          <a:sy n="74" d="100"/>
        </p:scale>
        <p:origin x="1296" y="72"/>
      </p:cViewPr>
      <p:guideLst>
        <p:guide orient="horz" pos="4088"/>
        <p:guide pos="1338"/>
        <p:guide orient="horz" pos="799"/>
        <p:guide pos="5534"/>
      </p:guideLst>
    </p:cSldViewPr>
  </p:slideViewPr>
  <p:outlineViewPr>
    <p:cViewPr>
      <p:scale>
        <a:sx n="33" d="100"/>
        <a:sy n="33" d="100"/>
      </p:scale>
      <p:origin x="0" y="-8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‹N°›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16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2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51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71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17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12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74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5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95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73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9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‹N°›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660.png"/><Relationship Id="rId3" Type="http://schemas.openxmlformats.org/officeDocument/2006/relationships/image" Target="../media/image65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67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66.png"/><Relationship Id="rId28" Type="http://schemas.openxmlformats.org/officeDocument/2006/relationships/image" Target="../media/image90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6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1.png"/><Relationship Id="rId3" Type="http://schemas.openxmlformats.org/officeDocument/2006/relationships/image" Target="../media/image7.emf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97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.emf"/><Relationship Id="rId14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1.png"/><Relationship Id="rId4" Type="http://schemas.openxmlformats.org/officeDocument/2006/relationships/image" Target="../media/image89.png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1.png"/><Relationship Id="rId3" Type="http://schemas.openxmlformats.org/officeDocument/2006/relationships/image" Target="../media/image106.png"/><Relationship Id="rId7" Type="http://schemas.openxmlformats.org/officeDocument/2006/relationships/image" Target="../media/image105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11" Type="http://schemas.openxmlformats.org/officeDocument/2006/relationships/image" Target="../media/image900.png"/><Relationship Id="rId5" Type="http://schemas.openxmlformats.org/officeDocument/2006/relationships/image" Target="../media/image840.png"/><Relationship Id="rId10" Type="http://schemas.openxmlformats.org/officeDocument/2006/relationships/image" Target="../media/image890.png"/><Relationship Id="rId4" Type="http://schemas.openxmlformats.org/officeDocument/2006/relationships/image" Target="../media/image830.png"/><Relationship Id="rId9" Type="http://schemas.openxmlformats.org/officeDocument/2006/relationships/image" Target="../media/image10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990.png"/><Relationship Id="rId3" Type="http://schemas.openxmlformats.org/officeDocument/2006/relationships/image" Target="../media/image94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61.png"/><Relationship Id="rId11" Type="http://schemas.openxmlformats.org/officeDocument/2006/relationships/image" Target="../media/image970.png"/><Relationship Id="rId5" Type="http://schemas.openxmlformats.org/officeDocument/2006/relationships/image" Target="../media/image930.png"/><Relationship Id="rId10" Type="http://schemas.openxmlformats.org/officeDocument/2006/relationships/image" Target="../media/image960.png"/><Relationship Id="rId4" Type="http://schemas.openxmlformats.org/officeDocument/2006/relationships/image" Target="../media/image950.png"/><Relationship Id="rId9" Type="http://schemas.openxmlformats.org/officeDocument/2006/relationships/image" Target="../media/image9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1050.png"/><Relationship Id="rId7" Type="http://schemas.openxmlformats.org/officeDocument/2006/relationships/image" Target="../media/image102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0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36.png"/><Relationship Id="rId3" Type="http://schemas.openxmlformats.org/officeDocument/2006/relationships/image" Target="../media/image1110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1.png"/><Relationship Id="rId26" Type="http://schemas.openxmlformats.org/officeDocument/2006/relationships/image" Target="../media/image60.png"/><Relationship Id="rId3" Type="http://schemas.openxmlformats.org/officeDocument/2006/relationships/image" Target="../media/image29.png"/><Relationship Id="rId21" Type="http://schemas.openxmlformats.org/officeDocument/2006/relationships/image" Target="../media/image54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24" Type="http://schemas.openxmlformats.org/officeDocument/2006/relationships/image" Target="../media/image57.png"/><Relationship Id="rId32" Type="http://schemas.openxmlformats.org/officeDocument/2006/relationships/image" Target="../media/image46.png"/><Relationship Id="rId5" Type="http://schemas.openxmlformats.org/officeDocument/2006/relationships/image" Target="../media/image32.png"/><Relationship Id="rId15" Type="http://schemas.openxmlformats.org/officeDocument/2006/relationships/image" Target="../media/image59.png"/><Relationship Id="rId23" Type="http://schemas.openxmlformats.org/officeDocument/2006/relationships/image" Target="../media/image56.png"/><Relationship Id="rId28" Type="http://schemas.openxmlformats.org/officeDocument/2006/relationships/image" Target="../media/image34.png"/><Relationship Id="rId19" Type="http://schemas.openxmlformats.org/officeDocument/2006/relationships/image" Target="../media/image52.png"/><Relationship Id="rId31" Type="http://schemas.openxmlformats.org/officeDocument/2006/relationships/image" Target="../media/image44.png"/><Relationship Id="rId4" Type="http://schemas.openxmlformats.org/officeDocument/2006/relationships/image" Target="../media/image30.png"/><Relationship Id="rId22" Type="http://schemas.openxmlformats.org/officeDocument/2006/relationships/image" Target="../media/image55.png"/><Relationship Id="rId27" Type="http://schemas.openxmlformats.org/officeDocument/2006/relationships/image" Target="../media/image33.png"/><Relationship Id="rId30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20.png"/><Relationship Id="rId3" Type="http://schemas.openxmlformats.org/officeDocument/2006/relationships/image" Target="../media/image6.emf"/><Relationship Id="rId21" Type="http://schemas.openxmlformats.org/officeDocument/2006/relationships/image" Target="../media/image63.png"/><Relationship Id="rId17" Type="http://schemas.openxmlformats.org/officeDocument/2006/relationships/image" Target="../media/image6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0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22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572001"/>
            <a:ext cx="7969249" cy="1090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fast </a:t>
            </a:r>
            <a:r>
              <a:rPr lang="en-US" dirty="0"/>
              <a:t>1D </a:t>
            </a:r>
            <a:r>
              <a:rPr lang="en-US" dirty="0" smtClean="0"/>
              <a:t>charge-conserving particle-in-cell code </a:t>
            </a:r>
            <a:r>
              <a:rPr lang="en-US" dirty="0"/>
              <a:t>for the </a:t>
            </a:r>
            <a:r>
              <a:rPr lang="en-US" dirty="0" smtClean="0"/>
              <a:t>modeling </a:t>
            </a:r>
            <a:r>
              <a:rPr lang="en-US" dirty="0"/>
              <a:t>of </a:t>
            </a:r>
            <a:r>
              <a:rPr lang="en-US" dirty="0" smtClean="0"/>
              <a:t>klystrons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Jean-Yves Raguin ::  </a:t>
            </a:r>
            <a:r>
              <a:rPr lang="en-GB" dirty="0"/>
              <a:t>Paul Scherrer </a:t>
            </a:r>
            <a:r>
              <a:rPr lang="en-GB" dirty="0" smtClean="0"/>
              <a:t>Institut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517232"/>
            <a:ext cx="7969249" cy="934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969696"/>
                </a:solidFill>
                <a:latin typeface="+mn-lt"/>
              </a:rPr>
              <a:t>ARIES Workshop on Energy Efficient </a:t>
            </a:r>
            <a:r>
              <a:rPr lang="en-US" sz="1800" b="1" dirty="0" smtClean="0">
                <a:solidFill>
                  <a:srgbClr val="969696"/>
                </a:solidFill>
                <a:latin typeface="+mn-lt"/>
              </a:rPr>
              <a:t>RF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kern="1000" spc="30" dirty="0" smtClean="0">
                <a:solidFill>
                  <a:srgbClr val="969696"/>
                </a:solidFill>
                <a:latin typeface="+mn-lt"/>
                <a:cs typeface="Franklin Gothic Book"/>
              </a:rPr>
              <a:t>18-20 June 2019, Uppsala University</a:t>
            </a:r>
            <a:r>
              <a:rPr lang="en-US" sz="1800" b="1" kern="1000" spc="30" dirty="0">
                <a:solidFill>
                  <a:srgbClr val="969696"/>
                </a:solidFill>
                <a:latin typeface="+mn-lt"/>
                <a:cs typeface="Franklin Gothic Book"/>
              </a:rPr>
              <a:t>, Uppsala, </a:t>
            </a:r>
            <a:r>
              <a:rPr lang="en-US" sz="1800" b="1" kern="1000" spc="30" dirty="0" smtClean="0">
                <a:solidFill>
                  <a:srgbClr val="969696"/>
                </a:solidFill>
                <a:latin typeface="+mn-lt"/>
                <a:cs typeface="Franklin Gothic Book"/>
              </a:rPr>
              <a:t>Sweden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Choice: </a:t>
                </a:r>
                <a:r>
                  <a:rPr lang="de-CH" dirty="0" err="1" smtClean="0"/>
                  <a:t>computation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density </a:t>
                </a:r>
                <a:r>
                  <a:rPr lang="de-CH" dirty="0"/>
                  <a:t>at </a:t>
                </a:r>
                <a:r>
                  <a:rPr lang="de-CH" dirty="0" err="1"/>
                  <a:t>cell</a:t>
                </a:r>
                <a:r>
                  <a:rPr lang="de-CH" dirty="0"/>
                  <a:t> </a:t>
                </a:r>
                <a:r>
                  <a:rPr lang="de-CH" dirty="0" err="1" smtClean="0"/>
                  <a:t>edges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de-CH" dirty="0" err="1"/>
                  <a:t>and</a:t>
                </a:r>
                <a:r>
                  <a:rPr lang="de-CH" dirty="0"/>
                  <a:t> at </a:t>
                </a:r>
                <a:r>
                  <a:rPr lang="de-CH" dirty="0" err="1" smtClean="0"/>
                  <a:t>times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de-CH" dirty="0" smtClean="0"/>
                  <a:t> </a:t>
                </a:r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Let</a:t>
                </a:r>
                <a:r>
                  <a:rPr lang="de-CH" dirty="0" smtClean="0"/>
                  <a:t> </a:t>
                </a:r>
                <a:r>
                  <a:rPr lang="de-CH" dirty="0" err="1"/>
                  <a:t>the</a:t>
                </a:r>
                <a:r>
                  <a:rPr lang="de-CH" dirty="0"/>
                  <a:t> </a:t>
                </a:r>
                <a:r>
                  <a:rPr lang="de-CH" dirty="0" err="1"/>
                  <a:t>particles</a:t>
                </a:r>
                <a:r>
                  <a:rPr lang="de-CH" dirty="0"/>
                  <a:t> </a:t>
                </a:r>
                <a:r>
                  <a:rPr lang="de-CH" dirty="0" err="1" smtClean="0"/>
                  <a:t>velocities</a:t>
                </a:r>
                <a:r>
                  <a:rPr lang="de-CH" dirty="0" smtClean="0"/>
                  <a:t> </a:t>
                </a:r>
                <a:r>
                  <a:rPr lang="de-CH" dirty="0" err="1"/>
                  <a:t>be</a:t>
                </a:r>
                <a:r>
                  <a:rPr lang="de-CH" dirty="0"/>
                  <a:t> </a:t>
                </a:r>
                <a:r>
                  <a:rPr lang="de-CH" dirty="0" err="1"/>
                  <a:t>known</a:t>
                </a:r>
                <a:r>
                  <a:rPr lang="de-CH" dirty="0"/>
                  <a:t>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de-CH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e-CH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r>
                  <a:rPr lang="de-CH" dirty="0" err="1"/>
                  <a:t>B</a:t>
                </a:r>
                <a:r>
                  <a:rPr lang="de-CH" dirty="0" err="1" smtClean="0"/>
                  <a:t>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computing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densities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current</a:t>
                </a:r>
                <a:r>
                  <a:rPr lang="de-CH" dirty="0"/>
                  <a:t> </a:t>
                </a:r>
                <a:r>
                  <a:rPr lang="de-CH" dirty="0" smtClean="0"/>
                  <a:t>as: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 smtClean="0"/>
                  <a:t>  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continuity</a:t>
                </a:r>
                <a:r>
                  <a:rPr lang="de-CH" dirty="0" smtClean="0"/>
                  <a:t> equation	                   </a:t>
                </a:r>
                <a:r>
                  <a:rPr lang="de-CH" dirty="0" err="1" smtClean="0"/>
                  <a:t>discretized</a:t>
                </a:r>
                <a:r>
                  <a:rPr lang="de-CH" dirty="0" smtClean="0"/>
                  <a:t> as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/>
                  <a:t> </a:t>
                </a:r>
                <a:r>
                  <a:rPr lang="de-CH" dirty="0" smtClean="0"/>
                  <a:t> 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enforced</a:t>
                </a:r>
                <a:r>
                  <a:rPr lang="de-CH" dirty="0" smtClean="0"/>
                  <a:t>  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3"/>
                <a:stretch>
                  <a:fillRect l="-1654" t="-706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Charge </a:t>
            </a:r>
            <a:r>
              <a:rPr lang="de-CH" dirty="0" err="1" smtClean="0"/>
              <a:t>conserving</a:t>
            </a:r>
            <a:r>
              <a:rPr lang="de-CH" dirty="0" smtClean="0"/>
              <a:t>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deposition</a:t>
            </a:r>
            <a:r>
              <a:rPr lang="de-CH" dirty="0" smtClean="0"/>
              <a:t> </a:t>
            </a:r>
            <a:r>
              <a:rPr lang="de-CH" dirty="0" err="1" smtClean="0"/>
              <a:t>principle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grpSp>
        <p:nvGrpSpPr>
          <p:cNvPr id="77" name="Group 76"/>
          <p:cNvGrpSpPr/>
          <p:nvPr/>
        </p:nvGrpSpPr>
        <p:grpSpPr>
          <a:xfrm>
            <a:off x="2050198" y="3864981"/>
            <a:ext cx="5769996" cy="2500873"/>
            <a:chOff x="1949114" y="3640611"/>
            <a:chExt cx="5769996" cy="2500873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1949114" y="4485982"/>
              <a:ext cx="57699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120666" y="4341966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562186" y="4341966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997712" y="4341966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335431" y="4346034"/>
              <a:ext cx="144016" cy="2160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latin typeface="+mn-lt"/>
                  <a:cs typeface="Franklin Gothic Book"/>
                </a:rPr>
                <a:t>×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6728" y="4346177"/>
              <a:ext cx="144016" cy="2160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latin typeface="+mn-lt"/>
                  <a:cs typeface="Franklin Gothic Book"/>
                </a:rPr>
                <a:t>×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10377" y="4349090"/>
              <a:ext cx="144016" cy="2160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latin typeface="+mn-lt"/>
                  <a:cs typeface="Franklin Gothic Book"/>
                </a:rPr>
                <a:t>×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05824" y="3640611"/>
              <a:ext cx="720080" cy="3600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latin typeface="+mn-lt"/>
                  <a:cs typeface="Franklin Gothic Book"/>
                </a:rPr>
                <a:t>Cell n°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734679" y="3696194"/>
                  <a:ext cx="216024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400" b="0" i="1" kern="1000" spc="30" smtClean="0">
                            <a:latin typeface="Cambria Math" panose="02040503050406030204" pitchFamily="18" charset="0"/>
                            <a:cs typeface="Franklin Gothic Book"/>
                          </a:rPr>
                          <m:t>𝑗</m:t>
                        </m:r>
                      </m:oMath>
                    </m:oMathPara>
                  </a14:m>
                  <a:endParaRPr lang="de-CH" sz="14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679" y="3696194"/>
                  <a:ext cx="216024" cy="288032"/>
                </a:xfrm>
                <a:prstGeom prst="rect">
                  <a:avLst/>
                </a:prstGeom>
                <a:blipFill>
                  <a:blip r:embed="rId4"/>
                  <a:stretch>
                    <a:fillRect l="-2778" r="-2778" b="-208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77765" y="3697131"/>
                  <a:ext cx="238009" cy="2351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a:rPr lang="de-CH" sz="14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𝑗</m:t>
                      </m:r>
                    </m:oMath>
                  </a14:m>
                  <a:r>
                    <a:rPr lang="de-CH" sz="1400" kern="1000" spc="30" dirty="0" smtClean="0">
                      <a:latin typeface="Cambria" panose="02040503050406030204" pitchFamily="18" charset="0"/>
                      <a:cs typeface="Franklin Gothic Book"/>
                    </a:rPr>
                    <a:t>-1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7765" y="3697131"/>
                  <a:ext cx="238009" cy="235149"/>
                </a:xfrm>
                <a:prstGeom prst="rect">
                  <a:avLst/>
                </a:prstGeom>
                <a:blipFill>
                  <a:blip r:embed="rId5"/>
                  <a:stretch>
                    <a:fillRect l="-33333" t="-23077" r="-48718" b="-3589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53215" y="5374054"/>
                  <a:ext cx="454592" cy="3595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215" y="5374054"/>
                  <a:ext cx="454592" cy="359588"/>
                </a:xfrm>
                <a:prstGeom prst="rect">
                  <a:avLst/>
                </a:prstGeom>
                <a:blipFill>
                  <a:blip r:embed="rId6"/>
                  <a:stretch>
                    <a:fillRect l="-16216" r="-8108" b="-16949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659961" y="5374054"/>
                  <a:ext cx="360040" cy="4320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9961" y="5374054"/>
                  <a:ext cx="360040" cy="432046"/>
                </a:xfrm>
                <a:prstGeom prst="rect">
                  <a:avLst/>
                </a:prstGeom>
                <a:blipFill>
                  <a:blip r:embed="rId7"/>
                  <a:stretch>
                    <a:fillRect l="-847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69557" y="5374054"/>
                  <a:ext cx="450538" cy="3595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9557" y="5374054"/>
                  <a:ext cx="450538" cy="359588"/>
                </a:xfrm>
                <a:prstGeom prst="rect">
                  <a:avLst/>
                </a:prstGeom>
                <a:blipFill>
                  <a:blip r:embed="rId8"/>
                  <a:stretch>
                    <a:fillRect l="-17808" r="-8219" b="-16949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595854" y="5853452"/>
                  <a:ext cx="482352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800" i="1" kern="1000" spc="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ranklin Gothic Book"/>
                          </a:rPr>
                          <m:t>∆</m:t>
                        </m:r>
                        <m:r>
                          <a:rPr lang="de-CH" sz="1800" b="0" i="1" kern="1000" spc="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ranklin Gothic Book"/>
                          </a:rPr>
                          <m:t>𝑦</m:t>
                        </m:r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5854" y="5853452"/>
                  <a:ext cx="482352" cy="288032"/>
                </a:xfrm>
                <a:prstGeom prst="rect">
                  <a:avLst/>
                </a:prstGeom>
                <a:blipFill>
                  <a:blip r:embed="rId9"/>
                  <a:stretch>
                    <a:fillRect b="-25532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 bwMode="auto">
            <a:xfrm>
              <a:off x="4109847" y="5846752"/>
              <a:ext cx="144431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039600" y="3699749"/>
                  <a:ext cx="260412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a:rPr lang="de-CH" sz="14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𝑗</m:t>
                      </m:r>
                    </m:oMath>
                  </a14:m>
                  <a:r>
                    <a:rPr lang="de-CH" sz="1400" kern="1000" spc="30" dirty="0" smtClean="0">
                      <a:latin typeface="Cambria" panose="02040503050406030204" pitchFamily="18" charset="0"/>
                      <a:cs typeface="Franklin Gothic Book"/>
                    </a:rPr>
                    <a:t>-1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600" y="3699749"/>
                  <a:ext cx="260412" cy="288032"/>
                </a:xfrm>
                <a:prstGeom prst="rect">
                  <a:avLst/>
                </a:prstGeom>
                <a:blipFill>
                  <a:blip r:embed="rId5"/>
                  <a:stretch>
                    <a:fillRect l="-30233" t="-19149" r="-34884" b="-12766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 bwMode="auto">
            <a:xfrm>
              <a:off x="2682878" y="4354120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340013" y="5371474"/>
                  <a:ext cx="436202" cy="3621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013" y="5371474"/>
                  <a:ext cx="436202" cy="362168"/>
                </a:xfrm>
                <a:prstGeom prst="rect">
                  <a:avLst/>
                </a:prstGeom>
                <a:blipFill>
                  <a:blip r:embed="rId10"/>
                  <a:stretch>
                    <a:fillRect l="-19718" r="-9859" b="-1500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936711" y="5371473"/>
                  <a:ext cx="360040" cy="434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711" y="5371473"/>
                  <a:ext cx="360040" cy="434627"/>
                </a:xfrm>
                <a:prstGeom prst="rect">
                  <a:avLst/>
                </a:prstGeom>
                <a:blipFill>
                  <a:blip r:embed="rId11"/>
                  <a:stretch>
                    <a:fillRect l="-847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451331" y="5371474"/>
                  <a:ext cx="456080" cy="3621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331" y="5371474"/>
                  <a:ext cx="456080" cy="362168"/>
                </a:xfrm>
                <a:prstGeom prst="rect">
                  <a:avLst/>
                </a:prstGeom>
                <a:blipFill>
                  <a:blip r:embed="rId12"/>
                  <a:stretch>
                    <a:fillRect l="-16000" r="-6667" b="-1500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560621" y="3958520"/>
                  <a:ext cx="551193" cy="3475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621" y="3958520"/>
                  <a:ext cx="551193" cy="347516"/>
                </a:xfrm>
                <a:prstGeom prst="rect">
                  <a:avLst/>
                </a:prstGeom>
                <a:blipFill>
                  <a:blip r:embed="rId13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116698" y="3955939"/>
                  <a:ext cx="551193" cy="3475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698" y="3955939"/>
                  <a:ext cx="551193" cy="347516"/>
                </a:xfrm>
                <a:prstGeom prst="rect">
                  <a:avLst/>
                </a:prstGeom>
                <a:blipFill>
                  <a:blip r:embed="rId14"/>
                  <a:stretch>
                    <a:fillRect l="-5556" b="-2105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890900" y="3962824"/>
                  <a:ext cx="551193" cy="3475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900" y="3962824"/>
                  <a:ext cx="551193" cy="347516"/>
                </a:xfrm>
                <a:prstGeom prst="rect">
                  <a:avLst/>
                </a:prstGeom>
                <a:blipFill>
                  <a:blip r:embed="rId15"/>
                  <a:stretch>
                    <a:fillRect l="-5556" b="-2105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688557" y="3906865"/>
                  <a:ext cx="843574" cy="4387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de-CH" sz="1800" i="1" kern="1000" spc="3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i="1" kern="1000" spc="3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sz="1800" i="1" kern="1000" spc="3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sz="1800" b="0" i="1" kern="1000" spc="30" smtClean="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b="0" i="1" kern="1000" spc="30" smtClean="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sz="1800" b="0" i="1" kern="1000" spc="30" smtClean="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557" y="3906865"/>
                  <a:ext cx="843574" cy="43873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135066" y="3904284"/>
                  <a:ext cx="843574" cy="4387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sz="1800" i="1" kern="1000" spc="3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i="1" kern="1000" spc="3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sz="1800" i="1" kern="1000" spc="3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sz="1800" b="0" i="1" kern="1000" spc="30" smtClean="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b="0" i="1" kern="1000" spc="30" smtClean="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sz="1800" b="0" i="1" kern="1000" spc="30" smtClean="0">
                                    <a:solidFill>
                                      <a:srgbClr val="1B34E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5066" y="3904284"/>
                  <a:ext cx="843574" cy="43873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563065" y="4970669"/>
                  <a:ext cx="551193" cy="3475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3065" y="4970669"/>
                  <a:ext cx="551193" cy="347516"/>
                </a:xfrm>
                <a:prstGeom prst="rect">
                  <a:avLst/>
                </a:prstGeom>
                <a:blipFill>
                  <a:blip r:embed="rId18"/>
                  <a:stretch>
                    <a:fillRect l="-8791" r="-2198" b="-24561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114118" y="4968088"/>
                  <a:ext cx="551193" cy="3475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4118" y="4968088"/>
                  <a:ext cx="551193" cy="347516"/>
                </a:xfrm>
                <a:prstGeom prst="rect">
                  <a:avLst/>
                </a:prstGeom>
                <a:blipFill>
                  <a:blip r:embed="rId19"/>
                  <a:stretch>
                    <a:fillRect l="-8791" r="-2198" b="-24561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006854" y="4974973"/>
                  <a:ext cx="551193" cy="3475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rgbClr val="F842F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6854" y="4974973"/>
                  <a:ext cx="551193" cy="347516"/>
                </a:xfrm>
                <a:prstGeom prst="rect">
                  <a:avLst/>
                </a:prstGeom>
                <a:blipFill>
                  <a:blip r:embed="rId20"/>
                  <a:stretch>
                    <a:fillRect l="-8889" r="-2222" b="-24561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701475" y="4919014"/>
                  <a:ext cx="843574" cy="4387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de-CH" sz="1800" i="1" kern="1000" spc="3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i="1" kern="1000" spc="3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sz="1800" i="1" kern="1000" spc="3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sz="1800" b="0" i="1" kern="1000" spc="3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b="0" i="1" kern="1000" spc="3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CH" sz="1800" b="0" i="1" kern="1000" spc="3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1475" y="4919014"/>
                  <a:ext cx="843574" cy="43873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140235" y="4916433"/>
                  <a:ext cx="843574" cy="4387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sz="1800" i="1" kern="1000" spc="3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i="1" kern="1000" spc="3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sz="1800" i="1" kern="1000" spc="3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sz="1800" b="0" i="1" kern="1000" spc="3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b="0" i="1" kern="1000" spc="3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CH" sz="1800" b="0" i="1" kern="1000" spc="3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235" y="4916433"/>
                  <a:ext cx="843574" cy="43873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4361967" y="4447260"/>
              <a:ext cx="72000" cy="72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4450360" y="4485919"/>
              <a:ext cx="9772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5447824" y="4452015"/>
              <a:ext cx="72000" cy="72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470259" y="4575120"/>
                  <a:ext cx="914400" cy="364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b" anchorCtr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sz="1800" b="0" i="1" kern="1000" spc="30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800" b="0" i="1" kern="1000" spc="30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sz="1800" b="0" i="1" kern="1000" spc="30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259" y="4575120"/>
                  <a:ext cx="914400" cy="364106"/>
                </a:xfrm>
                <a:prstGeom prst="rect">
                  <a:avLst/>
                </a:prstGeom>
                <a:blipFill>
                  <a:blip r:embed="rId23"/>
                  <a:stretch>
                    <a:fillRect t="-95000" r="-35333" b="-9833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020517" y="4558250"/>
                  <a:ext cx="529278" cy="364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b" anchorCtr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517" y="4558250"/>
                  <a:ext cx="529278" cy="364106"/>
                </a:xfrm>
                <a:prstGeom prst="rect">
                  <a:avLst/>
                </a:prstGeom>
                <a:blipFill>
                  <a:blip r:embed="rId24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293061" y="4557187"/>
                  <a:ext cx="637732" cy="364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b" anchorCtr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sz="1800" b="0" i="1" kern="1000" spc="30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061" y="4557187"/>
                  <a:ext cx="637732" cy="364106"/>
                </a:xfrm>
                <a:prstGeom prst="rect">
                  <a:avLst/>
                </a:prstGeom>
                <a:blipFill>
                  <a:blip r:embed="rId25"/>
                  <a:stretch>
                    <a:fillRect l="-1923" b="-1500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47715" y="2329822"/>
                <a:ext cx="464454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𝛥𝜏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e>
                      </m:nary>
                      <m:nary>
                        <m:naryPr>
                          <m:limLoc m:val="subSup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sup>
                        <m:e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15" y="2329822"/>
                <a:ext cx="4644541" cy="7838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377861" y="3103442"/>
                <a:ext cx="1481046" cy="60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61" y="3103442"/>
                <a:ext cx="1481046" cy="60926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7924" y="3008881"/>
                <a:ext cx="2954591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𝛥𝜏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24" y="3008881"/>
                <a:ext cx="2954591" cy="70307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993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956895" y="2169111"/>
            <a:ext cx="6395862" cy="4394468"/>
            <a:chOff x="1380645" y="1968809"/>
            <a:chExt cx="6395862" cy="4394468"/>
          </a:xfrm>
        </p:grpSpPr>
        <p:grpSp>
          <p:nvGrpSpPr>
            <p:cNvPr id="25" name="Group 24"/>
            <p:cNvGrpSpPr/>
            <p:nvPr/>
          </p:nvGrpSpPr>
          <p:grpSpPr>
            <a:xfrm>
              <a:off x="1386973" y="4887277"/>
              <a:ext cx="6389534" cy="1476000"/>
              <a:chOff x="2392813" y="4887277"/>
              <a:chExt cx="6389534" cy="1476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2813" y="4887277"/>
                <a:ext cx="6389534" cy="147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/>
                  <p:cNvSpPr/>
                  <p:nvPr/>
                </p:nvSpPr>
                <p:spPr>
                  <a:xfrm>
                    <a:off x="6274378" y="5202201"/>
                    <a:ext cx="672300" cy="35266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CH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76" name="Rectangle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378" y="5202201"/>
                    <a:ext cx="672300" cy="35266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172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4675739" y="5206448"/>
                    <a:ext cx="476734" cy="3393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CH" i="1" smtClean="0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5739" y="5206448"/>
                    <a:ext cx="476734" cy="3393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357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/>
            <p:cNvGrpSpPr/>
            <p:nvPr/>
          </p:nvGrpSpPr>
          <p:grpSpPr>
            <a:xfrm>
              <a:off x="1380645" y="3427662"/>
              <a:ext cx="6389534" cy="1476000"/>
              <a:chOff x="2386485" y="3427662"/>
              <a:chExt cx="6389534" cy="1476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6485" y="3427662"/>
                <a:ext cx="6389534" cy="147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4682315" y="3752726"/>
                    <a:ext cx="476734" cy="3393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CH" i="1" smtClean="0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2315" y="3752726"/>
                    <a:ext cx="476734" cy="3393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5455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5634233" y="3748372"/>
                    <a:ext cx="672300" cy="35266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CH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4233" y="3748372"/>
                    <a:ext cx="672300" cy="3526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1384632" y="1968809"/>
              <a:ext cx="6389534" cy="1476000"/>
              <a:chOff x="2390472" y="1968809"/>
              <a:chExt cx="6389534" cy="1476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0472" y="1968809"/>
                <a:ext cx="6389534" cy="147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4682315" y="2289881"/>
                    <a:ext cx="476734" cy="3393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CH" i="1" smtClean="0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2315" y="2289881"/>
                    <a:ext cx="476734" cy="33938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455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5251709" y="2274380"/>
                    <a:ext cx="672300" cy="35266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CH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709" y="2274380"/>
                    <a:ext cx="672300" cy="3526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172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Depending on initial </a:t>
                </a:r>
                <a:r>
                  <a:rPr lang="de-CH" dirty="0" err="1" smtClean="0"/>
                  <a:t>position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velocity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de-CH" dirty="0" smtClean="0"/>
                  <a:t>, </a:t>
                </a:r>
                <a:r>
                  <a:rPr lang="de-CH" dirty="0" err="1" smtClean="0"/>
                  <a:t>there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are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</a:t>
                </a:r>
                <a:r>
                  <a:rPr lang="de-CH" dirty="0" smtClean="0"/>
                  <a:t>, 1 </a:t>
                </a:r>
                <a:r>
                  <a:rPr lang="de-CH" dirty="0" err="1" smtClean="0"/>
                  <a:t>or</a:t>
                </a:r>
                <a:r>
                  <a:rPr lang="de-CH" dirty="0" smtClean="0"/>
                  <a:t> 2 </a:t>
                </a:r>
                <a:r>
                  <a:rPr lang="de-CH" dirty="0" err="1" smtClean="0"/>
                  <a:t>cell</a:t>
                </a:r>
                <a:r>
                  <a:rPr lang="de-CH" dirty="0"/>
                  <a:t> </a:t>
                </a:r>
                <a:r>
                  <a:rPr lang="de-CH" dirty="0" err="1" smtClean="0"/>
                  <a:t>borders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crossed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 1 </a:t>
                </a:r>
                <a:r>
                  <a:rPr lang="de-CH" dirty="0" err="1" smtClean="0"/>
                  <a:t>particule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during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one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 smtClean="0"/>
                  <a:t>, each associated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 different </a:t>
                </a:r>
                <a:r>
                  <a:rPr lang="de-CH" dirty="0" err="1" smtClean="0"/>
                  <a:t>current</a:t>
                </a:r>
                <a:r>
                  <a:rPr lang="de-CH" dirty="0" err="1"/>
                  <a:t>s</a:t>
                </a:r>
                <a:endParaRPr lang="de-CH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12"/>
                <a:stretch>
                  <a:fillRect l="-1654" t="-693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Charge </a:t>
            </a:r>
            <a:r>
              <a:rPr lang="de-CH" dirty="0" err="1"/>
              <a:t>conserving</a:t>
            </a:r>
            <a:r>
              <a:rPr lang="de-CH" dirty="0"/>
              <a:t> </a:t>
            </a:r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 smtClean="0"/>
              <a:t>deposition</a:t>
            </a:r>
            <a:r>
              <a:rPr lang="de-CH" dirty="0"/>
              <a:t> </a:t>
            </a:r>
            <a:r>
              <a:rPr lang="de-CH" dirty="0" err="1" smtClean="0"/>
              <a:t>example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82229" y="2888840"/>
                <a:ext cx="1527267" cy="616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sz="140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de-CH" sz="1400" b="0" i="1" kern="1000" spc="3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de-CH" sz="1400" b="0" kern="1000" spc="30" dirty="0" smtClean="0">
                  <a:latin typeface="+mn-lt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sz="1400" i="1" kern="1000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sz="1400" b="0" i="1" kern="1000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CH" sz="1400" b="0" i="1" kern="1000" spc="3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=0.145</m:t>
                      </m:r>
                    </m:oMath>
                  </m:oMathPara>
                </a14:m>
                <a:endParaRPr lang="de-CH" sz="1400" kern="1000" spc="30" dirty="0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229" y="2888840"/>
                <a:ext cx="1527267" cy="616482"/>
              </a:xfrm>
              <a:prstGeom prst="rect">
                <a:avLst/>
              </a:prstGeom>
              <a:blipFill>
                <a:blip r:embed="rId13"/>
                <a:stretch>
                  <a:fillRect t="-3960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9976" y="5801676"/>
                <a:ext cx="1527267" cy="59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sz="140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de-CH" sz="1400" b="0" i="1" kern="1000" spc="3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de-CH" sz="1400" b="0" kern="1000" spc="3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sz="1400" i="1" kern="1000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sz="1400" b="0" i="1" kern="1000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CH" sz="1400" i="1" kern="1000" spc="3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=0.2175</m:t>
                      </m:r>
                    </m:oMath>
                  </m:oMathPara>
                </a14:m>
                <a:endPara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976" y="5801676"/>
                <a:ext cx="1527267" cy="597320"/>
              </a:xfrm>
              <a:prstGeom prst="rect">
                <a:avLst/>
              </a:prstGeom>
              <a:blipFill>
                <a:blip r:embed="rId14"/>
                <a:stretch>
                  <a:fillRect t="-4081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31299" y="4364442"/>
                <a:ext cx="1527267" cy="606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sz="140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sz="1400" b="0" i="1" kern="1000" spc="3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sz="1400" b="0" i="1" kern="1000" spc="30" smtClean="0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de-CH" sz="1400" b="0" i="1" kern="1000" spc="3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=1.7</m:t>
                      </m:r>
                    </m:oMath>
                  </m:oMathPara>
                </a14:m>
                <a:endParaRPr lang="de-CH" sz="1400" b="0" kern="1000" spc="3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sz="1400" i="1" kern="1000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sz="1400" i="1" kern="1000" spc="3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sz="1400" b="0" i="1" kern="1000" spc="3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CH" sz="1400" i="1" kern="1000" spc="3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de-CH" sz="1400" b="0" i="1" kern="1000" spc="3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1725</m:t>
                      </m:r>
                    </m:oMath>
                  </m:oMathPara>
                </a14:m>
                <a:endPara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299" y="4364442"/>
                <a:ext cx="1527267" cy="606094"/>
              </a:xfrm>
              <a:prstGeom prst="rect">
                <a:avLst/>
              </a:prstGeom>
              <a:blipFill>
                <a:blip r:embed="rId15"/>
                <a:stretch>
                  <a:fillRect t="-4040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45381" y="2466232"/>
                <a:ext cx="1048239" cy="731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400" i="1" kern="1000" spc="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CH" sz="1400" i="1" kern="1000" spc="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de-CH" sz="1400" b="0" i="1" kern="1000" spc="3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=0.025</m:t>
                      </m:r>
                    </m:oMath>
                  </m:oMathPara>
                </a14:m>
                <a:endParaRPr lang="de-CH" sz="1400" b="0" i="1" kern="1000" spc="3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de-CH" sz="1400" i="1" kern="1000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400" i="1" kern="1000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CH" sz="1400" b="0" i="1" kern="1000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CH" sz="1400" i="1" kern="1000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CH" sz="1400" i="1" kern="1000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de-CH" sz="1400" b="0" i="1" kern="1000" spc="3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den>
                      </m:f>
                    </m:oMath>
                  </m:oMathPara>
                </a14:m>
                <a:endParaRPr lang="de-CH" sz="1400" i="1" kern="1000" spc="30" dirty="0" smtClean="0">
                  <a:solidFill>
                    <a:srgbClr val="1B34E9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sz="1400" i="1" kern="1000" spc="30" smtClean="0">
                              <a:solidFill>
                                <a:srgbClr val="1B34E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sz="1400" b="0" i="1" kern="1000" spc="30" smtClean="0">
                              <a:solidFill>
                                <a:srgbClr val="1B34E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sz="1400" b="0" i="1" kern="1000" spc="30" smtClean="0">
                              <a:solidFill>
                                <a:srgbClr val="1B34E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sz="1400" b="0" i="1" kern="1000" spc="30" smtClean="0">
                              <a:solidFill>
                                <a:srgbClr val="1B34E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de-CH" sz="1400" b="0" i="1" kern="1000" spc="30" smtClean="0">
                          <a:solidFill>
                            <a:srgbClr val="1B34E9"/>
                          </a:solidFill>
                          <a:latin typeface="Cambria Math" panose="02040503050406030204" pitchFamily="18" charset="0"/>
                        </a:rPr>
                        <m:t>=0.13</m:t>
                      </m:r>
                    </m:oMath>
                  </m:oMathPara>
                </a14:m>
                <a:endParaRPr lang="de-CH" sz="1400" b="0" i="1" kern="1000" spc="30" dirty="0" smtClean="0">
                  <a:solidFill>
                    <a:srgbClr val="1B34E9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81" y="2466232"/>
                <a:ext cx="1048239" cy="731562"/>
              </a:xfrm>
              <a:prstGeom prst="rect">
                <a:avLst/>
              </a:prstGeom>
              <a:blipFill>
                <a:blip r:embed="rId16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794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Grid e-</a:t>
            </a:r>
            <a:r>
              <a:rPr lang="de-CH" dirty="0" err="1"/>
              <a:t>fields</a:t>
            </a:r>
            <a:r>
              <a:rPr lang="de-CH" dirty="0"/>
              <a:t>, back-interpolation,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leap-frog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Space-charge e-</a:t>
                </a:r>
                <a:r>
                  <a:rPr lang="de-CH" dirty="0" err="1" smtClean="0"/>
                  <a:t>field</a:t>
                </a:r>
                <a:r>
                  <a:rPr lang="de-CH" dirty="0" smtClean="0"/>
                  <a:t> on </a:t>
                </a:r>
                <a:r>
                  <a:rPr lang="de-CH" dirty="0" err="1" smtClean="0"/>
                  <a:t>numerical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grid</a:t>
                </a:r>
                <a:r>
                  <a:rPr lang="de-CH" dirty="0" smtClean="0"/>
                  <a:t>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de-CH" dirty="0" smtClean="0"/>
                  <a:t>obtained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solving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convolution</a:t>
                </a:r>
                <a:r>
                  <a:rPr lang="de-CH" dirty="0" smtClean="0"/>
                  <a:t> integral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density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charge</a:t>
                </a: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RF e-</a:t>
                </a:r>
                <a:r>
                  <a:rPr lang="de-CH" dirty="0" err="1" smtClean="0"/>
                  <a:t>fields</a:t>
                </a:r>
                <a:r>
                  <a:rPr lang="de-CH" dirty="0" smtClean="0"/>
                  <a:t> on </a:t>
                </a:r>
                <a:r>
                  <a:rPr lang="de-CH" dirty="0" err="1" smtClean="0"/>
                  <a:t>numerical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grid</a:t>
                </a:r>
                <a:r>
                  <a:rPr lang="de-CH" dirty="0" smtClean="0"/>
                  <a:t>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de-CH" dirty="0" smtClean="0"/>
                  <a:t> calculated </a:t>
                </a:r>
                <a:r>
                  <a:rPr lang="de-CH" dirty="0" err="1" smtClean="0"/>
                  <a:t>from</a:t>
                </a:r>
                <a:r>
                  <a:rPr lang="de-CH" dirty="0" smtClean="0"/>
                  <a:t> tabulated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fields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computation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induced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voltage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E-</a:t>
                </a:r>
                <a:r>
                  <a:rPr lang="de-CH" dirty="0" err="1" smtClean="0"/>
                  <a:t>fields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acting</a:t>
                </a:r>
                <a:r>
                  <a:rPr lang="de-CH" dirty="0" smtClean="0"/>
                  <a:t> on </a:t>
                </a:r>
                <a:r>
                  <a:rPr lang="de-CH" dirty="0" err="1" smtClean="0"/>
                  <a:t>each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particles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computed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interpolating</a:t>
                </a:r>
                <a:r>
                  <a:rPr lang="de-CH" dirty="0" smtClean="0"/>
                  <a:t> e-</a:t>
                </a:r>
                <a:r>
                  <a:rPr lang="de-CH" dirty="0" err="1" smtClean="0"/>
                  <a:t>fields</a:t>
                </a:r>
                <a:r>
                  <a:rPr lang="de-CH" dirty="0" smtClean="0"/>
                  <a:t> on </a:t>
                </a:r>
                <a:r>
                  <a:rPr lang="de-CH" dirty="0" err="1" smtClean="0"/>
                  <a:t>grid</a:t>
                </a:r>
                <a:r>
                  <a:rPr lang="de-CH" dirty="0" smtClean="0"/>
                  <a:t> at </a:t>
                </a:r>
                <a:r>
                  <a:rPr lang="de-CH" dirty="0" err="1" smtClean="0"/>
                  <a:t>locations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particles</a:t>
                </a:r>
                <a:r>
                  <a:rPr lang="de-CH" dirty="0" smtClean="0"/>
                  <a:t>: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/>
                  <a:t>N</a:t>
                </a:r>
                <a:r>
                  <a:rPr lang="de-CH" dirty="0" err="1" smtClean="0"/>
                  <a:t>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equations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motions</a:t>
                </a:r>
                <a:r>
                  <a:rPr lang="de-CH" dirty="0" smtClean="0"/>
                  <a:t>: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 smtClean="0"/>
                  <a:t>    </a:t>
                </a:r>
                <a:r>
                  <a:rPr lang="de-CH" dirty="0" err="1" smtClean="0"/>
                  <a:t>discretized</a:t>
                </a:r>
                <a:r>
                  <a:rPr lang="de-CH" dirty="0" smtClean="0"/>
                  <a:t> in time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classical</a:t>
                </a:r>
                <a:r>
                  <a:rPr lang="de-CH" dirty="0" smtClean="0"/>
                  <a:t> leap-frog </a:t>
                </a:r>
                <a:r>
                  <a:rPr lang="de-CH" dirty="0" err="1" smtClean="0"/>
                  <a:t>scheme</a:t>
                </a:r>
                <a:r>
                  <a:rPr lang="de-CH" dirty="0" smtClean="0"/>
                  <a:t>: </a:t>
                </a:r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</p:txBody>
          </p:sp>
        </mc:Choice>
        <mc:Fallback xmlns="">
          <p:sp>
            <p:nvSpPr>
              <p:cNvPr id="23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3"/>
                <a:stretch>
                  <a:fillRect l="-1654" t="-8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434233" y="3150343"/>
            <a:ext cx="6929150" cy="990528"/>
            <a:chOff x="1479953" y="3257023"/>
            <a:chExt cx="6929150" cy="990528"/>
          </a:xfrm>
        </p:grpSpPr>
        <p:grpSp>
          <p:nvGrpSpPr>
            <p:cNvPr id="30" name="Group 29"/>
            <p:cNvGrpSpPr/>
            <p:nvPr/>
          </p:nvGrpSpPr>
          <p:grpSpPr>
            <a:xfrm>
              <a:off x="1479953" y="3257023"/>
              <a:ext cx="6929150" cy="990528"/>
              <a:chOff x="1586633" y="4217143"/>
              <a:chExt cx="6929150" cy="9905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5215456" y="4332966"/>
                    <a:ext cx="3300327" cy="7923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CH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𝑛𝑔</m:t>
                              </m:r>
                            </m:sup>
                            <m:e/>
                          </m:nary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5456" y="4332966"/>
                    <a:ext cx="3300327" cy="7923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1586633" y="4217143"/>
                    <a:ext cx="3844579" cy="99052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𝑛𝑔</m:t>
                              </m:r>
                            </m:sup>
                            <m:e/>
                          </m:nary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grow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sub>
                            <m:sup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sup>
                            <m:e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oMath>
                      </m:oMathPara>
                    </a14:m>
                    <a:endParaRPr lang="de-CH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6633" y="4217143"/>
                    <a:ext cx="3844579" cy="99052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/>
              <p:cNvSpPr/>
              <p:nvPr/>
            </p:nvSpPr>
            <p:spPr bwMode="auto">
              <a:xfrm>
                <a:off x="2518540" y="4539157"/>
                <a:ext cx="198120" cy="34649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852937" y="4555328"/>
                <a:ext cx="198120" cy="34649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 bwMode="auto">
            <a:xfrm>
              <a:off x="5684520" y="3453419"/>
              <a:ext cx="198120" cy="3464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981192" y="4390608"/>
                <a:ext cx="994759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2" y="4390608"/>
                <a:ext cx="994759" cy="559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255533" y="4254911"/>
                <a:ext cx="5254214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𝑐𝑎𝑣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𝑠𝑐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533" y="4254911"/>
                <a:ext cx="5254214" cy="8850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18364" y="4955150"/>
                <a:ext cx="2239780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de-CH" i="1">
                          <a:latin typeface="Cambria Math" panose="02040503050406030204" pitchFamily="18" charset="0"/>
                        </a:rPr>
                        <m:t>𝛥𝜏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364" y="4955150"/>
                <a:ext cx="2239780" cy="399276"/>
              </a:xfrm>
              <a:prstGeom prst="rect">
                <a:avLst/>
              </a:prstGeom>
              <a:blipFill>
                <a:blip r:embed="rId8"/>
                <a:stretch>
                  <a:fillRect t="-60000" r="-1090" b="-6769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1687525" y="5369517"/>
            <a:ext cx="6732575" cy="885050"/>
            <a:chOff x="1687525" y="5460957"/>
            <a:chExt cx="6732575" cy="8850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687960" y="5460957"/>
                  <a:ext cx="6732140" cy="8850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de-CH" i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de-CH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𝛥𝜏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𝑐𝑎𝑣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𝑐𝑎𝑣</m:t>
                                    </m:r>
                                  </m:sub>
                                </m:sSub>
                              </m:sup>
                              <m:e>
                                <m:sSubSup>
                                  <m:sSubSup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𝑐𝑎𝑣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𝑐𝑎𝑣</m:t>
                                        </m:r>
                                      </m:sub>
                                    </m:s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𝑠𝑐</m:t>
                                    </m:r>
                                  </m:sub>
                                  <m:sup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960" y="5460957"/>
                  <a:ext cx="6732140" cy="8850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1687525" y="5762151"/>
              <a:ext cx="417666" cy="2826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err="1" smtClean="0">
                  <a:latin typeface="+mn-lt"/>
                  <a:cs typeface="Franklin Gothic Book"/>
                </a:rPr>
                <a:t>and</a:t>
              </a:r>
              <a:endParaRPr lang="de-CH" sz="1800" kern="1000" spc="30" dirty="0" smtClean="0">
                <a:latin typeface="+mn-lt"/>
                <a:cs typeface="Franklin Gothic Book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937901" y="4545080"/>
            <a:ext cx="417666" cy="2826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err="1" smtClean="0">
                <a:latin typeface="+mn-lt"/>
                <a:cs typeface="Franklin Gothic Book"/>
              </a:rPr>
              <a:t>and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19605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Cavity </a:t>
            </a:r>
            <a:r>
              <a:rPr lang="de-CH" dirty="0" err="1" smtClean="0"/>
              <a:t>model</a:t>
            </a:r>
            <a:r>
              <a:rPr lang="de-CH" dirty="0" smtClean="0"/>
              <a:t> - General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95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491498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e-CH" dirty="0" smtClean="0"/>
              <a:t>Klystron </a:t>
            </a:r>
            <a:r>
              <a:rPr lang="de-CH" dirty="0" err="1" smtClean="0"/>
              <a:t>cavities</a:t>
            </a:r>
            <a:r>
              <a:rPr lang="de-CH" dirty="0" smtClean="0"/>
              <a:t> </a:t>
            </a:r>
            <a:r>
              <a:rPr lang="de-CH" dirty="0" err="1" smtClean="0"/>
              <a:t>modeled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parallel RLC </a:t>
            </a:r>
            <a:r>
              <a:rPr lang="de-CH" dirty="0" err="1" smtClean="0"/>
              <a:t>circuit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source</a:t>
            </a:r>
            <a:r>
              <a:rPr lang="de-CH" dirty="0" smtClean="0"/>
              <a:t> </a:t>
            </a:r>
            <a:r>
              <a:rPr lang="de-CH" dirty="0" err="1" smtClean="0"/>
              <a:t>being</a:t>
            </a:r>
            <a:r>
              <a:rPr lang="de-CH" dirty="0" smtClean="0"/>
              <a:t> </a:t>
            </a:r>
            <a:r>
              <a:rPr lang="de-CH" dirty="0" err="1" smtClean="0"/>
              <a:t>induced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e-beam </a:t>
            </a:r>
            <a:r>
              <a:rPr lang="de-CH" dirty="0" err="1" smtClean="0"/>
              <a:t>current</a:t>
            </a:r>
            <a:endParaRPr lang="de-CH" dirty="0" smtClean="0"/>
          </a:p>
          <a:p>
            <a:pPr>
              <a:buClr>
                <a:srgbClr val="FF0000"/>
              </a:buClr>
            </a:pPr>
            <a:r>
              <a:rPr lang="de-CH" dirty="0"/>
              <a:t>Input </a:t>
            </a:r>
            <a:r>
              <a:rPr lang="de-CH" dirty="0" err="1"/>
              <a:t>cavity</a:t>
            </a:r>
            <a:r>
              <a:rPr lang="de-CH" dirty="0"/>
              <a:t> </a:t>
            </a:r>
            <a:r>
              <a:rPr lang="de-CH" dirty="0" err="1"/>
              <a:t>sources</a:t>
            </a:r>
            <a:r>
              <a:rPr lang="de-CH" dirty="0"/>
              <a:t>: </a:t>
            </a:r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generator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unbunched</a:t>
            </a:r>
            <a:r>
              <a:rPr lang="de-CH" dirty="0"/>
              <a:t> </a:t>
            </a:r>
            <a:r>
              <a:rPr lang="de-CH" dirty="0" err="1"/>
              <a:t>incoming</a:t>
            </a:r>
            <a:r>
              <a:rPr lang="de-CH" dirty="0"/>
              <a:t> e-beam (beam-</a:t>
            </a:r>
            <a:r>
              <a:rPr lang="de-CH" dirty="0" err="1"/>
              <a:t>loading</a:t>
            </a:r>
            <a:r>
              <a:rPr lang="de-CH" dirty="0" smtClean="0"/>
              <a:t>)</a:t>
            </a:r>
            <a:endParaRPr lang="de-CH" dirty="0"/>
          </a:p>
          <a:p>
            <a:pPr>
              <a:buClr>
                <a:srgbClr val="FF0000"/>
              </a:buClr>
            </a:pPr>
            <a:r>
              <a:rPr lang="de-CH" dirty="0" smtClean="0"/>
              <a:t>Output </a:t>
            </a:r>
            <a:r>
              <a:rPr lang="de-CH" dirty="0" err="1" smtClean="0"/>
              <a:t>cavity</a:t>
            </a:r>
            <a:r>
              <a:rPr lang="de-CH" dirty="0" smtClean="0"/>
              <a:t> </a:t>
            </a:r>
            <a:r>
              <a:rPr lang="de-CH" dirty="0" err="1" smtClean="0"/>
              <a:t>terminated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matched</a:t>
            </a:r>
            <a:r>
              <a:rPr lang="de-CH" dirty="0" smtClean="0"/>
              <a:t> </a:t>
            </a:r>
            <a:r>
              <a:rPr lang="de-CH" dirty="0" err="1" smtClean="0"/>
              <a:t>load</a:t>
            </a:r>
            <a:r>
              <a:rPr lang="de-CH" dirty="0" smtClean="0"/>
              <a:t> </a:t>
            </a:r>
            <a:r>
              <a:rPr lang="de-CH" dirty="0" err="1" smtClean="0"/>
              <a:t>current-driven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bunched</a:t>
            </a:r>
            <a:r>
              <a:rPr lang="de-CH" dirty="0" smtClean="0"/>
              <a:t> e-beam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23173" y="3211465"/>
            <a:ext cx="5691187" cy="2896736"/>
            <a:chOff x="2157413" y="3478165"/>
            <a:chExt cx="5691187" cy="2896736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2397172" y="3926317"/>
              <a:ext cx="4886950" cy="65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7" name="Group 26"/>
            <p:cNvGrpSpPr/>
            <p:nvPr/>
          </p:nvGrpSpPr>
          <p:grpSpPr>
            <a:xfrm>
              <a:off x="4423653" y="4176558"/>
              <a:ext cx="450670" cy="866827"/>
              <a:chOff x="4660349" y="2103403"/>
              <a:chExt cx="599904" cy="1153865"/>
            </a:xfrm>
          </p:grpSpPr>
          <p:grpSp>
            <p:nvGrpSpPr>
              <p:cNvPr id="6" name="Group 4"/>
              <p:cNvGrpSpPr>
                <a:grpSpLocks noChangeAspect="1"/>
              </p:cNvGrpSpPr>
              <p:nvPr/>
            </p:nvGrpSpPr>
            <p:grpSpPr bwMode="auto">
              <a:xfrm rot="5400000">
                <a:off x="4446588" y="2536163"/>
                <a:ext cx="935037" cy="333375"/>
                <a:chOff x="2801" y="2214"/>
                <a:chExt cx="589" cy="210"/>
              </a:xfrm>
            </p:grpSpPr>
            <p:sp>
              <p:nvSpPr>
                <p:cNvPr id="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801" y="2214"/>
                  <a:ext cx="589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8" name="Rectangle 5"/>
                <p:cNvSpPr>
                  <a:spLocks noChangeArrowheads="1"/>
                </p:cNvSpPr>
                <p:nvPr/>
              </p:nvSpPr>
              <p:spPr bwMode="auto">
                <a:xfrm>
                  <a:off x="2801" y="2214"/>
                  <a:ext cx="589" cy="2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pic>
              <p:nvPicPr>
                <p:cNvPr id="14342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1" y="2214"/>
                  <a:ext cx="596" cy="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5" name="Rectangle 24"/>
              <p:cNvSpPr/>
              <p:nvPr/>
            </p:nvSpPr>
            <p:spPr bwMode="auto">
              <a:xfrm>
                <a:off x="5035664" y="2172149"/>
                <a:ext cx="224589" cy="10851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4660349" y="2103403"/>
                <a:ext cx="370403" cy="13493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507484" y="4175952"/>
              <a:ext cx="395718" cy="856576"/>
              <a:chOff x="5650174" y="2105676"/>
              <a:chExt cx="526755" cy="1140220"/>
            </a:xfrm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 bwMode="auto">
              <a:xfrm rot="5400000">
                <a:off x="5436394" y="2502827"/>
                <a:ext cx="935038" cy="400050"/>
                <a:chOff x="3719" y="2137"/>
                <a:chExt cx="546" cy="252"/>
              </a:xfrm>
            </p:grpSpPr>
            <p:sp>
              <p:nvSpPr>
                <p:cNvPr id="11" name="AutoShape 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19" y="2137"/>
                  <a:ext cx="54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12" name="Rectangle 10"/>
                <p:cNvSpPr>
                  <a:spLocks noChangeArrowheads="1"/>
                </p:cNvSpPr>
                <p:nvPr/>
              </p:nvSpPr>
              <p:spPr bwMode="auto">
                <a:xfrm>
                  <a:off x="3719" y="2137"/>
                  <a:ext cx="546" cy="2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pic>
              <p:nvPicPr>
                <p:cNvPr id="14347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9" y="2137"/>
                  <a:ext cx="553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1" name="Rectangle 30"/>
              <p:cNvSpPr/>
              <p:nvPr/>
            </p:nvSpPr>
            <p:spPr bwMode="auto">
              <a:xfrm>
                <a:off x="5650174" y="2105676"/>
                <a:ext cx="483074" cy="13493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952340" y="2160777"/>
                <a:ext cx="224589" cy="10851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V="1">
              <a:off x="4563852" y="4984138"/>
              <a:ext cx="0" cy="3806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4560334" y="3932342"/>
              <a:ext cx="225" cy="3477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5645223" y="3932342"/>
              <a:ext cx="832" cy="3494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5645223" y="4980885"/>
              <a:ext cx="0" cy="3806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38" name="Rectangle 14337"/>
            <p:cNvSpPr/>
            <p:nvPr/>
          </p:nvSpPr>
          <p:spPr bwMode="auto">
            <a:xfrm>
              <a:off x="3329687" y="4554382"/>
              <a:ext cx="307312" cy="343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329687" y="4686947"/>
              <a:ext cx="307312" cy="343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48" name="Straight Connector 47"/>
            <p:cNvCxnSpPr>
              <a:stCxn id="14338" idx="0"/>
            </p:cNvCxnSpPr>
            <p:nvPr/>
          </p:nvCxnSpPr>
          <p:spPr bwMode="auto">
            <a:xfrm flipV="1">
              <a:off x="3483343" y="3917592"/>
              <a:ext cx="2209" cy="6367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477318" y="4700931"/>
              <a:ext cx="4417" cy="6367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 flipV="1">
              <a:off x="2407413" y="3926318"/>
              <a:ext cx="1845" cy="2935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 flipV="1">
              <a:off x="2406650" y="5036636"/>
              <a:ext cx="763" cy="3281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8" name="Group 77"/>
            <p:cNvGrpSpPr/>
            <p:nvPr/>
          </p:nvGrpSpPr>
          <p:grpSpPr>
            <a:xfrm>
              <a:off x="6598132" y="4163902"/>
              <a:ext cx="395718" cy="856576"/>
              <a:chOff x="5650174" y="2105676"/>
              <a:chExt cx="526755" cy="1140220"/>
            </a:xfrm>
          </p:grpSpPr>
          <p:grpSp>
            <p:nvGrpSpPr>
              <p:cNvPr id="79" name="Group 78"/>
              <p:cNvGrpSpPr>
                <a:grpSpLocks noChangeAspect="1"/>
              </p:cNvGrpSpPr>
              <p:nvPr/>
            </p:nvGrpSpPr>
            <p:grpSpPr bwMode="auto">
              <a:xfrm rot="5400000">
                <a:off x="5436394" y="2502827"/>
                <a:ext cx="935038" cy="400050"/>
                <a:chOff x="3719" y="2137"/>
                <a:chExt cx="546" cy="252"/>
              </a:xfrm>
            </p:grpSpPr>
            <p:sp>
              <p:nvSpPr>
                <p:cNvPr id="82" name="AutoShape 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19" y="2137"/>
                  <a:ext cx="54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sp>
              <p:nvSpPr>
                <p:cNvPr id="83" name="Rectangle 10"/>
                <p:cNvSpPr>
                  <a:spLocks noChangeArrowheads="1"/>
                </p:cNvSpPr>
                <p:nvPr/>
              </p:nvSpPr>
              <p:spPr bwMode="auto">
                <a:xfrm>
                  <a:off x="3719" y="2137"/>
                  <a:ext cx="546" cy="2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CH"/>
                </a:p>
              </p:txBody>
            </p:sp>
            <p:pic>
              <p:nvPicPr>
                <p:cNvPr id="8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9" y="2137"/>
                  <a:ext cx="553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0" name="Rectangle 79"/>
              <p:cNvSpPr/>
              <p:nvPr/>
            </p:nvSpPr>
            <p:spPr bwMode="auto">
              <a:xfrm>
                <a:off x="5650174" y="2105676"/>
                <a:ext cx="483074" cy="13493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952340" y="2160777"/>
                <a:ext cx="224589" cy="10851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cxnSp>
          <p:nvCxnSpPr>
            <p:cNvPr id="85" name="Straight Connector 84"/>
            <p:cNvCxnSpPr/>
            <p:nvPr/>
          </p:nvCxnSpPr>
          <p:spPr bwMode="auto">
            <a:xfrm flipH="1" flipV="1">
              <a:off x="6735871" y="3920291"/>
              <a:ext cx="832" cy="3494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6735871" y="4968834"/>
              <a:ext cx="0" cy="3806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2397172" y="5348383"/>
              <a:ext cx="4890005" cy="65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2" name="Group 51"/>
            <p:cNvGrpSpPr/>
            <p:nvPr/>
          </p:nvGrpSpPr>
          <p:grpSpPr>
            <a:xfrm>
              <a:off x="7006447" y="4219865"/>
              <a:ext cx="539202" cy="818036"/>
              <a:chOff x="1693609" y="1275735"/>
              <a:chExt cx="717752" cy="1088918"/>
            </a:xfrm>
          </p:grpSpPr>
          <p:sp>
            <p:nvSpPr>
              <p:cNvPr id="53" name="Oval 52"/>
              <p:cNvSpPr/>
              <p:nvPr/>
            </p:nvSpPr>
            <p:spPr bwMode="auto">
              <a:xfrm>
                <a:off x="1696065" y="1275735"/>
                <a:ext cx="715296" cy="737420"/>
              </a:xfrm>
              <a:prstGeom prst="ellipse">
                <a:avLst/>
              </a:prstGeom>
              <a:noFill/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1693609" y="1627233"/>
                <a:ext cx="715296" cy="737420"/>
              </a:xfrm>
              <a:prstGeom prst="ellipse">
                <a:avLst/>
              </a:prstGeom>
              <a:noFill/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2051257" y="1451811"/>
                <a:ext cx="0" cy="71387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cxnSp>
          <p:nvCxnSpPr>
            <p:cNvPr id="56" name="Straight Connector 55"/>
            <p:cNvCxnSpPr/>
            <p:nvPr/>
          </p:nvCxnSpPr>
          <p:spPr bwMode="auto">
            <a:xfrm flipH="1" flipV="1">
              <a:off x="7268211" y="3926317"/>
              <a:ext cx="1845" cy="2935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 flipV="1">
              <a:off x="7267447" y="5036636"/>
              <a:ext cx="7678" cy="3281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437587" y="3478165"/>
                  <a:ext cx="508097" cy="3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𝑖𝑛𝑑</m:t>
                            </m:r>
                          </m:sub>
                        </m:sSub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587" y="3478165"/>
                  <a:ext cx="508097" cy="361931"/>
                </a:xfrm>
                <a:prstGeom prst="rect">
                  <a:avLst/>
                </a:prstGeom>
                <a:blipFill>
                  <a:blip r:embed="rId4"/>
                  <a:stretch>
                    <a:fillRect l="-3614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018912" y="4416149"/>
                  <a:ext cx="314302" cy="3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800" b="0" i="1" kern="1000" spc="30" smtClean="0">
                            <a:latin typeface="Cambria Math" panose="02040503050406030204" pitchFamily="18" charset="0"/>
                            <a:cs typeface="Franklin Gothic Book"/>
                          </a:rPr>
                          <m:t>𝐶</m:t>
                        </m:r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912" y="4416149"/>
                  <a:ext cx="314302" cy="361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4177408" y="4409885"/>
                  <a:ext cx="385470" cy="3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800" b="0" i="1" kern="1000" spc="30" smtClean="0">
                            <a:latin typeface="Cambria Math" panose="02040503050406030204" pitchFamily="18" charset="0"/>
                            <a:cs typeface="Franklin Gothic Book"/>
                          </a:rPr>
                          <m:t>𝐿</m:t>
                        </m:r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408" y="4409885"/>
                  <a:ext cx="385470" cy="3619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7560365" y="4400108"/>
                  <a:ext cx="288235" cy="3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65" y="4400108"/>
                  <a:ext cx="288235" cy="361931"/>
                </a:xfrm>
                <a:prstGeom prst="rect">
                  <a:avLst/>
                </a:prstGeom>
                <a:blipFill>
                  <a:blip r:embed="rId7"/>
                  <a:stretch>
                    <a:fillRect l="-10417" b="-678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5303981" y="4409621"/>
                  <a:ext cx="329606" cy="3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800" b="0" i="1" kern="1000" spc="30" smtClean="0">
                            <a:latin typeface="Cambria Math" panose="02040503050406030204" pitchFamily="18" charset="0"/>
                            <a:cs typeface="Franklin Gothic Book"/>
                          </a:rPr>
                          <m:t>𝑅</m:t>
                        </m:r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981" y="4409621"/>
                  <a:ext cx="329606" cy="3619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6203727" y="4400923"/>
                  <a:ext cx="477366" cy="3619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727" y="4400923"/>
                  <a:ext cx="477366" cy="361931"/>
                </a:xfrm>
                <a:prstGeom prst="rect">
                  <a:avLst/>
                </a:prstGeom>
                <a:blipFill>
                  <a:blip r:embed="rId9"/>
                  <a:stretch>
                    <a:fillRect l="-12821" r="-3846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65" name="Straight Connector 14364"/>
            <p:cNvCxnSpPr/>
            <p:nvPr/>
          </p:nvCxnSpPr>
          <p:spPr bwMode="auto">
            <a:xfrm flipH="1" flipV="1">
              <a:off x="5848368" y="3631702"/>
              <a:ext cx="22019" cy="19009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2397172" y="5532691"/>
              <a:ext cx="345119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 flipV="1">
              <a:off x="6923184" y="3647746"/>
              <a:ext cx="9848" cy="21255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2413215" y="5773322"/>
              <a:ext cx="452580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3336756" y="5492589"/>
              <a:ext cx="2027125" cy="3208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rPr>
                <a:t>Idler </a:t>
              </a:r>
              <a:r>
                <a:rPr lang="de-CH" sz="1400" kern="1000" spc="30" dirty="0" err="1" smtClean="0">
                  <a:solidFill>
                    <a:srgbClr val="FF0000"/>
                  </a:solidFill>
                  <a:latin typeface="+mn-lt"/>
                  <a:cs typeface="Franklin Gothic Book"/>
                </a:rPr>
                <a:t>cavities</a:t>
              </a:r>
              <a:endParaRPr lang="de-CH" sz="1400" kern="1000" spc="30" dirty="0" smtClean="0">
                <a:solidFill>
                  <a:srgbClr val="FF0000"/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336758" y="5757283"/>
              <a:ext cx="1143956" cy="3208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solidFill>
                    <a:srgbClr val="00B0F0"/>
                  </a:solidFill>
                  <a:latin typeface="+mn-lt"/>
                  <a:cs typeface="Franklin Gothic Book"/>
                </a:rPr>
                <a:t>Output </a:t>
              </a:r>
              <a:r>
                <a:rPr lang="de-CH" sz="1400" kern="1000" spc="30" dirty="0" err="1" smtClean="0">
                  <a:solidFill>
                    <a:srgbClr val="00B0F0"/>
                  </a:solidFill>
                  <a:latin typeface="+mn-lt"/>
                  <a:cs typeface="Franklin Gothic Book"/>
                </a:rPr>
                <a:t>cavity</a:t>
              </a:r>
              <a:endParaRPr lang="de-CH" sz="1400" kern="1000" spc="30" dirty="0" smtClean="0">
                <a:solidFill>
                  <a:srgbClr val="00B0F0"/>
                </a:solidFill>
                <a:latin typeface="+mn-lt"/>
                <a:cs typeface="Franklin Gothic Book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 bwMode="auto">
            <a:xfrm flipH="1">
              <a:off x="2405196" y="5997911"/>
              <a:ext cx="488198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3336759" y="6054061"/>
              <a:ext cx="1143956" cy="3208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Input </a:t>
              </a:r>
              <a:r>
                <a:rPr lang="de-CH" sz="1400" kern="1000" spc="3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cavity</a:t>
              </a:r>
              <a:endParaRPr lang="de-CH" sz="1400" kern="1000" spc="3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908977" y="4093322"/>
                  <a:ext cx="315196" cy="2997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800" b="0" i="1" kern="1000" spc="3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𝑉</m:t>
                        </m:r>
                      </m:oMath>
                    </m:oMathPara>
                  </a14:m>
                  <a:endParaRPr lang="de-CH" sz="1800" kern="1000" spc="30" dirty="0" err="1" smtClean="0">
                    <a:solidFill>
                      <a:srgbClr val="FF0000"/>
                    </a:solidFill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977" y="4093322"/>
                  <a:ext cx="315196" cy="299700"/>
                </a:xfrm>
                <a:prstGeom prst="rect">
                  <a:avLst/>
                </a:prstGeom>
                <a:blipFill>
                  <a:blip r:embed="rId10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4669421" y="4070016"/>
                  <a:ext cx="315196" cy="2997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80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421" y="4070016"/>
                  <a:ext cx="315196" cy="299700"/>
                </a:xfrm>
                <a:prstGeom prst="rect">
                  <a:avLst/>
                </a:prstGeom>
                <a:blipFill>
                  <a:blip r:embed="rId11"/>
                  <a:stretch>
                    <a:fillRect l="-5769" b="-10204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/>
            <p:nvPr/>
          </p:nvCxnSpPr>
          <p:spPr bwMode="auto">
            <a:xfrm flipV="1">
              <a:off x="2899954" y="3972955"/>
              <a:ext cx="7600" cy="13484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>
              <a:off x="4660720" y="3994840"/>
              <a:ext cx="0" cy="4052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2478713" y="3840096"/>
              <a:ext cx="40858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2157413" y="4202237"/>
              <a:ext cx="249237" cy="30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2166529" y="5050628"/>
              <a:ext cx="249237" cy="30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Down Arrow 14"/>
          <p:cNvSpPr/>
          <p:nvPr/>
        </p:nvSpPr>
        <p:spPr bwMode="auto">
          <a:xfrm>
            <a:off x="2152336" y="3381046"/>
            <a:ext cx="369813" cy="2005263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337242" y="3302669"/>
            <a:ext cx="0" cy="22440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523077" y="3030232"/>
            <a:ext cx="814165" cy="3079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>
                <a:solidFill>
                  <a:srgbClr val="FDCA00"/>
                </a:solidFill>
                <a:latin typeface="+mn-lt"/>
                <a:cs typeface="Franklin Gothic Book"/>
              </a:rPr>
              <a:t>e</a:t>
            </a:r>
            <a:r>
              <a:rPr lang="de-CH" sz="1800" kern="1000" spc="30" dirty="0" smtClean="0">
                <a:solidFill>
                  <a:srgbClr val="FDCA00"/>
                </a:solidFill>
                <a:latin typeface="+mn-lt"/>
                <a:cs typeface="Franklin Gothic Book"/>
              </a:rPr>
              <a:t>-beam</a:t>
            </a:r>
          </a:p>
        </p:txBody>
      </p:sp>
    </p:spTree>
    <p:extLst>
      <p:ext uri="{BB962C8B-B14F-4D97-AF65-F5344CB8AC3E}">
        <p14:creationId xmlns:p14="http://schemas.microsoft.com/office/powerpoint/2010/main" val="2934180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Cavity </a:t>
            </a:r>
            <a:r>
              <a:rPr lang="de-CH" dirty="0" err="1" smtClean="0"/>
              <a:t>model</a:t>
            </a:r>
            <a:r>
              <a:rPr lang="de-CH" dirty="0" smtClean="0"/>
              <a:t> – </a:t>
            </a:r>
            <a:r>
              <a:rPr lang="de-CH" dirty="0"/>
              <a:t>System </a:t>
            </a:r>
            <a:r>
              <a:rPr lang="de-CH" dirty="0" err="1"/>
              <a:t>of</a:t>
            </a:r>
            <a:r>
              <a:rPr lang="de-CH" dirty="0"/>
              <a:t> differential </a:t>
            </a:r>
            <a:r>
              <a:rPr lang="de-CH" dirty="0" err="1" smtClean="0"/>
              <a:t>equations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4983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/>
                  <a:t>Time-</a:t>
                </a:r>
                <a:r>
                  <a:rPr lang="de-CH" dirty="0" err="1"/>
                  <a:t>dependent</a:t>
                </a:r>
                <a:r>
                  <a:rPr lang="de-CH" dirty="0"/>
                  <a:t> </a:t>
                </a:r>
                <a:r>
                  <a:rPr lang="de-CH" dirty="0" err="1"/>
                  <a:t>cavity</a:t>
                </a:r>
                <a:r>
                  <a:rPr lang="de-CH" dirty="0"/>
                  <a:t> </a:t>
                </a:r>
                <a:r>
                  <a:rPr lang="de-CH" dirty="0" err="1"/>
                  <a:t>voltage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de-CH" dirty="0"/>
                  <a:t>and </a:t>
                </a:r>
                <a:r>
                  <a:rPr lang="de-CH" dirty="0" err="1"/>
                  <a:t>inductance</a:t>
                </a:r>
                <a:r>
                  <a:rPr lang="de-CH" dirty="0"/>
                  <a:t> </a:t>
                </a:r>
                <a:r>
                  <a:rPr lang="de-CH" dirty="0" err="1"/>
                  <a:t>current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CH" dirty="0" err="1"/>
                  <a:t>ruled</a:t>
                </a:r>
                <a:r>
                  <a:rPr lang="de-CH" dirty="0"/>
                  <a:t> </a:t>
                </a:r>
                <a:r>
                  <a:rPr lang="de-CH" dirty="0" err="1"/>
                  <a:t>by</a:t>
                </a:r>
                <a:r>
                  <a:rPr lang="de-CH" dirty="0"/>
                  <a:t>: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 smtClean="0"/>
                  <a:t>   </a:t>
                </a:r>
                <a:r>
                  <a:rPr lang="de-CH" dirty="0" err="1" smtClean="0"/>
                  <a:t>or</a:t>
                </a:r>
                <a:r>
                  <a:rPr lang="de-CH" dirty="0" smtClean="0"/>
                  <a:t>, </a:t>
                </a:r>
                <a:r>
                  <a:rPr lang="de-CH" dirty="0" err="1" smtClean="0"/>
                  <a:t>functions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 RF </a:t>
                </a:r>
                <a:r>
                  <a:rPr lang="de-CH" dirty="0" err="1" smtClean="0"/>
                  <a:t>parameters</a:t>
                </a:r>
                <a:r>
                  <a:rPr lang="de-CH" dirty="0" smtClean="0"/>
                  <a:t>, </a:t>
                </a:r>
                <a:r>
                  <a:rPr lang="de-CH" dirty="0" err="1" smtClean="0"/>
                  <a:t>with</a:t>
                </a: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/>
                  <a:t>W</a:t>
                </a:r>
                <a:r>
                  <a:rPr lang="de-CH" dirty="0" err="1" smtClean="0"/>
                  <a:t>ith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voltage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 smtClean="0"/>
                  <a:t>and </a:t>
                </a:r>
                <a:r>
                  <a:rPr lang="de-CH" dirty="0" err="1" smtClean="0"/>
                  <a:t>currents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de-CH" b="0" dirty="0" smtClean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 smtClean="0"/>
                  <a:t>   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: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/>
                  <a:t>	 </a:t>
                </a:r>
                <a:r>
                  <a:rPr lang="de-CH" dirty="0" smtClean="0"/>
                  <a:t>,	    </a:t>
                </a:r>
                <a:r>
                  <a:rPr lang="de-CH" dirty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	</a:t>
                </a:r>
                <a:r>
                  <a:rPr lang="de-CH" dirty="0"/>
                  <a:t> </a:t>
                </a:r>
                <a:r>
                  <a:rPr lang="de-CH" dirty="0" smtClean="0"/>
                  <a:t>           	        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being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static</a:t>
                </a:r>
                <a:r>
                  <a:rPr lang="de-CH" dirty="0" smtClean="0"/>
                  <a:t> beam </a:t>
                </a:r>
                <a:r>
                  <a:rPr lang="de-CH" dirty="0" err="1" smtClean="0"/>
                  <a:t>admittance</a:t>
                </a:r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pPr marL="0" indent="0">
                  <a:buNone/>
                </a:pPr>
                <a:r>
                  <a:rPr lang="de-CH" dirty="0" smtClean="0"/>
                  <a:t>   </a:t>
                </a:r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9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4983"/>
              </a:xfrm>
              <a:blipFill>
                <a:blip r:embed="rId3"/>
                <a:stretch>
                  <a:fillRect l="-1654" t="-1365" r="-1496" b="-99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34663" y="1723504"/>
                <a:ext cx="4139595" cy="105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𝑅𝐶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𝑖𝑛𝑑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63" y="1723504"/>
                <a:ext cx="4139595" cy="1051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61931" y="3263315"/>
                <a:ext cx="5454316" cy="1044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de-CH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de-CH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type m:val="lin"/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𝑖𝑛𝑑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31" y="3263315"/>
                <a:ext cx="5454316" cy="1044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30687" y="2088316"/>
                <a:ext cx="2638933" cy="312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dirty="0" smtClean="0"/>
                  <a:t>w</a:t>
                </a:r>
                <a:r>
                  <a:rPr lang="de-CH" sz="1800" b="0" dirty="0" err="1" smtClean="0"/>
                  <a:t>ith</a:t>
                </a:r>
                <a:r>
                  <a:rPr lang="de-CH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de-CH" sz="18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CH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CH" sz="1800" dirty="0"/>
                  <a:t> </a:t>
                </a:r>
                <a:r>
                  <a:rPr lang="de-CH" sz="1800" dirty="0" err="1" smtClean="0"/>
                  <a:t>for</a:t>
                </a:r>
                <a:r>
                  <a:rPr lang="de-CH" sz="1800" dirty="0" smtClean="0"/>
                  <a:t> input </a:t>
                </a:r>
                <a:r>
                  <a:rPr lang="de-CH" sz="1800" dirty="0" err="1" smtClean="0"/>
                  <a:t>cavity</a:t>
                </a:r>
                <a:endParaRPr lang="de-CH" sz="1800" kern="1000" spc="30" dirty="0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687" y="2088316"/>
                <a:ext cx="2638933" cy="312821"/>
              </a:xfrm>
              <a:prstGeom prst="rect">
                <a:avLst/>
              </a:prstGeom>
              <a:blipFill>
                <a:blip r:embed="rId6"/>
                <a:stretch>
                  <a:fillRect l="-5312" t="-17647" r="-5081" b="-4117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84180"/>
              </p:ext>
            </p:extLst>
          </p:nvPr>
        </p:nvGraphicFramePr>
        <p:xfrm>
          <a:off x="5511800" y="358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1800" y="358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25489" y="2683094"/>
                <a:ext cx="985975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489" y="2683094"/>
                <a:ext cx="985975" cy="6415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5915509" y="2739404"/>
            <a:ext cx="2811395" cy="3128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dirty="0" err="1" smtClean="0"/>
              <a:t>for</a:t>
            </a:r>
            <a:r>
              <a:rPr lang="de-CH" sz="1800" dirty="0" smtClean="0"/>
              <a:t> input and </a:t>
            </a:r>
            <a:r>
              <a:rPr lang="de-CH" sz="1800" dirty="0" err="1" smtClean="0"/>
              <a:t>output</a:t>
            </a:r>
            <a:r>
              <a:rPr lang="de-CH" sz="1800" dirty="0" smtClean="0"/>
              <a:t> </a:t>
            </a:r>
            <a:r>
              <a:rPr lang="de-CH" sz="1800" dirty="0" err="1" smtClean="0"/>
              <a:t>cavities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39573" y="2988056"/>
            <a:ext cx="1528027" cy="31282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dirty="0" err="1" smtClean="0">
                <a:cs typeface="Franklin Gothic Book"/>
              </a:rPr>
              <a:t>otherwise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05084" y="5759147"/>
                <a:ext cx="1007262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84" y="5759147"/>
                <a:ext cx="1007262" cy="550728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83004" y="5720482"/>
                <a:ext cx="1243417" cy="562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04" y="5720482"/>
                <a:ext cx="1243417" cy="5626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395906" y="5762839"/>
                <a:ext cx="1953805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906" y="5762839"/>
                <a:ext cx="1953805" cy="514051"/>
              </a:xfrm>
              <a:prstGeom prst="rect">
                <a:avLst/>
              </a:prstGeom>
              <a:blipFill>
                <a:blip r:embed="rId12"/>
                <a:stretch>
                  <a:fillRect t="-49412" b="-9058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72252" y="4769606"/>
                <a:ext cx="4364785" cy="88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𝑖𝑛𝑑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252" y="4769606"/>
                <a:ext cx="4364785" cy="8850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829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Convergence</a:t>
            </a:r>
            <a:r>
              <a:rPr lang="de-CH" dirty="0" smtClean="0"/>
              <a:t> </a:t>
            </a:r>
            <a:r>
              <a:rPr lang="de-CH" dirty="0" err="1" smtClean="0"/>
              <a:t>acceleration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4983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To </a:t>
                </a:r>
                <a:r>
                  <a:rPr lang="de-CH" dirty="0" err="1" smtClean="0"/>
                  <a:t>accelerate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convergence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steady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state</a:t>
                </a:r>
                <a:r>
                  <a:rPr lang="de-CH" dirty="0" smtClean="0"/>
                  <a:t>, </a:t>
                </a:r>
                <a:r>
                  <a:rPr lang="de-CH" dirty="0" err="1" smtClean="0"/>
                  <a:t>change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transient </a:t>
                </a:r>
                <a:r>
                  <a:rPr lang="de-CH" dirty="0" err="1" smtClean="0"/>
                  <a:t>behavior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above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system</a:t>
                </a:r>
                <a:r>
                  <a:rPr lang="de-CH" dirty="0" smtClean="0"/>
                  <a:t>. Set </a:t>
                </a:r>
                <a:r>
                  <a:rPr lang="de-CH" dirty="0" err="1" smtClean="0"/>
                  <a:t>replacement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system</a:t>
                </a:r>
                <a:r>
                  <a:rPr lang="de-CH" dirty="0" smtClean="0"/>
                  <a:t>: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/>
                  <a:t> </a:t>
                </a:r>
                <a:r>
                  <a:rPr lang="de-CH" dirty="0" smtClean="0"/>
                  <a:t>   </a:t>
                </a:r>
                <a:r>
                  <a:rPr lang="de-CH" dirty="0" err="1" smtClean="0"/>
                  <a:t>Steady-state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initial </a:t>
                </a:r>
                <a:r>
                  <a:rPr lang="de-CH" dirty="0" err="1" smtClean="0"/>
                  <a:t>system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given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:</a:t>
                </a:r>
                <a:r>
                  <a:rPr lang="de-CH" dirty="0"/>
                  <a:t>	 </a:t>
                </a:r>
                <a:r>
                  <a:rPr lang="de-CH" dirty="0" smtClean="0"/>
                  <a:t>         </a:t>
                </a:r>
                <a:r>
                  <a:rPr lang="de-CH" dirty="0" err="1" smtClean="0"/>
                  <a:t>and</a:t>
                </a: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Choosing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𝑑𝑒𝑡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CH" dirty="0" smtClean="0"/>
                  <a:t> - </a:t>
                </a:r>
                <a:r>
                  <a:rPr lang="de-CH" dirty="0" err="1" smtClean="0"/>
                  <a:t>or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eigenvalues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CH" dirty="0" smtClean="0"/>
                  <a:t> -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defining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complex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quantity</a:t>
                </a:r>
                <a:r>
                  <a:rPr lang="de-CH" dirty="0" smtClean="0"/>
                  <a:t>: 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 smtClean="0"/>
                  <a:t>   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constraints</a:t>
                </a:r>
                <a:r>
                  <a:rPr lang="de-CH" dirty="0" smtClean="0"/>
                  <a:t> on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CH" dirty="0" smtClean="0"/>
                  <a:t>’s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CH" dirty="0" smtClean="0"/>
                  <a:t>’s </a:t>
                </a:r>
                <a:r>
                  <a:rPr lang="de-CH" dirty="0" err="1" smtClean="0"/>
                  <a:t>for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steady-state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replacement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system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      </a:t>
                </a:r>
                <a:r>
                  <a:rPr lang="de-CH" dirty="0" err="1" smtClean="0"/>
                  <a:t>be</a:t>
                </a:r>
                <a:r>
                  <a:rPr lang="de-CH" dirty="0" smtClean="0"/>
                  <a:t>  </a:t>
                </a:r>
                <a:r>
                  <a:rPr lang="de-CH" dirty="0" err="1" smtClean="0"/>
                  <a:t>identical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original </a:t>
                </a:r>
                <a:r>
                  <a:rPr lang="de-CH" dirty="0" err="1" smtClean="0"/>
                  <a:t>one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are</a:t>
                </a:r>
                <a:r>
                  <a:rPr lang="de-CH" dirty="0" smtClean="0"/>
                  <a:t>: </a:t>
                </a:r>
                <a:endParaRPr lang="de-CH" dirty="0"/>
              </a:p>
            </p:txBody>
          </p:sp>
        </mc:Choice>
        <mc:Fallback xmlns="">
          <p:sp>
            <p:nvSpPr>
              <p:cNvPr id="9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4983"/>
              </a:xfrm>
              <a:blipFill>
                <a:blip r:embed="rId2"/>
                <a:stretch>
                  <a:fillRect l="-1811" t="-1365" r="-23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86361" y="2034715"/>
                <a:ext cx="4447884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𝑖𝑛𝑑</m:t>
                                        </m:r>
                                      </m:sub>
                                    </m:s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𝑖𝑛𝑑</m:t>
                                        </m:r>
                                      </m:sub>
                                    </m:s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61" y="2034715"/>
                <a:ext cx="4447884" cy="695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541242" y="2723201"/>
                <a:ext cx="1889620" cy="629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𝑖𝑛𝑑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42" y="2723201"/>
                <a:ext cx="1889620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75627" y="2761366"/>
                <a:ext cx="1431610" cy="584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𝑖𝑛𝑑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27" y="2761366"/>
                <a:ext cx="1431610" cy="5841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34476" y="3802802"/>
                <a:ext cx="4351063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𝑗𝑡𝑟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476" y="3802802"/>
                <a:ext cx="4351063" cy="554254"/>
              </a:xfrm>
              <a:prstGeom prst="rect">
                <a:avLst/>
              </a:prstGeom>
              <a:blipFill>
                <a:blip r:embed="rId6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31112" y="5362643"/>
            <a:ext cx="451106" cy="3832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err="1" smtClean="0">
                <a:latin typeface="+mn-lt"/>
                <a:cs typeface="Franklin Gothic Book"/>
              </a:rPr>
              <a:t>and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1914" y="4943322"/>
                <a:ext cx="3946721" cy="1261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𝑖𝑛𝑑</m:t>
                                        </m:r>
                                      </m:sub>
                                    </m:s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𝑖𝑛𝑑</m:t>
                                        </m:r>
                                      </m:sub>
                                    </m:s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14" y="4943322"/>
                <a:ext cx="3946721" cy="1261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04696" y="5268390"/>
                <a:ext cx="2678297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𝑡𝑟</m:t>
                                </m:r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96" y="5268390"/>
                <a:ext cx="2678297" cy="641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453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Final </a:t>
            </a:r>
            <a:r>
              <a:rPr lang="de-CH" dirty="0" err="1" smtClean="0"/>
              <a:t>replacement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leap-frog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4983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The </a:t>
                </a:r>
                <a:r>
                  <a:rPr lang="de-CH" dirty="0" err="1" smtClean="0"/>
                  <a:t>above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system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solved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obtain</a:t>
                </a:r>
                <a:r>
                  <a:rPr lang="de-CH" dirty="0" smtClean="0"/>
                  <a:t> real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For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each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, </a:t>
                </a:r>
                <a:r>
                  <a:rPr lang="de-CH" dirty="0" err="1"/>
                  <a:t>v</a:t>
                </a:r>
                <a:r>
                  <a:rPr lang="de-CH" dirty="0" err="1" smtClean="0"/>
                  <a:t>oltage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CH" dirty="0" smtClean="0"/>
                  <a:t>solved </a:t>
                </a:r>
                <a:r>
                  <a:rPr lang="de-CH" dirty="0" err="1" smtClean="0"/>
                  <a:t>with</a:t>
                </a:r>
                <a:r>
                  <a:rPr lang="de-CH" dirty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/>
                  <a:t>leap-frog </a:t>
                </a:r>
                <a:r>
                  <a:rPr lang="de-CH" dirty="0" err="1" smtClean="0"/>
                  <a:t>scheme</a:t>
                </a:r>
                <a:r>
                  <a:rPr lang="de-CH" dirty="0" smtClean="0"/>
                  <a:t>: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Induced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in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defined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as</a:t>
                </a:r>
                <a:r>
                  <a:rPr lang="de-CH" dirty="0" smtClean="0"/>
                  <a:t>: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/>
                  <a:t> </a:t>
                </a:r>
                <a:r>
                  <a:rPr lang="de-CH" dirty="0" smtClean="0"/>
                  <a:t>   </a:t>
                </a:r>
                <a:r>
                  <a:rPr lang="de-CH" dirty="0" err="1" smtClean="0"/>
                  <a:t>with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CH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de-CH" dirty="0" smtClean="0"/>
                  <a:t> normalized </a:t>
                </a:r>
                <a:r>
                  <a:rPr lang="de-CH" dirty="0" err="1"/>
                  <a:t>cavity</a:t>
                </a:r>
                <a:r>
                  <a:rPr lang="de-CH" dirty="0"/>
                  <a:t> </a:t>
                </a:r>
                <a:r>
                  <a:rPr lang="de-CH" dirty="0" smtClean="0"/>
                  <a:t>e-</a:t>
                </a:r>
                <a:r>
                  <a:rPr lang="de-CH" dirty="0" err="1" smtClean="0"/>
                  <a:t>field</a:t>
                </a:r>
                <a:r>
                  <a:rPr lang="de-CH" dirty="0" smtClean="0"/>
                  <a:t>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/>
                  <a:t>C</a:t>
                </a:r>
                <a:r>
                  <a:rPr lang="de-CH" dirty="0" err="1" smtClean="0"/>
                  <a:t>urrent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generator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beam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chosen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as</a:t>
                </a:r>
                <a:r>
                  <a:rPr lang="de-CH" dirty="0" smtClean="0"/>
                  <a:t> a sin time-domain </a:t>
                </a:r>
                <a:r>
                  <a:rPr lang="de-CH" dirty="0" err="1" smtClean="0"/>
                  <a:t>variation</a:t>
                </a:r>
                <a:r>
                  <a:rPr lang="de-CH" dirty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an </a:t>
                </a:r>
                <a:r>
                  <a:rPr lang="de-CH" dirty="0" err="1" smtClean="0"/>
                  <a:t>amplitude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function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input</a:t>
                </a:r>
                <a:r>
                  <a:rPr lang="de-CH" dirty="0" smtClean="0"/>
                  <a:t> power</a:t>
                </a:r>
              </a:p>
            </p:txBody>
          </p:sp>
        </mc:Choice>
        <mc:Fallback xmlns="">
          <p:sp>
            <p:nvSpPr>
              <p:cNvPr id="9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4983"/>
              </a:xfrm>
              <a:blipFill>
                <a:blip r:embed="rId2"/>
                <a:stretch>
                  <a:fillRect l="-1654" t="-1117" b="-260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99601" y="2355514"/>
            <a:ext cx="8702040" cy="1230291"/>
            <a:chOff x="599601" y="1982134"/>
            <a:chExt cx="8702040" cy="1230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340168" y="1982134"/>
                  <a:ext cx="5952172" cy="5859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𝜋𝛥𝜏</m:t>
                            </m:r>
                          </m:den>
                        </m:f>
                        <m:r>
                          <a:rPr lang="de-CH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de-CH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de-CH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𝑖𝑛𝑑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168" y="1982134"/>
                  <a:ext cx="5952172" cy="5859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99601" y="2583086"/>
                  <a:ext cx="8702040" cy="6293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𝜋𝛥𝜏</m:t>
                            </m:r>
                          </m:den>
                        </m:f>
                        <m:r>
                          <a:rPr lang="de-CH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p>
                          <m:s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CH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  <m:r>
                          <a:rPr lang="de-CH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𝑖𝑛𝑑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𝑖𝑛𝑑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bSup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01" y="2583086"/>
                  <a:ext cx="8702040" cy="62933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52588" y="4111015"/>
                <a:ext cx="6560820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𝑖𝑛𝑑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b>
                          </m:sSub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𝑐𝑜𝑒𝑓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h𝑎𝑟𝑚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𝑛𝑔</m:t>
                              </m:r>
                            </m:sup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CH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CH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  <m:sup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CH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CH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bSup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𝑐𝑎𝑣</m:t>
                                      </m:r>
                                    </m:sub>
                                  </m:sSub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88" y="4111015"/>
                <a:ext cx="6560820" cy="885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208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SLAC </a:t>
            </a:r>
            <a:r>
              <a:rPr lang="de-CH" dirty="0"/>
              <a:t>5045 </a:t>
            </a:r>
            <a:r>
              <a:rPr lang="de-CH" dirty="0" smtClean="0"/>
              <a:t>S-band </a:t>
            </a:r>
            <a:r>
              <a:rPr lang="de-CH" dirty="0" err="1" smtClean="0"/>
              <a:t>klystron</a:t>
            </a:r>
            <a:r>
              <a:rPr lang="de-CH" dirty="0" smtClean="0"/>
              <a:t> </a:t>
            </a:r>
            <a:r>
              <a:rPr lang="de-CH" dirty="0" err="1" smtClean="0"/>
              <a:t>input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061037"/>
                  </p:ext>
                </p:extLst>
              </p:nvPr>
            </p:nvGraphicFramePr>
            <p:xfrm>
              <a:off x="1053738" y="2713509"/>
              <a:ext cx="7728317" cy="2598636"/>
            </p:xfrm>
            <a:graphic>
              <a:graphicData uri="http://schemas.openxmlformats.org/drawingml/2006/table">
                <a:tbl>
                  <a:tblPr>
                    <a:tableStyleId>{D7AC3CCA-C797-4891-BE02-D94E43425B78}</a:tableStyleId>
                  </a:tblPr>
                  <a:tblGrid>
                    <a:gridCol w="10450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93668">
                      <a:extLst>
                        <a:ext uri="{9D8B030D-6E8A-4147-A177-3AD203B41FA5}">
                          <a16:colId xmlns:a16="http://schemas.microsoft.com/office/drawing/2014/main" xmlns="" val="132904494"/>
                        </a:ext>
                      </a:extLst>
                    </a:gridCol>
                    <a:gridCol w="750026">
                      <a:extLst>
                        <a:ext uri="{9D8B030D-6E8A-4147-A177-3AD203B41FA5}">
                          <a16:colId xmlns:a16="http://schemas.microsoft.com/office/drawing/2014/main" xmlns="" val="382014726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xmlns="" val="3285597782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xmlns="" val="1958579106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275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27512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Cavity No.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Cavity</a:t>
                          </a:r>
                          <a:r>
                            <a:rPr lang="en-US" sz="1600" baseline="0" dirty="0" smtClean="0">
                              <a:latin typeface="+mn-lt"/>
                            </a:rPr>
                            <a:t> frequency (MHz)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6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de-CH" sz="16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kern="1000" spc="30" baseline="30000" dirty="0" smtClean="0">
                                        <a:cs typeface="Franklin Gothic Book"/>
                                      </a:rPr>
                                      <m:t>(∗∗)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e-CH" sz="1600" dirty="0" smtClean="0"/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600" dirty="0" smtClean="0"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de-CH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6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CH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6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CH" sz="1600" b="0" i="1" smtClean="0">
                                        <a:latin typeface="Cambria Math" panose="02040503050406030204" pitchFamily="18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Gap length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(mm)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CH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kern="1000" spc="30" baseline="30000" dirty="0" smtClean="0">
                              <a:cs typeface="Franklin Gothic Book"/>
                            </a:rPr>
                            <a:t>(**)</a:t>
                          </a:r>
                          <a:r>
                            <a:rPr lang="en-US" sz="1600" dirty="0" smtClean="0">
                              <a:latin typeface="+mn-lt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Drift</a:t>
                          </a:r>
                          <a:r>
                            <a:rPr lang="en-US" sz="1600" baseline="0" dirty="0" smtClean="0">
                              <a:latin typeface="+mn-lt"/>
                            </a:rPr>
                            <a:t> length</a:t>
                          </a:r>
                        </a:p>
                        <a:p>
                          <a:pPr algn="ctr"/>
                          <a:r>
                            <a:rPr lang="en-US" sz="1600" baseline="0" dirty="0" smtClean="0">
                              <a:latin typeface="+mn-lt"/>
                            </a:rPr>
                            <a:t>(cm)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67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2860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58.2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175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6.76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0.726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67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2855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75.1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7.19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0.725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5.55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baseline="0" dirty="0" smtClean="0"/>
                            <a:t>3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2877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68.3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8.36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0.717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5.55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dirty="0" smtClean="0"/>
                            <a:t>4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2887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79.6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11.18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0.703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5.55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dirty="0" smtClean="0"/>
                            <a:t>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2935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89.4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baseline="0" dirty="0" smtClean="0">
                              <a:latin typeface="+mn-lt"/>
                            </a:rPr>
                            <a:t>12.01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0.690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28.53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dirty="0" smtClean="0"/>
                            <a:t>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2852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96.9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16.5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16.59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0.648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10.36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061037"/>
                  </p:ext>
                </p:extLst>
              </p:nvPr>
            </p:nvGraphicFramePr>
            <p:xfrm>
              <a:off x="1053738" y="2713509"/>
              <a:ext cx="7728317" cy="2598636"/>
            </p:xfrm>
            <a:graphic>
              <a:graphicData uri="http://schemas.openxmlformats.org/drawingml/2006/table">
                <a:tbl>
                  <a:tblPr>
                    <a:tableStyleId>{D7AC3CCA-C797-4891-BE02-D94E43425B78}</a:tableStyleId>
                  </a:tblPr>
                  <a:tblGrid>
                    <a:gridCol w="1045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93668">
                      <a:extLst>
                        <a:ext uri="{9D8B030D-6E8A-4147-A177-3AD203B41FA5}">
                          <a16:colId xmlns:a16="http://schemas.microsoft.com/office/drawing/2014/main" val="132904494"/>
                        </a:ext>
                      </a:extLst>
                    </a:gridCol>
                    <a:gridCol w="750026">
                      <a:extLst>
                        <a:ext uri="{9D8B030D-6E8A-4147-A177-3AD203B41FA5}">
                          <a16:colId xmlns:a16="http://schemas.microsoft.com/office/drawing/2014/main" val="382014726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285597782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1958579106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82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Cavity No.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Cavity</a:t>
                          </a:r>
                          <a:r>
                            <a:rPr lang="en-US" sz="1600" baseline="0" dirty="0" smtClean="0">
                              <a:latin typeface="+mn-lt"/>
                            </a:rPr>
                            <a:t> frequency (MHz)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52033" t="-60000" r="-580488" b="-36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61616" t="-60000" r="-621212" b="-36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6809" t="-60000" r="-554255" b="-36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Gap length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(mm)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4545" t="-60000" r="-210000" b="-36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Drift</a:t>
                          </a:r>
                          <a:r>
                            <a:rPr lang="en-US" sz="1600" baseline="0" dirty="0" smtClean="0">
                              <a:latin typeface="+mn-lt"/>
                            </a:rPr>
                            <a:t> length</a:t>
                          </a:r>
                        </a:p>
                        <a:p>
                          <a:pPr algn="ctr"/>
                          <a:r>
                            <a:rPr lang="en-US" sz="1600" baseline="0" dirty="0" smtClean="0">
                              <a:latin typeface="+mn-lt"/>
                            </a:rPr>
                            <a:t>(cm)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2860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58.2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175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6.76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0.726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2855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75.1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7.19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0.725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5.55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baseline="0" dirty="0" smtClean="0"/>
                            <a:t>3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2877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68.3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8.36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0.717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5.55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dirty="0" smtClean="0"/>
                            <a:t>4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2887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79.6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11.18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0.703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5.55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dirty="0" smtClean="0"/>
                            <a:t>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2935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89.4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-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baseline="0" dirty="0" smtClean="0">
                              <a:latin typeface="+mn-lt"/>
                            </a:rPr>
                            <a:t>12.01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0.690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28.53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7239">
                    <a:tc>
                      <a:txBody>
                        <a:bodyPr/>
                        <a:lstStyle/>
                        <a:p>
                          <a:r>
                            <a:rPr lang="de-CH" sz="1600" dirty="0" smtClean="0"/>
                            <a:t>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2852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+mn-lt"/>
                            </a:rPr>
                            <a:t>96.9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2000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16.5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CH" sz="1600" dirty="0" smtClean="0">
                              <a:latin typeface="+mn-lt"/>
                            </a:rPr>
                            <a:t>16.59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0.648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+mn-lt"/>
                            </a:rPr>
                            <a:t>10.36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55620"/>
              </p:ext>
            </p:extLst>
          </p:nvPr>
        </p:nvGraphicFramePr>
        <p:xfrm>
          <a:off x="1058089" y="1517156"/>
          <a:ext cx="7732675" cy="91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72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618">
                  <a:extLst>
                    <a:ext uri="{9D8B030D-6E8A-4147-A177-3AD203B41FA5}">
                      <a16:colId xmlns:a16="http://schemas.microsoft.com/office/drawing/2014/main" xmlns="" val="132904494"/>
                    </a:ext>
                  </a:extLst>
                </a:gridCol>
                <a:gridCol w="1445628">
                  <a:extLst>
                    <a:ext uri="{9D8B030D-6E8A-4147-A177-3AD203B41FA5}">
                      <a16:colId xmlns:a16="http://schemas.microsoft.com/office/drawing/2014/main" xmlns="" val="3820147267"/>
                    </a:ext>
                  </a:extLst>
                </a:gridCol>
                <a:gridCol w="1428200">
                  <a:extLst>
                    <a:ext uri="{9D8B030D-6E8A-4147-A177-3AD203B41FA5}">
                      <a16:colId xmlns:a16="http://schemas.microsoft.com/office/drawing/2014/main" xmlns="" val="3285597782"/>
                    </a:ext>
                  </a:extLst>
                </a:gridCol>
                <a:gridCol w="1440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5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Operating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frequency </a:t>
                      </a:r>
                    </a:p>
                    <a:p>
                      <a:pPr algn="ctr"/>
                      <a:r>
                        <a:rPr lang="en-US" sz="1600" dirty="0" smtClean="0"/>
                        <a:t>(MHz)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Beam voltage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(kV)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latin typeface="+mn-lt"/>
                        </a:rPr>
                        <a:t>Beam </a:t>
                      </a:r>
                      <a:r>
                        <a:rPr lang="de-CH" sz="1600" dirty="0" err="1" smtClean="0">
                          <a:latin typeface="+mn-lt"/>
                        </a:rPr>
                        <a:t>current</a:t>
                      </a:r>
                      <a:endParaRPr lang="de-CH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(A)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Beam radius (cm)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Drift</a:t>
                      </a:r>
                      <a:r>
                        <a:rPr lang="en-US" sz="1600" baseline="0" dirty="0" smtClean="0">
                          <a:latin typeface="+mn-lt"/>
                        </a:rPr>
                        <a:t> radius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(cm)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7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2856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320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362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1.10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1.59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52752" y="1258063"/>
            <a:ext cx="335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0" spc="30" baseline="30000" dirty="0">
                <a:cs typeface="Franklin Gothic Book"/>
              </a:rPr>
              <a:t>(*)</a:t>
            </a:r>
            <a:endParaRPr lang="de-CH" dirty="0"/>
          </a:p>
        </p:txBody>
      </p:sp>
      <p:sp>
        <p:nvSpPr>
          <p:cNvPr id="10" name="Rectangle 9"/>
          <p:cNvSpPr/>
          <p:nvPr/>
        </p:nvSpPr>
        <p:spPr>
          <a:xfrm>
            <a:off x="952752" y="2466925"/>
            <a:ext cx="335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00" spc="30" baseline="30000" dirty="0">
                <a:cs typeface="Franklin Gothic Book"/>
              </a:rPr>
              <a:t>(*)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1051560" y="5345369"/>
            <a:ext cx="7840980" cy="3353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baseline="30000" dirty="0" smtClean="0">
                <a:cs typeface="Franklin Gothic Book"/>
              </a:rPr>
              <a:t>(*)</a:t>
            </a:r>
            <a:r>
              <a:rPr lang="de-CH" sz="1800" dirty="0" smtClean="0">
                <a:cs typeface="Franklin Gothic Book"/>
              </a:rPr>
              <a:t>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from</a:t>
            </a:r>
            <a:r>
              <a:rPr lang="de-CH" sz="1800" kern="1000" spc="30" dirty="0" smtClean="0">
                <a:latin typeface="+mn-lt"/>
                <a:cs typeface="Franklin Gothic Book"/>
              </a:rPr>
              <a:t> A. Jensen 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with</a:t>
            </a:r>
            <a:r>
              <a:rPr lang="de-CH" sz="1800" kern="1000" spc="30" dirty="0" smtClean="0">
                <a:latin typeface="+mn-lt"/>
                <a:cs typeface="Franklin Gothic Book"/>
              </a:rPr>
              <a:t> AJDISK, priv.com. Jan. 2012</a:t>
            </a:r>
            <a:r>
              <a:rPr lang="de-CH" sz="1800" kern="1000" spc="30" dirty="0">
                <a:latin typeface="+mn-lt"/>
                <a:cs typeface="Franklin Gothic Book"/>
              </a:rPr>
              <a:t>	</a:t>
            </a:r>
            <a:r>
              <a:rPr lang="de-CH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baseline="30000" dirty="0" smtClean="0">
                <a:cs typeface="Franklin Gothic Book"/>
              </a:rPr>
              <a:t>(**)</a:t>
            </a:r>
            <a:r>
              <a:rPr lang="de-CH" sz="1800" dirty="0" smtClean="0">
                <a:cs typeface="Franklin Gothic Book"/>
              </a:rPr>
              <a:t> </a:t>
            </a:r>
            <a:r>
              <a:rPr lang="de-CH" sz="1800" kern="1000" spc="30" dirty="0" smtClean="0">
                <a:latin typeface="+mn-lt"/>
                <a:cs typeface="Franklin Gothic Book"/>
              </a:rPr>
              <a:t>at </a:t>
            </a:r>
            <a:r>
              <a:rPr lang="de-CH" sz="1800" kern="1000" spc="30" dirty="0">
                <a:latin typeface="+mn-lt"/>
                <a:cs typeface="Franklin Gothic Book"/>
              </a:rPr>
              <a:t>radius 0.707𝑏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7" y="5814240"/>
            <a:ext cx="7427326" cy="5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47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grpSp>
        <p:nvGrpSpPr>
          <p:cNvPr id="2" name="Groupe 1"/>
          <p:cNvGrpSpPr/>
          <p:nvPr/>
        </p:nvGrpSpPr>
        <p:grpSpPr>
          <a:xfrm>
            <a:off x="876300" y="1029336"/>
            <a:ext cx="7833368" cy="5462609"/>
            <a:chOff x="876300" y="1029336"/>
            <a:chExt cx="7833368" cy="5462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668" y="1029336"/>
              <a:ext cx="7560000" cy="2522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048" y="3727146"/>
              <a:ext cx="7560000" cy="276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6300" y="3551886"/>
              <a:ext cx="990600" cy="3114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solidFill>
                    <a:srgbClr val="1B34E9"/>
                  </a:solidFill>
                  <a:latin typeface="+mn-lt"/>
                  <a:cs typeface="Franklin Gothic Book"/>
                </a:rPr>
                <a:t>Cavity 1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 5045 </a:t>
            </a:r>
            <a:r>
              <a:rPr lang="en-US" dirty="0" smtClean="0"/>
              <a:t>klystron numerical experiment</a:t>
            </a:r>
            <a:br>
              <a:rPr lang="en-US" dirty="0" smtClean="0"/>
            </a:br>
            <a:r>
              <a:rPr lang="en-US" dirty="0" smtClean="0"/>
              <a:t>		(no space charge)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1557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grpSp>
        <p:nvGrpSpPr>
          <p:cNvPr id="3" name="Groupe 2"/>
          <p:cNvGrpSpPr/>
          <p:nvPr/>
        </p:nvGrpSpPr>
        <p:grpSpPr>
          <a:xfrm>
            <a:off x="876300" y="1066259"/>
            <a:ext cx="7834320" cy="5421456"/>
            <a:chOff x="876300" y="1066259"/>
            <a:chExt cx="7834320" cy="54214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" y="3722916"/>
              <a:ext cx="7560000" cy="276479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668" y="1066259"/>
              <a:ext cx="7560000" cy="276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6300" y="3551886"/>
              <a:ext cx="990600" cy="3114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solidFill>
                    <a:srgbClr val="1B34E9"/>
                  </a:solidFill>
                  <a:latin typeface="+mn-lt"/>
                  <a:cs typeface="Franklin Gothic Book"/>
                </a:rPr>
                <a:t>Cavity 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300" y="1273506"/>
              <a:ext cx="990600" cy="3114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solidFill>
                    <a:srgbClr val="1B34E9"/>
                  </a:solidFill>
                  <a:latin typeface="+mn-lt"/>
                  <a:cs typeface="Franklin Gothic Book"/>
                </a:rPr>
                <a:t>Cavity 2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3559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Klystrons - </a:t>
            </a:r>
            <a:r>
              <a:rPr lang="de-CH" dirty="0" err="1" smtClean="0"/>
              <a:t>Overview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042988" y="5806759"/>
            <a:ext cx="7742237" cy="586422"/>
          </a:xfrm>
        </p:spPr>
        <p:txBody>
          <a:bodyPr/>
          <a:lstStyle/>
          <a:p>
            <a:pPr marL="0" indent="0">
              <a:buNone/>
            </a:pPr>
            <a:r>
              <a:rPr lang="en-US" kern="1000" spc="30" baseline="30000" dirty="0" smtClean="0">
                <a:cs typeface="Franklin Gothic Book"/>
              </a:rPr>
              <a:t>(*) </a:t>
            </a:r>
            <a:r>
              <a:rPr lang="en-US" dirty="0" smtClean="0"/>
              <a:t>Adapted from Sprehn </a:t>
            </a:r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/>
              <a:t>et al, Performance of a 150-MW S-Band Klystron, </a:t>
            </a:r>
            <a:r>
              <a:rPr lang="en-US" dirty="0" smtClean="0"/>
              <a:t>AIP</a:t>
            </a:r>
            <a:r>
              <a:rPr lang="en-US" dirty="0"/>
              <a:t>. Conf. Proc. 337, 1995, p. </a:t>
            </a:r>
            <a:r>
              <a:rPr lang="en-US" dirty="0" smtClean="0"/>
              <a:t>44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56154" y="1309591"/>
            <a:ext cx="8137204" cy="3182580"/>
            <a:chOff x="756154" y="1065751"/>
            <a:chExt cx="8137204" cy="318258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54" y="1747411"/>
              <a:ext cx="7740000" cy="250092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1219200" y="1638300"/>
              <a:ext cx="4724400" cy="167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4172" y="1554036"/>
              <a:ext cx="1054669" cy="25884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err="1" smtClean="0">
                  <a:solidFill>
                    <a:srgbClr val="FF0000"/>
                  </a:solidFill>
                  <a:latin typeface="+mn-lt"/>
                  <a:cs typeface="Franklin Gothic Book"/>
                </a:rPr>
                <a:t>Electron</a:t>
              </a:r>
              <a:r>
                <a: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rPr>
                <a:t> </a:t>
              </a:r>
              <a:r>
                <a:rPr lang="de-CH" sz="1400" kern="1000" spc="30" dirty="0" err="1">
                  <a:solidFill>
                    <a:srgbClr val="FF0000"/>
                  </a:solidFill>
                  <a:latin typeface="+mn-lt"/>
                  <a:cs typeface="Franklin Gothic Book"/>
                </a:rPr>
                <a:t>g</a:t>
              </a:r>
              <a:r>
                <a:rPr lang="de-CH" sz="1400" kern="1000" spc="30" dirty="0" err="1" smtClean="0">
                  <a:solidFill>
                    <a:srgbClr val="FF0000"/>
                  </a:solidFill>
                  <a:latin typeface="+mn-lt"/>
                  <a:cs typeface="Franklin Gothic Book"/>
                </a:rPr>
                <a:t>un</a:t>
              </a:r>
              <a:endParaRPr lang="de-CH" sz="1400" kern="1000" spc="30" dirty="0" smtClean="0">
                <a:solidFill>
                  <a:srgbClr val="FF0000"/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37901" y="1554036"/>
              <a:ext cx="899374" cy="25884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rPr>
                <a:t>Input </a:t>
              </a:r>
              <a:r>
                <a:rPr lang="de-CH" sz="1400" kern="1000" spc="30" dirty="0" err="1" smtClean="0">
                  <a:solidFill>
                    <a:srgbClr val="FF0000"/>
                  </a:solidFill>
                  <a:latin typeface="+mn-lt"/>
                  <a:cs typeface="Franklin Gothic Book"/>
                </a:rPr>
                <a:t>cavity</a:t>
              </a:r>
              <a:endParaRPr lang="de-CH" sz="1400" kern="1000" spc="30" dirty="0" smtClean="0">
                <a:solidFill>
                  <a:srgbClr val="FF0000"/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60872" y="1554036"/>
              <a:ext cx="1066800" cy="25884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rPr>
                <a:t>Idlers </a:t>
              </a:r>
              <a:r>
                <a:rPr lang="de-CH" sz="1400" kern="1000" spc="30" dirty="0" err="1" smtClean="0">
                  <a:solidFill>
                    <a:srgbClr val="FF0000"/>
                  </a:solidFill>
                  <a:latin typeface="+mn-lt"/>
                  <a:cs typeface="Franklin Gothic Book"/>
                </a:rPr>
                <a:t>cavities</a:t>
              </a:r>
              <a:endParaRPr lang="de-CH" sz="1400" kern="1000" spc="30" dirty="0" smtClean="0">
                <a:solidFill>
                  <a:srgbClr val="FF0000"/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77288" y="1554036"/>
              <a:ext cx="1125881" cy="25884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rPr>
                <a:t>Output </a:t>
              </a:r>
              <a:r>
                <a:rPr lang="de-CH" sz="1400" kern="1000" spc="30" dirty="0" err="1" smtClean="0">
                  <a:solidFill>
                    <a:srgbClr val="FF0000"/>
                  </a:solidFill>
                  <a:latin typeface="+mn-lt"/>
                  <a:cs typeface="Franklin Gothic Book"/>
                </a:rPr>
                <a:t>cavity</a:t>
              </a:r>
              <a:endParaRPr lang="de-CH" sz="1400" kern="1000" spc="30" dirty="0" smtClean="0">
                <a:solidFill>
                  <a:srgbClr val="FF0000"/>
                </a:solidFill>
                <a:latin typeface="+mn-lt"/>
                <a:cs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486563" y="2062458"/>
                  <a:ext cx="406795" cy="224296"/>
                </a:xfrm>
                <a:prstGeom prst="rect">
                  <a:avLst/>
                </a:prstGeom>
                <a:noFill/>
                <a:ln w="12700">
                  <a:solidFill>
                    <a:srgbClr val="1B34E9"/>
                  </a:solidFill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40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4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CH" sz="1400" b="0" i="1" kern="1000" spc="30" smtClean="0">
                                <a:solidFill>
                                  <a:srgbClr val="1B34E9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de-CH" sz="1400" kern="1000" spc="30" dirty="0" smtClean="0">
                    <a:solidFill>
                      <a:srgbClr val="FF0000"/>
                    </a:solidFill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563" y="2062458"/>
                  <a:ext cx="406795" cy="224296"/>
                </a:xfrm>
                <a:prstGeom prst="rect">
                  <a:avLst/>
                </a:prstGeom>
                <a:blipFill>
                  <a:blip r:embed="rId4"/>
                  <a:stretch>
                    <a:fillRect l="-8696" b="-10256"/>
                  </a:stretch>
                </a:blipFill>
                <a:ln w="12700">
                  <a:solidFill>
                    <a:srgbClr val="1B34E9"/>
                  </a:solidFill>
                </a:ln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/>
            <p:cNvGrpSpPr/>
            <p:nvPr/>
          </p:nvGrpSpPr>
          <p:grpSpPr>
            <a:xfrm>
              <a:off x="2846945" y="1065751"/>
              <a:ext cx="406795" cy="2012729"/>
              <a:chOff x="2846945" y="1065751"/>
              <a:chExt cx="406795" cy="2012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846945" y="1065751"/>
                    <a:ext cx="406795" cy="227554"/>
                  </a:xfrm>
                  <a:prstGeom prst="rect">
                    <a:avLst/>
                  </a:prstGeom>
                  <a:noFill/>
                  <a:ln w="12700">
                    <a:solidFill>
                      <a:srgbClr val="1B34E9"/>
                    </a:solidFill>
                  </a:ln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sz="1400" i="1" kern="1000" spc="30" smtClean="0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400" b="0" i="1" kern="1000" spc="30" smtClean="0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CH" sz="1400" b="0" i="1" kern="1000" spc="30" smtClean="0">
                                  <a:solidFill>
                                    <a:srgbClr val="1B34E9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oMath>
                      </m:oMathPara>
                    </a14:m>
                    <a:endParaRPr lang="de-CH" sz="1400" kern="1000" spc="30" dirty="0" smtClean="0">
                      <a:solidFill>
                        <a:srgbClr val="FF0000"/>
                      </a:solidFill>
                      <a:latin typeface="+mn-lt"/>
                      <a:cs typeface="Franklin Gothic Book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6945" y="1065751"/>
                    <a:ext cx="406795" cy="227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256"/>
                    </a:stretch>
                  </a:blipFill>
                  <a:ln w="12700">
                    <a:solidFill>
                      <a:srgbClr val="1B34E9"/>
                    </a:solidFill>
                  </a:ln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Straight Connector 72"/>
              <p:cNvCxnSpPr/>
              <p:nvPr/>
            </p:nvCxnSpPr>
            <p:spPr bwMode="auto">
              <a:xfrm>
                <a:off x="2979420" y="1372649"/>
                <a:ext cx="15240" cy="170583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1B34E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3116580" y="1371600"/>
                <a:ext cx="7620" cy="170688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1B34E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3050032" y="1513878"/>
                <a:ext cx="7620" cy="122983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1B34E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7484726" y="2358067"/>
              <a:ext cx="1271830" cy="121920"/>
              <a:chOff x="7484726" y="2358067"/>
              <a:chExt cx="1271830" cy="12192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7612380" y="2358067"/>
                <a:ext cx="960668" cy="121920"/>
                <a:chOff x="7932420" y="3790627"/>
                <a:chExt cx="960668" cy="121920"/>
              </a:xfrm>
            </p:grpSpPr>
            <p:cxnSp>
              <p:nvCxnSpPr>
                <p:cNvPr id="70" name="Straight Connector 69"/>
                <p:cNvCxnSpPr/>
                <p:nvPr/>
              </p:nvCxnSpPr>
              <p:spPr bwMode="auto">
                <a:xfrm flipH="1">
                  <a:off x="7932420" y="3790627"/>
                  <a:ext cx="96066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1B34E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/>
                <p:cNvCxnSpPr/>
                <p:nvPr/>
              </p:nvCxnSpPr>
              <p:spPr bwMode="auto">
                <a:xfrm flipH="1">
                  <a:off x="7932420" y="3912547"/>
                  <a:ext cx="96066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1B34E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7484726" y="2420658"/>
                <a:ext cx="127183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1B34E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7484726" y="3783007"/>
              <a:ext cx="1271830" cy="121920"/>
              <a:chOff x="7484726" y="3790627"/>
              <a:chExt cx="1271830" cy="1219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7604760" y="3790627"/>
                <a:ext cx="960668" cy="121920"/>
                <a:chOff x="7604760" y="3790627"/>
                <a:chExt cx="960668" cy="121920"/>
              </a:xfrm>
            </p:grpSpPr>
            <p:cxnSp>
              <p:nvCxnSpPr>
                <p:cNvPr id="66" name="Straight Connector 65"/>
                <p:cNvCxnSpPr/>
                <p:nvPr/>
              </p:nvCxnSpPr>
              <p:spPr bwMode="auto">
                <a:xfrm flipH="1">
                  <a:off x="7604760" y="3912547"/>
                  <a:ext cx="96066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1B34E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 flipH="1">
                  <a:off x="7604760" y="3790627"/>
                  <a:ext cx="96066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1B34E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7484726" y="3853218"/>
                <a:ext cx="127183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1B34E9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7" name="Right Arrow 46"/>
            <p:cNvSpPr/>
            <p:nvPr/>
          </p:nvSpPr>
          <p:spPr bwMode="auto">
            <a:xfrm>
              <a:off x="2883052" y="3133869"/>
              <a:ext cx="3261360" cy="4571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32779" y="1554036"/>
              <a:ext cx="761786" cy="2588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err="1" smtClean="0">
                  <a:solidFill>
                    <a:srgbClr val="FF0000"/>
                  </a:solidFill>
                  <a:latin typeface="+mn-lt"/>
                  <a:cs typeface="Franklin Gothic Book"/>
                </a:rPr>
                <a:t>Collector</a:t>
              </a:r>
              <a:endParaRPr lang="de-CH" sz="1400" kern="1000" spc="30" dirty="0" smtClean="0">
                <a:solidFill>
                  <a:srgbClr val="FF0000"/>
                </a:solidFill>
                <a:latin typeface="+mn-lt"/>
                <a:cs typeface="Franklin Gothic Book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50012" y="3830358"/>
              <a:ext cx="1905000" cy="2588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solidFill>
                    <a:srgbClr val="FF0000"/>
                  </a:solidFill>
                  <a:latin typeface="+mn-lt"/>
                  <a:cs typeface="Franklin Gothic Book"/>
                </a:rPr>
                <a:t>Solenoid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84172" y="1933525"/>
              <a:ext cx="3350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1000" spc="30" baseline="30000" dirty="0">
                  <a:cs typeface="Franklin Gothic Book"/>
                </a:rPr>
                <a:t>(*)</a:t>
              </a:r>
              <a:endParaRPr lang="de-CH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93407" y="4585823"/>
            <a:ext cx="7739067" cy="3029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Typical arrangement of a high-power klystron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715000" y="6073140"/>
            <a:ext cx="233172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grpSp>
        <p:nvGrpSpPr>
          <p:cNvPr id="3" name="Groupe 2"/>
          <p:cNvGrpSpPr/>
          <p:nvPr/>
        </p:nvGrpSpPr>
        <p:grpSpPr>
          <a:xfrm>
            <a:off x="876300" y="1063536"/>
            <a:ext cx="7834320" cy="5431799"/>
            <a:chOff x="876300" y="1063536"/>
            <a:chExt cx="7834320" cy="5431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730536"/>
              <a:ext cx="7560000" cy="276479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" y="1063536"/>
              <a:ext cx="7560000" cy="276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6300" y="3940506"/>
              <a:ext cx="990600" cy="3114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solidFill>
                    <a:srgbClr val="1B34E9"/>
                  </a:solidFill>
                  <a:latin typeface="+mn-lt"/>
                  <a:cs typeface="Franklin Gothic Book"/>
                </a:rPr>
                <a:t>Cavity 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300" y="1273506"/>
              <a:ext cx="990600" cy="3114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solidFill>
                    <a:srgbClr val="1B34E9"/>
                  </a:solidFill>
                  <a:latin typeface="+mn-lt"/>
                  <a:cs typeface="Franklin Gothic Book"/>
                </a:rPr>
                <a:t>Cavity 4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0550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" y="1063536"/>
            <a:ext cx="7560000" cy="2764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" y="3968478"/>
            <a:ext cx="7560000" cy="252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300" y="1273506"/>
            <a:ext cx="990600" cy="3114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smtClean="0">
                <a:solidFill>
                  <a:srgbClr val="1B34E9"/>
                </a:solidFill>
                <a:latin typeface="+mn-lt"/>
                <a:cs typeface="Franklin Gothic Book"/>
              </a:rPr>
              <a:t>Cavity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780" y="3810966"/>
            <a:ext cx="2522220" cy="2808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smtClean="0">
                <a:solidFill>
                  <a:srgbClr val="1B34E9"/>
                </a:solidFill>
                <a:latin typeface="+mn-lt"/>
                <a:cs typeface="Franklin Gothic Book"/>
              </a:rPr>
              <a:t>Beam </a:t>
            </a:r>
            <a:r>
              <a:rPr lang="de-CH" sz="1800" kern="1000" spc="30" dirty="0" err="1" smtClean="0">
                <a:solidFill>
                  <a:srgbClr val="1B34E9"/>
                </a:solidFill>
                <a:latin typeface="+mn-lt"/>
                <a:cs typeface="Franklin Gothic Book"/>
              </a:rPr>
              <a:t>current</a:t>
            </a:r>
            <a:r>
              <a:rPr lang="de-CH" sz="1800" kern="1000" spc="30" dirty="0" smtClean="0">
                <a:solidFill>
                  <a:srgbClr val="1B34E9"/>
                </a:solidFill>
                <a:latin typeface="+mn-lt"/>
                <a:cs typeface="Franklin Gothic Book"/>
              </a:rPr>
              <a:t> </a:t>
            </a:r>
            <a:r>
              <a:rPr lang="de-CH" sz="1800" kern="1000" spc="30" dirty="0" err="1" smtClean="0">
                <a:solidFill>
                  <a:srgbClr val="1B34E9"/>
                </a:solidFill>
                <a:latin typeface="+mn-lt"/>
                <a:cs typeface="Franklin Gothic Book"/>
              </a:rPr>
              <a:t>harmonics</a:t>
            </a:r>
            <a:endParaRPr lang="de-CH" sz="1800" kern="1000" spc="30" dirty="0" smtClean="0">
              <a:solidFill>
                <a:srgbClr val="1B34E9"/>
              </a:solidFill>
              <a:latin typeface="+mn-lt"/>
              <a:cs typeface="Franklin Gothic Book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173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SLAC 5045 klystron numerical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816159"/>
            <a:ext cx="7905753" cy="4583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2020" y="1156941"/>
            <a:ext cx="2682240" cy="3495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smtClean="0">
                <a:solidFill>
                  <a:srgbClr val="1B34E9"/>
                </a:solidFill>
                <a:latin typeface="+mn-lt"/>
                <a:cs typeface="Franklin Gothic Book"/>
              </a:rPr>
              <a:t>Charge </a:t>
            </a:r>
            <a:r>
              <a:rPr lang="de-CH" sz="1800" kern="1000" spc="30" dirty="0" err="1" smtClean="0">
                <a:solidFill>
                  <a:srgbClr val="1B34E9"/>
                </a:solidFill>
                <a:latin typeface="+mn-lt"/>
                <a:cs typeface="Franklin Gothic Book"/>
              </a:rPr>
              <a:t>conservation</a:t>
            </a:r>
            <a:r>
              <a:rPr lang="de-CH" sz="1800" kern="1000" spc="30" dirty="0" smtClean="0">
                <a:solidFill>
                  <a:srgbClr val="1B34E9"/>
                </a:solidFill>
                <a:latin typeface="+mn-lt"/>
                <a:cs typeface="Franklin Gothic Book"/>
              </a:rPr>
              <a:t> check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" y="4713601"/>
            <a:ext cx="2582545" cy="1763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50030" y="1271521"/>
                <a:ext cx="2743700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𝛥𝜏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30" y="1271521"/>
                <a:ext cx="2743700" cy="703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193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0768"/>
            <a:ext cx="7739066" cy="491830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e-CH" dirty="0" smtClean="0"/>
              <a:t>Yonezawa</a:t>
            </a:r>
            <a:r>
              <a:rPr lang="de-CH" dirty="0"/>
              <a:t>, H</a:t>
            </a:r>
            <a:r>
              <a:rPr lang="de-CH" dirty="0" smtClean="0"/>
              <a:t>.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/>
              <a:t>Okazaki</a:t>
            </a:r>
            <a:r>
              <a:rPr lang="de-CH" dirty="0"/>
              <a:t>, Y., A </a:t>
            </a:r>
            <a:r>
              <a:rPr lang="de-CH" dirty="0" err="1" smtClean="0"/>
              <a:t>One</a:t>
            </a:r>
            <a:r>
              <a:rPr lang="de-CH" dirty="0" smtClean="0"/>
              <a:t>-dimensional </a:t>
            </a:r>
            <a:r>
              <a:rPr lang="de-CH" dirty="0"/>
              <a:t>Disk Model Simulation </a:t>
            </a:r>
            <a:r>
              <a:rPr lang="de-CH" dirty="0" err="1"/>
              <a:t>For</a:t>
            </a:r>
            <a:r>
              <a:rPr lang="de-CH" dirty="0"/>
              <a:t> Klystron Design, SLAC-TN-84-005, </a:t>
            </a:r>
            <a:r>
              <a:rPr lang="de-CH" dirty="0" smtClean="0"/>
              <a:t>1984 - FORTRAN </a:t>
            </a:r>
            <a:r>
              <a:rPr lang="de-CH" dirty="0" err="1" smtClean="0"/>
              <a:t>code</a:t>
            </a:r>
            <a:r>
              <a:rPr lang="de-CH" dirty="0" smtClean="0"/>
              <a:t> </a:t>
            </a:r>
            <a:r>
              <a:rPr lang="de-CH" dirty="0" err="1" smtClean="0"/>
              <a:t>ancestor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AJDISK</a:t>
            </a:r>
          </a:p>
          <a:p>
            <a:pPr>
              <a:buClr>
                <a:srgbClr val="FF0000"/>
              </a:buClr>
            </a:pPr>
            <a:r>
              <a:rPr lang="de-CH" dirty="0" err="1" smtClean="0"/>
              <a:t>Zambre</a:t>
            </a:r>
            <a:r>
              <a:rPr lang="de-CH" dirty="0" smtClean="0"/>
              <a:t>, Y. B., </a:t>
            </a:r>
            <a:r>
              <a:rPr lang="en-US" dirty="0"/>
              <a:t>Numerical simulation of transient and steady state nonlinear beam-cavity dynamics in high power </a:t>
            </a:r>
            <a:r>
              <a:rPr lang="en-US" dirty="0" smtClean="0"/>
              <a:t>klystrons</a:t>
            </a:r>
            <a:r>
              <a:rPr lang="en-US" dirty="0"/>
              <a:t>, d</a:t>
            </a:r>
            <a:r>
              <a:rPr lang="en-US" dirty="0" smtClean="0"/>
              <a:t>octoral dissertation, Stanford University, 1987</a:t>
            </a:r>
            <a:endParaRPr lang="de-CH" dirty="0" smtClean="0"/>
          </a:p>
          <a:p>
            <a:pPr>
              <a:buClr>
                <a:srgbClr val="FF0000"/>
              </a:buClr>
            </a:pPr>
            <a:r>
              <a:rPr lang="de-CH" dirty="0" smtClean="0"/>
              <a:t>Hockney R. W., </a:t>
            </a:r>
            <a:r>
              <a:rPr lang="de-CH" dirty="0" err="1" smtClean="0"/>
              <a:t>and</a:t>
            </a:r>
            <a:r>
              <a:rPr lang="de-CH" dirty="0" smtClean="0"/>
              <a:t> Eastwood, J. W., Computer </a:t>
            </a:r>
            <a:r>
              <a:rPr lang="de-CH" dirty="0"/>
              <a:t>S</a:t>
            </a:r>
            <a:r>
              <a:rPr lang="de-CH" dirty="0" smtClean="0"/>
              <a:t>imulation </a:t>
            </a:r>
            <a:r>
              <a:rPr lang="de-CH" dirty="0" err="1"/>
              <a:t>U</a:t>
            </a:r>
            <a:r>
              <a:rPr lang="de-CH" dirty="0" err="1" smtClean="0"/>
              <a:t>sing</a:t>
            </a:r>
            <a:r>
              <a:rPr lang="de-CH" dirty="0" smtClean="0"/>
              <a:t> </a:t>
            </a:r>
            <a:r>
              <a:rPr lang="de-CH" dirty="0" err="1" smtClean="0"/>
              <a:t>Particles</a:t>
            </a:r>
            <a:r>
              <a:rPr lang="de-CH" dirty="0" smtClean="0"/>
              <a:t>, </a:t>
            </a:r>
            <a:r>
              <a:rPr lang="de-CH" dirty="0"/>
              <a:t>Taylor &amp; </a:t>
            </a:r>
            <a:r>
              <a:rPr lang="de-CH" dirty="0" smtClean="0"/>
              <a:t>Francis, 1988</a:t>
            </a:r>
          </a:p>
          <a:p>
            <a:pPr>
              <a:buClr>
                <a:srgbClr val="FF0000"/>
              </a:buClr>
            </a:pPr>
            <a:r>
              <a:rPr lang="de-CH" dirty="0" err="1" smtClean="0"/>
              <a:t>Birdsall</a:t>
            </a:r>
            <a:r>
              <a:rPr lang="de-CH" dirty="0" smtClean="0"/>
              <a:t>, C. K.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Langdon</a:t>
            </a:r>
            <a:r>
              <a:rPr lang="de-CH" dirty="0" smtClean="0"/>
              <a:t>, A. B., Plasma </a:t>
            </a:r>
            <a:r>
              <a:rPr lang="de-CH" dirty="0" err="1" smtClean="0"/>
              <a:t>Physics</a:t>
            </a:r>
            <a:r>
              <a:rPr lang="de-CH" dirty="0" smtClean="0"/>
              <a:t> Via </a:t>
            </a:r>
            <a:r>
              <a:rPr lang="de-CH" dirty="0"/>
              <a:t>C</a:t>
            </a:r>
            <a:r>
              <a:rPr lang="de-CH" dirty="0" smtClean="0"/>
              <a:t>omputer </a:t>
            </a:r>
            <a:r>
              <a:rPr lang="de-CH" dirty="0"/>
              <a:t>S</a:t>
            </a:r>
            <a:r>
              <a:rPr lang="de-CH" dirty="0" smtClean="0"/>
              <a:t>imulation</a:t>
            </a:r>
            <a:r>
              <a:rPr lang="de-CH" dirty="0"/>
              <a:t>, </a:t>
            </a:r>
            <a:r>
              <a:rPr lang="en-US" dirty="0"/>
              <a:t>Adam </a:t>
            </a:r>
            <a:r>
              <a:rPr lang="en-US" dirty="0" err="1" smtClean="0"/>
              <a:t>Hilger</a:t>
            </a:r>
            <a:r>
              <a:rPr lang="en-US" dirty="0" smtClean="0"/>
              <a:t>, 1991</a:t>
            </a:r>
            <a:endParaRPr lang="de-CH" dirty="0" smtClean="0"/>
          </a:p>
          <a:p>
            <a:pPr>
              <a:buClr>
                <a:srgbClr val="FF0000"/>
              </a:buClr>
            </a:pPr>
            <a:r>
              <a:rPr lang="en-US" dirty="0" err="1" smtClean="0"/>
              <a:t>Bouchut</a:t>
            </a:r>
            <a:r>
              <a:rPr lang="en-US" dirty="0" smtClean="0"/>
              <a:t> </a:t>
            </a:r>
            <a:r>
              <a:rPr lang="en-US" dirty="0"/>
              <a:t>F., On the discrete conservation of the Gauss–Poisson equation of plasma physics, </a:t>
            </a:r>
            <a:r>
              <a:rPr lang="en-US" dirty="0" err="1"/>
              <a:t>Commun</a:t>
            </a:r>
            <a:r>
              <a:rPr lang="en-US" dirty="0"/>
              <a:t>. </a:t>
            </a:r>
            <a:r>
              <a:rPr lang="en-US" dirty="0" err="1"/>
              <a:t>Numer</a:t>
            </a:r>
            <a:r>
              <a:rPr lang="en-US" dirty="0"/>
              <a:t>. Meth. </a:t>
            </a:r>
            <a:r>
              <a:rPr lang="en-US" dirty="0" err="1" smtClean="0"/>
              <a:t>Engng</a:t>
            </a:r>
            <a:r>
              <a:rPr lang="en-US" dirty="0" smtClean="0"/>
              <a:t>., </a:t>
            </a:r>
            <a:r>
              <a:rPr lang="en-US" dirty="0"/>
              <a:t>1998 , pp. </a:t>
            </a:r>
            <a:r>
              <a:rPr lang="en-US" dirty="0" smtClean="0"/>
              <a:t>23-34</a:t>
            </a:r>
          </a:p>
          <a:p>
            <a:pPr>
              <a:buClr>
                <a:srgbClr val="FF0000"/>
              </a:buClr>
            </a:pPr>
            <a:r>
              <a:rPr lang="de-CH" dirty="0" err="1" smtClean="0"/>
              <a:t>Barthelmé</a:t>
            </a:r>
            <a:r>
              <a:rPr lang="de-CH" dirty="0" smtClean="0"/>
              <a:t>, R.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Parzani</a:t>
            </a:r>
            <a:r>
              <a:rPr lang="de-CH" dirty="0" smtClean="0"/>
              <a:t>, </a:t>
            </a:r>
            <a:r>
              <a:rPr lang="de-CH" dirty="0"/>
              <a:t>C., Numerical </a:t>
            </a:r>
            <a:r>
              <a:rPr lang="de-CH" dirty="0" err="1"/>
              <a:t>charge</a:t>
            </a:r>
            <a:r>
              <a:rPr lang="de-CH" dirty="0"/>
              <a:t> </a:t>
            </a:r>
            <a:r>
              <a:rPr lang="de-CH" dirty="0" err="1"/>
              <a:t>conservation</a:t>
            </a:r>
            <a:r>
              <a:rPr lang="de-CH" dirty="0"/>
              <a:t> in </a:t>
            </a:r>
            <a:r>
              <a:rPr lang="de-CH" dirty="0" err="1"/>
              <a:t>particle</a:t>
            </a:r>
            <a:r>
              <a:rPr lang="de-CH" dirty="0"/>
              <a:t>-in-</a:t>
            </a:r>
            <a:r>
              <a:rPr lang="de-CH" dirty="0" err="1"/>
              <a:t>cell</a:t>
            </a:r>
            <a:r>
              <a:rPr lang="de-CH" dirty="0"/>
              <a:t> </a:t>
            </a:r>
            <a:r>
              <a:rPr lang="de-CH" dirty="0" err="1" smtClean="0"/>
              <a:t>codes</a:t>
            </a:r>
            <a:r>
              <a:rPr lang="de-CH" dirty="0" smtClean="0"/>
              <a:t>, in Cordier et al. Eds., </a:t>
            </a:r>
            <a:r>
              <a:rPr lang="en-US" dirty="0" smtClean="0"/>
              <a:t>Numerical </a:t>
            </a:r>
            <a:r>
              <a:rPr lang="en-US" dirty="0"/>
              <a:t>Methods for Hyperbolic and Kinetic Problems, </a:t>
            </a:r>
            <a:r>
              <a:rPr lang="en-US" dirty="0" smtClean="0"/>
              <a:t>2005, </a:t>
            </a:r>
            <a:r>
              <a:rPr lang="en-US" dirty="0"/>
              <a:t>pp. </a:t>
            </a:r>
            <a:r>
              <a:rPr lang="en-US" dirty="0" smtClean="0"/>
              <a:t>7-28 – and references within</a:t>
            </a:r>
            <a:endParaRPr lang="de-CH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Shalaby </a:t>
            </a:r>
            <a:r>
              <a:rPr lang="en-US" dirty="0"/>
              <a:t>M</a:t>
            </a:r>
            <a:r>
              <a:rPr lang="en-US" dirty="0" smtClean="0"/>
              <a:t>. </a:t>
            </a:r>
            <a:r>
              <a:rPr lang="en-US" dirty="0"/>
              <a:t>et al., SHARP: A S</a:t>
            </a:r>
            <a:r>
              <a:rPr lang="en-US" dirty="0" smtClean="0"/>
              <a:t>patially </a:t>
            </a:r>
            <a:r>
              <a:rPr lang="en-US" dirty="0"/>
              <a:t>Higher-order, Relativistic Particle-in-Cell Code, </a:t>
            </a:r>
            <a:r>
              <a:rPr lang="en-US" dirty="0" err="1"/>
              <a:t>Astrophys</a:t>
            </a:r>
            <a:r>
              <a:rPr lang="en-US" dirty="0"/>
              <a:t>. J., </a:t>
            </a:r>
            <a:r>
              <a:rPr lang="en-US" dirty="0" smtClean="0"/>
              <a:t>2017, pp. 1-26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References </a:t>
            </a:r>
            <a:r>
              <a:rPr lang="de-CH" dirty="0"/>
              <a:t>- </a:t>
            </a:r>
            <a:r>
              <a:rPr lang="de-CH" dirty="0" smtClean="0"/>
              <a:t>Numerical </a:t>
            </a:r>
            <a:r>
              <a:rPr lang="de-CH" dirty="0" err="1" smtClean="0"/>
              <a:t>methods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622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0768"/>
            <a:ext cx="7742237" cy="4918301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err="1" smtClean="0"/>
              <a:t>Warnecke</a:t>
            </a:r>
            <a:r>
              <a:rPr lang="en-US" dirty="0" smtClean="0"/>
              <a:t> R. and </a:t>
            </a:r>
            <a:r>
              <a:rPr lang="en-US" dirty="0" err="1" smtClean="0"/>
              <a:t>Guénard</a:t>
            </a:r>
            <a:r>
              <a:rPr lang="en-US" dirty="0" smtClean="0"/>
              <a:t> P., Les tubes </a:t>
            </a:r>
            <a:r>
              <a:rPr lang="en-US" dirty="0" err="1" smtClean="0"/>
              <a:t>électroniques</a:t>
            </a:r>
            <a:r>
              <a:rPr lang="en-US" dirty="0" smtClean="0"/>
              <a:t> à </a:t>
            </a:r>
            <a:r>
              <a:rPr lang="en-US" dirty="0" err="1" smtClean="0"/>
              <a:t>commande</a:t>
            </a:r>
            <a:r>
              <a:rPr lang="en-US" dirty="0" smtClean="0"/>
              <a:t> par modulation de </a:t>
            </a:r>
            <a:r>
              <a:rPr lang="en-US" dirty="0" err="1" smtClean="0"/>
              <a:t>vitesse</a:t>
            </a:r>
            <a:r>
              <a:rPr lang="en-US" dirty="0" smtClean="0"/>
              <a:t>, Gauthier-Villars, 1951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T</a:t>
            </a:r>
            <a:r>
              <a:rPr lang="en-US" dirty="0"/>
              <a:t>. Lee et al., A fifty megawatt klystron for the Stanford Linear </a:t>
            </a:r>
            <a:r>
              <a:rPr lang="en-US" dirty="0" smtClean="0"/>
              <a:t>Collider, International </a:t>
            </a:r>
            <a:r>
              <a:rPr lang="en-US" dirty="0"/>
              <a:t>Electron Devices Meeting, pp. 144–147, 1983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Konrad</a:t>
            </a:r>
            <a:r>
              <a:rPr lang="en-US" dirty="0"/>
              <a:t>, G. T. , High Power RF Klystrons for Linear Accelerators, </a:t>
            </a:r>
            <a:r>
              <a:rPr lang="en-US" dirty="0" smtClean="0"/>
              <a:t>SLAC-PUB-3324, 1984</a:t>
            </a:r>
          </a:p>
          <a:p>
            <a:pPr>
              <a:buClr>
                <a:srgbClr val="FF0000"/>
              </a:buClr>
            </a:pPr>
            <a:r>
              <a:rPr lang="en-US" dirty="0"/>
              <a:t>Vaughan, J. R. M</a:t>
            </a:r>
            <a:r>
              <a:rPr lang="en-US" dirty="0" smtClean="0"/>
              <a:t>., The </a:t>
            </a:r>
            <a:r>
              <a:rPr lang="en-US" dirty="0"/>
              <a:t>input gap voltage of a klystron, IEEE Trans. Electron </a:t>
            </a:r>
            <a:r>
              <a:rPr lang="en-US" dirty="0" smtClean="0"/>
              <a:t>Devices, </a:t>
            </a:r>
            <a:r>
              <a:rPr lang="en-US" dirty="0"/>
              <a:t>1985, pp. </a:t>
            </a:r>
            <a:r>
              <a:rPr lang="en-US" dirty="0" smtClean="0"/>
              <a:t>1172-1180</a:t>
            </a:r>
            <a:endParaRPr lang="de-CH" dirty="0" smtClean="0"/>
          </a:p>
          <a:p>
            <a:pPr>
              <a:buClr>
                <a:srgbClr val="FF0000"/>
              </a:buClr>
            </a:pPr>
            <a:r>
              <a:rPr lang="de-CH" dirty="0" smtClean="0"/>
              <a:t>Collin, R. E., Field </a:t>
            </a:r>
            <a:r>
              <a:rPr lang="de-CH" dirty="0" err="1" smtClean="0"/>
              <a:t>Theory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Guided</a:t>
            </a:r>
            <a:r>
              <a:rPr lang="de-CH" dirty="0"/>
              <a:t> </a:t>
            </a:r>
            <a:r>
              <a:rPr lang="de-CH" dirty="0" smtClean="0"/>
              <a:t>Waves, 2nd Ed., IEEE Press, 1990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Sprehn</a:t>
            </a:r>
            <a:r>
              <a:rPr lang="en-US" dirty="0"/>
              <a:t> </a:t>
            </a:r>
            <a:r>
              <a:rPr lang="en-US" dirty="0" smtClean="0"/>
              <a:t>D. et al, Performance </a:t>
            </a:r>
            <a:r>
              <a:rPr lang="en-US" dirty="0"/>
              <a:t>of a 150-MW S-Band </a:t>
            </a:r>
            <a:r>
              <a:rPr lang="en-US" dirty="0" smtClean="0"/>
              <a:t>Klystron, </a:t>
            </a:r>
            <a:r>
              <a:rPr lang="en-US" dirty="0"/>
              <a:t>AIP. Conf. Proc. 337</a:t>
            </a:r>
            <a:r>
              <a:rPr lang="en-US" dirty="0" smtClean="0"/>
              <a:t>, 1995, pp. 43-49</a:t>
            </a:r>
            <a:endParaRPr lang="de-CH" dirty="0" smtClean="0"/>
          </a:p>
          <a:p>
            <a:pPr>
              <a:buClr>
                <a:srgbClr val="FF0000"/>
              </a:buClr>
            </a:pPr>
            <a:r>
              <a:rPr lang="de-CH" dirty="0" smtClean="0"/>
              <a:t>Whittum D. H., </a:t>
            </a:r>
            <a:r>
              <a:rPr lang="en-US" dirty="0"/>
              <a:t>Introduction to Electrodynamics for Microwave Linear </a:t>
            </a:r>
            <a:r>
              <a:rPr lang="en-US" dirty="0" smtClean="0"/>
              <a:t>Accelerators, in </a:t>
            </a:r>
            <a:r>
              <a:rPr lang="en-US" dirty="0" err="1" smtClean="0"/>
              <a:t>Kurokawa</a:t>
            </a:r>
            <a:r>
              <a:rPr lang="en-US" dirty="0" smtClean="0"/>
              <a:t> S. I. et al. Eds., Frontiers </a:t>
            </a:r>
            <a:r>
              <a:rPr lang="en-US" dirty="0"/>
              <a:t>of Accelerator </a:t>
            </a:r>
            <a:r>
              <a:rPr lang="en-US" dirty="0" smtClean="0"/>
              <a:t>Technology, </a:t>
            </a:r>
            <a:r>
              <a:rPr lang="en-US" dirty="0"/>
              <a:t>pp. </a:t>
            </a:r>
            <a:r>
              <a:rPr lang="en-US" dirty="0" smtClean="0"/>
              <a:t>1-135, 1999</a:t>
            </a:r>
          </a:p>
          <a:p>
            <a:pPr>
              <a:buClr>
                <a:srgbClr val="FF0000"/>
              </a:buClr>
            </a:pPr>
            <a:r>
              <a:rPr lang="en-US" dirty="0" err="1" smtClean="0"/>
              <a:t>Caryotakis</a:t>
            </a:r>
            <a:r>
              <a:rPr lang="en-US" dirty="0" smtClean="0"/>
              <a:t> </a:t>
            </a:r>
            <a:r>
              <a:rPr lang="en-US" dirty="0"/>
              <a:t>G., High Power Klystrons: Theory and Practice at the Stanford Linear Accelerator Center, </a:t>
            </a:r>
            <a:r>
              <a:rPr lang="en-US" dirty="0" smtClean="0"/>
              <a:t>SLAC-PUB-10620, 2004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References - Klystrons </a:t>
            </a:r>
            <a:r>
              <a:rPr lang="de-CH" dirty="0" err="1" smtClean="0"/>
              <a:t>and</a:t>
            </a:r>
            <a:r>
              <a:rPr lang="de-CH" dirty="0" smtClean="0"/>
              <a:t> RF </a:t>
            </a:r>
            <a:r>
              <a:rPr lang="de-CH" dirty="0" err="1" smtClean="0"/>
              <a:t>cavities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392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25</a:t>
            </a:fld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200" y="256204"/>
            <a:ext cx="7066800" cy="1012556"/>
          </a:xfrm>
        </p:spPr>
        <p:txBody>
          <a:bodyPr/>
          <a:lstStyle/>
          <a:p>
            <a:r>
              <a:rPr lang="de-CH" dirty="0"/>
              <a:t>Wir schaffen Wissen – heute für morgen</a:t>
            </a:r>
            <a:br>
              <a:rPr lang="de-CH" dirty="0"/>
            </a:br>
            <a:r>
              <a:rPr lang="de-CH" dirty="0"/>
              <a:t>     </a:t>
            </a:r>
            <a:r>
              <a:rPr lang="en-US" dirty="0"/>
              <a:t>We create knowledge today – for use </a:t>
            </a:r>
            <a:r>
              <a:rPr lang="en-US" dirty="0" smtClean="0"/>
              <a:t>tomorrow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656753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506738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e-CH" dirty="0" smtClean="0"/>
              <a:t>Electrons </a:t>
            </a:r>
            <a:r>
              <a:rPr lang="de-CH" dirty="0" err="1" smtClean="0"/>
              <a:t>emitted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gun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characterized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a 7</a:t>
            </a:r>
            <a:r>
              <a:rPr lang="de-CH" dirty="0"/>
              <a:t>D</a:t>
            </a:r>
            <a:r>
              <a:rPr lang="de-CH" dirty="0" smtClean="0"/>
              <a:t> </a:t>
            </a:r>
            <a:r>
              <a:rPr lang="de-CH" dirty="0" err="1" smtClean="0"/>
              <a:t>distribution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	  </a:t>
            </a:r>
            <a:r>
              <a:rPr lang="de-CH" dirty="0" err="1" smtClean="0"/>
              <a:t>that</a:t>
            </a:r>
            <a:r>
              <a:rPr lang="de-CH" dirty="0" smtClean="0"/>
              <a:t> corresponds </a:t>
            </a:r>
            <a:r>
              <a:rPr lang="de-CH" dirty="0" err="1" smtClean="0"/>
              <a:t>to</a:t>
            </a:r>
            <a:r>
              <a:rPr lang="de-CH" dirty="0" smtClean="0"/>
              <a:t> a </a:t>
            </a:r>
            <a:r>
              <a:rPr lang="de-CH" dirty="0" err="1" smtClean="0"/>
              <a:t>statistical</a:t>
            </a:r>
            <a:r>
              <a:rPr lang="de-CH" dirty="0" smtClean="0"/>
              <a:t> </a:t>
            </a:r>
            <a:r>
              <a:rPr lang="de-CH" dirty="0" err="1" smtClean="0"/>
              <a:t>mean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repartition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e- in </a:t>
            </a:r>
            <a:r>
              <a:rPr lang="de-CH" dirty="0" err="1" smtClean="0"/>
              <a:t>phase</a:t>
            </a:r>
            <a:r>
              <a:rPr lang="de-CH" dirty="0" smtClean="0"/>
              <a:t> </a:t>
            </a:r>
            <a:r>
              <a:rPr lang="de-CH" dirty="0" err="1" smtClean="0"/>
              <a:t>space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>
              <a:buClr>
                <a:srgbClr val="FF0000"/>
              </a:buClr>
            </a:pPr>
            <a:r>
              <a:rPr lang="de-CH" dirty="0" smtClean="0"/>
              <a:t>Properties:</a:t>
            </a:r>
          </a:p>
          <a:p>
            <a:pPr marL="0" indent="0">
              <a:buNone/>
            </a:pPr>
            <a:endParaRPr lang="de-CH" dirty="0" smtClean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Electronic density </a:t>
            </a:r>
            <a:r>
              <a:rPr lang="de-CH" dirty="0" err="1" smtClean="0"/>
              <a:t>given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endParaRPr lang="de-CH" dirty="0" smtClean="0"/>
          </a:p>
          <a:p>
            <a:pPr marL="177800" lvl="1" indent="0">
              <a:buNone/>
            </a:pPr>
            <a:endParaRPr lang="de-CH" dirty="0" smtClean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err="1" smtClean="0"/>
              <a:t>Mean</a:t>
            </a:r>
            <a:r>
              <a:rPr lang="de-CH" dirty="0" smtClean="0"/>
              <a:t> </a:t>
            </a:r>
            <a:r>
              <a:rPr lang="de-CH" dirty="0" err="1" smtClean="0"/>
              <a:t>velocity</a:t>
            </a:r>
            <a:r>
              <a:rPr lang="de-CH" dirty="0" smtClean="0"/>
              <a:t> 	</a:t>
            </a:r>
            <a:r>
              <a:rPr lang="de-CH" dirty="0"/>
              <a:t> </a:t>
            </a:r>
            <a:r>
              <a:rPr lang="de-CH" dirty="0" smtClean="0"/>
              <a:t>         </a:t>
            </a:r>
            <a:r>
              <a:rPr lang="de-CH" dirty="0" err="1" smtClean="0"/>
              <a:t>verifies</a:t>
            </a:r>
            <a:r>
              <a:rPr lang="de-CH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Distribution </a:t>
            </a:r>
            <a:r>
              <a:rPr lang="de-CH" dirty="0" err="1" smtClean="0"/>
              <a:t>function</a:t>
            </a:r>
            <a:r>
              <a:rPr lang="de-CH" dirty="0" smtClean="0"/>
              <a:t> </a:t>
            </a:r>
            <a:r>
              <a:rPr lang="de-CH" dirty="0" err="1" smtClean="0"/>
              <a:t>evolves</a:t>
            </a:r>
            <a:r>
              <a:rPr lang="de-CH" dirty="0" smtClean="0"/>
              <a:t> </a:t>
            </a:r>
            <a:r>
              <a:rPr lang="de-CH" dirty="0" err="1" smtClean="0"/>
              <a:t>according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relativistic</a:t>
            </a:r>
            <a:r>
              <a:rPr lang="de-CH" dirty="0" smtClean="0"/>
              <a:t> </a:t>
            </a:r>
            <a:r>
              <a:rPr lang="de-CH" dirty="0" err="1" smtClean="0"/>
              <a:t>Vlasov</a:t>
            </a:r>
            <a:r>
              <a:rPr lang="de-CH" dirty="0" smtClean="0"/>
              <a:t> equation:</a:t>
            </a:r>
          </a:p>
          <a:p>
            <a:pPr marL="177800" lvl="1" indent="0">
              <a:buNone/>
            </a:pPr>
            <a:endParaRPr lang="de-CH" dirty="0"/>
          </a:p>
          <a:p>
            <a:pPr marL="177800" lvl="1" indent="0">
              <a:buNone/>
            </a:pPr>
            <a:r>
              <a:rPr lang="de-CH" dirty="0" smtClean="0"/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Charge and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densities</a:t>
            </a:r>
            <a:r>
              <a:rPr lang="de-CH" dirty="0" smtClean="0"/>
              <a:t>, </a:t>
            </a:r>
            <a:r>
              <a:rPr lang="de-CH" dirty="0"/>
              <a:t>	</a:t>
            </a:r>
            <a:r>
              <a:rPr lang="de-CH" dirty="0" smtClean="0"/>
              <a:t>			                  , </a:t>
            </a:r>
            <a:r>
              <a:rPr lang="de-CH" dirty="0" err="1" smtClean="0"/>
              <a:t>sources</a:t>
            </a:r>
            <a:r>
              <a:rPr lang="de-CH" dirty="0" smtClean="0"/>
              <a:t> </a:t>
            </a:r>
            <a:r>
              <a:rPr lang="de-CH" dirty="0" err="1" smtClean="0"/>
              <a:t>terms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Maxwell’s</a:t>
            </a:r>
            <a:r>
              <a:rPr lang="de-CH" dirty="0" smtClean="0"/>
              <a:t> </a:t>
            </a:r>
            <a:r>
              <a:rPr lang="de-CH" dirty="0" err="1" smtClean="0"/>
              <a:t>equations</a:t>
            </a:r>
            <a:r>
              <a:rPr lang="de-CH" dirty="0" smtClean="0"/>
              <a:t> 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Distribution </a:t>
            </a:r>
            <a:r>
              <a:rPr lang="de-CH" dirty="0" err="1" smtClean="0"/>
              <a:t>function</a:t>
            </a:r>
            <a:r>
              <a:rPr lang="de-CH" dirty="0" smtClean="0"/>
              <a:t> and </a:t>
            </a:r>
            <a:r>
              <a:rPr lang="de-CH" dirty="0" err="1" smtClean="0"/>
              <a:t>Vlasov</a:t>
            </a:r>
            <a:r>
              <a:rPr lang="de-CH" dirty="0" smtClean="0"/>
              <a:t> equation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6044606" y="4515287"/>
            <a:ext cx="584214" cy="3406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err="1">
                <a:latin typeface="+mn-lt"/>
                <a:cs typeface="Franklin Gothic Book"/>
              </a:rPr>
              <a:t>w</a:t>
            </a:r>
            <a:r>
              <a:rPr lang="de-CH" sz="1800" kern="1000" spc="30" dirty="0" err="1" smtClean="0">
                <a:latin typeface="+mn-lt"/>
                <a:cs typeface="Franklin Gothic Book"/>
              </a:rPr>
              <a:t>ith</a:t>
            </a:r>
            <a:r>
              <a:rPr lang="de-CH" sz="1800" kern="1000" spc="30" dirty="0" smtClean="0">
                <a:latin typeface="+mn-lt"/>
                <a:cs typeface="Franklin Gothic Book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3003" y="4970705"/>
            <a:ext cx="401334" cy="3406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smtClean="0">
                <a:latin typeface="+mn-lt"/>
                <a:cs typeface="Franklin Gothic Book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31443" y="4945277"/>
                <a:ext cx="18858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CH" b="0" i="1">
                          <a:latin typeface="Cambria Math" panose="02040503050406030204" pitchFamily="18" charset="0"/>
                        </a:rPr>
                        <m:t>𝑒𝑛</m:t>
                      </m:r>
                      <m:d>
                        <m:d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43" y="4945277"/>
                <a:ext cx="1885837" cy="338554"/>
              </a:xfrm>
              <a:prstGeom prst="rect">
                <a:avLst/>
              </a:prstGeom>
              <a:blipFill>
                <a:blip r:embed="rId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8475" y="2722553"/>
                <a:ext cx="2366802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CH" b="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475" y="2722553"/>
                <a:ext cx="2366802" cy="595869"/>
              </a:xfrm>
              <a:prstGeom prst="rect">
                <a:avLst/>
              </a:prstGeom>
              <a:blipFill>
                <a:blip r:embed="rId4"/>
                <a:stretch>
                  <a:fillRect t="-169072" r="-1542" b="-24433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00227" y="4945277"/>
                <a:ext cx="23925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1">
                          <a:latin typeface="Cambria Math" panose="02040503050406030204" pitchFamily="18" charset="0"/>
                        </a:rPr>
                        <m:t>𝐉</m:t>
                      </m:r>
                      <m:d>
                        <m:dPr>
                          <m:ctrlPr>
                            <a:rPr lang="de-CH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CH" b="0" i="1">
                          <a:latin typeface="Cambria Math" panose="02040503050406030204" pitchFamily="18" charset="0"/>
                        </a:rPr>
                        <m:t>𝑒𝑛</m:t>
                      </m:r>
                      <m:d>
                        <m:d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1" i="0">
                          <a:latin typeface="Cambria Math" panose="02040503050406030204" pitchFamily="18" charset="0"/>
                        </a:rPr>
                        <m:t>𝐯</m:t>
                      </m:r>
                      <m:d>
                        <m:dPr>
                          <m:ctrlPr>
                            <a:rPr lang="de-CH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27" y="4945277"/>
                <a:ext cx="2392578" cy="33855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15287" y="3334588"/>
                <a:ext cx="3028329" cy="595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1" i="0">
                          <a:latin typeface="Cambria Math" panose="02040503050406030204" pitchFamily="18" charset="0"/>
                        </a:rPr>
                        <m:t>𝐯</m:t>
                      </m:r>
                      <m:d>
                        <m:dPr>
                          <m:ctrlPr>
                            <a:rPr lang="de-CH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CH" b="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87" y="3334588"/>
                <a:ext cx="3028329" cy="595869"/>
              </a:xfrm>
              <a:prstGeom prst="rect">
                <a:avLst/>
              </a:prstGeom>
              <a:blipFill>
                <a:blip r:embed="rId6"/>
                <a:stretch>
                  <a:fillRect t="-167347" b="-24081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69898" y="3429000"/>
                <a:ext cx="7932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1">
                          <a:latin typeface="Cambria Math" panose="02040503050406030204" pitchFamily="18" charset="0"/>
                        </a:rPr>
                        <m:t>𝐯</m:t>
                      </m:r>
                      <m:d>
                        <m:dPr>
                          <m:ctrlPr>
                            <a:rPr lang="de-CH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98" y="3429000"/>
                <a:ext cx="79329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520004" y="4409123"/>
                <a:ext cx="1005275" cy="5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de-CH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𝐩</m:t>
                          </m:r>
                        </m:num>
                        <m:den>
                          <m:sSub>
                            <m:sSubPr>
                              <m:ctrlPr>
                                <a:rPr lang="de-CH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04" y="4409123"/>
                <a:ext cx="1005275" cy="559127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83888" y="4358786"/>
                <a:ext cx="3560718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de-CH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CH" b="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CH" b="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𝐩</m:t>
                          </m:r>
                        </m:sub>
                      </m:sSub>
                      <m:r>
                        <a:rPr lang="de-CH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CH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88" y="4358786"/>
                <a:ext cx="3560718" cy="560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19342" y="1631976"/>
                <a:ext cx="100181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42" y="1631976"/>
                <a:ext cx="1001813" cy="338554"/>
              </a:xfrm>
              <a:prstGeom prst="rect">
                <a:avLst/>
              </a:prstGeom>
              <a:blipFill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Approximation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distribution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function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for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CH" dirty="0" smtClean="0"/>
                  <a:t> point-charge macroparticles:</a:t>
                </a:r>
              </a:p>
              <a:p>
                <a:endParaRPr lang="de-CH" dirty="0"/>
              </a:p>
              <a:p>
                <a:endParaRPr lang="de-CH" dirty="0" smtClean="0"/>
              </a:p>
              <a:p>
                <a:pPr marL="0" indent="0">
                  <a:buNone/>
                </a:pPr>
                <a:r>
                  <a:rPr lang="de-CH" dirty="0" smtClean="0"/>
                  <a:t>    </a:t>
                </a:r>
                <a:r>
                  <a:rPr lang="de-CH" dirty="0" err="1" smtClean="0"/>
                  <a:t>where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number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e- per </a:t>
                </a:r>
                <a:r>
                  <a:rPr lang="de-CH" dirty="0" err="1" smtClean="0"/>
                  <a:t>macroparticle</a:t>
                </a: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With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macroparticles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charge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𝑒𝑤</m:t>
                    </m:r>
                  </m:oMath>
                </a14:m>
                <a:r>
                  <a:rPr lang="de-CH" dirty="0" smtClean="0"/>
                  <a:t>,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particle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density</a:t>
                </a:r>
                <a:r>
                  <a:rPr lang="de-CH" dirty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charge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densities</a:t>
                </a:r>
                <a:r>
                  <a:rPr lang="de-CH" dirty="0" smtClean="0"/>
                  <a:t> and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are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then</a:t>
                </a:r>
                <a:r>
                  <a:rPr lang="de-CH" dirty="0" smtClean="0"/>
                  <a:t>:</a:t>
                </a:r>
              </a:p>
              <a:p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Define</a:t>
                </a:r>
                <a:r>
                  <a:rPr lang="de-CH" dirty="0" smtClean="0"/>
                  <a:t> linear </a:t>
                </a:r>
                <a:r>
                  <a:rPr lang="de-CH" dirty="0" err="1" smtClean="0"/>
                  <a:t>charge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densities</a:t>
                </a:r>
                <a:r>
                  <a:rPr lang="de-CH" dirty="0" smtClean="0"/>
                  <a:t>:</a:t>
                </a:r>
              </a:p>
              <a:p>
                <a:pPr marL="0" indent="0">
                  <a:buNone/>
                </a:pPr>
                <a:r>
                  <a:rPr lang="de-CH" dirty="0" smtClean="0"/>
                  <a:t> </a:t>
                </a:r>
              </a:p>
              <a:p>
                <a:endParaRPr lang="de-CH" dirty="0"/>
              </a:p>
              <a:p>
                <a:endParaRPr lang="de-CH" dirty="0" smtClean="0"/>
              </a:p>
              <a:p>
                <a:endParaRPr lang="de-CH" dirty="0" smtClean="0"/>
              </a:p>
              <a:p>
                <a:endParaRPr lang="de-CH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CH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8"/>
                <a:ext cx="7742237" cy="4918301"/>
              </a:xfrm>
              <a:blipFill>
                <a:blip r:embed="rId2"/>
                <a:stretch>
                  <a:fillRect l="-1654" t="-111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Macroparticles</a:t>
            </a:r>
            <a:r>
              <a:rPr lang="en-US" dirty="0" smtClean="0"/>
              <a:t> and reduction to 1D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60690" y="4971282"/>
                <a:ext cx="344562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90" y="4971282"/>
                <a:ext cx="3445622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8577" y="4974162"/>
                <a:ext cx="293368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77" y="4974162"/>
                <a:ext cx="293368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19072" y="3273073"/>
                <a:ext cx="284994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072" y="3273073"/>
                <a:ext cx="2849947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70290" y="3952933"/>
                <a:ext cx="318394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1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sSub>
                            <m:sSubPr>
                              <m:ctrlPr>
                                <a:rPr lang="de-CH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d>
                                <m:dPr>
                                  <m:ctrlPr>
                                    <a:rPr lang="de-CH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290" y="3952933"/>
                <a:ext cx="3183949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9671" y="3276203"/>
                <a:ext cx="280634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71" y="3276203"/>
                <a:ext cx="2806346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27224" y="1569397"/>
                <a:ext cx="393210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CH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de-CH" b="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de-CH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1" i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de-CH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24" y="1569397"/>
                <a:ext cx="393210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678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Model </a:t>
                </a:r>
                <a:r>
                  <a:rPr lang="de-CH" dirty="0" err="1"/>
                  <a:t>a</a:t>
                </a:r>
                <a:r>
                  <a:rPr lang="de-CH" dirty="0" err="1" smtClean="0"/>
                  <a:t>ssumptions</a:t>
                </a:r>
                <a:r>
                  <a:rPr lang="de-CH" dirty="0" smtClean="0"/>
                  <a:t>:</a:t>
                </a:r>
              </a:p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de-CH" dirty="0" err="1"/>
                  <a:t>E</a:t>
                </a:r>
                <a:r>
                  <a:rPr lang="de-CH" dirty="0" err="1" smtClean="0"/>
                  <a:t>lectron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flow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confined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longitudinal </a:t>
                </a:r>
                <a:r>
                  <a:rPr lang="de-CH" dirty="0" err="1" smtClean="0"/>
                  <a:t>direction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 infinite longitudinal </a:t>
                </a:r>
                <a:r>
                  <a:rPr lang="de-CH" dirty="0" err="1" smtClean="0"/>
                  <a:t>focusing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magnetic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field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propagating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along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drift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tube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radius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e-CH" dirty="0" smtClean="0"/>
              </a:p>
              <a:p>
                <a:pPr marL="177800" lvl="1" indent="0">
                  <a:buNone/>
                </a:pPr>
                <a:r>
                  <a:rPr lang="de-CH" dirty="0"/>
                  <a:t> </a:t>
                </a:r>
                <a:r>
                  <a:rPr lang="de-CH" dirty="0" smtClean="0"/>
                  <a:t>   i.e. </a:t>
                </a:r>
                <a:r>
                  <a:rPr lang="de-CH" dirty="0" err="1" smtClean="0"/>
                  <a:t>neglects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any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transverse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motion</a:t>
                </a:r>
                <a:endParaRPr lang="de-CH" dirty="0" smtClean="0"/>
              </a:p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de-CH" dirty="0"/>
                  <a:t>B</a:t>
                </a:r>
                <a:r>
                  <a:rPr lang="de-CH" dirty="0" smtClean="0"/>
                  <a:t>eam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CH" dirty="0" smtClean="0"/>
                  <a:t>low </a:t>
                </a:r>
                <a:r>
                  <a:rPr lang="de-CH" dirty="0" err="1" smtClean="0"/>
                  <a:t>enough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neglect</a:t>
                </a:r>
                <a:r>
                  <a:rPr lang="de-CH" dirty="0" smtClean="0"/>
                  <a:t> beam self-magnetic </a:t>
                </a:r>
                <a:r>
                  <a:rPr lang="de-CH" dirty="0" err="1" smtClean="0"/>
                  <a:t>field</a:t>
                </a:r>
                <a:endParaRPr lang="de-CH" dirty="0" smtClean="0"/>
              </a:p>
              <a:p>
                <a:pPr lvl="1"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de-CH" dirty="0"/>
                  <a:t>B</a:t>
                </a:r>
                <a:r>
                  <a:rPr lang="de-CH" dirty="0" smtClean="0"/>
                  <a:t>eam radius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CH" dirty="0" smtClean="0"/>
                  <a:t> constant </a:t>
                </a:r>
                <a:r>
                  <a:rPr lang="de-CH" dirty="0" err="1" smtClean="0"/>
                  <a:t>along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longitudinal </a:t>
                </a:r>
                <a:r>
                  <a:rPr lang="de-CH" dirty="0" err="1" smtClean="0"/>
                  <a:t>direction</a:t>
                </a:r>
                <a:endParaRPr lang="de-CH" dirty="0" smtClean="0"/>
              </a:p>
              <a:p>
                <a:pPr marL="0" indent="0">
                  <a:buNone/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Taking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moments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relativistic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Vlasov</a:t>
                </a:r>
                <a:r>
                  <a:rPr lang="de-CH" dirty="0" smtClean="0"/>
                  <a:t> equation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approximated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distribution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function</a:t>
                </a:r>
                <a:r>
                  <a:rPr lang="de-CH" dirty="0" smtClean="0"/>
                  <a:t>, </a:t>
                </a:r>
                <a:r>
                  <a:rPr lang="de-CH" dirty="0" err="1" smtClean="0"/>
                  <a:t>it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shown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that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motion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macroparticles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ruled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equations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motion</a:t>
                </a:r>
                <a:r>
                  <a:rPr lang="de-CH" dirty="0" smtClean="0"/>
                  <a:t>:</a:t>
                </a:r>
              </a:p>
              <a:p>
                <a:endParaRPr lang="de-CH" dirty="0"/>
              </a:p>
              <a:p>
                <a:pPr marL="0" indent="0">
                  <a:buNone/>
                </a:pPr>
                <a:endParaRPr lang="de-CH" dirty="0" smtClean="0"/>
              </a:p>
              <a:p>
                <a:pPr marL="355600" lvl="2" indent="0">
                  <a:buNone/>
                </a:pPr>
                <a:r>
                  <a:rPr lang="de-CH" dirty="0" smtClean="0"/>
                  <a:t>        </a:t>
                </a:r>
                <a:r>
                  <a:rPr lang="de-CH" dirty="0" err="1" smtClean="0"/>
                  <a:t>corresponds</a:t>
                </a:r>
                <a:r>
                  <a:rPr lang="de-CH" dirty="0" smtClean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the</a:t>
                </a:r>
                <a:r>
                  <a:rPr lang="de-CH" dirty="0"/>
                  <a:t> </a:t>
                </a:r>
                <a:r>
                  <a:rPr lang="de-CH" dirty="0" err="1"/>
                  <a:t>rf</a:t>
                </a:r>
                <a:r>
                  <a:rPr lang="de-CH" dirty="0"/>
                  <a:t> </a:t>
                </a:r>
                <a:r>
                  <a:rPr lang="de-CH" dirty="0" err="1"/>
                  <a:t>cavity</a:t>
                </a:r>
                <a:r>
                  <a:rPr lang="de-CH" dirty="0"/>
                  <a:t> </a:t>
                </a:r>
                <a:r>
                  <a:rPr lang="de-CH" dirty="0" err="1" smtClean="0"/>
                  <a:t>fields</a:t>
                </a:r>
                <a:r>
                  <a:rPr lang="de-CH" dirty="0" smtClean="0"/>
                  <a:t>,          </a:t>
                </a:r>
              </a:p>
              <a:p>
                <a:pPr marL="355600" lvl="2" indent="0">
                  <a:buNone/>
                </a:pPr>
                <a:r>
                  <a:rPr lang="de-CH" dirty="0"/>
                  <a:t> </a:t>
                </a:r>
                <a:r>
                  <a:rPr lang="de-CH" dirty="0" smtClean="0"/>
                  <a:t>      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averaged</a:t>
                </a:r>
                <a:r>
                  <a:rPr lang="de-CH" dirty="0"/>
                  <a:t> </a:t>
                </a:r>
                <a:r>
                  <a:rPr lang="de-CH" dirty="0" err="1" smtClean="0"/>
                  <a:t>space</a:t>
                </a:r>
                <a:r>
                  <a:rPr lang="de-CH" dirty="0" smtClean="0"/>
                  <a:t>-charge </a:t>
                </a:r>
                <a:r>
                  <a:rPr lang="de-CH" dirty="0" err="1" smtClean="0"/>
                  <a:t>field</a:t>
                </a:r>
                <a:r>
                  <a:rPr lang="de-CH" dirty="0"/>
                  <a:t> </a:t>
                </a:r>
                <a:r>
                  <a:rPr lang="de-CH" dirty="0" err="1" smtClean="0"/>
                  <a:t>induced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 all </a:t>
                </a:r>
                <a:r>
                  <a:rPr lang="de-CH" dirty="0" err="1" smtClean="0"/>
                  <a:t>macroparticles</a:t>
                </a:r>
                <a:r>
                  <a:rPr lang="de-CH" dirty="0" smtClean="0"/>
                  <a:t> </a:t>
                </a:r>
              </a:p>
              <a:p>
                <a:pPr marL="35560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de-CH" dirty="0" smtClean="0"/>
                  <a:t>, mass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a </a:t>
                </a:r>
                <a:r>
                  <a:rPr lang="de-CH" dirty="0" err="1" smtClean="0"/>
                  <a:t>macroparticle</a:t>
                </a:r>
                <a:r>
                  <a:rPr lang="de-CH" dirty="0" smtClean="0"/>
                  <a:t> such </a:t>
                </a:r>
                <a:r>
                  <a:rPr lang="de-CH" dirty="0" err="1" smtClean="0"/>
                  <a:t>that</a:t>
                </a:r>
                <a:r>
                  <a:rPr lang="de-CH" dirty="0" smtClean="0"/>
                  <a:t>: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2"/>
                <a:stretch>
                  <a:fillRect l="-1654" t="-1363" r="-149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Macroparticles</a:t>
            </a:r>
            <a:r>
              <a:rPr lang="en-US" dirty="0" smtClean="0"/>
              <a:t> equations of motion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45484" y="5256742"/>
                <a:ext cx="632609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84" y="5256742"/>
                <a:ext cx="632609" cy="349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3505" y="4950883"/>
                <a:ext cx="697627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05" y="4950883"/>
                <a:ext cx="697627" cy="358303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87743" y="5505007"/>
                <a:ext cx="1053302" cy="58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43" y="5505007"/>
                <a:ext cx="1053302" cy="588879"/>
              </a:xfrm>
              <a:prstGeom prst="rect">
                <a:avLst/>
              </a:prstGeom>
              <a:blipFill>
                <a:blip r:embed="rId7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163563" y="4361381"/>
            <a:ext cx="5286929" cy="638829"/>
            <a:chOff x="2163563" y="4361381"/>
            <a:chExt cx="5286929" cy="638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63563" y="4368395"/>
                  <a:ext cx="1085425" cy="5598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de-CH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3563" y="4368395"/>
                  <a:ext cx="1085425" cy="5598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524225" y="4361381"/>
                  <a:ext cx="3926267" cy="6388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sSub>
                                      <m:sSub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de-CH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𝑟𝑓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225" y="4361381"/>
                  <a:ext cx="3926267" cy="6388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196981" y="4499360"/>
              <a:ext cx="417666" cy="28266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err="1" smtClean="0">
                  <a:latin typeface="+mn-lt"/>
                  <a:cs typeface="Franklin Gothic Book"/>
                </a:rPr>
                <a:t>and</a:t>
              </a:r>
              <a:endParaRPr lang="de-CH" sz="1800" kern="1000" spc="30" dirty="0" smtClean="0">
                <a:latin typeface="+mn-lt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739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Unbunched e- beam </a:t>
                </a:r>
                <a:r>
                  <a:rPr lang="de-CH" dirty="0" err="1" smtClean="0"/>
                  <a:t>propagates</a:t>
                </a:r>
                <a:r>
                  <a:rPr lang="de-CH" dirty="0" smtClean="0"/>
                  <a:t> at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velocity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de-CH" dirty="0" smtClean="0"/>
                  <a:t> and RF </a:t>
                </a:r>
                <a:r>
                  <a:rPr lang="de-CH" dirty="0" err="1" smtClean="0"/>
                  <a:t>signal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amplified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has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frequency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CH" dirty="0" smtClean="0"/>
                  <a:t>.</a:t>
                </a:r>
              </a:p>
              <a:p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Normalization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distances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	</a:t>
                </a:r>
                <a:r>
                  <a:rPr lang="de-CH" dirty="0"/>
                  <a:t> </a:t>
                </a:r>
                <a:r>
                  <a:rPr lang="de-CH" dirty="0" smtClean="0"/>
                  <a:t>i.e. </a:t>
                </a:r>
                <a:r>
                  <a:rPr lang="de-CH" dirty="0" err="1" smtClean="0"/>
                  <a:t>new</a:t>
                </a:r>
                <a:r>
                  <a:rPr lang="de-CH" dirty="0" smtClean="0"/>
                  <a:t> longitudinal </a:t>
                </a:r>
                <a:r>
                  <a:rPr lang="de-CH" dirty="0" err="1" smtClean="0"/>
                  <a:t>coordinate</a:t>
                </a:r>
                <a:r>
                  <a:rPr lang="de-CH" dirty="0" smtClean="0"/>
                  <a:t>: </a:t>
                </a:r>
              </a:p>
              <a:p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Normalization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times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RF </a:t>
                </a:r>
                <a:r>
                  <a:rPr lang="de-CH" dirty="0" err="1" smtClean="0"/>
                  <a:t>period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𝑡𝑓</m:t>
                    </m:r>
                  </m:oMath>
                </a14:m>
                <a:endParaRPr lang="de-CH" dirty="0" smtClean="0"/>
              </a:p>
              <a:p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Define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particles</a:t>
                </a:r>
                <a:r>
                  <a:rPr lang="de-CH" dirty="0" smtClean="0"/>
                  <a:t> charge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:		           </a:t>
                </a:r>
                <a:r>
                  <a:rPr lang="de-CH" dirty="0" err="1" smtClean="0"/>
                  <a:t>where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𝑐𝑦𝑐𝑙</m:t>
                        </m:r>
                      </m:sub>
                    </m:sSub>
                  </m:oMath>
                </a14:m>
                <a:r>
                  <a:rPr lang="de-CH" dirty="0" smtClean="0"/>
                  <a:t>is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number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Normalization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velocities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de-CH" dirty="0" smtClean="0"/>
                  <a:t>:</a:t>
                </a:r>
              </a:p>
              <a:p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Normalization </a:t>
                </a:r>
                <a:r>
                  <a:rPr lang="de-CH" dirty="0" err="1" smtClean="0"/>
                  <a:t>of</a:t>
                </a:r>
                <a:r>
                  <a:rPr lang="de-CH" dirty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de-CH" dirty="0" smtClean="0"/>
                  <a:t>RF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 e-</a:t>
                </a:r>
                <a:r>
                  <a:rPr lang="de-CH" dirty="0" err="1" smtClean="0"/>
                  <a:t>fields</a:t>
                </a:r>
                <a:r>
                  <a:rPr lang="de-CH" dirty="0" smtClean="0"/>
                  <a:t>: 		</a:t>
                </a:r>
                <a:r>
                  <a:rPr lang="de-CH" dirty="0"/>
                  <a:t> </a:t>
                </a:r>
                <a:r>
                  <a:rPr lang="de-CH" dirty="0" smtClean="0"/>
                  <a:t>                 </a:t>
                </a:r>
                <a:r>
                  <a:rPr lang="de-CH" dirty="0" err="1" smtClean="0"/>
                  <a:t>where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instantaneous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voltage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depressed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gun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voltage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CH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cavity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profile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along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axis</a:t>
                </a:r>
                <a:r>
                  <a:rPr lang="de-CH" dirty="0" smtClean="0"/>
                  <a:t> i.e.: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2"/>
                <a:stretch>
                  <a:fillRect l="-1654" t="-136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Normalizations</a:t>
            </a:r>
            <a:r>
              <a:rPr lang="de-CH" dirty="0" smtClean="0"/>
              <a:t>, </a:t>
            </a:r>
            <a:r>
              <a:rPr lang="de-CH" dirty="0" err="1" smtClean="0"/>
              <a:t>particles</a:t>
            </a:r>
            <a:r>
              <a:rPr lang="de-CH" dirty="0" smtClean="0"/>
              <a:t> </a:t>
            </a:r>
            <a:r>
              <a:rPr lang="de-CH" dirty="0" err="1" smtClean="0"/>
              <a:t>charge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RF e-</a:t>
            </a:r>
            <a:r>
              <a:rPr lang="de-CH" dirty="0" err="1" smtClean="0"/>
              <a:t>field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68016" y="2140863"/>
                <a:ext cx="911082" cy="557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16" y="2140863"/>
                <a:ext cx="911082" cy="557653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71476" y="2147015"/>
                <a:ext cx="829843" cy="553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76" y="2147015"/>
                <a:ext cx="829843" cy="553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4851" y="3310642"/>
                <a:ext cx="1668534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𝑐𝑦𝑐𝑙</m:t>
                              </m:r>
                            </m:sub>
                          </m:s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1" y="3310642"/>
                <a:ext cx="1668534" cy="622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12636" y="4278576"/>
                <a:ext cx="982897" cy="556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636" y="4278576"/>
                <a:ext cx="982897" cy="5563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4515" y="4925271"/>
                <a:ext cx="2494722" cy="375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515" y="4925271"/>
                <a:ext cx="2494722" cy="375937"/>
              </a:xfrm>
              <a:prstGeom prst="rect">
                <a:avLst/>
              </a:prstGeom>
              <a:blipFill>
                <a:blip r:embed="rId10"/>
                <a:stretch>
                  <a:fillRect t="-140323" r="-21271" b="-21290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51539" y="5477127"/>
                <a:ext cx="1712648" cy="82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39" y="5477127"/>
                <a:ext cx="1712648" cy="825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1698" y="3905555"/>
                <a:ext cx="7344816" cy="346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indent="0">
                  <a:buNone/>
                </a:pPr>
                <a:r>
                  <a:rPr lang="de-CH" sz="1800" dirty="0">
                    <a:latin typeface="+mn-lt"/>
                  </a:rPr>
                  <a:t>particles per RF </a:t>
                </a:r>
                <a:r>
                  <a:rPr lang="de-CH" sz="1800" dirty="0" err="1">
                    <a:latin typeface="+mn-lt"/>
                  </a:rPr>
                  <a:t>cycle</a:t>
                </a:r>
                <a:r>
                  <a:rPr lang="de-CH" sz="1800" dirty="0">
                    <a:latin typeface="+mn-lt"/>
                  </a:rPr>
                  <a:t> </a:t>
                </a:r>
                <a:r>
                  <a:rPr lang="de-CH" sz="1800" dirty="0" err="1">
                    <a:latin typeface="+mn-lt"/>
                  </a:rPr>
                  <a:t>when</a:t>
                </a:r>
                <a:r>
                  <a:rPr lang="de-CH" sz="1800" dirty="0">
                    <a:latin typeface="+mn-lt"/>
                  </a:rPr>
                  <a:t> </a:t>
                </a:r>
                <a:r>
                  <a:rPr lang="de-CH" sz="1800" dirty="0" err="1">
                    <a:latin typeface="+mn-lt"/>
                  </a:rPr>
                  <a:t>there</a:t>
                </a:r>
                <a:r>
                  <a:rPr lang="de-CH" sz="1800" dirty="0">
                    <a:latin typeface="+mn-lt"/>
                  </a:rPr>
                  <a:t> </a:t>
                </a:r>
                <a:r>
                  <a:rPr lang="de-CH" sz="1800" dirty="0" err="1">
                    <a:latin typeface="+mn-lt"/>
                  </a:rPr>
                  <a:t>is</a:t>
                </a:r>
                <a:r>
                  <a:rPr lang="de-CH" sz="1800" dirty="0">
                    <a:latin typeface="+mn-lt"/>
                  </a:rPr>
                  <a:t> </a:t>
                </a:r>
                <a:r>
                  <a:rPr lang="de-CH" sz="1800" dirty="0" err="1">
                    <a:latin typeface="+mn-lt"/>
                  </a:rPr>
                  <a:t>no</a:t>
                </a:r>
                <a:r>
                  <a:rPr lang="de-CH" sz="1800" dirty="0">
                    <a:latin typeface="+mn-lt"/>
                  </a:rPr>
                  <a:t> </a:t>
                </a:r>
                <a:r>
                  <a:rPr lang="de-CH" sz="1800" dirty="0" err="1" smtClean="0">
                    <a:latin typeface="+mn-lt"/>
                  </a:rPr>
                  <a:t>bunching</a:t>
                </a:r>
                <a:r>
                  <a:rPr lang="de-CH" sz="18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CH" sz="1800" dirty="0" err="1">
                    <a:latin typeface="+mn-lt"/>
                  </a:rPr>
                  <a:t>is</a:t>
                </a:r>
                <a:r>
                  <a:rPr lang="de-CH" sz="1800" dirty="0">
                    <a:latin typeface="+mn-lt"/>
                  </a:rPr>
                  <a:t> </a:t>
                </a:r>
                <a:r>
                  <a:rPr lang="de-CH" sz="1800" dirty="0" err="1">
                    <a:latin typeface="+mn-lt"/>
                  </a:rPr>
                  <a:t>the</a:t>
                </a:r>
                <a:r>
                  <a:rPr lang="de-CH" sz="1800" dirty="0">
                    <a:latin typeface="+mn-lt"/>
                  </a:rPr>
                  <a:t> beam </a:t>
                </a:r>
                <a:r>
                  <a:rPr lang="de-CH" sz="1800" dirty="0" err="1" smtClean="0">
                    <a:latin typeface="+mn-lt"/>
                  </a:rPr>
                  <a:t>current</a:t>
                </a:r>
                <a:endParaRPr lang="de-CH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98" y="3905555"/>
                <a:ext cx="7344816" cy="346401"/>
              </a:xfrm>
              <a:prstGeom prst="rect">
                <a:avLst/>
              </a:prstGeom>
              <a:blipFill>
                <a:blip r:embed="rId14"/>
                <a:stretch>
                  <a:fillRect l="-1992" t="-23214" b="-2142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35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Normalization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/>
                  <a:t>linear electronic </a:t>
                </a:r>
                <a:r>
                  <a:rPr lang="de-CH" dirty="0" smtClean="0"/>
                  <a:t>density:</a:t>
                </a:r>
              </a:p>
              <a:p>
                <a:endParaRPr lang="de-CH" dirty="0" smtClean="0"/>
              </a:p>
              <a:p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Normalization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the</a:t>
                </a:r>
                <a:r>
                  <a:rPr lang="de-CH" dirty="0"/>
                  <a:t> </a:t>
                </a:r>
                <a:r>
                  <a:rPr lang="de-CH" dirty="0" smtClean="0"/>
                  <a:t>linear charge </a:t>
                </a:r>
                <a:r>
                  <a:rPr lang="de-CH" dirty="0"/>
                  <a:t>density</a:t>
                </a:r>
                <a:r>
                  <a:rPr lang="de-CH" dirty="0" smtClean="0"/>
                  <a:t>:</a:t>
                </a:r>
              </a:p>
              <a:p>
                <a:endParaRPr lang="de-CH" dirty="0" smtClean="0"/>
              </a:p>
              <a:p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/>
                  <a:t>Normalization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the</a:t>
                </a:r>
                <a:r>
                  <a:rPr lang="de-CH" dirty="0"/>
                  <a:t> </a:t>
                </a:r>
                <a:r>
                  <a:rPr lang="de-CH" dirty="0" err="1" smtClean="0"/>
                  <a:t>current</a:t>
                </a:r>
                <a:r>
                  <a:rPr lang="de-CH" dirty="0" smtClean="0"/>
                  <a:t> density:</a:t>
                </a:r>
              </a:p>
              <a:p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 smtClean="0"/>
                  <a:t>Knowing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Green’s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function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 err="1" smtClean="0"/>
                  <a:t>of</a:t>
                </a:r>
                <a:r>
                  <a:rPr lang="de-CH" dirty="0" smtClean="0"/>
                  <a:t> a </a:t>
                </a:r>
                <a:r>
                  <a:rPr lang="de-CH" dirty="0" err="1" smtClean="0"/>
                  <a:t>unit-charged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source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disk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radius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CH" dirty="0" smtClean="0"/>
                  <a:t> confined in a </a:t>
                </a:r>
                <a:r>
                  <a:rPr lang="de-CH" dirty="0" err="1" smtClean="0"/>
                  <a:t>cylindrical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tube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radius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CH" dirty="0" smtClean="0"/>
                  <a:t>,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space</a:t>
                </a:r>
                <a:r>
                  <a:rPr lang="de-CH" dirty="0" smtClean="0"/>
                  <a:t>-charge e-</a:t>
                </a:r>
                <a:r>
                  <a:rPr lang="de-CH" dirty="0" err="1" smtClean="0"/>
                  <a:t>field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:</a:t>
                </a:r>
              </a:p>
              <a:p>
                <a:pPr marL="177800" lvl="1" indent="0">
                  <a:buNone/>
                </a:pPr>
                <a:endParaRPr lang="de-CH" dirty="0" smtClean="0"/>
              </a:p>
              <a:p>
                <a:endParaRPr lang="de-CH" dirty="0"/>
              </a:p>
              <a:p>
                <a:endParaRPr lang="de-CH" dirty="0" smtClean="0"/>
              </a:p>
              <a:p>
                <a:pPr marL="0" indent="0">
                  <a:buNone/>
                </a:pPr>
                <a:r>
                  <a:rPr lang="de-CH" dirty="0" smtClean="0"/>
                  <a:t>    </a:t>
                </a:r>
                <a:r>
                  <a:rPr lang="de-CH" dirty="0" err="1" smtClean="0"/>
                  <a:t>with</a:t>
                </a:r>
                <a:r>
                  <a:rPr lang="de-CH" dirty="0"/>
                  <a:t> </a:t>
                </a:r>
                <a:r>
                  <a:rPr lang="de-CH" dirty="0" smtClean="0"/>
                  <a:t>                                      ,			</a:t>
                </a:r>
                <a:r>
                  <a:rPr lang="de-CH" dirty="0"/>
                  <a:t>	</a:t>
                </a:r>
                <a:r>
                  <a:rPr lang="de-CH" dirty="0" smtClean="0"/>
                  <a:t>	   , 		              </a:t>
                </a:r>
              </a:p>
              <a:p>
                <a:pPr marL="0" indent="0">
                  <a:buNone/>
                </a:pPr>
                <a:r>
                  <a:rPr lang="de-CH" dirty="0"/>
                  <a:t>	</a:t>
                </a:r>
                <a:r>
                  <a:rPr lang="de-CH" dirty="0" smtClean="0"/>
                  <a:t>       </a:t>
                </a:r>
                <a:r>
                  <a:rPr lang="de-CH" dirty="0" err="1" smtClean="0"/>
                  <a:t>being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normalized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drift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tube</a:t>
                </a:r>
                <a:r>
                  <a:rPr lang="de-CH" dirty="0" smtClean="0"/>
                  <a:t> radius.</a:t>
                </a:r>
                <a:r>
                  <a:rPr lang="de-CH" dirty="0"/>
                  <a:t>	</a:t>
                </a:r>
                <a:r>
                  <a:rPr lang="de-CH" dirty="0" smtClean="0"/>
                  <a:t>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3"/>
                <a:stretch>
                  <a:fillRect l="-1654" t="-1363" b="-123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Normalizations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space</a:t>
            </a:r>
            <a:r>
              <a:rPr lang="de-CH" dirty="0" smtClean="0"/>
              <a:t>-charge e-</a:t>
            </a:r>
            <a:r>
              <a:rPr lang="de-CH" dirty="0" err="1" smtClean="0"/>
              <a:t>field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36096" y="1091929"/>
                <a:ext cx="297786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091929"/>
                <a:ext cx="297786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64502" y="1997124"/>
                <a:ext cx="30214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02" y="1997124"/>
                <a:ext cx="3021468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22121"/>
              </p:ext>
            </p:extLst>
          </p:nvPr>
        </p:nvGraphicFramePr>
        <p:xfrm>
          <a:off x="5511800" y="358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1800" y="358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27784" y="4348602"/>
                <a:ext cx="3633109" cy="82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′)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′)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348602"/>
                <a:ext cx="3633109" cy="8250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77506" y="5143957"/>
                <a:ext cx="2132315" cy="601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de-CH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06" y="5143957"/>
                <a:ext cx="2132315" cy="6017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67423" y="5759698"/>
                <a:ext cx="1208023" cy="596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CH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23" y="5759698"/>
                <a:ext cx="1208023" cy="5967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87392" y="4990597"/>
                <a:ext cx="4026230" cy="938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CH" i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92" y="4990597"/>
                <a:ext cx="4026230" cy="9387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94365" y="2892720"/>
                <a:ext cx="343311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365" y="2892720"/>
                <a:ext cx="3433119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198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/>
                  <a:t>Discretization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the</a:t>
                </a:r>
                <a:r>
                  <a:rPr lang="de-CH" dirty="0"/>
                  <a:t> </a:t>
                </a:r>
                <a:r>
                  <a:rPr lang="de-CH" dirty="0" err="1"/>
                  <a:t>klystron</a:t>
                </a:r>
                <a:r>
                  <a:rPr lang="de-CH" dirty="0"/>
                  <a:t> </a:t>
                </a:r>
                <a:r>
                  <a:rPr lang="de-CH" dirty="0" err="1"/>
                  <a:t>interaction</a:t>
                </a:r>
                <a:r>
                  <a:rPr lang="de-CH" dirty="0"/>
                  <a:t> </a:t>
                </a:r>
                <a:r>
                  <a:rPr lang="de-CH" dirty="0" err="1"/>
                  <a:t>space</a:t>
                </a:r>
                <a:r>
                  <a:rPr lang="de-CH" dirty="0" smtClean="0"/>
                  <a:t>: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err="1"/>
                  <a:t>Cell</a:t>
                </a:r>
                <a:r>
                  <a:rPr lang="de-CH" dirty="0"/>
                  <a:t> </a:t>
                </a:r>
                <a:r>
                  <a:rPr lang="de-CH" dirty="0" err="1"/>
                  <a:t>edges</a:t>
                </a:r>
                <a:r>
                  <a:rPr lang="de-CH" dirty="0"/>
                  <a:t> </a:t>
                </a:r>
                <a:r>
                  <a:rPr lang="de-CH" dirty="0" err="1"/>
                  <a:t>and</a:t>
                </a:r>
                <a:r>
                  <a:rPr lang="de-CH" dirty="0"/>
                  <a:t> </a:t>
                </a:r>
                <a:r>
                  <a:rPr lang="de-CH" dirty="0" err="1"/>
                  <a:t>centers</a:t>
                </a:r>
                <a:r>
                  <a:rPr lang="de-CH" dirty="0"/>
                  <a:t>: 		  </a:t>
                </a:r>
                <a:r>
                  <a:rPr lang="de-CH" dirty="0" err="1" smtClean="0"/>
                  <a:t>and</a:t>
                </a:r>
                <a:r>
                  <a:rPr lang="de-CH" dirty="0" smtClean="0"/>
                  <a:t>		    , </a:t>
                </a:r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So </a:t>
                </a:r>
                <a:r>
                  <a:rPr lang="de-CH" dirty="0" err="1" smtClean="0"/>
                  <a:t>far</a:t>
                </a:r>
                <a:r>
                  <a:rPr lang="de-CH" dirty="0" smtClean="0"/>
                  <a:t>, </a:t>
                </a:r>
                <a:r>
                  <a:rPr lang="de-CH" dirty="0" err="1"/>
                  <a:t>e</a:t>
                </a:r>
                <a:r>
                  <a:rPr lang="de-CH" dirty="0" err="1" smtClean="0"/>
                  <a:t>ach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macroparticles</a:t>
                </a:r>
                <a:r>
                  <a:rPr lang="de-CH" dirty="0"/>
                  <a:t> </a:t>
                </a:r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considered</a:t>
                </a:r>
                <a:r>
                  <a:rPr lang="de-CH" dirty="0" smtClean="0"/>
                  <a:t> as a </a:t>
                </a:r>
                <a:r>
                  <a:rPr lang="de-CH" dirty="0" err="1" smtClean="0"/>
                  <a:t>point</a:t>
                </a:r>
                <a:r>
                  <a:rPr lang="de-CH" dirty="0" smtClean="0"/>
                  <a:t> charge.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define</a:t>
                </a:r>
                <a:r>
                  <a:rPr lang="de-CH" dirty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linear charge at </a:t>
                </a:r>
                <a:r>
                  <a:rPr lang="de-CH" dirty="0" err="1" smtClean="0"/>
                  <a:t>any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CH" dirty="0" smtClean="0"/>
                  <a:t>, </a:t>
                </a:r>
                <a:r>
                  <a:rPr lang="de-CH" dirty="0" err="1" smtClean="0"/>
                  <a:t>one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replaces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/>
                  <a:t>D</a:t>
                </a:r>
                <a:r>
                  <a:rPr lang="de-CH" dirty="0" smtClean="0"/>
                  <a:t>irac </a:t>
                </a:r>
                <a:r>
                  <a:rPr lang="de-CH" dirty="0" err="1" smtClean="0"/>
                  <a:t>distribution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integrable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shape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functions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dirty="0" smtClean="0"/>
                  <a:t> so </a:t>
                </a:r>
                <a:r>
                  <a:rPr lang="de-CH" dirty="0" err="1" smtClean="0"/>
                  <a:t>that</a:t>
                </a:r>
                <a:r>
                  <a:rPr lang="de-CH" dirty="0" smtClean="0"/>
                  <a:t>: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Choice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dirty="0" smtClean="0"/>
                  <a:t>: </a:t>
                </a:r>
                <a:r>
                  <a:rPr lang="de-CH" dirty="0"/>
                  <a:t>1st </a:t>
                </a:r>
                <a:r>
                  <a:rPr lang="de-CH" dirty="0" err="1" smtClean="0"/>
                  <a:t>order</a:t>
                </a:r>
                <a:r>
                  <a:rPr lang="de-CH" dirty="0" smtClean="0"/>
                  <a:t> B-</a:t>
                </a:r>
                <a:r>
                  <a:rPr lang="de-CH" dirty="0" err="1" smtClean="0"/>
                  <a:t>spline</a:t>
                </a:r>
                <a:endParaRPr lang="de-CH" dirty="0" smtClean="0"/>
              </a:p>
              <a:p>
                <a:pPr marL="0" indent="0">
                  <a:buNone/>
                </a:pPr>
                <a:endParaRPr lang="de-CH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3"/>
                <a:stretch>
                  <a:fillRect l="-1654" t="-1363" r="-165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Spatial</a:t>
            </a:r>
            <a:r>
              <a:rPr lang="de-CH" dirty="0" smtClean="0"/>
              <a:t> </a:t>
            </a:r>
            <a:r>
              <a:rPr lang="de-CH" dirty="0" err="1" smtClean="0"/>
              <a:t>discretization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particle</a:t>
            </a:r>
            <a:r>
              <a:rPr lang="de-CH" dirty="0" smtClean="0"/>
              <a:t> </a:t>
            </a:r>
            <a:r>
              <a:rPr lang="de-CH" dirty="0" err="1" smtClean="0"/>
              <a:t>shape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3909" y="3648966"/>
                <a:ext cx="279807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09" y="3648966"/>
                <a:ext cx="279807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73268" y="3640778"/>
                <a:ext cx="1620251" cy="825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68" y="3640778"/>
                <a:ext cx="1620251" cy="825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484213" y="5075896"/>
            <a:ext cx="3509315" cy="1004057"/>
            <a:chOff x="1939602" y="4437112"/>
            <a:chExt cx="3509315" cy="100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39602" y="4437112"/>
                  <a:ext cx="2240164" cy="10040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de-CH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CH" i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d>
                          <m:dPr>
                            <m:begChr m:val="{"/>
                            <m:endChr m:val="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𝛥</m:t>
                                          </m:r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602" y="4437112"/>
                  <a:ext cx="2240164" cy="100405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445822" y="4496561"/>
                  <a:ext cx="1003095" cy="640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  <m:r>
                          <a:rPr lang="de-CH" i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822" y="4496561"/>
                  <a:ext cx="1003095" cy="6401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4139802" y="5069085"/>
              <a:ext cx="1008112" cy="333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err="1" smtClean="0">
                  <a:latin typeface="+mn-lt"/>
                  <a:cs typeface="Franklin Gothic Book"/>
                </a:rPr>
                <a:t>otherwise</a:t>
              </a:r>
              <a:endParaRPr lang="de-CH" sz="1800" kern="1000" spc="30" dirty="0" smtClean="0">
                <a:latin typeface="+mn-lt"/>
                <a:cs typeface="Franklin Gothic Book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56725" y="4649962"/>
              <a:ext cx="360040" cy="333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err="1" smtClean="0">
                  <a:latin typeface="+mn-lt"/>
                  <a:cs typeface="Franklin Gothic Book"/>
                </a:rPr>
                <a:t>for</a:t>
              </a:r>
              <a:endParaRPr lang="de-CH" sz="1800" kern="1000" spc="30" dirty="0" smtClean="0">
                <a:latin typeface="+mn-lt"/>
                <a:cs typeface="Franklin Gothic Boo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67999" y="1647590"/>
            <a:ext cx="7326510" cy="1056174"/>
            <a:chOff x="1277938" y="1867990"/>
            <a:chExt cx="7326510" cy="1056174"/>
          </a:xfrm>
        </p:grpSpPr>
        <p:grpSp>
          <p:nvGrpSpPr>
            <p:cNvPr id="28" name="Group 27"/>
            <p:cNvGrpSpPr/>
            <p:nvPr/>
          </p:nvGrpSpPr>
          <p:grpSpPr>
            <a:xfrm>
              <a:off x="1979861" y="2204084"/>
              <a:ext cx="6624587" cy="288812"/>
              <a:chOff x="1547813" y="2204084"/>
              <a:chExt cx="6624587" cy="288812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>
                <a:off x="1547813" y="2348880"/>
                <a:ext cx="66245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1547813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979712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2411760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7740352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8172400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2843808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6876256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7308304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4140101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4572000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5004048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5436096" y="220486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1691606" y="2208932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23877" y="2208932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555628" y="2209075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83968" y="2208932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715866" y="2209075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148064" y="2211988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20087" y="2204084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452358" y="2204084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884109" y="2204227"/>
                <a:ext cx="144016" cy="216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smtClean="0">
                    <a:latin typeface="+mn-lt"/>
                    <a:cs typeface="Franklin Gothic Book"/>
                  </a:rPr>
                  <a:t>×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7938" y="1867990"/>
              <a:ext cx="720080" cy="3600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smtClean="0">
                  <a:latin typeface="+mn-lt"/>
                  <a:cs typeface="Franklin Gothic Book"/>
                </a:rPr>
                <a:t>Cell n°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5475" y="1904831"/>
              <a:ext cx="216024" cy="3073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400" kern="1000" spc="30" dirty="0" smtClean="0">
                  <a:latin typeface="Cambria" panose="02040503050406030204" pitchFamily="18" charset="0"/>
                  <a:cs typeface="Franklin Gothic Book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111910" y="1912561"/>
                  <a:ext cx="216024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400" b="0" i="1" kern="1000" spc="30" smtClean="0">
                            <a:latin typeface="Cambria Math" panose="02040503050406030204" pitchFamily="18" charset="0"/>
                            <a:cs typeface="Franklin Gothic Book"/>
                          </a:rPr>
                          <m:t>𝑗</m:t>
                        </m:r>
                      </m:oMath>
                    </m:oMathPara>
                  </a14:m>
                  <a:endParaRPr lang="de-CH" sz="14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1910" y="1912561"/>
                  <a:ext cx="216024" cy="288032"/>
                </a:xfrm>
                <a:prstGeom prst="rect">
                  <a:avLst/>
                </a:prstGeom>
                <a:blipFill>
                  <a:blip r:embed="rId16"/>
                  <a:stretch>
                    <a:fillRect l="-5714" r="-2857" b="-208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670609" y="1913498"/>
                  <a:ext cx="285429" cy="2351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a:rPr lang="de-CH" sz="14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𝑗</m:t>
                      </m:r>
                    </m:oMath>
                  </a14:m>
                  <a:r>
                    <a:rPr lang="de-CH" sz="1400" kern="1000" spc="30" dirty="0" smtClean="0">
                      <a:latin typeface="Cambria" panose="02040503050406030204" pitchFamily="18" charset="0"/>
                      <a:cs typeface="Franklin Gothic Book"/>
                    </a:rPr>
                    <a:t>-1</a:t>
                  </a: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0609" y="1913498"/>
                  <a:ext cx="285429" cy="235149"/>
                </a:xfrm>
                <a:prstGeom prst="rect">
                  <a:avLst/>
                </a:prstGeom>
                <a:blipFill>
                  <a:blip r:embed="rId17"/>
                  <a:stretch>
                    <a:fillRect l="-30435" t="-26316" r="-26087" b="-39474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254692" y="1901166"/>
                  <a:ext cx="260412" cy="2782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400" b="0" i="1" kern="1000" spc="30" smtClean="0">
                            <a:latin typeface="Cambria Math" panose="02040503050406030204" pitchFamily="18" charset="0"/>
                            <a:cs typeface="Franklin Gothic Book"/>
                          </a:rPr>
                          <m:t>𝑛𝑔</m:t>
                        </m:r>
                      </m:oMath>
                    </m:oMathPara>
                  </a14:m>
                  <a:endParaRPr lang="de-CH" sz="14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4692" y="1901166"/>
                  <a:ext cx="260412" cy="278226"/>
                </a:xfrm>
                <a:prstGeom prst="rect">
                  <a:avLst/>
                </a:prstGeom>
                <a:blipFill>
                  <a:blip r:embed="rId18"/>
                  <a:stretch>
                    <a:fillRect l="-16279" r="-1860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71992" y="2601517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992" y="2601517"/>
                  <a:ext cx="360040" cy="288032"/>
                </a:xfrm>
                <a:prstGeom prst="rect">
                  <a:avLst/>
                </a:prstGeom>
                <a:blipFill>
                  <a:blip r:embed="rId19"/>
                  <a:stretch>
                    <a:fillRect l="-23729" r="-33898" b="-4375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064156" y="2601517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156" y="2601517"/>
                  <a:ext cx="360040" cy="288032"/>
                </a:xfrm>
                <a:prstGeom prst="rect">
                  <a:avLst/>
                </a:prstGeom>
                <a:blipFill>
                  <a:blip r:embed="rId20"/>
                  <a:stretch>
                    <a:fillRect l="-8475" b="-4375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608004" y="2601517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004" y="2601517"/>
                  <a:ext cx="360040" cy="288032"/>
                </a:xfrm>
                <a:prstGeom prst="rect">
                  <a:avLst/>
                </a:prstGeom>
                <a:blipFill>
                  <a:blip r:embed="rId21"/>
                  <a:stretch>
                    <a:fillRect l="-23729" r="-33898" b="-4375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882233" y="2607288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233" y="2607288"/>
                  <a:ext cx="360040" cy="288032"/>
                </a:xfrm>
                <a:prstGeom prst="rect">
                  <a:avLst/>
                </a:prstGeom>
                <a:blipFill>
                  <a:blip r:embed="rId22"/>
                  <a:stretch>
                    <a:fillRect l="-8475" b="-2291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474397" y="2607288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397" y="2607288"/>
                  <a:ext cx="360040" cy="288032"/>
                </a:xfrm>
                <a:prstGeom prst="rect">
                  <a:avLst/>
                </a:prstGeom>
                <a:blipFill>
                  <a:blip r:embed="rId23"/>
                  <a:stretch>
                    <a:fillRect l="-8475" b="-2291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18245" y="2607288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245" y="2607288"/>
                  <a:ext cx="360040" cy="288032"/>
                </a:xfrm>
                <a:prstGeom prst="rect">
                  <a:avLst/>
                </a:prstGeom>
                <a:blipFill>
                  <a:blip r:embed="rId24"/>
                  <a:stretch>
                    <a:fillRect l="-8333" b="-2291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206312" y="2613623"/>
                  <a:ext cx="360040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sz="1800" i="1" kern="1000" spc="3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𝑛𝑔</m:t>
                            </m:r>
                          </m:sub>
                          <m:sup>
                            <m:r>
                              <a:rPr lang="de-CH" sz="1800" b="0" i="1" kern="1000" spc="3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de-CH" sz="1800" kern="1000" spc="30" dirty="0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6312" y="2613623"/>
                  <a:ext cx="360040" cy="288032"/>
                </a:xfrm>
                <a:prstGeom prst="rect">
                  <a:avLst/>
                </a:prstGeom>
                <a:blipFill>
                  <a:blip r:embed="rId25"/>
                  <a:stretch>
                    <a:fillRect l="-22034" r="-11864" b="-3333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308304" y="2636132"/>
                  <a:ext cx="482352" cy="2880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800" i="1" kern="1000" spc="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ranklin Gothic Book"/>
                          </a:rPr>
                          <m:t>∆</m:t>
                        </m:r>
                        <m:r>
                          <a:rPr lang="de-CH" sz="1800" b="0" i="1" kern="1000" spc="3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Franklin Gothic Book"/>
                          </a:rPr>
                          <m:t>𝑦</m:t>
                        </m:r>
                      </m:oMath>
                    </m:oMathPara>
                  </a14:m>
                  <a:endParaRPr lang="de-CH" sz="1800" kern="1000" spc="30" dirty="0" err="1" smtClean="0">
                    <a:latin typeface="+mn-lt"/>
                    <a:cs typeface="Franklin Gothic Book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2636132"/>
                  <a:ext cx="482352" cy="288032"/>
                </a:xfrm>
                <a:prstGeom prst="rect">
                  <a:avLst/>
                </a:prstGeom>
                <a:blipFill>
                  <a:blip r:embed="rId26"/>
                  <a:stretch>
                    <a:fillRect b="-25532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 bwMode="auto">
            <a:xfrm>
              <a:off x="7308304" y="2601517"/>
              <a:ext cx="43208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/>
              <a:tailEnd type="stealth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4921663" y="3903393"/>
            <a:ext cx="584214" cy="3406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err="1" smtClean="0">
                <a:latin typeface="+mn-lt"/>
                <a:cs typeface="Franklin Gothic Book"/>
              </a:rPr>
              <a:t>with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279204" y="2826257"/>
                <a:ext cx="1581009" cy="367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de-CH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04" y="2826257"/>
                <a:ext cx="1581009" cy="367280"/>
              </a:xfrm>
              <a:prstGeom prst="rect">
                <a:avLst/>
              </a:prstGeom>
              <a:blipFill>
                <a:blip r:embed="rId2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130317" y="2673917"/>
                <a:ext cx="1674112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CH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17" y="2673917"/>
                <a:ext cx="1674112" cy="64556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73586" y="2849780"/>
                <a:ext cx="1152128" cy="353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8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𝑗</m:t>
                      </m:r>
                      <m:r>
                        <a:rPr lang="de-CH" sz="18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=1 :</m:t>
                      </m:r>
                      <m:r>
                        <a:rPr lang="de-CH" sz="18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𝑛𝑔</m:t>
                      </m:r>
                    </m:oMath>
                  </m:oMathPara>
                </a14:m>
                <a:endParaRPr lang="de-CH" sz="1800" kern="1000" spc="30" dirty="0" err="1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586" y="2849780"/>
                <a:ext cx="1152128" cy="353243"/>
              </a:xfrm>
              <a:prstGeom prst="rect">
                <a:avLst/>
              </a:prstGeom>
              <a:blipFill>
                <a:blip r:embed="rId29"/>
                <a:stretch>
                  <a:fillRect l="-3175" r="-1058" b="-86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2563496" y="1686984"/>
            <a:ext cx="21602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kern="1000" spc="30" dirty="0">
                <a:latin typeface="Cambria" panose="02040503050406030204" pitchFamily="18" charset="0"/>
                <a:cs typeface="Franklin Gothic Book"/>
              </a:rPr>
              <a:t>2</a:t>
            </a:r>
            <a:endParaRPr lang="de-CH" sz="1400" kern="1000" spc="30" dirty="0" smtClean="0">
              <a:latin typeface="Cambria" panose="02040503050406030204" pitchFamily="18" charset="0"/>
              <a:cs typeface="Franklin Gothic Book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96050" y="1690564"/>
            <a:ext cx="21602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kern="1000" spc="30" dirty="0">
                <a:latin typeface="Cambria" panose="02040503050406030204" pitchFamily="18" charset="0"/>
                <a:cs typeface="Franklin Gothic Book"/>
              </a:rPr>
              <a:t>3</a:t>
            </a:r>
            <a:endParaRPr lang="de-CH" sz="1400" kern="1000" spc="30" dirty="0" smtClean="0">
              <a:latin typeface="Cambria" panose="02040503050406030204" pitchFamily="18" charset="0"/>
              <a:cs typeface="Franklin Gothic 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526017" y="1695716"/>
                <a:ext cx="260412" cy="288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de-CH" sz="1400" b="0" i="1" kern="1000" spc="30" smtClean="0">
                        <a:latin typeface="Cambria Math" panose="02040503050406030204" pitchFamily="18" charset="0"/>
                        <a:cs typeface="Franklin Gothic Book"/>
                      </a:rPr>
                      <m:t>𝑗</m:t>
                    </m:r>
                  </m:oMath>
                </a14:m>
                <a:r>
                  <a:rPr lang="de-CH" sz="1400" kern="1000" spc="30" dirty="0" smtClean="0">
                    <a:latin typeface="Cambria" panose="02040503050406030204" pitchFamily="18" charset="0"/>
                    <a:cs typeface="Franklin Gothic Book"/>
                  </a:rPr>
                  <a:t>-1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017" y="1695716"/>
                <a:ext cx="260412" cy="288032"/>
              </a:xfrm>
              <a:prstGeom prst="rect">
                <a:avLst/>
              </a:prstGeom>
              <a:blipFill>
                <a:blip r:embed="rId30"/>
                <a:stretch>
                  <a:fillRect l="-30233" t="-19149" r="-34884" b="-1276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311896" y="1695470"/>
                <a:ext cx="405796" cy="235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de-CH" sz="1400" b="0" i="1" kern="1000" spc="30" smtClean="0">
                        <a:latin typeface="Cambria Math" panose="02040503050406030204" pitchFamily="18" charset="0"/>
                        <a:cs typeface="Franklin Gothic Book"/>
                      </a:rPr>
                      <m:t>𝑛𝑔</m:t>
                    </m:r>
                  </m:oMath>
                </a14:m>
                <a:r>
                  <a:rPr lang="de-CH" sz="1400" kern="1000" spc="30" dirty="0" smtClean="0">
                    <a:latin typeface="Cambria" panose="02040503050406030204" pitchFamily="18" charset="0"/>
                    <a:cs typeface="Franklin Gothic Book"/>
                  </a:rPr>
                  <a:t>-2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96" y="1695470"/>
                <a:ext cx="405796" cy="235149"/>
              </a:xfrm>
              <a:prstGeom prst="rect">
                <a:avLst/>
              </a:prstGeom>
              <a:blipFill>
                <a:blip r:embed="rId31"/>
                <a:stretch>
                  <a:fillRect l="-14925" t="-23077" r="-22388" b="-3589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51044" y="1696909"/>
                <a:ext cx="405796" cy="235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de-CH" sz="1400" b="0" i="1" kern="1000" spc="30" smtClean="0">
                        <a:latin typeface="Cambria Math" panose="02040503050406030204" pitchFamily="18" charset="0"/>
                        <a:cs typeface="Franklin Gothic Book"/>
                      </a:rPr>
                      <m:t>𝑛𝑔</m:t>
                    </m:r>
                  </m:oMath>
                </a14:m>
                <a:r>
                  <a:rPr lang="de-CH" sz="1400" kern="1000" spc="30" dirty="0" smtClean="0">
                    <a:latin typeface="Cambria" panose="02040503050406030204" pitchFamily="18" charset="0"/>
                    <a:cs typeface="Franklin Gothic Book"/>
                  </a:rPr>
                  <a:t>-1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044" y="1696909"/>
                <a:ext cx="405796" cy="235149"/>
              </a:xfrm>
              <a:prstGeom prst="rect">
                <a:avLst/>
              </a:prstGeom>
              <a:blipFill>
                <a:blip r:embed="rId32"/>
                <a:stretch>
                  <a:fillRect l="-14925" t="-23077" r="-22388" b="-3589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82" y="4870802"/>
            <a:ext cx="383611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2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54" y="2993044"/>
            <a:ext cx="3776180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</p:spPr>
            <p:txBody>
              <a:bodyPr/>
              <a:lstStyle/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Let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particles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positions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known</a:t>
                </a:r>
                <a:r>
                  <a:rPr lang="de-CH" dirty="0" smtClean="0"/>
                  <a:t> </a:t>
                </a:r>
                <a:r>
                  <a:rPr lang="de-CH" dirty="0"/>
                  <a:t>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CH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CH" dirty="0" smtClean="0"/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b="0" i="0" smtClean="0">
                        <a:latin typeface="Cambria Math" panose="02040503050406030204" pitchFamily="18" charset="0"/>
                      </a:rPr>
                      <m:t>ith</m:t>
                    </m:r>
                    <m:r>
                      <a:rPr lang="de-CH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−1)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de-CH" dirty="0"/>
              </a:p>
              <a:p>
                <a:pPr>
                  <a:buClr>
                    <a:srgbClr val="FF0000"/>
                  </a:buClr>
                </a:pPr>
                <a:r>
                  <a:rPr lang="de-CH" dirty="0" smtClean="0"/>
                  <a:t>Deposition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particles</a:t>
                </a:r>
                <a:r>
                  <a:rPr lang="de-CH" dirty="0" smtClean="0"/>
                  <a:t> charge at </a:t>
                </a:r>
                <a:r>
                  <a:rPr lang="de-CH" dirty="0" err="1" smtClean="0"/>
                  <a:t>cell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centers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de-CH" dirty="0" err="1" smtClean="0"/>
                  <a:t>and</a:t>
                </a:r>
                <a:r>
                  <a:rPr lang="de-CH" dirty="0" smtClean="0"/>
                  <a:t> at </a:t>
                </a:r>
                <a:r>
                  <a:rPr lang="de-CH" dirty="0" err="1" smtClean="0"/>
                  <a:t>times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CH" dirty="0" smtClean="0"/>
                  <a:t>leads </a:t>
                </a:r>
                <a:r>
                  <a:rPr lang="de-CH" dirty="0" err="1" smtClean="0"/>
                  <a:t>to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cell-averaged</a:t>
                </a:r>
                <a:r>
                  <a:rPr lang="de-CH" dirty="0" smtClean="0"/>
                  <a:t> charge density:</a:t>
                </a:r>
              </a:p>
              <a:p>
                <a:pPr>
                  <a:buClr>
                    <a:srgbClr val="FF0000"/>
                  </a:buClr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 smtClean="0"/>
                  <a:t>    </a:t>
                </a:r>
                <a:r>
                  <a:rPr lang="de-CH" dirty="0" err="1" smtClean="0"/>
                  <a:t>where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CH" dirty="0" err="1" smtClean="0"/>
                  <a:t>is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2nd </a:t>
                </a:r>
                <a:r>
                  <a:rPr lang="de-CH" dirty="0" err="1" smtClean="0"/>
                  <a:t>order</a:t>
                </a:r>
                <a:r>
                  <a:rPr lang="de-CH" dirty="0" smtClean="0"/>
                  <a:t> B-</a:t>
                </a:r>
                <a:r>
                  <a:rPr lang="de-CH" dirty="0" err="1" smtClean="0"/>
                  <a:t>spline</a:t>
                </a:r>
                <a:r>
                  <a:rPr lang="de-CH" dirty="0" smtClean="0"/>
                  <a:t>:</a:t>
                </a:r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/>
              </a:p>
              <a:p>
                <a:pPr marL="0" indent="0">
                  <a:buClr>
                    <a:srgbClr val="FF0000"/>
                  </a:buClr>
                  <a:buNone/>
                </a:pPr>
                <a:endParaRPr lang="de-CH" dirty="0" smtClean="0"/>
              </a:p>
              <a:p>
                <a:pPr marL="0" indent="0">
                  <a:buClr>
                    <a:srgbClr val="FF0000"/>
                  </a:buClr>
                  <a:buNone/>
                </a:pPr>
                <a:r>
                  <a:rPr lang="de-CH" dirty="0" smtClean="0"/>
                  <a:t>    </a:t>
                </a:r>
                <a:r>
                  <a:rPr lang="de-CH" dirty="0" err="1" smtClean="0"/>
                  <a:t>with</a:t>
                </a:r>
                <a:r>
                  <a:rPr lang="de-CH" dirty="0" smtClean="0"/>
                  <a:t> - </a:t>
                </a:r>
                <a:r>
                  <a:rPr lang="de-CH" dirty="0" err="1" smtClean="0"/>
                  <a:t>general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spline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properties</a:t>
                </a:r>
                <a:r>
                  <a:rPr lang="de-CH" dirty="0" smtClean="0"/>
                  <a:t>: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0768"/>
                <a:ext cx="7742237" cy="4918301"/>
              </a:xfrm>
              <a:blipFill>
                <a:blip r:embed="rId4"/>
                <a:stretch>
                  <a:fillRect l="-1654" t="-136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Charge </a:t>
            </a:r>
            <a:r>
              <a:rPr lang="de-CH" dirty="0" err="1" smtClean="0"/>
              <a:t>projection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1D </a:t>
            </a:r>
            <a:r>
              <a:rPr lang="de-CH" dirty="0" err="1" smtClean="0"/>
              <a:t>numerical</a:t>
            </a:r>
            <a:r>
              <a:rPr lang="de-CH" dirty="0" smtClean="0"/>
              <a:t> </a:t>
            </a:r>
            <a:r>
              <a:rPr lang="de-CH" dirty="0" err="1" smtClean="0"/>
              <a:t>grid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grpSp>
        <p:nvGrpSpPr>
          <p:cNvPr id="81" name="Group 80"/>
          <p:cNvGrpSpPr/>
          <p:nvPr/>
        </p:nvGrpSpPr>
        <p:grpSpPr>
          <a:xfrm>
            <a:off x="1099135" y="3191205"/>
            <a:ext cx="4248954" cy="1600695"/>
            <a:chOff x="4736171" y="4149080"/>
            <a:chExt cx="4248954" cy="1600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4736171" y="4149080"/>
                  <a:ext cx="2726707" cy="16006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CH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CH" i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d>
                          <m:dPr>
                            <m:begChr m:val="{"/>
                            <m:endChr m:val="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CH" i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CH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de-CH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de-CH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de-CH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de-CH" i="1">
                                                      <a:latin typeface="Cambria Math" panose="02040503050406030204" pitchFamily="18" charset="0"/>
                                                    </a:rPr>
                                                    <m:t>𝛥</m:t>
                                                  </m:r>
                                                  <m:r>
                                                    <a:rPr lang="de-CH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𝛥</m:t>
                                              </m:r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CH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171" y="4149080"/>
                  <a:ext cx="2726707" cy="16006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7600323" y="4228985"/>
                  <a:ext cx="1384802" cy="640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CH" i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  <m:r>
                          <a:rPr lang="de-CH" i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323" y="4228985"/>
                  <a:ext cx="1384802" cy="6401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7745369" y="4869160"/>
                  <a:ext cx="1003095" cy="6401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CH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  <m:r>
                          <a:rPr lang="de-CH" i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de-CH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369" y="4869160"/>
                  <a:ext cx="1003095" cy="6401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7355127" y="4397642"/>
              <a:ext cx="360040" cy="333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err="1" smtClean="0">
                  <a:latin typeface="+mn-lt"/>
                  <a:cs typeface="Franklin Gothic Book"/>
                </a:rPr>
                <a:t>for</a:t>
              </a:r>
              <a:endParaRPr lang="de-CH" sz="1800" kern="1000" spc="30" dirty="0" smtClean="0">
                <a:latin typeface="+mn-lt"/>
                <a:cs typeface="Franklin Gothic Book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80312" y="5013176"/>
              <a:ext cx="360040" cy="333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err="1" smtClean="0">
                  <a:latin typeface="+mn-lt"/>
                  <a:cs typeface="Franklin Gothic Book"/>
                </a:rPr>
                <a:t>for</a:t>
              </a:r>
              <a:endParaRPr lang="de-CH" sz="1800" kern="1000" spc="30" dirty="0" smtClean="0">
                <a:latin typeface="+mn-lt"/>
                <a:cs typeface="Franklin Gothic Book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380312" y="5410311"/>
              <a:ext cx="1008112" cy="3333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800" kern="1000" spc="30" dirty="0" err="1" smtClean="0">
                  <a:latin typeface="+mn-lt"/>
                  <a:cs typeface="Franklin Gothic Book"/>
                </a:rPr>
                <a:t>otherwise</a:t>
              </a:r>
              <a:endParaRPr lang="de-CH" sz="1800" kern="1000" spc="30" dirty="0" smtClean="0">
                <a:latin typeface="+mn-lt"/>
                <a:cs typeface="Franklin Gothic Book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9962" y="5234452"/>
                <a:ext cx="3726789" cy="754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sub>
                        <m:sup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62" y="5234452"/>
                <a:ext cx="3726789" cy="7546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558362" y="5418393"/>
                <a:ext cx="1053214" cy="333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de-CH" sz="1800" kern="1000" spc="30" dirty="0" err="1">
                    <a:latin typeface="+mn-lt"/>
                    <a:cs typeface="Franklin Gothic Book"/>
                  </a:rPr>
                  <a:t>f</a:t>
                </a:r>
                <a:r>
                  <a:rPr lang="de-CH" sz="1800" kern="1000" spc="30" dirty="0" err="1" smtClean="0">
                    <a:latin typeface="+mn-lt"/>
                    <a:cs typeface="Franklin Gothic Book"/>
                  </a:rPr>
                  <a:t>or</a:t>
                </a:r>
                <a:r>
                  <a:rPr lang="de-CH" sz="1800" kern="1000" spc="30" dirty="0" smtClean="0">
                    <a:latin typeface="+mn-lt"/>
                    <a:cs typeface="Franklin Gothic Book"/>
                  </a:rPr>
                  <a:t> </a:t>
                </a:r>
                <a:r>
                  <a:rPr lang="de-CH" sz="1800" kern="1000" spc="30" dirty="0" err="1" smtClean="0">
                    <a:latin typeface="+mn-lt"/>
                    <a:cs typeface="Franklin Gothic Book"/>
                  </a:rPr>
                  <a:t>any</a:t>
                </a:r>
                <a:r>
                  <a:rPr lang="de-CH" sz="1800" kern="1000" spc="30" dirty="0" smtClean="0">
                    <a:latin typeface="+mn-lt"/>
                    <a:cs typeface="Franklin Gothic Book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 kern="1000" spc="3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b="0" i="1" kern="1000" spc="3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CH" sz="1800" b="0" i="1" kern="1000" spc="3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de-CH" sz="1800" kern="1000" spc="30" dirty="0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362" y="5418393"/>
                <a:ext cx="1053214" cy="333374"/>
              </a:xfrm>
              <a:prstGeom prst="rect">
                <a:avLst/>
              </a:prstGeom>
              <a:blipFill>
                <a:blip r:embed="rId20"/>
                <a:stretch>
                  <a:fillRect l="-13873" t="-16364" b="-309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3211" y="5279018"/>
                <a:ext cx="2346796" cy="71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𝑦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CH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11" y="5279018"/>
                <a:ext cx="2346796" cy="7176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82318" y="5439060"/>
            <a:ext cx="528867" cy="3333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800" kern="1000" spc="30" dirty="0" err="1" smtClean="0">
                <a:latin typeface="+mn-lt"/>
                <a:cs typeface="Franklin Gothic Book"/>
              </a:rPr>
              <a:t>and</a:t>
            </a:r>
            <a:endParaRPr lang="de-CH" sz="1800" kern="1000" spc="30" dirty="0" smtClean="0">
              <a:latin typeface="+mn-lt"/>
              <a:cs typeface="Franklin Gothic 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56798" y="2044422"/>
                <a:ext cx="4240007" cy="990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sub>
                        <m:sup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sup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798" y="2044422"/>
                <a:ext cx="4240007" cy="99052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438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5</TotalTime>
  <Words>1085</Words>
  <Application>Microsoft Office PowerPoint</Application>
  <PresentationFormat>Affichage à l'écran (4:3)</PresentationFormat>
  <Paragraphs>501</Paragraphs>
  <Slides>25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40" baseType="lpstr">
      <vt:lpstr>ＭＳ Ｐゴシック</vt:lpstr>
      <vt:lpstr>Arial</vt:lpstr>
      <vt:lpstr>Arial Narrow</vt:lpstr>
      <vt:lpstr>Calibri</vt:lpstr>
      <vt:lpstr>Cambria</vt:lpstr>
      <vt:lpstr>Cambria Math</vt:lpstr>
      <vt:lpstr>Franklin Gothic Book</vt:lpstr>
      <vt:lpstr>Georgia</vt:lpstr>
      <vt:lpstr>Rockwell</vt:lpstr>
      <vt:lpstr>Symbol</vt:lpstr>
      <vt:lpstr>Times</vt:lpstr>
      <vt:lpstr>Wingdings</vt:lpstr>
      <vt:lpstr>ヒラギノ角ゴ Pro W3</vt:lpstr>
      <vt:lpstr>PSI PowerPoint Master english</vt:lpstr>
      <vt:lpstr>Equation</vt:lpstr>
      <vt:lpstr>A fast 1D charge-conserving particle-in-cell code for the modeling of klystrons</vt:lpstr>
      <vt:lpstr>Klystrons - Overview</vt:lpstr>
      <vt:lpstr>Distribution function and Vlasov equation</vt:lpstr>
      <vt:lpstr>Macroparticles and reduction to 1D</vt:lpstr>
      <vt:lpstr>Macroparticles equations of motion</vt:lpstr>
      <vt:lpstr>Normalizations, particles charge and RF e-field</vt:lpstr>
      <vt:lpstr>Normalizations and space-charge e-field</vt:lpstr>
      <vt:lpstr>Spatial discretization and particle shape</vt:lpstr>
      <vt:lpstr>Charge projection to 1D numerical grid</vt:lpstr>
      <vt:lpstr>Charge conserving current deposition principle</vt:lpstr>
      <vt:lpstr>Charge conserving current deposition example</vt:lpstr>
      <vt:lpstr>Grid e-fields, back-interpolation, and leap-frog</vt:lpstr>
      <vt:lpstr>Cavity model - General</vt:lpstr>
      <vt:lpstr>Cavity model – System of differential equations</vt:lpstr>
      <vt:lpstr>Convergence acceleration</vt:lpstr>
      <vt:lpstr>Final replacement system and leap-frog</vt:lpstr>
      <vt:lpstr>SLAC 5045 S-band klystron input data</vt:lpstr>
      <vt:lpstr>SLAC 5045 klystron numerical experiment   (no space charge)</vt:lpstr>
      <vt:lpstr>Présentation PowerPoint</vt:lpstr>
      <vt:lpstr>Présentation PowerPoint</vt:lpstr>
      <vt:lpstr>Présentation PowerPoint</vt:lpstr>
      <vt:lpstr>SLAC 5045 klystron numerical experiment</vt:lpstr>
      <vt:lpstr>References - Numerical methods</vt:lpstr>
      <vt:lpstr>References - Klystrons and RF cavities</vt:lpstr>
      <vt:lpstr>Wir schaffen Wissen – heute für morgen      We create knowledge today – for use tomorrow</vt:lpstr>
    </vt:vector>
  </TitlesOfParts>
  <Company>PSI - Paul Scherrer Institut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Raguin Jean-Yves</dc:creator>
  <cp:lastModifiedBy>Jean-Yves Raguin</cp:lastModifiedBy>
  <cp:revision>550</cp:revision>
  <cp:lastPrinted>2017-06-14T05:05:01Z</cp:lastPrinted>
  <dcterms:created xsi:type="dcterms:W3CDTF">2017-06-08T07:17:13Z</dcterms:created>
  <dcterms:modified xsi:type="dcterms:W3CDTF">2019-06-16T21:45:32Z</dcterms:modified>
</cp:coreProperties>
</file>