
<file path=[Content_Types].xml><?xml version="1.0" encoding="utf-8"?>
<Types xmlns="http://schemas.openxmlformats.org/package/2006/content-types">
  <Default Extension="png" ContentType="image/png"/>
  <Default Extension="vsd" ContentType="application/vnd.visio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6D6B9E10" ContentType="image/png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14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  <p:sldMasterId id="2147483677" r:id="rId2"/>
  </p:sldMasterIdLst>
  <p:notesMasterIdLst>
    <p:notesMasterId r:id="rId28"/>
  </p:notesMasterIdLst>
  <p:handoutMasterIdLst>
    <p:handoutMasterId r:id="rId29"/>
  </p:handoutMasterIdLst>
  <p:sldIdLst>
    <p:sldId id="406" r:id="rId3"/>
    <p:sldId id="482" r:id="rId4"/>
    <p:sldId id="484" r:id="rId5"/>
    <p:sldId id="485" r:id="rId6"/>
    <p:sldId id="544" r:id="rId7"/>
    <p:sldId id="492" r:id="rId8"/>
    <p:sldId id="541" r:id="rId9"/>
    <p:sldId id="542" r:id="rId10"/>
    <p:sldId id="456" r:id="rId11"/>
    <p:sldId id="543" r:id="rId12"/>
    <p:sldId id="493" r:id="rId13"/>
    <p:sldId id="509" r:id="rId14"/>
    <p:sldId id="510" r:id="rId15"/>
    <p:sldId id="532" r:id="rId16"/>
    <p:sldId id="523" r:id="rId17"/>
    <p:sldId id="505" r:id="rId18"/>
    <p:sldId id="533" r:id="rId19"/>
    <p:sldId id="506" r:id="rId20"/>
    <p:sldId id="507" r:id="rId21"/>
    <p:sldId id="539" r:id="rId22"/>
    <p:sldId id="471" r:id="rId23"/>
    <p:sldId id="518" r:id="rId24"/>
    <p:sldId id="520" r:id="rId25"/>
    <p:sldId id="534" r:id="rId26"/>
    <p:sldId id="545" r:id="rId27"/>
  </p:sldIdLst>
  <p:sldSz cx="9144000" cy="6858000" type="screen4x3"/>
  <p:notesSz cx="7099300" cy="10234613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00FF"/>
    <a:srgbClr val="FF7C80"/>
    <a:srgbClr val="0099FF"/>
    <a:srgbClr val="3399FF"/>
    <a:srgbClr val="FF5050"/>
    <a:srgbClr val="9999FF"/>
    <a:srgbClr val="0099CC"/>
    <a:srgbClr val="FFCC00"/>
    <a:srgbClr val="EAC00C"/>
    <a:srgbClr val="00A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5429" autoAdjust="0"/>
  </p:normalViewPr>
  <p:slideViewPr>
    <p:cSldViewPr snapToGrid="0" snapToObjects="1">
      <p:cViewPr varScale="1">
        <p:scale>
          <a:sx n="108" d="100"/>
          <a:sy n="108" d="100"/>
        </p:scale>
        <p:origin x="-1620" y="-90"/>
      </p:cViewPr>
      <p:guideLst>
        <p:guide orient="horz" pos="1232"/>
        <p:guide orient="horz" pos="908"/>
        <p:guide pos="4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5A3AE58-0CB7-2B49-BC2B-99543F812727}" type="datetimeFigureOut">
              <a:rPr lang="sv-SE" smtClean="0"/>
              <a:t>2019-06-18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600A657-9475-004C-BDED-BB6C61EC94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64104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4441830-0E87-9D46-A15F-C0C0B780FA23}" type="datetimeFigureOut">
              <a:rPr lang="sv-SE" smtClean="0"/>
              <a:t>2019-06-18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DE0035E-6164-C447-BCFF-46EC70F740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9421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353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509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8664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5819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6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4" y="4860926"/>
            <a:ext cx="5680075" cy="46053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353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509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8664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5819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7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4" y="4860926"/>
            <a:ext cx="5680075" cy="46053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353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509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8664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5819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8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4" y="4860926"/>
            <a:ext cx="5680075" cy="46053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353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509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8664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5819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10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4" y="4860926"/>
            <a:ext cx="5680075" cy="46053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353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509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8664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5819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11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4" y="4860926"/>
            <a:ext cx="5680075" cy="46053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353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509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8664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5819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13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4" y="4860926"/>
            <a:ext cx="5680075" cy="46053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353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509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8664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5819" indent="-228578" defTabSz="44921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15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4" y="4860926"/>
            <a:ext cx="5680075" cy="46053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035E-6164-C447-BCFF-46EC70F74028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7836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035E-6164-C447-BCFF-46EC70F74028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783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709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439-0DD2-43E8-BE09-B200FCD1C310}" type="datetime1">
              <a:rPr lang="sv-SE" smtClean="0"/>
              <a:t>2019-06-18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661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ED2C4-700E-4B0F-91F5-80175C314244}" type="datetime1">
              <a:rPr lang="sv-SE" smtClean="0"/>
              <a:t>2019-06-18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4170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624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42900" indent="-342900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57" y="1955801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373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765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62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0"/>
            <a:ext cx="6067426" cy="1441531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993" y="1964945"/>
            <a:ext cx="6536399" cy="40389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27EB3-FA7F-4000-A47E-2110E3FA59F3}" type="datetime1">
              <a:rPr lang="sv-SE" smtClean="0">
                <a:latin typeface="Calibri"/>
              </a:rPr>
              <a:t>2019-06-18</a:t>
            </a:fld>
            <a:endParaRPr lang="sv-SE">
              <a:latin typeface="Calibri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pic>
        <p:nvPicPr>
          <p:cNvPr id="16" name="Picture 2" descr="C:\Users\carlosmartins\Pictures\LTH_C_RGB%20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r="10199"/>
          <a:stretch/>
        </p:blipFill>
        <p:spPr bwMode="auto">
          <a:xfrm>
            <a:off x="6195163" y="336618"/>
            <a:ext cx="1326833" cy="91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820" y="336618"/>
            <a:ext cx="1532263" cy="82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85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67294-43D1-46DD-A49E-4729BFC4C523}" type="datetime1">
              <a:rPr lang="sv-SE" smtClean="0">
                <a:latin typeface="Calibri"/>
              </a:rPr>
              <a:t>2019-06-18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537" y="336618"/>
            <a:ext cx="1532263" cy="82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83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5FF3D-4FEE-4087-8A3E-E30952D840FE}" type="datetime1">
              <a:rPr lang="sv-SE" smtClean="0">
                <a:latin typeface="Calibri"/>
              </a:rPr>
              <a:t>2019-06-18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617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65E1-C2D7-4431-AEC4-674C47FE4918}" type="datetime1">
              <a:rPr lang="sv-SE" smtClean="0">
                <a:latin typeface="Calibri"/>
              </a:rPr>
              <a:t>2019-06-18</a:t>
            </a:fld>
            <a:endParaRPr lang="sv-SE"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10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34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5CFBC-DF2E-4551-B12C-70F7CAEAFEE8}" type="datetime1">
              <a:rPr lang="sv-SE" smtClean="0"/>
              <a:t>2019-06-18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4809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457200" y="6515100"/>
            <a:ext cx="1046285" cy="281354"/>
          </a:xfrm>
        </p:spPr>
        <p:txBody>
          <a:bodyPr/>
          <a:lstStyle/>
          <a:p>
            <a:fld id="{94EB8A26-6178-4857-8684-2CBF389E151C}" type="datetime1">
              <a:rPr lang="sv-SE" smtClean="0">
                <a:latin typeface="Calibri"/>
              </a:rPr>
              <a:t>2019-06-18</a:t>
            </a:fld>
            <a:endParaRPr lang="sv-SE"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2655277" y="6515100"/>
            <a:ext cx="3897923" cy="281354"/>
          </a:xfrm>
        </p:spPr>
        <p:txBody>
          <a:bodyPr/>
          <a:lstStyle>
            <a:lvl1pPr>
              <a:defRPr i="1"/>
            </a:lvl1pPr>
          </a:lstStyle>
          <a:p>
            <a:r>
              <a:rPr lang="en-US" smtClean="0"/>
              <a:t>Confidential: For ESS internal restricted usage only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8036168" y="6515100"/>
            <a:ext cx="650631" cy="281354"/>
          </a:xfrm>
        </p:spPr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6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61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7ECAE-C2FA-458F-8351-AD168B3E954A}" type="datetime1">
              <a:rPr lang="sv-SE" smtClean="0">
                <a:latin typeface="Calibri"/>
              </a:rPr>
              <a:t>2019-06-18</a:t>
            </a:fld>
            <a:endParaRPr lang="sv-SE"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5869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BAF71-671B-4F2E-BCA4-38320226DF9D}" type="datetime1">
              <a:rPr lang="sv-SE" smtClean="0">
                <a:latin typeface="Calibri"/>
              </a:rPr>
              <a:t>2019-06-18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938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894A-E9B6-46A3-88E8-02CFB72E49C5}" type="datetime1">
              <a:rPr lang="sv-SE" smtClean="0">
                <a:latin typeface="Calibri"/>
              </a:rPr>
              <a:t>2019-06-18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344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B18F-8E38-4525-8A3C-B77E0B4858C2}" type="datetime1">
              <a:rPr lang="sv-SE" smtClean="0">
                <a:latin typeface="Calibri"/>
              </a:rPr>
              <a:t>2019-06-18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248" y="367500"/>
            <a:ext cx="1390552" cy="74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05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A6117-9BFF-47C6-B228-0126FD96310D}" type="datetime1">
              <a:rPr lang="sv-SE" smtClean="0">
                <a:latin typeface="Calibri"/>
              </a:rPr>
              <a:t>2019-06-18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5469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6827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5C03-F45B-4061-8B70-DB5477323C44}" type="datetime1">
              <a:rPr lang="sv-SE" smtClean="0">
                <a:latin typeface="Calibri"/>
              </a:rPr>
              <a:t>2019-06-18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38" y="130718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5892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9741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45B16-9B63-428E-AC01-2B905A6F4506}" type="slidenum">
              <a:rPr lang="pt-PT"/>
              <a:pPr>
                <a:defRPr/>
              </a:pPr>
              <a:t>‹#›</a:t>
            </a:fld>
            <a:endParaRPr lang="pt-PT"/>
          </a:p>
        </p:txBody>
      </p:sp>
      <p:pic>
        <p:nvPicPr>
          <p:cNvPr id="4" name="Picture 2" descr="C:\Users\carlosmartins\Pictures\LTH_C_RGB%20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r="10199"/>
          <a:stretch/>
        </p:blipFill>
        <p:spPr bwMode="auto">
          <a:xfrm>
            <a:off x="6195163" y="336618"/>
            <a:ext cx="1326833" cy="91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820" y="336618"/>
            <a:ext cx="1532263" cy="82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30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D07C-11EF-4070-8807-7135D5F2BBBE}" type="datetime1">
              <a:rPr lang="sv-SE" smtClean="0"/>
              <a:t>2019-06-18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933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51C1-E13F-490C-AC70-22834EED0884}" type="datetime1">
              <a:rPr lang="sv-SE" smtClean="0"/>
              <a:t>2019-06-18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6108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58C4-F24B-4DC9-8456-9E84449F78C3}" type="datetime1">
              <a:rPr lang="sv-SE" smtClean="0"/>
              <a:t>2019-06-18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633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2BE8-75AF-40A0-9505-832AA59FA97E}" type="datetime1">
              <a:rPr lang="sv-SE" smtClean="0"/>
              <a:t>2019-06-18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2865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3929-11DB-473D-BFA4-FBBC47C6FC8B}" type="datetime1">
              <a:rPr lang="sv-SE" smtClean="0"/>
              <a:t>2019-06-18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306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C86D3-2EAC-4A4F-93A0-7B3EF29E7051}" type="datetime1">
              <a:rPr lang="sv-SE" smtClean="0"/>
              <a:t>2019-06-18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05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89289-E4E1-4A79-BEDA-2D78E374BDF4}" type="datetime1">
              <a:rPr lang="sv-SE" smtClean="0"/>
              <a:t>2019-06-18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393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D855D-34CE-469B-9C86-03F6EC203530}" type="datetime1">
              <a:rPr lang="sv-SE" smtClean="0"/>
              <a:t>2019-06-18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304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11" y="1964945"/>
            <a:ext cx="6536399" cy="40389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fld id="{D2927EB3-FA7F-4000-A47E-2110E3FA59F3}" type="datetime1">
              <a:rPr lang="sv-SE" smtClean="0">
                <a:latin typeface="Calibri"/>
              </a:rPr>
              <a:t>2019-06-18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r>
              <a:rPr lang="en-US" smtClean="0">
                <a:latin typeface="Calibri"/>
              </a:rPr>
              <a:t>Confidential: For ESS internal restricted usage only</a:t>
            </a:r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74" y="378759"/>
            <a:ext cx="1359826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734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400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jpeg"/><Relationship Id="rId11" Type="http://schemas.openxmlformats.org/officeDocument/2006/relationships/image" Target="../media/image29.emf"/><Relationship Id="rId5" Type="http://schemas.openxmlformats.org/officeDocument/2006/relationships/image" Target="../media/image32.jpeg"/><Relationship Id="rId10" Type="http://schemas.openxmlformats.org/officeDocument/2006/relationships/oleObject" Target="../embeddings/Microsoft_Visio_2003-2010_Drawing1.vsd"/><Relationship Id="rId4" Type="http://schemas.openxmlformats.org/officeDocument/2006/relationships/image" Target="../media/image31.png"/><Relationship Id="rId9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14.jp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jp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jp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6D6B9E10"/><Relationship Id="rId2" Type="http://schemas.openxmlformats.org/officeDocument/2006/relationships/image" Target="../media/image67.6D6B9E10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9.jpe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12777"/>
            <a:ext cx="9144000" cy="5445224"/>
          </a:xfrm>
          <a:prstGeom prst="rect">
            <a:avLst/>
          </a:prstGeom>
          <a:solidFill>
            <a:srgbClr val="00A1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ruta 3"/>
          <p:cNvSpPr txBox="1"/>
          <p:nvPr/>
        </p:nvSpPr>
        <p:spPr>
          <a:xfrm>
            <a:off x="0" y="4874706"/>
            <a:ext cx="914400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dirty="0" smtClean="0">
              <a:solidFill>
                <a:srgbClr val="FFFFFF"/>
              </a:solidFill>
            </a:endParaRPr>
          </a:p>
          <a:p>
            <a:pPr algn="ctr"/>
            <a:r>
              <a:rPr lang="en-GB" sz="2400" dirty="0" smtClean="0">
                <a:solidFill>
                  <a:srgbClr val="FFFFFF"/>
                </a:solidFill>
              </a:rPr>
              <a:t>Carlos A. Martins</a:t>
            </a:r>
          </a:p>
          <a:p>
            <a:pPr algn="ctr"/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000" dirty="0" smtClean="0">
                <a:solidFill>
                  <a:srgbClr val="FFFFFF"/>
                </a:solidFill>
              </a:rPr>
              <a:t>ESS – Accelerator Division – Power Converters section leader</a:t>
            </a:r>
          </a:p>
          <a:p>
            <a:pPr algn="ctr"/>
            <a:r>
              <a:rPr lang="en-GB" sz="2000" dirty="0" smtClean="0">
                <a:solidFill>
                  <a:srgbClr val="FFFFFF"/>
                </a:solidFill>
              </a:rPr>
              <a:t>LTH – IEA Department - Invited Adjunct Professor in Power Electronics</a:t>
            </a:r>
          </a:p>
          <a:p>
            <a:pPr algn="ctr"/>
            <a:endParaRPr lang="en-GB" sz="1500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49905"/>
            <a:ext cx="5706219" cy="3801533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0" y="40390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algn="ctr"/>
            <a:r>
              <a:rPr lang="en-US" sz="2400" b="1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Klystron Modulators for ESS Accelerator</a:t>
            </a:r>
          </a:p>
          <a:p>
            <a:pPr marL="57150" algn="ctr"/>
            <a:r>
              <a:rPr lang="en-US" sz="2000" b="1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– Developments for Higher Efficiencies</a:t>
            </a:r>
          </a:p>
        </p:txBody>
      </p:sp>
      <p:pic>
        <p:nvPicPr>
          <p:cNvPr id="9" name="Bildobjekt 5" descr="ESS-vit-logg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12" y="161950"/>
            <a:ext cx="2082800" cy="1114297"/>
          </a:xfrm>
          <a:prstGeom prst="rect">
            <a:avLst/>
          </a:prstGeom>
          <a:solidFill>
            <a:srgbClr val="00A1DA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412" y="164778"/>
            <a:ext cx="2319330" cy="1247999"/>
          </a:xfrm>
          <a:prstGeom prst="rect">
            <a:avLst/>
          </a:prstGeom>
        </p:spPr>
      </p:pic>
      <p:pic>
        <p:nvPicPr>
          <p:cNvPr id="13314" name="Picture 2" descr="C:\Users\carlosmartins\Pictures\LTH_C_RGB%20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0411" y="1491413"/>
            <a:ext cx="2297237" cy="157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78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42" y="143933"/>
            <a:ext cx="6198336" cy="1151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SML modulator development and validation strategy:- Initial Plan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7764" y="5483655"/>
            <a:ext cx="7939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Contract placed for </a:t>
            </a:r>
            <a:r>
              <a:rPr lang="en-GB" b="1" dirty="0" smtClean="0">
                <a:solidFill>
                  <a:srgbClr val="00B0F0"/>
                </a:solidFill>
              </a:rPr>
              <a:t>HV stage </a:t>
            </a:r>
            <a:r>
              <a:rPr lang="en-GB" b="1" dirty="0" smtClean="0"/>
              <a:t>design, production &amp; testing (requested delivery time: 9 months);</a:t>
            </a:r>
            <a:endParaRPr lang="en-GB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80538" y="5453498"/>
            <a:ext cx="1248214" cy="646331"/>
            <a:chOff x="383829" y="1354452"/>
            <a:chExt cx="1248214" cy="646331"/>
          </a:xfrm>
        </p:grpSpPr>
        <p:sp>
          <p:nvSpPr>
            <p:cNvPr id="11" name="Rectangle 10"/>
            <p:cNvSpPr/>
            <p:nvPr/>
          </p:nvSpPr>
          <p:spPr>
            <a:xfrm>
              <a:off x="812588" y="1354452"/>
              <a:ext cx="8194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June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2014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" y="1598229"/>
            <a:ext cx="4118141" cy="291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318" y="1501318"/>
            <a:ext cx="2248144" cy="3094893"/>
          </a:xfrm>
          <a:prstGeom prst="rect">
            <a:avLst/>
          </a:prstGeom>
          <a:solidFill>
            <a:srgbClr val="FF7C80">
              <a:alpha val="23000"/>
            </a:srgb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2327338" y="1498332"/>
            <a:ext cx="1869996" cy="3094893"/>
          </a:xfrm>
          <a:prstGeom prst="rect">
            <a:avLst/>
          </a:prstGeom>
          <a:solidFill>
            <a:srgbClr val="00B0F0">
              <a:alpha val="27000"/>
            </a:srgbClr>
          </a:solidFill>
          <a:ln w="19050">
            <a:solidFill>
              <a:srgbClr val="33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185458" y="1501318"/>
            <a:ext cx="49585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LV stage (Part I)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Design studies, schematics, mechanical layout, BOM list, developed by ESS/LTH;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Construction subcontracted to a local company;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Signal cabling, controls software &amp; hardware, and inspection held at LTH/IEA;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73706" y="4534638"/>
            <a:ext cx="1661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LV stage (Part I)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2369954" y="4534638"/>
            <a:ext cx="1788695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99FF"/>
                </a:solidFill>
              </a:rPr>
              <a:t>HV </a:t>
            </a:r>
            <a:r>
              <a:rPr lang="en-GB" b="1" dirty="0">
                <a:solidFill>
                  <a:srgbClr val="0099FF"/>
                </a:solidFill>
              </a:rPr>
              <a:t>stage (Part </a:t>
            </a:r>
            <a:r>
              <a:rPr lang="en-GB" b="1" dirty="0" smtClean="0">
                <a:solidFill>
                  <a:srgbClr val="0099FF"/>
                </a:solidFill>
              </a:rPr>
              <a:t>II)</a:t>
            </a:r>
            <a:endParaRPr lang="en-GB" dirty="0">
              <a:solidFill>
                <a:srgbClr val="0099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3365" y="3532940"/>
            <a:ext cx="4779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99FF"/>
                </a:solidFill>
              </a:rPr>
              <a:t>H</a:t>
            </a:r>
            <a:r>
              <a:rPr lang="en-GB" b="1" dirty="0" smtClean="0">
                <a:solidFill>
                  <a:srgbClr val="0099FF"/>
                </a:solidFill>
              </a:rPr>
              <a:t>V stage (Part II)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Turn-key system (design, construction, testing) outsourced to a another specialised company;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7765" y="4893024"/>
            <a:ext cx="7939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Study and design of </a:t>
            </a:r>
            <a:r>
              <a:rPr lang="en-GB" b="1" dirty="0" smtClean="0">
                <a:solidFill>
                  <a:srgbClr val="FF0000"/>
                </a:solidFill>
              </a:rPr>
              <a:t>LV stage </a:t>
            </a:r>
            <a:r>
              <a:rPr lang="en-GB" b="1" dirty="0" smtClean="0"/>
              <a:t>completed. Contract placed for outsourcing </a:t>
            </a:r>
            <a:r>
              <a:rPr lang="en-GB" b="1" dirty="0" smtClean="0">
                <a:solidFill>
                  <a:srgbClr val="FF0000"/>
                </a:solidFill>
              </a:rPr>
              <a:t>LV stage </a:t>
            </a:r>
            <a:r>
              <a:rPr lang="en-GB" b="1" dirty="0" smtClean="0"/>
              <a:t>assembly and cabling</a:t>
            </a:r>
            <a:endParaRPr lang="en-GB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80539" y="4862867"/>
            <a:ext cx="1214840" cy="646331"/>
            <a:chOff x="383829" y="1354452"/>
            <a:chExt cx="1214840" cy="646331"/>
          </a:xfrm>
        </p:grpSpPr>
        <p:sp>
          <p:nvSpPr>
            <p:cNvPr id="16" name="Rectangle 15"/>
            <p:cNvSpPr/>
            <p:nvPr/>
          </p:nvSpPr>
          <p:spPr>
            <a:xfrm>
              <a:off x="845962" y="1354452"/>
              <a:ext cx="75270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Feb.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2014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1229492" y="6075655"/>
            <a:ext cx="7939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Delivery of </a:t>
            </a:r>
            <a:r>
              <a:rPr lang="en-GB" b="1" dirty="0">
                <a:solidFill>
                  <a:srgbClr val="FF0000"/>
                </a:solidFill>
              </a:rPr>
              <a:t>L</a:t>
            </a:r>
            <a:r>
              <a:rPr lang="en-GB" b="1" dirty="0" smtClean="0">
                <a:solidFill>
                  <a:srgbClr val="FF0000"/>
                </a:solidFill>
              </a:rPr>
              <a:t>V stage</a:t>
            </a:r>
            <a:r>
              <a:rPr lang="en-GB" b="1" dirty="0" smtClean="0">
                <a:solidFill>
                  <a:srgbClr val="00B0F0"/>
                </a:solidFill>
              </a:rPr>
              <a:t> </a:t>
            </a:r>
            <a:r>
              <a:rPr lang="en-GB" b="1" dirty="0" smtClean="0"/>
              <a:t>to LTH Test Stand;</a:t>
            </a:r>
            <a:endParaRPr lang="en-GB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92266" y="6045498"/>
            <a:ext cx="1244015" cy="646331"/>
            <a:chOff x="383829" y="1354452"/>
            <a:chExt cx="1244015" cy="646331"/>
          </a:xfrm>
        </p:grpSpPr>
        <p:sp>
          <p:nvSpPr>
            <p:cNvPr id="24" name="Rectangle 23"/>
            <p:cNvSpPr/>
            <p:nvPr/>
          </p:nvSpPr>
          <p:spPr>
            <a:xfrm>
              <a:off x="816788" y="1354452"/>
              <a:ext cx="81105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Sept.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2014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436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 descr="C:\Users\CARLOS~1\AppData\Local\Temp\Rar$DRa0.184\Full_VcbkIdc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5896" y="2234465"/>
            <a:ext cx="2353586" cy="21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593104" y="6572250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eaLnBrk="1" hangingPunct="1">
                <a:buClrTx/>
                <a:buFontTx/>
                <a:buNone/>
              </a:pPr>
              <a:t>11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675" y="523875"/>
            <a:ext cx="4101800" cy="1862427"/>
            <a:chOff x="-675" y="523875"/>
            <a:chExt cx="4101800" cy="1862427"/>
          </a:xfrm>
        </p:grpSpPr>
        <p:pic>
          <p:nvPicPr>
            <p:cNvPr id="4" name="Picture 3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75" y="523875"/>
              <a:ext cx="4101800" cy="185623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" name="TextBox 4"/>
            <p:cNvSpPr txBox="1"/>
            <p:nvPr/>
          </p:nvSpPr>
          <p:spPr>
            <a:xfrm>
              <a:off x="67241" y="2078525"/>
              <a:ext cx="705642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Jun ’13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9210" y="2362854"/>
            <a:ext cx="4021915" cy="2564754"/>
            <a:chOff x="79210" y="2362854"/>
            <a:chExt cx="4021915" cy="256475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0" y="2362854"/>
              <a:ext cx="4021915" cy="256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9210" y="3660588"/>
              <a:ext cx="1552861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Sept ’13 – May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241" y="4859324"/>
            <a:ext cx="2858788" cy="1991951"/>
            <a:chOff x="145528" y="4993377"/>
            <a:chExt cx="2364695" cy="1618569"/>
          </a:xfrm>
        </p:grpSpPr>
        <p:pic>
          <p:nvPicPr>
            <p:cNvPr id="12" name="Picture 11"/>
            <p:cNvPicPr/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5528" y="4993377"/>
              <a:ext cx="2364695" cy="16185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45528" y="6340025"/>
              <a:ext cx="686189" cy="26544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Apr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53462" y="4273997"/>
            <a:ext cx="3454550" cy="2584838"/>
            <a:chOff x="5553462" y="4273997"/>
            <a:chExt cx="3454550" cy="258483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462" y="4273997"/>
              <a:ext cx="3451225" cy="258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263898" y="6551058"/>
              <a:ext cx="74411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Aug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80079" y="4299398"/>
            <a:ext cx="2273383" cy="2559437"/>
            <a:chOff x="3280079" y="4299398"/>
            <a:chExt cx="2273383" cy="2559437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079" y="4299398"/>
              <a:ext cx="2273383" cy="255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4676501" y="6539885"/>
              <a:ext cx="784501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May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7" name="Picture 9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8674" y="2045001"/>
            <a:ext cx="1866013" cy="212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285644" y="3881463"/>
            <a:ext cx="69762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Jan ’15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74008" y="3389020"/>
            <a:ext cx="1285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7030A0"/>
                </a:solidFill>
              </a:rPr>
              <a:t>Experimental results, low voltage stage</a:t>
            </a:r>
            <a:endParaRPr lang="en-US" sz="1200" dirty="0"/>
          </a:p>
        </p:txBody>
      </p:sp>
      <p:sp>
        <p:nvSpPr>
          <p:cNvPr id="6" name="Down Arrow 5"/>
          <p:cNvSpPr/>
          <p:nvPr/>
        </p:nvSpPr>
        <p:spPr>
          <a:xfrm rot="10800000">
            <a:off x="6386943" y="1907614"/>
            <a:ext cx="455313" cy="47249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877266" y="1402461"/>
            <a:ext cx="2401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7030A0"/>
                </a:solidFill>
              </a:rPr>
              <a:t>Construction and testing of HV stage (oil tank assembly)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7719645" y="1599837"/>
            <a:ext cx="1263625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From Feb’15 …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6501" y="1358974"/>
            <a:ext cx="4331511" cy="548640"/>
          </a:xfrm>
          <a:prstGeom prst="rect">
            <a:avLst/>
          </a:prstGeom>
          <a:noFill/>
          <a:ln w="38100"/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217839" y="62210"/>
            <a:ext cx="58603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The SML modulator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development roadmap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</a:rPr>
              <a:t>								(LV stage)</a:t>
            </a:r>
          </a:p>
        </p:txBody>
      </p:sp>
    </p:spTree>
    <p:extLst>
      <p:ext uri="{BB962C8B-B14F-4D97-AF65-F5344CB8AC3E}">
        <p14:creationId xmlns:p14="http://schemas.microsoft.com/office/powerpoint/2010/main" val="12826478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3567" y="201443"/>
            <a:ext cx="6267718" cy="971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SML modulator, </a:t>
            </a:r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LV stage validation </a:t>
            </a:r>
            <a:endParaRPr lang="en-US" sz="2400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  <a:p>
            <a:pPr algn="l"/>
            <a:r>
              <a:rPr lang="en-US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- Experimental results</a:t>
            </a:r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4438" y="3343948"/>
            <a:ext cx="2916233" cy="218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0049" y="2012840"/>
            <a:ext cx="1956655" cy="261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024" y="2632129"/>
            <a:ext cx="4011414" cy="20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16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024" y="4636565"/>
            <a:ext cx="4011414" cy="197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4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024" y="2100721"/>
            <a:ext cx="4074530" cy="61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15" y="1998459"/>
            <a:ext cx="2538502" cy="133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170837" y="2075315"/>
            <a:ext cx="111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Pulse (1kV)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00288" y="2645185"/>
            <a:ext cx="1309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AC line voltage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56472" y="3102634"/>
            <a:ext cx="131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AC line current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26465" y="4146638"/>
            <a:ext cx="394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07950">
              <a:buFontTx/>
              <a:buChar char="-"/>
            </a:pPr>
            <a:r>
              <a:rPr lang="en-US" sz="1200" b="1" dirty="0" smtClean="0">
                <a:solidFill>
                  <a:srgbClr val="7030A0"/>
                </a:solidFill>
              </a:rPr>
              <a:t>Unitary power factor;</a:t>
            </a:r>
          </a:p>
          <a:p>
            <a:pPr marL="176213" indent="-107950">
              <a:buFontTx/>
              <a:buChar char="-"/>
            </a:pPr>
            <a:r>
              <a:rPr lang="en-US" sz="1200" b="1" dirty="0" smtClean="0">
                <a:solidFill>
                  <a:srgbClr val="7030A0"/>
                </a:solidFill>
              </a:rPr>
              <a:t>Sinusoidal line current, constant amplitude -&gt; No flicker</a:t>
            </a:r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4070" y="4729594"/>
            <a:ext cx="1929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Capacitor bank voltage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17337" y="5468839"/>
            <a:ext cx="2631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Capacitor bank charging current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7008" y="5818611"/>
            <a:ext cx="3635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07950">
              <a:buFontTx/>
              <a:buChar char="-"/>
            </a:pPr>
            <a:r>
              <a:rPr lang="en-US" sz="1200" b="1" dirty="0" smtClean="0">
                <a:solidFill>
                  <a:srgbClr val="7030A0"/>
                </a:solidFill>
              </a:rPr>
              <a:t>Charging current adapted as an inversed function of the voltage;</a:t>
            </a:r>
          </a:p>
          <a:p>
            <a:pPr marL="176213" indent="-107950">
              <a:buFontTx/>
              <a:buChar char="-"/>
            </a:pPr>
            <a:r>
              <a:rPr lang="en-US" sz="1200" b="1" dirty="0" smtClean="0">
                <a:solidFill>
                  <a:srgbClr val="7030A0"/>
                </a:solidFill>
              </a:rPr>
              <a:t>Constant power flow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544809" y="5818611"/>
            <a:ext cx="2414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Active Front End (AFE) concept, well studied and developed at LTH / IEA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93312" y="1952204"/>
            <a:ext cx="2560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Controls &amp; Human Machine Interface (</a:t>
            </a:r>
            <a:r>
              <a:rPr lang="en-US" sz="1600" dirty="0" err="1">
                <a:solidFill>
                  <a:srgbClr val="FF0000"/>
                </a:solidFill>
              </a:rPr>
              <a:t>L</a:t>
            </a:r>
            <a:r>
              <a:rPr lang="en-US" sz="1600" dirty="0" err="1" smtClean="0">
                <a:solidFill>
                  <a:srgbClr val="FF0000"/>
                </a:solidFill>
              </a:rPr>
              <a:t>abview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086600" y="4603789"/>
            <a:ext cx="2057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Part I - Low voltage power converter stage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70837" y="1447715"/>
            <a:ext cx="7939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Initial experimental results of the LV stage on dummy loads</a:t>
            </a:r>
            <a:endParaRPr lang="en-GB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33611" y="1417558"/>
            <a:ext cx="1217148" cy="646331"/>
            <a:chOff x="383829" y="1354452"/>
            <a:chExt cx="1217148" cy="646331"/>
          </a:xfrm>
        </p:grpSpPr>
        <p:sp>
          <p:nvSpPr>
            <p:cNvPr id="25" name="Rectangle 24"/>
            <p:cNvSpPr/>
            <p:nvPr/>
          </p:nvSpPr>
          <p:spPr>
            <a:xfrm>
              <a:off x="843655" y="1354452"/>
              <a:ext cx="75732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Jan.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2015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08123"/>
              </p:ext>
            </p:extLst>
          </p:nvPr>
        </p:nvGraphicFramePr>
        <p:xfrm>
          <a:off x="4093312" y="5530383"/>
          <a:ext cx="2399047" cy="1250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3" name="Visio" r:id="rId10" imgW="8019645" imgH="2888501" progId="Visio.Drawing.11">
                  <p:embed/>
                </p:oleObj>
              </mc:Choice>
              <mc:Fallback>
                <p:oleObj name="Visio" r:id="rId10" imgW="8019645" imgH="2888501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3312" y="5530383"/>
                        <a:ext cx="2399047" cy="1250115"/>
                      </a:xfrm>
                      <a:prstGeom prst="rect">
                        <a:avLst/>
                      </a:prstGeom>
                      <a:solidFill>
                        <a:srgbClr val="9BBB5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488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grpSp>
        <p:nvGrpSpPr>
          <p:cNvPr id="4" name="Group 3"/>
          <p:cNvGrpSpPr/>
          <p:nvPr/>
        </p:nvGrpSpPr>
        <p:grpSpPr>
          <a:xfrm>
            <a:off x="1677443" y="2025478"/>
            <a:ext cx="5798467" cy="4299484"/>
            <a:chOff x="1677443" y="1286934"/>
            <a:chExt cx="5798467" cy="4299484"/>
          </a:xfrm>
        </p:grpSpPr>
        <p:grpSp>
          <p:nvGrpSpPr>
            <p:cNvPr id="5" name="Group 4"/>
            <p:cNvGrpSpPr/>
            <p:nvPr/>
          </p:nvGrpSpPr>
          <p:grpSpPr>
            <a:xfrm>
              <a:off x="1677443" y="3212389"/>
              <a:ext cx="2774279" cy="2374029"/>
              <a:chOff x="1237159" y="3364795"/>
              <a:chExt cx="2774279" cy="2374029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1549226" y="3364796"/>
                <a:ext cx="246221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endCxn id="110" idx="0"/>
              </p:cNvCxnSpPr>
              <p:nvPr/>
            </p:nvCxnSpPr>
            <p:spPr>
              <a:xfrm>
                <a:off x="1691042" y="3364796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 72"/>
              <p:cNvGrpSpPr/>
              <p:nvPr/>
            </p:nvGrpSpPr>
            <p:grpSpPr>
              <a:xfrm>
                <a:off x="1597908" y="3548241"/>
                <a:ext cx="186267" cy="321734"/>
                <a:chOff x="3691467" y="2379133"/>
                <a:chExt cx="334432" cy="482601"/>
              </a:xfrm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4" name="Straight Arrow Connector 73"/>
              <p:cNvCxnSpPr/>
              <p:nvPr/>
            </p:nvCxnSpPr>
            <p:spPr>
              <a:xfrm flipH="1">
                <a:off x="1691042" y="3869975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>
                <a:endCxn id="108" idx="0"/>
              </p:cNvCxnSpPr>
              <p:nvPr/>
            </p:nvCxnSpPr>
            <p:spPr>
              <a:xfrm>
                <a:off x="2086864" y="3364796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/>
              <p:cNvGrpSpPr/>
              <p:nvPr/>
            </p:nvGrpSpPr>
            <p:grpSpPr>
              <a:xfrm>
                <a:off x="1993730" y="3548241"/>
                <a:ext cx="186267" cy="321734"/>
                <a:chOff x="3691467" y="2379133"/>
                <a:chExt cx="334432" cy="482601"/>
              </a:xfrm>
            </p:grpSpPr>
            <p:sp>
              <p:nvSpPr>
                <p:cNvPr id="108" name="Oval 107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7" name="Straight Arrow Connector 76"/>
              <p:cNvCxnSpPr/>
              <p:nvPr/>
            </p:nvCxnSpPr>
            <p:spPr>
              <a:xfrm flipH="1">
                <a:off x="2086864" y="3869975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>
                <a:endCxn id="106" idx="0"/>
              </p:cNvCxnSpPr>
              <p:nvPr/>
            </p:nvCxnSpPr>
            <p:spPr>
              <a:xfrm>
                <a:off x="2529242" y="3364795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9" name="Group 78"/>
              <p:cNvGrpSpPr/>
              <p:nvPr/>
            </p:nvGrpSpPr>
            <p:grpSpPr>
              <a:xfrm>
                <a:off x="2436108" y="3548240"/>
                <a:ext cx="186267" cy="321734"/>
                <a:chOff x="3691467" y="2379133"/>
                <a:chExt cx="334432" cy="482601"/>
              </a:xfrm>
            </p:grpSpPr>
            <p:sp>
              <p:nvSpPr>
                <p:cNvPr id="106" name="Oval 105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0" name="Straight Arrow Connector 79"/>
              <p:cNvCxnSpPr/>
              <p:nvPr/>
            </p:nvCxnSpPr>
            <p:spPr>
              <a:xfrm flipH="1">
                <a:off x="2529242" y="3869974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>
                <a:endCxn id="104" idx="0"/>
              </p:cNvCxnSpPr>
              <p:nvPr/>
            </p:nvCxnSpPr>
            <p:spPr>
              <a:xfrm>
                <a:off x="2865792" y="3364796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/>
              <p:cNvGrpSpPr/>
              <p:nvPr/>
            </p:nvGrpSpPr>
            <p:grpSpPr>
              <a:xfrm>
                <a:off x="2772658" y="3548241"/>
                <a:ext cx="186267" cy="321734"/>
                <a:chOff x="3691467" y="2379133"/>
                <a:chExt cx="334432" cy="482601"/>
              </a:xfrm>
            </p:grpSpPr>
            <p:sp>
              <p:nvSpPr>
                <p:cNvPr id="104" name="Oval 103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3" name="Straight Arrow Connector 82"/>
              <p:cNvCxnSpPr/>
              <p:nvPr/>
            </p:nvCxnSpPr>
            <p:spPr>
              <a:xfrm flipH="1">
                <a:off x="2865792" y="3869975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endCxn id="102" idx="0"/>
              </p:cNvCxnSpPr>
              <p:nvPr/>
            </p:nvCxnSpPr>
            <p:spPr>
              <a:xfrm>
                <a:off x="3415065" y="3366912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5" name="Group 84"/>
              <p:cNvGrpSpPr/>
              <p:nvPr/>
            </p:nvGrpSpPr>
            <p:grpSpPr>
              <a:xfrm>
                <a:off x="3321931" y="3550357"/>
                <a:ext cx="186267" cy="321734"/>
                <a:chOff x="3691467" y="2379133"/>
                <a:chExt cx="334432" cy="482601"/>
              </a:xfrm>
            </p:grpSpPr>
            <p:sp>
              <p:nvSpPr>
                <p:cNvPr id="102" name="Oval 101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6" name="Straight Arrow Connector 85"/>
              <p:cNvCxnSpPr/>
              <p:nvPr/>
            </p:nvCxnSpPr>
            <p:spPr>
              <a:xfrm flipH="1">
                <a:off x="3415065" y="3872091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/>
              <p:cNvSpPr txBox="1"/>
              <p:nvPr/>
            </p:nvSpPr>
            <p:spPr>
              <a:xfrm rot="16200000">
                <a:off x="1172692" y="4717399"/>
                <a:ext cx="13142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 smtClean="0">
                    <a:solidFill>
                      <a:srgbClr val="FF0000"/>
                    </a:solidFill>
                  </a:rPr>
                  <a:t>Cryo</a:t>
                </a:r>
                <a:r>
                  <a:rPr lang="en-US" sz="1200" b="1" dirty="0" smtClean="0">
                    <a:solidFill>
                      <a:srgbClr val="FF0000"/>
                    </a:solidFill>
                  </a:rPr>
                  <a:t> compressors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 rot="16200000">
                <a:off x="1716170" y="4787249"/>
                <a:ext cx="16261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Beam Instrumentation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 rot="16200000">
                <a:off x="2074267" y="4787249"/>
                <a:ext cx="15261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Neutron Instruments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 rot="16200000">
                <a:off x="2826603" y="4590499"/>
                <a:ext cx="11769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030A0"/>
                    </a:solidFill>
                  </a:rPr>
                  <a:t>Modulators</a:t>
                </a:r>
                <a:endParaRPr lang="en-US" sz="1600" b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91" name="Straight Connector 90"/>
              <p:cNvCxnSpPr>
                <a:endCxn id="100" idx="0"/>
              </p:cNvCxnSpPr>
              <p:nvPr/>
            </p:nvCxnSpPr>
            <p:spPr>
              <a:xfrm>
                <a:off x="3770664" y="3366912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Group 91"/>
              <p:cNvGrpSpPr/>
              <p:nvPr/>
            </p:nvGrpSpPr>
            <p:grpSpPr>
              <a:xfrm>
                <a:off x="3677530" y="3550357"/>
                <a:ext cx="186267" cy="321734"/>
                <a:chOff x="3691467" y="2379133"/>
                <a:chExt cx="334432" cy="482601"/>
              </a:xfrm>
            </p:grpSpPr>
            <p:sp>
              <p:nvSpPr>
                <p:cNvPr id="100" name="Oval 99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3" name="Straight Arrow Connector 92"/>
              <p:cNvCxnSpPr/>
              <p:nvPr/>
            </p:nvCxnSpPr>
            <p:spPr>
              <a:xfrm flipH="1">
                <a:off x="3770664" y="3872091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 rot="16200000">
                <a:off x="3185380" y="4590499"/>
                <a:ext cx="11769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030A0"/>
                    </a:solidFill>
                  </a:rPr>
                  <a:t>Modulators</a:t>
                </a:r>
                <a:endParaRPr lang="en-US" sz="1600" b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95" name="Straight Connector 94"/>
              <p:cNvCxnSpPr/>
              <p:nvPr/>
            </p:nvCxnSpPr>
            <p:spPr>
              <a:xfrm>
                <a:off x="3450907" y="4017309"/>
                <a:ext cx="319756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2529241" y="3998964"/>
                <a:ext cx="319756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1741703" y="3998964"/>
                <a:ext cx="319756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/>
              <p:cNvSpPr txBox="1"/>
              <p:nvPr/>
            </p:nvSpPr>
            <p:spPr>
              <a:xfrm>
                <a:off x="2831922" y="3881051"/>
                <a:ext cx="5116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400V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1237159" y="3897985"/>
                <a:ext cx="5116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400V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3242576" y="1548691"/>
              <a:ext cx="28278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4046910" y="2099024"/>
              <a:ext cx="334432" cy="321734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046910" y="2259891"/>
              <a:ext cx="334432" cy="321734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7" idx="0"/>
            </p:cNvCxnSpPr>
            <p:nvPr/>
          </p:nvCxnSpPr>
          <p:spPr>
            <a:xfrm flipV="1">
              <a:off x="4214126" y="1938158"/>
              <a:ext cx="0" cy="1608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8" idx="4"/>
            </p:cNvCxnSpPr>
            <p:nvPr/>
          </p:nvCxnSpPr>
          <p:spPr>
            <a:xfrm>
              <a:off x="4214126" y="2581625"/>
              <a:ext cx="0" cy="2285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4214126" y="1548691"/>
              <a:ext cx="0" cy="1608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046910" y="1696858"/>
              <a:ext cx="167216" cy="2413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4213068" y="3051524"/>
              <a:ext cx="0" cy="1608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045852" y="2810224"/>
              <a:ext cx="167216" cy="2413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4912627" y="2109607"/>
              <a:ext cx="334432" cy="321734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912627" y="2270474"/>
              <a:ext cx="334432" cy="321734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>
              <a:stCxn id="15" idx="0"/>
            </p:cNvCxnSpPr>
            <p:nvPr/>
          </p:nvCxnSpPr>
          <p:spPr>
            <a:xfrm flipV="1">
              <a:off x="5079843" y="1948741"/>
              <a:ext cx="0" cy="1608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6" idx="4"/>
            </p:cNvCxnSpPr>
            <p:nvPr/>
          </p:nvCxnSpPr>
          <p:spPr>
            <a:xfrm>
              <a:off x="5079843" y="2592208"/>
              <a:ext cx="0" cy="2285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079843" y="1559274"/>
              <a:ext cx="0" cy="1608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912627" y="1707441"/>
              <a:ext cx="167216" cy="2413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078785" y="3062107"/>
              <a:ext cx="0" cy="1455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911569" y="2820807"/>
              <a:ext cx="167216" cy="2413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451722" y="3062107"/>
              <a:ext cx="307976" cy="1502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420355" y="1286934"/>
              <a:ext cx="6206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140 kV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18478" y="2918456"/>
              <a:ext cx="5421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1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0 kV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54882" y="3709806"/>
              <a:ext cx="511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6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00V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 flipH="1">
              <a:off x="4538151" y="2906177"/>
              <a:ext cx="2937759" cy="2673395"/>
              <a:chOff x="5250534" y="3051315"/>
              <a:chExt cx="2989118" cy="2673395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5562601" y="3350682"/>
                <a:ext cx="246221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endCxn id="69" idx="0"/>
              </p:cNvCxnSpPr>
              <p:nvPr/>
            </p:nvCxnSpPr>
            <p:spPr>
              <a:xfrm>
                <a:off x="5704417" y="3350682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/>
              <p:cNvGrpSpPr/>
              <p:nvPr/>
            </p:nvGrpSpPr>
            <p:grpSpPr>
              <a:xfrm>
                <a:off x="5611283" y="3534127"/>
                <a:ext cx="186267" cy="321734"/>
                <a:chOff x="3691467" y="2379133"/>
                <a:chExt cx="334432" cy="482601"/>
              </a:xfrm>
            </p:grpSpPr>
            <p:sp>
              <p:nvSpPr>
                <p:cNvPr id="69" name="Oval 68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1" name="Straight Arrow Connector 30"/>
              <p:cNvCxnSpPr/>
              <p:nvPr/>
            </p:nvCxnSpPr>
            <p:spPr>
              <a:xfrm flipH="1">
                <a:off x="5704417" y="3855861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endCxn id="67" idx="0"/>
              </p:cNvCxnSpPr>
              <p:nvPr/>
            </p:nvCxnSpPr>
            <p:spPr>
              <a:xfrm>
                <a:off x="6100239" y="3350682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>
              <a:xfrm>
                <a:off x="6007105" y="3534127"/>
                <a:ext cx="186267" cy="321734"/>
                <a:chOff x="3691467" y="2379133"/>
                <a:chExt cx="334432" cy="482601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4" name="Straight Arrow Connector 33"/>
              <p:cNvCxnSpPr/>
              <p:nvPr/>
            </p:nvCxnSpPr>
            <p:spPr>
              <a:xfrm flipH="1">
                <a:off x="6100239" y="3855861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endCxn id="65" idx="0"/>
              </p:cNvCxnSpPr>
              <p:nvPr/>
            </p:nvCxnSpPr>
            <p:spPr>
              <a:xfrm>
                <a:off x="6542617" y="3350681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/>
              <p:cNvGrpSpPr/>
              <p:nvPr/>
            </p:nvGrpSpPr>
            <p:grpSpPr>
              <a:xfrm>
                <a:off x="6449483" y="3534126"/>
                <a:ext cx="186267" cy="321734"/>
                <a:chOff x="3691467" y="2379133"/>
                <a:chExt cx="334432" cy="482601"/>
              </a:xfrm>
            </p:grpSpPr>
            <p:sp>
              <p:nvSpPr>
                <p:cNvPr id="65" name="Oval 64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6542617" y="3855860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endCxn id="63" idx="0"/>
              </p:cNvCxnSpPr>
              <p:nvPr/>
            </p:nvCxnSpPr>
            <p:spPr>
              <a:xfrm>
                <a:off x="6879167" y="3350682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/>
              <p:cNvGrpSpPr/>
              <p:nvPr/>
            </p:nvGrpSpPr>
            <p:grpSpPr>
              <a:xfrm>
                <a:off x="6786033" y="3534127"/>
                <a:ext cx="186267" cy="321734"/>
                <a:chOff x="3691467" y="2379133"/>
                <a:chExt cx="334432" cy="482601"/>
              </a:xfrm>
            </p:grpSpPr>
            <p:sp>
              <p:nvSpPr>
                <p:cNvPr id="63" name="Oval 62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0" name="Straight Arrow Connector 39"/>
              <p:cNvCxnSpPr/>
              <p:nvPr/>
            </p:nvCxnSpPr>
            <p:spPr>
              <a:xfrm flipH="1">
                <a:off x="6879167" y="3855861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endCxn id="61" idx="0"/>
              </p:cNvCxnSpPr>
              <p:nvPr/>
            </p:nvCxnSpPr>
            <p:spPr>
              <a:xfrm>
                <a:off x="7428440" y="3352798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" name="Group 41"/>
              <p:cNvGrpSpPr/>
              <p:nvPr/>
            </p:nvGrpSpPr>
            <p:grpSpPr>
              <a:xfrm>
                <a:off x="7335306" y="3536243"/>
                <a:ext cx="186267" cy="321734"/>
                <a:chOff x="3691467" y="2379133"/>
                <a:chExt cx="334432" cy="482601"/>
              </a:xfrm>
            </p:grpSpPr>
            <p:sp>
              <p:nvSpPr>
                <p:cNvPr id="61" name="Oval 60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3" name="Straight Arrow Connector 42"/>
              <p:cNvCxnSpPr/>
              <p:nvPr/>
            </p:nvCxnSpPr>
            <p:spPr>
              <a:xfrm flipH="1">
                <a:off x="7428440" y="3857977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 rot="5400000">
                <a:off x="5186067" y="4703285"/>
                <a:ext cx="13142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 smtClean="0">
                    <a:solidFill>
                      <a:srgbClr val="FF0000"/>
                    </a:solidFill>
                  </a:rPr>
                  <a:t>Cryo</a:t>
                </a:r>
                <a:r>
                  <a:rPr lang="en-US" sz="1200" b="1" dirty="0" smtClean="0">
                    <a:solidFill>
                      <a:srgbClr val="FF0000"/>
                    </a:solidFill>
                  </a:rPr>
                  <a:t> compressors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5400000">
                <a:off x="5729545" y="4773135"/>
                <a:ext cx="16261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Beam Instrumentation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5400000">
                <a:off x="6087642" y="4773135"/>
                <a:ext cx="15261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Neutron Instruments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5400000">
                <a:off x="6839977" y="4573427"/>
                <a:ext cx="1176925" cy="3444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030A0"/>
                    </a:solidFill>
                  </a:rPr>
                  <a:t>Modulators</a:t>
                </a:r>
                <a:endParaRPr lang="en-US" sz="1600" b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48" name="Straight Connector 47"/>
              <p:cNvCxnSpPr>
                <a:endCxn id="59" idx="0"/>
              </p:cNvCxnSpPr>
              <p:nvPr/>
            </p:nvCxnSpPr>
            <p:spPr>
              <a:xfrm>
                <a:off x="7784039" y="3352798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/>
            </p:nvGrpSpPr>
            <p:grpSpPr>
              <a:xfrm>
                <a:off x="7690905" y="3536243"/>
                <a:ext cx="186267" cy="321734"/>
                <a:chOff x="3691467" y="2379133"/>
                <a:chExt cx="334432" cy="482601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0" name="Straight Arrow Connector 49"/>
              <p:cNvCxnSpPr/>
              <p:nvPr/>
            </p:nvCxnSpPr>
            <p:spPr>
              <a:xfrm flipH="1">
                <a:off x="7784039" y="3857977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 rot="5400000">
                <a:off x="7198754" y="4573427"/>
                <a:ext cx="1176925" cy="3444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030A0"/>
                    </a:solidFill>
                  </a:rPr>
                  <a:t>Modulators</a:t>
                </a:r>
                <a:endParaRPr lang="en-US" sz="1600" b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>
                <a:off x="7464282" y="4003195"/>
                <a:ext cx="319756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6542616" y="3984850"/>
                <a:ext cx="319756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5755078" y="3984850"/>
                <a:ext cx="319756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5455494" y="3051315"/>
                <a:ext cx="5516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</a:rPr>
                  <a:t>1</a:t>
                </a:r>
                <a:r>
                  <a:rPr lang="en-US" sz="1200" b="1" dirty="0" smtClean="0">
                    <a:solidFill>
                      <a:srgbClr val="FF0000"/>
                    </a:solidFill>
                  </a:rPr>
                  <a:t>0 kV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845297" y="3866937"/>
                <a:ext cx="5116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400V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727973" y="3848098"/>
                <a:ext cx="5116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</a:rPr>
                  <a:t>6</a:t>
                </a:r>
                <a:r>
                  <a:rPr lang="en-US" sz="1200" b="1" dirty="0" smtClean="0">
                    <a:solidFill>
                      <a:srgbClr val="FF0000"/>
                    </a:solidFill>
                  </a:rPr>
                  <a:t>00V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250534" y="3883871"/>
                <a:ext cx="5116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400V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12" name="Group 111"/>
          <p:cNvGrpSpPr/>
          <p:nvPr/>
        </p:nvGrpSpPr>
        <p:grpSpPr>
          <a:xfrm>
            <a:off x="87645" y="3906194"/>
            <a:ext cx="1589798" cy="586320"/>
            <a:chOff x="87645" y="3167650"/>
            <a:chExt cx="1589798" cy="586320"/>
          </a:xfrm>
        </p:grpSpPr>
        <p:sp>
          <p:nvSpPr>
            <p:cNvPr id="113" name="Rectangle 112"/>
            <p:cNvSpPr/>
            <p:nvPr/>
          </p:nvSpPr>
          <p:spPr>
            <a:xfrm>
              <a:off x="446400" y="3167650"/>
              <a:ext cx="476073" cy="5863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420999" y="3297755"/>
              <a:ext cx="380732" cy="287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SVC</a:t>
              </a:r>
              <a:endParaRPr lang="en-US" dirty="0"/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1084393" y="3285050"/>
              <a:ext cx="442842" cy="348220"/>
              <a:chOff x="1731366" y="2699429"/>
              <a:chExt cx="630054" cy="527963"/>
            </a:xfrm>
          </p:grpSpPr>
          <p:sp>
            <p:nvSpPr>
              <p:cNvPr id="126" name="Arc 125"/>
              <p:cNvSpPr/>
              <p:nvPr/>
            </p:nvSpPr>
            <p:spPr>
              <a:xfrm rot="16200000">
                <a:off x="1573103" y="2857692"/>
                <a:ext cx="527963" cy="211437"/>
              </a:xfrm>
              <a:prstGeom prst="arc">
                <a:avLst>
                  <a:gd name="adj1" fmla="val 16200000"/>
                  <a:gd name="adj2" fmla="val 5423385"/>
                </a:avLst>
              </a:prstGeom>
              <a:ln w="38100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Arc 126"/>
              <p:cNvSpPr/>
              <p:nvPr/>
            </p:nvSpPr>
            <p:spPr>
              <a:xfrm rot="16200000">
                <a:off x="1784539" y="2857692"/>
                <a:ext cx="527963" cy="211437"/>
              </a:xfrm>
              <a:prstGeom prst="arc">
                <a:avLst>
                  <a:gd name="adj1" fmla="val 16200000"/>
                  <a:gd name="adj2" fmla="val 5423385"/>
                </a:avLst>
              </a:prstGeom>
              <a:ln w="38100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/>
              <p:cNvSpPr/>
              <p:nvPr/>
            </p:nvSpPr>
            <p:spPr>
              <a:xfrm rot="16200000">
                <a:off x="1991720" y="2857692"/>
                <a:ext cx="527963" cy="211437"/>
              </a:xfrm>
              <a:prstGeom prst="arc">
                <a:avLst>
                  <a:gd name="adj1" fmla="val 16200000"/>
                  <a:gd name="adj2" fmla="val 5423385"/>
                </a:avLst>
              </a:prstGeom>
              <a:ln w="38100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87645" y="3262910"/>
              <a:ext cx="178527" cy="417765"/>
              <a:chOff x="4593170" y="2434158"/>
              <a:chExt cx="499534" cy="905933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>
                <a:off x="4593170" y="2942157"/>
                <a:ext cx="499534" cy="0"/>
              </a:xfrm>
              <a:prstGeom prst="line">
                <a:avLst/>
              </a:prstGeom>
              <a:ln w="762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4842937" y="2434158"/>
                <a:ext cx="0" cy="33019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4847170" y="2942157"/>
                <a:ext cx="0" cy="3979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4593170" y="2764357"/>
                <a:ext cx="499534" cy="0"/>
              </a:xfrm>
              <a:prstGeom prst="line">
                <a:avLst/>
              </a:prstGeom>
              <a:ln w="762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7" name="Straight Connector 116"/>
            <p:cNvCxnSpPr/>
            <p:nvPr/>
          </p:nvCxnSpPr>
          <p:spPr>
            <a:xfrm>
              <a:off x="177713" y="3257419"/>
              <a:ext cx="26868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177713" y="3680676"/>
              <a:ext cx="26868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1513061" y="3459160"/>
              <a:ext cx="1643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>
              <a:endCxn id="126" idx="0"/>
            </p:cNvCxnSpPr>
            <p:nvPr/>
          </p:nvCxnSpPr>
          <p:spPr>
            <a:xfrm flipV="1">
              <a:off x="908082" y="3459161"/>
              <a:ext cx="176312" cy="27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1677443" y="3214506"/>
              <a:ext cx="0" cy="2446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9" name="Straight Connector 128"/>
          <p:cNvCxnSpPr/>
          <p:nvPr/>
        </p:nvCxnSpPr>
        <p:spPr>
          <a:xfrm>
            <a:off x="1668976" y="3950933"/>
            <a:ext cx="3607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/>
          <p:cNvGrpSpPr/>
          <p:nvPr/>
        </p:nvGrpSpPr>
        <p:grpSpPr>
          <a:xfrm>
            <a:off x="7372898" y="3953050"/>
            <a:ext cx="1669501" cy="625206"/>
            <a:chOff x="7372898" y="3214506"/>
            <a:chExt cx="1669501" cy="625206"/>
          </a:xfrm>
        </p:grpSpPr>
        <p:sp>
          <p:nvSpPr>
            <p:cNvPr id="131" name="Rectangle 130"/>
            <p:cNvSpPr/>
            <p:nvPr/>
          </p:nvSpPr>
          <p:spPr>
            <a:xfrm flipH="1">
              <a:off x="8165718" y="3253392"/>
              <a:ext cx="499940" cy="5863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TextBox 131"/>
            <p:cNvSpPr txBox="1"/>
            <p:nvPr/>
          </p:nvSpPr>
          <p:spPr>
            <a:xfrm flipH="1">
              <a:off x="8177302" y="3383497"/>
              <a:ext cx="399820" cy="287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SVC</a:t>
              </a:r>
              <a:endParaRPr lang="en-US" dirty="0"/>
            </a:p>
          </p:txBody>
        </p:sp>
        <p:grpSp>
          <p:nvGrpSpPr>
            <p:cNvPr id="133" name="Group 132"/>
            <p:cNvGrpSpPr/>
            <p:nvPr/>
          </p:nvGrpSpPr>
          <p:grpSpPr>
            <a:xfrm flipH="1">
              <a:off x="7530636" y="3370792"/>
              <a:ext cx="465044" cy="348220"/>
              <a:chOff x="1731366" y="2699429"/>
              <a:chExt cx="630054" cy="527963"/>
            </a:xfrm>
          </p:grpSpPr>
          <p:sp>
            <p:nvSpPr>
              <p:cNvPr id="144" name="Arc 143"/>
              <p:cNvSpPr/>
              <p:nvPr/>
            </p:nvSpPr>
            <p:spPr>
              <a:xfrm rot="16200000">
                <a:off x="1573103" y="2857692"/>
                <a:ext cx="527963" cy="211437"/>
              </a:xfrm>
              <a:prstGeom prst="arc">
                <a:avLst>
                  <a:gd name="adj1" fmla="val 16200000"/>
                  <a:gd name="adj2" fmla="val 5423385"/>
                </a:avLst>
              </a:prstGeom>
              <a:ln w="38100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Arc 144"/>
              <p:cNvSpPr/>
              <p:nvPr/>
            </p:nvSpPr>
            <p:spPr>
              <a:xfrm rot="16200000">
                <a:off x="1784539" y="2857692"/>
                <a:ext cx="527963" cy="211437"/>
              </a:xfrm>
              <a:prstGeom prst="arc">
                <a:avLst>
                  <a:gd name="adj1" fmla="val 16200000"/>
                  <a:gd name="adj2" fmla="val 5423385"/>
                </a:avLst>
              </a:prstGeom>
              <a:ln w="38100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Arc 145"/>
              <p:cNvSpPr/>
              <p:nvPr/>
            </p:nvSpPr>
            <p:spPr>
              <a:xfrm rot="16200000">
                <a:off x="1991720" y="2857692"/>
                <a:ext cx="527963" cy="211437"/>
              </a:xfrm>
              <a:prstGeom prst="arc">
                <a:avLst>
                  <a:gd name="adj1" fmla="val 16200000"/>
                  <a:gd name="adj2" fmla="val 5423385"/>
                </a:avLst>
              </a:prstGeom>
              <a:ln w="38100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 flipH="1">
              <a:off x="8854921" y="3348652"/>
              <a:ext cx="187478" cy="417765"/>
              <a:chOff x="4593170" y="2434158"/>
              <a:chExt cx="499534" cy="905933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>
                <a:off x="4593170" y="2942157"/>
                <a:ext cx="499534" cy="0"/>
              </a:xfrm>
              <a:prstGeom prst="line">
                <a:avLst/>
              </a:prstGeom>
              <a:ln w="762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4842937" y="2434158"/>
                <a:ext cx="0" cy="33019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4847170" y="2942157"/>
                <a:ext cx="0" cy="3979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4593170" y="2764357"/>
                <a:ext cx="499534" cy="0"/>
              </a:xfrm>
              <a:prstGeom prst="line">
                <a:avLst/>
              </a:prstGeom>
              <a:ln w="762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5" name="Straight Connector 134"/>
            <p:cNvCxnSpPr/>
            <p:nvPr/>
          </p:nvCxnSpPr>
          <p:spPr>
            <a:xfrm flipH="1">
              <a:off x="8665658" y="3343161"/>
              <a:ext cx="28215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>
              <a:off x="8665658" y="3766418"/>
              <a:ext cx="28215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>
              <a:off x="7372898" y="3544902"/>
              <a:ext cx="17262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endCxn id="144" idx="0"/>
            </p:cNvCxnSpPr>
            <p:nvPr/>
          </p:nvCxnSpPr>
          <p:spPr>
            <a:xfrm flipH="1" flipV="1">
              <a:off x="7995679" y="3544903"/>
              <a:ext cx="185151" cy="27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V="1">
              <a:off x="7374575" y="3214506"/>
              <a:ext cx="0" cy="33637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7" name="Straight Connector 146"/>
          <p:cNvCxnSpPr/>
          <p:nvPr/>
        </p:nvCxnSpPr>
        <p:spPr>
          <a:xfrm flipH="1">
            <a:off x="7145325" y="3944087"/>
            <a:ext cx="2292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1687697" y="6199533"/>
            <a:ext cx="5835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- SVC footprint (outdoors): 		2 x (10m x 15m) = 300 m</a:t>
            </a:r>
            <a:r>
              <a:rPr lang="en-US" b="1" baseline="30000" dirty="0" smtClean="0"/>
              <a:t>2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- SVC estimated cost : 			2 x ~6 M€ = ~12 M€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50" name="Group 149"/>
          <p:cNvGrpSpPr/>
          <p:nvPr/>
        </p:nvGrpSpPr>
        <p:grpSpPr>
          <a:xfrm>
            <a:off x="5778600" y="1375348"/>
            <a:ext cx="3360273" cy="2304653"/>
            <a:chOff x="108980" y="876505"/>
            <a:chExt cx="9558737" cy="5947765"/>
          </a:xfrm>
        </p:grpSpPr>
        <p:pic>
          <p:nvPicPr>
            <p:cNvPr id="151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80" y="876505"/>
              <a:ext cx="4543425" cy="594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042" y="880670"/>
              <a:ext cx="5019675" cy="594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" name="Group 152"/>
          <p:cNvGrpSpPr/>
          <p:nvPr/>
        </p:nvGrpSpPr>
        <p:grpSpPr>
          <a:xfrm>
            <a:off x="55872" y="1340068"/>
            <a:ext cx="3360273" cy="2304653"/>
            <a:chOff x="108980" y="876505"/>
            <a:chExt cx="9558737" cy="5947765"/>
          </a:xfrm>
        </p:grpSpPr>
        <p:pic>
          <p:nvPicPr>
            <p:cNvPr id="154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80" y="876505"/>
              <a:ext cx="4543425" cy="594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042" y="880670"/>
              <a:ext cx="5019675" cy="594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6" name="Down Arrow 155"/>
          <p:cNvSpPr/>
          <p:nvPr/>
        </p:nvSpPr>
        <p:spPr>
          <a:xfrm rot="2212897">
            <a:off x="563466" y="3289050"/>
            <a:ext cx="355331" cy="636197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Down Arrow 156"/>
          <p:cNvSpPr/>
          <p:nvPr/>
        </p:nvSpPr>
        <p:spPr>
          <a:xfrm rot="20079953">
            <a:off x="8173562" y="3365598"/>
            <a:ext cx="355331" cy="636197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Title 1"/>
          <p:cNvSpPr txBox="1">
            <a:spLocks/>
          </p:cNvSpPr>
          <p:nvPr/>
        </p:nvSpPr>
        <p:spPr>
          <a:xfrm>
            <a:off x="4443" y="214859"/>
            <a:ext cx="6293119" cy="1000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AC grid power </a:t>
            </a:r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quality:</a:t>
            </a:r>
          </a:p>
          <a:p>
            <a:pPr algn="l"/>
            <a:r>
              <a:rPr lang="en-US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– </a:t>
            </a:r>
            <a:r>
              <a:rPr lang="en-US" sz="2400" b="0" i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A classical approach with external grid compensators</a:t>
            </a:r>
          </a:p>
        </p:txBody>
      </p:sp>
      <p:sp>
        <p:nvSpPr>
          <p:cNvPr id="4097" name="TextBox 4096"/>
          <p:cNvSpPr txBox="1"/>
          <p:nvPr/>
        </p:nvSpPr>
        <p:spPr>
          <a:xfrm>
            <a:off x="158314" y="4864332"/>
            <a:ext cx="1752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Not required thanks to SML topology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(AFE + cap. charger control)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357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26" y="1758476"/>
            <a:ext cx="5751916" cy="379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03488" y="1717377"/>
            <a:ext cx="3103120" cy="392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1264" y="3807085"/>
            <a:ext cx="2633876" cy="13628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542472" y="3516938"/>
            <a:ext cx="4697743" cy="1670539"/>
          </a:xfrm>
          <a:prstGeom prst="rect">
            <a:avLst/>
          </a:prstGeom>
          <a:noFill/>
          <a:ln w="28575">
            <a:solidFill>
              <a:srgbClr val="66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170837" y="1450730"/>
            <a:ext cx="7939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>
                <a:solidFill>
                  <a:srgbClr val="00B0F0"/>
                </a:solidFill>
              </a:rPr>
              <a:t>HV stage </a:t>
            </a:r>
            <a:r>
              <a:rPr lang="en-GB" b="1" dirty="0" smtClean="0"/>
              <a:t>design report from manufacturer showed prohibitive mechanical layout</a:t>
            </a:r>
            <a:endParaRPr lang="en-GB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33611" y="1420573"/>
            <a:ext cx="1214840" cy="646331"/>
            <a:chOff x="383829" y="1354452"/>
            <a:chExt cx="1214840" cy="646331"/>
          </a:xfrm>
        </p:grpSpPr>
        <p:sp>
          <p:nvSpPr>
            <p:cNvPr id="10" name="Rectangle 9"/>
            <p:cNvSpPr/>
            <p:nvPr/>
          </p:nvSpPr>
          <p:spPr>
            <a:xfrm>
              <a:off x="845962" y="1354452"/>
              <a:ext cx="75270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Jan.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2015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  <p:sp>
        <p:nvSpPr>
          <p:cNvPr id="12" name="Title 1"/>
          <p:cNvSpPr txBox="1">
            <a:spLocks/>
          </p:cNvSpPr>
          <p:nvPr/>
        </p:nvSpPr>
        <p:spPr>
          <a:xfrm>
            <a:off x="242" y="143933"/>
            <a:ext cx="6198336" cy="1151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SML modulator development and validation strategy:- Initial Plan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925" y="3807085"/>
            <a:ext cx="1767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ESS/LTH design footprint (130kVA prototype)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97116" y="3552091"/>
            <a:ext cx="1943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7030A0"/>
                </a:solidFill>
              </a:rPr>
              <a:t>ESS/LTH design footprint (660kVA full scale modulators</a:t>
            </a:r>
            <a:endParaRPr lang="en-GB" sz="1600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74212" y="5583117"/>
            <a:ext cx="7939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ESS/LTH decided to take over the design, as built to print, of the </a:t>
            </a:r>
            <a:r>
              <a:rPr lang="en-GB" b="1" dirty="0" smtClean="0">
                <a:solidFill>
                  <a:srgbClr val="00B0F0"/>
                </a:solidFill>
              </a:rPr>
              <a:t>HV stage</a:t>
            </a:r>
            <a:r>
              <a:rPr lang="en-GB" b="1" dirty="0" smtClean="0"/>
              <a:t>.</a:t>
            </a:r>
          </a:p>
          <a:p>
            <a:r>
              <a:rPr lang="en-GB" b="1" dirty="0" smtClean="0"/>
              <a:t>Work has started immediately</a:t>
            </a:r>
            <a:endParaRPr lang="en-GB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36986" y="5552960"/>
            <a:ext cx="1214840" cy="646331"/>
            <a:chOff x="383829" y="1354452"/>
            <a:chExt cx="1214840" cy="646331"/>
          </a:xfrm>
        </p:grpSpPr>
        <p:sp>
          <p:nvSpPr>
            <p:cNvPr id="22" name="Rectangle 21"/>
            <p:cNvSpPr/>
            <p:nvPr/>
          </p:nvSpPr>
          <p:spPr>
            <a:xfrm>
              <a:off x="845962" y="1354452"/>
              <a:ext cx="75270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Jan.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2015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1168356" y="6192701"/>
            <a:ext cx="7939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Contract with manufacturer cancelled</a:t>
            </a:r>
            <a:endParaRPr lang="en-GB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31130" y="6162544"/>
            <a:ext cx="1217148" cy="646331"/>
            <a:chOff x="383829" y="1354452"/>
            <a:chExt cx="1217148" cy="646331"/>
          </a:xfrm>
        </p:grpSpPr>
        <p:sp>
          <p:nvSpPr>
            <p:cNvPr id="26" name="Rectangle 25"/>
            <p:cNvSpPr/>
            <p:nvPr/>
          </p:nvSpPr>
          <p:spPr>
            <a:xfrm>
              <a:off x="843655" y="1354452"/>
              <a:ext cx="75732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July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2015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665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3485" y="2024886"/>
            <a:ext cx="2843315" cy="213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846" y="2064560"/>
            <a:ext cx="2849045" cy="213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>
            <a:stCxn id="16" idx="1"/>
          </p:cNvCxnSpPr>
          <p:nvPr/>
        </p:nvCxnSpPr>
        <p:spPr>
          <a:xfrm flipH="1">
            <a:off x="1532467" y="2249226"/>
            <a:ext cx="2057398" cy="346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6" idx="1"/>
          </p:cNvCxnSpPr>
          <p:nvPr/>
        </p:nvCxnSpPr>
        <p:spPr>
          <a:xfrm flipH="1">
            <a:off x="2370667" y="2249226"/>
            <a:ext cx="1219198" cy="918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89865" y="2064560"/>
            <a:ext cx="184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Part I – LV stage</a:t>
            </a:r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4676" y="2721292"/>
            <a:ext cx="2360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Part II – HV module #1 prototype in oil tank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642539" y="3089074"/>
            <a:ext cx="1712138" cy="4404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486400" y="3055016"/>
            <a:ext cx="1651000" cy="681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61947" y="4262847"/>
            <a:ext cx="57764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GB" sz="1600" dirty="0" smtClean="0">
                <a:solidFill>
                  <a:srgbClr val="FF0000"/>
                </a:solidFill>
              </a:rPr>
              <a:t>Experimental results at full power: Pulsed at 20kV/20A, 3.5ms/14Hz</a:t>
            </a:r>
          </a:p>
          <a:p>
            <a:pPr algn="ctr">
              <a:lnSpc>
                <a:spcPts val="1500"/>
              </a:lnSpc>
            </a:pPr>
            <a:r>
              <a:rPr lang="en-GB" sz="1600" dirty="0" smtClean="0">
                <a:solidFill>
                  <a:srgbClr val="FF0000"/>
                </a:solidFill>
              </a:rPr>
              <a:t>(</a:t>
            </a:r>
            <a:r>
              <a:rPr lang="en-GB" sz="1600" i="1" dirty="0" smtClean="0">
                <a:solidFill>
                  <a:srgbClr val="FF0000"/>
                </a:solidFill>
              </a:rPr>
              <a:t>Note: no output filter present; waveforms are as expected</a:t>
            </a:r>
            <a:r>
              <a:rPr lang="en-GB" sz="1600" dirty="0" smtClean="0">
                <a:solidFill>
                  <a:srgbClr val="FF0000"/>
                </a:solidFill>
              </a:rPr>
              <a:t>)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846" y="4668583"/>
            <a:ext cx="2788885" cy="209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00087" y="4270681"/>
            <a:ext cx="28504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GB" sz="1600" dirty="0" smtClean="0">
                <a:solidFill>
                  <a:srgbClr val="FF0000"/>
                </a:solidFill>
              </a:rPr>
              <a:t>HV module prototype in assembly workshop at LTH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42355" y="6545094"/>
            <a:ext cx="559602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b="1" dirty="0" smtClean="0">
                <a:solidFill>
                  <a:srgbClr val="CC0099"/>
                </a:solidFill>
              </a:rPr>
              <a:t>Magenta: HV output pulse; </a:t>
            </a:r>
            <a:r>
              <a:rPr lang="en-GB" sz="1300" b="1" dirty="0" smtClean="0">
                <a:solidFill>
                  <a:srgbClr val="FFC000"/>
                </a:solidFill>
              </a:rPr>
              <a:t>Yellow: LV input voltage; </a:t>
            </a:r>
            <a:r>
              <a:rPr lang="en-GB" sz="1300" b="1" dirty="0" smtClean="0">
                <a:solidFill>
                  <a:srgbClr val="00E100"/>
                </a:solidFill>
              </a:rPr>
              <a:t>Green: LV input current</a:t>
            </a:r>
            <a:endParaRPr lang="en-GB" sz="1300" b="1" dirty="0">
              <a:solidFill>
                <a:srgbClr val="00E1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519489" y="4785065"/>
            <a:ext cx="2447972" cy="1775769"/>
            <a:chOff x="3519488" y="4374372"/>
            <a:chExt cx="2713037" cy="2030413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488" y="4374372"/>
              <a:ext cx="2713037" cy="2030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47913" y="5113967"/>
              <a:ext cx="101021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b="1" dirty="0" smtClean="0">
                  <a:solidFill>
                    <a:schemeClr val="bg1"/>
                  </a:solidFill>
                </a:rPr>
                <a:t>3.5ms pulse</a:t>
              </a:r>
              <a:endParaRPr lang="en-GB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308196" y="4785064"/>
            <a:ext cx="2442243" cy="1775769"/>
            <a:chOff x="6308196" y="4374371"/>
            <a:chExt cx="2706687" cy="2030413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196" y="4374371"/>
              <a:ext cx="2706687" cy="2030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137400" y="5088823"/>
              <a:ext cx="5633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b="1" dirty="0" smtClean="0">
                  <a:solidFill>
                    <a:schemeClr val="bg1"/>
                  </a:solidFill>
                </a:rPr>
                <a:t>zoom</a:t>
              </a:r>
              <a:endParaRPr lang="en-GB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70838" y="1452692"/>
            <a:ext cx="524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Complete integrated test of HV module prototype</a:t>
            </a:r>
            <a:endParaRPr lang="en-GB" b="1" dirty="0"/>
          </a:p>
        </p:txBody>
      </p:sp>
      <p:grpSp>
        <p:nvGrpSpPr>
          <p:cNvPr id="31" name="Group 30"/>
          <p:cNvGrpSpPr/>
          <p:nvPr/>
        </p:nvGrpSpPr>
        <p:grpSpPr>
          <a:xfrm>
            <a:off x="33611" y="1422535"/>
            <a:ext cx="1217148" cy="646331"/>
            <a:chOff x="383829" y="1354452"/>
            <a:chExt cx="1217148" cy="646331"/>
          </a:xfrm>
        </p:grpSpPr>
        <p:sp>
          <p:nvSpPr>
            <p:cNvPr id="32" name="Rectangle 31"/>
            <p:cNvSpPr/>
            <p:nvPr/>
          </p:nvSpPr>
          <p:spPr>
            <a:xfrm>
              <a:off x="843655" y="1354452"/>
              <a:ext cx="75732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Jul.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2015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169333" y="117553"/>
            <a:ext cx="60116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HV stage </a:t>
            </a:r>
            <a:r>
              <a:rPr lang="en-US" sz="2400" b="1" dirty="0">
                <a:solidFill>
                  <a:schemeClr val="bg1"/>
                </a:solidFill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</a:rPr>
              <a:t>oil tank assembly) design and testing</a:t>
            </a:r>
          </a:p>
        </p:txBody>
      </p:sp>
    </p:spTree>
    <p:extLst>
      <p:ext uri="{BB962C8B-B14F-4D97-AF65-F5344CB8AC3E}">
        <p14:creationId xmlns:p14="http://schemas.microsoft.com/office/powerpoint/2010/main" val="24223151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:\Users\carlosmartins\Documents\KLYS_MOD - Proto Develop\Specs\HV oil tank assembly 2\3D Illustrations\(2) Tank Frame Assembly\illustration_1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591" y="2126715"/>
            <a:ext cx="2877171" cy="2230561"/>
          </a:xfrm>
          <a:prstGeom prst="rect">
            <a:avLst/>
          </a:prstGeom>
          <a:noFill/>
          <a:ln w="38100">
            <a:solidFill>
              <a:srgbClr val="CC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carlosmartins\Documents\KLYS_MOD - Proto Develop\Specs\HV oil tank assembly 2\3D Illustrations\(2) Tank Frame Assembly\illustration_6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7820" y="2126715"/>
            <a:ext cx="3004229" cy="2230561"/>
          </a:xfrm>
          <a:prstGeom prst="rect">
            <a:avLst/>
          </a:prstGeom>
          <a:noFill/>
          <a:ln w="38100">
            <a:solidFill>
              <a:srgbClr val="CC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029938" y="2126715"/>
            <a:ext cx="3075346" cy="2230561"/>
            <a:chOff x="121155" y="1356772"/>
            <a:chExt cx="3919610" cy="3017733"/>
          </a:xfrm>
        </p:grpSpPr>
        <p:pic>
          <p:nvPicPr>
            <p:cNvPr id="27" name="Picture 2" descr="C:\Users\carlosmartins\Documents\KLYS_MOD - Proto Develop\Specs\HV oil tank assembly 2\3D Illustrations\(1) Global System\illustration_1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6531" y="1356772"/>
              <a:ext cx="3814234" cy="3017733"/>
            </a:xfrm>
            <a:prstGeom prst="rect">
              <a:avLst/>
            </a:prstGeom>
            <a:noFill/>
            <a:ln w="38100">
              <a:solidFill>
                <a:srgbClr val="CC00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94735" y="1736650"/>
              <a:ext cx="1092733" cy="630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</a:rPr>
                <a:t>Silica gel breather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516467" y="2234006"/>
              <a:ext cx="245533" cy="21395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 rot="707049">
              <a:off x="2157108" y="1690483"/>
              <a:ext cx="7561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</a:rPr>
                <a:t>Tank lid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852042">
              <a:off x="1076414" y="2508346"/>
              <a:ext cx="11881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</a:rPr>
                <a:t>Inspection lid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852042">
              <a:off x="121155" y="3929473"/>
              <a:ext cx="17453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</a:rPr>
                <a:t>HV output connector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971600" y="3750367"/>
              <a:ext cx="0" cy="3267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 rot="19202601">
              <a:off x="2286672" y="3382532"/>
              <a:ext cx="1714428" cy="630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</a:rPr>
                <a:t>Water cooling serpentine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2417210" y="3636986"/>
              <a:ext cx="347281" cy="12524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169333" y="117553"/>
            <a:ext cx="60116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HV stage </a:t>
            </a:r>
            <a:r>
              <a:rPr lang="en-US" sz="2400" b="1" dirty="0">
                <a:solidFill>
                  <a:schemeClr val="bg1"/>
                </a:solidFill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</a:rPr>
              <a:t>oil tank assembly) design and testing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70838" y="1452692"/>
            <a:ext cx="524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Design of HV stage completed</a:t>
            </a:r>
            <a:endParaRPr lang="en-GB" b="1" dirty="0"/>
          </a:p>
        </p:txBody>
      </p:sp>
      <p:grpSp>
        <p:nvGrpSpPr>
          <p:cNvPr id="38" name="Group 37"/>
          <p:cNvGrpSpPr/>
          <p:nvPr/>
        </p:nvGrpSpPr>
        <p:grpSpPr>
          <a:xfrm>
            <a:off x="33611" y="1422535"/>
            <a:ext cx="1248214" cy="646331"/>
            <a:chOff x="383829" y="1354452"/>
            <a:chExt cx="1248214" cy="646331"/>
          </a:xfrm>
        </p:grpSpPr>
        <p:sp>
          <p:nvSpPr>
            <p:cNvPr id="40" name="Rectangle 39"/>
            <p:cNvSpPr/>
            <p:nvPr/>
          </p:nvSpPr>
          <p:spPr>
            <a:xfrm>
              <a:off x="812588" y="1354452"/>
              <a:ext cx="8194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June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2015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5779836" y="4549859"/>
            <a:ext cx="2661381" cy="2300556"/>
            <a:chOff x="2767486" y="2715696"/>
            <a:chExt cx="2661381" cy="2300556"/>
          </a:xfrm>
        </p:grpSpPr>
        <p:pic>
          <p:nvPicPr>
            <p:cNvPr id="44" name="Picture 5" descr="C:\Users\carlosmartins\Documents\KLYS_MOD - Proto Develop\Specs\HV oil tank assembly 2\3D Illustrations\(3) HV modules\illustration_1.PN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73003" y="2864021"/>
              <a:ext cx="2099346" cy="2051265"/>
            </a:xfrm>
            <a:prstGeom prst="rect">
              <a:avLst/>
            </a:prstGeom>
            <a:noFill/>
            <a:ln w="38100">
              <a:solidFill>
                <a:srgbClr val="CC00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 rot="1485029">
              <a:off x="4341571" y="2715696"/>
              <a:ext cx="10872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</a:rPr>
                <a:t>HV rectifier box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4792133" y="2977306"/>
              <a:ext cx="110019" cy="35009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 rot="19745838">
              <a:off x="3101935" y="2768884"/>
              <a:ext cx="15515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</a:rPr>
                <a:t>HVHF transformer 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767486" y="4463570"/>
              <a:ext cx="1463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</a:rPr>
                <a:t>Fiberglass insulation frame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>
              <a:off x="3524214" y="3259663"/>
              <a:ext cx="27505" cy="27939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3615267" y="4551606"/>
              <a:ext cx="378954" cy="17357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4107959" y="4646920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CC0099"/>
                  </a:solidFill>
                </a:rPr>
                <a:t>HV module</a:t>
              </a:r>
              <a:endParaRPr lang="en-GB" b="1" dirty="0">
                <a:solidFill>
                  <a:srgbClr val="CC0099"/>
                </a:solidFill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188877" y="4513518"/>
            <a:ext cx="5247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ESS launched ITT for construction of HV stage on a “build to print” basis</a:t>
            </a:r>
            <a:endParaRPr lang="en-GB" b="1" dirty="0"/>
          </a:p>
        </p:txBody>
      </p:sp>
      <p:grpSp>
        <p:nvGrpSpPr>
          <p:cNvPr id="53" name="Group 52"/>
          <p:cNvGrpSpPr/>
          <p:nvPr/>
        </p:nvGrpSpPr>
        <p:grpSpPr>
          <a:xfrm>
            <a:off x="51650" y="4483361"/>
            <a:ext cx="1217148" cy="646331"/>
            <a:chOff x="383829" y="1354452"/>
            <a:chExt cx="1217148" cy="646331"/>
          </a:xfrm>
        </p:grpSpPr>
        <p:sp>
          <p:nvSpPr>
            <p:cNvPr id="54" name="Rectangle 53"/>
            <p:cNvSpPr/>
            <p:nvPr/>
          </p:nvSpPr>
          <p:spPr>
            <a:xfrm>
              <a:off x="843654" y="1354452"/>
              <a:ext cx="7573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July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2015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  <p:sp>
        <p:nvSpPr>
          <p:cNvPr id="57" name="TextBox 56"/>
          <p:cNvSpPr txBox="1"/>
          <p:nvPr/>
        </p:nvSpPr>
        <p:spPr>
          <a:xfrm>
            <a:off x="1188877" y="5324121"/>
            <a:ext cx="5247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HV stage construction contract awarded to AQ </a:t>
            </a:r>
            <a:r>
              <a:rPr lang="en-GB" b="1" dirty="0" err="1" smtClean="0"/>
              <a:t>Elautomatik</a:t>
            </a:r>
            <a:endParaRPr lang="en-GB" b="1" dirty="0"/>
          </a:p>
        </p:txBody>
      </p:sp>
      <p:grpSp>
        <p:nvGrpSpPr>
          <p:cNvPr id="59" name="Group 58"/>
          <p:cNvGrpSpPr/>
          <p:nvPr/>
        </p:nvGrpSpPr>
        <p:grpSpPr>
          <a:xfrm>
            <a:off x="51650" y="5293964"/>
            <a:ext cx="1217148" cy="646331"/>
            <a:chOff x="383829" y="1354452"/>
            <a:chExt cx="1217148" cy="646331"/>
          </a:xfrm>
        </p:grpSpPr>
        <p:sp>
          <p:nvSpPr>
            <p:cNvPr id="61" name="Rectangle 60"/>
            <p:cNvSpPr/>
            <p:nvPr/>
          </p:nvSpPr>
          <p:spPr>
            <a:xfrm>
              <a:off x="843654" y="1354452"/>
              <a:ext cx="7573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Oct.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2015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817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5275" y="201443"/>
            <a:ext cx="6241218" cy="971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HV stage (oil tank assembly) construction</a:t>
            </a:r>
          </a:p>
        </p:txBody>
      </p:sp>
      <p:pic>
        <p:nvPicPr>
          <p:cNvPr id="16389" name="Picture 5" descr="C:\Users\carlosmartins\Documents\KLYS_MOD - Proto Develop\Photos\AQ construction\IMG_658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74" y="3239367"/>
            <a:ext cx="3255345" cy="30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88876" y="1490676"/>
            <a:ext cx="5677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HV stage construction starts</a:t>
            </a:r>
            <a:endParaRPr lang="en-GB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51650" y="1495687"/>
            <a:ext cx="1217148" cy="646331"/>
            <a:chOff x="383829" y="1354452"/>
            <a:chExt cx="1217148" cy="646331"/>
          </a:xfrm>
        </p:grpSpPr>
        <p:sp>
          <p:nvSpPr>
            <p:cNvPr id="10" name="Rectangle 9"/>
            <p:cNvSpPr/>
            <p:nvPr/>
          </p:nvSpPr>
          <p:spPr>
            <a:xfrm>
              <a:off x="843654" y="1354452"/>
              <a:ext cx="7573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Jan.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2016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1188876" y="2614401"/>
            <a:ext cx="44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Production of HV stage complete</a:t>
            </a:r>
            <a:endParaRPr lang="en-GB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51650" y="2593036"/>
            <a:ext cx="1217148" cy="646331"/>
            <a:chOff x="383829" y="1354452"/>
            <a:chExt cx="1217148" cy="646331"/>
          </a:xfrm>
        </p:grpSpPr>
        <p:sp>
          <p:nvSpPr>
            <p:cNvPr id="18" name="Rectangle 17"/>
            <p:cNvSpPr/>
            <p:nvPr/>
          </p:nvSpPr>
          <p:spPr>
            <a:xfrm>
              <a:off x="843654" y="1354452"/>
              <a:ext cx="7573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Feb.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2016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  <p:pic>
        <p:nvPicPr>
          <p:cNvPr id="16386" name="Picture 2" descr="C:\Users\carlosmartins\Documents\KLYS_MOD - Proto Develop\Photos\AQ construction\IMG_119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7832" y="3277752"/>
            <a:ext cx="3929205" cy="294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32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3745" y="2027513"/>
            <a:ext cx="22999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Font typeface="+mj-lt"/>
              <a:buAutoNum type="arabicPeriod"/>
            </a:pPr>
            <a:r>
              <a:rPr lang="en-US" sz="1500" b="1" dirty="0" smtClean="0">
                <a:solidFill>
                  <a:srgbClr val="0066FF"/>
                </a:solidFill>
              </a:rPr>
              <a:t>HV oil tank assembly received at test stand - 4</a:t>
            </a:r>
            <a:r>
              <a:rPr lang="en-US" sz="1500" b="1" baseline="30000" dirty="0" smtClean="0">
                <a:solidFill>
                  <a:srgbClr val="0066FF"/>
                </a:solidFill>
              </a:rPr>
              <a:t>th</a:t>
            </a:r>
            <a:r>
              <a:rPr lang="en-US" sz="1500" b="1" dirty="0" smtClean="0">
                <a:solidFill>
                  <a:srgbClr val="0066FF"/>
                </a:solidFill>
              </a:rPr>
              <a:t> March 2016</a:t>
            </a:r>
            <a:endParaRPr lang="en-US" sz="1500" b="1" dirty="0">
              <a:solidFill>
                <a:srgbClr val="00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60594" y="2034424"/>
            <a:ext cx="2421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Font typeface="+mj-lt"/>
              <a:buAutoNum type="arabicPeriod" startAt="2"/>
            </a:pPr>
            <a:r>
              <a:rPr lang="en-US" sz="1500" b="1" dirty="0" smtClean="0">
                <a:solidFill>
                  <a:srgbClr val="0066FF"/>
                </a:solidFill>
              </a:rPr>
              <a:t>Preliminary </a:t>
            </a:r>
            <a:r>
              <a:rPr lang="en-US" sz="1500" b="1" dirty="0">
                <a:solidFill>
                  <a:srgbClr val="0066FF"/>
                </a:solidFill>
              </a:rPr>
              <a:t>testing of HV oil tank assembly </a:t>
            </a:r>
            <a:r>
              <a:rPr lang="en-US" sz="1500" b="1" dirty="0" smtClean="0">
                <a:solidFill>
                  <a:srgbClr val="0066FF"/>
                </a:solidFill>
              </a:rPr>
              <a:t>at </a:t>
            </a:r>
            <a:r>
              <a:rPr lang="en-US" sz="1500" b="1" dirty="0">
                <a:solidFill>
                  <a:srgbClr val="0066FF"/>
                </a:solidFill>
              </a:rPr>
              <a:t>low </a:t>
            </a:r>
            <a:r>
              <a:rPr lang="en-US" sz="1500" b="1" dirty="0" smtClean="0">
                <a:solidFill>
                  <a:srgbClr val="0066FF"/>
                </a:solidFill>
              </a:rPr>
              <a:t>voltage - 24</a:t>
            </a:r>
            <a:r>
              <a:rPr lang="en-US" sz="1500" b="1" baseline="30000" dirty="0" smtClean="0">
                <a:solidFill>
                  <a:srgbClr val="0066FF"/>
                </a:solidFill>
              </a:rPr>
              <a:t>th</a:t>
            </a:r>
            <a:r>
              <a:rPr lang="en-US" sz="1500" b="1" dirty="0" smtClean="0">
                <a:solidFill>
                  <a:srgbClr val="0066FF"/>
                </a:solidFill>
              </a:rPr>
              <a:t> March 2016;</a:t>
            </a:r>
            <a:endParaRPr lang="en-US" sz="1500" b="1" dirty="0">
              <a:solidFill>
                <a:srgbClr val="0066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22083" y="4260086"/>
            <a:ext cx="24609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Font typeface="+mj-lt"/>
              <a:buAutoNum type="arabicPeriod" startAt="3"/>
            </a:pPr>
            <a:r>
              <a:rPr lang="en-US" sz="1500" b="1" dirty="0" smtClean="0">
                <a:solidFill>
                  <a:srgbClr val="0066FF"/>
                </a:solidFill>
              </a:rPr>
              <a:t>1</a:t>
            </a:r>
            <a:r>
              <a:rPr lang="en-US" sz="1500" b="1" baseline="30000" dirty="0" smtClean="0">
                <a:solidFill>
                  <a:srgbClr val="0066FF"/>
                </a:solidFill>
              </a:rPr>
              <a:t>st</a:t>
            </a:r>
            <a:r>
              <a:rPr lang="en-US" sz="1500" b="1" dirty="0" smtClean="0">
                <a:solidFill>
                  <a:srgbClr val="0066FF"/>
                </a:solidFill>
              </a:rPr>
              <a:t> testing at High Voltage - 4</a:t>
            </a:r>
            <a:r>
              <a:rPr lang="en-US" sz="1500" b="1" baseline="30000" dirty="0" smtClean="0">
                <a:solidFill>
                  <a:srgbClr val="0066FF"/>
                </a:solidFill>
              </a:rPr>
              <a:t>th</a:t>
            </a:r>
            <a:r>
              <a:rPr lang="en-US" sz="1500" b="1" dirty="0" smtClean="0">
                <a:solidFill>
                  <a:srgbClr val="0066FF"/>
                </a:solidFill>
              </a:rPr>
              <a:t> April 2016 </a:t>
            </a:r>
            <a:endParaRPr lang="en-US" sz="1500" b="1" dirty="0">
              <a:solidFill>
                <a:srgbClr val="0066FF"/>
              </a:solidFill>
            </a:endParaRPr>
          </a:p>
        </p:txBody>
      </p:sp>
      <p:pic>
        <p:nvPicPr>
          <p:cNvPr id="20" name="Picture 19" descr="C:\Users\carlosmartins\Documents\KLYS_MOD - Proto Develop\Photos\LTH upon testing\photo 1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574" y="2363334"/>
            <a:ext cx="2838873" cy="183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896011" y="4258002"/>
            <a:ext cx="2365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Font typeface="+mj-lt"/>
              <a:buAutoNum type="arabicPeriod" startAt="4"/>
            </a:pPr>
            <a:r>
              <a:rPr lang="en-US" sz="1500" b="1" dirty="0" smtClean="0">
                <a:solidFill>
                  <a:srgbClr val="0066FF"/>
                </a:solidFill>
              </a:rPr>
              <a:t>90kV with droop comp. - 18</a:t>
            </a:r>
            <a:r>
              <a:rPr lang="en-US" sz="1500" b="1" baseline="30000" dirty="0" smtClean="0">
                <a:solidFill>
                  <a:srgbClr val="0066FF"/>
                </a:solidFill>
              </a:rPr>
              <a:t>th</a:t>
            </a:r>
            <a:r>
              <a:rPr lang="en-US" sz="1500" b="1" dirty="0" smtClean="0">
                <a:solidFill>
                  <a:srgbClr val="0066FF"/>
                </a:solidFill>
              </a:rPr>
              <a:t> April 2016 </a:t>
            </a:r>
            <a:endParaRPr lang="en-US" sz="1500" b="1" dirty="0">
              <a:solidFill>
                <a:srgbClr val="0066FF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2294462" y="2117850"/>
            <a:ext cx="0" cy="4402849"/>
          </a:xfrm>
          <a:prstGeom prst="line">
            <a:avLst/>
          </a:prstGeom>
          <a:ln w="57150" cmpd="thickThin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770683" y="2117849"/>
            <a:ext cx="0" cy="4402849"/>
          </a:xfrm>
          <a:prstGeom prst="line">
            <a:avLst/>
          </a:prstGeom>
          <a:ln w="57150" cmpd="thickThin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745286" y="2040169"/>
            <a:ext cx="28439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rgbClr val="0066FF"/>
                </a:solidFill>
              </a:rPr>
              <a:t>3</a:t>
            </a:r>
            <a:r>
              <a:rPr lang="en-US" sz="1500" b="1" dirty="0">
                <a:solidFill>
                  <a:srgbClr val="0066FF"/>
                </a:solidFill>
              </a:rPr>
              <a:t> </a:t>
            </a:r>
            <a:r>
              <a:rPr lang="en-US" sz="1500" b="1" dirty="0" smtClean="0">
                <a:solidFill>
                  <a:srgbClr val="0066FF"/>
                </a:solidFill>
              </a:rPr>
              <a:t>&amp; 4  Testing of complete system</a:t>
            </a:r>
            <a:endParaRPr lang="en-GB" sz="1500" dirty="0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86797" y="201443"/>
            <a:ext cx="6161758" cy="971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SML </a:t>
            </a:r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modulator prototype fully integrated tests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920" y="4844276"/>
            <a:ext cx="23161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0449" y="4844276"/>
            <a:ext cx="2090737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988" y="4844276"/>
            <a:ext cx="2097087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9570" y="3027816"/>
            <a:ext cx="2322513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76" y="3050087"/>
            <a:ext cx="2043113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88875" y="1446078"/>
            <a:ext cx="555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90kV achieved with full system (LV stage + HV stage)</a:t>
            </a:r>
            <a:endParaRPr lang="en-GB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51650" y="1424713"/>
            <a:ext cx="1217148" cy="646331"/>
            <a:chOff x="383829" y="1354452"/>
            <a:chExt cx="1217148" cy="646331"/>
          </a:xfrm>
        </p:grpSpPr>
        <p:sp>
          <p:nvSpPr>
            <p:cNvPr id="21" name="Rectangle 20"/>
            <p:cNvSpPr/>
            <p:nvPr/>
          </p:nvSpPr>
          <p:spPr>
            <a:xfrm>
              <a:off x="843654" y="1354452"/>
              <a:ext cx="7573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Apr.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2016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5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vpul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1284" b="50000"/>
          <a:stretch/>
        </p:blipFill>
        <p:spPr bwMode="auto">
          <a:xfrm>
            <a:off x="183509" y="3402623"/>
            <a:ext cx="4779034" cy="273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9656" y="4375782"/>
            <a:ext cx="350136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rgbClr val="FF0000"/>
                </a:solidFill>
              </a:rPr>
              <a:t>→ Heat run test successfully performed at nominal </a:t>
            </a:r>
            <a:r>
              <a:rPr lang="en-GB" sz="1500" b="1" dirty="0" smtClean="0">
                <a:solidFill>
                  <a:srgbClr val="FF0000"/>
                </a:solidFill>
              </a:rPr>
              <a:t>(</a:t>
            </a:r>
            <a:r>
              <a:rPr lang="en-GB" sz="1500" b="1" dirty="0">
                <a:solidFill>
                  <a:srgbClr val="FF0000"/>
                </a:solidFill>
              </a:rPr>
              <a:t>115kV, 20A, 3.5ms/14Hz) for 12 hours </a:t>
            </a:r>
            <a:r>
              <a:rPr lang="en-GB" sz="1500" b="1" dirty="0" smtClean="0">
                <a:solidFill>
                  <a:srgbClr val="FF0000"/>
                </a:solidFill>
              </a:rPr>
              <a:t>consecutively</a:t>
            </a:r>
            <a:endParaRPr lang="en-GB" sz="1500" b="1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540" y="3185686"/>
            <a:ext cx="3566411" cy="269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88875" y="1446078"/>
            <a:ext cx="555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1</a:t>
            </a:r>
            <a:r>
              <a:rPr lang="en-GB" b="1" baseline="30000" dirty="0" smtClean="0"/>
              <a:t>st</a:t>
            </a:r>
            <a:r>
              <a:rPr lang="en-GB" b="1" dirty="0" smtClean="0"/>
              <a:t> oil surprise: Ester MIDEL 7131 not suitable for &gt;90 kV</a:t>
            </a:r>
            <a:endParaRPr lang="en-GB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51650" y="1424713"/>
            <a:ext cx="1217148" cy="646331"/>
            <a:chOff x="383829" y="1354452"/>
            <a:chExt cx="1217148" cy="646331"/>
          </a:xfrm>
        </p:grpSpPr>
        <p:sp>
          <p:nvSpPr>
            <p:cNvPr id="16" name="Rectangle 15"/>
            <p:cNvSpPr/>
            <p:nvPr/>
          </p:nvSpPr>
          <p:spPr>
            <a:xfrm>
              <a:off x="843654" y="1354452"/>
              <a:ext cx="7573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Apr.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2016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1188874" y="2038778"/>
            <a:ext cx="555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Change type of oil to mineral Shell </a:t>
            </a:r>
            <a:r>
              <a:rPr lang="en-GB" b="1" dirty="0" err="1" smtClean="0"/>
              <a:t>Diala</a:t>
            </a:r>
            <a:endParaRPr lang="en-GB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51649" y="2017413"/>
            <a:ext cx="1248215" cy="646331"/>
            <a:chOff x="383829" y="1354452"/>
            <a:chExt cx="1248215" cy="646331"/>
          </a:xfrm>
        </p:grpSpPr>
        <p:sp>
          <p:nvSpPr>
            <p:cNvPr id="20" name="Rectangle 19"/>
            <p:cNvSpPr/>
            <p:nvPr/>
          </p:nvSpPr>
          <p:spPr>
            <a:xfrm>
              <a:off x="812588" y="1354452"/>
              <a:ext cx="81945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June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2016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1197716" y="2628285"/>
            <a:ext cx="555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Nominal voltage and power successfully achieved for 12 hours of </a:t>
            </a:r>
            <a:r>
              <a:rPr lang="en-GB" b="1" dirty="0"/>
              <a:t>consecutive </a:t>
            </a:r>
            <a:r>
              <a:rPr lang="en-GB" b="1" dirty="0" smtClean="0"/>
              <a:t>operation</a:t>
            </a:r>
            <a:endParaRPr lang="en-GB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60491" y="2606920"/>
            <a:ext cx="1217244" cy="646331"/>
            <a:chOff x="383829" y="1354452"/>
            <a:chExt cx="1217244" cy="646331"/>
          </a:xfrm>
        </p:grpSpPr>
        <p:sp>
          <p:nvSpPr>
            <p:cNvPr id="30" name="Rectangle 29"/>
            <p:cNvSpPr/>
            <p:nvPr/>
          </p:nvSpPr>
          <p:spPr>
            <a:xfrm>
              <a:off x="843558" y="1354452"/>
              <a:ext cx="75751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July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2016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1197716" y="6133772"/>
            <a:ext cx="555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Long term soak testing at nominal over &gt;120 hours successfully achieved </a:t>
            </a:r>
            <a:endParaRPr lang="en-GB" b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60491" y="6112407"/>
            <a:ext cx="1217244" cy="646331"/>
            <a:chOff x="383829" y="1354452"/>
            <a:chExt cx="1217244" cy="646331"/>
          </a:xfrm>
        </p:grpSpPr>
        <p:sp>
          <p:nvSpPr>
            <p:cNvPr id="35" name="Rectangle 34"/>
            <p:cNvSpPr/>
            <p:nvPr/>
          </p:nvSpPr>
          <p:spPr>
            <a:xfrm>
              <a:off x="843558" y="1354452"/>
              <a:ext cx="75751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Jan.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2017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86797" y="201443"/>
            <a:ext cx="6161758" cy="971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SML </a:t>
            </a:r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modulator prototype fully integrated tests</a:t>
            </a:r>
          </a:p>
        </p:txBody>
      </p:sp>
    </p:spTree>
    <p:extLst>
      <p:ext uri="{BB962C8B-B14F-4D97-AF65-F5344CB8AC3E}">
        <p14:creationId xmlns:p14="http://schemas.microsoft.com/office/powerpoint/2010/main" val="9400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5082" y="313581"/>
            <a:ext cx="6290734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Powering scheme of one RF cell</a:t>
            </a:r>
          </a:p>
          <a:p>
            <a:pPr algn="l"/>
            <a:r>
              <a:rPr lang="en-US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- Example of Medium Beta and High Beta sections of the ESS </a:t>
            </a:r>
            <a:r>
              <a:rPr lang="en-US" sz="2400" b="0" i="1" dirty="0" err="1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Linac</a:t>
            </a:r>
            <a:endParaRPr lang="en-US" sz="2400" b="0" i="1" dirty="0" smtClean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106761" y="2665693"/>
            <a:ext cx="1651043" cy="1706317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 u="sng"/>
          </a:p>
        </p:txBody>
      </p:sp>
      <p:cxnSp>
        <p:nvCxnSpPr>
          <p:cNvPr id="26" name="Connecteur droit 29"/>
          <p:cNvCxnSpPr>
            <a:cxnSpLocks noChangeShapeType="1"/>
            <a:endCxn id="25" idx="3"/>
          </p:cNvCxnSpPr>
          <p:nvPr/>
        </p:nvCxnSpPr>
        <p:spPr bwMode="auto">
          <a:xfrm flipH="1">
            <a:off x="2757804" y="3518155"/>
            <a:ext cx="1174986" cy="0"/>
          </a:xfrm>
          <a:prstGeom prst="line">
            <a:avLst/>
          </a:prstGeom>
          <a:noFill/>
          <a:ln w="635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Connecteur droit 36"/>
          <p:cNvCxnSpPr>
            <a:cxnSpLocks noChangeShapeType="1"/>
          </p:cNvCxnSpPr>
          <p:nvPr/>
        </p:nvCxnSpPr>
        <p:spPr bwMode="auto">
          <a:xfrm>
            <a:off x="3932790" y="2386417"/>
            <a:ext cx="0" cy="2164269"/>
          </a:xfrm>
          <a:prstGeom prst="line">
            <a:avLst/>
          </a:prstGeom>
          <a:noFill/>
          <a:ln w="635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ZoneTexte 37"/>
          <p:cNvSpPr txBox="1">
            <a:spLocks noChangeArrowheads="1"/>
          </p:cNvSpPr>
          <p:nvPr/>
        </p:nvSpPr>
        <p:spPr bwMode="auto">
          <a:xfrm>
            <a:off x="2856352" y="2158672"/>
            <a:ext cx="12007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A" dirty="0" err="1">
                <a:solidFill>
                  <a:schemeClr val="tx1"/>
                </a:solidFill>
              </a:rPr>
              <a:t>Electrical</a:t>
            </a:r>
            <a:r>
              <a:rPr lang="fr-CA" dirty="0">
                <a:solidFill>
                  <a:schemeClr val="tx1"/>
                </a:solidFill>
              </a:rPr>
              <a:t> </a:t>
            </a:r>
            <a:r>
              <a:rPr lang="fr-CA" dirty="0" err="1">
                <a:solidFill>
                  <a:schemeClr val="tx1"/>
                </a:solidFill>
              </a:rPr>
              <a:t>pulsed</a:t>
            </a:r>
            <a:r>
              <a:rPr lang="fr-CA" dirty="0">
                <a:solidFill>
                  <a:schemeClr val="tx1"/>
                </a:solidFill>
              </a:rPr>
              <a:t> power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9" name="ZoneTexte 38"/>
          <p:cNvSpPr txBox="1">
            <a:spLocks noChangeArrowheads="1"/>
          </p:cNvSpPr>
          <p:nvPr/>
        </p:nvSpPr>
        <p:spPr bwMode="auto">
          <a:xfrm>
            <a:off x="1275049" y="3057101"/>
            <a:ext cx="13144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CA" dirty="0" smtClean="0">
                <a:solidFill>
                  <a:srgbClr val="FF0000"/>
                </a:solidFill>
              </a:rPr>
              <a:t>Modulator</a:t>
            </a:r>
            <a:endParaRPr lang="fr-CA" dirty="0">
              <a:solidFill>
                <a:srgbClr val="FF0000"/>
              </a:solidFill>
            </a:endParaRPr>
          </a:p>
          <a:p>
            <a:pPr algn="ctr"/>
            <a:r>
              <a:rPr lang="fr-CA" dirty="0">
                <a:solidFill>
                  <a:srgbClr val="FF0000"/>
                </a:solidFill>
              </a:rPr>
              <a:t>(Power </a:t>
            </a:r>
            <a:r>
              <a:rPr lang="fr-CA" dirty="0" err="1">
                <a:solidFill>
                  <a:srgbClr val="FF0000"/>
                </a:solidFill>
              </a:rPr>
              <a:t>Supply</a:t>
            </a:r>
            <a:r>
              <a:rPr lang="fr-CA" dirty="0">
                <a:solidFill>
                  <a:srgbClr val="FF0000"/>
                </a:solidFill>
              </a:rPr>
              <a:t>)</a:t>
            </a:r>
            <a:endParaRPr lang="en-CA" dirty="0">
              <a:solidFill>
                <a:srgbClr val="FF0000"/>
              </a:solidFill>
            </a:endParaRPr>
          </a:p>
        </p:txBody>
      </p:sp>
      <p:grpSp>
        <p:nvGrpSpPr>
          <p:cNvPr id="30" name="Groupe 46"/>
          <p:cNvGrpSpPr>
            <a:grpSpLocks/>
          </p:cNvGrpSpPr>
          <p:nvPr/>
        </p:nvGrpSpPr>
        <p:grpSpPr bwMode="auto">
          <a:xfrm>
            <a:off x="2959447" y="3004170"/>
            <a:ext cx="701958" cy="377480"/>
            <a:chOff x="2666142" y="5336604"/>
            <a:chExt cx="1039194" cy="540668"/>
          </a:xfrm>
        </p:grpSpPr>
        <p:cxnSp>
          <p:nvCxnSpPr>
            <p:cNvPr id="31" name="Connecteur droit 34"/>
            <p:cNvCxnSpPr>
              <a:cxnSpLocks noChangeShapeType="1"/>
            </p:cNvCxnSpPr>
            <p:nvPr/>
          </p:nvCxnSpPr>
          <p:spPr bwMode="auto">
            <a:xfrm>
              <a:off x="2666142" y="5877272"/>
              <a:ext cx="487452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Connecteur droit 41"/>
            <p:cNvCxnSpPr>
              <a:cxnSpLocks noChangeShapeType="1"/>
            </p:cNvCxnSpPr>
            <p:nvPr/>
          </p:nvCxnSpPr>
          <p:spPr bwMode="auto">
            <a:xfrm>
              <a:off x="3153594" y="5364832"/>
              <a:ext cx="0" cy="51244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Connecteur droit 43"/>
            <p:cNvCxnSpPr>
              <a:cxnSpLocks noChangeShapeType="1"/>
            </p:cNvCxnSpPr>
            <p:nvPr/>
          </p:nvCxnSpPr>
          <p:spPr bwMode="auto">
            <a:xfrm>
              <a:off x="3153594" y="5336604"/>
              <a:ext cx="243726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Connecteur droit 45"/>
            <p:cNvCxnSpPr>
              <a:cxnSpLocks noChangeShapeType="1"/>
            </p:cNvCxnSpPr>
            <p:nvPr/>
          </p:nvCxnSpPr>
          <p:spPr bwMode="auto">
            <a:xfrm>
              <a:off x="3400044" y="5336604"/>
              <a:ext cx="0" cy="51244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Connecteur droit 47"/>
            <p:cNvCxnSpPr>
              <a:cxnSpLocks noChangeShapeType="1"/>
            </p:cNvCxnSpPr>
            <p:nvPr/>
          </p:nvCxnSpPr>
          <p:spPr bwMode="auto">
            <a:xfrm>
              <a:off x="3386222" y="5860474"/>
              <a:ext cx="319114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6" name="Connecteur droit 50"/>
          <p:cNvCxnSpPr>
            <a:cxnSpLocks noChangeShapeType="1"/>
          </p:cNvCxnSpPr>
          <p:nvPr/>
        </p:nvCxnSpPr>
        <p:spPr bwMode="auto">
          <a:xfrm flipH="1">
            <a:off x="520026" y="3518155"/>
            <a:ext cx="586735" cy="0"/>
          </a:xfrm>
          <a:prstGeom prst="line">
            <a:avLst/>
          </a:prstGeom>
          <a:noFill/>
          <a:ln w="635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Connecteur droit 51"/>
          <p:cNvCxnSpPr>
            <a:cxnSpLocks noChangeShapeType="1"/>
          </p:cNvCxnSpPr>
          <p:nvPr/>
        </p:nvCxnSpPr>
        <p:spPr bwMode="auto">
          <a:xfrm>
            <a:off x="520026" y="2006845"/>
            <a:ext cx="0" cy="4233061"/>
          </a:xfrm>
          <a:prstGeom prst="line">
            <a:avLst/>
          </a:prstGeom>
          <a:noFill/>
          <a:ln w="635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ZoneTexte 52"/>
          <p:cNvSpPr txBox="1">
            <a:spLocks noChangeArrowheads="1"/>
          </p:cNvSpPr>
          <p:nvPr/>
        </p:nvSpPr>
        <p:spPr bwMode="auto">
          <a:xfrm rot="16200000">
            <a:off x="-818289" y="3531748"/>
            <a:ext cx="2202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CA" dirty="0" smtClean="0">
                <a:solidFill>
                  <a:schemeClr val="tx1"/>
                </a:solidFill>
              </a:rPr>
              <a:t>AC </a:t>
            </a:r>
            <a:r>
              <a:rPr lang="fr-CA" dirty="0" err="1" smtClean="0">
                <a:solidFill>
                  <a:schemeClr val="tx1"/>
                </a:solidFill>
              </a:rPr>
              <a:t>Electrical</a:t>
            </a:r>
            <a:r>
              <a:rPr lang="fr-CA" dirty="0" smtClean="0">
                <a:solidFill>
                  <a:schemeClr val="tx1"/>
                </a:solidFill>
              </a:rPr>
              <a:t> </a:t>
            </a:r>
            <a:r>
              <a:rPr lang="fr-CA" dirty="0">
                <a:solidFill>
                  <a:schemeClr val="tx1"/>
                </a:solidFill>
              </a:rPr>
              <a:t>Network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814151" y="2006845"/>
            <a:ext cx="8262800" cy="2956561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 u="sng"/>
          </a:p>
        </p:txBody>
      </p:sp>
      <p:sp>
        <p:nvSpPr>
          <p:cNvPr id="40" name="Rectangle 56"/>
          <p:cNvSpPr>
            <a:spLocks noChangeArrowheads="1"/>
          </p:cNvSpPr>
          <p:nvPr/>
        </p:nvSpPr>
        <p:spPr bwMode="auto">
          <a:xfrm>
            <a:off x="814151" y="5365492"/>
            <a:ext cx="8262800" cy="1019612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 u="sng"/>
          </a:p>
        </p:txBody>
      </p:sp>
      <p:sp>
        <p:nvSpPr>
          <p:cNvPr id="41" name="ZoneTexte 57"/>
          <p:cNvSpPr txBox="1">
            <a:spLocks noChangeArrowheads="1"/>
          </p:cNvSpPr>
          <p:nvPr/>
        </p:nvSpPr>
        <p:spPr bwMode="auto">
          <a:xfrm>
            <a:off x="7853451" y="1704583"/>
            <a:ext cx="1072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CA" dirty="0">
                <a:solidFill>
                  <a:schemeClr val="tx1"/>
                </a:solidFill>
              </a:rPr>
              <a:t>RF </a:t>
            </a:r>
            <a:r>
              <a:rPr lang="fr-CA" dirty="0" err="1">
                <a:solidFill>
                  <a:schemeClr val="tx1"/>
                </a:solidFill>
              </a:rPr>
              <a:t>cell</a:t>
            </a:r>
            <a:r>
              <a:rPr lang="fr-CA" dirty="0">
                <a:solidFill>
                  <a:schemeClr val="tx1"/>
                </a:solidFill>
              </a:rPr>
              <a:t> #1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2" name="ZoneTexte 58"/>
          <p:cNvSpPr txBox="1">
            <a:spLocks noChangeArrowheads="1"/>
          </p:cNvSpPr>
          <p:nvPr/>
        </p:nvSpPr>
        <p:spPr bwMode="auto">
          <a:xfrm>
            <a:off x="7898934" y="5113374"/>
            <a:ext cx="11047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CA" dirty="0">
                <a:solidFill>
                  <a:schemeClr val="tx1"/>
                </a:solidFill>
              </a:rPr>
              <a:t>RF </a:t>
            </a:r>
            <a:r>
              <a:rPr lang="fr-CA" dirty="0" err="1">
                <a:solidFill>
                  <a:schemeClr val="tx1"/>
                </a:solidFill>
              </a:rPr>
              <a:t>cell</a:t>
            </a:r>
            <a:r>
              <a:rPr lang="fr-CA" dirty="0">
                <a:solidFill>
                  <a:schemeClr val="tx1"/>
                </a:solidFill>
              </a:rPr>
              <a:t> #N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3" name="ZoneTexte 59"/>
          <p:cNvSpPr txBox="1">
            <a:spLocks noChangeArrowheads="1"/>
          </p:cNvSpPr>
          <p:nvPr/>
        </p:nvSpPr>
        <p:spPr bwMode="auto">
          <a:xfrm>
            <a:off x="3638665" y="5713720"/>
            <a:ext cx="20061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CA" i="1" dirty="0" err="1">
                <a:solidFill>
                  <a:schemeClr val="tx1"/>
                </a:solidFill>
              </a:rPr>
              <a:t>Similar</a:t>
            </a:r>
            <a:r>
              <a:rPr lang="fr-CA" i="1" dirty="0">
                <a:solidFill>
                  <a:schemeClr val="tx1"/>
                </a:solidFill>
              </a:rPr>
              <a:t> to RF </a:t>
            </a:r>
            <a:r>
              <a:rPr lang="fr-CA" i="1" dirty="0" err="1">
                <a:solidFill>
                  <a:schemeClr val="tx1"/>
                </a:solidFill>
              </a:rPr>
              <a:t>cell</a:t>
            </a:r>
            <a:r>
              <a:rPr lang="fr-CA" i="1" dirty="0">
                <a:solidFill>
                  <a:schemeClr val="tx1"/>
                </a:solidFill>
              </a:rPr>
              <a:t> #1</a:t>
            </a:r>
            <a:endParaRPr lang="en-CA" i="1" dirty="0">
              <a:solidFill>
                <a:schemeClr val="tx1"/>
              </a:solidFill>
            </a:endParaRPr>
          </a:p>
        </p:txBody>
      </p:sp>
      <p:cxnSp>
        <p:nvCxnSpPr>
          <p:cNvPr id="44" name="Connecteur droit 60"/>
          <p:cNvCxnSpPr>
            <a:cxnSpLocks noChangeShapeType="1"/>
          </p:cNvCxnSpPr>
          <p:nvPr/>
        </p:nvCxnSpPr>
        <p:spPr bwMode="auto">
          <a:xfrm flipH="1">
            <a:off x="520026" y="5875298"/>
            <a:ext cx="586735" cy="0"/>
          </a:xfrm>
          <a:prstGeom prst="line">
            <a:avLst/>
          </a:prstGeom>
          <a:noFill/>
          <a:ln w="635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5" name="Group 44"/>
          <p:cNvGrpSpPr/>
          <p:nvPr/>
        </p:nvGrpSpPr>
        <p:grpSpPr>
          <a:xfrm>
            <a:off x="3954016" y="2063252"/>
            <a:ext cx="5122934" cy="702739"/>
            <a:chOff x="3954016" y="1843452"/>
            <a:chExt cx="5122934" cy="702739"/>
          </a:xfrm>
        </p:grpSpPr>
        <p:sp>
          <p:nvSpPr>
            <p:cNvPr id="46" name="Rectangle 3"/>
            <p:cNvSpPr>
              <a:spLocks noChangeArrowheads="1"/>
            </p:cNvSpPr>
            <p:nvPr/>
          </p:nvSpPr>
          <p:spPr bwMode="auto">
            <a:xfrm>
              <a:off x="4945551" y="1890713"/>
              <a:ext cx="997600" cy="60891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u="sng"/>
            </a:p>
          </p:txBody>
        </p:sp>
        <p:sp>
          <p:nvSpPr>
            <p:cNvPr id="47" name="Rectangle à coins arrondis 4"/>
            <p:cNvSpPr>
              <a:spLocks noChangeArrowheads="1"/>
            </p:cNvSpPr>
            <p:nvPr/>
          </p:nvSpPr>
          <p:spPr bwMode="auto">
            <a:xfrm>
              <a:off x="7372843" y="1854115"/>
              <a:ext cx="548832" cy="591778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u="sng"/>
            </a:p>
          </p:txBody>
        </p:sp>
        <p:sp>
          <p:nvSpPr>
            <p:cNvPr id="48" name="Flèche droite 9"/>
            <p:cNvSpPr>
              <a:spLocks noChangeArrowheads="1"/>
            </p:cNvSpPr>
            <p:nvPr/>
          </p:nvSpPr>
          <p:spPr bwMode="auto">
            <a:xfrm>
              <a:off x="5927991" y="1925067"/>
              <a:ext cx="1444852" cy="505628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u="sng"/>
            </a:p>
          </p:txBody>
        </p:sp>
        <p:sp>
          <p:nvSpPr>
            <p:cNvPr id="49" name="ZoneTexte 12"/>
            <p:cNvSpPr txBox="1">
              <a:spLocks noChangeArrowheads="1"/>
            </p:cNvSpPr>
            <p:nvPr/>
          </p:nvSpPr>
          <p:spPr bwMode="auto">
            <a:xfrm>
              <a:off x="5949216" y="1989244"/>
              <a:ext cx="10697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CA" dirty="0">
                  <a:solidFill>
                    <a:srgbClr val="FF0000"/>
                  </a:solidFill>
                </a:rPr>
                <a:t>RF power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sp>
          <p:nvSpPr>
            <p:cNvPr id="50" name="ZoneTexte 15"/>
            <p:cNvSpPr txBox="1">
              <a:spLocks noChangeArrowheads="1"/>
            </p:cNvSpPr>
            <p:nvPr/>
          </p:nvSpPr>
          <p:spPr bwMode="auto">
            <a:xfrm>
              <a:off x="7958061" y="1843452"/>
              <a:ext cx="111888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fr-CA" dirty="0">
                  <a:solidFill>
                    <a:srgbClr val="FF0000"/>
                  </a:solidFill>
                </a:rPr>
                <a:t>SC </a:t>
              </a:r>
              <a:r>
                <a:rPr lang="fr-CA" dirty="0" err="1">
                  <a:solidFill>
                    <a:srgbClr val="FF0000"/>
                  </a:solidFill>
                </a:rPr>
                <a:t>cavity</a:t>
              </a:r>
              <a:r>
                <a:rPr lang="fr-CA" dirty="0">
                  <a:solidFill>
                    <a:srgbClr val="FF0000"/>
                  </a:solidFill>
                </a:rPr>
                <a:t> #A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sp>
          <p:nvSpPr>
            <p:cNvPr id="51" name="ZoneTexte 17"/>
            <p:cNvSpPr txBox="1">
              <a:spLocks noChangeArrowheads="1"/>
            </p:cNvSpPr>
            <p:nvPr/>
          </p:nvSpPr>
          <p:spPr bwMode="auto">
            <a:xfrm>
              <a:off x="4951616" y="1899860"/>
              <a:ext cx="9976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CA" dirty="0" smtClean="0">
                  <a:solidFill>
                    <a:srgbClr val="FF0000"/>
                  </a:solidFill>
                </a:rPr>
                <a:t>RF source </a:t>
              </a:r>
              <a:r>
                <a:rPr lang="fr-CA" dirty="0">
                  <a:solidFill>
                    <a:srgbClr val="FF0000"/>
                  </a:solidFill>
                </a:rPr>
                <a:t>A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cxnSp>
          <p:nvCxnSpPr>
            <p:cNvPr id="52" name="Connecteur droit avec flèche 35"/>
            <p:cNvCxnSpPr>
              <a:cxnSpLocks noChangeShapeType="1"/>
            </p:cNvCxnSpPr>
            <p:nvPr/>
          </p:nvCxnSpPr>
          <p:spPr bwMode="auto">
            <a:xfrm>
              <a:off x="3954016" y="2195168"/>
              <a:ext cx="997600" cy="0"/>
            </a:xfrm>
            <a:prstGeom prst="straightConnector1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" name="Group 52"/>
          <p:cNvGrpSpPr/>
          <p:nvPr/>
        </p:nvGrpSpPr>
        <p:grpSpPr>
          <a:xfrm>
            <a:off x="3954017" y="2769103"/>
            <a:ext cx="5122934" cy="702739"/>
            <a:chOff x="3954016" y="1843452"/>
            <a:chExt cx="5122934" cy="702739"/>
          </a:xfrm>
        </p:grpSpPr>
        <p:sp>
          <p:nvSpPr>
            <p:cNvPr id="54" name="Rectangle 3"/>
            <p:cNvSpPr>
              <a:spLocks noChangeArrowheads="1"/>
            </p:cNvSpPr>
            <p:nvPr/>
          </p:nvSpPr>
          <p:spPr bwMode="auto">
            <a:xfrm>
              <a:off x="4945551" y="1890713"/>
              <a:ext cx="997600" cy="60891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u="sng"/>
            </a:p>
          </p:txBody>
        </p:sp>
        <p:sp>
          <p:nvSpPr>
            <p:cNvPr id="55" name="Rectangle à coins arrondis 4"/>
            <p:cNvSpPr>
              <a:spLocks noChangeArrowheads="1"/>
            </p:cNvSpPr>
            <p:nvPr/>
          </p:nvSpPr>
          <p:spPr bwMode="auto">
            <a:xfrm>
              <a:off x="7372843" y="1890713"/>
              <a:ext cx="548832" cy="59907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u="sng"/>
            </a:p>
          </p:txBody>
        </p:sp>
        <p:sp>
          <p:nvSpPr>
            <p:cNvPr id="56" name="Flèche droite 9"/>
            <p:cNvSpPr>
              <a:spLocks noChangeArrowheads="1"/>
            </p:cNvSpPr>
            <p:nvPr/>
          </p:nvSpPr>
          <p:spPr bwMode="auto">
            <a:xfrm>
              <a:off x="5927991" y="1925067"/>
              <a:ext cx="1444852" cy="505628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u="sng"/>
            </a:p>
          </p:txBody>
        </p:sp>
        <p:sp>
          <p:nvSpPr>
            <p:cNvPr id="57" name="ZoneTexte 12"/>
            <p:cNvSpPr txBox="1">
              <a:spLocks noChangeArrowheads="1"/>
            </p:cNvSpPr>
            <p:nvPr/>
          </p:nvSpPr>
          <p:spPr bwMode="auto">
            <a:xfrm>
              <a:off x="5949216" y="1989244"/>
              <a:ext cx="10697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CA" dirty="0">
                  <a:solidFill>
                    <a:srgbClr val="FF0000"/>
                  </a:solidFill>
                </a:rPr>
                <a:t>RF power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sp>
          <p:nvSpPr>
            <p:cNvPr id="58" name="ZoneTexte 15"/>
            <p:cNvSpPr txBox="1">
              <a:spLocks noChangeArrowheads="1"/>
            </p:cNvSpPr>
            <p:nvPr/>
          </p:nvSpPr>
          <p:spPr bwMode="auto">
            <a:xfrm>
              <a:off x="7958061" y="1843452"/>
              <a:ext cx="111888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fr-CA" dirty="0">
                  <a:solidFill>
                    <a:srgbClr val="FF0000"/>
                  </a:solidFill>
                </a:rPr>
                <a:t>SC </a:t>
              </a:r>
              <a:r>
                <a:rPr lang="fr-CA" dirty="0" err="1">
                  <a:solidFill>
                    <a:srgbClr val="FF0000"/>
                  </a:solidFill>
                </a:rPr>
                <a:t>cavity</a:t>
              </a:r>
              <a:r>
                <a:rPr lang="fr-CA" dirty="0">
                  <a:solidFill>
                    <a:srgbClr val="FF0000"/>
                  </a:solidFill>
                </a:rPr>
                <a:t> </a:t>
              </a:r>
              <a:r>
                <a:rPr lang="fr-CA" dirty="0" smtClean="0">
                  <a:solidFill>
                    <a:srgbClr val="FF0000"/>
                  </a:solidFill>
                </a:rPr>
                <a:t>#B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sp>
          <p:nvSpPr>
            <p:cNvPr id="59" name="ZoneTexte 17"/>
            <p:cNvSpPr txBox="1">
              <a:spLocks noChangeArrowheads="1"/>
            </p:cNvSpPr>
            <p:nvPr/>
          </p:nvSpPr>
          <p:spPr bwMode="auto">
            <a:xfrm>
              <a:off x="4951616" y="1899860"/>
              <a:ext cx="9976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CA" dirty="0" smtClean="0">
                  <a:solidFill>
                    <a:srgbClr val="FF0000"/>
                  </a:solidFill>
                </a:rPr>
                <a:t>RF source B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cxnSp>
          <p:nvCxnSpPr>
            <p:cNvPr id="60" name="Connecteur droit avec flèche 35"/>
            <p:cNvCxnSpPr>
              <a:cxnSpLocks noChangeShapeType="1"/>
            </p:cNvCxnSpPr>
            <p:nvPr/>
          </p:nvCxnSpPr>
          <p:spPr bwMode="auto">
            <a:xfrm>
              <a:off x="3954016" y="2195168"/>
              <a:ext cx="997600" cy="0"/>
            </a:xfrm>
            <a:prstGeom prst="straightConnector1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" name="Group 60"/>
          <p:cNvGrpSpPr/>
          <p:nvPr/>
        </p:nvGrpSpPr>
        <p:grpSpPr>
          <a:xfrm>
            <a:off x="3949285" y="3464631"/>
            <a:ext cx="5122934" cy="702739"/>
            <a:chOff x="3954016" y="1843452"/>
            <a:chExt cx="5122934" cy="702739"/>
          </a:xfrm>
        </p:grpSpPr>
        <p:sp>
          <p:nvSpPr>
            <p:cNvPr id="62" name="Rectangle 3"/>
            <p:cNvSpPr>
              <a:spLocks noChangeArrowheads="1"/>
            </p:cNvSpPr>
            <p:nvPr/>
          </p:nvSpPr>
          <p:spPr bwMode="auto">
            <a:xfrm>
              <a:off x="4945551" y="1890713"/>
              <a:ext cx="997600" cy="60891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u="sng"/>
            </a:p>
          </p:txBody>
        </p:sp>
        <p:sp>
          <p:nvSpPr>
            <p:cNvPr id="63" name="Rectangle à coins arrondis 4"/>
            <p:cNvSpPr>
              <a:spLocks noChangeArrowheads="1"/>
            </p:cNvSpPr>
            <p:nvPr/>
          </p:nvSpPr>
          <p:spPr bwMode="auto">
            <a:xfrm>
              <a:off x="7389698" y="1871655"/>
              <a:ext cx="548833" cy="589924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u="sng"/>
            </a:p>
          </p:txBody>
        </p:sp>
        <p:sp>
          <p:nvSpPr>
            <p:cNvPr id="64" name="Flèche droite 9"/>
            <p:cNvSpPr>
              <a:spLocks noChangeArrowheads="1"/>
            </p:cNvSpPr>
            <p:nvPr/>
          </p:nvSpPr>
          <p:spPr bwMode="auto">
            <a:xfrm>
              <a:off x="5927991" y="1925067"/>
              <a:ext cx="1444852" cy="505628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u="sng"/>
            </a:p>
          </p:txBody>
        </p:sp>
        <p:sp>
          <p:nvSpPr>
            <p:cNvPr id="65" name="ZoneTexte 12"/>
            <p:cNvSpPr txBox="1">
              <a:spLocks noChangeArrowheads="1"/>
            </p:cNvSpPr>
            <p:nvPr/>
          </p:nvSpPr>
          <p:spPr bwMode="auto">
            <a:xfrm>
              <a:off x="5949216" y="1989244"/>
              <a:ext cx="10697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CA" dirty="0">
                  <a:solidFill>
                    <a:srgbClr val="FF0000"/>
                  </a:solidFill>
                </a:rPr>
                <a:t>RF power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sp>
          <p:nvSpPr>
            <p:cNvPr id="66" name="ZoneTexte 15"/>
            <p:cNvSpPr txBox="1">
              <a:spLocks noChangeArrowheads="1"/>
            </p:cNvSpPr>
            <p:nvPr/>
          </p:nvSpPr>
          <p:spPr bwMode="auto">
            <a:xfrm>
              <a:off x="7958061" y="1843452"/>
              <a:ext cx="111888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fr-CA" dirty="0">
                  <a:solidFill>
                    <a:srgbClr val="FF0000"/>
                  </a:solidFill>
                </a:rPr>
                <a:t>SC </a:t>
              </a:r>
              <a:r>
                <a:rPr lang="fr-CA" dirty="0" err="1">
                  <a:solidFill>
                    <a:srgbClr val="FF0000"/>
                  </a:solidFill>
                </a:rPr>
                <a:t>cavity</a:t>
              </a:r>
              <a:r>
                <a:rPr lang="fr-CA" dirty="0">
                  <a:solidFill>
                    <a:srgbClr val="FF0000"/>
                  </a:solidFill>
                </a:rPr>
                <a:t> </a:t>
              </a:r>
              <a:r>
                <a:rPr lang="fr-CA" dirty="0" smtClean="0">
                  <a:solidFill>
                    <a:srgbClr val="FF0000"/>
                  </a:solidFill>
                </a:rPr>
                <a:t>#C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sp>
          <p:nvSpPr>
            <p:cNvPr id="67" name="ZoneTexte 17"/>
            <p:cNvSpPr txBox="1">
              <a:spLocks noChangeArrowheads="1"/>
            </p:cNvSpPr>
            <p:nvPr/>
          </p:nvSpPr>
          <p:spPr bwMode="auto">
            <a:xfrm>
              <a:off x="4951616" y="1899860"/>
              <a:ext cx="9976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CA" dirty="0" smtClean="0">
                  <a:solidFill>
                    <a:srgbClr val="FF0000"/>
                  </a:solidFill>
                </a:rPr>
                <a:t>RF source C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cxnSp>
          <p:nvCxnSpPr>
            <p:cNvPr id="68" name="Connecteur droit avec flèche 35"/>
            <p:cNvCxnSpPr>
              <a:cxnSpLocks noChangeShapeType="1"/>
            </p:cNvCxnSpPr>
            <p:nvPr/>
          </p:nvCxnSpPr>
          <p:spPr bwMode="auto">
            <a:xfrm>
              <a:off x="3954016" y="2195168"/>
              <a:ext cx="997600" cy="0"/>
            </a:xfrm>
            <a:prstGeom prst="straightConnector1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3941205" y="4171113"/>
            <a:ext cx="5122934" cy="702739"/>
            <a:chOff x="3954016" y="1843452"/>
            <a:chExt cx="5122934" cy="702739"/>
          </a:xfrm>
        </p:grpSpPr>
        <p:sp>
          <p:nvSpPr>
            <p:cNvPr id="70" name="Rectangle 3"/>
            <p:cNvSpPr>
              <a:spLocks noChangeArrowheads="1"/>
            </p:cNvSpPr>
            <p:nvPr/>
          </p:nvSpPr>
          <p:spPr bwMode="auto">
            <a:xfrm>
              <a:off x="4945551" y="1890713"/>
              <a:ext cx="997600" cy="60891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u="sng"/>
            </a:p>
          </p:txBody>
        </p:sp>
        <p:sp>
          <p:nvSpPr>
            <p:cNvPr id="71" name="Rectangle à coins arrondis 4"/>
            <p:cNvSpPr>
              <a:spLocks noChangeArrowheads="1"/>
            </p:cNvSpPr>
            <p:nvPr/>
          </p:nvSpPr>
          <p:spPr bwMode="auto">
            <a:xfrm>
              <a:off x="7389698" y="1871655"/>
              <a:ext cx="548833" cy="589924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u="sng"/>
            </a:p>
          </p:txBody>
        </p:sp>
        <p:sp>
          <p:nvSpPr>
            <p:cNvPr id="72" name="Flèche droite 9"/>
            <p:cNvSpPr>
              <a:spLocks noChangeArrowheads="1"/>
            </p:cNvSpPr>
            <p:nvPr/>
          </p:nvSpPr>
          <p:spPr bwMode="auto">
            <a:xfrm>
              <a:off x="5927991" y="1925067"/>
              <a:ext cx="1444852" cy="505628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u="sng"/>
            </a:p>
          </p:txBody>
        </p:sp>
        <p:sp>
          <p:nvSpPr>
            <p:cNvPr id="73" name="ZoneTexte 12"/>
            <p:cNvSpPr txBox="1">
              <a:spLocks noChangeArrowheads="1"/>
            </p:cNvSpPr>
            <p:nvPr/>
          </p:nvSpPr>
          <p:spPr bwMode="auto">
            <a:xfrm>
              <a:off x="5949216" y="1989244"/>
              <a:ext cx="10697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CA" dirty="0">
                  <a:solidFill>
                    <a:srgbClr val="FF0000"/>
                  </a:solidFill>
                </a:rPr>
                <a:t>RF power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sp>
          <p:nvSpPr>
            <p:cNvPr id="74" name="ZoneTexte 15"/>
            <p:cNvSpPr txBox="1">
              <a:spLocks noChangeArrowheads="1"/>
            </p:cNvSpPr>
            <p:nvPr/>
          </p:nvSpPr>
          <p:spPr bwMode="auto">
            <a:xfrm>
              <a:off x="7958061" y="1843452"/>
              <a:ext cx="111888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fr-CA" dirty="0">
                  <a:solidFill>
                    <a:srgbClr val="FF0000"/>
                  </a:solidFill>
                </a:rPr>
                <a:t>SC </a:t>
              </a:r>
              <a:r>
                <a:rPr lang="fr-CA" dirty="0" err="1">
                  <a:solidFill>
                    <a:srgbClr val="FF0000"/>
                  </a:solidFill>
                </a:rPr>
                <a:t>cavity</a:t>
              </a:r>
              <a:r>
                <a:rPr lang="fr-CA" dirty="0">
                  <a:solidFill>
                    <a:srgbClr val="FF0000"/>
                  </a:solidFill>
                </a:rPr>
                <a:t> </a:t>
              </a:r>
              <a:r>
                <a:rPr lang="fr-CA" dirty="0" smtClean="0">
                  <a:solidFill>
                    <a:srgbClr val="FF0000"/>
                  </a:solidFill>
                </a:rPr>
                <a:t>#D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sp>
          <p:nvSpPr>
            <p:cNvPr id="75" name="ZoneTexte 17"/>
            <p:cNvSpPr txBox="1">
              <a:spLocks noChangeArrowheads="1"/>
            </p:cNvSpPr>
            <p:nvPr/>
          </p:nvSpPr>
          <p:spPr bwMode="auto">
            <a:xfrm>
              <a:off x="4951616" y="1899860"/>
              <a:ext cx="9976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CA" dirty="0" smtClean="0">
                  <a:solidFill>
                    <a:srgbClr val="FF0000"/>
                  </a:solidFill>
                </a:rPr>
                <a:t>RF source D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cxnSp>
          <p:nvCxnSpPr>
            <p:cNvPr id="76" name="Connecteur droit avec flèche 35"/>
            <p:cNvCxnSpPr>
              <a:cxnSpLocks noChangeShapeType="1"/>
            </p:cNvCxnSpPr>
            <p:nvPr/>
          </p:nvCxnSpPr>
          <p:spPr bwMode="auto">
            <a:xfrm>
              <a:off x="3954016" y="2195168"/>
              <a:ext cx="997600" cy="0"/>
            </a:xfrm>
            <a:prstGeom prst="straightConnector1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7" name="Flèche vers le bas 5"/>
          <p:cNvSpPr>
            <a:spLocks noChangeArrowheads="1"/>
          </p:cNvSpPr>
          <p:nvPr/>
        </p:nvSpPr>
        <p:spPr bwMode="auto">
          <a:xfrm>
            <a:off x="7441069" y="2158672"/>
            <a:ext cx="412382" cy="4658480"/>
          </a:xfrm>
          <a:prstGeom prst="downArrow">
            <a:avLst>
              <a:gd name="adj1" fmla="val 50000"/>
              <a:gd name="adj2" fmla="val 50022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CA" u="sng"/>
          </a:p>
        </p:txBody>
      </p:sp>
      <p:sp>
        <p:nvSpPr>
          <p:cNvPr id="78" name="ZoneTexte 7"/>
          <p:cNvSpPr txBox="1">
            <a:spLocks noChangeArrowheads="1"/>
          </p:cNvSpPr>
          <p:nvPr/>
        </p:nvSpPr>
        <p:spPr bwMode="auto">
          <a:xfrm rot="16200000">
            <a:off x="7287225" y="3936620"/>
            <a:ext cx="720069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fr-CA" dirty="0" err="1">
                <a:solidFill>
                  <a:srgbClr val="FF0000"/>
                </a:solidFill>
              </a:rPr>
              <a:t>Beam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909761" y="3576883"/>
            <a:ext cx="8710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6363" indent="-106363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7030A0"/>
                </a:solidFill>
              </a:rPr>
              <a:t>115 kV</a:t>
            </a:r>
          </a:p>
          <a:p>
            <a:pPr marL="106363" indent="-106363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7030A0"/>
                </a:solidFill>
              </a:rPr>
              <a:t>100A</a:t>
            </a:r>
          </a:p>
          <a:p>
            <a:pPr marL="106363" indent="-106363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7030A0"/>
                </a:solidFill>
              </a:rPr>
              <a:t>3.5 </a:t>
            </a:r>
            <a:r>
              <a:rPr lang="en-US" sz="1600" b="1" dirty="0" err="1" smtClean="0">
                <a:solidFill>
                  <a:srgbClr val="7030A0"/>
                </a:solidFill>
              </a:rPr>
              <a:t>ms</a:t>
            </a:r>
            <a:endParaRPr lang="en-US" sz="1600" b="1" dirty="0">
              <a:solidFill>
                <a:srgbClr val="7030A0"/>
              </a:solidFill>
            </a:endParaRPr>
          </a:p>
          <a:p>
            <a:pPr marL="106363" indent="-106363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7030A0"/>
                </a:solidFill>
              </a:rPr>
              <a:t>14 Hz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09990" y="1422070"/>
            <a:ext cx="155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6363" indent="-106363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7030A0"/>
                </a:solidFill>
              </a:rPr>
              <a:t>3-phase, 600V AC, 50Hz</a:t>
            </a:r>
          </a:p>
        </p:txBody>
      </p:sp>
      <p:sp>
        <p:nvSpPr>
          <p:cNvPr id="81" name="ZoneTexte 59"/>
          <p:cNvSpPr txBox="1">
            <a:spLocks noChangeArrowheads="1"/>
          </p:cNvSpPr>
          <p:nvPr/>
        </p:nvSpPr>
        <p:spPr bwMode="auto">
          <a:xfrm>
            <a:off x="1085494" y="6385104"/>
            <a:ext cx="6274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CA" b="1" i="1" dirty="0" err="1" smtClean="0">
                <a:solidFill>
                  <a:schemeClr val="tx1"/>
                </a:solidFill>
              </a:rPr>
              <a:t>Approx</a:t>
            </a:r>
            <a:r>
              <a:rPr lang="fr-CA" b="1" i="1" dirty="0" err="1" smtClean="0"/>
              <a:t>imately</a:t>
            </a:r>
            <a:r>
              <a:rPr lang="fr-CA" b="1" i="1" dirty="0" smtClean="0"/>
              <a:t> 33 RF </a:t>
            </a:r>
            <a:r>
              <a:rPr lang="fr-CA" b="1" i="1" dirty="0" err="1" smtClean="0"/>
              <a:t>cells</a:t>
            </a:r>
            <a:r>
              <a:rPr lang="fr-CA" b="1" i="1" dirty="0" smtClean="0"/>
              <a:t> in total (Medium Beta and High Beta)</a:t>
            </a:r>
            <a:endParaRPr lang="en-CA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27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83509" y="201443"/>
            <a:ext cx="6161758" cy="971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Mechanical integration.</a:t>
            </a:r>
          </a:p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Further testing on a real load (klystron)</a:t>
            </a:r>
          </a:p>
        </p:txBody>
      </p:sp>
      <p:pic>
        <p:nvPicPr>
          <p:cNvPr id="19458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234" y="3026924"/>
            <a:ext cx="48482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88874" y="2657592"/>
            <a:ext cx="767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200 hours of successful operation with real </a:t>
            </a:r>
            <a:r>
              <a:rPr lang="en-GB" b="1" dirty="0"/>
              <a:t>load (704Mhz Toshiba klystron</a:t>
            </a:r>
            <a:r>
              <a:rPr lang="en-GB" b="1" dirty="0" smtClean="0"/>
              <a:t>)</a:t>
            </a:r>
            <a:endParaRPr lang="en-GB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51649" y="2636227"/>
            <a:ext cx="1214712" cy="646331"/>
            <a:chOff x="383829" y="1354452"/>
            <a:chExt cx="1214712" cy="646331"/>
          </a:xfrm>
        </p:grpSpPr>
        <p:sp>
          <p:nvSpPr>
            <p:cNvPr id="15" name="Rectangle 14"/>
            <p:cNvSpPr/>
            <p:nvPr/>
          </p:nvSpPr>
          <p:spPr>
            <a:xfrm>
              <a:off x="846091" y="1354452"/>
              <a:ext cx="7524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Dec.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2017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686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3568" y="72053"/>
            <a:ext cx="6422993" cy="971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SML modulator</a:t>
            </a:r>
            <a:r>
              <a:rPr lang="en-US" sz="25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, Full Scale design (660kVA)</a:t>
            </a:r>
            <a:endParaRPr lang="en-US" sz="2500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  <a:p>
            <a:pPr algn="l"/>
            <a:r>
              <a:rPr lang="en-US" sz="22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- Supply of 4x 1.4MW</a:t>
            </a:r>
            <a:r>
              <a:rPr lang="en-US" sz="2200" b="0" i="1" baseline="-250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pk</a:t>
            </a:r>
            <a:r>
              <a:rPr lang="en-US" sz="22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klystrons in parallel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8914" y="4730103"/>
            <a:ext cx="3380011" cy="18815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563" y="2024579"/>
            <a:ext cx="4077992" cy="29377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5576" y="1664668"/>
            <a:ext cx="4397695" cy="31150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5446" y="4651697"/>
            <a:ext cx="1907825" cy="18853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398191" y="1983374"/>
            <a:ext cx="142143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b="1" dirty="0" smtClean="0">
                <a:solidFill>
                  <a:schemeClr val="tx2"/>
                </a:solidFill>
              </a:rPr>
              <a:t>Retractable HV oil tank for easier access</a:t>
            </a:r>
            <a:endParaRPr lang="en-GB" sz="1500" dirty="0">
              <a:solidFill>
                <a:schemeClr val="tx2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082663" y="2768204"/>
            <a:ext cx="236683" cy="59045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202155">
            <a:off x="1776613" y="4009813"/>
            <a:ext cx="11048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b="1" dirty="0" smtClean="0">
                <a:solidFill>
                  <a:schemeClr val="tx2"/>
                </a:solidFill>
              </a:rPr>
              <a:t>Integrated oil spill bin</a:t>
            </a:r>
            <a:endParaRPr lang="en-GB" sz="15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rot="202155">
            <a:off x="384618" y="4810879"/>
            <a:ext cx="34439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b="1" dirty="0" smtClean="0">
                <a:solidFill>
                  <a:schemeClr val="tx2"/>
                </a:solidFill>
              </a:rPr>
              <a:t>All in one frame with permanently mounted wheels for easy transportation</a:t>
            </a:r>
            <a:endParaRPr lang="en-GB" sz="1500" dirty="0">
              <a:solidFill>
                <a:schemeClr val="tx2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707790" y="4266266"/>
            <a:ext cx="448975" cy="73614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453263" y="4748965"/>
            <a:ext cx="171288" cy="5473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8169358" y="4193931"/>
            <a:ext cx="897505" cy="25818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05509" y="5467079"/>
            <a:ext cx="393895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8438" indent="-198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 smtClean="0"/>
              <a:t>Total footprint: </a:t>
            </a:r>
            <a:r>
              <a:rPr lang="en-GB" sz="1700" dirty="0" smtClean="0">
                <a:solidFill>
                  <a:srgbClr val="FF0000"/>
                </a:solidFill>
              </a:rPr>
              <a:t>3.8m x 1.4m</a:t>
            </a:r>
          </a:p>
          <a:p>
            <a:r>
              <a:rPr lang="en-GB" sz="1700" dirty="0" smtClean="0">
                <a:solidFill>
                  <a:srgbClr val="FF0000"/>
                </a:solidFill>
              </a:rPr>
              <a:t>(planned was 5.5m x 1.6m, i.e. 40% less);</a:t>
            </a:r>
          </a:p>
          <a:p>
            <a:pPr marL="198438" indent="-198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 smtClean="0"/>
              <a:t>Total weight: </a:t>
            </a:r>
            <a:r>
              <a:rPr lang="en-GB" sz="1700" dirty="0" smtClean="0">
                <a:solidFill>
                  <a:srgbClr val="FF0000"/>
                </a:solidFill>
              </a:rPr>
              <a:t>&lt; 5.5 tons (without oil);</a:t>
            </a:r>
          </a:p>
          <a:p>
            <a:pPr marL="198438" indent="-198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 smtClean="0"/>
              <a:t>Total volume of oil: </a:t>
            </a:r>
            <a:r>
              <a:rPr lang="en-GB" sz="1700" dirty="0" smtClean="0">
                <a:solidFill>
                  <a:srgbClr val="FF0000"/>
                </a:solidFill>
              </a:rPr>
              <a:t>~ 2000 litters</a:t>
            </a:r>
            <a:r>
              <a:rPr lang="en-GB" sz="1700" b="1" dirty="0" smtClean="0"/>
              <a:t>;</a:t>
            </a:r>
          </a:p>
        </p:txBody>
      </p:sp>
      <p:sp>
        <p:nvSpPr>
          <p:cNvPr id="27" name="Rectangle 26"/>
          <p:cNvSpPr/>
          <p:nvPr/>
        </p:nvSpPr>
        <p:spPr>
          <a:xfrm rot="20654193">
            <a:off x="8397525" y="4251068"/>
            <a:ext cx="6399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1.4m</a:t>
            </a:r>
            <a:endParaRPr lang="en-GB" sz="1400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736667" y="1608999"/>
            <a:ext cx="2079305" cy="44202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 rot="724166">
            <a:off x="7690173" y="1629729"/>
            <a:ext cx="650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3.8m</a:t>
            </a:r>
            <a:endParaRPr lang="en-GB" sz="1400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8853513" y="2122627"/>
            <a:ext cx="213350" cy="197538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 rot="15882658">
            <a:off x="8691332" y="2555203"/>
            <a:ext cx="6625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2.4m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130484" y="1587632"/>
            <a:ext cx="9927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b="1" dirty="0" smtClean="0">
                <a:solidFill>
                  <a:schemeClr val="tx2"/>
                </a:solidFill>
              </a:rPr>
              <a:t>Compact</a:t>
            </a:r>
            <a:endParaRPr lang="en-GB" sz="1500" dirty="0">
              <a:solidFill>
                <a:schemeClr val="tx2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8550725" y="1831855"/>
            <a:ext cx="13254" cy="15631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 rot="594775">
            <a:off x="4814524" y="3267133"/>
            <a:ext cx="2763977" cy="1308419"/>
          </a:xfrm>
          <a:prstGeom prst="roundRect">
            <a:avLst/>
          </a:prstGeom>
          <a:noFill/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le 34"/>
          <p:cNvSpPr/>
          <p:nvPr/>
        </p:nvSpPr>
        <p:spPr>
          <a:xfrm rot="21122980">
            <a:off x="6085498" y="5362525"/>
            <a:ext cx="825277" cy="828477"/>
          </a:xfrm>
          <a:prstGeom prst="roundRect">
            <a:avLst/>
          </a:prstGeom>
          <a:noFill/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ight Arrow 35"/>
          <p:cNvSpPr/>
          <p:nvPr/>
        </p:nvSpPr>
        <p:spPr>
          <a:xfrm rot="5967738">
            <a:off x="5000608" y="4612177"/>
            <a:ext cx="490538" cy="195958"/>
          </a:xfrm>
          <a:prstGeom prst="rightArrow">
            <a:avLst/>
          </a:prstGeom>
          <a:solidFill>
            <a:srgbClr val="FFFF66"/>
          </a:solidFill>
          <a:ln w="28575">
            <a:solidFill>
              <a:srgbClr val="FF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Curved Right Arrow 36"/>
          <p:cNvSpPr/>
          <p:nvPr/>
        </p:nvSpPr>
        <p:spPr>
          <a:xfrm rot="16988454">
            <a:off x="6929794" y="5884224"/>
            <a:ext cx="338272" cy="1158288"/>
          </a:xfrm>
          <a:prstGeom prst="curvedRightArrow">
            <a:avLst>
              <a:gd name="adj1" fmla="val 50000"/>
              <a:gd name="adj2" fmla="val 115012"/>
              <a:gd name="adj3" fmla="val 25000"/>
            </a:avLst>
          </a:prstGeom>
          <a:solidFill>
            <a:srgbClr val="FFFF66"/>
          </a:solidFill>
          <a:ln w="28575">
            <a:solidFill>
              <a:srgbClr val="FF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72360" y="6476549"/>
            <a:ext cx="11568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b="1" dirty="0" smtClean="0">
                <a:solidFill>
                  <a:schemeClr val="tx2"/>
                </a:solidFill>
              </a:rPr>
              <a:t>HV module</a:t>
            </a:r>
            <a:endParaRPr lang="en-GB" sz="1500" dirty="0">
              <a:solidFill>
                <a:schemeClr val="tx2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8369467" y="6309663"/>
            <a:ext cx="162638" cy="24246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197716" y="1417136"/>
            <a:ext cx="555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Design of full scale modulator nearly completed, ready for call for tender</a:t>
            </a:r>
            <a:endParaRPr lang="en-GB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60491" y="1395771"/>
            <a:ext cx="1244015" cy="646331"/>
            <a:chOff x="383829" y="1354452"/>
            <a:chExt cx="1244015" cy="646331"/>
          </a:xfrm>
        </p:grpSpPr>
        <p:sp>
          <p:nvSpPr>
            <p:cNvPr id="47" name="Rectangle 46"/>
            <p:cNvSpPr/>
            <p:nvPr/>
          </p:nvSpPr>
          <p:spPr>
            <a:xfrm>
              <a:off x="816788" y="1354452"/>
              <a:ext cx="81105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Sept.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2016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85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3466" y="3576912"/>
            <a:ext cx="3996834" cy="321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6869" y="1990741"/>
            <a:ext cx="2962093" cy="228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7873" y="2180277"/>
            <a:ext cx="5562906" cy="4165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GB" b="1" i="1" u="sng" dirty="0" smtClean="0"/>
              <a:t>Expect. performance</a:t>
            </a:r>
            <a:r>
              <a:rPr lang="en-GB" b="1" i="1" u="sng" dirty="0"/>
              <a:t>: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GB" b="1" dirty="0"/>
              <a:t>Rise time = </a:t>
            </a:r>
            <a:r>
              <a:rPr lang="en-GB" b="1" dirty="0" smtClean="0"/>
              <a:t>~120µs</a:t>
            </a:r>
            <a:r>
              <a:rPr lang="en-GB" b="1" dirty="0"/>
              <a:t>;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GB" b="1" dirty="0"/>
              <a:t>Flat-top droop </a:t>
            </a:r>
            <a:r>
              <a:rPr lang="en-GB" b="1" dirty="0" smtClean="0"/>
              <a:t>&lt; 1%;</a:t>
            </a:r>
            <a:endParaRPr lang="en-GB" b="1" dirty="0"/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GB" b="1" dirty="0"/>
              <a:t>Efficiency = </a:t>
            </a:r>
            <a:r>
              <a:rPr lang="en-GB" b="1" dirty="0" smtClean="0"/>
              <a:t>91%;</a:t>
            </a:r>
            <a:endParaRPr lang="en-GB" b="1" dirty="0"/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GB" b="1" dirty="0" smtClean="0"/>
              <a:t>Power density </a:t>
            </a:r>
            <a:r>
              <a:rPr lang="en-GB" b="1" dirty="0"/>
              <a:t>= </a:t>
            </a:r>
            <a:r>
              <a:rPr lang="en-GB" b="1" dirty="0" smtClean="0"/>
              <a:t>124kVA/m</a:t>
            </a:r>
            <a:r>
              <a:rPr lang="en-GB" b="1" baseline="30000" dirty="0" smtClean="0"/>
              <a:t>2</a:t>
            </a:r>
            <a:endParaRPr lang="en-GB" b="1" dirty="0"/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GB" b="1" dirty="0" smtClean="0"/>
              <a:t>Excellent AC </a:t>
            </a:r>
            <a:r>
              <a:rPr lang="en-GB" b="1" dirty="0"/>
              <a:t>power </a:t>
            </a:r>
            <a:r>
              <a:rPr lang="en-GB" b="1" dirty="0" smtClean="0"/>
              <a:t>quality: Active Front End;</a:t>
            </a:r>
          </a:p>
          <a:p>
            <a:r>
              <a:rPr lang="en-GB" b="1" dirty="0" smtClean="0"/>
              <a:t>     (</a:t>
            </a:r>
            <a:r>
              <a:rPr lang="en-GB" b="1" i="1" dirty="0" smtClean="0"/>
              <a:t>flicker free, sinusoidal current, unitary power factor</a:t>
            </a:r>
            <a:r>
              <a:rPr lang="en-GB" b="1" dirty="0" smtClean="0"/>
              <a:t>)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GB" b="1" dirty="0" smtClean="0"/>
              <a:t>Much improved reliability; minimal number of components (most are standard)</a:t>
            </a:r>
          </a:p>
          <a:p>
            <a:pPr>
              <a:spcBef>
                <a:spcPts val="1000"/>
              </a:spcBef>
            </a:pPr>
            <a:r>
              <a:rPr lang="en-GB" b="1" i="1" u="sng" dirty="0" smtClean="0"/>
              <a:t>Effective capital </a:t>
            </a:r>
            <a:r>
              <a:rPr lang="en-GB" b="1" i="1" u="sng" dirty="0"/>
              <a:t>cost (M</a:t>
            </a:r>
            <a:r>
              <a:rPr lang="el-GR" b="1" i="1" u="sng" dirty="0"/>
              <a:t>β</a:t>
            </a:r>
            <a:r>
              <a:rPr lang="en-GB" b="1" i="1" u="sng" dirty="0"/>
              <a:t>+H</a:t>
            </a:r>
            <a:r>
              <a:rPr lang="el-GR" b="1" i="1" u="sng" dirty="0"/>
              <a:t>β</a:t>
            </a:r>
            <a:r>
              <a:rPr lang="en-GB" b="1" i="1" u="sng" dirty="0" smtClean="0"/>
              <a:t>):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GB" b="1" dirty="0" smtClean="0"/>
              <a:t>33 modulators (~30 M</a:t>
            </a:r>
            <a:r>
              <a:rPr lang="el-GR" b="1" dirty="0" smtClean="0"/>
              <a:t>€</a:t>
            </a:r>
            <a:r>
              <a:rPr lang="en-GB" b="1" dirty="0" smtClean="0"/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73" y="1453206"/>
            <a:ext cx="885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Rated 115kV/100A; 3.5ms/14Hz; 660kVA -&gt; enough to power four 1.4MWpk klystron in //;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711860" y="3576912"/>
            <a:ext cx="222203" cy="16708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017019" y="3253747"/>
            <a:ext cx="210865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chemeClr val="accent1"/>
                </a:solidFill>
              </a:rPr>
              <a:t>2 modulators per RF cell</a:t>
            </a:r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3568" y="72053"/>
            <a:ext cx="6422993" cy="971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SML modulator</a:t>
            </a:r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, Full Scale design (660kVA)</a:t>
            </a:r>
            <a:endParaRPr lang="en-US" sz="2400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  <a:p>
            <a:pPr algn="l"/>
            <a:r>
              <a:rPr lang="en-US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- Supply of 4x 1.4MW</a:t>
            </a:r>
            <a:r>
              <a:rPr lang="en-US" sz="2400" b="0" i="1" baseline="-250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pk</a:t>
            </a:r>
            <a:r>
              <a:rPr lang="en-US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klystrons in parallel</a:t>
            </a:r>
          </a:p>
        </p:txBody>
      </p:sp>
    </p:spTree>
    <p:extLst>
      <p:ext uri="{BB962C8B-B14F-4D97-AF65-F5344CB8AC3E}">
        <p14:creationId xmlns:p14="http://schemas.microsoft.com/office/powerpoint/2010/main" val="391882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62467" y="272796"/>
            <a:ext cx="7069666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Klystron modulators’ cost model vs</a:t>
            </a:r>
          </a:p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SML modulator real cost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5" y="1953971"/>
            <a:ext cx="4779962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3691896" y="3295291"/>
            <a:ext cx="77638" cy="103517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3"/>
          <p:cNvGrpSpPr/>
          <p:nvPr/>
        </p:nvGrpSpPr>
        <p:grpSpPr>
          <a:xfrm>
            <a:off x="448364" y="1570009"/>
            <a:ext cx="8695636" cy="4137905"/>
            <a:chOff x="448364" y="1570009"/>
            <a:chExt cx="8695636" cy="4137905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664025" y="1953972"/>
              <a:ext cx="7142671" cy="273017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48364" y="5381849"/>
              <a:ext cx="7017397" cy="1"/>
            </a:xfrm>
            <a:prstGeom prst="line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4" idx="0"/>
            </p:cNvCxnSpPr>
            <p:nvPr/>
          </p:nvCxnSpPr>
          <p:spPr>
            <a:xfrm flipH="1" flipV="1">
              <a:off x="7465761" y="1570009"/>
              <a:ext cx="5385" cy="383012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7411743" y="3001242"/>
              <a:ext cx="114176" cy="12190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241756" y="5400137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660</a:t>
              </a:r>
              <a:endParaRPr lang="en-GB" sz="1400" b="1" dirty="0"/>
            </a:p>
          </p:txBody>
        </p:sp>
        <p:sp>
          <p:nvSpPr>
            <p:cNvPr id="19" name="Right Brace 18"/>
            <p:cNvSpPr/>
            <p:nvPr/>
          </p:nvSpPr>
          <p:spPr>
            <a:xfrm>
              <a:off x="7593389" y="2103120"/>
              <a:ext cx="213307" cy="959073"/>
            </a:xfrm>
            <a:prstGeom prst="rightBrac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06696" y="1953971"/>
              <a:ext cx="13373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C00000"/>
                  </a:solidFill>
                </a:rPr>
                <a:t>Cost reduction due to SML concept</a:t>
              </a:r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30213" y="2676515"/>
              <a:ext cx="990104" cy="5078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900" dirty="0" smtClean="0">
                  <a:latin typeface="Times" pitchFamily="18" charset="0"/>
                  <a:cs typeface="Times New Roman" panose="02020603050405020304" pitchFamily="18" charset="0"/>
                </a:rPr>
                <a:t>Example  #6:</a:t>
              </a:r>
            </a:p>
            <a:p>
              <a:r>
                <a:rPr lang="en-GB" sz="900" dirty="0" smtClean="0">
                  <a:latin typeface="Times" pitchFamily="18" charset="0"/>
                  <a:cs typeface="Times New Roman" panose="02020603050405020304" pitchFamily="18" charset="0"/>
                </a:rPr>
                <a:t>ESS/SML modulators</a:t>
              </a:r>
              <a:endParaRPr lang="en-GB" sz="900" dirty="0">
                <a:latin typeface="Times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Straight Arrow Connector 23"/>
            <p:cNvCxnSpPr>
              <a:stCxn id="22" idx="3"/>
              <a:endCxn id="18" idx="2"/>
            </p:cNvCxnSpPr>
            <p:nvPr/>
          </p:nvCxnSpPr>
          <p:spPr>
            <a:xfrm>
              <a:off x="7120317" y="2930431"/>
              <a:ext cx="291426" cy="13176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3970339" y="2233500"/>
            <a:ext cx="951723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latin typeface="Times" pitchFamily="18" charset="0"/>
                <a:cs typeface="Times New Roman" panose="02020603050405020304" pitchFamily="18" charset="0"/>
              </a:rPr>
              <a:t>Example  #5:</a:t>
            </a:r>
          </a:p>
          <a:p>
            <a:r>
              <a:rPr lang="en-GB" sz="900" dirty="0" smtClean="0">
                <a:latin typeface="Times" pitchFamily="18" charset="0"/>
                <a:cs typeface="Times New Roman" panose="02020603050405020304" pitchFamily="18" charset="0"/>
              </a:rPr>
              <a:t>ESS/</a:t>
            </a:r>
            <a:r>
              <a:rPr lang="en-GB" sz="900" dirty="0" err="1" smtClean="0">
                <a:latin typeface="Times" pitchFamily="18" charset="0"/>
                <a:cs typeface="Times New Roman" panose="02020603050405020304" pitchFamily="18" charset="0"/>
              </a:rPr>
              <a:t>Ampegon</a:t>
            </a:r>
            <a:r>
              <a:rPr lang="en-GB" sz="900" dirty="0" smtClean="0">
                <a:latin typeface="Times" pitchFamily="18" charset="0"/>
                <a:cs typeface="Times New Roman" panose="02020603050405020304" pitchFamily="18" charset="0"/>
              </a:rPr>
              <a:t> modulator</a:t>
            </a:r>
            <a:endParaRPr lang="en-GB" sz="900" dirty="0">
              <a:latin typeface="Times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>
          <a:xfrm flipH="1">
            <a:off x="3732381" y="2487416"/>
            <a:ext cx="237958" cy="819858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3851360" y="3184346"/>
            <a:ext cx="3668876" cy="1776796"/>
            <a:chOff x="3851360" y="3184346"/>
            <a:chExt cx="3668876" cy="1776796"/>
          </a:xfrm>
        </p:grpSpPr>
        <p:sp>
          <p:nvSpPr>
            <p:cNvPr id="37" name="TextBox 36"/>
            <p:cNvSpPr txBox="1"/>
            <p:nvPr/>
          </p:nvSpPr>
          <p:spPr>
            <a:xfrm>
              <a:off x="4808425" y="4037812"/>
              <a:ext cx="27118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C00000"/>
                  </a:solidFill>
                </a:rPr>
                <a:t>Doubling the power,</a:t>
              </a:r>
            </a:p>
            <a:p>
              <a:r>
                <a:rPr lang="en-GB" dirty="0">
                  <a:solidFill>
                    <a:srgbClr val="C00000"/>
                  </a:solidFill>
                </a:rPr>
                <a:t>w</a:t>
              </a:r>
              <a:r>
                <a:rPr lang="en-GB" dirty="0" smtClean="0">
                  <a:solidFill>
                    <a:srgbClr val="C00000"/>
                  </a:solidFill>
                </a:rPr>
                <a:t>ith only ~20% increase in cost;</a:t>
              </a:r>
              <a:endParaRPr lang="en-GB" dirty="0">
                <a:solidFill>
                  <a:srgbClr val="C00000"/>
                </a:solidFill>
              </a:endParaRPr>
            </a:p>
          </p:txBody>
        </p:sp>
        <p:cxnSp>
          <p:nvCxnSpPr>
            <p:cNvPr id="38" name="Straight Arrow Connector 37"/>
            <p:cNvCxnSpPr>
              <a:stCxn id="37" idx="0"/>
            </p:cNvCxnSpPr>
            <p:nvPr/>
          </p:nvCxnSpPr>
          <p:spPr>
            <a:xfrm flipV="1">
              <a:off x="6164331" y="3184346"/>
              <a:ext cx="1174260" cy="853466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7" idx="0"/>
            </p:cNvCxnSpPr>
            <p:nvPr/>
          </p:nvCxnSpPr>
          <p:spPr>
            <a:xfrm flipH="1" flipV="1">
              <a:off x="3851360" y="3485073"/>
              <a:ext cx="2312971" cy="552739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034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83509" y="201443"/>
            <a:ext cx="6161758" cy="971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SML full scale modulator</a:t>
            </a:r>
          </a:p>
          <a:p>
            <a:pPr algn="l"/>
            <a:r>
              <a:rPr lang="en-US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- Initial test results on dummy load</a:t>
            </a:r>
          </a:p>
        </p:txBody>
      </p:sp>
      <p:pic>
        <p:nvPicPr>
          <p:cNvPr id="15" name="Picture 14" descr="cid:image001.png@01D4F228.6D6B9E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09" y="1828799"/>
            <a:ext cx="4107567" cy="3077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id:image002.png@01D4F228.6D6B9E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257" y="1828799"/>
            <a:ext cx="4204145" cy="31558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500257" y="5073051"/>
            <a:ext cx="440635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Experimental results at nominal </a:t>
            </a:r>
            <a:r>
              <a:rPr lang="en-US" b="1" dirty="0" smtClean="0"/>
              <a:t>condition.</a:t>
            </a:r>
          </a:p>
          <a:p>
            <a:r>
              <a:rPr lang="en-US" sz="1600" b="1" dirty="0" smtClean="0">
                <a:solidFill>
                  <a:schemeClr val="accent1"/>
                </a:solidFill>
              </a:rPr>
              <a:t>Blue</a:t>
            </a:r>
            <a:r>
              <a:rPr lang="en-US" sz="1600" dirty="0"/>
              <a:t>: Output pulse voltage (10V=115kV);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: Transformer primary current of one HV module (2.5kA/div). Six HV modules are placed inside the tank.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83509" y="4934470"/>
            <a:ext cx="425133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SML </a:t>
            </a:r>
            <a:r>
              <a:rPr lang="en-US" b="1" dirty="0"/>
              <a:t>Pulsed Klystron modulator rated 115kV/100A </a:t>
            </a:r>
            <a:r>
              <a:rPr lang="en-US" b="1" dirty="0" smtClean="0"/>
              <a:t>; 3.5ms/14Hz.</a:t>
            </a:r>
          </a:p>
          <a:p>
            <a:r>
              <a:rPr lang="en-US" sz="1600" dirty="0" smtClean="0"/>
              <a:t>The Low Voltage power electronics structure is hosted in the top section of the frame.</a:t>
            </a:r>
          </a:p>
          <a:p>
            <a:r>
              <a:rPr lang="en-US" sz="1600" dirty="0" smtClean="0"/>
              <a:t>The oil tank and retention bin is placed in the bottom side of the frame for ease extraction to the side during maintenance and testing.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6253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43597" y="272797"/>
            <a:ext cx="5987090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SML modulator </a:t>
            </a:r>
            <a:r>
              <a:rPr lang="en-GB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#1 delivery and installation at ESS TS3</a:t>
            </a:r>
            <a:endParaRPr lang="en-US" sz="2500" dirty="0" smtClean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0388" y="1412193"/>
            <a:ext cx="352739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 indent="-142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accent1"/>
                </a:solidFill>
              </a:rPr>
              <a:t> Extensive test campaign of the 1</a:t>
            </a:r>
            <a:r>
              <a:rPr lang="en-GB" sz="1400" b="1" baseline="30000" dirty="0" smtClean="0">
                <a:solidFill>
                  <a:schemeClr val="accent1"/>
                </a:solidFill>
              </a:rPr>
              <a:t>st</a:t>
            </a:r>
            <a:r>
              <a:rPr lang="en-GB" sz="1400" b="1" dirty="0" smtClean="0">
                <a:solidFill>
                  <a:schemeClr val="accent1"/>
                </a:solidFill>
              </a:rPr>
              <a:t> 660kVA SML klystron </a:t>
            </a:r>
            <a:r>
              <a:rPr lang="en-GB" sz="1400" b="1" dirty="0">
                <a:solidFill>
                  <a:schemeClr val="accent1"/>
                </a:solidFill>
              </a:rPr>
              <a:t>modulator </a:t>
            </a:r>
            <a:r>
              <a:rPr lang="en-GB" sz="1400" b="1" dirty="0" smtClean="0">
                <a:solidFill>
                  <a:schemeClr val="accent1"/>
                </a:solidFill>
              </a:rPr>
              <a:t>(RFQ) in factory, from April to May 2019, led by ESS staff :</a:t>
            </a:r>
          </a:p>
          <a:p>
            <a:pPr marL="374650" lvl="1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400" b="1" dirty="0">
                <a:solidFill>
                  <a:schemeClr val="accent1"/>
                </a:solidFill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</a:rPr>
              <a:t>FAT was held on 9</a:t>
            </a:r>
            <a:r>
              <a:rPr lang="en-GB" sz="1400" b="1" baseline="30000" dirty="0" smtClean="0">
                <a:solidFill>
                  <a:schemeClr val="accent1"/>
                </a:solidFill>
              </a:rPr>
              <a:t>th</a:t>
            </a:r>
            <a:r>
              <a:rPr lang="en-GB" sz="1400" b="1" dirty="0" smtClean="0">
                <a:solidFill>
                  <a:schemeClr val="accent1"/>
                </a:solidFill>
              </a:rPr>
              <a:t> May, at full power;</a:t>
            </a:r>
          </a:p>
          <a:p>
            <a:pPr marL="374650" lvl="1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400" b="1" dirty="0">
                <a:solidFill>
                  <a:schemeClr val="accent1"/>
                </a:solidFill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</a:rPr>
              <a:t>Delivery to ESS on 27</a:t>
            </a:r>
            <a:r>
              <a:rPr lang="en-GB" sz="1400" b="1" baseline="30000" dirty="0" smtClean="0">
                <a:solidFill>
                  <a:schemeClr val="accent1"/>
                </a:solidFill>
              </a:rPr>
              <a:t>th</a:t>
            </a:r>
            <a:r>
              <a:rPr lang="en-GB" sz="1400" b="1" dirty="0" smtClean="0">
                <a:solidFill>
                  <a:schemeClr val="accent1"/>
                </a:solidFill>
              </a:rPr>
              <a:t> May;</a:t>
            </a:r>
          </a:p>
          <a:p>
            <a:pPr marL="374650" lvl="1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400" b="1" dirty="0">
                <a:solidFill>
                  <a:schemeClr val="accent1"/>
                </a:solidFill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</a:rPr>
              <a:t>Installation in TS3 finished on 5</a:t>
            </a:r>
            <a:r>
              <a:rPr lang="en-GB" sz="1400" b="1" baseline="30000" dirty="0" smtClean="0">
                <a:solidFill>
                  <a:schemeClr val="accent1"/>
                </a:solidFill>
              </a:rPr>
              <a:t>th</a:t>
            </a:r>
            <a:r>
              <a:rPr lang="en-GB" sz="1400" b="1" dirty="0" smtClean="0">
                <a:solidFill>
                  <a:schemeClr val="accent1"/>
                </a:solidFill>
              </a:rPr>
              <a:t> June;</a:t>
            </a:r>
          </a:p>
          <a:p>
            <a:pPr marL="374650" lvl="1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400" b="1" dirty="0">
                <a:solidFill>
                  <a:schemeClr val="accent1"/>
                </a:solidFill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</a:rPr>
              <a:t>SAT campaign started on 11</a:t>
            </a:r>
            <a:r>
              <a:rPr lang="en-GB" sz="1400" b="1" baseline="30000" dirty="0" smtClean="0">
                <a:solidFill>
                  <a:schemeClr val="accent1"/>
                </a:solidFill>
              </a:rPr>
              <a:t>th</a:t>
            </a:r>
            <a:r>
              <a:rPr lang="en-GB" sz="1400" b="1" dirty="0" smtClean="0">
                <a:solidFill>
                  <a:schemeClr val="accent1"/>
                </a:solidFill>
              </a:rPr>
              <a:t> June and will be continued over ~1 month in TS3, on a HV dummy load;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0208" y="1515737"/>
            <a:ext cx="2804018" cy="21418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8370" y="1515737"/>
            <a:ext cx="2793650" cy="214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370" y="4059071"/>
            <a:ext cx="2837794" cy="223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224226" y="5985357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ESS, TS3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37784" y="3367886"/>
            <a:ext cx="708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factory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68371" y="3367885"/>
            <a:ext cx="708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factory</a:t>
            </a:r>
            <a:endParaRPr lang="en-GB" sz="1400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596" y="4181396"/>
            <a:ext cx="2910150" cy="21117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5629" y="4181396"/>
            <a:ext cx="3025057" cy="211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5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42" y="143933"/>
            <a:ext cx="6259882" cy="1151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Pulsed Modulators for high power RF sources</a:t>
            </a:r>
          </a:p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– </a:t>
            </a:r>
            <a:r>
              <a:rPr lang="en-US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A </a:t>
            </a:r>
            <a:r>
              <a:rPr lang="en-US" sz="2400" b="0" i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machine challenging to </a:t>
            </a:r>
            <a:r>
              <a:rPr lang="en-US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design and procure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6883" y="1547026"/>
            <a:ext cx="447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66FF"/>
                </a:solidFill>
              </a:rPr>
              <a:t>Sophisticated power </a:t>
            </a:r>
            <a:r>
              <a:rPr lang="en-US" b="1" dirty="0" smtClean="0">
                <a:solidFill>
                  <a:srgbClr val="0066FF"/>
                </a:solidFill>
              </a:rPr>
              <a:t>electronic </a:t>
            </a:r>
            <a:r>
              <a:rPr lang="en-US" b="1" dirty="0">
                <a:solidFill>
                  <a:srgbClr val="0066FF"/>
                </a:solidFill>
              </a:rPr>
              <a:t>systems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876590" y="1467362"/>
            <a:ext cx="3849297" cy="2449019"/>
            <a:chOff x="293488" y="1118884"/>
            <a:chExt cx="2356050" cy="1465765"/>
          </a:xfrm>
        </p:grpSpPr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6" t="18359" r="5313" b="22266"/>
            <a:stretch>
              <a:fillRect/>
            </a:stretch>
          </p:blipFill>
          <p:spPr bwMode="auto">
            <a:xfrm>
              <a:off x="310804" y="1118884"/>
              <a:ext cx="2338734" cy="1392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93488" y="2276872"/>
              <a:ext cx="1059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modulator</a:t>
              </a:r>
              <a:endParaRPr lang="sv-SE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4616" y="1916357"/>
            <a:ext cx="8929383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b="1" dirty="0" smtClean="0"/>
              <a:t>1)- Multidisciplinary design:</a:t>
            </a:r>
          </a:p>
          <a:p>
            <a:pPr marL="285750" indent="-285750">
              <a:buFontTx/>
              <a:buChar char="-"/>
            </a:pPr>
            <a:r>
              <a:rPr lang="en-GB" sz="1700" dirty="0" smtClean="0"/>
              <a:t>Power Electronics; High Voltage; Mechanical;</a:t>
            </a:r>
          </a:p>
          <a:p>
            <a:pPr marL="285750" indent="-285750">
              <a:buFontTx/>
              <a:buChar char="-"/>
            </a:pPr>
            <a:r>
              <a:rPr lang="en-GB" sz="1700" dirty="0" smtClean="0"/>
              <a:t>Thermal and cooling;</a:t>
            </a:r>
          </a:p>
          <a:p>
            <a:pPr marL="285750" indent="-285750">
              <a:buFontTx/>
              <a:buChar char="-"/>
            </a:pPr>
            <a:r>
              <a:rPr lang="en-GB" sz="1700" dirty="0" smtClean="0"/>
              <a:t>Controls and software;</a:t>
            </a:r>
          </a:p>
          <a:p>
            <a:pPr>
              <a:spcBef>
                <a:spcPts val="600"/>
              </a:spcBef>
            </a:pPr>
            <a:r>
              <a:rPr lang="en-GB" sz="1700" b="1" dirty="0" smtClean="0"/>
              <a:t>2)- Many different topologies possible;</a:t>
            </a:r>
          </a:p>
          <a:p>
            <a:pPr marL="285750" indent="-285750">
              <a:buFontTx/>
              <a:buChar char="-"/>
            </a:pPr>
            <a:r>
              <a:rPr lang="en-GB" sz="1700" dirty="0" smtClean="0"/>
              <a:t>Safety; Component’s availability;</a:t>
            </a:r>
          </a:p>
          <a:p>
            <a:pPr marL="285750" indent="-285750">
              <a:buFontTx/>
              <a:buChar char="-"/>
            </a:pPr>
            <a:r>
              <a:rPr lang="en-GB" sz="1700" dirty="0" smtClean="0"/>
              <a:t>Performance;</a:t>
            </a:r>
          </a:p>
          <a:p>
            <a:pPr marL="285750" indent="-285750">
              <a:buFontTx/>
              <a:buChar char="-"/>
            </a:pPr>
            <a:r>
              <a:rPr lang="en-GB" sz="1700" dirty="0" smtClean="0"/>
              <a:t>Availability / “</a:t>
            </a:r>
            <a:r>
              <a:rPr lang="en-GB" sz="1700" dirty="0" err="1" smtClean="0"/>
              <a:t>Repairability</a:t>
            </a:r>
            <a:r>
              <a:rPr lang="en-GB" sz="1700" dirty="0" smtClean="0"/>
              <a:t>”;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847825" y="4426103"/>
            <a:ext cx="4133668" cy="2196239"/>
            <a:chOff x="169308" y="2996952"/>
            <a:chExt cx="3673905" cy="2004698"/>
          </a:xfrm>
        </p:grpSpPr>
        <p:grpSp>
          <p:nvGrpSpPr>
            <p:cNvPr id="10" name="Group 9"/>
            <p:cNvGrpSpPr/>
            <p:nvPr/>
          </p:nvGrpSpPr>
          <p:grpSpPr>
            <a:xfrm>
              <a:off x="2451037" y="2996952"/>
              <a:ext cx="1392176" cy="1881494"/>
              <a:chOff x="4181212" y="2942463"/>
              <a:chExt cx="1290006" cy="2123051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4233714" y="3200480"/>
                <a:ext cx="953260" cy="1865034"/>
                <a:chOff x="4233714" y="3200480"/>
                <a:chExt cx="953260" cy="1865034"/>
              </a:xfrm>
            </p:grpSpPr>
            <p:pic>
              <p:nvPicPr>
                <p:cNvPr id="23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3714" y="3200480"/>
                  <a:ext cx="953260" cy="18126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4" name="Straight Arrow Connector 23"/>
                <p:cNvCxnSpPr/>
                <p:nvPr/>
              </p:nvCxnSpPr>
              <p:spPr bwMode="auto">
                <a:xfrm>
                  <a:off x="4368035" y="5065514"/>
                  <a:ext cx="684618" cy="0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triangl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4479145" y="4730763"/>
                  <a:ext cx="43313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1m</a:t>
                  </a:r>
                  <a:endParaRPr lang="sv-SE" sz="14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4181212" y="2942463"/>
                <a:ext cx="1290006" cy="347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</a:rPr>
                  <a:t>Vertical klystron</a:t>
                </a:r>
                <a:endParaRPr lang="sv-SE" sz="14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69308" y="3037189"/>
              <a:ext cx="2166670" cy="1964461"/>
              <a:chOff x="286434" y="3304729"/>
              <a:chExt cx="2009494" cy="1656684"/>
            </a:xfrm>
          </p:grpSpPr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434" y="3363705"/>
                <a:ext cx="1883721" cy="1493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590481" y="3304729"/>
                <a:ext cx="1059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</a:rPr>
                  <a:t>modulator</a:t>
                </a:r>
                <a:endParaRPr lang="sv-SE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20615967">
                <a:off x="1394611" y="4557458"/>
                <a:ext cx="5822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3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.8m</a:t>
                </a:r>
                <a:endParaRPr lang="sv-SE" sz="1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 bwMode="auto">
              <a:xfrm flipV="1">
                <a:off x="795552" y="4365104"/>
                <a:ext cx="1500376" cy="49240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450310" y="4438187"/>
                <a:ext cx="280342" cy="346242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0" name="TextBox 19"/>
              <p:cNvSpPr txBox="1"/>
              <p:nvPr/>
            </p:nvSpPr>
            <p:spPr>
              <a:xfrm rot="2729596">
                <a:off x="151964" y="4516419"/>
                <a:ext cx="5822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1.6m</a:t>
                </a:r>
                <a:endParaRPr lang="sv-SE" sz="14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206064" y="4172458"/>
            <a:ext cx="323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66FF"/>
                </a:solidFill>
              </a:rPr>
              <a:t>High Voltage pulse quality</a:t>
            </a:r>
            <a:endParaRPr lang="en-US" b="1" dirty="0">
              <a:solidFill>
                <a:srgbClr val="0066FF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032097" y="4476561"/>
            <a:ext cx="2910590" cy="2015988"/>
            <a:chOff x="6279719" y="1470089"/>
            <a:chExt cx="2910590" cy="2015988"/>
          </a:xfrm>
        </p:grpSpPr>
        <p:sp>
          <p:nvSpPr>
            <p:cNvPr id="28" name="Line 25"/>
            <p:cNvSpPr>
              <a:spLocks noChangeShapeType="1"/>
            </p:cNvSpPr>
            <p:nvPr/>
          </p:nvSpPr>
          <p:spPr bwMode="auto">
            <a:xfrm>
              <a:off x="6279719" y="2896576"/>
              <a:ext cx="337947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sv-SE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6604993" y="2294794"/>
              <a:ext cx="406944" cy="623274"/>
            </a:xfrm>
            <a:custGeom>
              <a:avLst/>
              <a:gdLst>
                <a:gd name="T0" fmla="*/ 0 w 288"/>
                <a:gd name="T1" fmla="*/ 2147483647 h 528"/>
                <a:gd name="T2" fmla="*/ 2147483647 w 288"/>
                <a:gd name="T3" fmla="*/ 2147483647 h 528"/>
                <a:gd name="T4" fmla="*/ 2147483647 w 288"/>
                <a:gd name="T5" fmla="*/ 2147483647 h 528"/>
                <a:gd name="T6" fmla="*/ 2147483647 w 288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8"/>
                <a:gd name="T13" fmla="*/ 0 h 528"/>
                <a:gd name="T14" fmla="*/ 288 w 288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8" h="528">
                  <a:moveTo>
                    <a:pt x="0" y="504"/>
                  </a:moveTo>
                  <a:cubicBezTo>
                    <a:pt x="8" y="516"/>
                    <a:pt x="16" y="528"/>
                    <a:pt x="48" y="456"/>
                  </a:cubicBezTo>
                  <a:cubicBezTo>
                    <a:pt x="80" y="384"/>
                    <a:pt x="152" y="144"/>
                    <a:pt x="192" y="72"/>
                  </a:cubicBezTo>
                  <a:cubicBezTo>
                    <a:pt x="232" y="0"/>
                    <a:pt x="260" y="12"/>
                    <a:pt x="288" y="24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sv-SE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>
              <a:off x="6935899" y="2316286"/>
              <a:ext cx="735034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sv-SE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7652673" y="2274837"/>
              <a:ext cx="627732" cy="788026"/>
            </a:xfrm>
            <a:custGeom>
              <a:avLst/>
              <a:gdLst>
                <a:gd name="T0" fmla="*/ 0 w 240"/>
                <a:gd name="T1" fmla="*/ 2147483647 h 664"/>
                <a:gd name="T2" fmla="*/ 2147483647 w 240"/>
                <a:gd name="T3" fmla="*/ 2147483647 h 664"/>
                <a:gd name="T4" fmla="*/ 2147483647 w 240"/>
                <a:gd name="T5" fmla="*/ 2147483647 h 664"/>
                <a:gd name="T6" fmla="*/ 2147483647 w 240"/>
                <a:gd name="T7" fmla="*/ 2147483647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664"/>
                <a:gd name="T14" fmla="*/ 240 w 240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664">
                  <a:moveTo>
                    <a:pt x="0" y="40"/>
                  </a:moveTo>
                  <a:cubicBezTo>
                    <a:pt x="12" y="20"/>
                    <a:pt x="24" y="0"/>
                    <a:pt x="48" y="88"/>
                  </a:cubicBezTo>
                  <a:cubicBezTo>
                    <a:pt x="72" y="176"/>
                    <a:pt x="112" y="472"/>
                    <a:pt x="144" y="568"/>
                  </a:cubicBezTo>
                  <a:cubicBezTo>
                    <a:pt x="176" y="664"/>
                    <a:pt x="208" y="664"/>
                    <a:pt x="240" y="664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sv-SE"/>
            </a:p>
          </p:txBody>
        </p:sp>
        <p:sp>
          <p:nvSpPr>
            <p:cNvPr id="33" name="Text Box 29"/>
            <p:cNvSpPr txBox="1">
              <a:spLocks noChangeArrowheads="1"/>
            </p:cNvSpPr>
            <p:nvPr/>
          </p:nvSpPr>
          <p:spPr bwMode="auto">
            <a:xfrm>
              <a:off x="6617476" y="3151055"/>
              <a:ext cx="956108" cy="310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500" dirty="0">
                  <a:latin typeface="Times New Roman" pitchFamily="18" charset="0"/>
                </a:rPr>
                <a:t>Pulse width</a:t>
              </a:r>
            </a:p>
          </p:txBody>
        </p:sp>
        <p:sp>
          <p:nvSpPr>
            <p:cNvPr id="34" name="Line 30"/>
            <p:cNvSpPr>
              <a:spLocks noChangeShapeType="1"/>
            </p:cNvSpPr>
            <p:nvPr/>
          </p:nvSpPr>
          <p:spPr bwMode="auto">
            <a:xfrm flipH="1">
              <a:off x="6604993" y="1580930"/>
              <a:ext cx="23922" cy="19051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sv-SE"/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>
              <a:off x="7687830" y="2239528"/>
              <a:ext cx="0" cy="12465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sv-SE"/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>
              <a:off x="6620482" y="3412389"/>
              <a:ext cx="10828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sv-SE"/>
            </a:p>
          </p:txBody>
        </p:sp>
        <p:sp>
          <p:nvSpPr>
            <p:cNvPr id="37" name="Line 33"/>
            <p:cNvSpPr>
              <a:spLocks noChangeShapeType="1"/>
            </p:cNvSpPr>
            <p:nvPr/>
          </p:nvSpPr>
          <p:spPr bwMode="auto">
            <a:xfrm>
              <a:off x="6965469" y="2239528"/>
              <a:ext cx="0" cy="10254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sv-SE"/>
            </a:p>
          </p:txBody>
        </p:sp>
        <p:sp>
          <p:nvSpPr>
            <p:cNvPr id="38" name="Line 34"/>
            <p:cNvSpPr>
              <a:spLocks noChangeShapeType="1"/>
            </p:cNvSpPr>
            <p:nvPr/>
          </p:nvSpPr>
          <p:spPr bwMode="auto">
            <a:xfrm>
              <a:off x="7989166" y="2239528"/>
              <a:ext cx="0" cy="7138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sv-SE"/>
            </a:p>
          </p:txBody>
        </p:sp>
        <p:sp>
          <p:nvSpPr>
            <p:cNvPr id="39" name="Line 35"/>
            <p:cNvSpPr>
              <a:spLocks noChangeShapeType="1"/>
            </p:cNvSpPr>
            <p:nvPr/>
          </p:nvSpPr>
          <p:spPr bwMode="auto">
            <a:xfrm>
              <a:off x="6604993" y="2270231"/>
              <a:ext cx="3562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sv-SE"/>
            </a:p>
          </p:txBody>
        </p:sp>
        <p:sp>
          <p:nvSpPr>
            <p:cNvPr id="40" name="Line 36"/>
            <p:cNvSpPr>
              <a:spLocks noChangeShapeType="1"/>
            </p:cNvSpPr>
            <p:nvPr/>
          </p:nvSpPr>
          <p:spPr bwMode="auto">
            <a:xfrm>
              <a:off x="7692055" y="2274837"/>
              <a:ext cx="3097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sv-SE"/>
            </a:p>
          </p:txBody>
        </p:sp>
        <p:sp>
          <p:nvSpPr>
            <p:cNvPr id="41" name="Text Box 37"/>
            <p:cNvSpPr txBox="1">
              <a:spLocks noChangeArrowheads="1"/>
            </p:cNvSpPr>
            <p:nvPr/>
          </p:nvSpPr>
          <p:spPr bwMode="auto">
            <a:xfrm>
              <a:off x="6562261" y="1836746"/>
              <a:ext cx="804031" cy="310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500" dirty="0">
                  <a:latin typeface="Times New Roman" pitchFamily="18" charset="0"/>
                </a:rPr>
                <a:t>Rise time</a:t>
              </a:r>
            </a:p>
          </p:txBody>
        </p:sp>
        <p:sp>
          <p:nvSpPr>
            <p:cNvPr id="42" name="Text Box 38"/>
            <p:cNvSpPr txBox="1">
              <a:spLocks noChangeArrowheads="1"/>
            </p:cNvSpPr>
            <p:nvPr/>
          </p:nvSpPr>
          <p:spPr bwMode="auto">
            <a:xfrm>
              <a:off x="7652673" y="1836746"/>
              <a:ext cx="772355" cy="312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500" dirty="0">
                  <a:latin typeface="Times New Roman" pitchFamily="18" charset="0"/>
                </a:rPr>
                <a:t>Fall time</a:t>
              </a:r>
            </a:p>
          </p:txBody>
        </p:sp>
        <p:sp>
          <p:nvSpPr>
            <p:cNvPr id="43" name="Line 39"/>
            <p:cNvSpPr>
              <a:spLocks noChangeShapeType="1"/>
            </p:cNvSpPr>
            <p:nvPr/>
          </p:nvSpPr>
          <p:spPr bwMode="auto">
            <a:xfrm>
              <a:off x="6372654" y="2893506"/>
              <a:ext cx="24106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sv-SE"/>
            </a:p>
          </p:txBody>
        </p:sp>
        <p:sp>
          <p:nvSpPr>
            <p:cNvPr id="44" name="Text Box 40"/>
            <p:cNvSpPr txBox="1">
              <a:spLocks noChangeArrowheads="1"/>
            </p:cNvSpPr>
            <p:nvPr/>
          </p:nvSpPr>
          <p:spPr bwMode="auto">
            <a:xfrm>
              <a:off x="8425028" y="2630992"/>
              <a:ext cx="397088" cy="265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200" i="1" dirty="0">
                  <a:latin typeface="Times New Roman" pitchFamily="18" charset="0"/>
                </a:rPr>
                <a:t>time</a:t>
              </a:r>
            </a:p>
          </p:txBody>
        </p:sp>
        <p:sp>
          <p:nvSpPr>
            <p:cNvPr id="45" name="Line 41"/>
            <p:cNvSpPr>
              <a:spLocks noChangeShapeType="1"/>
            </p:cNvSpPr>
            <p:nvPr/>
          </p:nvSpPr>
          <p:spPr bwMode="auto">
            <a:xfrm>
              <a:off x="6958428" y="3191327"/>
              <a:ext cx="7448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sv-SE"/>
            </a:p>
          </p:txBody>
        </p:sp>
        <p:sp>
          <p:nvSpPr>
            <p:cNvPr id="46" name="Text Box 42"/>
            <p:cNvSpPr txBox="1">
              <a:spLocks noChangeArrowheads="1"/>
            </p:cNvSpPr>
            <p:nvPr/>
          </p:nvSpPr>
          <p:spPr bwMode="auto">
            <a:xfrm>
              <a:off x="6935570" y="2895284"/>
              <a:ext cx="697016" cy="310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500" dirty="0">
                  <a:latin typeface="Times New Roman" pitchFamily="18" charset="0"/>
                </a:rPr>
                <a:t>Flat-top</a:t>
              </a:r>
            </a:p>
          </p:txBody>
        </p:sp>
        <p:sp>
          <p:nvSpPr>
            <p:cNvPr id="47" name="Text Box 37"/>
            <p:cNvSpPr txBox="1">
              <a:spLocks noChangeArrowheads="1"/>
            </p:cNvSpPr>
            <p:nvPr/>
          </p:nvSpPr>
          <p:spPr bwMode="auto">
            <a:xfrm>
              <a:off x="6587855" y="1470089"/>
              <a:ext cx="288922" cy="357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i="1" dirty="0">
                  <a:latin typeface="Times New Roman" pitchFamily="18" charset="0"/>
                </a:rPr>
                <a:t>V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8280405" y="2996952"/>
              <a:ext cx="612075" cy="6591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Line 36"/>
            <p:cNvSpPr>
              <a:spLocks noChangeShapeType="1"/>
            </p:cNvSpPr>
            <p:nvPr/>
          </p:nvSpPr>
          <p:spPr bwMode="auto">
            <a:xfrm>
              <a:off x="8229598" y="2879735"/>
              <a:ext cx="0" cy="2076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sv-SE"/>
            </a:p>
          </p:txBody>
        </p:sp>
        <p:sp>
          <p:nvSpPr>
            <p:cNvPr id="50" name="Line 34"/>
            <p:cNvSpPr>
              <a:spLocks noChangeShapeType="1"/>
            </p:cNvSpPr>
            <p:nvPr/>
          </p:nvSpPr>
          <p:spPr bwMode="auto">
            <a:xfrm flipH="1">
              <a:off x="7935027" y="3072067"/>
              <a:ext cx="7424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sv-SE"/>
            </a:p>
          </p:txBody>
        </p:sp>
        <p:sp>
          <p:nvSpPr>
            <p:cNvPr id="51" name="Text Box 42"/>
            <p:cNvSpPr txBox="1">
              <a:spLocks noChangeArrowheads="1"/>
            </p:cNvSpPr>
            <p:nvPr/>
          </p:nvSpPr>
          <p:spPr bwMode="auto">
            <a:xfrm>
              <a:off x="7774537" y="3087345"/>
              <a:ext cx="141577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500" dirty="0" smtClean="0">
                  <a:latin typeface="Times New Roman" pitchFamily="18" charset="0"/>
                </a:rPr>
                <a:t>Reverse voltage</a:t>
              </a:r>
              <a:endParaRPr lang="en-US" sz="1500" dirty="0">
                <a:latin typeface="Times New Roman" pitchFamily="18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958510" y="4162726"/>
            <a:ext cx="323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66FF"/>
                </a:solidFill>
              </a:rPr>
              <a:t>Heavy and bulky</a:t>
            </a:r>
            <a:endParaRPr lang="en-US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80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55" name="Picture 10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6070" y="1271798"/>
            <a:ext cx="2007239" cy="201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14617" y="1393729"/>
            <a:ext cx="279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66FF"/>
                </a:solidFill>
              </a:rPr>
              <a:t>High cost impact in the whole accelerator</a:t>
            </a:r>
            <a:endParaRPr lang="en-US" b="1" dirty="0">
              <a:solidFill>
                <a:srgbClr val="0066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20941" y="2015361"/>
            <a:ext cx="5581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66FF"/>
                </a:solidFill>
              </a:rPr>
              <a:t>Few specialized companies worldwide, most of them SMB’s (Small Medium Business)</a:t>
            </a:r>
            <a:endParaRPr lang="en-US" b="1" dirty="0">
              <a:solidFill>
                <a:srgbClr val="0066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8439" y="2596870"/>
            <a:ext cx="892938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sz="1700" dirty="0" smtClean="0"/>
              <a:t>Engineering </a:t>
            </a:r>
            <a:r>
              <a:rPr lang="en-GB" sz="1700" dirty="0"/>
              <a:t>design </a:t>
            </a:r>
            <a:r>
              <a:rPr lang="en-GB" sz="1700" dirty="0" smtClean="0"/>
              <a:t>capabilities;</a:t>
            </a:r>
            <a:endParaRPr lang="en-GB" sz="1700" dirty="0"/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sz="1700" dirty="0" smtClean="0"/>
              <a:t>Construction capacity and testing capabilities;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sz="1700" dirty="0" smtClean="0"/>
              <a:t>Quality Assurance and risk mitigation capacity;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005667" y="1574724"/>
            <a:ext cx="3834748" cy="3019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 514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1" y="4572190"/>
            <a:ext cx="3646811" cy="2154115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79647" y="3609192"/>
            <a:ext cx="447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66FF"/>
                </a:solidFill>
              </a:rPr>
              <a:t>AC electrical grid power quality</a:t>
            </a:r>
            <a:endParaRPr lang="en-US" b="1" dirty="0">
              <a:solidFill>
                <a:srgbClr val="0066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14814" y="3856916"/>
            <a:ext cx="466622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sz="1700" dirty="0" smtClean="0"/>
              <a:t>Current </a:t>
            </a:r>
            <a:r>
              <a:rPr lang="en-GB" sz="1700" dirty="0"/>
              <a:t>harmonic </a:t>
            </a:r>
            <a:r>
              <a:rPr lang="en-GB" sz="1700" dirty="0" smtClean="0"/>
              <a:t>distortion &amp; Power factor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sz="1700" dirty="0" smtClean="0"/>
              <a:t>Flicker </a:t>
            </a:r>
            <a:r>
              <a:rPr lang="en-GB" sz="1700" dirty="0"/>
              <a:t>(if pulsed with 10mHz&lt;PRR&lt;20Hz</a:t>
            </a:r>
            <a:r>
              <a:rPr lang="en-GB" sz="1700" dirty="0" smtClean="0"/>
              <a:t>)</a:t>
            </a:r>
            <a:endParaRPr lang="en-GB" sz="1700" dirty="0"/>
          </a:p>
        </p:txBody>
      </p:sp>
      <p:sp>
        <p:nvSpPr>
          <p:cNvPr id="62" name="TextBox 61"/>
          <p:cNvSpPr txBox="1"/>
          <p:nvPr/>
        </p:nvSpPr>
        <p:spPr>
          <a:xfrm>
            <a:off x="4184487" y="6207394"/>
            <a:ext cx="39690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solidFill>
                  <a:srgbClr val="FF0000"/>
                </a:solidFill>
              </a:rPr>
              <a:t>If conventional charging adopted, then ~15MW of pulsed power at 14Hz in the ESS power line </a:t>
            </a:r>
            <a:endParaRPr lang="en-GB" sz="1500" b="1" dirty="0">
              <a:solidFill>
                <a:srgbClr val="FF00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4572000" y="3288649"/>
            <a:ext cx="4420075" cy="2857652"/>
            <a:chOff x="2803213" y="468161"/>
            <a:chExt cx="6179299" cy="3827074"/>
          </a:xfrm>
        </p:grpSpPr>
        <p:pic>
          <p:nvPicPr>
            <p:cNvPr id="64" name="Picture 28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4677" y="1074867"/>
              <a:ext cx="4877833" cy="3146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Rectangle 64"/>
            <p:cNvSpPr/>
            <p:nvPr/>
          </p:nvSpPr>
          <p:spPr>
            <a:xfrm>
              <a:off x="3375056" y="468161"/>
              <a:ext cx="5607456" cy="783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ctr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en-US" sz="1600" dirty="0" smtClean="0">
                  <a:solidFill>
                    <a:schemeClr val="tx1"/>
                  </a:solidFill>
                </a:rPr>
                <a:t>Flicker standard IEC 61000-3-2 and IEC 61000-3-11 (low voltage public grids)</a:t>
              </a:r>
            </a:p>
          </p:txBody>
        </p:sp>
        <p:sp>
          <p:nvSpPr>
            <p:cNvPr id="66" name="Ellipse 4"/>
            <p:cNvSpPr>
              <a:spLocks noChangeArrowheads="1"/>
            </p:cNvSpPr>
            <p:nvPr/>
          </p:nvSpPr>
          <p:spPr bwMode="auto">
            <a:xfrm>
              <a:off x="7849392" y="3155596"/>
              <a:ext cx="96086" cy="94182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cxnSp>
          <p:nvCxnSpPr>
            <p:cNvPr id="67" name="Connecteur droit avec flèche 8"/>
            <p:cNvCxnSpPr>
              <a:cxnSpLocks noChangeShapeType="1"/>
            </p:cNvCxnSpPr>
            <p:nvPr/>
          </p:nvCxnSpPr>
          <p:spPr bwMode="auto">
            <a:xfrm flipH="1" flipV="1">
              <a:off x="7945478" y="3324225"/>
              <a:ext cx="200995" cy="689161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8" name="ZoneTexte 9"/>
            <p:cNvSpPr txBox="1">
              <a:spLocks noChangeArrowheads="1"/>
            </p:cNvSpPr>
            <p:nvPr/>
          </p:nvSpPr>
          <p:spPr bwMode="auto">
            <a:xfrm>
              <a:off x="7794933" y="3925903"/>
              <a:ext cx="7072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CA" dirty="0">
                  <a:solidFill>
                    <a:srgbClr val="FF0000"/>
                  </a:solidFill>
                </a:rPr>
                <a:t>14 Hz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cxnSp>
          <p:nvCxnSpPr>
            <p:cNvPr id="69" name="Connecteur droit 16"/>
            <p:cNvCxnSpPr/>
            <p:nvPr/>
          </p:nvCxnSpPr>
          <p:spPr bwMode="auto">
            <a:xfrm flipH="1">
              <a:off x="4410075" y="3194217"/>
              <a:ext cx="3512467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0" name="ZoneTexte 17"/>
            <p:cNvSpPr txBox="1"/>
            <p:nvPr/>
          </p:nvSpPr>
          <p:spPr>
            <a:xfrm>
              <a:off x="2803213" y="2824352"/>
              <a:ext cx="1635438" cy="865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CA" dirty="0" smtClean="0">
                  <a:solidFill>
                    <a:srgbClr val="FF0000"/>
                  </a:solidFill>
                </a:rPr>
                <a:t>(</a:t>
              </a:r>
              <a:r>
                <a:rPr lang="fr-CA" dirty="0" smtClean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fr-CA" dirty="0" smtClean="0">
                  <a:solidFill>
                    <a:srgbClr val="FF0000"/>
                  </a:solidFill>
                </a:rPr>
                <a:t>V/V)</a:t>
              </a:r>
              <a:r>
                <a:rPr lang="fr-CA" baseline="-25000" dirty="0" smtClean="0">
                  <a:solidFill>
                    <a:srgbClr val="FF0000"/>
                  </a:solidFill>
                </a:rPr>
                <a:t>max</a:t>
              </a:r>
              <a:r>
                <a:rPr lang="fr-CA" dirty="0" smtClean="0">
                  <a:solidFill>
                    <a:srgbClr val="FF0000"/>
                  </a:solidFill>
                </a:rPr>
                <a:t>=0.3%</a:t>
              </a:r>
              <a:endParaRPr lang="en-CA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242" y="143933"/>
            <a:ext cx="6259882" cy="1151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Pulsed Modulators for high power RF sources</a:t>
            </a:r>
          </a:p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– </a:t>
            </a:r>
            <a:r>
              <a:rPr lang="en-US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A </a:t>
            </a:r>
            <a:r>
              <a:rPr lang="en-US" sz="2400" b="0" i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machine challenging to </a:t>
            </a:r>
            <a:r>
              <a:rPr lang="en-US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design and procure</a:t>
            </a:r>
          </a:p>
        </p:txBody>
      </p:sp>
    </p:spTree>
    <p:extLst>
      <p:ext uri="{BB962C8B-B14F-4D97-AF65-F5344CB8AC3E}">
        <p14:creationId xmlns:p14="http://schemas.microsoft.com/office/powerpoint/2010/main" val="367866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56" name="TextBox 55"/>
          <p:cNvSpPr txBox="1"/>
          <p:nvPr/>
        </p:nvSpPr>
        <p:spPr>
          <a:xfrm>
            <a:off x="214616" y="1551984"/>
            <a:ext cx="8788707" cy="4857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66FF"/>
                </a:solidFill>
              </a:rPr>
              <a:t>Internal to the power converter structures: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66FF"/>
                </a:solidFill>
              </a:rPr>
              <a:t>Power Semiconductors, Power inductors, Power transformers, Snubbers (if existent);</a:t>
            </a: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66FF"/>
                </a:solidFill>
              </a:rPr>
              <a:t>Pulse rise time: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66FF"/>
                </a:solidFill>
              </a:rPr>
              <a:t>Energy sent to klystron during rise time is lost in the klystron collector due to RF driver inhibit until </a:t>
            </a:r>
            <a:r>
              <a:rPr lang="en-US" sz="1600" b="1" i="1" dirty="0" err="1" smtClean="0">
                <a:solidFill>
                  <a:srgbClr val="0066FF"/>
                </a:solidFill>
              </a:rPr>
              <a:t>V</a:t>
            </a:r>
            <a:r>
              <a:rPr lang="en-US" sz="1600" b="1" i="1" baseline="-25000" dirty="0" err="1" smtClean="0">
                <a:solidFill>
                  <a:srgbClr val="0066FF"/>
                </a:solidFill>
              </a:rPr>
              <a:t>cathode</a:t>
            </a:r>
            <a:r>
              <a:rPr lang="en-US" sz="1600" b="1" dirty="0" smtClean="0">
                <a:solidFill>
                  <a:srgbClr val="0066FF"/>
                </a:solidFill>
              </a:rPr>
              <a:t> stabilizes within 99..100% band;</a:t>
            </a: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66FF"/>
                </a:solidFill>
              </a:rPr>
              <a:t>Current harmonic distortion &amp; power factor: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66FF"/>
                </a:solidFill>
              </a:rPr>
              <a:t>AC power lines, AC grid transformers;</a:t>
            </a: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endParaRPr lang="en-US" b="1" dirty="0" smtClean="0">
              <a:solidFill>
                <a:srgbClr val="0066FF"/>
              </a:solidFill>
            </a:endParaRPr>
          </a:p>
          <a:p>
            <a:pPr>
              <a:spcBef>
                <a:spcPts val="1000"/>
              </a:spcBef>
            </a:pPr>
            <a:r>
              <a:rPr lang="en-US" b="1" dirty="0" smtClean="0">
                <a:solidFill>
                  <a:srgbClr val="0066FF"/>
                </a:solidFill>
              </a:rPr>
              <a:t>High efficiency means: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US" sz="1600" b="1" dirty="0" smtClean="0">
                <a:solidFill>
                  <a:srgbClr val="0066FF"/>
                </a:solidFill>
              </a:rPr>
              <a:t>High performant power semiconductors (1.7kV technology) &amp; moderate switching frequencies;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US" sz="1600" b="1" dirty="0" smtClean="0">
                <a:solidFill>
                  <a:srgbClr val="0066FF"/>
                </a:solidFill>
              </a:rPr>
              <a:t>Advanced materials and design in power inductors and transformers;</a:t>
            </a:r>
            <a:endParaRPr lang="en-US" b="1" dirty="0">
              <a:solidFill>
                <a:srgbClr val="0066FF"/>
              </a:solidFill>
            </a:endParaRP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US" sz="1600" b="1" dirty="0" smtClean="0">
                <a:solidFill>
                  <a:srgbClr val="0066FF"/>
                </a:solidFill>
              </a:rPr>
              <a:t>Reduced rise times (controls, compromise in the filters design);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US" sz="1600" b="1" dirty="0" smtClean="0">
                <a:solidFill>
                  <a:srgbClr val="0066FF"/>
                </a:solidFill>
              </a:rPr>
              <a:t>Low current harmonic distortion &amp; unitary power factor &amp; no flicker;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42" y="143933"/>
            <a:ext cx="6259882" cy="1151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Pulsed Modulators Efficiency</a:t>
            </a:r>
          </a:p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– </a:t>
            </a:r>
            <a:r>
              <a:rPr lang="en-US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Where are the power losses?</a:t>
            </a:r>
          </a:p>
        </p:txBody>
      </p:sp>
    </p:spTree>
    <p:extLst>
      <p:ext uri="{BB962C8B-B14F-4D97-AF65-F5344CB8AC3E}">
        <p14:creationId xmlns:p14="http://schemas.microsoft.com/office/powerpoint/2010/main" val="415511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593104" y="5060026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eaLnBrk="1" hangingPunct="1">
                <a:buClrTx/>
                <a:buFontTx/>
                <a:buNone/>
              </a:pPr>
              <a:t>6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8169" y="1393401"/>
            <a:ext cx="79555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ESS </a:t>
            </a:r>
            <a:r>
              <a:rPr lang="en-GB" b="1" dirty="0"/>
              <a:t>has launched an Invitation To Tender for the design and construction of one </a:t>
            </a:r>
            <a:r>
              <a:rPr lang="en-GB" b="1" dirty="0" smtClean="0"/>
              <a:t>180kVA </a:t>
            </a:r>
            <a:r>
              <a:rPr lang="en-GB" b="1" dirty="0"/>
              <a:t>modulator </a:t>
            </a:r>
            <a:r>
              <a:rPr lang="en-GB" b="1" dirty="0" smtClean="0"/>
              <a:t>(turn-key, functional specification):</a:t>
            </a:r>
            <a:endParaRPr lang="en-GB" b="1" dirty="0"/>
          </a:p>
          <a:p>
            <a:pPr marL="109538" lvl="1" indent="-109538">
              <a:spcBef>
                <a:spcPts val="600"/>
              </a:spcBef>
              <a:buFontTx/>
              <a:buChar char="-"/>
            </a:pPr>
            <a:r>
              <a:rPr lang="en-GB" sz="1700" dirty="0"/>
              <a:t>Contract awarded </a:t>
            </a:r>
            <a:r>
              <a:rPr lang="en-GB" sz="1700" dirty="0" smtClean="0"/>
              <a:t>in Dec. 2011; Delivery May 2014 (</a:t>
            </a:r>
            <a:r>
              <a:rPr lang="en-GB" sz="1700" u="sng" dirty="0" smtClean="0"/>
              <a:t>30 months delivery time</a:t>
            </a:r>
            <a:r>
              <a:rPr lang="en-GB" sz="1700" dirty="0" smtClean="0"/>
              <a:t>);</a:t>
            </a:r>
            <a:endParaRPr lang="en-GB" sz="17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1" y="143933"/>
            <a:ext cx="6195963" cy="1151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Strategies for developing modulators for </a:t>
            </a:r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ESS</a:t>
            </a:r>
          </a:p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– </a:t>
            </a:r>
            <a:r>
              <a:rPr lang="en-GB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1</a:t>
            </a:r>
            <a:r>
              <a:rPr lang="en-GB" sz="2400" b="0" i="1" baseline="300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st</a:t>
            </a:r>
            <a:r>
              <a:rPr lang="en-GB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strategy</a:t>
            </a:r>
            <a:r>
              <a:rPr lang="en-US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: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7317" y="1354452"/>
            <a:ext cx="1210928" cy="646331"/>
            <a:chOff x="383829" y="1354452"/>
            <a:chExt cx="1210928" cy="646331"/>
          </a:xfrm>
        </p:grpSpPr>
        <p:sp>
          <p:nvSpPr>
            <p:cNvPr id="5" name="Rectangle 4"/>
            <p:cNvSpPr/>
            <p:nvPr/>
          </p:nvSpPr>
          <p:spPr>
            <a:xfrm>
              <a:off x="849873" y="1354452"/>
              <a:ext cx="74488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July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2011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52645" y="2296935"/>
            <a:ext cx="88590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66FF"/>
                </a:solidFill>
              </a:rPr>
              <a:t>1</a:t>
            </a:r>
            <a:r>
              <a:rPr lang="en-US" b="1" baseline="30000" dirty="0" smtClean="0">
                <a:solidFill>
                  <a:srgbClr val="0066FF"/>
                </a:solidFill>
              </a:rPr>
              <a:t>st</a:t>
            </a:r>
            <a:r>
              <a:rPr lang="en-US" b="1" dirty="0" smtClean="0">
                <a:solidFill>
                  <a:srgbClr val="0066FF"/>
                </a:solidFill>
              </a:rPr>
              <a:t> ESS modulator (monolithic topology, pulse transformer based):</a:t>
            </a:r>
          </a:p>
          <a:p>
            <a:pPr algn="ctr"/>
            <a:r>
              <a:rPr lang="en-US" sz="1600" dirty="0" smtClean="0"/>
              <a:t>Rated 115kV/25A; 2.8ms/20Hz; 160kVA -&gt; </a:t>
            </a:r>
            <a:r>
              <a:rPr lang="en-US" sz="1600" b="1" u="sng" dirty="0" smtClean="0">
                <a:solidFill>
                  <a:srgbClr val="FF5050"/>
                </a:solidFill>
              </a:rPr>
              <a:t>enough to power one 1.4MWpk klystron</a:t>
            </a:r>
            <a:r>
              <a:rPr lang="en-US" sz="1600" dirty="0" smtClean="0"/>
              <a:t>;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527200" y="3361868"/>
            <a:ext cx="3631250" cy="3430977"/>
            <a:chOff x="2407578" y="960979"/>
            <a:chExt cx="6624505" cy="5651192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781" y="1321721"/>
              <a:ext cx="6517347" cy="529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3356313" y="3685231"/>
              <a:ext cx="543465" cy="1518250"/>
              <a:chOff x="3372927" y="3502323"/>
              <a:chExt cx="543465" cy="1518250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3381555" y="3907765"/>
                <a:ext cx="534837" cy="111280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372927" y="3502323"/>
                <a:ext cx="543465" cy="39681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369277" y="3685231"/>
              <a:ext cx="543465" cy="1518250"/>
              <a:chOff x="3372927" y="3502323"/>
              <a:chExt cx="543465" cy="151825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3381555" y="3907765"/>
                <a:ext cx="534837" cy="111280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372927" y="3502323"/>
                <a:ext cx="543465" cy="39681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506330" y="3715423"/>
              <a:ext cx="543465" cy="1518250"/>
              <a:chOff x="3372927" y="3502323"/>
              <a:chExt cx="543465" cy="151825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381555" y="3907765"/>
                <a:ext cx="534837" cy="111280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372927" y="3502323"/>
                <a:ext cx="543465" cy="39681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510546" y="3715423"/>
              <a:ext cx="543465" cy="1518250"/>
              <a:chOff x="3372927" y="3502323"/>
              <a:chExt cx="543465" cy="151825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381555" y="3907765"/>
                <a:ext cx="534837" cy="111280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372927" y="3502323"/>
                <a:ext cx="543465" cy="39681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364779" y="1665846"/>
              <a:ext cx="543465" cy="1518250"/>
              <a:chOff x="3372927" y="3502323"/>
              <a:chExt cx="543465" cy="151825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381555" y="3907765"/>
                <a:ext cx="534837" cy="111280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372927" y="3502323"/>
                <a:ext cx="543465" cy="39681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369276" y="1665846"/>
              <a:ext cx="543465" cy="1518250"/>
              <a:chOff x="3372927" y="3502323"/>
              <a:chExt cx="543465" cy="15182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381555" y="3907765"/>
                <a:ext cx="534837" cy="111280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372927" y="3502323"/>
                <a:ext cx="543465" cy="39681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512680" y="1667463"/>
              <a:ext cx="543465" cy="1518250"/>
              <a:chOff x="3372927" y="3502323"/>
              <a:chExt cx="543465" cy="151825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3381555" y="3907765"/>
                <a:ext cx="534837" cy="111280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372927" y="3502323"/>
                <a:ext cx="543465" cy="39681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516896" y="1667463"/>
              <a:ext cx="543465" cy="1518250"/>
              <a:chOff x="3372927" y="3502323"/>
              <a:chExt cx="543465" cy="151825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381555" y="3907765"/>
                <a:ext cx="534837" cy="111280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372927" y="3502323"/>
                <a:ext cx="543465" cy="39681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2407578" y="960979"/>
              <a:ext cx="6624505" cy="456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One section of the RF Gallery (8x 704 MHz RF sources)</a:t>
              </a:r>
              <a:endParaRPr lang="en-US" sz="1200" b="1" dirty="0"/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>
            <a:off x="2787162" y="5506296"/>
            <a:ext cx="568823" cy="3048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302017" y="6034468"/>
            <a:ext cx="253890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" dirty="0" smtClean="0">
                <a:solidFill>
                  <a:srgbClr val="7030A0"/>
                </a:solidFill>
              </a:rPr>
              <a:t>Purple: AC line current</a:t>
            </a:r>
          </a:p>
          <a:p>
            <a:r>
              <a:rPr lang="en-GB" sz="1500" dirty="0" smtClean="0">
                <a:solidFill>
                  <a:srgbClr val="00B050"/>
                </a:solidFill>
              </a:rPr>
              <a:t>Green: Capacitor bank voltage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8197" y="2881486"/>
            <a:ext cx="2971706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i="1" u="sng" dirty="0"/>
              <a:t>Limited performance: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b="1" dirty="0"/>
              <a:t>Rise time = 350µs;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b="1" dirty="0"/>
              <a:t>Flat-top droop = 3%;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b="1" dirty="0"/>
              <a:t>Efficiency = 88%;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b="1" dirty="0"/>
              <a:t>Power density = </a:t>
            </a:r>
            <a:r>
              <a:rPr lang="en-GB" b="1" dirty="0" smtClean="0"/>
              <a:t>22kVA/m</a:t>
            </a:r>
            <a:r>
              <a:rPr lang="en-GB" b="1" baseline="30000" dirty="0" smtClean="0"/>
              <a:t>2 </a:t>
            </a:r>
            <a:r>
              <a:rPr lang="en-GB" b="1" dirty="0" smtClean="0"/>
              <a:t>(no space          in RF Gallery)</a:t>
            </a:r>
            <a:endParaRPr lang="en-GB" b="1" dirty="0"/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b="1" dirty="0" smtClean="0"/>
              <a:t>AC </a:t>
            </a:r>
            <a:r>
              <a:rPr lang="en-GB" b="1" dirty="0"/>
              <a:t>power quality issues (flicker, current harmonic distortion</a:t>
            </a:r>
            <a:r>
              <a:rPr lang="en-GB" b="1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GB" b="1" i="1" u="sng" dirty="0" smtClean="0"/>
              <a:t>High capital cost:</a:t>
            </a:r>
          </a:p>
          <a:p>
            <a:pPr>
              <a:spcBef>
                <a:spcPts val="600"/>
              </a:spcBef>
            </a:pPr>
            <a:r>
              <a:rPr lang="en-GB" b="1" dirty="0" smtClean="0"/>
              <a:t>- ~130 modulators needed</a:t>
            </a:r>
            <a:endParaRPr lang="en-US" b="1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6753829" y="3229430"/>
            <a:ext cx="219837" cy="944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056623" y="2906265"/>
            <a:ext cx="274825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chemeClr val="accent1"/>
                </a:solidFill>
              </a:rPr>
              <a:t>8 modulators per RF cell needed</a:t>
            </a:r>
            <a:endParaRPr lang="en-GB" sz="1500" dirty="0">
              <a:solidFill>
                <a:schemeClr val="accent1"/>
              </a:solidFill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615" y="2996651"/>
            <a:ext cx="2836753" cy="229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5985" y="5064239"/>
            <a:ext cx="198120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0092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836" y="3512938"/>
            <a:ext cx="3919907" cy="293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2" y="143933"/>
            <a:ext cx="6198336" cy="1151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Strategies for developing modulators for </a:t>
            </a:r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ESS</a:t>
            </a:r>
          </a:p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– </a:t>
            </a:r>
            <a:r>
              <a:rPr lang="en-US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2</a:t>
            </a:r>
            <a:r>
              <a:rPr lang="en-US" sz="2400" b="0" i="1" baseline="300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nd</a:t>
            </a:r>
            <a:r>
              <a:rPr lang="en-US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strategy: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0583" y="1393401"/>
            <a:ext cx="81065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ESS </a:t>
            </a:r>
            <a:r>
              <a:rPr lang="en-GB" b="1" dirty="0"/>
              <a:t>has launched an Invitation To Tender for the design and construction of one </a:t>
            </a:r>
            <a:r>
              <a:rPr lang="en-GB" b="1" dirty="0" smtClean="0"/>
              <a:t>330kVA </a:t>
            </a:r>
            <a:r>
              <a:rPr lang="en-GB" b="1" dirty="0"/>
              <a:t>modulator </a:t>
            </a:r>
            <a:r>
              <a:rPr lang="en-GB" b="1" dirty="0" smtClean="0"/>
              <a:t>(turn-key, functional specification):</a:t>
            </a:r>
            <a:endParaRPr lang="en-GB" b="1" dirty="0"/>
          </a:p>
          <a:p>
            <a:pPr marL="109538" lvl="1" indent="-109538">
              <a:spcBef>
                <a:spcPts val="600"/>
              </a:spcBef>
              <a:buFontTx/>
              <a:buChar char="-"/>
            </a:pPr>
            <a:r>
              <a:rPr lang="en-GB" sz="1700" dirty="0"/>
              <a:t>Contract awarded </a:t>
            </a:r>
            <a:r>
              <a:rPr lang="en-GB" sz="1700" dirty="0" smtClean="0"/>
              <a:t>in June 2014; Delivery June 2017 (</a:t>
            </a:r>
            <a:r>
              <a:rPr lang="en-GB" sz="1700" u="sng" dirty="0" smtClean="0"/>
              <a:t>36 months delivery time</a:t>
            </a:r>
            <a:r>
              <a:rPr lang="en-GB" sz="1700" dirty="0" smtClean="0"/>
              <a:t>);</a:t>
            </a:r>
            <a:endParaRPr lang="en-GB" sz="1700" dirty="0"/>
          </a:p>
        </p:txBody>
      </p:sp>
      <p:grpSp>
        <p:nvGrpSpPr>
          <p:cNvPr id="9" name="Group 8"/>
          <p:cNvGrpSpPr/>
          <p:nvPr/>
        </p:nvGrpSpPr>
        <p:grpSpPr>
          <a:xfrm>
            <a:off x="67317" y="1354452"/>
            <a:ext cx="1216154" cy="646331"/>
            <a:chOff x="383829" y="1354452"/>
            <a:chExt cx="1216154" cy="646331"/>
          </a:xfrm>
        </p:grpSpPr>
        <p:sp>
          <p:nvSpPr>
            <p:cNvPr id="10" name="Rectangle 9"/>
            <p:cNvSpPr/>
            <p:nvPr/>
          </p:nvSpPr>
          <p:spPr>
            <a:xfrm>
              <a:off x="844647" y="1354452"/>
              <a:ext cx="7553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Jan.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2014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52645" y="2296935"/>
            <a:ext cx="88590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66FF"/>
                </a:solidFill>
              </a:rPr>
              <a:t>2</a:t>
            </a:r>
            <a:r>
              <a:rPr lang="en-US" b="1" baseline="30000" dirty="0" smtClean="0">
                <a:solidFill>
                  <a:srgbClr val="0066FF"/>
                </a:solidFill>
              </a:rPr>
              <a:t>st</a:t>
            </a:r>
            <a:r>
              <a:rPr lang="en-US" b="1" dirty="0" smtClean="0">
                <a:solidFill>
                  <a:srgbClr val="0066FF"/>
                </a:solidFill>
              </a:rPr>
              <a:t> ESS modulator </a:t>
            </a:r>
            <a:r>
              <a:rPr lang="en-US" b="1" dirty="0">
                <a:solidFill>
                  <a:srgbClr val="0066FF"/>
                </a:solidFill>
              </a:rPr>
              <a:t>(modular topology, HF transformers based):</a:t>
            </a:r>
            <a:endParaRPr lang="en-US" b="1" dirty="0" smtClean="0">
              <a:solidFill>
                <a:srgbClr val="0066FF"/>
              </a:solidFill>
            </a:endParaRPr>
          </a:p>
          <a:p>
            <a:pPr algn="ctr"/>
            <a:r>
              <a:rPr lang="en-US" sz="1600" dirty="0" smtClean="0"/>
              <a:t>Rated 115kV/50A; 3.5ms/14Hz; 330kVA -&gt; </a:t>
            </a:r>
            <a:r>
              <a:rPr lang="en-US" sz="1600" b="1" u="sng" dirty="0" smtClean="0">
                <a:solidFill>
                  <a:srgbClr val="FF5050"/>
                </a:solidFill>
              </a:rPr>
              <a:t>enough to power two 1.4MWpk klystrons</a:t>
            </a:r>
            <a:r>
              <a:rPr lang="en-US" sz="1600" dirty="0" smtClean="0"/>
              <a:t>;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2" y="2829037"/>
            <a:ext cx="5433404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GB" b="1" i="1" u="sng" dirty="0" smtClean="0"/>
              <a:t>Better but still limited performance</a:t>
            </a:r>
            <a:r>
              <a:rPr lang="en-GB" b="1" i="1" u="sng" dirty="0"/>
              <a:t>: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GB" b="1" dirty="0"/>
              <a:t>Rise time = </a:t>
            </a:r>
            <a:r>
              <a:rPr lang="en-GB" b="1" dirty="0" smtClean="0"/>
              <a:t>~100µs</a:t>
            </a:r>
            <a:r>
              <a:rPr lang="en-GB" b="1" dirty="0"/>
              <a:t>;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GB" b="1" dirty="0"/>
              <a:t>Flat-top droop </a:t>
            </a:r>
            <a:r>
              <a:rPr lang="en-GB" b="1" dirty="0" smtClean="0"/>
              <a:t>&lt; 1%;</a:t>
            </a:r>
            <a:endParaRPr lang="en-GB" b="1" dirty="0"/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GB" b="1" dirty="0"/>
              <a:t>Efficiency = </a:t>
            </a:r>
            <a:r>
              <a:rPr lang="en-GB" b="1" dirty="0" smtClean="0"/>
              <a:t>89%;</a:t>
            </a:r>
            <a:endParaRPr lang="en-GB" b="1" dirty="0"/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GB" b="1" dirty="0"/>
              <a:t>Power density = </a:t>
            </a:r>
            <a:r>
              <a:rPr lang="en-GB" b="1" dirty="0" smtClean="0"/>
              <a:t>66kVA/m</a:t>
            </a:r>
            <a:r>
              <a:rPr lang="en-GB" b="1" baseline="30000" dirty="0" smtClean="0"/>
              <a:t>2</a:t>
            </a:r>
            <a:endParaRPr lang="en-GB" b="1" dirty="0"/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GB" b="1" dirty="0" smtClean="0"/>
              <a:t>Better AC </a:t>
            </a:r>
            <a:r>
              <a:rPr lang="en-GB" b="1" dirty="0"/>
              <a:t>power </a:t>
            </a:r>
            <a:r>
              <a:rPr lang="en-GB" b="1" dirty="0" smtClean="0"/>
              <a:t>quality: still high current distortion;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GB" b="1" dirty="0" smtClean="0"/>
              <a:t>Reliability concerns due to huge number of components and limited design margins</a:t>
            </a:r>
          </a:p>
          <a:p>
            <a:pPr>
              <a:spcBef>
                <a:spcPts val="1000"/>
              </a:spcBef>
            </a:pPr>
            <a:r>
              <a:rPr lang="en-GB" b="1" i="1" u="sng" dirty="0" smtClean="0"/>
              <a:t>Still high capital cost:</a:t>
            </a:r>
          </a:p>
          <a:p>
            <a:pPr>
              <a:spcBef>
                <a:spcPts val="1000"/>
              </a:spcBef>
            </a:pPr>
            <a:r>
              <a:rPr lang="en-GB" b="1" dirty="0" smtClean="0"/>
              <a:t>- ~</a:t>
            </a:r>
            <a:r>
              <a:rPr lang="en-GB" b="1" dirty="0"/>
              <a:t>6</a:t>
            </a:r>
            <a:r>
              <a:rPr lang="en-GB" b="1" dirty="0" smtClean="0"/>
              <a:t>5 modulators needed</a:t>
            </a:r>
            <a:endParaRPr lang="en-US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7215" y="3148147"/>
            <a:ext cx="1751025" cy="17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3177739" y="4600234"/>
            <a:ext cx="269476" cy="2989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8754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42" y="143933"/>
            <a:ext cx="6251090" cy="1151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Strategies for developing modulators for </a:t>
            </a:r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ESS</a:t>
            </a:r>
          </a:p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– </a:t>
            </a:r>
            <a:r>
              <a:rPr lang="en-US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3</a:t>
            </a:r>
            <a:r>
              <a:rPr lang="en-US" sz="2400" b="0" i="1" baseline="300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rd</a:t>
            </a:r>
            <a:r>
              <a:rPr lang="en-US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strategy: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4543" y="1375817"/>
            <a:ext cx="7939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/>
              <a:t>ESS has decided to launch a collaboration with LTH / IEA Department, in view of designing and </a:t>
            </a:r>
            <a:r>
              <a:rPr lang="en-GB" b="1" dirty="0"/>
              <a:t>b</a:t>
            </a:r>
            <a:r>
              <a:rPr lang="en-GB" b="1" dirty="0" smtClean="0"/>
              <a:t>uilding a modulator prototype for ESS, following a novel topology:</a:t>
            </a:r>
            <a:endParaRPr lang="en-GB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67317" y="1354452"/>
            <a:ext cx="1248214" cy="646331"/>
            <a:chOff x="383829" y="1354452"/>
            <a:chExt cx="1248214" cy="646331"/>
          </a:xfrm>
        </p:grpSpPr>
        <p:sp>
          <p:nvSpPr>
            <p:cNvPr id="11" name="Rectangle 10"/>
            <p:cNvSpPr/>
            <p:nvPr/>
          </p:nvSpPr>
          <p:spPr>
            <a:xfrm>
              <a:off x="812588" y="1354452"/>
              <a:ext cx="8194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June</a:t>
              </a:r>
            </a:p>
            <a:p>
              <a:pPr algn="ctr"/>
              <a:r>
                <a:rPr lang="en-GB" b="1" dirty="0" smtClean="0">
                  <a:solidFill>
                    <a:srgbClr val="FF5050"/>
                  </a:solidFill>
                  <a:latin typeface="Broadway" panose="04040905080B02020502" pitchFamily="82" charset="0"/>
                </a:rPr>
                <a:t>2013</a:t>
              </a:r>
              <a:endParaRPr lang="en-US" b="1" dirty="0">
                <a:solidFill>
                  <a:srgbClr val="FF5050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29" y="1446153"/>
              <a:ext cx="486609" cy="487065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52645" y="1980423"/>
            <a:ext cx="8859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66FF"/>
                </a:solidFill>
              </a:rPr>
              <a:t>3</a:t>
            </a:r>
            <a:r>
              <a:rPr lang="en-US" b="1" baseline="30000" dirty="0" smtClean="0">
                <a:solidFill>
                  <a:srgbClr val="0066FF"/>
                </a:solidFill>
              </a:rPr>
              <a:t>rd</a:t>
            </a:r>
            <a:r>
              <a:rPr lang="en-US" b="1" dirty="0" smtClean="0">
                <a:solidFill>
                  <a:srgbClr val="0066FF"/>
                </a:solidFill>
              </a:rPr>
              <a:t> ESS modulator (Stacked Multi-Level topology)</a:t>
            </a:r>
          </a:p>
          <a:p>
            <a:pPr algn="ctr"/>
            <a:r>
              <a:rPr lang="en-US" sz="1600" dirty="0" smtClean="0"/>
              <a:t>Aimed at final ratings: 115kV/100A; 3.5ms/14Hz; 660kVA -&gt; </a:t>
            </a:r>
            <a:r>
              <a:rPr lang="en-US" sz="1600" b="1" u="sng" dirty="0" smtClean="0">
                <a:solidFill>
                  <a:srgbClr val="FF5050"/>
                </a:solidFill>
              </a:rPr>
              <a:t>enough to power four 1.4MWpk klystrons</a:t>
            </a:r>
            <a:r>
              <a:rPr lang="en-US" sz="1600" dirty="0" smtClean="0"/>
              <a:t>;</a:t>
            </a:r>
          </a:p>
          <a:p>
            <a:pPr algn="ctr"/>
            <a:r>
              <a:rPr lang="en-US" sz="1600" dirty="0" smtClean="0"/>
              <a:t>Reduced scale prototype (easily scalable) rated at</a:t>
            </a:r>
            <a:r>
              <a:rPr lang="en-US" sz="1600" dirty="0"/>
              <a:t>: </a:t>
            </a:r>
            <a:r>
              <a:rPr lang="en-US" sz="1600" dirty="0" smtClean="0"/>
              <a:t>115kV/20A</a:t>
            </a:r>
            <a:r>
              <a:rPr lang="en-US" sz="1600" dirty="0"/>
              <a:t>; 3.5ms/14Hz; </a:t>
            </a:r>
            <a:r>
              <a:rPr lang="en-US" sz="1600" dirty="0" smtClean="0"/>
              <a:t>130kVA </a:t>
            </a:r>
          </a:p>
        </p:txBody>
      </p:sp>
    </p:spTree>
    <p:extLst>
      <p:ext uri="{BB962C8B-B14F-4D97-AF65-F5344CB8AC3E}">
        <p14:creationId xmlns:p14="http://schemas.microsoft.com/office/powerpoint/2010/main" val="388251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04210" y="313581"/>
            <a:ext cx="6290734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Pulsed modulators for klystrons</a:t>
            </a:r>
          </a:p>
          <a:p>
            <a:pPr algn="l"/>
            <a:r>
              <a:rPr lang="en-US" sz="2400" b="0" i="1" dirty="0" smtClean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- Topology based on High Frequency transformers – Stacked Multi-Level (SML)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9099" y="1444335"/>
            <a:ext cx="7333745" cy="519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13906" y="1660229"/>
            <a:ext cx="1447475" cy="493981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 smtClean="0"/>
              <a:t> Modular topology, scalable to higher power levels;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/>
              <a:t> </a:t>
            </a:r>
            <a:r>
              <a:rPr lang="en-GB" sz="1500" dirty="0" smtClean="0"/>
              <a:t>Compact and cost effective;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/>
              <a:t> </a:t>
            </a:r>
            <a:r>
              <a:rPr lang="en-GB" sz="1500" dirty="0" smtClean="0"/>
              <a:t>High efficiency (92%);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/>
              <a:t> </a:t>
            </a:r>
            <a:r>
              <a:rPr lang="en-GB" sz="1500" dirty="0" smtClean="0"/>
              <a:t>Good pulse quality (low ripple, low rise-time);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/>
              <a:t> </a:t>
            </a:r>
            <a:r>
              <a:rPr lang="en-GB" sz="1500" dirty="0" smtClean="0"/>
              <a:t>Excellent grid power quality due to AFE’s (low flicker, low current THD);</a:t>
            </a:r>
          </a:p>
          <a:p>
            <a:pPr marL="1588" indent="-1588">
              <a:buFont typeface="Arial" panose="020B0604020202020204" pitchFamily="34" charset="0"/>
              <a:buChar char="•"/>
            </a:pPr>
            <a:r>
              <a:rPr lang="en-GB" sz="1500" dirty="0" smtClean="0"/>
              <a:t> High reliability (MTBF ~ 70’000 hours)</a:t>
            </a:r>
          </a:p>
        </p:txBody>
      </p:sp>
    </p:spTree>
    <p:extLst>
      <p:ext uri="{BB962C8B-B14F-4D97-AF65-F5344CB8AC3E}">
        <p14:creationId xmlns:p14="http://schemas.microsoft.com/office/powerpoint/2010/main" val="1315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41472</TotalTime>
  <Words>2129</Words>
  <Application>Microsoft Office PowerPoint</Application>
  <PresentationFormat>On-screen Show (4:3)</PresentationFormat>
  <Paragraphs>361</Paragraphs>
  <Slides>25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Anpassad formgivning</vt:lpstr>
      <vt:lpstr>1_Office-tema</vt:lpstr>
      <vt:lpstr>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Ola Grahm</dc:creator>
  <cp:lastModifiedBy>Carlos Martins</cp:lastModifiedBy>
  <cp:revision>1651</cp:revision>
  <cp:lastPrinted>2019-04-13T17:45:12Z</cp:lastPrinted>
  <dcterms:created xsi:type="dcterms:W3CDTF">2013-09-21T18:00:17Z</dcterms:created>
  <dcterms:modified xsi:type="dcterms:W3CDTF">2019-06-18T17:33:48Z</dcterms:modified>
</cp:coreProperties>
</file>