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62" r:id="rId4"/>
    <p:sldId id="263" r:id="rId5"/>
    <p:sldId id="260" r:id="rId6"/>
    <p:sldId id="264" r:id="rId7"/>
    <p:sldId id="259" r:id="rId8"/>
  </p:sldIdLst>
  <p:sldSz cx="12192000" cy="6858000"/>
  <p:notesSz cx="6858000" cy="9144000"/>
  <p:embeddedFontLst>
    <p:embeddedFont>
      <p:font typeface="Cambria" panose="02040503050406030204" pitchFamily="18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024" userDrawn="1">
          <p15:clr>
            <a:srgbClr val="A4A3A4"/>
          </p15:clr>
        </p15:guide>
        <p15:guide id="4" orient="horz" pos="2432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orient="horz" pos="24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2" y="306"/>
      </p:cViewPr>
      <p:guideLst>
        <p:guide orient="horz" pos="981"/>
        <p:guide pos="3840"/>
        <p:guide orient="horz" pos="2024"/>
        <p:guide orient="horz" pos="2432"/>
        <p:guide orient="horz" pos="4020"/>
        <p:guide orient="horz" pos="24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6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A6B95-B15B-4EF4-B392-893C5D1AB232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B9A37-CFCD-4178-B2C0-6C7FA2F2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80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E1E9A-E921-4174-A0FC-51868D7AC5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54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19 June 2019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ARIES Workshop on Energy Efficient RF      Discussion: Future of Vacuum Tubes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8323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19 June 2019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ARIES Workshop on Energy Efficient RF      Discussion: Future of Vacuum Tubes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9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19 June 2019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ARIES Workshop on Energy Efficient RF      Discussion: Future of Vacuum Tubes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4" y="4589463"/>
            <a:ext cx="10580686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1709738"/>
            <a:ext cx="10580686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91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19 June 2019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ARIES Workshop on Energy Efficient RF      Discussion: Future of Vacuum Tubes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4" y="1825625"/>
            <a:ext cx="5159904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046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June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ARIES Workshop on Energy Efficient RF      Discussion: Future of Vacuum Tubes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1489075"/>
            <a:ext cx="515620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4" y="2193925"/>
            <a:ext cx="5216348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4" y="1489075"/>
            <a:ext cx="5216348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June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ARIES Workshop on Energy Efficient RF      Discussion: Future of Vacuum Tubes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5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June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ARIES Workshop on Energy Efficient RF      Discussion: Future of Vacuum Tubes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46867" y="6526214"/>
            <a:ext cx="6337300" cy="33337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altLang="de-DE" smtClean="0"/>
              <a:t>ARIES Workshop on Energy Efficient RF      Discussion: Future of Vacuum Tubes</a:t>
            </a:r>
            <a:endParaRPr lang="de-DE" altLang="de-DE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9DFC9B-0FB6-4123-8758-0814A84A135A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243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763" y="6356350"/>
            <a:ext cx="1649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 June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4845" y="6356350"/>
            <a:ext cx="757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ARIES Workshop on Energy Efficient RF      Discussion: Future of Vacuum Tubes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05156" y="6356350"/>
            <a:ext cx="1148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BAC7-FE87-40F6-AA24-4F4685D1B022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825625"/>
            <a:ext cx="105870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7310" y="365125"/>
            <a:ext cx="86067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5717" r="3693" b="7588"/>
          <a:stretch/>
        </p:blipFill>
        <p:spPr>
          <a:xfrm>
            <a:off x="10069689" y="18278"/>
            <a:ext cx="2034681" cy="1356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3166" r="24610" b="43167"/>
          <a:stretch/>
        </p:blipFill>
        <p:spPr>
          <a:xfrm>
            <a:off x="80010" y="85902"/>
            <a:ext cx="1185949" cy="117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2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937">
          <p15:clr>
            <a:srgbClr val="F26B43"/>
          </p15:clr>
        </p15:guide>
        <p15:guide id="3" pos="7152">
          <p15:clr>
            <a:srgbClr val="F26B43"/>
          </p15:clr>
        </p15:guide>
        <p15:guide id="4" pos="483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58493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43299"/>
            <a:ext cx="12192000" cy="1258043"/>
          </a:xfrm>
        </p:spPr>
        <p:txBody>
          <a:bodyPr>
            <a:noAutofit/>
          </a:bodyPr>
          <a:lstStyle/>
          <a:p>
            <a:r>
              <a:rPr lang="en-GB" sz="4400" dirty="0" smtClean="0"/>
              <a:t>Panel Discussion:</a:t>
            </a:r>
            <a:br>
              <a:rPr lang="en-GB" sz="4400" dirty="0" smtClean="0"/>
            </a:br>
            <a:r>
              <a:rPr lang="en-GB" sz="4400" dirty="0" smtClean="0"/>
              <a:t>Future of Vacuum Tubes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349863" y="5664368"/>
            <a:ext cx="5492273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ARIES Workshop on Energy Efficient RF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Ångström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Laboratory,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Uppsala </a:t>
            </a:r>
            <a:r>
              <a:rPr kumimoji="0" lang="en-GB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universitet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– </a:t>
            </a:r>
            <a:r>
              <a:rPr lang="en-GB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20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June 2019 – </a:t>
            </a:r>
            <a:r>
              <a:rPr lang="en-GB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Uppsala, Sweden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543298"/>
            <a:ext cx="12192000" cy="12580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/>
              <a:t>Plenary Discussion:</a:t>
            </a:r>
            <a:br>
              <a:rPr lang="en-GB" sz="4400" dirty="0" smtClean="0"/>
            </a:br>
            <a:r>
              <a:rPr lang="en-GB" sz="4400" dirty="0" smtClean="0"/>
              <a:t>Future of Vacuum Tubes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76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19 June 2019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ARIES Workshop on Energy Efficient RF      Discussion: Future of Vacuum Tubes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Tetrodes – didn’t talk much about them, but we’ll continue to rely on them for the next decades. Hope for SSPAs to eventually take over …</a:t>
            </a:r>
          </a:p>
          <a:p>
            <a:r>
              <a:rPr lang="en-GB" dirty="0" smtClean="0"/>
              <a:t>IOT/MB-IOT</a:t>
            </a:r>
          </a:p>
          <a:p>
            <a:r>
              <a:rPr lang="en-GB" dirty="0" smtClean="0"/>
              <a:t>Klystron</a:t>
            </a:r>
          </a:p>
          <a:p>
            <a:r>
              <a:rPr lang="en-GB" dirty="0" smtClean="0"/>
              <a:t>Magnetron</a:t>
            </a:r>
          </a:p>
          <a:p>
            <a:r>
              <a:rPr lang="en-GB" dirty="0" smtClean="0"/>
              <a:t>Other? 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98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19 June 2019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ARIES Workshop on Energy Efficient RF      Discussion: Future of Vacuum Tubes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MB-IOT successful, but no solid data for lifetime. How to make it “mature”? </a:t>
            </a:r>
          </a:p>
          <a:p>
            <a:r>
              <a:rPr lang="en-GB" dirty="0" smtClean="0"/>
              <a:t>Thales: someone must fully validate technical choices. Who?</a:t>
            </a:r>
          </a:p>
          <a:p>
            <a:endParaRPr lang="en-GB" dirty="0" smtClean="0"/>
          </a:p>
          <a:p>
            <a:r>
              <a:rPr lang="en-GB" dirty="0" smtClean="0"/>
              <a:t>CERN IOT experience (&amp; Alba, RAL, …)</a:t>
            </a:r>
          </a:p>
          <a:p>
            <a:r>
              <a:rPr lang="en-GB" dirty="0" smtClean="0"/>
              <a:t>Requires very systematic procedures and preventive maintenance, but the IOT itself seems to have acceptable lifetime (35kh+)</a:t>
            </a:r>
          </a:p>
          <a:p>
            <a:r>
              <a:rPr lang="en-GB" dirty="0"/>
              <a:t>Smoothing capacitors: lifetime in operation&gt;&gt;lifetime on shelf (?!)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9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19 June 2019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ARIES Workshop on Energy Efficient RF      Discussion: Future of Vacuum Tubes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about the LLRF request to work well below saturation?</a:t>
            </a:r>
          </a:p>
          <a:p>
            <a:r>
              <a:rPr lang="en-GB" dirty="0" smtClean="0"/>
              <a:t>Rise time losses in pulsed operation: can we </a:t>
            </a:r>
            <a:br>
              <a:rPr lang="en-GB" dirty="0" smtClean="0"/>
            </a:br>
            <a:r>
              <a:rPr lang="en-GB" dirty="0" smtClean="0"/>
              <a:t>switch RF on when voltage is at (say) 90%? </a:t>
            </a:r>
            <a:br>
              <a:rPr lang="en-GB" dirty="0" smtClean="0"/>
            </a:br>
            <a:r>
              <a:rPr lang="en-GB" dirty="0" smtClean="0"/>
              <a:t>With additional phase FF, e.g. …</a:t>
            </a:r>
          </a:p>
          <a:p>
            <a:r>
              <a:rPr lang="en-GB" dirty="0" smtClean="0"/>
              <a:t>Beautiful SML modulator 660 kVA! (</a:t>
            </a:r>
            <a:r>
              <a:rPr lang="en-GB" dirty="0" err="1" smtClean="0"/>
              <a:t>Jema</a:t>
            </a:r>
            <a:r>
              <a:rPr lang="en-GB" dirty="0" smtClean="0"/>
              <a:t>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Klystrons &amp; modulators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5030" y="2408518"/>
            <a:ext cx="3581718" cy="21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4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19 June 2019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ARIES Workshop on Energy Efficient RF      Discussion: Future of Vacuum Tubes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6763" y="1446306"/>
            <a:ext cx="10587037" cy="473065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Where do we stand?</a:t>
            </a:r>
          </a:p>
          <a:p>
            <a:r>
              <a:rPr lang="en-GB" dirty="0" smtClean="0"/>
              <a:t>What should we concentrate on ?  …</a:t>
            </a:r>
          </a:p>
          <a:p>
            <a:r>
              <a:rPr lang="en-GB" dirty="0" smtClean="0"/>
              <a:t>How to best include industry – win/win…</a:t>
            </a:r>
          </a:p>
          <a:p>
            <a:r>
              <a:rPr lang="en-GB" dirty="0" smtClean="0"/>
              <a:t>What method for which application? (COM, BAC, CSM, </a:t>
            </a:r>
            <a:r>
              <a:rPr lang="en-GB" dirty="0" err="1" smtClean="0"/>
              <a:t>kladistron</a:t>
            </a:r>
            <a:r>
              <a:rPr lang="en-GB" dirty="0" smtClean="0"/>
              <a:t>…)</a:t>
            </a:r>
          </a:p>
          <a:p>
            <a:r>
              <a:rPr lang="en-GB" dirty="0" smtClean="0"/>
              <a:t>Multi-gap output cavity – advantages and disadvantages. How to proceed to fully validate?</a:t>
            </a:r>
          </a:p>
          <a:p>
            <a:r>
              <a:rPr lang="en-GB" dirty="0" smtClean="0"/>
              <a:t>Superconducting solenoid vs permanent magnet focussing? </a:t>
            </a:r>
          </a:p>
          <a:p>
            <a:r>
              <a:rPr lang="en-GB" dirty="0" smtClean="0"/>
              <a:t>Spurious oscillations in “EuCARD-2” tube – understood?</a:t>
            </a:r>
          </a:p>
          <a:p>
            <a:r>
              <a:rPr lang="en-GB" dirty="0" smtClean="0"/>
              <a:t>All these simulation codes – benchmarking them against each other.</a:t>
            </a:r>
          </a:p>
          <a:p>
            <a:r>
              <a:rPr lang="en-GB" dirty="0" smtClean="0"/>
              <a:t>Efficiency limits: have we included everything?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High-efficiency klystrons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591292" y="5942568"/>
            <a:ext cx="10351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(bunch </a:t>
            </a:r>
            <a:r>
              <a:rPr lang="en-US" dirty="0"/>
              <a:t>saturation, bunch congregation, space charge </a:t>
            </a:r>
            <a:r>
              <a:rPr lang="en-US" dirty="0" smtClean="0"/>
              <a:t>power, radial stratification, asymmetry, beam rotation)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54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19 June 2019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ARIES Workshop on Energy Efficient RF      Discussion: Future of Vacuum Tubes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GB" noProof="0" smtClean="0"/>
              <a:t>6</a:t>
            </a:fld>
            <a:endParaRPr lang="en-GB" noProof="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15822" y="1360438"/>
            <a:ext cx="6553630" cy="4466619"/>
            <a:chOff x="7314008" y="2373396"/>
            <a:chExt cx="4686648" cy="30910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4008" y="2373396"/>
              <a:ext cx="4686648" cy="3091016"/>
            </a:xfrm>
            <a:prstGeom prst="rect">
              <a:avLst/>
            </a:prstGeom>
          </p:spPr>
        </p:pic>
        <p:sp>
          <p:nvSpPr>
            <p:cNvPr id="14" name="5-Point Star 13"/>
            <p:cNvSpPr/>
            <p:nvPr/>
          </p:nvSpPr>
          <p:spPr>
            <a:xfrm>
              <a:off x="8754168" y="3284984"/>
              <a:ext cx="144016" cy="144016"/>
            </a:xfrm>
            <a:prstGeom prst="star5">
              <a:avLst/>
            </a:prstGeom>
            <a:solidFill>
              <a:srgbClr val="FD44F6"/>
            </a:solidFill>
            <a:ln>
              <a:solidFill>
                <a:srgbClr val="FD44F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10554368" y="2891036"/>
              <a:ext cx="144016" cy="144016"/>
            </a:xfrm>
            <a:prstGeom prst="star5">
              <a:avLst/>
            </a:prstGeom>
            <a:solidFill>
              <a:srgbClr val="FD44F6"/>
            </a:solidFill>
            <a:ln>
              <a:solidFill>
                <a:srgbClr val="FD44F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706892" y="2780928"/>
              <a:ext cx="648072" cy="36004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l"/>
              <a:r>
                <a:rPr lang="en-US" sz="1600" b="1" dirty="0" smtClean="0">
                  <a:solidFill>
                    <a:srgbClr val="FD44F6"/>
                  </a:solidFill>
                </a:rPr>
                <a:t>ESS-8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626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19 June 2019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ARIES Workshop on Energy Efficient RF      Discussion: Future of Vacuum Tubes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should the community (we) do?</a:t>
            </a:r>
          </a:p>
          <a:p>
            <a:r>
              <a:rPr lang="en-GB" dirty="0" smtClean="0"/>
              <a:t>Discard the idea, or validate it? But not do nothing about it</a:t>
            </a:r>
          </a:p>
          <a:p>
            <a:r>
              <a:rPr lang="en-GB" dirty="0" smtClean="0"/>
              <a:t>What are the relevant tests to be conducted? 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magnetrons?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8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template" id="{30DBBF30-EDA2-4408-9702-3B0A8AED6F12}" vid="{0F128B79-39D4-4007-9EC6-E245A2CC9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5079</TotalTime>
  <Words>392</Words>
  <Application>Microsoft Office PowerPoint</Application>
  <PresentationFormat>Widescreen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Cambria</vt:lpstr>
      <vt:lpstr>Arial</vt:lpstr>
      <vt:lpstr>Calibri</vt:lpstr>
      <vt:lpstr>Cloud skipper design template</vt:lpstr>
      <vt:lpstr>Panel Discussion: Future of Vacuum Tubes</vt:lpstr>
      <vt:lpstr>PowerPoint Presentation</vt:lpstr>
      <vt:lpstr>IOTs</vt:lpstr>
      <vt:lpstr>Klystrons &amp; modulators</vt:lpstr>
      <vt:lpstr>High-efficiency klystrons</vt:lpstr>
      <vt:lpstr>PowerPoint Presentation</vt:lpstr>
      <vt:lpstr>What about magnetrons?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Efficiency in HEP Projects</dc:title>
  <dc:creator>Erk Jensen</dc:creator>
  <cp:lastModifiedBy>Erk Jensen</cp:lastModifiedBy>
  <cp:revision>112</cp:revision>
  <dcterms:created xsi:type="dcterms:W3CDTF">2019-05-11T10:37:11Z</dcterms:created>
  <dcterms:modified xsi:type="dcterms:W3CDTF">2019-06-19T09:23:40Z</dcterms:modified>
</cp:coreProperties>
</file>