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9"/>
  </p:notesMasterIdLst>
  <p:sldIdLst>
    <p:sldId id="349" r:id="rId3"/>
    <p:sldId id="353" r:id="rId4"/>
    <p:sldId id="352" r:id="rId5"/>
    <p:sldId id="351" r:id="rId6"/>
    <p:sldId id="350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60" autoAdjust="0"/>
    <p:restoredTop sz="93243" autoAdjust="0"/>
  </p:normalViewPr>
  <p:slideViewPr>
    <p:cSldViewPr>
      <p:cViewPr varScale="1">
        <p:scale>
          <a:sx n="85" d="100"/>
          <a:sy n="85" d="100"/>
        </p:scale>
        <p:origin x="-128" y="-272"/>
      </p:cViewPr>
      <p:guideLst>
        <p:guide orient="horz" pos="111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iaramarrelli:Desktop:HEIKA:ESS-8-HGHP:KlyCPlo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Sheet4!$B$2</c:f>
              <c:strCache>
                <c:ptCount val="1"/>
                <c:pt idx="0">
                  <c:v>Pout</c:v>
                </c:pt>
              </c:strCache>
            </c:strRef>
          </c:tx>
          <c:xVal>
            <c:numRef>
              <c:f>Sheet4!$A$3:$A$20</c:f>
              <c:numCache>
                <c:formatCode>General</c:formatCode>
                <c:ptCount val="18"/>
                <c:pt idx="0">
                  <c:v>0.0</c:v>
                </c:pt>
                <c:pt idx="1">
                  <c:v>30.0</c:v>
                </c:pt>
                <c:pt idx="2">
                  <c:v>45.0</c:v>
                </c:pt>
                <c:pt idx="3">
                  <c:v>60.0</c:v>
                </c:pt>
                <c:pt idx="4">
                  <c:v>80.0</c:v>
                </c:pt>
                <c:pt idx="5">
                  <c:v>100.0</c:v>
                </c:pt>
                <c:pt idx="6">
                  <c:v>120.0</c:v>
                </c:pt>
                <c:pt idx="7">
                  <c:v>140.0</c:v>
                </c:pt>
                <c:pt idx="8">
                  <c:v>160.0</c:v>
                </c:pt>
                <c:pt idx="9">
                  <c:v>180.0</c:v>
                </c:pt>
                <c:pt idx="10">
                  <c:v>210.0</c:v>
                </c:pt>
                <c:pt idx="11">
                  <c:v>240.0</c:v>
                </c:pt>
                <c:pt idx="12">
                  <c:v>255.0</c:v>
                </c:pt>
                <c:pt idx="13">
                  <c:v>270.0</c:v>
                </c:pt>
                <c:pt idx="14">
                  <c:v>300.0</c:v>
                </c:pt>
                <c:pt idx="15">
                  <c:v>330.0</c:v>
                </c:pt>
                <c:pt idx="16">
                  <c:v>360.0</c:v>
                </c:pt>
              </c:numCache>
            </c:numRef>
          </c:xVal>
          <c:yVal>
            <c:numRef>
              <c:f>Sheet4!$B$3:$B$20</c:f>
              <c:numCache>
                <c:formatCode>General</c:formatCode>
                <c:ptCount val="18"/>
                <c:pt idx="0">
                  <c:v>1513.0</c:v>
                </c:pt>
                <c:pt idx="1">
                  <c:v>1519.0</c:v>
                </c:pt>
                <c:pt idx="2">
                  <c:v>1524.0</c:v>
                </c:pt>
                <c:pt idx="3">
                  <c:v>1528.0</c:v>
                </c:pt>
                <c:pt idx="4">
                  <c:v>1525.0</c:v>
                </c:pt>
                <c:pt idx="5">
                  <c:v>1511.0</c:v>
                </c:pt>
                <c:pt idx="6">
                  <c:v>1487.0</c:v>
                </c:pt>
                <c:pt idx="7">
                  <c:v>1458.0</c:v>
                </c:pt>
                <c:pt idx="8">
                  <c:v>1434.0</c:v>
                </c:pt>
                <c:pt idx="9">
                  <c:v>1419.0</c:v>
                </c:pt>
                <c:pt idx="10">
                  <c:v>1422.0</c:v>
                </c:pt>
                <c:pt idx="11">
                  <c:v>1452.0</c:v>
                </c:pt>
                <c:pt idx="12">
                  <c:v>1471.0</c:v>
                </c:pt>
                <c:pt idx="13">
                  <c:v>1490.0</c:v>
                </c:pt>
                <c:pt idx="14">
                  <c:v>1513.0</c:v>
                </c:pt>
                <c:pt idx="15">
                  <c:v>1515.0</c:v>
                </c:pt>
                <c:pt idx="16">
                  <c:v>1513.0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0919272"/>
        <c:axId val="-918545160"/>
      </c:scatterChart>
      <c:scatterChart>
        <c:scatterStyle val="smoothMarker"/>
        <c:varyColors val="0"/>
        <c:ser>
          <c:idx val="1"/>
          <c:order val="1"/>
          <c:tx>
            <c:strRef>
              <c:f>Sheet4!$C$2</c:f>
              <c:strCache>
                <c:ptCount val="1"/>
                <c:pt idx="0">
                  <c:v>Eff</c:v>
                </c:pt>
              </c:strCache>
            </c:strRef>
          </c:tx>
          <c:xVal>
            <c:numRef>
              <c:f>Sheet4!$A$3:$A$20</c:f>
              <c:numCache>
                <c:formatCode>General</c:formatCode>
                <c:ptCount val="18"/>
                <c:pt idx="0">
                  <c:v>0.0</c:v>
                </c:pt>
                <c:pt idx="1">
                  <c:v>30.0</c:v>
                </c:pt>
                <c:pt idx="2">
                  <c:v>45.0</c:v>
                </c:pt>
                <c:pt idx="3">
                  <c:v>60.0</c:v>
                </c:pt>
                <c:pt idx="4">
                  <c:v>80.0</c:v>
                </c:pt>
                <c:pt idx="5">
                  <c:v>100.0</c:v>
                </c:pt>
                <c:pt idx="6">
                  <c:v>120.0</c:v>
                </c:pt>
                <c:pt idx="7">
                  <c:v>140.0</c:v>
                </c:pt>
                <c:pt idx="8">
                  <c:v>160.0</c:v>
                </c:pt>
                <c:pt idx="9">
                  <c:v>180.0</c:v>
                </c:pt>
                <c:pt idx="10">
                  <c:v>210.0</c:v>
                </c:pt>
                <c:pt idx="11">
                  <c:v>240.0</c:v>
                </c:pt>
                <c:pt idx="12">
                  <c:v>255.0</c:v>
                </c:pt>
                <c:pt idx="13">
                  <c:v>270.0</c:v>
                </c:pt>
                <c:pt idx="14">
                  <c:v>300.0</c:v>
                </c:pt>
                <c:pt idx="15">
                  <c:v>330.0</c:v>
                </c:pt>
                <c:pt idx="16">
                  <c:v>360.0</c:v>
                </c:pt>
              </c:numCache>
            </c:numRef>
          </c:xVal>
          <c:yVal>
            <c:numRef>
              <c:f>Sheet4!$C$3:$C$20</c:f>
              <c:numCache>
                <c:formatCode>General</c:formatCode>
                <c:ptCount val="18"/>
                <c:pt idx="0">
                  <c:v>73.11</c:v>
                </c:pt>
                <c:pt idx="1">
                  <c:v>73.38</c:v>
                </c:pt>
                <c:pt idx="2">
                  <c:v>73.63</c:v>
                </c:pt>
                <c:pt idx="3">
                  <c:v>73.81</c:v>
                </c:pt>
                <c:pt idx="4">
                  <c:v>73.66999999999998</c:v>
                </c:pt>
                <c:pt idx="5">
                  <c:v>73.01</c:v>
                </c:pt>
                <c:pt idx="6">
                  <c:v>71.84</c:v>
                </c:pt>
                <c:pt idx="7">
                  <c:v>70.45</c:v>
                </c:pt>
                <c:pt idx="8">
                  <c:v>69.26</c:v>
                </c:pt>
                <c:pt idx="9">
                  <c:v>68.57</c:v>
                </c:pt>
                <c:pt idx="10">
                  <c:v>68.71</c:v>
                </c:pt>
                <c:pt idx="11">
                  <c:v>70.13</c:v>
                </c:pt>
                <c:pt idx="12">
                  <c:v>71.06</c:v>
                </c:pt>
                <c:pt idx="13">
                  <c:v>71.96</c:v>
                </c:pt>
                <c:pt idx="14">
                  <c:v>73.11</c:v>
                </c:pt>
                <c:pt idx="15">
                  <c:v>73.19</c:v>
                </c:pt>
                <c:pt idx="16">
                  <c:v>73.11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0073320"/>
        <c:axId val="-2030066808"/>
      </c:scatterChart>
      <c:valAx>
        <c:axId val="-20309192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Phase (deg)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918545160"/>
        <c:crosses val="autoZero"/>
        <c:crossBetween val="midCat"/>
      </c:valAx>
      <c:valAx>
        <c:axId val="-9185451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Pout (kW)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0919272"/>
        <c:crosses val="autoZero"/>
        <c:crossBetween val="midCat"/>
      </c:valAx>
      <c:valAx>
        <c:axId val="-203006680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Efficiency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30073320"/>
        <c:crosses val="max"/>
        <c:crossBetween val="midCat"/>
      </c:valAx>
      <c:valAx>
        <c:axId val="-20300733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3006680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19/06/19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19/06/19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19/06/19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19/06/19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19/06/19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18.gif"/><Relationship Id="rId5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52.gif"/><Relationship Id="rId5" Type="http://schemas.openxmlformats.org/officeDocument/2006/relationships/image" Target="../media/image53.gif"/><Relationship Id="rId6" Type="http://schemas.openxmlformats.org/officeDocument/2006/relationships/image" Target="../media/image54.gif"/><Relationship Id="rId7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46.gif"/><Relationship Id="rId5" Type="http://schemas.openxmlformats.org/officeDocument/2006/relationships/image" Target="../media/image57.png"/><Relationship Id="rId6" Type="http://schemas.openxmlformats.org/officeDocument/2006/relationships/image" Target="../media/image18.gif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6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defTabSz="315314"/>
            <a:r>
              <a:rPr lang="en-GB" sz="4000" b="1" dirty="0" smtClean="0">
                <a:solidFill>
                  <a:srgbClr val="FFFFFF"/>
                </a:solidFill>
              </a:rPr>
              <a:t>Technical limits of vacuum tubes efficiency</a:t>
            </a: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 err="1" smtClean="0">
                <a:solidFill>
                  <a:srgbClr val="FFFFFF"/>
                </a:solidFill>
              </a:rPr>
              <a:t>Chiara</a:t>
            </a:r>
            <a:r>
              <a:rPr lang="sv-SE" sz="1800" dirty="0" smtClean="0">
                <a:solidFill>
                  <a:srgbClr val="FFFFFF"/>
                </a:solidFill>
              </a:rPr>
              <a:t> Marrelli </a:t>
            </a:r>
            <a:endParaRPr lang="sv-SE" sz="1800" dirty="0">
              <a:solidFill>
                <a:srgbClr val="FFFFFF"/>
              </a:solidFill>
            </a:endParaRPr>
          </a:p>
          <a:p>
            <a:pPr defTabSz="315314"/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 smtClean="0">
                <a:solidFill>
                  <a:srgbClr val="FFFFFF"/>
                </a:solidFill>
              </a:rPr>
              <a:t>ARIES workshop on Energy Efficient RF </a:t>
            </a:r>
          </a:p>
          <a:p>
            <a:pPr defTabSz="315314"/>
            <a:r>
              <a:rPr lang="en-GB" sz="1400" dirty="0" smtClean="0">
                <a:solidFill>
                  <a:srgbClr val="FFFFFF"/>
                </a:solidFill>
              </a:rPr>
              <a:t>19/06/2019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bunching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47200" y="6419990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Core oscillation method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654" y="1484784"/>
            <a:ext cx="8765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fully saturated bunch</a:t>
            </a:r>
            <a:endParaRPr lang="en-US" dirty="0"/>
          </a:p>
          <a:p>
            <a:r>
              <a:rPr lang="en-US" dirty="0" smtClean="0"/>
              <a:t>Core oscillation method tube (COM): A. </a:t>
            </a:r>
            <a:r>
              <a:rPr lang="en-US" dirty="0" err="1" smtClean="0"/>
              <a:t>Baikov</a:t>
            </a:r>
            <a:r>
              <a:rPr lang="en-US" dirty="0" smtClean="0"/>
              <a:t>, 2013</a:t>
            </a:r>
          </a:p>
        </p:txBody>
      </p:sp>
      <p:pic>
        <p:nvPicPr>
          <p:cNvPr id="7" name="Picture 2" descr="F:\heika\opt6\good_runs\run_0527_long_q4000.r_vs_z_output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28501"/>
            <a:ext cx="3855999" cy="1732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51" y="1700808"/>
            <a:ext cx="3045826" cy="2284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54" y="4149080"/>
            <a:ext cx="3045826" cy="2284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4392" y="270892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77.5%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624392" y="522920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83.5%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4293096"/>
            <a:ext cx="3791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Example of the ‘fully’ saturated bunch in COM tube (Tesla 2D code)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61242"/>
            <a:ext cx="3471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I. </a:t>
            </a: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  <a:endParaRPr lang="en-US" sz="1100" dirty="0"/>
          </a:p>
        </p:txBody>
      </p:sp>
      <p:sp>
        <p:nvSpPr>
          <p:cNvPr id="14" name="Rectangle 13"/>
          <p:cNvSpPr/>
          <p:nvPr/>
        </p:nvSpPr>
        <p:spPr>
          <a:xfrm>
            <a:off x="0" y="2132856"/>
            <a:ext cx="36477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/>
              <a:t>Bunching split into two distinct regimes: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en-US" sz="1600" dirty="0"/>
              <a:t>non-monotonic: core of the bunch periodically </a:t>
            </a:r>
            <a:r>
              <a:rPr lang="en-US" altLang="en-US" sz="1600" dirty="0" smtClean="0"/>
              <a:t>contracts </a:t>
            </a:r>
            <a:r>
              <a:rPr lang="en-US" altLang="en-US" sz="1600" dirty="0"/>
              <a:t>and </a:t>
            </a:r>
            <a:r>
              <a:rPr lang="en-US" altLang="en-US" sz="1600" dirty="0" smtClean="0"/>
              <a:t>expands </a:t>
            </a:r>
            <a:r>
              <a:rPr lang="en-US" altLang="en-US" sz="1600" dirty="0"/>
              <a:t>(in time) around the center of the bunch (space charge guided process)</a:t>
            </a:r>
          </a:p>
          <a:p>
            <a:pPr marL="742950" lvl="1" indent="-285750">
              <a:buFont typeface="Arial"/>
              <a:buChar char="•"/>
            </a:pPr>
            <a:r>
              <a:rPr lang="en-US" altLang="en-US" sz="1600" dirty="0"/>
              <a:t>outsiders monotonically go to the center of the bunch</a:t>
            </a:r>
            <a:r>
              <a:rPr lang="ru-RU" altLang="en-US" sz="1600" dirty="0"/>
              <a:t> </a:t>
            </a:r>
            <a:endParaRPr lang="en-US" alt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30530"/>
          <a:stretch/>
        </p:blipFill>
        <p:spPr>
          <a:xfrm>
            <a:off x="4007769" y="2636912"/>
            <a:ext cx="49517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bunching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BAC method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344" y="1484784"/>
            <a:ext cx="11211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 method gives very efficient tubes but TOO LONG, especially at lower frequencies, because we have to wait for the oscillations to happen under the effect of space charge.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344" y="2132856"/>
            <a:ext cx="1171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BAC method, introduced by I. </a:t>
            </a:r>
            <a:r>
              <a:rPr lang="en-US" dirty="0" err="1" smtClean="0"/>
              <a:t>Guzilov</a:t>
            </a:r>
            <a:r>
              <a:rPr lang="en-US" dirty="0" smtClean="0"/>
              <a:t>, we use the tuning of the cavities to create “artificial” oscillations.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9536" y="2564904"/>
            <a:ext cx="7009517" cy="2603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1904" y="5373216"/>
            <a:ext cx="5760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impedance of the cavities allows to reduce the spatial wavelength of the core oscillations. The tube efficiency is maintained, but the length of the tube is dramatically reduced.</a:t>
            </a:r>
          </a:p>
          <a:p>
            <a:r>
              <a:rPr lang="en-US" sz="1600" dirty="0" smtClean="0"/>
              <a:t>The number of cavities increases.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199236" y="4400919"/>
            <a:ext cx="155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Inductive detuning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493618" y="4613670"/>
            <a:ext cx="164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Capacitive</a:t>
            </a:r>
            <a:r>
              <a:rPr lang="en-US" sz="1400" dirty="0" smtClean="0"/>
              <a:t> detuning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95899" y="4826052"/>
            <a:ext cx="203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Second harmonic cavities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62" y="5314471"/>
            <a:ext cx="3209017" cy="149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5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bunching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Core Stabilization Method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352" y="1628800"/>
            <a:ext cx="6579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Core Stabilization Method (CSM), </a:t>
            </a:r>
            <a:r>
              <a:rPr lang="en-US" dirty="0" err="1" smtClean="0"/>
              <a:t>Cern</a:t>
            </a:r>
            <a:r>
              <a:rPr lang="en-US" dirty="0" smtClean="0"/>
              <a:t> 2013 (C. Marrelli, E. Jensen)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69222" y="4750991"/>
            <a:ext cx="4103608" cy="1747401"/>
            <a:chOff x="5331951" y="1258005"/>
            <a:chExt cx="5826156" cy="30493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1951" y="1258005"/>
              <a:ext cx="5826156" cy="30493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791456" y="3446714"/>
              <a:ext cx="1252976" cy="42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srgbClr val="FF0000"/>
                  </a:solidFill>
                </a:rPr>
                <a:t>2</a:t>
              </a:r>
              <a:r>
                <a:rPr lang="en-GB" sz="1000" b="1" baseline="30000" dirty="0" smtClean="0">
                  <a:solidFill>
                    <a:srgbClr val="FF0000"/>
                  </a:solidFill>
                </a:rPr>
                <a:t>nd</a:t>
              </a:r>
              <a:r>
                <a:rPr lang="en-GB" sz="1000" b="1" dirty="0" smtClean="0">
                  <a:solidFill>
                    <a:srgbClr val="FF0000"/>
                  </a:solidFill>
                </a:rPr>
                <a:t> Harmonic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69549" y="1852906"/>
              <a:ext cx="1350958" cy="43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>
                  <a:solidFill>
                    <a:srgbClr val="FF0000"/>
                  </a:solidFill>
                </a:rPr>
                <a:t>3</a:t>
              </a:r>
              <a:r>
                <a:rPr lang="en-GB" sz="1000" b="1" baseline="30000" dirty="0" smtClean="0">
                  <a:solidFill>
                    <a:srgbClr val="FF0000"/>
                  </a:solidFill>
                </a:rPr>
                <a:t>rd</a:t>
              </a:r>
              <a:r>
                <a:rPr lang="en-GB" sz="1000" b="1" dirty="0" smtClean="0">
                  <a:solidFill>
                    <a:srgbClr val="FF0000"/>
                  </a:solidFill>
                </a:rPr>
                <a:t> Harmonic</a:t>
              </a:r>
              <a:endParaRPr lang="en-GB" sz="1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2" y="4432869"/>
            <a:ext cx="3008793" cy="24158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3205" y="5218533"/>
            <a:ext cx="2195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CSM-223: very good bunch saturation (Magic RF </a:t>
            </a:r>
            <a:r>
              <a:rPr lang="en-US" sz="1100" dirty="0" err="1" smtClean="0"/>
              <a:t>eff</a:t>
            </a:r>
            <a:r>
              <a:rPr lang="en-US" sz="1100" dirty="0" smtClean="0"/>
              <a:t>: 81%)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191344" y="2204864"/>
            <a:ext cx="8882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Rough idea: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68" y="2492896"/>
            <a:ext cx="11305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</a:t>
            </a:r>
            <a:r>
              <a:rPr lang="en-US" sz="1600" dirty="0" smtClean="0"/>
              <a:t>armonic cavities can be used as a way to introduce non-linear components in the electron transit time from input cavity to output; 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harmonic cavities have been used since the 70s (E. L. Lien), but higher harmonics had never been used.</a:t>
            </a:r>
          </a:p>
          <a:p>
            <a:endParaRPr lang="en-US" sz="1600" dirty="0" smtClean="0"/>
          </a:p>
          <a:p>
            <a:r>
              <a:rPr lang="en-US" sz="1600" dirty="0" smtClean="0"/>
              <a:t>The harmonic cavities (2,3) push peripheral particles towards the center of the bunch, while the core forms sub-bunches (depending on the number of harmonics used). For high harmonic number the core is stabilized around the center. </a:t>
            </a:r>
          </a:p>
          <a:p>
            <a:r>
              <a:rPr lang="en-US" sz="1600" dirty="0" smtClean="0"/>
              <a:t>This process allows to get very good bunch saturation over a short interaction distance.</a:t>
            </a:r>
          </a:p>
        </p:txBody>
      </p:sp>
    </p:spTree>
    <p:extLst>
      <p:ext uri="{BB962C8B-B14F-4D97-AF65-F5344CB8AC3E}">
        <p14:creationId xmlns:p14="http://schemas.microsoft.com/office/powerpoint/2010/main" val="241243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Ultimate efficiency reach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5360" y="1556792"/>
            <a:ext cx="821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90% efficiency would be possible with the perfectly saturated and congregated bunch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43" y="4532177"/>
            <a:ext cx="3099485" cy="2324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532177"/>
            <a:ext cx="3099485" cy="23246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336" y="4869160"/>
            <a:ext cx="3910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 smtClean="0"/>
          </a:p>
          <a:p>
            <a:r>
              <a:rPr lang="en-US" sz="1400" dirty="0" smtClean="0"/>
              <a:t>In “real life” obtaining such a perfect bunch is not always possible:</a:t>
            </a:r>
            <a:endParaRPr lang="en-GB" sz="1400" dirty="0"/>
          </a:p>
          <a:p>
            <a:r>
              <a:rPr lang="en-GB" sz="1400" dirty="0" smtClean="0"/>
              <a:t>FCC COM tube example: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bunch saturation (</a:t>
            </a:r>
            <a:r>
              <a:rPr lang="en-GB" sz="1400" b="1" dirty="0" smtClean="0"/>
              <a:t>-1%</a:t>
            </a:r>
            <a:r>
              <a:rPr lang="en-GB" sz="1400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bunch congregation ‘as received’ </a:t>
            </a:r>
            <a:r>
              <a:rPr lang="en-GB" sz="1400" b="1" dirty="0" smtClean="0"/>
              <a:t>(-3.8%) 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16480" y="5013176"/>
            <a:ext cx="1644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I. </a:t>
            </a: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350115"/>
            <a:ext cx="2751077" cy="2063308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009EFF0B-4753-44CD-AF7B-D39321F82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19" y="2350115"/>
            <a:ext cx="2751077" cy="2063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36496" y="1988840"/>
            <a:ext cx="179824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Optimised congregation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97077" y="1988840"/>
            <a:ext cx="3608334" cy="291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b="1" dirty="0"/>
              <a:t>Linear</a:t>
            </a:r>
            <a:r>
              <a:rPr lang="en-GB" sz="1292" dirty="0"/>
              <a:t> </a:t>
            </a:r>
            <a:r>
              <a:rPr lang="en-GB" sz="1292" dirty="0" smtClean="0"/>
              <a:t>congregation (usually the case in real tubes)</a:t>
            </a:r>
            <a:endParaRPr lang="en-GB" sz="1292" dirty="0"/>
          </a:p>
        </p:txBody>
      </p:sp>
      <p:sp>
        <p:nvSpPr>
          <p:cNvPr id="15" name="Rectangle 14"/>
          <p:cNvSpPr/>
          <p:nvPr/>
        </p:nvSpPr>
        <p:spPr>
          <a:xfrm>
            <a:off x="3815049" y="2487247"/>
            <a:ext cx="75854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77" b="1" dirty="0"/>
              <a:t>88.70%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1218" y="2498775"/>
            <a:ext cx="66236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77" b="1" dirty="0"/>
              <a:t>90.1%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158306" y="2130890"/>
            <a:ext cx="6567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824192" y="2780928"/>
            <a:ext cx="316835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smtClean="0"/>
              <a:t>Reflected electrons as </a:t>
            </a:r>
          </a:p>
          <a:p>
            <a:pPr algn="l"/>
            <a:r>
              <a:rPr lang="en-US" sz="2000" dirty="0" smtClean="0"/>
              <a:t>ultimate limiting factor</a:t>
            </a:r>
          </a:p>
        </p:txBody>
      </p:sp>
    </p:spTree>
    <p:extLst>
      <p:ext uri="{BB962C8B-B14F-4D97-AF65-F5344CB8AC3E}">
        <p14:creationId xmlns:p14="http://schemas.microsoft.com/office/powerpoint/2010/main" val="81020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69648" y="645971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3352" y="1484784"/>
            <a:ext cx="31436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 with very good saturation and congregation we have to deal with space charge related effects:</a:t>
            </a:r>
          </a:p>
          <a:p>
            <a:endParaRPr lang="en-US" dirty="0" smtClean="0"/>
          </a:p>
          <a:p>
            <a:r>
              <a:rPr lang="en-US" dirty="0" smtClean="0"/>
              <a:t>While bunching is progressing along the tube, some kinetic energy is converted into potential energy (DC and RF) </a:t>
            </a:r>
          </a:p>
          <a:p>
            <a:endParaRPr lang="en-US" dirty="0"/>
          </a:p>
          <a:p>
            <a:r>
              <a:rPr lang="en-US" dirty="0" smtClean="0"/>
              <a:t>This effect is more evident in high </a:t>
            </a:r>
            <a:r>
              <a:rPr lang="en-US" dirty="0" err="1" smtClean="0"/>
              <a:t>perveance</a:t>
            </a:r>
            <a:r>
              <a:rPr lang="en-US" dirty="0" smtClean="0"/>
              <a:t> tubes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1700808"/>
            <a:ext cx="2799365" cy="216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700808"/>
            <a:ext cx="2765006" cy="22102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15" y="4521929"/>
            <a:ext cx="3631870" cy="23148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04721" y="5342894"/>
            <a:ext cx="1935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MAGIC simulation</a:t>
            </a:r>
          </a:p>
          <a:p>
            <a:r>
              <a:rPr lang="en-US" sz="1400" b="1" dirty="0" smtClean="0"/>
              <a:t>ESS-8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64352" y="3861048"/>
            <a:ext cx="27140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I. </a:t>
            </a: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3719736" y="2348880"/>
            <a:ext cx="11772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from FCC COM tube</a:t>
            </a:r>
          </a:p>
          <a:p>
            <a:r>
              <a:rPr lang="en-US" dirty="0" smtClean="0"/>
              <a:t>(-1.75%)</a:t>
            </a:r>
          </a:p>
          <a:p>
            <a:r>
              <a:rPr lang="en-US" dirty="0" err="1" smtClean="0"/>
              <a:t>KlyC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13" name="TextBox 9"/>
          <p:cNvSpPr txBox="1"/>
          <p:nvPr/>
        </p:nvSpPr>
        <p:spPr>
          <a:xfrm>
            <a:off x="5476588" y="3194023"/>
            <a:ext cx="7585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83.5%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4365104"/>
            <a:ext cx="2736304" cy="2209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47728" y="4725144"/>
            <a:ext cx="117729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ESS-8 CSM tube</a:t>
            </a:r>
          </a:p>
          <a:p>
            <a:r>
              <a:rPr lang="en-US" dirty="0" smtClean="0"/>
              <a:t>(-3.7%)</a:t>
            </a:r>
          </a:p>
          <a:p>
            <a:r>
              <a:rPr lang="en-US" dirty="0" err="1"/>
              <a:t>uK</a:t>
            </a:r>
            <a:r>
              <a:rPr lang="en-US" dirty="0"/>
              <a:t>=</a:t>
            </a:r>
            <a:r>
              <a:rPr lang="en-US" dirty="0" smtClean="0"/>
              <a:t>0.46</a:t>
            </a:r>
          </a:p>
          <a:p>
            <a:r>
              <a:rPr lang="en-US" dirty="0" err="1" smtClean="0"/>
              <a:t>KlyC</a:t>
            </a:r>
            <a:r>
              <a:rPr lang="en-US" dirty="0" smtClean="0"/>
              <a:t> simulation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378915" y="4963035"/>
            <a:ext cx="0" cy="1127829"/>
          </a:xfrm>
          <a:prstGeom prst="straightConnector1">
            <a:avLst/>
          </a:prstGeom>
          <a:ln>
            <a:solidFill>
              <a:srgbClr val="18D91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576823" y="4936392"/>
            <a:ext cx="2802092" cy="0"/>
          </a:xfrm>
          <a:prstGeom prst="line">
            <a:avLst/>
          </a:prstGeom>
          <a:ln>
            <a:solidFill>
              <a:srgbClr val="18D91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454235" y="5289526"/>
            <a:ext cx="70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Output </a:t>
            </a:r>
          </a:p>
          <a:p>
            <a:r>
              <a:rPr lang="en-US" sz="1400" dirty="0" smtClean="0"/>
              <a:t>power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44" y="5517232"/>
            <a:ext cx="1103965" cy="1008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781" y="6534518"/>
            <a:ext cx="3823444" cy="3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3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effects: radial bunch stratification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53624" y="6453336"/>
            <a:ext cx="2844800" cy="365125"/>
          </a:xfrm>
        </p:spPr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9376" y="5657671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electromagnetic fields (cavity + space charge) acting on the beam during the bunching process are not uniform across the beam section: as a result, bunching happens “differently” for particles on axis with respect to particles off-axis.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6240" y="350100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ESS-8</a:t>
            </a:r>
          </a:p>
          <a:p>
            <a:r>
              <a:rPr lang="en-US" dirty="0" smtClean="0"/>
              <a:t>73.53% (</a:t>
            </a:r>
            <a:r>
              <a:rPr lang="en-US" dirty="0" err="1" smtClean="0"/>
              <a:t>KlyC</a:t>
            </a:r>
            <a:r>
              <a:rPr lang="en-US" dirty="0" smtClean="0"/>
              <a:t> simulation, 10 layers)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56240" y="1484784"/>
            <a:ext cx="3847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ESS-8</a:t>
            </a:r>
          </a:p>
          <a:p>
            <a:r>
              <a:rPr lang="en-US" dirty="0" smtClean="0"/>
              <a:t>75.66% (</a:t>
            </a:r>
            <a:r>
              <a:rPr lang="en-US" dirty="0" err="1" smtClean="0"/>
              <a:t>KlyC</a:t>
            </a:r>
            <a:r>
              <a:rPr lang="en-US" dirty="0" smtClean="0"/>
              <a:t> simulation, 1 Layer)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8" y="4513566"/>
            <a:ext cx="3258612" cy="234443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1136560" y="6165304"/>
            <a:ext cx="479569" cy="504056"/>
          </a:xfrm>
          <a:prstGeom prst="ellipse">
            <a:avLst/>
          </a:prstGeom>
          <a:noFill/>
          <a:ln w="38100" cmpd="sng">
            <a:solidFill>
              <a:srgbClr val="18D9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35360" y="1484784"/>
            <a:ext cx="7848872" cy="4032448"/>
            <a:chOff x="335360" y="1484784"/>
            <a:chExt cx="7848872" cy="40324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6994" y="1501718"/>
              <a:ext cx="2616065" cy="20712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60" y="1507544"/>
              <a:ext cx="2667610" cy="20019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3827" y="3499984"/>
              <a:ext cx="2643123" cy="20172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8527" y="3538495"/>
              <a:ext cx="2592288" cy="195637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3803" y="3509475"/>
              <a:ext cx="2616530" cy="20023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4760" y="1501719"/>
              <a:ext cx="2540047" cy="20162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35360" y="1484784"/>
              <a:ext cx="7848872" cy="4032448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336360" y="4293096"/>
            <a:ext cx="2448272" cy="28803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20000"/>
          </a:bodyPr>
          <a:lstStyle/>
          <a:p>
            <a:pPr algn="l"/>
            <a:r>
              <a:rPr lang="en-US" sz="1600" dirty="0" smtClean="0"/>
              <a:t>ESS-8 Magic 2D simulation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11208568" y="2276872"/>
            <a:ext cx="682388" cy="6231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2779" y="2924944"/>
            <a:ext cx="3459221" cy="2861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88288" y="2204864"/>
            <a:ext cx="3503712" cy="10801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8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effects: radial bunch stratification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717032"/>
            <a:ext cx="4824536" cy="2747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2132856"/>
            <a:ext cx="4005195" cy="40051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1344" y="1556792"/>
            <a:ext cx="98985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Radial bunch stratification can be mitigated with hollow beam configuration</a:t>
            </a:r>
          </a:p>
          <a:p>
            <a:endParaRPr lang="en-US" dirty="0"/>
          </a:p>
          <a:p>
            <a:r>
              <a:rPr lang="en-US" dirty="0" smtClean="0"/>
              <a:t>Example:</a:t>
            </a:r>
          </a:p>
          <a:p>
            <a:r>
              <a:rPr lang="en-US" dirty="0"/>
              <a:t>Study for FCC tube development:</a:t>
            </a:r>
          </a:p>
          <a:p>
            <a:r>
              <a:rPr lang="en-US" dirty="0"/>
              <a:t>Bunch velocity varies with radial position. On-axis bunch is less </a:t>
            </a:r>
            <a:r>
              <a:rPr lang="en-US" dirty="0" smtClean="0"/>
              <a:t>saturated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879976" y="479715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effects: magnetic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344" y="1700808"/>
            <a:ext cx="564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beam expansion has a very little effect on efficiency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08" y="4581128"/>
            <a:ext cx="3055492" cy="18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" y="4581128"/>
            <a:ext cx="2935112" cy="1802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7"/>
          <a:stretch/>
        </p:blipFill>
        <p:spPr>
          <a:xfrm>
            <a:off x="1127448" y="2636912"/>
            <a:ext cx="3295151" cy="17744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5440" y="6309320"/>
            <a:ext cx="3967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AutoNum type="romanUcPeriod"/>
            </a:pP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392" y="5157192"/>
            <a:ext cx="5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 T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359696" y="51571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0.07 T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152" y="1966324"/>
            <a:ext cx="3876487" cy="24707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28448" y="1988840"/>
            <a:ext cx="1180092" cy="43892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en-US" sz="2000" dirty="0" err="1" smtClean="0">
                <a:solidFill>
                  <a:schemeClr val="bg1"/>
                </a:solidFill>
              </a:rPr>
              <a:t>Bz</a:t>
            </a:r>
            <a:r>
              <a:rPr lang="en-US" sz="2000" dirty="0" smtClean="0">
                <a:solidFill>
                  <a:schemeClr val="bg1"/>
                </a:solidFill>
              </a:rPr>
              <a:t>=1.1 T</a:t>
            </a:r>
          </a:p>
          <a:p>
            <a:pPr algn="l"/>
            <a:r>
              <a:rPr lang="en-US" sz="2000" dirty="0" err="1" smtClean="0">
                <a:solidFill>
                  <a:schemeClr val="bg1"/>
                </a:solidFill>
              </a:rPr>
              <a:t>Eff</a:t>
            </a:r>
            <a:r>
              <a:rPr lang="en-US" sz="2000" dirty="0" smtClean="0">
                <a:solidFill>
                  <a:schemeClr val="bg1"/>
                </a:solidFill>
              </a:rPr>
              <a:t> 73.2%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9120"/>
            <a:ext cx="3100823" cy="1800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581128"/>
            <a:ext cx="2976790" cy="17281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24192" y="5373216"/>
            <a:ext cx="1095825" cy="4306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62500" lnSpcReduction="20000"/>
          </a:bodyPr>
          <a:lstStyle/>
          <a:p>
            <a:pPr algn="l"/>
            <a:r>
              <a:rPr lang="en-US" sz="2000" dirty="0" err="1" smtClean="0"/>
              <a:t>Bz</a:t>
            </a:r>
            <a:r>
              <a:rPr lang="en-US" sz="2000" dirty="0" smtClean="0"/>
              <a:t>=0.055  T</a:t>
            </a:r>
          </a:p>
          <a:p>
            <a:pPr algn="l"/>
            <a:r>
              <a:rPr lang="en-US" sz="2000" dirty="0" err="1" smtClean="0"/>
              <a:t>Eff</a:t>
            </a:r>
            <a:r>
              <a:rPr lang="en-US" sz="2000" dirty="0" smtClean="0"/>
              <a:t> 73.1%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16480" y="5301208"/>
            <a:ext cx="1296143" cy="42716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62500" lnSpcReduction="20000"/>
          </a:bodyPr>
          <a:lstStyle/>
          <a:p>
            <a:pPr algn="l"/>
            <a:r>
              <a:rPr lang="en-US" sz="2000" dirty="0" err="1" smtClean="0"/>
              <a:t>Bz</a:t>
            </a:r>
            <a:r>
              <a:rPr lang="en-US" sz="2000" dirty="0" smtClean="0"/>
              <a:t>=0.062  T</a:t>
            </a:r>
          </a:p>
          <a:p>
            <a:pPr algn="l"/>
            <a:r>
              <a:rPr lang="en-US" sz="2000" dirty="0" err="1" smtClean="0"/>
              <a:t>Eff</a:t>
            </a:r>
            <a:r>
              <a:rPr lang="en-US" sz="2000" dirty="0" smtClean="0"/>
              <a:t> 73.2%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35560" y="2132856"/>
            <a:ext cx="1549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FCC COM tube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048328" y="155679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ESS-8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4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example: bunching and deceleration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00" y="1813310"/>
            <a:ext cx="2751077" cy="2063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09EFF0B-4753-44CD-AF7B-D39321F82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27" y="1813310"/>
            <a:ext cx="2751077" cy="2063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6">
            <a:extLst>
              <a:ext uri="{FF2B5EF4-FFF2-40B4-BE49-F238E27FC236}">
                <a16:creationId xmlns="" xmlns:a16="http://schemas.microsoft.com/office/drawing/2014/main" id="{009EFF0B-4753-44CD-AF7B-D39321F82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07" y="1813310"/>
            <a:ext cx="2751077" cy="2063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3352" y="1916832"/>
            <a:ext cx="1440160" cy="8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2" dirty="0"/>
              <a:t>Fully saturated bunch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4604" y="1452035"/>
            <a:ext cx="1798249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Optimised congregation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5185" y="1452035"/>
            <a:ext cx="1527982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b="1" dirty="0"/>
              <a:t>Linear</a:t>
            </a:r>
            <a:r>
              <a:rPr lang="en-GB" sz="1292" dirty="0"/>
              <a:t> congregation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3653" y="1452035"/>
            <a:ext cx="2949718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b="1" dirty="0"/>
              <a:t>Stratified</a:t>
            </a:r>
            <a:r>
              <a:rPr lang="en-GB" sz="1292" dirty="0"/>
              <a:t> bunch with linear congregation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83157" y="1950442"/>
            <a:ext cx="75854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77" b="1" dirty="0"/>
              <a:t>88.70%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59326" y="1961970"/>
            <a:ext cx="66236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77" b="1" dirty="0"/>
              <a:t>90.1%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935713" y="1950442"/>
            <a:ext cx="758541" cy="3196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77" b="1" dirty="0"/>
              <a:t>84.20%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37903" y="3925382"/>
            <a:ext cx="1442767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2" dirty="0"/>
              <a:t>FCC COM tube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26414" y="1594085"/>
            <a:ext cx="6567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707802" y="1594085"/>
            <a:ext cx="65674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10" y="4245897"/>
            <a:ext cx="2902557" cy="217691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455228" y="4422734"/>
            <a:ext cx="662361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b="1" dirty="0">
                <a:solidFill>
                  <a:srgbClr val="FF0000"/>
                </a:solidFill>
              </a:rPr>
              <a:t>80.1%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86755" y="4197133"/>
            <a:ext cx="4773741" cy="2286444"/>
            <a:chOff x="4264898" y="4005567"/>
            <a:chExt cx="5171553" cy="2476981"/>
          </a:xfrm>
        </p:grpSpPr>
        <p:pic>
          <p:nvPicPr>
            <p:cNvPr id="22" name="图片 4">
              <a:extLst>
                <a:ext uri="{FF2B5EF4-FFF2-40B4-BE49-F238E27FC236}">
                  <a16:creationId xmlns="" xmlns:a16="http://schemas.microsoft.com/office/drawing/2014/main" id="{D0849D13-4C85-451A-B73B-D845DEDF7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821" y="4269186"/>
              <a:ext cx="2213354" cy="1961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图片 6">
              <a:extLst>
                <a:ext uri="{FF2B5EF4-FFF2-40B4-BE49-F238E27FC236}">
                  <a16:creationId xmlns="" xmlns:a16="http://schemas.microsoft.com/office/drawing/2014/main" id="{8D364E04-7842-4524-ADA0-20D0A9810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533" y="4005567"/>
              <a:ext cx="2913918" cy="247698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Rectangle 23"/>
            <p:cNvSpPr/>
            <p:nvPr/>
          </p:nvSpPr>
          <p:spPr>
            <a:xfrm>
              <a:off x="4264898" y="4058395"/>
              <a:ext cx="5171553" cy="24241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62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22134" y="4220185"/>
              <a:ext cx="717558" cy="3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77" b="1" dirty="0"/>
                <a:t>82.6%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37442" y="4115297"/>
              <a:ext cx="896357" cy="31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92" dirty="0"/>
                <a:t>CST MWS</a:t>
              </a:r>
            </a:p>
          </p:txBody>
        </p:sp>
      </p:grpSp>
      <p:cxnSp>
        <p:nvCxnSpPr>
          <p:cNvPr id="27" name="Straight Arrow Connector 26"/>
          <p:cNvCxnSpPr>
            <a:stCxn id="8" idx="2"/>
          </p:cNvCxnSpPr>
          <p:nvPr/>
        </p:nvCxnSpPr>
        <p:spPr>
          <a:xfrm flipH="1">
            <a:off x="8941045" y="3876618"/>
            <a:ext cx="1" cy="3692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560496" y="1484784"/>
            <a:ext cx="1512168" cy="4997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Work From Z.N. Liu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9336" y="6093296"/>
            <a:ext cx="17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J. </a:t>
            </a:r>
            <a:r>
              <a:rPr lang="en-US" dirty="0" err="1" smtClean="0"/>
              <a:t>Cai</a:t>
            </a:r>
            <a:r>
              <a:rPr lang="en-US" dirty="0" smtClean="0"/>
              <a:t>,  FCC week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example: bunching and deceleration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461" y="2060848"/>
            <a:ext cx="5783147" cy="41124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336" y="242088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Summary example (FCC tube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r>
              <a:rPr lang="en-GB" dirty="0" smtClean="0"/>
              <a:t>The accumulated </a:t>
            </a:r>
            <a:r>
              <a:rPr lang="en-GB" dirty="0"/>
              <a:t>effect of all the limiting factors that are inherent to the bunching and deceleration processes </a:t>
            </a:r>
            <a:r>
              <a:rPr lang="en-GB" dirty="0" smtClean="0"/>
              <a:t>results </a:t>
            </a:r>
            <a:r>
              <a:rPr lang="en-GB" dirty="0"/>
              <a:t>in 10% efficiency reduction (from 90% to 80%)</a:t>
            </a:r>
            <a:r>
              <a:rPr lang="en-GB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5157192"/>
            <a:ext cx="2191978" cy="1643984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491" y="5417657"/>
            <a:ext cx="2332587" cy="12093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39481" y="5398382"/>
            <a:ext cx="2238596" cy="330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814" y="3479390"/>
            <a:ext cx="2051122" cy="1543477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9625319" y="5398382"/>
            <a:ext cx="429926" cy="262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 dirty="0"/>
              <a:t>80%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39481" y="5305248"/>
            <a:ext cx="2431263" cy="13217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62"/>
          </a:p>
        </p:txBody>
      </p:sp>
      <p:sp>
        <p:nvSpPr>
          <p:cNvPr id="14" name="TextBox 13"/>
          <p:cNvSpPr txBox="1"/>
          <p:nvPr/>
        </p:nvSpPr>
        <p:spPr>
          <a:xfrm>
            <a:off x="11098617" y="5307272"/>
            <a:ext cx="776431" cy="291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92" dirty="0"/>
              <a:t>FCC CSM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98" y="1694029"/>
            <a:ext cx="2170732" cy="162804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6" name="TextBox 7"/>
          <p:cNvSpPr txBox="1"/>
          <p:nvPr/>
        </p:nvSpPr>
        <p:spPr>
          <a:xfrm>
            <a:off x="4108028" y="1893145"/>
            <a:ext cx="429926" cy="2628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8" dirty="0"/>
              <a:t>90%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89"/>
          <a:stretch/>
        </p:blipFill>
        <p:spPr bwMode="auto">
          <a:xfrm>
            <a:off x="9364075" y="1592124"/>
            <a:ext cx="2780597" cy="1544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6551766"/>
            <a:ext cx="3967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AutoNum type="romanUcPeriod"/>
            </a:pP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</a:p>
        </p:txBody>
      </p:sp>
    </p:spTree>
    <p:extLst>
      <p:ext uri="{BB962C8B-B14F-4D97-AF65-F5344CB8AC3E}">
        <p14:creationId xmlns:p14="http://schemas.microsoft.com/office/powerpoint/2010/main" val="390062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67608" y="234888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“vacuum tubes” is a VERY wide </a:t>
            </a:r>
            <a:r>
              <a:rPr lang="en-US" sz="2400" dirty="0" smtClean="0"/>
              <a:t>term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The talk will be limited to linear </a:t>
            </a:r>
            <a:r>
              <a:rPr lang="en-US" sz="2400" dirty="0"/>
              <a:t>beam devices (Klystrons, IOTs, TWTs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Main focus will be klystrons </a:t>
            </a:r>
            <a:endParaRPr lang="en-US" sz="2400" dirty="0" smtClean="0"/>
          </a:p>
          <a:p>
            <a:pPr algn="ctr"/>
            <a:r>
              <a:rPr lang="en-US" sz="2400" dirty="0" smtClean="0"/>
              <a:t>(</a:t>
            </a:r>
            <a:r>
              <a:rPr lang="en-US" sz="2400" dirty="0"/>
              <a:t>almost all concepts are applicable to other linear beam devices)</a:t>
            </a:r>
          </a:p>
        </p:txBody>
      </p:sp>
    </p:spTree>
    <p:extLst>
      <p:ext uri="{BB962C8B-B14F-4D97-AF65-F5344CB8AC3E}">
        <p14:creationId xmlns:p14="http://schemas.microsoft.com/office/powerpoint/2010/main" val="142368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Coupler asymmetry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336" y="1412776"/>
            <a:ext cx="11472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Coupler asymmetry produces non uniform fields in the output cavity reducing the efficiency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24192" y="3356992"/>
            <a:ext cx="313886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4% efficiency reduction due (probably) to coupler asymmetry -&gt; to be further investigated</a:t>
            </a:r>
          </a:p>
          <a:p>
            <a:r>
              <a:rPr lang="en-US" dirty="0" smtClean="0"/>
              <a:t>Can be mitigated with double coupler   </a:t>
            </a:r>
            <a:endParaRPr lang="en-US" dirty="0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2"/>
          <a:srcRect l="61682" t="3678" r="-337"/>
          <a:stretch/>
        </p:blipFill>
        <p:spPr>
          <a:xfrm>
            <a:off x="1343472" y="2614300"/>
            <a:ext cx="5405216" cy="424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84232" y="5949280"/>
            <a:ext cx="1926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O. Xiao, IVEC 2019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63352" y="18448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High efficiency klystron developed for </a:t>
            </a:r>
            <a:r>
              <a:rPr lang="en-US" dirty="0" smtClean="0"/>
              <a:t>CEPC (CSM tube):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4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 life” issues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Ohmic</a:t>
            </a:r>
            <a:r>
              <a:rPr lang="en-US" dirty="0" smtClean="0"/>
              <a:t> losses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9376" y="1556792"/>
            <a:ext cx="83243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They can be evaluated in simulations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KlyC</a:t>
            </a:r>
            <a:r>
              <a:rPr lang="en-US" dirty="0" smtClean="0"/>
              <a:t> takes them into account in the balanced efficiency calculation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They are introduced in Magic cavity by cavity and in CST using </a:t>
            </a:r>
            <a:r>
              <a:rPr lang="en-US" dirty="0" err="1" smtClean="0"/>
              <a:t>lossy</a:t>
            </a:r>
            <a:r>
              <a:rPr lang="en-US" dirty="0" smtClean="0"/>
              <a:t> material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Usually the impact on efficiency is quite small (&lt;0.5% for copper interaction structures)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91" y="3933056"/>
            <a:ext cx="3071813" cy="2453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9126" y="48583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ESS-8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54" y="4132752"/>
            <a:ext cx="2925974" cy="236659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237530" y="4402188"/>
            <a:ext cx="1544727" cy="251703"/>
          </a:xfrm>
          <a:prstGeom prst="ellipse">
            <a:avLst/>
          </a:prstGeom>
          <a:noFill/>
          <a:ln w="38100" cmpd="sng">
            <a:solidFill>
              <a:srgbClr val="18D9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820584" y="5014573"/>
            <a:ext cx="1012423" cy="213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03541" y="5225303"/>
            <a:ext cx="11972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Magic 2D</a:t>
            </a:r>
          </a:p>
          <a:p>
            <a:r>
              <a:rPr lang="en-US" sz="1100" dirty="0" err="1" smtClean="0"/>
              <a:t>Lossy</a:t>
            </a:r>
            <a:r>
              <a:rPr lang="en-US" sz="1100" dirty="0" smtClean="0"/>
              <a:t> material:</a:t>
            </a:r>
          </a:p>
          <a:p>
            <a:r>
              <a:rPr lang="en-US" sz="1100" dirty="0" err="1" smtClean="0"/>
              <a:t>σ</a:t>
            </a:r>
            <a:r>
              <a:rPr lang="en-US" sz="1100" dirty="0" smtClean="0"/>
              <a:t> can be adjusted</a:t>
            </a:r>
            <a:endParaRPr lang="en-US" sz="11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544" y="1700808"/>
            <a:ext cx="720080" cy="657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721" y="2420888"/>
            <a:ext cx="3260279" cy="2696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682674" y="1628800"/>
            <a:ext cx="3503712" cy="10801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 life” issues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dissipated in the auxiliary power supplies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23592" y="1700808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 smtClean="0"/>
              <a:t>Filament power supply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7" name="Right Arrow 6"/>
          <p:cNvSpPr/>
          <p:nvPr/>
        </p:nvSpPr>
        <p:spPr>
          <a:xfrm>
            <a:off x="5519936" y="191683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88088" y="1628800"/>
            <a:ext cx="4672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&lt;300 W for the ESS medium beta klystrons</a:t>
            </a:r>
          </a:p>
          <a:p>
            <a:r>
              <a:rPr lang="en-US" dirty="0" smtClean="0"/>
              <a:t>But it is </a:t>
            </a:r>
            <a:r>
              <a:rPr lang="en-US" b="1" dirty="0" smtClean="0"/>
              <a:t>DC power</a:t>
            </a:r>
            <a:r>
              <a:rPr lang="en-US" dirty="0" smtClean="0"/>
              <a:t>: 0.4% of klystron average output power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5519936" y="357301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04112" y="3429000"/>
            <a:ext cx="3991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&lt;3000 W for ESS medium beta klystrons</a:t>
            </a:r>
          </a:p>
          <a:p>
            <a:r>
              <a:rPr lang="en-US" dirty="0" smtClean="0"/>
              <a:t>But it is </a:t>
            </a:r>
            <a:r>
              <a:rPr lang="en-US" b="1" dirty="0" smtClean="0"/>
              <a:t>DC power</a:t>
            </a:r>
            <a:r>
              <a:rPr lang="en-US" dirty="0" smtClean="0"/>
              <a:t>: up to 4% of klystron average output power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879976" y="580526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176120" y="5805264"/>
            <a:ext cx="3991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Negligible as the current is usually below 1 </a:t>
            </a:r>
            <a:r>
              <a:rPr lang="en-US" dirty="0" err="1" smtClean="0"/>
              <a:t>uA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996952"/>
            <a:ext cx="1442923" cy="19238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5157192"/>
            <a:ext cx="1688192" cy="12661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628800"/>
            <a:ext cx="1633162" cy="12248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79576" y="5805264"/>
            <a:ext cx="255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Ion pump power supplies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19536" y="3645024"/>
            <a:ext cx="340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Solenoid power supply (if present)</a:t>
            </a:r>
          </a:p>
        </p:txBody>
      </p:sp>
    </p:spTree>
    <p:extLst>
      <p:ext uri="{BB962C8B-B14F-4D97-AF65-F5344CB8AC3E}">
        <p14:creationId xmlns:p14="http://schemas.microsoft.com/office/powerpoint/2010/main" val="101550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 life” issues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Mismatched load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336" y="1340768"/>
            <a:ext cx="116331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Non – ideal output match and possible instabilities</a:t>
            </a:r>
          </a:p>
          <a:p>
            <a:r>
              <a:rPr lang="en-US" dirty="0" smtClean="0"/>
              <a:t>Non-ideal behavior of the RF distribution chain after the klystron changes the effective external Q of the klystron output cavity and it can:</a:t>
            </a:r>
          </a:p>
          <a:p>
            <a:pPr marL="342900" indent="-342900">
              <a:buAutoNum type="arabicPeriod"/>
            </a:pPr>
            <a:r>
              <a:rPr lang="en-US" dirty="0" smtClean="0"/>
              <a:t>Have an influence on performances</a:t>
            </a:r>
          </a:p>
          <a:p>
            <a:pPr marL="342900" indent="-342900">
              <a:buAutoNum type="arabicPeriod"/>
            </a:pPr>
            <a:r>
              <a:rPr lang="en-US" dirty="0" smtClean="0"/>
              <a:t>In worst cases give rise to reflected electrons and instabilities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352" y="3573016"/>
            <a:ext cx="6634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Example:</a:t>
            </a:r>
          </a:p>
          <a:p>
            <a:r>
              <a:rPr lang="en-US" sz="1400" dirty="0" smtClean="0"/>
              <a:t>ESS Medium Beta klystron </a:t>
            </a:r>
          </a:p>
          <a:p>
            <a:r>
              <a:rPr lang="en-US" sz="1400" dirty="0" smtClean="0"/>
              <a:t>Non-monotonous phase observed during Acceptance Test due to electrons “bouncing” in the output cavity: observed in simulations only for higher values of </a:t>
            </a:r>
            <a:r>
              <a:rPr lang="en-US" sz="1400" dirty="0" err="1" smtClean="0"/>
              <a:t>Qext</a:t>
            </a:r>
            <a:endParaRPr lang="en-US" sz="1400" dirty="0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563849"/>
              </p:ext>
            </p:extLst>
          </p:nvPr>
        </p:nvGraphicFramePr>
        <p:xfrm>
          <a:off x="7752184" y="2780928"/>
          <a:ext cx="4042841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184232" y="2204864"/>
            <a:ext cx="3435477" cy="72008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1600" b="1" dirty="0" smtClean="0"/>
              <a:t>ESS-8</a:t>
            </a:r>
          </a:p>
          <a:p>
            <a:pPr algn="ctr"/>
            <a:r>
              <a:rPr lang="en-US" sz="1600" b="1" dirty="0" smtClean="0"/>
              <a:t>Operation on mismatched load </a:t>
            </a:r>
          </a:p>
          <a:p>
            <a:pPr algn="ctr"/>
            <a:r>
              <a:rPr lang="en-US" sz="1600" b="1" dirty="0" smtClean="0"/>
              <a:t>(VSWR 1.2, variable phase)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1344" y="2852936"/>
            <a:ext cx="444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the klystron behavior on mismatched load is important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55" y="4582027"/>
            <a:ext cx="3327613" cy="21735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3832" y="5373216"/>
            <a:ext cx="4243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Problem solved by reducing </a:t>
            </a:r>
            <a:r>
              <a:rPr lang="en-US" dirty="0" err="1" smtClean="0"/>
              <a:t>Qext</a:t>
            </a:r>
            <a:r>
              <a:rPr lang="en-US" dirty="0" smtClean="0"/>
              <a:t> of output cavity (and slightly reducing the tube efficiency)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1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 life” issues (4)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HV rise and fall time in pulsed systems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7368" y="1772816"/>
            <a:ext cx="1137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can be applied only after HV </a:t>
            </a:r>
            <a:r>
              <a:rPr lang="en-US" dirty="0"/>
              <a:t>p</a:t>
            </a:r>
            <a:r>
              <a:rPr lang="en-US" dirty="0" smtClean="0"/>
              <a:t>ulse is up and stable.</a:t>
            </a:r>
          </a:p>
          <a:p>
            <a:r>
              <a:rPr lang="en-US" dirty="0" smtClean="0"/>
              <a:t>Some DC power is dissipated at the beginning and end of the pulse: tube </a:t>
            </a:r>
            <a:r>
              <a:rPr lang="en-US" dirty="0"/>
              <a:t>efficiency is not affected but the system efficiency is reduced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528048" y="2924944"/>
            <a:ext cx="3566307" cy="2197232"/>
            <a:chOff x="245099" y="384797"/>
            <a:chExt cx="3797811" cy="1954528"/>
          </a:xfrm>
        </p:grpSpPr>
        <p:cxnSp>
          <p:nvCxnSpPr>
            <p:cNvPr id="8" name="Straight Arrow Connector 7"/>
            <p:cNvCxnSpPr/>
            <p:nvPr/>
          </p:nvCxnSpPr>
          <p:spPr>
            <a:xfrm flipH="1" flipV="1">
              <a:off x="1462876" y="584186"/>
              <a:ext cx="8034" cy="1492768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470909" y="2076953"/>
              <a:ext cx="2572001" cy="2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 Box 8"/>
            <p:cNvSpPr txBox="1"/>
            <p:nvPr/>
          </p:nvSpPr>
          <p:spPr>
            <a:xfrm>
              <a:off x="245099" y="384797"/>
              <a:ext cx="1323529" cy="3893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MS Mincho"/>
                  <a:cs typeface="Times New Roman"/>
                </a:rPr>
                <a:t>High Voltage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MS Mincho"/>
                  <a:cs typeface="Times New Roman"/>
                </a:rPr>
                <a:t>(Negative polarity)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1" name="Text Box 9"/>
            <p:cNvSpPr txBox="1"/>
            <p:nvPr/>
          </p:nvSpPr>
          <p:spPr>
            <a:xfrm>
              <a:off x="3551614" y="2126986"/>
              <a:ext cx="491296" cy="212339"/>
            </a:xfrm>
            <a:prstGeom prst="rect">
              <a:avLst/>
            </a:prstGeom>
            <a:noFill/>
            <a:effectLst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MS Mincho"/>
                  <a:cs typeface="Times New Roman"/>
                </a:rPr>
                <a:t>Time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755159" y="1061835"/>
              <a:ext cx="250796" cy="1015118"/>
            </a:xfrm>
            <a:prstGeom prst="straightConnector1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2748670" y="1061835"/>
              <a:ext cx="285762" cy="1015118"/>
            </a:xfrm>
            <a:prstGeom prst="straightConnector1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05955" y="1061837"/>
              <a:ext cx="742715" cy="0"/>
            </a:xfrm>
            <a:prstGeom prst="straightConnector1">
              <a:avLst/>
            </a:prstGeom>
            <a:ln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736369" y="1072686"/>
              <a:ext cx="13341" cy="1004267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037335" y="1061836"/>
              <a:ext cx="0" cy="101511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658525" y="2295104"/>
              <a:ext cx="148849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76"/>
            <p:cNvSpPr txBox="1"/>
            <p:nvPr/>
          </p:nvSpPr>
          <p:spPr>
            <a:xfrm>
              <a:off x="2208690" y="526622"/>
              <a:ext cx="566046" cy="24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mbria"/>
                  <a:ea typeface="MS Mincho"/>
                  <a:cs typeface="Times New Roman"/>
                </a:rPr>
                <a:t>3.5</a:t>
              </a:r>
              <a:r>
                <a:rPr lang="en-US" sz="800" kern="1200" dirty="0" smtClean="0">
                  <a:solidFill>
                    <a:srgbClr val="000000"/>
                  </a:solidFill>
                  <a:effectLst/>
                  <a:latin typeface="Cambria"/>
                  <a:ea typeface="MS Mincho"/>
                  <a:cs typeface="Times New Roman"/>
                </a:rPr>
                <a:t> </a:t>
              </a:r>
              <a:r>
                <a:rPr lang="en-US" sz="800" kern="1200" dirty="0" err="1">
                  <a:solidFill>
                    <a:srgbClr val="000000"/>
                  </a:solidFill>
                  <a:effectLst/>
                  <a:latin typeface="Cambria"/>
                  <a:ea typeface="MS Mincho"/>
                  <a:cs typeface="Times New Roman"/>
                </a:rPr>
                <a:t>ms</a:t>
              </a:r>
              <a:endParaRPr lang="en-US" sz="1000" dirty="0">
                <a:effectLst/>
                <a:latin typeface="Times"/>
                <a:ea typeface="ＭＳ 明朝"/>
                <a:cs typeface="Times New Roman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8211034" y="3457971"/>
            <a:ext cx="6924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rot="16200000">
            <a:off x="7503211" y="4148864"/>
            <a:ext cx="1128970" cy="227746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Triangle 20"/>
          <p:cNvSpPr/>
          <p:nvPr/>
        </p:nvSpPr>
        <p:spPr>
          <a:xfrm rot="16200000" flipV="1">
            <a:off x="8460933" y="4140804"/>
            <a:ext cx="1128970" cy="243866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19936" y="5733256"/>
            <a:ext cx="379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rise</a:t>
            </a:r>
            <a:r>
              <a:rPr lang="en-US" dirty="0" smtClean="0"/>
              <a:t>=</a:t>
            </a:r>
            <a:r>
              <a:rPr lang="en-US" dirty="0" err="1" smtClean="0"/>
              <a:t>t</a:t>
            </a:r>
            <a:r>
              <a:rPr lang="en-US" baseline="-25000" dirty="0" err="1" smtClean="0"/>
              <a:t>fall</a:t>
            </a:r>
            <a:r>
              <a:rPr lang="en-US" dirty="0" smtClean="0"/>
              <a:t>=250 us, HV=109 kV, I=21.5 A</a:t>
            </a:r>
          </a:p>
          <a:p>
            <a:r>
              <a:rPr lang="en-US" dirty="0" smtClean="0"/>
              <a:t>Efficiency is reduced by 0.2%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7" y="3580115"/>
            <a:ext cx="4203554" cy="3052346"/>
          </a:xfrm>
          <a:prstGeom prst="rect">
            <a:avLst/>
          </a:prstGeom>
        </p:spPr>
      </p:pic>
      <p:sp>
        <p:nvSpPr>
          <p:cNvPr id="24" name="Text Box 76"/>
          <p:cNvSpPr txBox="1"/>
          <p:nvPr/>
        </p:nvSpPr>
        <p:spPr>
          <a:xfrm>
            <a:off x="8258573" y="5122176"/>
            <a:ext cx="3935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800" dirty="0">
                <a:solidFill>
                  <a:srgbClr val="000000"/>
                </a:solidFill>
                <a:latin typeface="Cambria"/>
                <a:ea typeface="MS Mincho"/>
                <a:cs typeface="Times New Roman"/>
              </a:rPr>
              <a:t>4</a:t>
            </a:r>
            <a:r>
              <a:rPr lang="en-US" sz="800" kern="1200" dirty="0" smtClean="0">
                <a:solidFill>
                  <a:srgbClr val="000000"/>
                </a:solidFill>
                <a:effectLst/>
                <a:latin typeface="Cambria"/>
                <a:ea typeface="MS Mincho"/>
                <a:cs typeface="Times New Roman"/>
              </a:rPr>
              <a:t> </a:t>
            </a:r>
            <a:r>
              <a:rPr lang="en-US" sz="800" kern="1200" dirty="0" err="1">
                <a:solidFill>
                  <a:srgbClr val="000000"/>
                </a:solidFill>
                <a:effectLst/>
                <a:latin typeface="Cambria"/>
                <a:ea typeface="MS Mincho"/>
                <a:cs typeface="Times New Roman"/>
              </a:rPr>
              <a:t>ms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1384" y="2780928"/>
            <a:ext cx="374441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smtClean="0"/>
              <a:t>Very small effect on efficiency</a:t>
            </a:r>
          </a:p>
        </p:txBody>
      </p:sp>
    </p:spTree>
    <p:extLst>
      <p:ext uri="{BB962C8B-B14F-4D97-AF65-F5344CB8AC3E}">
        <p14:creationId xmlns:p14="http://schemas.microsoft.com/office/powerpoint/2010/main" val="3666346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“Real life” issues (5)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Power overhead for LLRF regulation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63352" y="1772816"/>
            <a:ext cx="4464496" cy="190517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Klystrons reach maximum efficiency at saturation </a:t>
            </a:r>
          </a:p>
          <a:p>
            <a:r>
              <a:rPr lang="en-US" dirty="0" smtClean="0"/>
              <a:t>Due to need of overhead for regulation purposes we can’t operate them in saturation but we need to stay in the linear region; this will reduce the efficiency</a:t>
            </a:r>
          </a:p>
          <a:p>
            <a:r>
              <a:rPr lang="en-US" dirty="0" smtClean="0"/>
              <a:t>At ESS, the current overhead for LLRF is 25% (+5% to take into account power dissipation in the RFDS)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2492896"/>
            <a:ext cx="1425995" cy="576064"/>
          </a:xfrm>
          <a:prstGeom prst="rect">
            <a:avLst/>
          </a:prstGeom>
          <a:ln>
            <a:solidFill>
              <a:srgbClr val="FF0000"/>
            </a:solidFill>
          </a:ln>
        </p:spPr>
      </p:pic>
      <p:graphicFrame>
        <p:nvGraphicFramePr>
          <p:cNvPr id="9" name="Graphique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272847"/>
              </p:ext>
            </p:extLst>
          </p:nvPr>
        </p:nvGraphicFramePr>
        <p:xfrm>
          <a:off x="7824192" y="1484784"/>
          <a:ext cx="4006731" cy="296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Worksheet" r:id="rId4" imgW="9108213" imgH="6748857" progId="Excel.Sheet.8">
                  <p:embed/>
                </p:oleObj>
              </mc:Choice>
              <mc:Fallback>
                <p:oleObj name="Worksheet" r:id="rId4" imgW="9108213" imgH="67488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192" y="1484784"/>
                        <a:ext cx="4006731" cy="2969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560496" y="2708920"/>
            <a:ext cx="946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Saturation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056440" y="4293096"/>
            <a:ext cx="1430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of Thales ED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268" y="3979223"/>
            <a:ext cx="35445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Power to the cavity = 950 kW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Overhead = 25%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Klystron saturated power = 1.18 MW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3792" y="3645024"/>
            <a:ext cx="3823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present klystrons (</a:t>
            </a:r>
            <a:r>
              <a:rPr lang="en-US" sz="1600" dirty="0"/>
              <a:t>Efficiency at saturation </a:t>
            </a:r>
            <a:r>
              <a:rPr lang="en-US" sz="1600" dirty="0" smtClean="0"/>
              <a:t>65%):</a:t>
            </a:r>
          </a:p>
          <a:p>
            <a:r>
              <a:rPr lang="en-US" sz="1600" dirty="0" smtClean="0"/>
              <a:t>Operational efficiency: </a:t>
            </a:r>
            <a:r>
              <a:rPr lang="en-US" sz="1600" b="1" dirty="0" smtClean="0">
                <a:solidFill>
                  <a:srgbClr val="FF0000"/>
                </a:solidFill>
              </a:rPr>
              <a:t>52%</a:t>
            </a:r>
            <a:r>
              <a:rPr lang="en-US" sz="1600" dirty="0" smtClean="0"/>
              <a:t> </a:t>
            </a:r>
          </a:p>
        </p:txBody>
      </p:sp>
      <p:sp>
        <p:nvSpPr>
          <p:cNvPr id="14" name="Left-Up Arrow 13"/>
          <p:cNvSpPr/>
          <p:nvPr/>
        </p:nvSpPr>
        <p:spPr>
          <a:xfrm rot="8135337">
            <a:off x="3602210" y="4155313"/>
            <a:ext cx="850392" cy="850392"/>
          </a:xfrm>
          <a:prstGeom prst="lef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63352" y="5805264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possible solution is to act on high voltage instead than drive power (see R. Yogi’s presentation at IVEC 2019)</a:t>
            </a:r>
          </a:p>
          <a:p>
            <a:r>
              <a:rPr lang="en-US" dirty="0" smtClean="0"/>
              <a:t>Mitigation: reduce overhead as much as possible!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223792" y="4725144"/>
            <a:ext cx="425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HE klystrons (</a:t>
            </a:r>
            <a:r>
              <a:rPr lang="en-US" sz="1600" dirty="0"/>
              <a:t>Efficiency at saturation </a:t>
            </a:r>
            <a:r>
              <a:rPr lang="en-US" sz="1600" dirty="0" smtClean="0"/>
              <a:t>80%):</a:t>
            </a:r>
          </a:p>
          <a:p>
            <a:r>
              <a:rPr lang="en-US" sz="1600" dirty="0" smtClean="0"/>
              <a:t>Operational efficiency: </a:t>
            </a:r>
            <a:r>
              <a:rPr lang="en-US" sz="1600" b="1" dirty="0" smtClean="0">
                <a:solidFill>
                  <a:srgbClr val="FF0000"/>
                </a:solidFill>
              </a:rPr>
              <a:t>64% </a:t>
            </a:r>
            <a:r>
              <a:rPr lang="en-US" sz="1600" dirty="0" smtClean="0"/>
              <a:t>(more if less overhead is required)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48328" y="5301208"/>
            <a:ext cx="252028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b="1" dirty="0" smtClean="0"/>
              <a:t>BIG</a:t>
            </a:r>
            <a:r>
              <a:rPr lang="en-US" sz="2000" dirty="0" smtClean="0"/>
              <a:t> impact on </a:t>
            </a:r>
          </a:p>
          <a:p>
            <a:pPr algn="l"/>
            <a:r>
              <a:rPr lang="en-US" sz="2000" dirty="0" smtClean="0"/>
              <a:t>efficiency in operation!</a:t>
            </a:r>
          </a:p>
        </p:txBody>
      </p:sp>
    </p:spTree>
    <p:extLst>
      <p:ext uri="{BB962C8B-B14F-4D97-AF65-F5344CB8AC3E}">
        <p14:creationId xmlns:p14="http://schemas.microsoft.com/office/powerpoint/2010/main" val="201992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1000"/>
            <a:ext cx="5918448" cy="4345166"/>
          </a:xfrm>
        </p:spPr>
        <p:txBody>
          <a:bodyPr/>
          <a:lstStyle/>
          <a:p>
            <a:r>
              <a:rPr lang="en-US" dirty="0"/>
              <a:t>In the example with low </a:t>
            </a:r>
            <a:r>
              <a:rPr lang="en-US" dirty="0" err="1"/>
              <a:t>perveance</a:t>
            </a:r>
            <a:r>
              <a:rPr lang="en-US" dirty="0"/>
              <a:t> case about 10% reduction in efficiency can be expected due to effects related to bunching and deceleration processes. Can be mitigated (low </a:t>
            </a:r>
            <a:r>
              <a:rPr lang="en-US" dirty="0" err="1"/>
              <a:t>perveance</a:t>
            </a:r>
            <a:r>
              <a:rPr lang="en-US" dirty="0"/>
              <a:t>, hollow beam, high efficiency bunching methods, etc.) but not eliminated.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factors limiting the overall system efficiency have to be considered (auxiliary power supplies, regulation overhead, non-ideal load, </a:t>
            </a:r>
            <a:r>
              <a:rPr lang="en-US" dirty="0" err="1"/>
              <a:t>etc</a:t>
            </a:r>
            <a:r>
              <a:rPr lang="en-US" dirty="0"/>
              <a:t>). These </a:t>
            </a:r>
            <a:r>
              <a:rPr lang="en-US" dirty="0" smtClean="0"/>
              <a:t>can be difficult </a:t>
            </a:r>
            <a:r>
              <a:rPr lang="en-US" dirty="0"/>
              <a:t>to quantify and depend on the particular system considered.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672064" y="1772816"/>
            <a:ext cx="4686648" cy="3091016"/>
            <a:chOff x="7314008" y="2373396"/>
            <a:chExt cx="4686648" cy="30910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14008" y="2373396"/>
              <a:ext cx="4686648" cy="3091016"/>
            </a:xfrm>
            <a:prstGeom prst="rect">
              <a:avLst/>
            </a:prstGeom>
          </p:spPr>
        </p:pic>
        <p:sp>
          <p:nvSpPr>
            <p:cNvPr id="8" name="5-Point Star 7"/>
            <p:cNvSpPr/>
            <p:nvPr/>
          </p:nvSpPr>
          <p:spPr>
            <a:xfrm>
              <a:off x="8754168" y="3284984"/>
              <a:ext cx="144016" cy="144016"/>
            </a:xfrm>
            <a:prstGeom prst="star5">
              <a:avLst/>
            </a:prstGeom>
            <a:solidFill>
              <a:srgbClr val="FD44F6"/>
            </a:solidFill>
            <a:ln>
              <a:solidFill>
                <a:srgbClr val="FD44F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10554368" y="2891036"/>
              <a:ext cx="144016" cy="144016"/>
            </a:xfrm>
            <a:prstGeom prst="star5">
              <a:avLst/>
            </a:prstGeom>
            <a:solidFill>
              <a:srgbClr val="FD44F6"/>
            </a:solidFill>
            <a:ln>
              <a:solidFill>
                <a:srgbClr val="FD44F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06892" y="2780928"/>
              <a:ext cx="648072" cy="36004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US" sz="1600" b="1" dirty="0" smtClean="0">
                  <a:solidFill>
                    <a:srgbClr val="FD44F6"/>
                  </a:solidFill>
                </a:rPr>
                <a:t>ESS-8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816080" y="5157192"/>
            <a:ext cx="4799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Thanks to I. </a:t>
            </a:r>
            <a:r>
              <a:rPr lang="en-US" sz="1600" dirty="0" err="1"/>
              <a:t>Syratchev</a:t>
            </a:r>
            <a:r>
              <a:rPr lang="en-US" sz="1600" dirty="0"/>
              <a:t> and J. </a:t>
            </a:r>
            <a:r>
              <a:rPr lang="en-US" sz="1600" dirty="0" err="1"/>
              <a:t>Cai</a:t>
            </a:r>
            <a:r>
              <a:rPr lang="en-US" sz="1600" dirty="0"/>
              <a:t>  whose material has been widely used in this presentation and for the efforts put in the High Efficiency Klystron </a:t>
            </a:r>
            <a:r>
              <a:rPr lang="en-US" sz="1600" dirty="0" smtClean="0"/>
              <a:t>collaboration and the development of the </a:t>
            </a:r>
            <a:r>
              <a:rPr lang="en-US" sz="1600" dirty="0" err="1" smtClean="0"/>
              <a:t>KlyC</a:t>
            </a:r>
            <a:r>
              <a:rPr lang="en-US" sz="1600" dirty="0" smtClean="0"/>
              <a:t> code!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464" y="5949280"/>
            <a:ext cx="720080" cy="6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69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84784"/>
            <a:ext cx="11089232" cy="5184576"/>
          </a:xfrm>
        </p:spPr>
        <p:txBody>
          <a:bodyPr/>
          <a:lstStyle/>
          <a:p>
            <a:r>
              <a:rPr lang="en-US" dirty="0" smtClean="0"/>
              <a:t>High efficiency basic concepts</a:t>
            </a:r>
          </a:p>
          <a:p>
            <a:r>
              <a:rPr lang="en-US" dirty="0" smtClean="0"/>
              <a:t>Methods to achieve high efficiency (short recap)</a:t>
            </a:r>
          </a:p>
          <a:p>
            <a:endParaRPr lang="en-US" dirty="0"/>
          </a:p>
          <a:p>
            <a:r>
              <a:rPr lang="en-US" dirty="0" smtClean="0"/>
              <a:t>Bunching and deceleration issues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1D (bunch saturation, bunch congregation, space charge power)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2D (bunch stratification)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3D (symmetry of output coupler, beam rotation due to cathode emission)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“Real life” issues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 err="1"/>
              <a:t>Ohmic</a:t>
            </a:r>
            <a:r>
              <a:rPr lang="en-US" dirty="0"/>
              <a:t> losses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Power dissipated by the auxiliary power supplies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Non-ideal output match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HV </a:t>
            </a:r>
            <a:r>
              <a:rPr lang="en-US" dirty="0" err="1"/>
              <a:t>risetime</a:t>
            </a:r>
            <a:r>
              <a:rPr lang="en-US" dirty="0"/>
              <a:t> in pulsed systems</a:t>
            </a:r>
          </a:p>
          <a:p>
            <a:pPr marL="500063" lvl="1" indent="-285750">
              <a:buFont typeface="Arial"/>
              <a:buChar char="•"/>
            </a:pPr>
            <a:r>
              <a:rPr lang="en-US" dirty="0"/>
              <a:t>Power overhead for regulation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efficiency basic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3392" y="2492896"/>
            <a:ext cx="513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Short bunches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</a:t>
            </a:r>
            <a:r>
              <a:rPr lang="en-US" dirty="0" smtClean="0"/>
              <a:t>unch saturation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Velocity spread optimization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Bunch congregation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384" y="1556792"/>
            <a:ext cx="5133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ecipe for the very high efficiency tube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149" y="2123564"/>
            <a:ext cx="133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</a:t>
            </a:r>
            <a:r>
              <a:rPr lang="en-US" b="1" dirty="0" smtClean="0"/>
              <a:t>ngredients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1988840"/>
            <a:ext cx="3323114" cy="4153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4581128"/>
            <a:ext cx="2058918" cy="19580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67608" y="4797152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Methods</a:t>
            </a:r>
            <a:r>
              <a:rPr lang="en-US" dirty="0"/>
              <a:t> to achieve  high </a:t>
            </a:r>
            <a:r>
              <a:rPr lang="en-US" dirty="0" smtClean="0"/>
              <a:t>efficiency (klystrons):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Core Oscillations Method (COM)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BAC method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Harmonic bunching (CSM)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4933" y="2480068"/>
            <a:ext cx="2147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RF beam current optimization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2956550" y="2565041"/>
            <a:ext cx="484269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>
            <a:off x="3935760" y="3140968"/>
            <a:ext cx="216024" cy="576064"/>
          </a:xfrm>
          <a:prstGeom prst="rightBrac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23792" y="3140968"/>
            <a:ext cx="1512168" cy="50405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r>
              <a:rPr lang="en-US" dirty="0" smtClean="0"/>
              <a:t>Bunch internal</a:t>
            </a:r>
          </a:p>
          <a:p>
            <a:pPr algn="l"/>
            <a:r>
              <a:rPr lang="en-US" dirty="0" smtClean="0"/>
              <a:t> “structure”</a:t>
            </a:r>
          </a:p>
        </p:txBody>
      </p:sp>
    </p:spTree>
    <p:extLst>
      <p:ext uri="{BB962C8B-B14F-4D97-AF65-F5344CB8AC3E}">
        <p14:creationId xmlns:p14="http://schemas.microsoft.com/office/powerpoint/2010/main" val="2148055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we achieve high efficiency?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407368" y="2420888"/>
            <a:ext cx="116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RF beam current is high when the bunches are very</a:t>
            </a:r>
            <a:r>
              <a:rPr lang="en-US" b="1" dirty="0" smtClean="0">
                <a:solidFill>
                  <a:srgbClr val="FF0000"/>
                </a:solidFill>
              </a:rPr>
              <a:t> short </a:t>
            </a:r>
            <a:r>
              <a:rPr lang="en-US" dirty="0" smtClean="0"/>
              <a:t>and “</a:t>
            </a:r>
            <a:r>
              <a:rPr lang="en-US" b="1" dirty="0" smtClean="0">
                <a:solidFill>
                  <a:srgbClr val="FF0000"/>
                </a:solidFill>
              </a:rPr>
              <a:t>dense</a:t>
            </a:r>
            <a:r>
              <a:rPr lang="en-US" dirty="0" smtClean="0"/>
              <a:t>” .</a:t>
            </a:r>
            <a:endParaRPr lang="en-US" b="1" dirty="0" smtClean="0"/>
          </a:p>
          <a:p>
            <a:r>
              <a:rPr lang="en-US" b="1" dirty="0" smtClean="0"/>
              <a:t>Ideally</a:t>
            </a:r>
            <a:r>
              <a:rPr lang="en-US" dirty="0" smtClean="0"/>
              <a:t> all electrons should be arriving at the output cavity at the same time: the transit time should be </a:t>
            </a:r>
            <a:r>
              <a:rPr lang="en-US" dirty="0" err="1" smtClean="0"/>
              <a:t>sawtooth</a:t>
            </a:r>
            <a:r>
              <a:rPr lang="en-US" dirty="0" smtClean="0"/>
              <a:t>-like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429000"/>
            <a:ext cx="2675556" cy="30305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7688" y="3861048"/>
            <a:ext cx="45727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Problems: </a:t>
            </a:r>
          </a:p>
          <a:p>
            <a:pPr marL="342900" indent="-342900">
              <a:buAutoNum type="arabicPeriod"/>
            </a:pPr>
            <a:r>
              <a:rPr lang="en-US" dirty="0" smtClean="0"/>
              <a:t>Infinitely short bunch does not exist because of space charge</a:t>
            </a:r>
          </a:p>
          <a:p>
            <a:pPr marL="342900" indent="-342900">
              <a:buAutoNum type="arabicPeriod"/>
            </a:pPr>
            <a:r>
              <a:rPr lang="en-US" dirty="0" smtClean="0"/>
              <a:t>Space charge elongates the bunch while decelerating</a:t>
            </a:r>
          </a:p>
          <a:p>
            <a:pPr marL="342900" indent="-342900">
              <a:buAutoNum type="arabicPeriod"/>
            </a:pPr>
            <a:r>
              <a:rPr lang="en-US" dirty="0" smtClean="0"/>
              <a:t>Some electrons will be in the </a:t>
            </a:r>
            <a:r>
              <a:rPr lang="en-US" dirty="0" err="1" smtClean="0"/>
              <a:t>antibunch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07368" y="1630541"/>
            <a:ext cx="10585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RF beam current induces RF voltage in the output cavity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general high induced voltage in the output cavity means high output power -&gt; high efficiency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7688" y="5949280"/>
            <a:ext cx="4536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 klystrons -&gt; low </a:t>
            </a:r>
            <a:r>
              <a:rPr lang="en-US" dirty="0" err="1" smtClean="0"/>
              <a:t>microperveance</a:t>
            </a:r>
            <a:r>
              <a:rPr lang="en-US" dirty="0" smtClean="0"/>
              <a:t> helps  because it means lower space charge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3284984"/>
            <a:ext cx="3659648" cy="33659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0000" y="6168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of RF current and bunch saturation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1344" y="4581128"/>
            <a:ext cx="6336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Particles in the </a:t>
            </a:r>
            <a:r>
              <a:rPr lang="en-US" dirty="0" err="1" smtClean="0"/>
              <a:t>antibunch</a:t>
            </a:r>
            <a:r>
              <a:rPr lang="en-US" dirty="0" smtClean="0"/>
              <a:t> are an obstacle to high efficiency:</a:t>
            </a:r>
          </a:p>
          <a:p>
            <a:r>
              <a:rPr lang="en-US" dirty="0" smtClean="0"/>
              <a:t>1.They reduce the maximum beam current</a:t>
            </a:r>
          </a:p>
          <a:p>
            <a:r>
              <a:rPr lang="en-US" dirty="0" smtClean="0"/>
              <a:t>2. They are out of phase and are re-accelerated by the fields in the output gap</a:t>
            </a:r>
          </a:p>
          <a:p>
            <a:endParaRPr lang="en-US" dirty="0"/>
          </a:p>
          <a:p>
            <a:r>
              <a:rPr lang="en-US" b="1" dirty="0" smtClean="0"/>
              <a:t>2. Collect the outsiders in the bunch (</a:t>
            </a:r>
            <a:r>
              <a:rPr lang="en-US" b="1" dirty="0" smtClean="0">
                <a:solidFill>
                  <a:srgbClr val="FF0000"/>
                </a:solidFill>
              </a:rPr>
              <a:t>bunch saturation</a:t>
            </a:r>
            <a:r>
              <a:rPr lang="en-US" b="1" dirty="0" smtClean="0"/>
              <a:t>) will increase efficiency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800" y="1628800"/>
            <a:ext cx="4327104" cy="305988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0808849" y="2248444"/>
            <a:ext cx="516194" cy="3195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08849" y="1835490"/>
            <a:ext cx="516194" cy="319548"/>
          </a:xfrm>
          <a:prstGeom prst="ellipse">
            <a:avLst/>
          </a:prstGeom>
          <a:noFill/>
          <a:ln w="28575" cmpd="sng">
            <a:solidFill>
              <a:srgbClr val="3AFF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256030" y="1859751"/>
            <a:ext cx="918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3AFF28"/>
                </a:solidFill>
              </a:rPr>
              <a:t>antibunch</a:t>
            </a:r>
            <a:endParaRPr lang="en-US" sz="1400" dirty="0">
              <a:solidFill>
                <a:srgbClr val="3AFF28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808849" y="2567992"/>
            <a:ext cx="516194" cy="319548"/>
          </a:xfrm>
          <a:prstGeom prst="ellipse">
            <a:avLst/>
          </a:prstGeom>
          <a:noFill/>
          <a:ln w="28575" cmpd="sng">
            <a:solidFill>
              <a:srgbClr val="3AFF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350981" y="2246188"/>
            <a:ext cx="637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bunch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368" y="4797152"/>
            <a:ext cx="2230175" cy="1893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510" y="4817972"/>
            <a:ext cx="2206117" cy="1886993"/>
          </a:xfrm>
          <a:prstGeom prst="rect">
            <a:avLst/>
          </a:prstGeom>
        </p:spPr>
      </p:pic>
      <p:pic>
        <p:nvPicPr>
          <p:cNvPr id="15" name="Image 13"/>
          <p:cNvPicPr>
            <a:picLocks noChangeAspect="1"/>
          </p:cNvPicPr>
          <p:nvPr/>
        </p:nvPicPr>
        <p:blipFill rotWithShape="1">
          <a:blip r:embed="rId5"/>
          <a:srcRect l="56705" t="16377" r="499" b="42780"/>
          <a:stretch/>
        </p:blipFill>
        <p:spPr>
          <a:xfrm>
            <a:off x="479376" y="1848927"/>
            <a:ext cx="5688632" cy="260058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919536" y="3717032"/>
            <a:ext cx="360040" cy="43204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279576" y="3717032"/>
            <a:ext cx="432048" cy="504056"/>
          </a:xfrm>
          <a:prstGeom prst="ellipse">
            <a:avLst/>
          </a:prstGeom>
          <a:noFill/>
          <a:ln w="28575" cmpd="sng">
            <a:solidFill>
              <a:srgbClr val="3AFF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919536" y="3429000"/>
            <a:ext cx="508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bunch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51584" y="3429000"/>
            <a:ext cx="704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solidFill>
                  <a:srgbClr val="3AFF28"/>
                </a:solidFill>
              </a:rPr>
              <a:t>antibunch</a:t>
            </a:r>
            <a:endParaRPr lang="en-US" sz="1000" dirty="0">
              <a:solidFill>
                <a:srgbClr val="3AF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1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RF current and bunch saturation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123"/>
          <a:stretch/>
        </p:blipFill>
        <p:spPr>
          <a:xfrm>
            <a:off x="7896200" y="2132856"/>
            <a:ext cx="3415055" cy="388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360" y="2636912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Ideally, the RF current in the output cavity is maximum when the red lines are horizontal (short bunches)</a:t>
            </a:r>
          </a:p>
          <a:p>
            <a:endParaRPr lang="en-US" dirty="0"/>
          </a:p>
          <a:p>
            <a:r>
              <a:rPr lang="en-US" dirty="0" smtClean="0"/>
              <a:t>Also, the </a:t>
            </a:r>
            <a:r>
              <a:rPr lang="en-US" dirty="0" err="1" smtClean="0"/>
              <a:t>antibunch</a:t>
            </a:r>
            <a:r>
              <a:rPr lang="en-US" dirty="0" smtClean="0"/>
              <a:t> is empty when the green lines are strictly vertical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8917526" y="3730598"/>
            <a:ext cx="1040580" cy="34413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958106" y="2624469"/>
            <a:ext cx="1040580" cy="28615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917526" y="4074728"/>
            <a:ext cx="0" cy="847213"/>
          </a:xfrm>
          <a:prstGeom prst="line">
            <a:avLst/>
          </a:prstGeom>
          <a:ln w="57150" cmpd="sng">
            <a:solidFill>
              <a:srgbClr val="3AFF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79410" y="2910622"/>
            <a:ext cx="0" cy="847213"/>
          </a:xfrm>
          <a:prstGeom prst="line">
            <a:avLst/>
          </a:prstGeom>
          <a:ln w="57150" cmpd="sng">
            <a:solidFill>
              <a:srgbClr val="3AFF2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560496" y="5877272"/>
            <a:ext cx="1477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Departing time (phase)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47302" y="2740345"/>
            <a:ext cx="1036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Arrival time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90" y="4534643"/>
            <a:ext cx="2878020" cy="1878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464" y="4581129"/>
            <a:ext cx="3378141" cy="1914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7806" y="5104581"/>
            <a:ext cx="1123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Eff</a:t>
            </a:r>
            <a:r>
              <a:rPr lang="en-US" dirty="0" smtClean="0"/>
              <a:t>=78.5%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1864" y="5013176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Eff</a:t>
            </a:r>
            <a:r>
              <a:rPr lang="en-US" dirty="0" smtClean="0"/>
              <a:t>=86.5%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7368" y="1844824"/>
            <a:ext cx="313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way to look at things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0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344" y="1556792"/>
            <a:ext cx="120006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output cavity the bunches have to slow down and give all their kinetic energy to the electric field</a:t>
            </a:r>
          </a:p>
          <a:p>
            <a:endParaRPr lang="en-US" dirty="0"/>
          </a:p>
          <a:p>
            <a:r>
              <a:rPr lang="en-US" dirty="0" smtClean="0"/>
              <a:t>But klystrons are velocity modulated tubes. </a:t>
            </a:r>
          </a:p>
          <a:p>
            <a:r>
              <a:rPr lang="en-US" dirty="0" smtClean="0"/>
              <a:t>So when we decelerate the slowest particle to zero, there will still be some energy left in the rest of the bunch </a:t>
            </a:r>
          </a:p>
          <a:p>
            <a:r>
              <a:rPr lang="en-US" dirty="0"/>
              <a:t>I</a:t>
            </a:r>
            <a:r>
              <a:rPr lang="en-US" dirty="0" smtClean="0"/>
              <a:t>f we want high efficiency we have to: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Reduce velocity spread </a:t>
            </a:r>
            <a:r>
              <a:rPr lang="en-US" b="1" dirty="0" smtClean="0"/>
              <a:t>at the output: ideally </a:t>
            </a:r>
            <a:r>
              <a:rPr lang="en-US" b="1" dirty="0" err="1" smtClean="0"/>
              <a:t>monocromatic</a:t>
            </a:r>
            <a:r>
              <a:rPr lang="en-US" b="1" dirty="0" smtClean="0"/>
              <a:t> bunch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018" y="4437112"/>
            <a:ext cx="2477734" cy="1990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4437112"/>
            <a:ext cx="2435421" cy="1983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264404" y="5280626"/>
            <a:ext cx="1389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Normalized velocity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515498" y="5275060"/>
            <a:ext cx="1389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Normalized velocity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5389242" y="6102105"/>
            <a:ext cx="3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ϕ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57152" y="6074220"/>
            <a:ext cx="335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ϕ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02819" y="3975208"/>
            <a:ext cx="190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phase space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2829" y="3846438"/>
            <a:ext cx="2581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Phase space @ output cavity entrance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9336" y="3717032"/>
            <a:ext cx="3143672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US" sz="2000" dirty="0" smtClean="0"/>
              <a:t>In the ideal klystron world</a:t>
            </a:r>
            <a:r>
              <a:rPr lang="is-IS" sz="2000" dirty="0" smtClean="0"/>
              <a:t>….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5932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 congregation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348" y="1412776"/>
            <a:ext cx="120766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Monocromatic</a:t>
            </a:r>
            <a:r>
              <a:rPr lang="en-US" sz="1400" dirty="0" smtClean="0"/>
              <a:t> bunch</a:t>
            </a:r>
            <a:r>
              <a:rPr lang="en-US" sz="1400" dirty="0"/>
              <a:t> </a:t>
            </a:r>
            <a:r>
              <a:rPr lang="en-US" sz="1400" dirty="0" smtClean="0"/>
              <a:t>would work only with a infinitely short bunch (delta bunch).</a:t>
            </a:r>
          </a:p>
          <a:p>
            <a:r>
              <a:rPr lang="en-US" sz="1400" dirty="0" smtClean="0"/>
              <a:t>In reality, during deceleration, the bunch will be elongated by </a:t>
            </a:r>
            <a:r>
              <a:rPr lang="en-US" sz="1400" dirty="0" err="1" smtClean="0"/>
              <a:t>debunching</a:t>
            </a:r>
            <a:r>
              <a:rPr lang="en-US" sz="1400" dirty="0" smtClean="0"/>
              <a:t> forces. It is essential that peripheral particles will not migrate to the anti-bunch. For the “long bunch”, this will be fulfilled if there is some </a:t>
            </a:r>
            <a:r>
              <a:rPr lang="en-US" sz="1400" b="1" dirty="0" smtClean="0">
                <a:solidFill>
                  <a:srgbClr val="FF0000"/>
                </a:solidFill>
              </a:rPr>
              <a:t>velocity dispersion </a:t>
            </a:r>
            <a:r>
              <a:rPr lang="en-US" sz="1400" dirty="0" smtClean="0"/>
              <a:t>along the bunch BEFORE it enters in the output cavity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To avoid migration of the electrons from bunch to anti-bunch during deceleration in the output cavity, the incoming bunch with non-zero length should have optimal velocity  dispersion: </a:t>
            </a:r>
            <a:r>
              <a:rPr lang="en-GB" sz="1400" b="1" dirty="0">
                <a:solidFill>
                  <a:srgbClr val="FF0000"/>
                </a:solidFill>
              </a:rPr>
              <a:t>Congregated Bunch</a:t>
            </a:r>
            <a:r>
              <a:rPr lang="en-GB" sz="1400" dirty="0"/>
              <a:t>, when the leading electrons are slower than the tailing </a:t>
            </a:r>
            <a:r>
              <a:rPr lang="en-GB" sz="1400" dirty="0" smtClean="0"/>
              <a:t>ones </a:t>
            </a:r>
            <a:r>
              <a:rPr lang="en-US" sz="1400" dirty="0"/>
              <a:t>(</a:t>
            </a:r>
            <a:r>
              <a:rPr lang="en-US" sz="1400" dirty="0" err="1"/>
              <a:t>Kochetova</a:t>
            </a:r>
            <a:r>
              <a:rPr lang="en-US" sz="1400" dirty="0"/>
              <a:t> et al., Radio-technic and Electronics, Moscow, 1981)</a:t>
            </a:r>
            <a:r>
              <a:rPr lang="en-US" sz="1400" dirty="0" smtClean="0"/>
              <a:t>.</a:t>
            </a:r>
            <a:endParaRPr lang="en-GB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400" dirty="0"/>
              <a:t>Congregated bunch should be gradually transformed at the cavity exit into </a:t>
            </a:r>
            <a:r>
              <a:rPr lang="en-GB" sz="1400" b="1" dirty="0"/>
              <a:t>monochromatic bunch </a:t>
            </a:r>
            <a:r>
              <a:rPr lang="en-GB" sz="1400" dirty="0"/>
              <a:t>with least velocity.</a:t>
            </a:r>
            <a:r>
              <a:rPr lang="en-US" sz="1400" dirty="0"/>
              <a:t> </a:t>
            </a:r>
            <a:endParaRPr lang="en-GB" sz="1400" strike="sngStrike" dirty="0"/>
          </a:p>
          <a:p>
            <a:r>
              <a:rPr lang="en-US" sz="1400" b="1" dirty="0" smtClean="0"/>
              <a:t>The concept of congregated bunch relaxes the demands on the strong bunching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3429000"/>
            <a:ext cx="3258214" cy="2295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3832" y="3861048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Each line in the plot corresponds to an output speed for particles in the last cavity: red line -&gt; 90% extraction efficiency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67408" y="5805264"/>
            <a:ext cx="5297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Fully saturated bunch with optimal congregation can deliver </a:t>
            </a:r>
            <a:r>
              <a:rPr lang="en-GB" b="1" dirty="0">
                <a:solidFill>
                  <a:srgbClr val="FF0000"/>
                </a:solidFill>
              </a:rPr>
              <a:t>90(+)% </a:t>
            </a:r>
            <a:r>
              <a:rPr lang="en-GB" b="1" dirty="0"/>
              <a:t>RF power production efficiency </a:t>
            </a:r>
            <a:r>
              <a:rPr lang="en-GB" dirty="0"/>
              <a:t>(in </a:t>
            </a:r>
            <a:r>
              <a:rPr lang="en-GB" dirty="0" smtClean="0"/>
              <a:t>simulations!)</a:t>
            </a:r>
            <a:r>
              <a:rPr lang="en-GB" dirty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14" y="3869759"/>
            <a:ext cx="3229087" cy="2421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525" y="4104099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90.1%</a:t>
            </a:r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4"/>
          <a:stretch/>
        </p:blipFill>
        <p:spPr>
          <a:xfrm>
            <a:off x="10851594" y="6007640"/>
            <a:ext cx="338525" cy="3115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08168" y="3284984"/>
            <a:ext cx="4310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Fully saturated bunch with optimal congregation. </a:t>
            </a:r>
          </a:p>
          <a:p>
            <a:r>
              <a:rPr lang="en-GB" sz="1600" dirty="0" smtClean="0"/>
              <a:t>FCC CSM output cavity, drift channel and beam. </a:t>
            </a:r>
            <a:endParaRPr lang="en-GB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882" y="3849737"/>
            <a:ext cx="1534163" cy="1150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830841" y="6296616"/>
            <a:ext cx="3471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I. </a:t>
            </a:r>
            <a:r>
              <a:rPr lang="en-US" sz="1100" dirty="0" err="1" smtClean="0"/>
              <a:t>Syratchev</a:t>
            </a:r>
            <a:r>
              <a:rPr lang="en-US" sz="1100" dirty="0" smtClean="0"/>
              <a:t>, 7</a:t>
            </a:r>
            <a:r>
              <a:rPr lang="en-US" sz="1100" baseline="30000" dirty="0" smtClean="0"/>
              <a:t>th</a:t>
            </a:r>
            <a:r>
              <a:rPr lang="en-US" sz="1100" dirty="0" smtClean="0"/>
              <a:t> Low </a:t>
            </a:r>
            <a:r>
              <a:rPr lang="en-US" sz="1100" dirty="0" err="1" smtClean="0"/>
              <a:t>Emittance</a:t>
            </a:r>
            <a:r>
              <a:rPr lang="en-US" sz="1100" dirty="0" smtClean="0"/>
              <a:t> Rings Workshop, Jan 2018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767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-0060907 - 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Powerpoint.potx</Template>
  <TotalTime>3428</TotalTime>
  <Words>2388</Words>
  <Application>Microsoft Macintosh PowerPoint</Application>
  <PresentationFormat>Custom</PresentationFormat>
  <Paragraphs>323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ESS-0060907 - Chess Core Powerpoint</vt:lpstr>
      <vt:lpstr>2_Anpassad formgivning</vt:lpstr>
      <vt:lpstr>Worksheet</vt:lpstr>
      <vt:lpstr>Technical limits of vacuum tubes efficiency</vt:lpstr>
      <vt:lpstr>Disclaimer</vt:lpstr>
      <vt:lpstr>Outline</vt:lpstr>
      <vt:lpstr>High efficiency basic concepts</vt:lpstr>
      <vt:lpstr>How do we achieve high efficiency?</vt:lpstr>
      <vt:lpstr>Optimization of RF current and bunch saturation </vt:lpstr>
      <vt:lpstr>Optimization of RF current and bunch saturation</vt:lpstr>
      <vt:lpstr>Velocity spread</vt:lpstr>
      <vt:lpstr>Bunch congregation</vt:lpstr>
      <vt:lpstr>Optimum bunching</vt:lpstr>
      <vt:lpstr>Optimum bunching</vt:lpstr>
      <vt:lpstr>Optimum bunching</vt:lpstr>
      <vt:lpstr>Ultimate efficiency reach</vt:lpstr>
      <vt:lpstr>Space charge power</vt:lpstr>
      <vt:lpstr>2D effects: radial bunch stratification</vt:lpstr>
      <vt:lpstr>2D effects: radial bunch stratification</vt:lpstr>
      <vt:lpstr>2D effects: magnetic field</vt:lpstr>
      <vt:lpstr>Summary example: bunching and deceleration effects</vt:lpstr>
      <vt:lpstr>Summary example: bunching and deceleration effects</vt:lpstr>
      <vt:lpstr>3D effects</vt:lpstr>
      <vt:lpstr>“Real life” issues (1)</vt:lpstr>
      <vt:lpstr>“Real life” issues (2)</vt:lpstr>
      <vt:lpstr>“Real life” issues (3)</vt:lpstr>
      <vt:lpstr>“Real life” issues (4)</vt:lpstr>
      <vt:lpstr>“Real life” issues (5)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martin.sjostrand@esss.se</dc:creator>
  <cp:lastModifiedBy>Chiara Marrelli</cp:lastModifiedBy>
  <cp:revision>58</cp:revision>
  <dcterms:created xsi:type="dcterms:W3CDTF">2018-10-29T15:52:13Z</dcterms:created>
  <dcterms:modified xsi:type="dcterms:W3CDTF">2019-06-19T06:33:56Z</dcterms:modified>
</cp:coreProperties>
</file>