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2"/>
  </p:notesMasterIdLst>
  <p:sldIdLst>
    <p:sldId id="256" r:id="rId2"/>
    <p:sldId id="259" r:id="rId3"/>
    <p:sldId id="260" r:id="rId4"/>
    <p:sldId id="263" r:id="rId5"/>
    <p:sldId id="262" r:id="rId6"/>
    <p:sldId id="261" r:id="rId7"/>
    <p:sldId id="264" r:id="rId8"/>
    <p:sldId id="265" r:id="rId9"/>
    <p:sldId id="266" r:id="rId10"/>
    <p:sldId id="267" r:id="rId11"/>
    <p:sldId id="268" r:id="rId12"/>
    <p:sldId id="269" r:id="rId13"/>
    <p:sldId id="270" r:id="rId14"/>
    <p:sldId id="271" r:id="rId15"/>
    <p:sldId id="273" r:id="rId16"/>
    <p:sldId id="272" r:id="rId17"/>
    <p:sldId id="274" r:id="rId18"/>
    <p:sldId id="275" r:id="rId19"/>
    <p:sldId id="276" r:id="rId20"/>
    <p:sldId id="277" r:id="rId21"/>
    <p:sldId id="278" r:id="rId22"/>
    <p:sldId id="281" r:id="rId23"/>
    <p:sldId id="284" r:id="rId24"/>
    <p:sldId id="285" r:id="rId25"/>
    <p:sldId id="286" r:id="rId26"/>
    <p:sldId id="287" r:id="rId27"/>
    <p:sldId id="288" r:id="rId28"/>
    <p:sldId id="282" r:id="rId29"/>
    <p:sldId id="279" r:id="rId30"/>
    <p:sldId id="280" r:id="rId31"/>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p:cViewPr varScale="1">
        <p:scale>
          <a:sx n="92" d="100"/>
          <a:sy n="92" d="100"/>
        </p:scale>
        <p:origin x="39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oleObject" Target="file:///\\cern.ch\dfs\Users\m\montesin\Documents\Private\1%20TWC-LIU\Amplifier\20180604%20MRFE6VP61K25N%20thermal%20curve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 / </a:t>
            </a:r>
            <a:r>
              <a:rPr lang="en-GB" dirty="0" err="1" smtClean="0"/>
              <a:t>Wpeak</a:t>
            </a:r>
            <a:endParaRPr lang="en-GB"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 W peak</c:v>
                </c:pt>
              </c:strCache>
            </c:strRef>
          </c:tx>
          <c:spPr>
            <a:solidFill>
              <a:srgbClr val="0070C0"/>
            </a:solidFill>
            <a:ln>
              <a:noFill/>
            </a:ln>
            <a:effectLst/>
          </c:spPr>
          <c:invertIfNegative val="0"/>
          <c:cat>
            <c:strRef>
              <c:f>Sheet1!$A$2:$A$11</c:f>
              <c:strCache>
                <c:ptCount val="10"/>
                <c:pt idx="0">
                  <c:v>Spain</c:v>
                </c:pt>
                <c:pt idx="1">
                  <c:v>Italy</c:v>
                </c:pt>
                <c:pt idx="2">
                  <c:v>Spain</c:v>
                </c:pt>
                <c:pt idx="3">
                  <c:v>Germany</c:v>
                </c:pt>
                <c:pt idx="4">
                  <c:v>Italy</c:v>
                </c:pt>
                <c:pt idx="5">
                  <c:v>France</c:v>
                </c:pt>
                <c:pt idx="6">
                  <c:v>Italy</c:v>
                </c:pt>
                <c:pt idx="7">
                  <c:v>France</c:v>
                </c:pt>
                <c:pt idx="8">
                  <c:v>Belgium</c:v>
                </c:pt>
                <c:pt idx="9">
                  <c:v>Israel</c:v>
                </c:pt>
              </c:strCache>
            </c:strRef>
          </c:cat>
          <c:val>
            <c:numRef>
              <c:f>Sheet1!$B$2:$B$11</c:f>
              <c:numCache>
                <c:formatCode>General</c:formatCode>
                <c:ptCount val="10"/>
                <c:pt idx="0">
                  <c:v>3.6948717950000001</c:v>
                </c:pt>
                <c:pt idx="1">
                  <c:v>4.7025641030000003</c:v>
                </c:pt>
                <c:pt idx="2">
                  <c:v>5.8769230769999998</c:v>
                </c:pt>
                <c:pt idx="3">
                  <c:v>7.1487179489999999</c:v>
                </c:pt>
                <c:pt idx="4">
                  <c:v>8.4666666670000001</c:v>
                </c:pt>
                <c:pt idx="5">
                  <c:v>9.538461538</c:v>
                </c:pt>
                <c:pt idx="6">
                  <c:v>9.8205128209999994</c:v>
                </c:pt>
                <c:pt idx="7">
                  <c:v>10.06410256</c:v>
                </c:pt>
                <c:pt idx="8">
                  <c:v>10.123076920000001</c:v>
                </c:pt>
                <c:pt idx="9">
                  <c:v>24.625641030000001</c:v>
                </c:pt>
              </c:numCache>
            </c:numRef>
          </c:val>
          <c:extLst>
            <c:ext xmlns:c16="http://schemas.microsoft.com/office/drawing/2014/chart" uri="{C3380CC4-5D6E-409C-BE32-E72D297353CC}">
              <c16:uniqueId val="{00000000-9821-4428-9C92-232DAC59FDE1}"/>
            </c:ext>
          </c:extLst>
        </c:ser>
        <c:dLbls>
          <c:showLegendKey val="0"/>
          <c:showVal val="0"/>
          <c:showCatName val="0"/>
          <c:showSerName val="0"/>
          <c:showPercent val="0"/>
          <c:showBubbleSize val="0"/>
        </c:dLbls>
        <c:gapWidth val="150"/>
        <c:axId val="190807432"/>
        <c:axId val="190807824"/>
      </c:barChart>
      <c:catAx>
        <c:axId val="190807432"/>
        <c:scaling>
          <c:orientation val="minMax"/>
        </c:scaling>
        <c:delete val="0"/>
        <c:axPos val="b"/>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807824"/>
        <c:crosses val="autoZero"/>
        <c:auto val="0"/>
        <c:lblAlgn val="ctr"/>
        <c:lblOffset val="100"/>
        <c:noMultiLvlLbl val="0"/>
      </c:catAx>
      <c:valAx>
        <c:axId val="190807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807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 / </a:t>
            </a:r>
            <a:r>
              <a:rPr lang="en-US" dirty="0" err="1" smtClean="0"/>
              <a:t>W</a:t>
            </a:r>
            <a:r>
              <a:rPr lang="en-US" baseline="-25000" dirty="0" err="1" smtClean="0"/>
              <a:t>peak</a:t>
            </a:r>
            <a:endParaRPr lang="en-US" baseline="-25000"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 W peak</c:v>
                </c:pt>
              </c:strCache>
            </c:strRef>
          </c:tx>
          <c:spPr>
            <a:solidFill>
              <a:srgbClr val="0070C0"/>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CA2C-4292-BD8F-72DBEBF1611B}"/>
              </c:ext>
            </c:extLst>
          </c:dPt>
          <c:dPt>
            <c:idx val="3"/>
            <c:invertIfNegative val="0"/>
            <c:bubble3D val="0"/>
            <c:spPr>
              <a:solidFill>
                <a:srgbClr val="C00000"/>
              </a:solidFill>
              <a:ln>
                <a:noFill/>
              </a:ln>
              <a:effectLst/>
            </c:spPr>
            <c:extLst>
              <c:ext xmlns:c16="http://schemas.microsoft.com/office/drawing/2014/chart" uri="{C3380CC4-5D6E-409C-BE32-E72D297353CC}">
                <c16:uniqueId val="{00000003-CA2C-4292-BD8F-72DBEBF1611B}"/>
              </c:ext>
            </c:extLst>
          </c:dPt>
          <c:dPt>
            <c:idx val="4"/>
            <c:invertIfNegative val="0"/>
            <c:bubble3D val="0"/>
            <c:spPr>
              <a:solidFill>
                <a:srgbClr val="C00000"/>
              </a:solidFill>
              <a:ln>
                <a:noFill/>
              </a:ln>
              <a:effectLst/>
            </c:spPr>
            <c:extLst>
              <c:ext xmlns:c16="http://schemas.microsoft.com/office/drawing/2014/chart" uri="{C3380CC4-5D6E-409C-BE32-E72D297353CC}">
                <c16:uniqueId val="{00000005-CA2C-4292-BD8F-72DBEBF1611B}"/>
              </c:ext>
            </c:extLst>
          </c:dPt>
          <c:dPt>
            <c:idx val="5"/>
            <c:invertIfNegative val="0"/>
            <c:bubble3D val="0"/>
            <c:spPr>
              <a:solidFill>
                <a:srgbClr val="7030A0"/>
              </a:solidFill>
              <a:ln>
                <a:noFill/>
              </a:ln>
              <a:effectLst/>
            </c:spPr>
            <c:extLst>
              <c:ext xmlns:c16="http://schemas.microsoft.com/office/drawing/2014/chart" uri="{C3380CC4-5D6E-409C-BE32-E72D297353CC}">
                <c16:uniqueId val="{00000007-CA2C-4292-BD8F-72DBEBF1611B}"/>
              </c:ext>
            </c:extLst>
          </c:dPt>
          <c:dPt>
            <c:idx val="6"/>
            <c:invertIfNegative val="0"/>
            <c:bubble3D val="0"/>
            <c:spPr>
              <a:solidFill>
                <a:srgbClr val="C00000"/>
              </a:solidFill>
              <a:ln>
                <a:noFill/>
              </a:ln>
              <a:effectLst/>
            </c:spPr>
            <c:extLst>
              <c:ext xmlns:c16="http://schemas.microsoft.com/office/drawing/2014/chart" uri="{C3380CC4-5D6E-409C-BE32-E72D297353CC}">
                <c16:uniqueId val="{00000009-CA2C-4292-BD8F-72DBEBF1611B}"/>
              </c:ext>
            </c:extLst>
          </c:dPt>
          <c:cat>
            <c:strRef>
              <c:f>Sheet1!$A$2:$A$8</c:f>
              <c:strCache>
                <c:ptCount val="7"/>
                <c:pt idx="0">
                  <c:v>SSPA - FR</c:v>
                </c:pt>
                <c:pt idx="1">
                  <c:v>Diacrode - CH/FR</c:v>
                </c:pt>
                <c:pt idx="2">
                  <c:v>Diacrode - FR/SP</c:v>
                </c:pt>
                <c:pt idx="3">
                  <c:v>SSPA - SP</c:v>
                </c:pt>
                <c:pt idx="4">
                  <c:v>SSPA - SP</c:v>
                </c:pt>
                <c:pt idx="5">
                  <c:v>Tetrode - SP</c:v>
                </c:pt>
                <c:pt idx="6">
                  <c:v>SSPA - GB</c:v>
                </c:pt>
              </c:strCache>
            </c:strRef>
          </c:cat>
          <c:val>
            <c:numRef>
              <c:f>Sheet1!$B$2:$B$8</c:f>
              <c:numCache>
                <c:formatCode>General</c:formatCode>
                <c:ptCount val="7"/>
                <c:pt idx="0">
                  <c:v>2.7345000000000002</c:v>
                </c:pt>
                <c:pt idx="1">
                  <c:v>3.0862500000000002</c:v>
                </c:pt>
                <c:pt idx="2">
                  <c:v>3.7432500000000002</c:v>
                </c:pt>
                <c:pt idx="3">
                  <c:v>5.7062499999999998</c:v>
                </c:pt>
                <c:pt idx="4">
                  <c:v>7.6747500000000004</c:v>
                </c:pt>
                <c:pt idx="5">
                  <c:v>8.4124999999999996</c:v>
                </c:pt>
                <c:pt idx="6">
                  <c:v>17.011500000000002</c:v>
                </c:pt>
              </c:numCache>
            </c:numRef>
          </c:val>
          <c:extLst>
            <c:ext xmlns:c16="http://schemas.microsoft.com/office/drawing/2014/chart" uri="{C3380CC4-5D6E-409C-BE32-E72D297353CC}">
              <c16:uniqueId val="{0000000A-CA2C-4292-BD8F-72DBEBF1611B}"/>
            </c:ext>
          </c:extLst>
        </c:ser>
        <c:dLbls>
          <c:showLegendKey val="0"/>
          <c:showVal val="0"/>
          <c:showCatName val="0"/>
          <c:showSerName val="0"/>
          <c:showPercent val="0"/>
          <c:showBubbleSize val="0"/>
        </c:dLbls>
        <c:gapWidth val="150"/>
        <c:axId val="192320552"/>
        <c:axId val="192320944"/>
      </c:barChart>
      <c:catAx>
        <c:axId val="192320552"/>
        <c:scaling>
          <c:orientation val="minMax"/>
        </c:scaling>
        <c:delete val="0"/>
        <c:axPos val="b"/>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320944"/>
        <c:crosses val="autoZero"/>
        <c:auto val="0"/>
        <c:lblAlgn val="ctr"/>
        <c:lblOffset val="100"/>
        <c:noMultiLvlLbl val="0"/>
      </c:catAx>
      <c:valAx>
        <c:axId val="192320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320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smtClean="0"/>
              <a:t>Input cavity</a:t>
            </a:r>
            <a:r>
              <a:rPr lang="en-GB" baseline="0" dirty="0" smtClean="0"/>
              <a:t> amplitude</a:t>
            </a:r>
            <a:endParaRPr lang="en-GB" dirty="0"/>
          </a:p>
        </c:rich>
      </c:tx>
      <c:layout>
        <c:manualLayout>
          <c:xMode val="edge"/>
          <c:yMode val="edge"/>
          <c:x val="0.2242692170005802"/>
          <c:y val="6.501442650163054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First tests (0.85 dB)</c:v>
                </c:pt>
              </c:strCache>
            </c:strRef>
          </c:tx>
          <c:spPr>
            <a:ln w="28575" cap="rnd">
              <a:noFill/>
              <a:round/>
            </a:ln>
            <a:effectLst/>
          </c:spPr>
          <c:marker>
            <c:symbol val="circle"/>
            <c:size val="5"/>
            <c:spPr>
              <a:solidFill>
                <a:srgbClr val="FF0000"/>
              </a:solidFill>
              <a:ln w="9525">
                <a:noFill/>
              </a:ln>
              <a:effectLst/>
            </c:spPr>
          </c:marker>
          <c:xVal>
            <c:numRef>
              <c:f>Sheet1!$A$2:$A$81</c:f>
              <c:numCache>
                <c:formatCode>General</c:formatCode>
                <c:ptCount val="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Sheet1!$B$2:$B$81</c:f>
              <c:numCache>
                <c:formatCode>General</c:formatCode>
                <c:ptCount val="80"/>
                <c:pt idx="0">
                  <c:v>-0.02</c:v>
                </c:pt>
                <c:pt idx="1">
                  <c:v>0.08</c:v>
                </c:pt>
                <c:pt idx="2">
                  <c:v>0.06</c:v>
                </c:pt>
                <c:pt idx="3">
                  <c:v>0.06</c:v>
                </c:pt>
                <c:pt idx="4">
                  <c:v>0.03</c:v>
                </c:pt>
                <c:pt idx="5">
                  <c:v>-0.01</c:v>
                </c:pt>
                <c:pt idx="6">
                  <c:v>7.0000000000000007E-2</c:v>
                </c:pt>
                <c:pt idx="7">
                  <c:v>-0.02</c:v>
                </c:pt>
                <c:pt idx="8">
                  <c:v>-0.1</c:v>
                </c:pt>
                <c:pt idx="9">
                  <c:v>-0.12</c:v>
                </c:pt>
                <c:pt idx="10">
                  <c:v>-0.13</c:v>
                </c:pt>
                <c:pt idx="11">
                  <c:v>-7.0000000000000007E-2</c:v>
                </c:pt>
                <c:pt idx="12">
                  <c:v>-0.14000000000000001</c:v>
                </c:pt>
                <c:pt idx="13">
                  <c:v>0.04</c:v>
                </c:pt>
                <c:pt idx="14">
                  <c:v>0.08</c:v>
                </c:pt>
                <c:pt idx="15">
                  <c:v>0.1</c:v>
                </c:pt>
                <c:pt idx="16">
                  <c:v>0.1</c:v>
                </c:pt>
                <c:pt idx="17">
                  <c:v>0.02</c:v>
                </c:pt>
                <c:pt idx="18">
                  <c:v>7.0000000000000007E-2</c:v>
                </c:pt>
                <c:pt idx="19">
                  <c:v>0.05</c:v>
                </c:pt>
                <c:pt idx="20">
                  <c:v>7.0000000000000007E-2</c:v>
                </c:pt>
                <c:pt idx="21">
                  <c:v>-0.01</c:v>
                </c:pt>
                <c:pt idx="22">
                  <c:v>-0.03</c:v>
                </c:pt>
                <c:pt idx="23">
                  <c:v>-0.06</c:v>
                </c:pt>
                <c:pt idx="24">
                  <c:v>-0.06</c:v>
                </c:pt>
                <c:pt idx="25">
                  <c:v>-0.02</c:v>
                </c:pt>
                <c:pt idx="26">
                  <c:v>7.0000000000000007E-2</c:v>
                </c:pt>
                <c:pt idx="27">
                  <c:v>-0.06</c:v>
                </c:pt>
                <c:pt idx="28">
                  <c:v>0.02</c:v>
                </c:pt>
                <c:pt idx="29">
                  <c:v>0.06</c:v>
                </c:pt>
                <c:pt idx="30">
                  <c:v>0.06</c:v>
                </c:pt>
                <c:pt idx="31">
                  <c:v>0.06</c:v>
                </c:pt>
                <c:pt idx="32">
                  <c:v>0.16</c:v>
                </c:pt>
                <c:pt idx="33">
                  <c:v>0.06</c:v>
                </c:pt>
                <c:pt idx="34">
                  <c:v>0.04</c:v>
                </c:pt>
                <c:pt idx="35">
                  <c:v>0.01</c:v>
                </c:pt>
                <c:pt idx="36">
                  <c:v>-0.08</c:v>
                </c:pt>
                <c:pt idx="37">
                  <c:v>-0.56999999999999995</c:v>
                </c:pt>
                <c:pt idx="38">
                  <c:v>0.04</c:v>
                </c:pt>
                <c:pt idx="39">
                  <c:v>0.12</c:v>
                </c:pt>
                <c:pt idx="40">
                  <c:v>-0.02</c:v>
                </c:pt>
                <c:pt idx="41">
                  <c:v>0.21</c:v>
                </c:pt>
                <c:pt idx="42">
                  <c:v>0.08</c:v>
                </c:pt>
                <c:pt idx="43">
                  <c:v>0.03</c:v>
                </c:pt>
                <c:pt idx="44">
                  <c:v>0.06</c:v>
                </c:pt>
                <c:pt idx="45">
                  <c:v>-0.14000000000000001</c:v>
                </c:pt>
                <c:pt idx="46">
                  <c:v>0</c:v>
                </c:pt>
                <c:pt idx="47">
                  <c:v>-0.05</c:v>
                </c:pt>
                <c:pt idx="48">
                  <c:v>-0.13</c:v>
                </c:pt>
                <c:pt idx="49">
                  <c:v>-0.04</c:v>
                </c:pt>
                <c:pt idx="50">
                  <c:v>-0.21</c:v>
                </c:pt>
                <c:pt idx="51">
                  <c:v>-0.2</c:v>
                </c:pt>
                <c:pt idx="52">
                  <c:v>-0.06</c:v>
                </c:pt>
                <c:pt idx="53">
                  <c:v>0.12</c:v>
                </c:pt>
                <c:pt idx="54">
                  <c:v>0.2</c:v>
                </c:pt>
                <c:pt idx="55">
                  <c:v>0.18</c:v>
                </c:pt>
                <c:pt idx="56">
                  <c:v>0.17</c:v>
                </c:pt>
                <c:pt idx="57">
                  <c:v>0.09</c:v>
                </c:pt>
                <c:pt idx="58">
                  <c:v>0.02</c:v>
                </c:pt>
                <c:pt idx="59">
                  <c:v>0.01</c:v>
                </c:pt>
                <c:pt idx="60">
                  <c:v>0.08</c:v>
                </c:pt>
                <c:pt idx="61">
                  <c:v>0.02</c:v>
                </c:pt>
                <c:pt idx="62">
                  <c:v>-0.04</c:v>
                </c:pt>
                <c:pt idx="63">
                  <c:v>-0.02</c:v>
                </c:pt>
                <c:pt idx="64">
                  <c:v>-0.01</c:v>
                </c:pt>
                <c:pt idx="65">
                  <c:v>-0.02</c:v>
                </c:pt>
                <c:pt idx="66">
                  <c:v>0.04</c:v>
                </c:pt>
                <c:pt idx="67">
                  <c:v>0.15</c:v>
                </c:pt>
                <c:pt idx="68">
                  <c:v>0.08</c:v>
                </c:pt>
                <c:pt idx="69">
                  <c:v>-0.01</c:v>
                </c:pt>
                <c:pt idx="70">
                  <c:v>-0.02</c:v>
                </c:pt>
                <c:pt idx="71">
                  <c:v>0.02</c:v>
                </c:pt>
                <c:pt idx="72">
                  <c:v>-0.02</c:v>
                </c:pt>
                <c:pt idx="73">
                  <c:v>-0.04</c:v>
                </c:pt>
                <c:pt idx="74">
                  <c:v>-7.0000000000000007E-2</c:v>
                </c:pt>
                <c:pt idx="75">
                  <c:v>0.02</c:v>
                </c:pt>
                <c:pt idx="76">
                  <c:v>-0.05</c:v>
                </c:pt>
                <c:pt idx="77">
                  <c:v>-0.64</c:v>
                </c:pt>
                <c:pt idx="78">
                  <c:v>0.13</c:v>
                </c:pt>
                <c:pt idx="79">
                  <c:v>0.18</c:v>
                </c:pt>
              </c:numCache>
            </c:numRef>
          </c:yVal>
          <c:smooth val="0"/>
          <c:extLst>
            <c:ext xmlns:c16="http://schemas.microsoft.com/office/drawing/2014/chart" uri="{C3380CC4-5D6E-409C-BE32-E72D297353CC}">
              <c16:uniqueId val="{00000000-34DB-4B39-B11C-9DEB7CA8F17B}"/>
            </c:ext>
          </c:extLst>
        </c:ser>
        <c:ser>
          <c:idx val="1"/>
          <c:order val="1"/>
          <c:tx>
            <c:strRef>
              <c:f>Sheet1!$C$1</c:f>
              <c:strCache>
                <c:ptCount val="1"/>
                <c:pt idx="0">
                  <c:v>After strict adjustment (0.37 dB)</c:v>
                </c:pt>
              </c:strCache>
            </c:strRef>
          </c:tx>
          <c:spPr>
            <a:ln w="25400" cap="rnd">
              <a:noFill/>
              <a:round/>
            </a:ln>
            <a:effectLst/>
          </c:spPr>
          <c:marker>
            <c:symbol val="circle"/>
            <c:size val="5"/>
            <c:spPr>
              <a:solidFill>
                <a:srgbClr val="0070C0"/>
              </a:solidFill>
              <a:ln w="9525">
                <a:noFill/>
              </a:ln>
              <a:effectLst/>
            </c:spPr>
          </c:marker>
          <c:xVal>
            <c:numRef>
              <c:f>Sheet1!$A$2:$A$81</c:f>
              <c:numCache>
                <c:formatCode>General</c:formatCode>
                <c:ptCount val="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Sheet1!$C$2:$C$81</c:f>
              <c:numCache>
                <c:formatCode>General</c:formatCode>
                <c:ptCount val="80"/>
                <c:pt idx="0">
                  <c:v>0.01</c:v>
                </c:pt>
                <c:pt idx="1">
                  <c:v>7.0000000000000007E-2</c:v>
                </c:pt>
                <c:pt idx="2">
                  <c:v>0</c:v>
                </c:pt>
                <c:pt idx="3">
                  <c:v>0.1</c:v>
                </c:pt>
                <c:pt idx="4">
                  <c:v>0.11</c:v>
                </c:pt>
                <c:pt idx="5">
                  <c:v>0.17</c:v>
                </c:pt>
                <c:pt idx="6">
                  <c:v>-0.08</c:v>
                </c:pt>
                <c:pt idx="7">
                  <c:v>0.04</c:v>
                </c:pt>
                <c:pt idx="8">
                  <c:v>-0.02</c:v>
                </c:pt>
                <c:pt idx="9">
                  <c:v>-0.08</c:v>
                </c:pt>
                <c:pt idx="10">
                  <c:v>-7.0000000000000007E-2</c:v>
                </c:pt>
                <c:pt idx="11">
                  <c:v>-0.03</c:v>
                </c:pt>
                <c:pt idx="12">
                  <c:v>-0.03</c:v>
                </c:pt>
                <c:pt idx="13">
                  <c:v>0.03</c:v>
                </c:pt>
                <c:pt idx="14">
                  <c:v>0.02</c:v>
                </c:pt>
                <c:pt idx="15">
                  <c:v>0.1</c:v>
                </c:pt>
                <c:pt idx="16">
                  <c:v>0.08</c:v>
                </c:pt>
                <c:pt idx="17">
                  <c:v>7.0000000000000007E-2</c:v>
                </c:pt>
                <c:pt idx="18">
                  <c:v>0.09</c:v>
                </c:pt>
                <c:pt idx="19">
                  <c:v>7.0000000000000007E-2</c:v>
                </c:pt>
                <c:pt idx="20">
                  <c:v>7.0000000000000007E-2</c:v>
                </c:pt>
                <c:pt idx="21">
                  <c:v>7.0000000000000007E-2</c:v>
                </c:pt>
                <c:pt idx="22">
                  <c:v>-0.02</c:v>
                </c:pt>
                <c:pt idx="23">
                  <c:v>-0.02</c:v>
                </c:pt>
                <c:pt idx="24">
                  <c:v>0.05</c:v>
                </c:pt>
                <c:pt idx="25">
                  <c:v>0.02</c:v>
                </c:pt>
                <c:pt idx="26">
                  <c:v>7.0000000000000007E-2</c:v>
                </c:pt>
                <c:pt idx="27">
                  <c:v>0.03</c:v>
                </c:pt>
                <c:pt idx="28">
                  <c:v>0.05</c:v>
                </c:pt>
                <c:pt idx="29">
                  <c:v>0.08</c:v>
                </c:pt>
                <c:pt idx="30">
                  <c:v>-7.0000000000000007E-2</c:v>
                </c:pt>
                <c:pt idx="31">
                  <c:v>0.04</c:v>
                </c:pt>
                <c:pt idx="32">
                  <c:v>0.08</c:v>
                </c:pt>
                <c:pt idx="33">
                  <c:v>0.11</c:v>
                </c:pt>
                <c:pt idx="34">
                  <c:v>0.06</c:v>
                </c:pt>
                <c:pt idx="35">
                  <c:v>0.05</c:v>
                </c:pt>
                <c:pt idx="36">
                  <c:v>-0.03</c:v>
                </c:pt>
                <c:pt idx="37">
                  <c:v>0.03</c:v>
                </c:pt>
                <c:pt idx="38">
                  <c:v>0.03</c:v>
                </c:pt>
                <c:pt idx="39">
                  <c:v>0.04</c:v>
                </c:pt>
                <c:pt idx="40">
                  <c:v>0.04</c:v>
                </c:pt>
                <c:pt idx="41">
                  <c:v>-0.11</c:v>
                </c:pt>
                <c:pt idx="42">
                  <c:v>0.05</c:v>
                </c:pt>
                <c:pt idx="43">
                  <c:v>0.17</c:v>
                </c:pt>
                <c:pt idx="44">
                  <c:v>0.03</c:v>
                </c:pt>
                <c:pt idx="45">
                  <c:v>0.1</c:v>
                </c:pt>
                <c:pt idx="46">
                  <c:v>0.05</c:v>
                </c:pt>
                <c:pt idx="47">
                  <c:v>-0.09</c:v>
                </c:pt>
                <c:pt idx="48">
                  <c:v>-0.19</c:v>
                </c:pt>
                <c:pt idx="49">
                  <c:v>-0.16</c:v>
                </c:pt>
                <c:pt idx="50">
                  <c:v>-0.14000000000000001</c:v>
                </c:pt>
                <c:pt idx="51">
                  <c:v>-0.13</c:v>
                </c:pt>
                <c:pt idx="52">
                  <c:v>-0.06</c:v>
                </c:pt>
                <c:pt idx="53">
                  <c:v>0</c:v>
                </c:pt>
                <c:pt idx="54">
                  <c:v>-0.02</c:v>
                </c:pt>
                <c:pt idx="55">
                  <c:v>0.11</c:v>
                </c:pt>
                <c:pt idx="56">
                  <c:v>0.05</c:v>
                </c:pt>
                <c:pt idx="57">
                  <c:v>-0.15</c:v>
                </c:pt>
                <c:pt idx="58">
                  <c:v>-0.03</c:v>
                </c:pt>
                <c:pt idx="59">
                  <c:v>0.11</c:v>
                </c:pt>
                <c:pt idx="60">
                  <c:v>0.05</c:v>
                </c:pt>
                <c:pt idx="61">
                  <c:v>-0.02</c:v>
                </c:pt>
                <c:pt idx="62">
                  <c:v>0.01</c:v>
                </c:pt>
                <c:pt idx="63">
                  <c:v>-0.15</c:v>
                </c:pt>
                <c:pt idx="64">
                  <c:v>-0.11</c:v>
                </c:pt>
                <c:pt idx="65">
                  <c:v>0.02</c:v>
                </c:pt>
                <c:pt idx="66">
                  <c:v>0.09</c:v>
                </c:pt>
                <c:pt idx="67">
                  <c:v>0</c:v>
                </c:pt>
                <c:pt idx="68">
                  <c:v>-0.13</c:v>
                </c:pt>
                <c:pt idx="69">
                  <c:v>-0.08</c:v>
                </c:pt>
                <c:pt idx="70">
                  <c:v>0</c:v>
                </c:pt>
                <c:pt idx="71">
                  <c:v>-0.11</c:v>
                </c:pt>
                <c:pt idx="72">
                  <c:v>-0.01</c:v>
                </c:pt>
                <c:pt idx="73">
                  <c:v>-0.11</c:v>
                </c:pt>
                <c:pt idx="74">
                  <c:v>-0.14000000000000001</c:v>
                </c:pt>
                <c:pt idx="75">
                  <c:v>-0.01</c:v>
                </c:pt>
                <c:pt idx="76">
                  <c:v>-0.11</c:v>
                </c:pt>
                <c:pt idx="77">
                  <c:v>-7.0000000000000007E-2</c:v>
                </c:pt>
                <c:pt idx="78">
                  <c:v>-0.15</c:v>
                </c:pt>
                <c:pt idx="79">
                  <c:v>0.09</c:v>
                </c:pt>
              </c:numCache>
            </c:numRef>
          </c:yVal>
          <c:smooth val="0"/>
          <c:extLst>
            <c:ext xmlns:c16="http://schemas.microsoft.com/office/drawing/2014/chart" uri="{C3380CC4-5D6E-409C-BE32-E72D297353CC}">
              <c16:uniqueId val="{00000001-34DB-4B39-B11C-9DEB7CA8F17B}"/>
            </c:ext>
          </c:extLst>
        </c:ser>
        <c:dLbls>
          <c:showLegendKey val="0"/>
          <c:showVal val="0"/>
          <c:showCatName val="0"/>
          <c:showSerName val="0"/>
          <c:showPercent val="0"/>
          <c:showBubbleSize val="0"/>
        </c:dLbls>
        <c:axId val="172230104"/>
        <c:axId val="172229448"/>
      </c:scatterChart>
      <c:valAx>
        <c:axId val="172230104"/>
        <c:scaling>
          <c:orientation val="minMax"/>
          <c:max val="8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t>Amplifier #</a:t>
                </a:r>
                <a:endParaRPr lang="en-GB" dirty="0"/>
              </a:p>
            </c:rich>
          </c:tx>
          <c:layout>
            <c:manualLayout>
              <c:xMode val="edge"/>
              <c:yMode val="edge"/>
              <c:x val="0.44332203829204164"/>
              <c:y val="0.6504273218008456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29448"/>
        <c:crosses val="autoZero"/>
        <c:crossBetween val="midCat"/>
      </c:valAx>
      <c:valAx>
        <c:axId val="172229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t>Amplitude dispersion [dB]</a:t>
                </a:r>
                <a:endParaRPr lang="en-GB" dirty="0"/>
              </a:p>
            </c:rich>
          </c:tx>
          <c:layout>
            <c:manualLayout>
              <c:xMode val="edge"/>
              <c:yMode val="edge"/>
              <c:x val="3.9193176066856766E-2"/>
              <c:y val="6.1171716214538256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30104"/>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legendEntry>
      <c:layout>
        <c:manualLayout>
          <c:xMode val="edge"/>
          <c:yMode val="edge"/>
          <c:x val="2.0446802207162159E-2"/>
          <c:y val="0.76496565741061451"/>
          <c:w val="0.95518707797898994"/>
          <c:h val="0.172786357071436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smtClean="0"/>
              <a:t>Input cavity</a:t>
            </a:r>
            <a:r>
              <a:rPr lang="en-GB" baseline="0" dirty="0" smtClean="0"/>
              <a:t> phase</a:t>
            </a:r>
            <a:endParaRPr lang="en-GB" dirty="0"/>
          </a:p>
        </c:rich>
      </c:tx>
      <c:layout>
        <c:manualLayout>
          <c:xMode val="edge"/>
          <c:yMode val="edge"/>
          <c:x val="0.23602716982063721"/>
          <c:y val="5.982709437513478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First tests (14 deg)</c:v>
                </c:pt>
              </c:strCache>
            </c:strRef>
          </c:tx>
          <c:spPr>
            <a:ln w="28575" cap="rnd">
              <a:noFill/>
              <a:round/>
            </a:ln>
            <a:effectLst/>
          </c:spPr>
          <c:marker>
            <c:symbol val="circle"/>
            <c:size val="5"/>
            <c:spPr>
              <a:solidFill>
                <a:srgbClr val="FF0000"/>
              </a:solidFill>
              <a:ln w="9525">
                <a:noFill/>
              </a:ln>
              <a:effectLst/>
            </c:spPr>
          </c:marker>
          <c:xVal>
            <c:numRef>
              <c:f>Sheet1!$A$2:$A$81</c:f>
              <c:numCache>
                <c:formatCode>General</c:formatCode>
                <c:ptCount val="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Sheet1!$B$2:$B$81</c:f>
              <c:numCache>
                <c:formatCode>General</c:formatCode>
                <c:ptCount val="80"/>
                <c:pt idx="0">
                  <c:v>3.27</c:v>
                </c:pt>
                <c:pt idx="1">
                  <c:v>-3.84</c:v>
                </c:pt>
                <c:pt idx="2">
                  <c:v>-3.33</c:v>
                </c:pt>
                <c:pt idx="3">
                  <c:v>-2.21</c:v>
                </c:pt>
                <c:pt idx="4">
                  <c:v>-2.0699999999999998</c:v>
                </c:pt>
                <c:pt idx="5">
                  <c:v>-1.88</c:v>
                </c:pt>
                <c:pt idx="6">
                  <c:v>-3.51</c:v>
                </c:pt>
                <c:pt idx="7">
                  <c:v>-3.03</c:v>
                </c:pt>
                <c:pt idx="8">
                  <c:v>-1.89</c:v>
                </c:pt>
                <c:pt idx="9">
                  <c:v>-2.02</c:v>
                </c:pt>
                <c:pt idx="10">
                  <c:v>-3.51</c:v>
                </c:pt>
                <c:pt idx="11">
                  <c:v>-1.75</c:v>
                </c:pt>
                <c:pt idx="12">
                  <c:v>-1.76</c:v>
                </c:pt>
                <c:pt idx="13">
                  <c:v>-2.76</c:v>
                </c:pt>
                <c:pt idx="14">
                  <c:v>-2.19</c:v>
                </c:pt>
                <c:pt idx="15">
                  <c:v>-3.09</c:v>
                </c:pt>
                <c:pt idx="16">
                  <c:v>-2.91</c:v>
                </c:pt>
                <c:pt idx="17">
                  <c:v>-0.65</c:v>
                </c:pt>
                <c:pt idx="18">
                  <c:v>-1.93</c:v>
                </c:pt>
                <c:pt idx="19">
                  <c:v>-1.84</c:v>
                </c:pt>
                <c:pt idx="20">
                  <c:v>-2.76</c:v>
                </c:pt>
                <c:pt idx="21">
                  <c:v>3.35</c:v>
                </c:pt>
                <c:pt idx="22">
                  <c:v>2.89</c:v>
                </c:pt>
                <c:pt idx="23">
                  <c:v>3.98</c:v>
                </c:pt>
                <c:pt idx="24">
                  <c:v>4</c:v>
                </c:pt>
                <c:pt idx="25">
                  <c:v>2.62</c:v>
                </c:pt>
                <c:pt idx="26">
                  <c:v>2.5</c:v>
                </c:pt>
                <c:pt idx="27">
                  <c:v>4.8899999999999997</c:v>
                </c:pt>
                <c:pt idx="28">
                  <c:v>2.75</c:v>
                </c:pt>
                <c:pt idx="29">
                  <c:v>2.9</c:v>
                </c:pt>
                <c:pt idx="30">
                  <c:v>2.06</c:v>
                </c:pt>
                <c:pt idx="31">
                  <c:v>3.6</c:v>
                </c:pt>
                <c:pt idx="32">
                  <c:v>2.31</c:v>
                </c:pt>
                <c:pt idx="33">
                  <c:v>3.35</c:v>
                </c:pt>
                <c:pt idx="34">
                  <c:v>3.1</c:v>
                </c:pt>
                <c:pt idx="35">
                  <c:v>4.32</c:v>
                </c:pt>
                <c:pt idx="36">
                  <c:v>3.56</c:v>
                </c:pt>
                <c:pt idx="37">
                  <c:v>-0.57999999999999996</c:v>
                </c:pt>
                <c:pt idx="38">
                  <c:v>-1.98</c:v>
                </c:pt>
                <c:pt idx="39">
                  <c:v>3.7</c:v>
                </c:pt>
                <c:pt idx="40">
                  <c:v>5.75</c:v>
                </c:pt>
                <c:pt idx="41">
                  <c:v>-7.88</c:v>
                </c:pt>
                <c:pt idx="42">
                  <c:v>3.13</c:v>
                </c:pt>
                <c:pt idx="43">
                  <c:v>-0.28000000000000003</c:v>
                </c:pt>
                <c:pt idx="44">
                  <c:v>-2.8</c:v>
                </c:pt>
                <c:pt idx="45">
                  <c:v>2.0499999999999998</c:v>
                </c:pt>
                <c:pt idx="46">
                  <c:v>1.99</c:v>
                </c:pt>
                <c:pt idx="47">
                  <c:v>2.31</c:v>
                </c:pt>
                <c:pt idx="48">
                  <c:v>1.72</c:v>
                </c:pt>
                <c:pt idx="49">
                  <c:v>-7.53</c:v>
                </c:pt>
                <c:pt idx="50">
                  <c:v>-0.3</c:v>
                </c:pt>
                <c:pt idx="51">
                  <c:v>-0.88</c:v>
                </c:pt>
                <c:pt idx="52">
                  <c:v>-1.75</c:v>
                </c:pt>
                <c:pt idx="53">
                  <c:v>-5.14</c:v>
                </c:pt>
                <c:pt idx="54">
                  <c:v>-7.41</c:v>
                </c:pt>
                <c:pt idx="55">
                  <c:v>-3.56</c:v>
                </c:pt>
                <c:pt idx="56">
                  <c:v>-2.87</c:v>
                </c:pt>
                <c:pt idx="57">
                  <c:v>-1.29</c:v>
                </c:pt>
                <c:pt idx="58">
                  <c:v>1.78</c:v>
                </c:pt>
                <c:pt idx="59">
                  <c:v>2.58</c:v>
                </c:pt>
                <c:pt idx="60">
                  <c:v>-0.42</c:v>
                </c:pt>
                <c:pt idx="61">
                  <c:v>3.17</c:v>
                </c:pt>
                <c:pt idx="62">
                  <c:v>3.08</c:v>
                </c:pt>
                <c:pt idx="63">
                  <c:v>3.9</c:v>
                </c:pt>
                <c:pt idx="64">
                  <c:v>3.28</c:v>
                </c:pt>
                <c:pt idx="65">
                  <c:v>5.13</c:v>
                </c:pt>
                <c:pt idx="66">
                  <c:v>2.65</c:v>
                </c:pt>
                <c:pt idx="67">
                  <c:v>1.92</c:v>
                </c:pt>
                <c:pt idx="68">
                  <c:v>1.91</c:v>
                </c:pt>
                <c:pt idx="69">
                  <c:v>1.91</c:v>
                </c:pt>
                <c:pt idx="70">
                  <c:v>-1.96</c:v>
                </c:pt>
                <c:pt idx="71">
                  <c:v>-2.97</c:v>
                </c:pt>
                <c:pt idx="72">
                  <c:v>-0.73</c:v>
                </c:pt>
                <c:pt idx="73">
                  <c:v>-0.68</c:v>
                </c:pt>
                <c:pt idx="74">
                  <c:v>-0.9</c:v>
                </c:pt>
                <c:pt idx="75">
                  <c:v>-1.74</c:v>
                </c:pt>
                <c:pt idx="76">
                  <c:v>-1.06</c:v>
                </c:pt>
                <c:pt idx="77">
                  <c:v>-5.48</c:v>
                </c:pt>
                <c:pt idx="78">
                  <c:v>3.49</c:v>
                </c:pt>
                <c:pt idx="79">
                  <c:v>-1.8</c:v>
                </c:pt>
              </c:numCache>
            </c:numRef>
          </c:yVal>
          <c:smooth val="0"/>
          <c:extLst>
            <c:ext xmlns:c16="http://schemas.microsoft.com/office/drawing/2014/chart" uri="{C3380CC4-5D6E-409C-BE32-E72D297353CC}">
              <c16:uniqueId val="{00000000-EF0F-4273-AB32-C184095DF7E3}"/>
            </c:ext>
          </c:extLst>
        </c:ser>
        <c:ser>
          <c:idx val="1"/>
          <c:order val="1"/>
          <c:tx>
            <c:strRef>
              <c:f>Sheet1!$C$1</c:f>
              <c:strCache>
                <c:ptCount val="1"/>
                <c:pt idx="0">
                  <c:v>After strict adjustment (4 deg)</c:v>
                </c:pt>
              </c:strCache>
            </c:strRef>
          </c:tx>
          <c:spPr>
            <a:ln w="25400" cap="rnd">
              <a:noFill/>
              <a:round/>
            </a:ln>
            <a:effectLst/>
          </c:spPr>
          <c:marker>
            <c:symbol val="circle"/>
            <c:size val="5"/>
            <c:spPr>
              <a:solidFill>
                <a:srgbClr val="0070C0"/>
              </a:solidFill>
              <a:ln w="9525">
                <a:noFill/>
              </a:ln>
              <a:effectLst/>
            </c:spPr>
          </c:marker>
          <c:xVal>
            <c:numRef>
              <c:f>Sheet1!$A$2:$A$81</c:f>
              <c:numCache>
                <c:formatCode>General</c:formatCode>
                <c:ptCount val="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Sheet1!$C$2:$C$81</c:f>
              <c:numCache>
                <c:formatCode>General</c:formatCode>
                <c:ptCount val="80"/>
                <c:pt idx="0">
                  <c:v>-0.46</c:v>
                </c:pt>
                <c:pt idx="1">
                  <c:v>0.26</c:v>
                </c:pt>
                <c:pt idx="2">
                  <c:v>-0.28000000000000003</c:v>
                </c:pt>
                <c:pt idx="3">
                  <c:v>-0.05</c:v>
                </c:pt>
                <c:pt idx="4">
                  <c:v>-0.92</c:v>
                </c:pt>
                <c:pt idx="5">
                  <c:v>-0.84</c:v>
                </c:pt>
                <c:pt idx="6">
                  <c:v>-1.73</c:v>
                </c:pt>
                <c:pt idx="7">
                  <c:v>-0.39</c:v>
                </c:pt>
                <c:pt idx="8">
                  <c:v>-0.37</c:v>
                </c:pt>
                <c:pt idx="9">
                  <c:v>-0.33</c:v>
                </c:pt>
                <c:pt idx="10">
                  <c:v>0.47</c:v>
                </c:pt>
                <c:pt idx="11">
                  <c:v>-0.69</c:v>
                </c:pt>
                <c:pt idx="12">
                  <c:v>-0.92</c:v>
                </c:pt>
                <c:pt idx="13">
                  <c:v>-0.14000000000000001</c:v>
                </c:pt>
                <c:pt idx="14">
                  <c:v>0.06</c:v>
                </c:pt>
                <c:pt idx="15">
                  <c:v>-0.97</c:v>
                </c:pt>
                <c:pt idx="16">
                  <c:v>-0.38</c:v>
                </c:pt>
                <c:pt idx="17">
                  <c:v>-0.13</c:v>
                </c:pt>
                <c:pt idx="18">
                  <c:v>-0.59</c:v>
                </c:pt>
                <c:pt idx="19">
                  <c:v>-0.27</c:v>
                </c:pt>
                <c:pt idx="20">
                  <c:v>-0.09</c:v>
                </c:pt>
                <c:pt idx="21">
                  <c:v>-0.45</c:v>
                </c:pt>
                <c:pt idx="22">
                  <c:v>-0.26</c:v>
                </c:pt>
                <c:pt idx="23">
                  <c:v>0.3</c:v>
                </c:pt>
                <c:pt idx="24">
                  <c:v>-0.79</c:v>
                </c:pt>
                <c:pt idx="25">
                  <c:v>-0.22</c:v>
                </c:pt>
                <c:pt idx="26">
                  <c:v>-0.44</c:v>
                </c:pt>
                <c:pt idx="27">
                  <c:v>-0.62</c:v>
                </c:pt>
                <c:pt idx="28">
                  <c:v>-0.1</c:v>
                </c:pt>
                <c:pt idx="29">
                  <c:v>0.14000000000000001</c:v>
                </c:pt>
                <c:pt idx="30">
                  <c:v>-1.01</c:v>
                </c:pt>
                <c:pt idx="31">
                  <c:v>-0.66</c:v>
                </c:pt>
                <c:pt idx="32">
                  <c:v>0.13</c:v>
                </c:pt>
                <c:pt idx="33">
                  <c:v>-0.19</c:v>
                </c:pt>
                <c:pt idx="34">
                  <c:v>0.05</c:v>
                </c:pt>
                <c:pt idx="35">
                  <c:v>0.03</c:v>
                </c:pt>
                <c:pt idx="36">
                  <c:v>-0.12</c:v>
                </c:pt>
                <c:pt idx="37">
                  <c:v>-0.03</c:v>
                </c:pt>
                <c:pt idx="38">
                  <c:v>-0.03</c:v>
                </c:pt>
                <c:pt idx="39">
                  <c:v>0.39</c:v>
                </c:pt>
                <c:pt idx="40">
                  <c:v>1.22</c:v>
                </c:pt>
                <c:pt idx="41">
                  <c:v>-0.52</c:v>
                </c:pt>
                <c:pt idx="42">
                  <c:v>0.11</c:v>
                </c:pt>
                <c:pt idx="43">
                  <c:v>0.11</c:v>
                </c:pt>
                <c:pt idx="44">
                  <c:v>0.51</c:v>
                </c:pt>
                <c:pt idx="45">
                  <c:v>-0.33</c:v>
                </c:pt>
                <c:pt idx="46">
                  <c:v>-0.15</c:v>
                </c:pt>
                <c:pt idx="47">
                  <c:v>0.03</c:v>
                </c:pt>
                <c:pt idx="48">
                  <c:v>0.5</c:v>
                </c:pt>
                <c:pt idx="49">
                  <c:v>0.32</c:v>
                </c:pt>
                <c:pt idx="50">
                  <c:v>0.14000000000000001</c:v>
                </c:pt>
                <c:pt idx="51">
                  <c:v>-0.6</c:v>
                </c:pt>
                <c:pt idx="52">
                  <c:v>-0.34</c:v>
                </c:pt>
                <c:pt idx="53">
                  <c:v>0.17</c:v>
                </c:pt>
                <c:pt idx="54">
                  <c:v>-7.0000000000000007E-2</c:v>
                </c:pt>
                <c:pt idx="55">
                  <c:v>-0.03</c:v>
                </c:pt>
                <c:pt idx="56">
                  <c:v>0.12</c:v>
                </c:pt>
                <c:pt idx="57">
                  <c:v>0.33</c:v>
                </c:pt>
                <c:pt idx="58">
                  <c:v>0.27</c:v>
                </c:pt>
                <c:pt idx="59">
                  <c:v>0.95</c:v>
                </c:pt>
                <c:pt idx="60">
                  <c:v>0.8</c:v>
                </c:pt>
                <c:pt idx="61">
                  <c:v>1.1599999999999999</c:v>
                </c:pt>
                <c:pt idx="62">
                  <c:v>1.48</c:v>
                </c:pt>
                <c:pt idx="63">
                  <c:v>0.18</c:v>
                </c:pt>
                <c:pt idx="64">
                  <c:v>-0.03</c:v>
                </c:pt>
                <c:pt idx="65">
                  <c:v>1.66</c:v>
                </c:pt>
                <c:pt idx="66">
                  <c:v>0.33</c:v>
                </c:pt>
                <c:pt idx="67">
                  <c:v>0.56999999999999995</c:v>
                </c:pt>
                <c:pt idx="68">
                  <c:v>-0.49</c:v>
                </c:pt>
                <c:pt idx="69">
                  <c:v>-0.72</c:v>
                </c:pt>
                <c:pt idx="70">
                  <c:v>1.24</c:v>
                </c:pt>
                <c:pt idx="71">
                  <c:v>-0.45</c:v>
                </c:pt>
                <c:pt idx="72">
                  <c:v>0.65</c:v>
                </c:pt>
                <c:pt idx="73">
                  <c:v>0.82</c:v>
                </c:pt>
                <c:pt idx="74">
                  <c:v>-0.05</c:v>
                </c:pt>
                <c:pt idx="75">
                  <c:v>1.03</c:v>
                </c:pt>
                <c:pt idx="76">
                  <c:v>-0.12</c:v>
                </c:pt>
                <c:pt idx="77">
                  <c:v>0.13</c:v>
                </c:pt>
                <c:pt idx="78">
                  <c:v>0.45</c:v>
                </c:pt>
                <c:pt idx="79">
                  <c:v>1.23</c:v>
                </c:pt>
              </c:numCache>
            </c:numRef>
          </c:yVal>
          <c:smooth val="0"/>
          <c:extLst>
            <c:ext xmlns:c16="http://schemas.microsoft.com/office/drawing/2014/chart" uri="{C3380CC4-5D6E-409C-BE32-E72D297353CC}">
              <c16:uniqueId val="{00000001-EF0F-4273-AB32-C184095DF7E3}"/>
            </c:ext>
          </c:extLst>
        </c:ser>
        <c:dLbls>
          <c:showLegendKey val="0"/>
          <c:showVal val="0"/>
          <c:showCatName val="0"/>
          <c:showSerName val="0"/>
          <c:showPercent val="0"/>
          <c:showBubbleSize val="0"/>
        </c:dLbls>
        <c:axId val="172230104"/>
        <c:axId val="172229448"/>
      </c:scatterChart>
      <c:valAx>
        <c:axId val="172230104"/>
        <c:scaling>
          <c:orientation val="minMax"/>
          <c:max val="8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t>Amplifier #</a:t>
                </a:r>
                <a:endParaRPr lang="en-GB"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29448"/>
        <c:crosses val="autoZero"/>
        <c:crossBetween val="midCat"/>
      </c:valAx>
      <c:valAx>
        <c:axId val="172229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t>Phase dispersion [</a:t>
                </a:r>
                <a:r>
                  <a:rPr lang="en-GB" dirty="0" err="1" smtClean="0"/>
                  <a:t>deg</a:t>
                </a:r>
                <a:r>
                  <a:rPr lang="en-GB" dirty="0" smtClean="0"/>
                  <a:t>]</a:t>
                </a:r>
                <a:endParaRPr lang="en-GB" dirty="0"/>
              </a:p>
            </c:rich>
          </c:tx>
          <c:layout>
            <c:manualLayout>
              <c:xMode val="edge"/>
              <c:yMode val="edge"/>
              <c:x val="3.5273858460171094E-2"/>
              <c:y val="9.7483041100008522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30104"/>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legendEntry>
      <c:layout>
        <c:manualLayout>
          <c:xMode val="edge"/>
          <c:yMode val="edge"/>
          <c:x val="2.270118135022034E-2"/>
          <c:y val="0.78052765379010181"/>
          <c:w val="0.95067831969287364"/>
          <c:h val="0.1883483534509237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smtClean="0"/>
              <a:t>Output cavity</a:t>
            </a:r>
            <a:r>
              <a:rPr lang="en-GB" baseline="0" dirty="0" smtClean="0"/>
              <a:t> amplitude</a:t>
            </a:r>
            <a:endParaRPr lang="en-GB" dirty="0"/>
          </a:p>
        </c:rich>
      </c:tx>
      <c:layout>
        <c:manualLayout>
          <c:xMode val="edge"/>
          <c:yMode val="edge"/>
          <c:x val="0.2242692170005802"/>
          <c:y val="6.501442650163054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First test (0.45 dB)</c:v>
                </c:pt>
              </c:strCache>
            </c:strRef>
          </c:tx>
          <c:spPr>
            <a:ln w="28575" cap="rnd">
              <a:noFill/>
              <a:round/>
            </a:ln>
            <a:effectLst/>
          </c:spPr>
          <c:marker>
            <c:symbol val="circle"/>
            <c:size val="5"/>
            <c:spPr>
              <a:solidFill>
                <a:srgbClr val="FF0000"/>
              </a:solidFill>
              <a:ln w="9525">
                <a:noFill/>
              </a:ln>
              <a:effectLst/>
            </c:spPr>
          </c:marker>
          <c:xVal>
            <c:numRef>
              <c:f>Sheet1!$A$2:$A$321</c:f>
              <c:numCache>
                <c:formatCode>General</c:formatCode>
                <c:ptCount val="3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Sheet1!$B$2:$B$321</c:f>
              <c:numCache>
                <c:formatCode>General</c:formatCode>
                <c:ptCount val="320"/>
                <c:pt idx="0">
                  <c:v>0.14000000000000001</c:v>
                </c:pt>
                <c:pt idx="1">
                  <c:v>0.2</c:v>
                </c:pt>
                <c:pt idx="2">
                  <c:v>0.21</c:v>
                </c:pt>
                <c:pt idx="3">
                  <c:v>0.16</c:v>
                </c:pt>
                <c:pt idx="4">
                  <c:v>0.16</c:v>
                </c:pt>
                <c:pt idx="5">
                  <c:v>0.1</c:v>
                </c:pt>
                <c:pt idx="6">
                  <c:v>0.05</c:v>
                </c:pt>
                <c:pt idx="7">
                  <c:v>0.06</c:v>
                </c:pt>
                <c:pt idx="8">
                  <c:v>0.16</c:v>
                </c:pt>
                <c:pt idx="9">
                  <c:v>0.18</c:v>
                </c:pt>
                <c:pt idx="10">
                  <c:v>0.19</c:v>
                </c:pt>
                <c:pt idx="11">
                  <c:v>0.16</c:v>
                </c:pt>
                <c:pt idx="12">
                  <c:v>0.18</c:v>
                </c:pt>
                <c:pt idx="13">
                  <c:v>0.21</c:v>
                </c:pt>
                <c:pt idx="14">
                  <c:v>0.17</c:v>
                </c:pt>
                <c:pt idx="15">
                  <c:v>0.12</c:v>
                </c:pt>
                <c:pt idx="16">
                  <c:v>0.12</c:v>
                </c:pt>
                <c:pt idx="17">
                  <c:v>0.17</c:v>
                </c:pt>
                <c:pt idx="18">
                  <c:v>0.14000000000000001</c:v>
                </c:pt>
                <c:pt idx="19">
                  <c:v>0.05</c:v>
                </c:pt>
                <c:pt idx="20">
                  <c:v>0.01</c:v>
                </c:pt>
                <c:pt idx="21">
                  <c:v>0.15</c:v>
                </c:pt>
                <c:pt idx="22">
                  <c:v>0.16</c:v>
                </c:pt>
                <c:pt idx="23">
                  <c:v>0.18</c:v>
                </c:pt>
                <c:pt idx="24">
                  <c:v>0.2</c:v>
                </c:pt>
                <c:pt idx="25">
                  <c:v>0.2</c:v>
                </c:pt>
                <c:pt idx="26">
                  <c:v>0.2</c:v>
                </c:pt>
                <c:pt idx="27">
                  <c:v>0.17</c:v>
                </c:pt>
                <c:pt idx="28">
                  <c:v>0.18</c:v>
                </c:pt>
                <c:pt idx="29">
                  <c:v>0.19</c:v>
                </c:pt>
                <c:pt idx="30">
                  <c:v>0.17</c:v>
                </c:pt>
                <c:pt idx="31">
                  <c:v>0.13</c:v>
                </c:pt>
                <c:pt idx="32">
                  <c:v>0.09</c:v>
                </c:pt>
                <c:pt idx="33">
                  <c:v>0.04</c:v>
                </c:pt>
                <c:pt idx="34">
                  <c:v>0.12</c:v>
                </c:pt>
                <c:pt idx="35">
                  <c:v>0.12</c:v>
                </c:pt>
                <c:pt idx="36">
                  <c:v>0.14000000000000001</c:v>
                </c:pt>
                <c:pt idx="37">
                  <c:v>0.15</c:v>
                </c:pt>
                <c:pt idx="38">
                  <c:v>0.18</c:v>
                </c:pt>
                <c:pt idx="39">
                  <c:v>0.19</c:v>
                </c:pt>
                <c:pt idx="40">
                  <c:v>-0.05</c:v>
                </c:pt>
                <c:pt idx="41">
                  <c:v>0.03</c:v>
                </c:pt>
                <c:pt idx="42">
                  <c:v>0.02</c:v>
                </c:pt>
                <c:pt idx="43">
                  <c:v>0</c:v>
                </c:pt>
                <c:pt idx="44">
                  <c:v>0.01</c:v>
                </c:pt>
                <c:pt idx="45">
                  <c:v>-0.05</c:v>
                </c:pt>
                <c:pt idx="46">
                  <c:v>-0.1</c:v>
                </c:pt>
                <c:pt idx="47">
                  <c:v>-0.1</c:v>
                </c:pt>
                <c:pt idx="48">
                  <c:v>0.01</c:v>
                </c:pt>
                <c:pt idx="49">
                  <c:v>0.03</c:v>
                </c:pt>
                <c:pt idx="50">
                  <c:v>0.06</c:v>
                </c:pt>
                <c:pt idx="51">
                  <c:v>0.02</c:v>
                </c:pt>
                <c:pt idx="52">
                  <c:v>0.03</c:v>
                </c:pt>
                <c:pt idx="53">
                  <c:v>0.06</c:v>
                </c:pt>
                <c:pt idx="54">
                  <c:v>0.04</c:v>
                </c:pt>
                <c:pt idx="55">
                  <c:v>-0.03</c:v>
                </c:pt>
                <c:pt idx="56">
                  <c:v>-0.02</c:v>
                </c:pt>
                <c:pt idx="57">
                  <c:v>0.02</c:v>
                </c:pt>
                <c:pt idx="58">
                  <c:v>-0.01</c:v>
                </c:pt>
                <c:pt idx="59">
                  <c:v>-0.09</c:v>
                </c:pt>
                <c:pt idx="60">
                  <c:v>-0.14000000000000001</c:v>
                </c:pt>
                <c:pt idx="61">
                  <c:v>-0.01</c:v>
                </c:pt>
                <c:pt idx="62">
                  <c:v>0</c:v>
                </c:pt>
                <c:pt idx="63">
                  <c:v>0.03</c:v>
                </c:pt>
                <c:pt idx="64">
                  <c:v>0.04</c:v>
                </c:pt>
                <c:pt idx="65">
                  <c:v>0.06</c:v>
                </c:pt>
                <c:pt idx="66">
                  <c:v>0.06</c:v>
                </c:pt>
                <c:pt idx="67">
                  <c:v>0.03</c:v>
                </c:pt>
                <c:pt idx="68">
                  <c:v>0.03</c:v>
                </c:pt>
                <c:pt idx="69">
                  <c:v>0.05</c:v>
                </c:pt>
                <c:pt idx="70">
                  <c:v>0.03</c:v>
                </c:pt>
                <c:pt idx="71">
                  <c:v>0.01</c:v>
                </c:pt>
                <c:pt idx="72">
                  <c:v>-0.06</c:v>
                </c:pt>
                <c:pt idx="73">
                  <c:v>-0.11</c:v>
                </c:pt>
                <c:pt idx="74">
                  <c:v>-7.0000000000000007E-2</c:v>
                </c:pt>
                <c:pt idx="75">
                  <c:v>-0.05</c:v>
                </c:pt>
                <c:pt idx="76">
                  <c:v>-0.02</c:v>
                </c:pt>
                <c:pt idx="77">
                  <c:v>0.01</c:v>
                </c:pt>
                <c:pt idx="78">
                  <c:v>0.04</c:v>
                </c:pt>
                <c:pt idx="79">
                  <c:v>7.0000000000000007E-2</c:v>
                </c:pt>
                <c:pt idx="80">
                  <c:v>0.1</c:v>
                </c:pt>
                <c:pt idx="81">
                  <c:v>0.15</c:v>
                </c:pt>
                <c:pt idx="82">
                  <c:v>0.1</c:v>
                </c:pt>
                <c:pt idx="83">
                  <c:v>0.11</c:v>
                </c:pt>
                <c:pt idx="84">
                  <c:v>0.1</c:v>
                </c:pt>
                <c:pt idx="85">
                  <c:v>0.04</c:v>
                </c:pt>
                <c:pt idx="86">
                  <c:v>-0.02</c:v>
                </c:pt>
                <c:pt idx="87">
                  <c:v>0.01</c:v>
                </c:pt>
                <c:pt idx="88">
                  <c:v>0.09</c:v>
                </c:pt>
                <c:pt idx="89">
                  <c:v>0.13</c:v>
                </c:pt>
                <c:pt idx="90">
                  <c:v>0.1</c:v>
                </c:pt>
                <c:pt idx="91">
                  <c:v>0.09</c:v>
                </c:pt>
                <c:pt idx="92">
                  <c:v>0.14000000000000001</c:v>
                </c:pt>
                <c:pt idx="93">
                  <c:v>0.16</c:v>
                </c:pt>
                <c:pt idx="94">
                  <c:v>0.13</c:v>
                </c:pt>
                <c:pt idx="95">
                  <c:v>7.0000000000000007E-2</c:v>
                </c:pt>
                <c:pt idx="96">
                  <c:v>0.08</c:v>
                </c:pt>
                <c:pt idx="97">
                  <c:v>0.11</c:v>
                </c:pt>
                <c:pt idx="98">
                  <c:v>7.0000000000000007E-2</c:v>
                </c:pt>
                <c:pt idx="99">
                  <c:v>0</c:v>
                </c:pt>
                <c:pt idx="100">
                  <c:v>0</c:v>
                </c:pt>
                <c:pt idx="101">
                  <c:v>0.06</c:v>
                </c:pt>
                <c:pt idx="102">
                  <c:v>0.1</c:v>
                </c:pt>
                <c:pt idx="103">
                  <c:v>0.12</c:v>
                </c:pt>
                <c:pt idx="104">
                  <c:v>0.14000000000000001</c:v>
                </c:pt>
                <c:pt idx="105">
                  <c:v>0.15</c:v>
                </c:pt>
                <c:pt idx="106">
                  <c:v>0.13</c:v>
                </c:pt>
                <c:pt idx="107">
                  <c:v>0.12</c:v>
                </c:pt>
                <c:pt idx="108">
                  <c:v>0.15</c:v>
                </c:pt>
                <c:pt idx="109">
                  <c:v>0.15</c:v>
                </c:pt>
                <c:pt idx="110">
                  <c:v>0.08</c:v>
                </c:pt>
                <c:pt idx="111">
                  <c:v>7.0000000000000007E-2</c:v>
                </c:pt>
                <c:pt idx="112">
                  <c:v>0.01</c:v>
                </c:pt>
                <c:pt idx="113">
                  <c:v>0.01</c:v>
                </c:pt>
                <c:pt idx="114">
                  <c:v>0.03</c:v>
                </c:pt>
                <c:pt idx="115">
                  <c:v>0.05</c:v>
                </c:pt>
                <c:pt idx="116">
                  <c:v>0.1</c:v>
                </c:pt>
                <c:pt idx="117">
                  <c:v>0.08</c:v>
                </c:pt>
                <c:pt idx="118">
                  <c:v>0.19</c:v>
                </c:pt>
                <c:pt idx="119">
                  <c:v>0.15</c:v>
                </c:pt>
                <c:pt idx="120">
                  <c:v>-0.06</c:v>
                </c:pt>
                <c:pt idx="121">
                  <c:v>-0.01</c:v>
                </c:pt>
                <c:pt idx="122">
                  <c:v>-0.06</c:v>
                </c:pt>
                <c:pt idx="123">
                  <c:v>-0.04</c:v>
                </c:pt>
                <c:pt idx="124">
                  <c:v>-0.04</c:v>
                </c:pt>
                <c:pt idx="125">
                  <c:v>-0.11</c:v>
                </c:pt>
                <c:pt idx="126">
                  <c:v>-0.18</c:v>
                </c:pt>
                <c:pt idx="127">
                  <c:v>-0.15</c:v>
                </c:pt>
                <c:pt idx="128">
                  <c:v>-0.06</c:v>
                </c:pt>
                <c:pt idx="129">
                  <c:v>0</c:v>
                </c:pt>
                <c:pt idx="130">
                  <c:v>-0.02</c:v>
                </c:pt>
                <c:pt idx="131">
                  <c:v>-0.03</c:v>
                </c:pt>
                <c:pt idx="132">
                  <c:v>0.01</c:v>
                </c:pt>
                <c:pt idx="133">
                  <c:v>0.03</c:v>
                </c:pt>
                <c:pt idx="134">
                  <c:v>-0.01</c:v>
                </c:pt>
                <c:pt idx="135">
                  <c:v>-0.08</c:v>
                </c:pt>
                <c:pt idx="136">
                  <c:v>-7.0000000000000007E-2</c:v>
                </c:pt>
                <c:pt idx="137">
                  <c:v>-0.03</c:v>
                </c:pt>
                <c:pt idx="138">
                  <c:v>-7.0000000000000007E-2</c:v>
                </c:pt>
                <c:pt idx="139">
                  <c:v>-0.17</c:v>
                </c:pt>
                <c:pt idx="140">
                  <c:v>-0.18</c:v>
                </c:pt>
                <c:pt idx="141">
                  <c:v>-0.1</c:v>
                </c:pt>
                <c:pt idx="142">
                  <c:v>-0.05</c:v>
                </c:pt>
                <c:pt idx="143">
                  <c:v>-0.04</c:v>
                </c:pt>
                <c:pt idx="144">
                  <c:v>-0.01</c:v>
                </c:pt>
                <c:pt idx="145">
                  <c:v>0.02</c:v>
                </c:pt>
                <c:pt idx="146">
                  <c:v>-0.01</c:v>
                </c:pt>
                <c:pt idx="147">
                  <c:v>-0.02</c:v>
                </c:pt>
                <c:pt idx="148">
                  <c:v>0.01</c:v>
                </c:pt>
                <c:pt idx="149">
                  <c:v>0.02</c:v>
                </c:pt>
                <c:pt idx="150">
                  <c:v>-0.04</c:v>
                </c:pt>
                <c:pt idx="151">
                  <c:v>-0.05</c:v>
                </c:pt>
                <c:pt idx="152">
                  <c:v>-0.14000000000000001</c:v>
                </c:pt>
                <c:pt idx="153">
                  <c:v>-0.14000000000000001</c:v>
                </c:pt>
                <c:pt idx="154">
                  <c:v>-0.1</c:v>
                </c:pt>
                <c:pt idx="155">
                  <c:v>-0.09</c:v>
                </c:pt>
                <c:pt idx="156">
                  <c:v>-0.03</c:v>
                </c:pt>
                <c:pt idx="157">
                  <c:v>-0.02</c:v>
                </c:pt>
                <c:pt idx="158">
                  <c:v>0.01</c:v>
                </c:pt>
                <c:pt idx="159">
                  <c:v>0</c:v>
                </c:pt>
                <c:pt idx="160">
                  <c:v>0.09</c:v>
                </c:pt>
                <c:pt idx="161">
                  <c:v>0.08</c:v>
                </c:pt>
                <c:pt idx="162">
                  <c:v>0.05</c:v>
                </c:pt>
                <c:pt idx="163">
                  <c:v>0.05</c:v>
                </c:pt>
                <c:pt idx="164">
                  <c:v>0.02</c:v>
                </c:pt>
                <c:pt idx="165">
                  <c:v>-0.02</c:v>
                </c:pt>
                <c:pt idx="166">
                  <c:v>-7.0000000000000007E-2</c:v>
                </c:pt>
                <c:pt idx="167">
                  <c:v>-0.06</c:v>
                </c:pt>
                <c:pt idx="168">
                  <c:v>0.05</c:v>
                </c:pt>
                <c:pt idx="169">
                  <c:v>7.0000000000000007E-2</c:v>
                </c:pt>
                <c:pt idx="170">
                  <c:v>7.0000000000000007E-2</c:v>
                </c:pt>
                <c:pt idx="171">
                  <c:v>0.05</c:v>
                </c:pt>
                <c:pt idx="172">
                  <c:v>7.0000000000000007E-2</c:v>
                </c:pt>
                <c:pt idx="173">
                  <c:v>0.08</c:v>
                </c:pt>
                <c:pt idx="174">
                  <c:v>0.06</c:v>
                </c:pt>
                <c:pt idx="175">
                  <c:v>0.02</c:v>
                </c:pt>
                <c:pt idx="176">
                  <c:v>0.01</c:v>
                </c:pt>
                <c:pt idx="177">
                  <c:v>0.06</c:v>
                </c:pt>
                <c:pt idx="178">
                  <c:v>0.02</c:v>
                </c:pt>
                <c:pt idx="179">
                  <c:v>-0.05</c:v>
                </c:pt>
                <c:pt idx="180">
                  <c:v>-0.05</c:v>
                </c:pt>
                <c:pt idx="181">
                  <c:v>0.01</c:v>
                </c:pt>
                <c:pt idx="182">
                  <c:v>0.03</c:v>
                </c:pt>
                <c:pt idx="183">
                  <c:v>7.0000000000000007E-2</c:v>
                </c:pt>
                <c:pt idx="184">
                  <c:v>0.11</c:v>
                </c:pt>
                <c:pt idx="185">
                  <c:v>0.09</c:v>
                </c:pt>
                <c:pt idx="186">
                  <c:v>0.06</c:v>
                </c:pt>
                <c:pt idx="187">
                  <c:v>0.08</c:v>
                </c:pt>
                <c:pt idx="188">
                  <c:v>0.09</c:v>
                </c:pt>
                <c:pt idx="189">
                  <c:v>0.09</c:v>
                </c:pt>
                <c:pt idx="190">
                  <c:v>0.04</c:v>
                </c:pt>
                <c:pt idx="191">
                  <c:v>-0.03</c:v>
                </c:pt>
                <c:pt idx="192">
                  <c:v>-0.02</c:v>
                </c:pt>
                <c:pt idx="193">
                  <c:v>-0.02</c:v>
                </c:pt>
                <c:pt idx="194">
                  <c:v>-0.01</c:v>
                </c:pt>
                <c:pt idx="195">
                  <c:v>-0.02</c:v>
                </c:pt>
                <c:pt idx="196">
                  <c:v>0</c:v>
                </c:pt>
                <c:pt idx="197">
                  <c:v>0.08</c:v>
                </c:pt>
                <c:pt idx="198">
                  <c:v>0.1</c:v>
                </c:pt>
                <c:pt idx="199">
                  <c:v>0.06</c:v>
                </c:pt>
                <c:pt idx="200">
                  <c:v>-0.06</c:v>
                </c:pt>
                <c:pt idx="201">
                  <c:v>-0.04</c:v>
                </c:pt>
                <c:pt idx="202">
                  <c:v>-0.09</c:v>
                </c:pt>
                <c:pt idx="203">
                  <c:v>-0.08</c:v>
                </c:pt>
                <c:pt idx="204">
                  <c:v>-0.1</c:v>
                </c:pt>
                <c:pt idx="205">
                  <c:v>-0.15</c:v>
                </c:pt>
                <c:pt idx="206">
                  <c:v>-0.2</c:v>
                </c:pt>
                <c:pt idx="207">
                  <c:v>-0.19</c:v>
                </c:pt>
                <c:pt idx="208">
                  <c:v>-0.08</c:v>
                </c:pt>
                <c:pt idx="209">
                  <c:v>-0.03</c:v>
                </c:pt>
                <c:pt idx="210">
                  <c:v>-0.04</c:v>
                </c:pt>
                <c:pt idx="211">
                  <c:v>-0.06</c:v>
                </c:pt>
                <c:pt idx="212">
                  <c:v>-0.03</c:v>
                </c:pt>
                <c:pt idx="213">
                  <c:v>-0.02</c:v>
                </c:pt>
                <c:pt idx="214">
                  <c:v>-0.05</c:v>
                </c:pt>
                <c:pt idx="215">
                  <c:v>-0.11</c:v>
                </c:pt>
                <c:pt idx="216">
                  <c:v>-0.11</c:v>
                </c:pt>
                <c:pt idx="217">
                  <c:v>-0.06</c:v>
                </c:pt>
                <c:pt idx="218">
                  <c:v>-0.1</c:v>
                </c:pt>
                <c:pt idx="219">
                  <c:v>-0.21</c:v>
                </c:pt>
                <c:pt idx="220">
                  <c:v>-0.22</c:v>
                </c:pt>
                <c:pt idx="221">
                  <c:v>-0.13</c:v>
                </c:pt>
                <c:pt idx="222">
                  <c:v>-0.1</c:v>
                </c:pt>
                <c:pt idx="223">
                  <c:v>-0.05</c:v>
                </c:pt>
                <c:pt idx="224">
                  <c:v>-0.02</c:v>
                </c:pt>
                <c:pt idx="225">
                  <c:v>-0.03</c:v>
                </c:pt>
                <c:pt idx="226">
                  <c:v>-0.06</c:v>
                </c:pt>
                <c:pt idx="227">
                  <c:v>-0.05</c:v>
                </c:pt>
                <c:pt idx="228">
                  <c:v>-0.03</c:v>
                </c:pt>
                <c:pt idx="229">
                  <c:v>-0.01</c:v>
                </c:pt>
                <c:pt idx="230">
                  <c:v>-7.0000000000000007E-2</c:v>
                </c:pt>
                <c:pt idx="231">
                  <c:v>-0.16</c:v>
                </c:pt>
                <c:pt idx="232">
                  <c:v>-0.15</c:v>
                </c:pt>
                <c:pt idx="233">
                  <c:v>-0.16</c:v>
                </c:pt>
                <c:pt idx="234">
                  <c:v>-0.16</c:v>
                </c:pt>
                <c:pt idx="235">
                  <c:v>-0.13</c:v>
                </c:pt>
                <c:pt idx="236">
                  <c:v>-0.11</c:v>
                </c:pt>
                <c:pt idx="237">
                  <c:v>-0.05</c:v>
                </c:pt>
                <c:pt idx="238">
                  <c:v>0.03</c:v>
                </c:pt>
                <c:pt idx="239">
                  <c:v>-0.1</c:v>
                </c:pt>
                <c:pt idx="240">
                  <c:v>0.03</c:v>
                </c:pt>
                <c:pt idx="241">
                  <c:v>-0.03</c:v>
                </c:pt>
                <c:pt idx="242">
                  <c:v>-0.03</c:v>
                </c:pt>
                <c:pt idx="243">
                  <c:v>-0.01</c:v>
                </c:pt>
                <c:pt idx="244">
                  <c:v>-0.04</c:v>
                </c:pt>
                <c:pt idx="245">
                  <c:v>-0.12</c:v>
                </c:pt>
                <c:pt idx="246">
                  <c:v>-0.15</c:v>
                </c:pt>
                <c:pt idx="247">
                  <c:v>-0.09</c:v>
                </c:pt>
                <c:pt idx="248">
                  <c:v>-0.03</c:v>
                </c:pt>
                <c:pt idx="249">
                  <c:v>-0.02</c:v>
                </c:pt>
                <c:pt idx="250">
                  <c:v>-0.03</c:v>
                </c:pt>
                <c:pt idx="251">
                  <c:v>0</c:v>
                </c:pt>
                <c:pt idx="252">
                  <c:v>0</c:v>
                </c:pt>
                <c:pt idx="253">
                  <c:v>0</c:v>
                </c:pt>
                <c:pt idx="254">
                  <c:v>-0.02</c:v>
                </c:pt>
                <c:pt idx="255">
                  <c:v>-0.04</c:v>
                </c:pt>
                <c:pt idx="256">
                  <c:v>-0.06</c:v>
                </c:pt>
                <c:pt idx="257">
                  <c:v>-0.04</c:v>
                </c:pt>
                <c:pt idx="258">
                  <c:v>-0.09</c:v>
                </c:pt>
                <c:pt idx="259">
                  <c:v>-0.1</c:v>
                </c:pt>
                <c:pt idx="260">
                  <c:v>-0.11</c:v>
                </c:pt>
                <c:pt idx="261">
                  <c:v>-0.1</c:v>
                </c:pt>
                <c:pt idx="262">
                  <c:v>-0.08</c:v>
                </c:pt>
                <c:pt idx="263">
                  <c:v>0.02</c:v>
                </c:pt>
                <c:pt idx="264">
                  <c:v>0.04</c:v>
                </c:pt>
                <c:pt idx="265">
                  <c:v>0.02</c:v>
                </c:pt>
                <c:pt idx="266">
                  <c:v>-0.03</c:v>
                </c:pt>
                <c:pt idx="267">
                  <c:v>0.01</c:v>
                </c:pt>
                <c:pt idx="268">
                  <c:v>0.03</c:v>
                </c:pt>
                <c:pt idx="269">
                  <c:v>0.02</c:v>
                </c:pt>
                <c:pt idx="270">
                  <c:v>-0.04</c:v>
                </c:pt>
                <c:pt idx="271">
                  <c:v>-0.08</c:v>
                </c:pt>
                <c:pt idx="272">
                  <c:v>-0.13</c:v>
                </c:pt>
                <c:pt idx="273">
                  <c:v>-0.13</c:v>
                </c:pt>
                <c:pt idx="274">
                  <c:v>-0.08</c:v>
                </c:pt>
                <c:pt idx="275">
                  <c:v>-0.06</c:v>
                </c:pt>
                <c:pt idx="276">
                  <c:v>-0.08</c:v>
                </c:pt>
                <c:pt idx="277">
                  <c:v>-0.03</c:v>
                </c:pt>
                <c:pt idx="278">
                  <c:v>0.04</c:v>
                </c:pt>
                <c:pt idx="279">
                  <c:v>-0.01</c:v>
                </c:pt>
                <c:pt idx="280">
                  <c:v>-0.02</c:v>
                </c:pt>
                <c:pt idx="281">
                  <c:v>-0.06</c:v>
                </c:pt>
                <c:pt idx="282">
                  <c:v>-7.0000000000000007E-2</c:v>
                </c:pt>
                <c:pt idx="283">
                  <c:v>-0.05</c:v>
                </c:pt>
                <c:pt idx="284">
                  <c:v>-0.08</c:v>
                </c:pt>
                <c:pt idx="285">
                  <c:v>-0.16</c:v>
                </c:pt>
                <c:pt idx="286">
                  <c:v>-0.21</c:v>
                </c:pt>
                <c:pt idx="287">
                  <c:v>-0.15</c:v>
                </c:pt>
                <c:pt idx="288">
                  <c:v>-7.0000000000000007E-2</c:v>
                </c:pt>
                <c:pt idx="289">
                  <c:v>-0.06</c:v>
                </c:pt>
                <c:pt idx="290">
                  <c:v>-7.0000000000000007E-2</c:v>
                </c:pt>
                <c:pt idx="291">
                  <c:v>-0.04</c:v>
                </c:pt>
                <c:pt idx="292">
                  <c:v>-0.03</c:v>
                </c:pt>
                <c:pt idx="293">
                  <c:v>-0.03</c:v>
                </c:pt>
                <c:pt idx="294">
                  <c:v>-0.06</c:v>
                </c:pt>
                <c:pt idx="295">
                  <c:v>-0.09</c:v>
                </c:pt>
                <c:pt idx="296">
                  <c:v>-0.09</c:v>
                </c:pt>
                <c:pt idx="297">
                  <c:v>-7.0000000000000007E-2</c:v>
                </c:pt>
                <c:pt idx="298">
                  <c:v>-0.12</c:v>
                </c:pt>
                <c:pt idx="299">
                  <c:v>-0.16</c:v>
                </c:pt>
                <c:pt idx="300">
                  <c:v>-0.15</c:v>
                </c:pt>
                <c:pt idx="301">
                  <c:v>-0.15</c:v>
                </c:pt>
                <c:pt idx="302">
                  <c:v>-0.13</c:v>
                </c:pt>
                <c:pt idx="303">
                  <c:v>-0.01</c:v>
                </c:pt>
                <c:pt idx="304">
                  <c:v>0.01</c:v>
                </c:pt>
                <c:pt idx="305">
                  <c:v>-0.02</c:v>
                </c:pt>
                <c:pt idx="306">
                  <c:v>-0.06</c:v>
                </c:pt>
                <c:pt idx="307">
                  <c:v>-0.02</c:v>
                </c:pt>
                <c:pt idx="308">
                  <c:v>0</c:v>
                </c:pt>
                <c:pt idx="309">
                  <c:v>-0.01</c:v>
                </c:pt>
                <c:pt idx="310">
                  <c:v>-7.0000000000000007E-2</c:v>
                </c:pt>
                <c:pt idx="311">
                  <c:v>-0.12</c:v>
                </c:pt>
                <c:pt idx="312">
                  <c:v>-0.15</c:v>
                </c:pt>
                <c:pt idx="313">
                  <c:v>-0.19</c:v>
                </c:pt>
                <c:pt idx="314">
                  <c:v>-0.12</c:v>
                </c:pt>
                <c:pt idx="315">
                  <c:v>-0.08</c:v>
                </c:pt>
                <c:pt idx="316">
                  <c:v>-0.1</c:v>
                </c:pt>
                <c:pt idx="317">
                  <c:v>-0.08</c:v>
                </c:pt>
                <c:pt idx="318">
                  <c:v>0.01</c:v>
                </c:pt>
                <c:pt idx="319">
                  <c:v>-0.06</c:v>
                </c:pt>
              </c:numCache>
            </c:numRef>
          </c:yVal>
          <c:smooth val="0"/>
          <c:extLst>
            <c:ext xmlns:c16="http://schemas.microsoft.com/office/drawing/2014/chart" uri="{C3380CC4-5D6E-409C-BE32-E72D297353CC}">
              <c16:uniqueId val="{00000000-64B3-4151-A0AE-F2F891FE911B}"/>
            </c:ext>
          </c:extLst>
        </c:ser>
        <c:ser>
          <c:idx val="1"/>
          <c:order val="1"/>
          <c:tx>
            <c:strRef>
              <c:f>Sheet1!$C$1</c:f>
              <c:strCache>
                <c:ptCount val="1"/>
                <c:pt idx="0">
                  <c:v>After strict adjustment (0.33 dB)</c:v>
                </c:pt>
              </c:strCache>
            </c:strRef>
          </c:tx>
          <c:spPr>
            <a:ln w="25400" cap="rnd">
              <a:noFill/>
              <a:round/>
            </a:ln>
            <a:effectLst/>
          </c:spPr>
          <c:marker>
            <c:symbol val="circle"/>
            <c:size val="5"/>
            <c:spPr>
              <a:solidFill>
                <a:srgbClr val="0070C0"/>
              </a:solidFill>
              <a:ln w="9525">
                <a:noFill/>
              </a:ln>
              <a:effectLst/>
            </c:spPr>
          </c:marker>
          <c:xVal>
            <c:numRef>
              <c:f>Sheet1!$A$2:$A$321</c:f>
              <c:numCache>
                <c:formatCode>General</c:formatCode>
                <c:ptCount val="3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Sheet1!$C$2:$C$321</c:f>
              <c:numCache>
                <c:formatCode>General</c:formatCode>
                <c:ptCount val="320"/>
                <c:pt idx="0">
                  <c:v>-0.03</c:v>
                </c:pt>
                <c:pt idx="1">
                  <c:v>-0.02</c:v>
                </c:pt>
                <c:pt idx="2">
                  <c:v>0.01</c:v>
                </c:pt>
                <c:pt idx="3">
                  <c:v>-0.05</c:v>
                </c:pt>
                <c:pt idx="4">
                  <c:v>-0.04</c:v>
                </c:pt>
                <c:pt idx="5">
                  <c:v>-0.03</c:v>
                </c:pt>
                <c:pt idx="6">
                  <c:v>0</c:v>
                </c:pt>
                <c:pt idx="7">
                  <c:v>-0.01</c:v>
                </c:pt>
                <c:pt idx="8">
                  <c:v>0.14000000000000001</c:v>
                </c:pt>
                <c:pt idx="9">
                  <c:v>0</c:v>
                </c:pt>
                <c:pt idx="10">
                  <c:v>-0.01</c:v>
                </c:pt>
                <c:pt idx="11">
                  <c:v>0.04</c:v>
                </c:pt>
                <c:pt idx="12">
                  <c:v>-0.01</c:v>
                </c:pt>
                <c:pt idx="13">
                  <c:v>0</c:v>
                </c:pt>
                <c:pt idx="14">
                  <c:v>-0.04</c:v>
                </c:pt>
                <c:pt idx="15">
                  <c:v>-0.04</c:v>
                </c:pt>
                <c:pt idx="16">
                  <c:v>-0.01</c:v>
                </c:pt>
                <c:pt idx="17">
                  <c:v>0</c:v>
                </c:pt>
                <c:pt idx="18">
                  <c:v>-0.01</c:v>
                </c:pt>
                <c:pt idx="19">
                  <c:v>-0.04</c:v>
                </c:pt>
                <c:pt idx="20">
                  <c:v>-0.08</c:v>
                </c:pt>
                <c:pt idx="21">
                  <c:v>0.01</c:v>
                </c:pt>
                <c:pt idx="22">
                  <c:v>0.03</c:v>
                </c:pt>
                <c:pt idx="23">
                  <c:v>0</c:v>
                </c:pt>
                <c:pt idx="24">
                  <c:v>-0.05</c:v>
                </c:pt>
                <c:pt idx="25">
                  <c:v>-0.01</c:v>
                </c:pt>
                <c:pt idx="26">
                  <c:v>0</c:v>
                </c:pt>
                <c:pt idx="27">
                  <c:v>-0.01</c:v>
                </c:pt>
                <c:pt idx="28">
                  <c:v>-0.02</c:v>
                </c:pt>
                <c:pt idx="29">
                  <c:v>-0.03</c:v>
                </c:pt>
                <c:pt idx="30">
                  <c:v>-0.02</c:v>
                </c:pt>
                <c:pt idx="31">
                  <c:v>0.01</c:v>
                </c:pt>
                <c:pt idx="32">
                  <c:v>-0.03</c:v>
                </c:pt>
                <c:pt idx="33">
                  <c:v>-0.06</c:v>
                </c:pt>
                <c:pt idx="34">
                  <c:v>0.02</c:v>
                </c:pt>
                <c:pt idx="35">
                  <c:v>0.06</c:v>
                </c:pt>
                <c:pt idx="36">
                  <c:v>0</c:v>
                </c:pt>
                <c:pt idx="37">
                  <c:v>0.13</c:v>
                </c:pt>
                <c:pt idx="38">
                  <c:v>-0.02</c:v>
                </c:pt>
                <c:pt idx="39">
                  <c:v>-0.02</c:v>
                </c:pt>
                <c:pt idx="40">
                  <c:v>-0.05</c:v>
                </c:pt>
                <c:pt idx="41">
                  <c:v>-0.01</c:v>
                </c:pt>
                <c:pt idx="42">
                  <c:v>-0.01</c:v>
                </c:pt>
                <c:pt idx="43">
                  <c:v>-0.08</c:v>
                </c:pt>
                <c:pt idx="44">
                  <c:v>0.02</c:v>
                </c:pt>
                <c:pt idx="45">
                  <c:v>0.05</c:v>
                </c:pt>
                <c:pt idx="46">
                  <c:v>-7.0000000000000007E-2</c:v>
                </c:pt>
                <c:pt idx="47">
                  <c:v>0.02</c:v>
                </c:pt>
                <c:pt idx="48">
                  <c:v>0.02</c:v>
                </c:pt>
                <c:pt idx="49">
                  <c:v>-0.04</c:v>
                </c:pt>
                <c:pt idx="50">
                  <c:v>-0.02</c:v>
                </c:pt>
                <c:pt idx="51">
                  <c:v>-0.03</c:v>
                </c:pt>
                <c:pt idx="52">
                  <c:v>-0.04</c:v>
                </c:pt>
                <c:pt idx="53">
                  <c:v>0.01</c:v>
                </c:pt>
                <c:pt idx="54">
                  <c:v>-0.02</c:v>
                </c:pt>
                <c:pt idx="55">
                  <c:v>-0.03</c:v>
                </c:pt>
                <c:pt idx="56">
                  <c:v>-0.03</c:v>
                </c:pt>
                <c:pt idx="57">
                  <c:v>-0.05</c:v>
                </c:pt>
                <c:pt idx="58">
                  <c:v>-0.02</c:v>
                </c:pt>
                <c:pt idx="59">
                  <c:v>-0.02</c:v>
                </c:pt>
                <c:pt idx="60">
                  <c:v>-0.09</c:v>
                </c:pt>
                <c:pt idx="61">
                  <c:v>-0.02</c:v>
                </c:pt>
                <c:pt idx="62">
                  <c:v>0.03</c:v>
                </c:pt>
                <c:pt idx="63">
                  <c:v>-0.05</c:v>
                </c:pt>
                <c:pt idx="64">
                  <c:v>-0.03</c:v>
                </c:pt>
                <c:pt idx="65">
                  <c:v>-0.02</c:v>
                </c:pt>
                <c:pt idx="66">
                  <c:v>-0.01</c:v>
                </c:pt>
                <c:pt idx="67">
                  <c:v>-0.03</c:v>
                </c:pt>
                <c:pt idx="68">
                  <c:v>0</c:v>
                </c:pt>
                <c:pt idx="69">
                  <c:v>-0.03</c:v>
                </c:pt>
                <c:pt idx="70">
                  <c:v>-0.02</c:v>
                </c:pt>
                <c:pt idx="71">
                  <c:v>-0.04</c:v>
                </c:pt>
                <c:pt idx="72">
                  <c:v>-0.04</c:v>
                </c:pt>
                <c:pt idx="73">
                  <c:v>-0.08</c:v>
                </c:pt>
                <c:pt idx="74">
                  <c:v>0.02</c:v>
                </c:pt>
                <c:pt idx="75">
                  <c:v>-0.05</c:v>
                </c:pt>
                <c:pt idx="76">
                  <c:v>-0.09</c:v>
                </c:pt>
                <c:pt idx="77">
                  <c:v>0</c:v>
                </c:pt>
                <c:pt idx="78">
                  <c:v>-7.0000000000000007E-2</c:v>
                </c:pt>
                <c:pt idx="79">
                  <c:v>-0.14000000000000001</c:v>
                </c:pt>
                <c:pt idx="80">
                  <c:v>-0.03</c:v>
                </c:pt>
                <c:pt idx="81">
                  <c:v>-0.02</c:v>
                </c:pt>
                <c:pt idx="82">
                  <c:v>-0.09</c:v>
                </c:pt>
                <c:pt idx="83">
                  <c:v>-0.04</c:v>
                </c:pt>
                <c:pt idx="84">
                  <c:v>-0.14000000000000001</c:v>
                </c:pt>
                <c:pt idx="85">
                  <c:v>-0.05</c:v>
                </c:pt>
                <c:pt idx="86">
                  <c:v>0.13</c:v>
                </c:pt>
                <c:pt idx="87">
                  <c:v>0.04</c:v>
                </c:pt>
                <c:pt idx="88">
                  <c:v>-0.01</c:v>
                </c:pt>
                <c:pt idx="89">
                  <c:v>-7.0000000000000007E-2</c:v>
                </c:pt>
                <c:pt idx="90">
                  <c:v>-0.03</c:v>
                </c:pt>
                <c:pt idx="91">
                  <c:v>0.04</c:v>
                </c:pt>
                <c:pt idx="92">
                  <c:v>-0.04</c:v>
                </c:pt>
                <c:pt idx="93">
                  <c:v>-0.06</c:v>
                </c:pt>
                <c:pt idx="94">
                  <c:v>-0.02</c:v>
                </c:pt>
                <c:pt idx="95">
                  <c:v>-0.04</c:v>
                </c:pt>
                <c:pt idx="96">
                  <c:v>-0.04</c:v>
                </c:pt>
                <c:pt idx="97">
                  <c:v>-0.05</c:v>
                </c:pt>
                <c:pt idx="98">
                  <c:v>-0.03</c:v>
                </c:pt>
                <c:pt idx="99">
                  <c:v>-0.02</c:v>
                </c:pt>
                <c:pt idx="100">
                  <c:v>-7.0000000000000007E-2</c:v>
                </c:pt>
                <c:pt idx="101">
                  <c:v>-0.02</c:v>
                </c:pt>
                <c:pt idx="102">
                  <c:v>0.04</c:v>
                </c:pt>
                <c:pt idx="103">
                  <c:v>-0.02</c:v>
                </c:pt>
                <c:pt idx="104">
                  <c:v>-0.01</c:v>
                </c:pt>
                <c:pt idx="105">
                  <c:v>-0.02</c:v>
                </c:pt>
                <c:pt idx="106">
                  <c:v>0</c:v>
                </c:pt>
                <c:pt idx="107">
                  <c:v>-0.04</c:v>
                </c:pt>
                <c:pt idx="108">
                  <c:v>-0.03</c:v>
                </c:pt>
                <c:pt idx="109">
                  <c:v>-0.04</c:v>
                </c:pt>
                <c:pt idx="110">
                  <c:v>-0.01</c:v>
                </c:pt>
                <c:pt idx="111">
                  <c:v>-0.04</c:v>
                </c:pt>
                <c:pt idx="112">
                  <c:v>0.06</c:v>
                </c:pt>
                <c:pt idx="113">
                  <c:v>-0.02</c:v>
                </c:pt>
                <c:pt idx="114">
                  <c:v>-0.01</c:v>
                </c:pt>
                <c:pt idx="115">
                  <c:v>0.02</c:v>
                </c:pt>
                <c:pt idx="116">
                  <c:v>0.01</c:v>
                </c:pt>
                <c:pt idx="117">
                  <c:v>-0.11</c:v>
                </c:pt>
                <c:pt idx="118">
                  <c:v>0.05</c:v>
                </c:pt>
                <c:pt idx="119">
                  <c:v>-0.05</c:v>
                </c:pt>
                <c:pt idx="120">
                  <c:v>0</c:v>
                </c:pt>
                <c:pt idx="121">
                  <c:v>0.01</c:v>
                </c:pt>
                <c:pt idx="122">
                  <c:v>0.04</c:v>
                </c:pt>
                <c:pt idx="123">
                  <c:v>-0.01</c:v>
                </c:pt>
                <c:pt idx="124">
                  <c:v>0.01</c:v>
                </c:pt>
                <c:pt idx="125">
                  <c:v>-0.05</c:v>
                </c:pt>
                <c:pt idx="126">
                  <c:v>-0.01</c:v>
                </c:pt>
                <c:pt idx="127">
                  <c:v>-0.06</c:v>
                </c:pt>
                <c:pt idx="128">
                  <c:v>-0.06</c:v>
                </c:pt>
                <c:pt idx="129">
                  <c:v>-0.11</c:v>
                </c:pt>
                <c:pt idx="130">
                  <c:v>-0.02</c:v>
                </c:pt>
                <c:pt idx="131">
                  <c:v>0.05</c:v>
                </c:pt>
                <c:pt idx="132">
                  <c:v>-0.01</c:v>
                </c:pt>
                <c:pt idx="133">
                  <c:v>-0.05</c:v>
                </c:pt>
                <c:pt idx="134">
                  <c:v>-0.01</c:v>
                </c:pt>
                <c:pt idx="135">
                  <c:v>-0.02</c:v>
                </c:pt>
                <c:pt idx="136">
                  <c:v>-0.01</c:v>
                </c:pt>
                <c:pt idx="137">
                  <c:v>-0.02</c:v>
                </c:pt>
                <c:pt idx="138">
                  <c:v>-0.03</c:v>
                </c:pt>
                <c:pt idx="139">
                  <c:v>0</c:v>
                </c:pt>
                <c:pt idx="140">
                  <c:v>-0.02</c:v>
                </c:pt>
                <c:pt idx="141">
                  <c:v>0.02</c:v>
                </c:pt>
                <c:pt idx="142">
                  <c:v>0.03</c:v>
                </c:pt>
                <c:pt idx="143">
                  <c:v>0.01</c:v>
                </c:pt>
                <c:pt idx="144">
                  <c:v>-0.01</c:v>
                </c:pt>
                <c:pt idx="145">
                  <c:v>0.02</c:v>
                </c:pt>
                <c:pt idx="146">
                  <c:v>0.02</c:v>
                </c:pt>
                <c:pt idx="147">
                  <c:v>0.01</c:v>
                </c:pt>
                <c:pt idx="148">
                  <c:v>0</c:v>
                </c:pt>
                <c:pt idx="149">
                  <c:v>0</c:v>
                </c:pt>
                <c:pt idx="150">
                  <c:v>7.0000000000000007E-2</c:v>
                </c:pt>
                <c:pt idx="151">
                  <c:v>0.02</c:v>
                </c:pt>
                <c:pt idx="152">
                  <c:v>0.02</c:v>
                </c:pt>
                <c:pt idx="153">
                  <c:v>-0.06</c:v>
                </c:pt>
                <c:pt idx="154">
                  <c:v>0.11</c:v>
                </c:pt>
                <c:pt idx="155">
                  <c:v>-0.09</c:v>
                </c:pt>
                <c:pt idx="156">
                  <c:v>0.02</c:v>
                </c:pt>
                <c:pt idx="157">
                  <c:v>0.19</c:v>
                </c:pt>
                <c:pt idx="158">
                  <c:v>-7.0000000000000007E-2</c:v>
                </c:pt>
                <c:pt idx="159">
                  <c:v>-0.04</c:v>
                </c:pt>
                <c:pt idx="160">
                  <c:v>-0.04</c:v>
                </c:pt>
                <c:pt idx="161">
                  <c:v>-0.04</c:v>
                </c:pt>
                <c:pt idx="162">
                  <c:v>0.03</c:v>
                </c:pt>
                <c:pt idx="163">
                  <c:v>-0.08</c:v>
                </c:pt>
                <c:pt idx="164">
                  <c:v>-0.05</c:v>
                </c:pt>
                <c:pt idx="165">
                  <c:v>-0.06</c:v>
                </c:pt>
                <c:pt idx="166">
                  <c:v>0.01</c:v>
                </c:pt>
                <c:pt idx="167">
                  <c:v>0.06</c:v>
                </c:pt>
                <c:pt idx="168">
                  <c:v>0.03</c:v>
                </c:pt>
                <c:pt idx="169">
                  <c:v>0.03</c:v>
                </c:pt>
                <c:pt idx="170">
                  <c:v>-0.11</c:v>
                </c:pt>
                <c:pt idx="171">
                  <c:v>0</c:v>
                </c:pt>
                <c:pt idx="172">
                  <c:v>0.01</c:v>
                </c:pt>
                <c:pt idx="173">
                  <c:v>-0.02</c:v>
                </c:pt>
                <c:pt idx="174">
                  <c:v>-0.03</c:v>
                </c:pt>
                <c:pt idx="175">
                  <c:v>-0.04</c:v>
                </c:pt>
                <c:pt idx="176">
                  <c:v>-0.01</c:v>
                </c:pt>
                <c:pt idx="177">
                  <c:v>-0.03</c:v>
                </c:pt>
                <c:pt idx="178">
                  <c:v>0.02</c:v>
                </c:pt>
                <c:pt idx="179">
                  <c:v>-0.05</c:v>
                </c:pt>
                <c:pt idx="180">
                  <c:v>-0.01</c:v>
                </c:pt>
                <c:pt idx="181">
                  <c:v>0</c:v>
                </c:pt>
                <c:pt idx="182">
                  <c:v>0.03</c:v>
                </c:pt>
                <c:pt idx="183">
                  <c:v>0.01</c:v>
                </c:pt>
                <c:pt idx="184">
                  <c:v>0</c:v>
                </c:pt>
                <c:pt idx="185">
                  <c:v>0</c:v>
                </c:pt>
                <c:pt idx="186">
                  <c:v>-0.01</c:v>
                </c:pt>
                <c:pt idx="187">
                  <c:v>0.01</c:v>
                </c:pt>
                <c:pt idx="188">
                  <c:v>0.02</c:v>
                </c:pt>
                <c:pt idx="189">
                  <c:v>0.01</c:v>
                </c:pt>
                <c:pt idx="190">
                  <c:v>-0.03</c:v>
                </c:pt>
                <c:pt idx="191">
                  <c:v>-0.01</c:v>
                </c:pt>
                <c:pt idx="192">
                  <c:v>-0.02</c:v>
                </c:pt>
                <c:pt idx="193">
                  <c:v>0.09</c:v>
                </c:pt>
                <c:pt idx="194">
                  <c:v>0</c:v>
                </c:pt>
                <c:pt idx="195">
                  <c:v>-0.02</c:v>
                </c:pt>
                <c:pt idx="196">
                  <c:v>0.11</c:v>
                </c:pt>
                <c:pt idx="197">
                  <c:v>0.05</c:v>
                </c:pt>
                <c:pt idx="198">
                  <c:v>0.04</c:v>
                </c:pt>
                <c:pt idx="199">
                  <c:v>-0.05</c:v>
                </c:pt>
                <c:pt idx="200">
                  <c:v>-0.02</c:v>
                </c:pt>
                <c:pt idx="201">
                  <c:v>0.02</c:v>
                </c:pt>
                <c:pt idx="202">
                  <c:v>0.02</c:v>
                </c:pt>
                <c:pt idx="203">
                  <c:v>0.02</c:v>
                </c:pt>
                <c:pt idx="204">
                  <c:v>-0.08</c:v>
                </c:pt>
                <c:pt idx="205">
                  <c:v>0</c:v>
                </c:pt>
                <c:pt idx="206">
                  <c:v>0.08</c:v>
                </c:pt>
                <c:pt idx="207">
                  <c:v>0.13</c:v>
                </c:pt>
                <c:pt idx="208">
                  <c:v>0.03</c:v>
                </c:pt>
                <c:pt idx="209">
                  <c:v>0</c:v>
                </c:pt>
                <c:pt idx="210">
                  <c:v>0.02</c:v>
                </c:pt>
                <c:pt idx="211">
                  <c:v>0.15</c:v>
                </c:pt>
                <c:pt idx="212">
                  <c:v>0.03</c:v>
                </c:pt>
                <c:pt idx="213">
                  <c:v>0.01</c:v>
                </c:pt>
                <c:pt idx="214">
                  <c:v>-0.04</c:v>
                </c:pt>
                <c:pt idx="215">
                  <c:v>-0.02</c:v>
                </c:pt>
                <c:pt idx="216">
                  <c:v>0.02</c:v>
                </c:pt>
                <c:pt idx="217">
                  <c:v>-0.01</c:v>
                </c:pt>
                <c:pt idx="218">
                  <c:v>0.03</c:v>
                </c:pt>
                <c:pt idx="219">
                  <c:v>-0.01</c:v>
                </c:pt>
                <c:pt idx="220">
                  <c:v>-0.02</c:v>
                </c:pt>
                <c:pt idx="221">
                  <c:v>0.02</c:v>
                </c:pt>
                <c:pt idx="222">
                  <c:v>0.04</c:v>
                </c:pt>
                <c:pt idx="223">
                  <c:v>0.04</c:v>
                </c:pt>
                <c:pt idx="224">
                  <c:v>0.04</c:v>
                </c:pt>
                <c:pt idx="225">
                  <c:v>0.02</c:v>
                </c:pt>
                <c:pt idx="226">
                  <c:v>0.05</c:v>
                </c:pt>
                <c:pt idx="227">
                  <c:v>-0.01</c:v>
                </c:pt>
                <c:pt idx="228">
                  <c:v>0.03</c:v>
                </c:pt>
                <c:pt idx="229">
                  <c:v>0.06</c:v>
                </c:pt>
                <c:pt idx="230">
                  <c:v>0.04</c:v>
                </c:pt>
                <c:pt idx="231">
                  <c:v>0.01</c:v>
                </c:pt>
                <c:pt idx="232">
                  <c:v>0.12</c:v>
                </c:pt>
                <c:pt idx="233">
                  <c:v>7.0000000000000007E-2</c:v>
                </c:pt>
                <c:pt idx="234">
                  <c:v>0.05</c:v>
                </c:pt>
                <c:pt idx="235">
                  <c:v>0.02</c:v>
                </c:pt>
                <c:pt idx="236">
                  <c:v>0.04</c:v>
                </c:pt>
                <c:pt idx="237">
                  <c:v>0.08</c:v>
                </c:pt>
                <c:pt idx="238">
                  <c:v>0.02</c:v>
                </c:pt>
                <c:pt idx="239">
                  <c:v>-0.02</c:v>
                </c:pt>
                <c:pt idx="240">
                  <c:v>0</c:v>
                </c:pt>
                <c:pt idx="241">
                  <c:v>-0.01</c:v>
                </c:pt>
                <c:pt idx="242">
                  <c:v>-0.01</c:v>
                </c:pt>
                <c:pt idx="243">
                  <c:v>-0.02</c:v>
                </c:pt>
                <c:pt idx="244">
                  <c:v>-0.1</c:v>
                </c:pt>
                <c:pt idx="245">
                  <c:v>-0.02</c:v>
                </c:pt>
                <c:pt idx="246">
                  <c:v>0.04</c:v>
                </c:pt>
                <c:pt idx="247">
                  <c:v>0.01</c:v>
                </c:pt>
                <c:pt idx="248">
                  <c:v>-0.03</c:v>
                </c:pt>
                <c:pt idx="249">
                  <c:v>-0.03</c:v>
                </c:pt>
                <c:pt idx="250">
                  <c:v>-0.03</c:v>
                </c:pt>
                <c:pt idx="251">
                  <c:v>0.06</c:v>
                </c:pt>
                <c:pt idx="252">
                  <c:v>-0.03</c:v>
                </c:pt>
                <c:pt idx="253">
                  <c:v>-0.05</c:v>
                </c:pt>
                <c:pt idx="254">
                  <c:v>-0.08</c:v>
                </c:pt>
                <c:pt idx="255">
                  <c:v>-0.04</c:v>
                </c:pt>
                <c:pt idx="256">
                  <c:v>-0.03</c:v>
                </c:pt>
                <c:pt idx="257">
                  <c:v>-0.03</c:v>
                </c:pt>
                <c:pt idx="258">
                  <c:v>-0.01</c:v>
                </c:pt>
                <c:pt idx="259">
                  <c:v>-0.04</c:v>
                </c:pt>
                <c:pt idx="260">
                  <c:v>-0.04</c:v>
                </c:pt>
                <c:pt idx="261">
                  <c:v>-0.01</c:v>
                </c:pt>
                <c:pt idx="262">
                  <c:v>0.02</c:v>
                </c:pt>
                <c:pt idx="263">
                  <c:v>0</c:v>
                </c:pt>
                <c:pt idx="264">
                  <c:v>-0.02</c:v>
                </c:pt>
                <c:pt idx="265">
                  <c:v>0.04</c:v>
                </c:pt>
                <c:pt idx="266">
                  <c:v>0.02</c:v>
                </c:pt>
                <c:pt idx="267">
                  <c:v>-0.01</c:v>
                </c:pt>
                <c:pt idx="268">
                  <c:v>-0.02</c:v>
                </c:pt>
                <c:pt idx="269">
                  <c:v>-0.03</c:v>
                </c:pt>
                <c:pt idx="270">
                  <c:v>-0.04</c:v>
                </c:pt>
                <c:pt idx="271">
                  <c:v>-0.06</c:v>
                </c:pt>
                <c:pt idx="272">
                  <c:v>7.0000000000000007E-2</c:v>
                </c:pt>
                <c:pt idx="273">
                  <c:v>0.03</c:v>
                </c:pt>
                <c:pt idx="274">
                  <c:v>0.02</c:v>
                </c:pt>
                <c:pt idx="275">
                  <c:v>0</c:v>
                </c:pt>
                <c:pt idx="276">
                  <c:v>-0.01</c:v>
                </c:pt>
                <c:pt idx="277">
                  <c:v>0.02</c:v>
                </c:pt>
                <c:pt idx="278">
                  <c:v>-0.02</c:v>
                </c:pt>
                <c:pt idx="279">
                  <c:v>-0.04</c:v>
                </c:pt>
                <c:pt idx="280">
                  <c:v>0.04</c:v>
                </c:pt>
                <c:pt idx="281">
                  <c:v>0.05</c:v>
                </c:pt>
                <c:pt idx="282">
                  <c:v>0.02</c:v>
                </c:pt>
                <c:pt idx="283">
                  <c:v>0.02</c:v>
                </c:pt>
                <c:pt idx="284">
                  <c:v>0.02</c:v>
                </c:pt>
                <c:pt idx="285">
                  <c:v>0.02</c:v>
                </c:pt>
                <c:pt idx="286">
                  <c:v>0.06</c:v>
                </c:pt>
                <c:pt idx="287">
                  <c:v>0.03</c:v>
                </c:pt>
                <c:pt idx="288">
                  <c:v>0.03</c:v>
                </c:pt>
                <c:pt idx="289">
                  <c:v>0.04</c:v>
                </c:pt>
                <c:pt idx="290">
                  <c:v>0.17</c:v>
                </c:pt>
                <c:pt idx="291">
                  <c:v>7.0000000000000007E-2</c:v>
                </c:pt>
                <c:pt idx="292">
                  <c:v>0.03</c:v>
                </c:pt>
                <c:pt idx="293">
                  <c:v>0.04</c:v>
                </c:pt>
                <c:pt idx="294">
                  <c:v>-0.02</c:v>
                </c:pt>
                <c:pt idx="295">
                  <c:v>-0.02</c:v>
                </c:pt>
                <c:pt idx="296">
                  <c:v>0.03</c:v>
                </c:pt>
                <c:pt idx="297">
                  <c:v>0.01</c:v>
                </c:pt>
                <c:pt idx="298">
                  <c:v>7.0000000000000007E-2</c:v>
                </c:pt>
                <c:pt idx="299">
                  <c:v>0.02</c:v>
                </c:pt>
                <c:pt idx="300">
                  <c:v>0.02</c:v>
                </c:pt>
                <c:pt idx="301">
                  <c:v>0.09</c:v>
                </c:pt>
                <c:pt idx="302">
                  <c:v>0.09</c:v>
                </c:pt>
                <c:pt idx="303">
                  <c:v>7.0000000000000007E-2</c:v>
                </c:pt>
                <c:pt idx="304">
                  <c:v>0.06</c:v>
                </c:pt>
                <c:pt idx="305">
                  <c:v>0.06</c:v>
                </c:pt>
                <c:pt idx="306">
                  <c:v>0.06</c:v>
                </c:pt>
                <c:pt idx="307">
                  <c:v>7.0000000000000007E-2</c:v>
                </c:pt>
                <c:pt idx="308">
                  <c:v>0.08</c:v>
                </c:pt>
                <c:pt idx="309">
                  <c:v>0.04</c:v>
                </c:pt>
                <c:pt idx="310">
                  <c:v>0.05</c:v>
                </c:pt>
                <c:pt idx="311">
                  <c:v>-7.0000000000000007E-2</c:v>
                </c:pt>
                <c:pt idx="312">
                  <c:v>7.0000000000000007E-2</c:v>
                </c:pt>
                <c:pt idx="313">
                  <c:v>0.02</c:v>
                </c:pt>
                <c:pt idx="314">
                  <c:v>0.08</c:v>
                </c:pt>
                <c:pt idx="315">
                  <c:v>0.16</c:v>
                </c:pt>
                <c:pt idx="316">
                  <c:v>0.03</c:v>
                </c:pt>
                <c:pt idx="317">
                  <c:v>0.12</c:v>
                </c:pt>
                <c:pt idx="318">
                  <c:v>0.16</c:v>
                </c:pt>
                <c:pt idx="319">
                  <c:v>0.1</c:v>
                </c:pt>
              </c:numCache>
            </c:numRef>
          </c:yVal>
          <c:smooth val="0"/>
          <c:extLst>
            <c:ext xmlns:c16="http://schemas.microsoft.com/office/drawing/2014/chart" uri="{C3380CC4-5D6E-409C-BE32-E72D297353CC}">
              <c16:uniqueId val="{00000001-64B3-4151-A0AE-F2F891FE911B}"/>
            </c:ext>
          </c:extLst>
        </c:ser>
        <c:dLbls>
          <c:showLegendKey val="0"/>
          <c:showVal val="0"/>
          <c:showCatName val="0"/>
          <c:showSerName val="0"/>
          <c:showPercent val="0"/>
          <c:showBubbleSize val="0"/>
        </c:dLbls>
        <c:axId val="172230104"/>
        <c:axId val="172229448"/>
      </c:scatterChart>
      <c:valAx>
        <c:axId val="172230104"/>
        <c:scaling>
          <c:orientation val="minMax"/>
          <c:max val="8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t>Amplifier #</a:t>
                </a:r>
                <a:endParaRPr lang="en-GB"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29448"/>
        <c:crosses val="autoZero"/>
        <c:crossBetween val="midCat"/>
      </c:valAx>
      <c:valAx>
        <c:axId val="172229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t>Amplitude losses [dB]</a:t>
                </a:r>
                <a:endParaRPr lang="en-GB" dirty="0"/>
              </a:p>
            </c:rich>
          </c:tx>
          <c:layout>
            <c:manualLayout>
              <c:xMode val="edge"/>
              <c:yMode val="edge"/>
              <c:x val="4.3112493673542446E-2"/>
              <c:y val="6.1171716214538263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30104"/>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legendEntry>
      <c:layout>
        <c:manualLayout>
          <c:xMode val="edge"/>
          <c:yMode val="edge"/>
          <c:x val="2.0446802207162166E-2"/>
          <c:y val="0.78052765379010169"/>
          <c:w val="0.93353145946746663"/>
          <c:h val="0.203910349830410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smtClean="0"/>
              <a:t>Output cavity</a:t>
            </a:r>
            <a:r>
              <a:rPr lang="en-GB" baseline="0" dirty="0" smtClean="0"/>
              <a:t> phase</a:t>
            </a:r>
            <a:endParaRPr lang="en-GB" dirty="0"/>
          </a:p>
        </c:rich>
      </c:tx>
      <c:layout>
        <c:manualLayout>
          <c:xMode val="edge"/>
          <c:yMode val="edge"/>
          <c:x val="0.19683399375378044"/>
          <c:y val="6.501442650163054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First test (2 deg)</c:v>
                </c:pt>
              </c:strCache>
            </c:strRef>
          </c:tx>
          <c:spPr>
            <a:ln w="28575" cap="rnd">
              <a:noFill/>
              <a:round/>
            </a:ln>
            <a:effectLst/>
          </c:spPr>
          <c:marker>
            <c:symbol val="circle"/>
            <c:size val="5"/>
            <c:spPr>
              <a:solidFill>
                <a:srgbClr val="FF0000"/>
              </a:solidFill>
              <a:ln w="9525">
                <a:noFill/>
              </a:ln>
              <a:effectLst/>
            </c:spPr>
          </c:marker>
          <c:xVal>
            <c:numRef>
              <c:f>Sheet1!$A$2:$A$321</c:f>
              <c:numCache>
                <c:formatCode>General</c:formatCode>
                <c:ptCount val="3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Sheet1!$B$2:$B$321</c:f>
              <c:numCache>
                <c:formatCode>General</c:formatCode>
                <c:ptCount val="320"/>
                <c:pt idx="0">
                  <c:v>0.84</c:v>
                </c:pt>
                <c:pt idx="1">
                  <c:v>0.57999999999999996</c:v>
                </c:pt>
                <c:pt idx="2">
                  <c:v>0.94</c:v>
                </c:pt>
                <c:pt idx="3">
                  <c:v>0.61</c:v>
                </c:pt>
                <c:pt idx="4">
                  <c:v>0.47</c:v>
                </c:pt>
                <c:pt idx="5">
                  <c:v>0.31</c:v>
                </c:pt>
                <c:pt idx="6">
                  <c:v>0.42</c:v>
                </c:pt>
                <c:pt idx="7">
                  <c:v>0.52</c:v>
                </c:pt>
                <c:pt idx="8">
                  <c:v>0.34</c:v>
                </c:pt>
                <c:pt idx="9">
                  <c:v>0.32</c:v>
                </c:pt>
                <c:pt idx="10">
                  <c:v>0.28999999999999998</c:v>
                </c:pt>
                <c:pt idx="11">
                  <c:v>0.36</c:v>
                </c:pt>
                <c:pt idx="12">
                  <c:v>0.15</c:v>
                </c:pt>
                <c:pt idx="13">
                  <c:v>0.39</c:v>
                </c:pt>
                <c:pt idx="14">
                  <c:v>0.56000000000000005</c:v>
                </c:pt>
                <c:pt idx="15">
                  <c:v>0.49</c:v>
                </c:pt>
                <c:pt idx="16">
                  <c:v>0.4</c:v>
                </c:pt>
                <c:pt idx="17">
                  <c:v>0.41</c:v>
                </c:pt>
                <c:pt idx="18">
                  <c:v>0.43</c:v>
                </c:pt>
                <c:pt idx="19">
                  <c:v>0.44</c:v>
                </c:pt>
                <c:pt idx="20">
                  <c:v>0.31</c:v>
                </c:pt>
                <c:pt idx="21">
                  <c:v>0.14000000000000001</c:v>
                </c:pt>
                <c:pt idx="22">
                  <c:v>0.28000000000000003</c:v>
                </c:pt>
                <c:pt idx="23">
                  <c:v>0.37</c:v>
                </c:pt>
                <c:pt idx="24">
                  <c:v>0.51</c:v>
                </c:pt>
                <c:pt idx="25">
                  <c:v>0.78</c:v>
                </c:pt>
                <c:pt idx="26">
                  <c:v>0.56000000000000005</c:v>
                </c:pt>
                <c:pt idx="27">
                  <c:v>0.75</c:v>
                </c:pt>
                <c:pt idx="28">
                  <c:v>0.67</c:v>
                </c:pt>
                <c:pt idx="29">
                  <c:v>0.52</c:v>
                </c:pt>
                <c:pt idx="30">
                  <c:v>0.55000000000000004</c:v>
                </c:pt>
                <c:pt idx="31">
                  <c:v>0.37</c:v>
                </c:pt>
                <c:pt idx="32">
                  <c:v>0.44</c:v>
                </c:pt>
                <c:pt idx="33">
                  <c:v>0.81</c:v>
                </c:pt>
                <c:pt idx="34">
                  <c:v>0.46</c:v>
                </c:pt>
                <c:pt idx="35">
                  <c:v>0.8</c:v>
                </c:pt>
                <c:pt idx="36">
                  <c:v>0.71</c:v>
                </c:pt>
                <c:pt idx="37">
                  <c:v>1.1299999999999999</c:v>
                </c:pt>
                <c:pt idx="38">
                  <c:v>0.84</c:v>
                </c:pt>
                <c:pt idx="39">
                  <c:v>0.53</c:v>
                </c:pt>
                <c:pt idx="40">
                  <c:v>0.03</c:v>
                </c:pt>
                <c:pt idx="41">
                  <c:v>-0.26</c:v>
                </c:pt>
                <c:pt idx="42">
                  <c:v>-0.32</c:v>
                </c:pt>
                <c:pt idx="43">
                  <c:v>-0.08</c:v>
                </c:pt>
                <c:pt idx="44">
                  <c:v>-0.2</c:v>
                </c:pt>
                <c:pt idx="45">
                  <c:v>-0.32</c:v>
                </c:pt>
                <c:pt idx="46">
                  <c:v>-0.26</c:v>
                </c:pt>
                <c:pt idx="47">
                  <c:v>-0.13</c:v>
                </c:pt>
                <c:pt idx="48">
                  <c:v>-0.28999999999999998</c:v>
                </c:pt>
                <c:pt idx="49">
                  <c:v>-0.28999999999999998</c:v>
                </c:pt>
                <c:pt idx="50">
                  <c:v>-0.19</c:v>
                </c:pt>
                <c:pt idx="51">
                  <c:v>-0.22</c:v>
                </c:pt>
                <c:pt idx="52">
                  <c:v>-0.36</c:v>
                </c:pt>
                <c:pt idx="53">
                  <c:v>-0.18</c:v>
                </c:pt>
                <c:pt idx="54">
                  <c:v>-7.0000000000000007E-2</c:v>
                </c:pt>
                <c:pt idx="55">
                  <c:v>-0.08</c:v>
                </c:pt>
                <c:pt idx="56">
                  <c:v>-0.18</c:v>
                </c:pt>
                <c:pt idx="57">
                  <c:v>-0.28999999999999998</c:v>
                </c:pt>
                <c:pt idx="58">
                  <c:v>-0.26</c:v>
                </c:pt>
                <c:pt idx="59">
                  <c:v>-0.11</c:v>
                </c:pt>
                <c:pt idx="60">
                  <c:v>-0.17</c:v>
                </c:pt>
                <c:pt idx="61">
                  <c:v>-0.5</c:v>
                </c:pt>
                <c:pt idx="62">
                  <c:v>-0.37</c:v>
                </c:pt>
                <c:pt idx="63">
                  <c:v>-0.26</c:v>
                </c:pt>
                <c:pt idx="64">
                  <c:v>-0.13</c:v>
                </c:pt>
                <c:pt idx="65">
                  <c:v>0.15</c:v>
                </c:pt>
                <c:pt idx="66">
                  <c:v>0</c:v>
                </c:pt>
                <c:pt idx="67">
                  <c:v>0.19</c:v>
                </c:pt>
                <c:pt idx="68">
                  <c:v>0</c:v>
                </c:pt>
                <c:pt idx="69">
                  <c:v>-0.18</c:v>
                </c:pt>
                <c:pt idx="70">
                  <c:v>-0.18</c:v>
                </c:pt>
                <c:pt idx="71">
                  <c:v>-0.08</c:v>
                </c:pt>
                <c:pt idx="72">
                  <c:v>-0.08</c:v>
                </c:pt>
                <c:pt idx="73">
                  <c:v>-0.01</c:v>
                </c:pt>
                <c:pt idx="74">
                  <c:v>-0.01</c:v>
                </c:pt>
                <c:pt idx="75">
                  <c:v>-0.03</c:v>
                </c:pt>
                <c:pt idx="76">
                  <c:v>7.0000000000000007E-2</c:v>
                </c:pt>
                <c:pt idx="77">
                  <c:v>0.11</c:v>
                </c:pt>
                <c:pt idx="78">
                  <c:v>-0.09</c:v>
                </c:pt>
                <c:pt idx="79">
                  <c:v>-0.06</c:v>
                </c:pt>
                <c:pt idx="80">
                  <c:v>0.37</c:v>
                </c:pt>
                <c:pt idx="81">
                  <c:v>0.42</c:v>
                </c:pt>
                <c:pt idx="82">
                  <c:v>0.27</c:v>
                </c:pt>
                <c:pt idx="83">
                  <c:v>0.31</c:v>
                </c:pt>
                <c:pt idx="84">
                  <c:v>0.11</c:v>
                </c:pt>
                <c:pt idx="85">
                  <c:v>0.32</c:v>
                </c:pt>
                <c:pt idx="86">
                  <c:v>0.37</c:v>
                </c:pt>
                <c:pt idx="87">
                  <c:v>0.26</c:v>
                </c:pt>
                <c:pt idx="88">
                  <c:v>0.35</c:v>
                </c:pt>
                <c:pt idx="89">
                  <c:v>0.37</c:v>
                </c:pt>
                <c:pt idx="90">
                  <c:v>0.23</c:v>
                </c:pt>
                <c:pt idx="91">
                  <c:v>0.27</c:v>
                </c:pt>
                <c:pt idx="92">
                  <c:v>0.21</c:v>
                </c:pt>
                <c:pt idx="93">
                  <c:v>0.1</c:v>
                </c:pt>
                <c:pt idx="94">
                  <c:v>0.21</c:v>
                </c:pt>
                <c:pt idx="95">
                  <c:v>0.24</c:v>
                </c:pt>
                <c:pt idx="96">
                  <c:v>0.18</c:v>
                </c:pt>
                <c:pt idx="97">
                  <c:v>0.28999999999999998</c:v>
                </c:pt>
                <c:pt idx="98">
                  <c:v>0.33</c:v>
                </c:pt>
                <c:pt idx="99">
                  <c:v>0.26</c:v>
                </c:pt>
                <c:pt idx="100">
                  <c:v>0.41</c:v>
                </c:pt>
                <c:pt idx="101">
                  <c:v>0.14000000000000001</c:v>
                </c:pt>
                <c:pt idx="102">
                  <c:v>0.25</c:v>
                </c:pt>
                <c:pt idx="103">
                  <c:v>0.27</c:v>
                </c:pt>
                <c:pt idx="104">
                  <c:v>0.33</c:v>
                </c:pt>
                <c:pt idx="105">
                  <c:v>0.39</c:v>
                </c:pt>
                <c:pt idx="106">
                  <c:v>0.36</c:v>
                </c:pt>
                <c:pt idx="107">
                  <c:v>0.49</c:v>
                </c:pt>
                <c:pt idx="108">
                  <c:v>0.37</c:v>
                </c:pt>
                <c:pt idx="109">
                  <c:v>0.32</c:v>
                </c:pt>
                <c:pt idx="110">
                  <c:v>0.6</c:v>
                </c:pt>
                <c:pt idx="111">
                  <c:v>0.48</c:v>
                </c:pt>
                <c:pt idx="112">
                  <c:v>0.3</c:v>
                </c:pt>
                <c:pt idx="113">
                  <c:v>0.47</c:v>
                </c:pt>
                <c:pt idx="114">
                  <c:v>0.6</c:v>
                </c:pt>
                <c:pt idx="115">
                  <c:v>0.5</c:v>
                </c:pt>
                <c:pt idx="116">
                  <c:v>0.73</c:v>
                </c:pt>
                <c:pt idx="117">
                  <c:v>0.44</c:v>
                </c:pt>
                <c:pt idx="118">
                  <c:v>0.53</c:v>
                </c:pt>
                <c:pt idx="119">
                  <c:v>0.37</c:v>
                </c:pt>
                <c:pt idx="120">
                  <c:v>-0.22</c:v>
                </c:pt>
                <c:pt idx="121">
                  <c:v>-0.28000000000000003</c:v>
                </c:pt>
                <c:pt idx="122">
                  <c:v>-0.31</c:v>
                </c:pt>
                <c:pt idx="123">
                  <c:v>-0.2</c:v>
                </c:pt>
                <c:pt idx="124">
                  <c:v>-0.47</c:v>
                </c:pt>
                <c:pt idx="125">
                  <c:v>-0.26</c:v>
                </c:pt>
                <c:pt idx="126">
                  <c:v>-0.26</c:v>
                </c:pt>
                <c:pt idx="127">
                  <c:v>-0.34</c:v>
                </c:pt>
                <c:pt idx="128">
                  <c:v>-0.17</c:v>
                </c:pt>
                <c:pt idx="129">
                  <c:v>-0.11</c:v>
                </c:pt>
                <c:pt idx="130">
                  <c:v>-0.28000000000000003</c:v>
                </c:pt>
                <c:pt idx="131">
                  <c:v>-0.28000000000000003</c:v>
                </c:pt>
                <c:pt idx="132">
                  <c:v>-0.34</c:v>
                </c:pt>
                <c:pt idx="133">
                  <c:v>-0.39</c:v>
                </c:pt>
                <c:pt idx="134">
                  <c:v>-0.04</c:v>
                </c:pt>
                <c:pt idx="135">
                  <c:v>-0.2</c:v>
                </c:pt>
                <c:pt idx="136">
                  <c:v>-0.31</c:v>
                </c:pt>
                <c:pt idx="137">
                  <c:v>-0.27</c:v>
                </c:pt>
                <c:pt idx="138">
                  <c:v>-0.26</c:v>
                </c:pt>
                <c:pt idx="139">
                  <c:v>-0.31</c:v>
                </c:pt>
                <c:pt idx="140">
                  <c:v>-0.27</c:v>
                </c:pt>
                <c:pt idx="141">
                  <c:v>-0.31</c:v>
                </c:pt>
                <c:pt idx="142">
                  <c:v>-0.28999999999999998</c:v>
                </c:pt>
                <c:pt idx="143">
                  <c:v>-0.27</c:v>
                </c:pt>
                <c:pt idx="144">
                  <c:v>-0.15</c:v>
                </c:pt>
                <c:pt idx="145">
                  <c:v>-0.16</c:v>
                </c:pt>
                <c:pt idx="146">
                  <c:v>-0.13</c:v>
                </c:pt>
                <c:pt idx="147">
                  <c:v>-0.08</c:v>
                </c:pt>
                <c:pt idx="148">
                  <c:v>-0.19</c:v>
                </c:pt>
                <c:pt idx="149">
                  <c:v>-0.22</c:v>
                </c:pt>
                <c:pt idx="150">
                  <c:v>-0.16</c:v>
                </c:pt>
                <c:pt idx="151">
                  <c:v>-0.08</c:v>
                </c:pt>
                <c:pt idx="152">
                  <c:v>-0.02</c:v>
                </c:pt>
                <c:pt idx="153">
                  <c:v>-0.24</c:v>
                </c:pt>
                <c:pt idx="154">
                  <c:v>0</c:v>
                </c:pt>
                <c:pt idx="155">
                  <c:v>0.04</c:v>
                </c:pt>
                <c:pt idx="156">
                  <c:v>-0.32</c:v>
                </c:pt>
                <c:pt idx="157">
                  <c:v>-0.01</c:v>
                </c:pt>
                <c:pt idx="158">
                  <c:v>0</c:v>
                </c:pt>
                <c:pt idx="159">
                  <c:v>-0.06</c:v>
                </c:pt>
                <c:pt idx="160">
                  <c:v>0.55000000000000004</c:v>
                </c:pt>
                <c:pt idx="161">
                  <c:v>0.15</c:v>
                </c:pt>
                <c:pt idx="162">
                  <c:v>0.33</c:v>
                </c:pt>
                <c:pt idx="163">
                  <c:v>0.38</c:v>
                </c:pt>
                <c:pt idx="164">
                  <c:v>0.18</c:v>
                </c:pt>
                <c:pt idx="165">
                  <c:v>0.31</c:v>
                </c:pt>
                <c:pt idx="166">
                  <c:v>0.42</c:v>
                </c:pt>
                <c:pt idx="167">
                  <c:v>0.33</c:v>
                </c:pt>
                <c:pt idx="168">
                  <c:v>0.17</c:v>
                </c:pt>
                <c:pt idx="169">
                  <c:v>0.12</c:v>
                </c:pt>
                <c:pt idx="170">
                  <c:v>0.24</c:v>
                </c:pt>
                <c:pt idx="171">
                  <c:v>0.25</c:v>
                </c:pt>
                <c:pt idx="172">
                  <c:v>0.35</c:v>
                </c:pt>
                <c:pt idx="173">
                  <c:v>0.24</c:v>
                </c:pt>
                <c:pt idx="174">
                  <c:v>0.21</c:v>
                </c:pt>
                <c:pt idx="175">
                  <c:v>0.55000000000000004</c:v>
                </c:pt>
                <c:pt idx="176">
                  <c:v>0.34</c:v>
                </c:pt>
                <c:pt idx="177">
                  <c:v>0.38</c:v>
                </c:pt>
                <c:pt idx="178">
                  <c:v>0.38</c:v>
                </c:pt>
                <c:pt idx="179">
                  <c:v>0.22</c:v>
                </c:pt>
                <c:pt idx="180">
                  <c:v>0.69</c:v>
                </c:pt>
                <c:pt idx="181">
                  <c:v>0.27</c:v>
                </c:pt>
                <c:pt idx="182">
                  <c:v>0.28000000000000003</c:v>
                </c:pt>
                <c:pt idx="183">
                  <c:v>0.46</c:v>
                </c:pt>
                <c:pt idx="184">
                  <c:v>0.43</c:v>
                </c:pt>
                <c:pt idx="185">
                  <c:v>0.44</c:v>
                </c:pt>
                <c:pt idx="186">
                  <c:v>0.54</c:v>
                </c:pt>
                <c:pt idx="187">
                  <c:v>0.54</c:v>
                </c:pt>
                <c:pt idx="188">
                  <c:v>0.48</c:v>
                </c:pt>
                <c:pt idx="189">
                  <c:v>0.5</c:v>
                </c:pt>
                <c:pt idx="190">
                  <c:v>0.52</c:v>
                </c:pt>
                <c:pt idx="191">
                  <c:v>0.73</c:v>
                </c:pt>
                <c:pt idx="192">
                  <c:v>0.47</c:v>
                </c:pt>
                <c:pt idx="193">
                  <c:v>0.75</c:v>
                </c:pt>
                <c:pt idx="194">
                  <c:v>0.52</c:v>
                </c:pt>
                <c:pt idx="195">
                  <c:v>0.73</c:v>
                </c:pt>
                <c:pt idx="196">
                  <c:v>0.7</c:v>
                </c:pt>
                <c:pt idx="197">
                  <c:v>0.62</c:v>
                </c:pt>
                <c:pt idx="198">
                  <c:v>0.65</c:v>
                </c:pt>
                <c:pt idx="199">
                  <c:v>0.76</c:v>
                </c:pt>
                <c:pt idx="200">
                  <c:v>-0.16</c:v>
                </c:pt>
                <c:pt idx="201">
                  <c:v>-0.51</c:v>
                </c:pt>
                <c:pt idx="202">
                  <c:v>-0.33</c:v>
                </c:pt>
                <c:pt idx="203">
                  <c:v>-0.34</c:v>
                </c:pt>
                <c:pt idx="204">
                  <c:v>-0.42</c:v>
                </c:pt>
                <c:pt idx="205">
                  <c:v>-0.27</c:v>
                </c:pt>
                <c:pt idx="206">
                  <c:v>-0.23</c:v>
                </c:pt>
                <c:pt idx="207">
                  <c:v>-0.33</c:v>
                </c:pt>
                <c:pt idx="208">
                  <c:v>-0.45</c:v>
                </c:pt>
                <c:pt idx="209">
                  <c:v>-0.46</c:v>
                </c:pt>
                <c:pt idx="210">
                  <c:v>-0.36</c:v>
                </c:pt>
                <c:pt idx="211">
                  <c:v>-0.42</c:v>
                </c:pt>
                <c:pt idx="212">
                  <c:v>-0.3</c:v>
                </c:pt>
                <c:pt idx="213">
                  <c:v>-0.36</c:v>
                </c:pt>
                <c:pt idx="214">
                  <c:v>-0.39</c:v>
                </c:pt>
                <c:pt idx="215">
                  <c:v>-0.15</c:v>
                </c:pt>
                <c:pt idx="216">
                  <c:v>-0.32</c:v>
                </c:pt>
                <c:pt idx="217">
                  <c:v>-0.27</c:v>
                </c:pt>
                <c:pt idx="218">
                  <c:v>-0.32</c:v>
                </c:pt>
                <c:pt idx="219">
                  <c:v>-0.48</c:v>
                </c:pt>
                <c:pt idx="220">
                  <c:v>-0.22</c:v>
                </c:pt>
                <c:pt idx="221">
                  <c:v>-0.32</c:v>
                </c:pt>
                <c:pt idx="222">
                  <c:v>-0.32</c:v>
                </c:pt>
                <c:pt idx="223">
                  <c:v>-0.34</c:v>
                </c:pt>
                <c:pt idx="224">
                  <c:v>-0.25</c:v>
                </c:pt>
                <c:pt idx="225">
                  <c:v>-0.19</c:v>
                </c:pt>
                <c:pt idx="226">
                  <c:v>-0.05</c:v>
                </c:pt>
                <c:pt idx="227">
                  <c:v>-0.12</c:v>
                </c:pt>
                <c:pt idx="228">
                  <c:v>-0.16</c:v>
                </c:pt>
                <c:pt idx="229">
                  <c:v>-0.14000000000000001</c:v>
                </c:pt>
                <c:pt idx="230">
                  <c:v>-0.08</c:v>
                </c:pt>
                <c:pt idx="231">
                  <c:v>0.09</c:v>
                </c:pt>
                <c:pt idx="232">
                  <c:v>-0.12</c:v>
                </c:pt>
                <c:pt idx="233">
                  <c:v>-0.08</c:v>
                </c:pt>
                <c:pt idx="234">
                  <c:v>-0.18</c:v>
                </c:pt>
                <c:pt idx="235">
                  <c:v>-7.0000000000000007E-2</c:v>
                </c:pt>
                <c:pt idx="236">
                  <c:v>0</c:v>
                </c:pt>
                <c:pt idx="237">
                  <c:v>0.14000000000000001</c:v>
                </c:pt>
                <c:pt idx="238">
                  <c:v>-0.31</c:v>
                </c:pt>
                <c:pt idx="239">
                  <c:v>-0.26</c:v>
                </c:pt>
                <c:pt idx="240">
                  <c:v>-0.16</c:v>
                </c:pt>
                <c:pt idx="241">
                  <c:v>-0.36</c:v>
                </c:pt>
                <c:pt idx="242">
                  <c:v>-0.35</c:v>
                </c:pt>
                <c:pt idx="243">
                  <c:v>-0.44</c:v>
                </c:pt>
                <c:pt idx="244">
                  <c:v>-0.41</c:v>
                </c:pt>
                <c:pt idx="245">
                  <c:v>-0.3</c:v>
                </c:pt>
                <c:pt idx="246">
                  <c:v>-0.19</c:v>
                </c:pt>
                <c:pt idx="247">
                  <c:v>-0.36</c:v>
                </c:pt>
                <c:pt idx="248">
                  <c:v>-0.4</c:v>
                </c:pt>
                <c:pt idx="249">
                  <c:v>-0.39</c:v>
                </c:pt>
                <c:pt idx="250">
                  <c:v>-0.36</c:v>
                </c:pt>
                <c:pt idx="251">
                  <c:v>-0.33</c:v>
                </c:pt>
                <c:pt idx="252">
                  <c:v>-0.32</c:v>
                </c:pt>
                <c:pt idx="253">
                  <c:v>-0.35</c:v>
                </c:pt>
                <c:pt idx="254">
                  <c:v>-0.28999999999999998</c:v>
                </c:pt>
                <c:pt idx="255">
                  <c:v>-0.25</c:v>
                </c:pt>
                <c:pt idx="256">
                  <c:v>-0.21</c:v>
                </c:pt>
                <c:pt idx="257">
                  <c:v>-0.27</c:v>
                </c:pt>
                <c:pt idx="258">
                  <c:v>-0.36</c:v>
                </c:pt>
                <c:pt idx="259">
                  <c:v>-0.1</c:v>
                </c:pt>
                <c:pt idx="260">
                  <c:v>-0.11</c:v>
                </c:pt>
                <c:pt idx="261">
                  <c:v>-0.34</c:v>
                </c:pt>
                <c:pt idx="262">
                  <c:v>-0.08</c:v>
                </c:pt>
                <c:pt idx="263">
                  <c:v>-0.17</c:v>
                </c:pt>
                <c:pt idx="264">
                  <c:v>-0.23</c:v>
                </c:pt>
                <c:pt idx="265">
                  <c:v>-0.2</c:v>
                </c:pt>
                <c:pt idx="266">
                  <c:v>-0.03</c:v>
                </c:pt>
                <c:pt idx="267">
                  <c:v>-0.06</c:v>
                </c:pt>
                <c:pt idx="268">
                  <c:v>-0.11</c:v>
                </c:pt>
                <c:pt idx="269">
                  <c:v>-0.22</c:v>
                </c:pt>
                <c:pt idx="270">
                  <c:v>0.06</c:v>
                </c:pt>
                <c:pt idx="271">
                  <c:v>-0.04</c:v>
                </c:pt>
                <c:pt idx="272">
                  <c:v>-0.02</c:v>
                </c:pt>
                <c:pt idx="273">
                  <c:v>-0.19</c:v>
                </c:pt>
                <c:pt idx="274">
                  <c:v>0.01</c:v>
                </c:pt>
                <c:pt idx="275">
                  <c:v>0.02</c:v>
                </c:pt>
                <c:pt idx="276">
                  <c:v>-0.06</c:v>
                </c:pt>
                <c:pt idx="277">
                  <c:v>-7.0000000000000007E-2</c:v>
                </c:pt>
                <c:pt idx="278">
                  <c:v>-0.19</c:v>
                </c:pt>
                <c:pt idx="279">
                  <c:v>-0.21</c:v>
                </c:pt>
                <c:pt idx="280">
                  <c:v>-0.5</c:v>
                </c:pt>
                <c:pt idx="281">
                  <c:v>-0.56999999999999995</c:v>
                </c:pt>
                <c:pt idx="282">
                  <c:v>-0.56999999999999995</c:v>
                </c:pt>
                <c:pt idx="283">
                  <c:v>-0.74</c:v>
                </c:pt>
                <c:pt idx="284">
                  <c:v>-0.76</c:v>
                </c:pt>
                <c:pt idx="285">
                  <c:v>-0.56999999999999995</c:v>
                </c:pt>
                <c:pt idx="286">
                  <c:v>-0.52</c:v>
                </c:pt>
                <c:pt idx="287">
                  <c:v>-0.75</c:v>
                </c:pt>
                <c:pt idx="288">
                  <c:v>-0.73</c:v>
                </c:pt>
                <c:pt idx="289">
                  <c:v>-0.63</c:v>
                </c:pt>
                <c:pt idx="290">
                  <c:v>-0.67</c:v>
                </c:pt>
                <c:pt idx="291">
                  <c:v>-0.68</c:v>
                </c:pt>
                <c:pt idx="292">
                  <c:v>-0.57999999999999996</c:v>
                </c:pt>
                <c:pt idx="293">
                  <c:v>-0.59</c:v>
                </c:pt>
                <c:pt idx="294">
                  <c:v>-0.6</c:v>
                </c:pt>
                <c:pt idx="295">
                  <c:v>-0.6</c:v>
                </c:pt>
                <c:pt idx="296">
                  <c:v>-0.47</c:v>
                </c:pt>
                <c:pt idx="297">
                  <c:v>-0.56000000000000005</c:v>
                </c:pt>
                <c:pt idx="298">
                  <c:v>-0.65</c:v>
                </c:pt>
                <c:pt idx="299">
                  <c:v>-0.42</c:v>
                </c:pt>
                <c:pt idx="300">
                  <c:v>-0.42</c:v>
                </c:pt>
                <c:pt idx="301">
                  <c:v>-0.56000000000000005</c:v>
                </c:pt>
                <c:pt idx="302">
                  <c:v>-0.38</c:v>
                </c:pt>
                <c:pt idx="303">
                  <c:v>-0.53</c:v>
                </c:pt>
                <c:pt idx="304">
                  <c:v>-0.52</c:v>
                </c:pt>
                <c:pt idx="305">
                  <c:v>-0.42</c:v>
                </c:pt>
                <c:pt idx="306">
                  <c:v>-0.3</c:v>
                </c:pt>
                <c:pt idx="307">
                  <c:v>-0.37</c:v>
                </c:pt>
                <c:pt idx="308">
                  <c:v>-0.39</c:v>
                </c:pt>
                <c:pt idx="309">
                  <c:v>-0.51</c:v>
                </c:pt>
                <c:pt idx="310">
                  <c:v>-0.1</c:v>
                </c:pt>
                <c:pt idx="311">
                  <c:v>-0.39</c:v>
                </c:pt>
                <c:pt idx="312">
                  <c:v>-0.37</c:v>
                </c:pt>
                <c:pt idx="313">
                  <c:v>-0.4</c:v>
                </c:pt>
                <c:pt idx="314">
                  <c:v>-0.28999999999999998</c:v>
                </c:pt>
                <c:pt idx="315">
                  <c:v>-0.27</c:v>
                </c:pt>
                <c:pt idx="316">
                  <c:v>-0.31</c:v>
                </c:pt>
                <c:pt idx="317">
                  <c:v>-0.22</c:v>
                </c:pt>
                <c:pt idx="318">
                  <c:v>-0.41</c:v>
                </c:pt>
                <c:pt idx="319">
                  <c:v>-0.28999999999999998</c:v>
                </c:pt>
              </c:numCache>
            </c:numRef>
          </c:yVal>
          <c:smooth val="0"/>
          <c:extLst>
            <c:ext xmlns:c16="http://schemas.microsoft.com/office/drawing/2014/chart" uri="{C3380CC4-5D6E-409C-BE32-E72D297353CC}">
              <c16:uniqueId val="{00000000-B5D1-40BD-87D2-1BB50DDB30C6}"/>
            </c:ext>
          </c:extLst>
        </c:ser>
        <c:ser>
          <c:idx val="1"/>
          <c:order val="1"/>
          <c:tx>
            <c:strRef>
              <c:f>Sheet1!$C$1</c:f>
              <c:strCache>
                <c:ptCount val="1"/>
                <c:pt idx="0">
                  <c:v>After strict adjustment (3 deg)</c:v>
                </c:pt>
              </c:strCache>
            </c:strRef>
          </c:tx>
          <c:spPr>
            <a:ln w="25400" cap="rnd">
              <a:noFill/>
              <a:round/>
            </a:ln>
            <a:effectLst/>
          </c:spPr>
          <c:marker>
            <c:symbol val="circle"/>
            <c:size val="5"/>
            <c:spPr>
              <a:solidFill>
                <a:srgbClr val="0070C0"/>
              </a:solidFill>
              <a:ln w="9525">
                <a:noFill/>
              </a:ln>
              <a:effectLst/>
            </c:spPr>
          </c:marker>
          <c:xVal>
            <c:numRef>
              <c:f>Sheet1!$A$2:$A$321</c:f>
              <c:numCache>
                <c:formatCode>General</c:formatCode>
                <c:ptCount val="3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Sheet1!$C$2:$C$321</c:f>
              <c:numCache>
                <c:formatCode>General</c:formatCode>
                <c:ptCount val="320"/>
                <c:pt idx="0">
                  <c:v>0</c:v>
                </c:pt>
                <c:pt idx="1">
                  <c:v>0.5</c:v>
                </c:pt>
                <c:pt idx="2">
                  <c:v>0.4</c:v>
                </c:pt>
                <c:pt idx="3">
                  <c:v>0.52</c:v>
                </c:pt>
                <c:pt idx="4">
                  <c:v>0.41</c:v>
                </c:pt>
                <c:pt idx="5">
                  <c:v>0.61</c:v>
                </c:pt>
                <c:pt idx="6">
                  <c:v>0.48</c:v>
                </c:pt>
                <c:pt idx="7">
                  <c:v>0.28999999999999998</c:v>
                </c:pt>
                <c:pt idx="8">
                  <c:v>0.66</c:v>
                </c:pt>
                <c:pt idx="9">
                  <c:v>0.27</c:v>
                </c:pt>
                <c:pt idx="10">
                  <c:v>0.3</c:v>
                </c:pt>
                <c:pt idx="11">
                  <c:v>-0.38</c:v>
                </c:pt>
                <c:pt idx="12">
                  <c:v>-0.27</c:v>
                </c:pt>
                <c:pt idx="13">
                  <c:v>-0.25</c:v>
                </c:pt>
                <c:pt idx="14">
                  <c:v>0.35</c:v>
                </c:pt>
                <c:pt idx="15">
                  <c:v>0.23</c:v>
                </c:pt>
                <c:pt idx="16">
                  <c:v>0.16</c:v>
                </c:pt>
                <c:pt idx="17">
                  <c:v>0.28000000000000003</c:v>
                </c:pt>
                <c:pt idx="18">
                  <c:v>0.24</c:v>
                </c:pt>
                <c:pt idx="19">
                  <c:v>0.28999999999999998</c:v>
                </c:pt>
                <c:pt idx="20">
                  <c:v>0.43</c:v>
                </c:pt>
                <c:pt idx="21">
                  <c:v>0.39</c:v>
                </c:pt>
                <c:pt idx="22">
                  <c:v>0.31</c:v>
                </c:pt>
                <c:pt idx="23">
                  <c:v>0.45</c:v>
                </c:pt>
                <c:pt idx="24">
                  <c:v>0.37</c:v>
                </c:pt>
                <c:pt idx="25">
                  <c:v>0.18</c:v>
                </c:pt>
                <c:pt idx="26">
                  <c:v>0.28999999999999998</c:v>
                </c:pt>
                <c:pt idx="27">
                  <c:v>0.34</c:v>
                </c:pt>
                <c:pt idx="28">
                  <c:v>0.42</c:v>
                </c:pt>
                <c:pt idx="29">
                  <c:v>0.23</c:v>
                </c:pt>
                <c:pt idx="30">
                  <c:v>0.13</c:v>
                </c:pt>
                <c:pt idx="31">
                  <c:v>0.04</c:v>
                </c:pt>
                <c:pt idx="32">
                  <c:v>0.2</c:v>
                </c:pt>
                <c:pt idx="33">
                  <c:v>7.0000000000000007E-2</c:v>
                </c:pt>
                <c:pt idx="34">
                  <c:v>0.18</c:v>
                </c:pt>
                <c:pt idx="35">
                  <c:v>0.12</c:v>
                </c:pt>
                <c:pt idx="36">
                  <c:v>0.21</c:v>
                </c:pt>
                <c:pt idx="37">
                  <c:v>0.96</c:v>
                </c:pt>
                <c:pt idx="38">
                  <c:v>0.43</c:v>
                </c:pt>
                <c:pt idx="39">
                  <c:v>0.57999999999999996</c:v>
                </c:pt>
                <c:pt idx="40">
                  <c:v>-0.57999999999999996</c:v>
                </c:pt>
                <c:pt idx="41">
                  <c:v>-0.16</c:v>
                </c:pt>
                <c:pt idx="42">
                  <c:v>-0.1</c:v>
                </c:pt>
                <c:pt idx="43">
                  <c:v>0.7</c:v>
                </c:pt>
                <c:pt idx="44">
                  <c:v>-0.17</c:v>
                </c:pt>
                <c:pt idx="45">
                  <c:v>0.45</c:v>
                </c:pt>
                <c:pt idx="46">
                  <c:v>0.4</c:v>
                </c:pt>
                <c:pt idx="47">
                  <c:v>0.15</c:v>
                </c:pt>
                <c:pt idx="48">
                  <c:v>0.04</c:v>
                </c:pt>
                <c:pt idx="49">
                  <c:v>-0.27</c:v>
                </c:pt>
                <c:pt idx="50">
                  <c:v>-0.16</c:v>
                </c:pt>
                <c:pt idx="51">
                  <c:v>-0.97</c:v>
                </c:pt>
                <c:pt idx="52">
                  <c:v>-0.84</c:v>
                </c:pt>
                <c:pt idx="53">
                  <c:v>-0.23</c:v>
                </c:pt>
                <c:pt idx="54">
                  <c:v>-0.19</c:v>
                </c:pt>
                <c:pt idx="55">
                  <c:v>0.04</c:v>
                </c:pt>
                <c:pt idx="56">
                  <c:v>-0.18</c:v>
                </c:pt>
                <c:pt idx="57">
                  <c:v>-0.04</c:v>
                </c:pt>
                <c:pt idx="58">
                  <c:v>-0.05</c:v>
                </c:pt>
                <c:pt idx="59">
                  <c:v>-7.0000000000000007E-2</c:v>
                </c:pt>
                <c:pt idx="60">
                  <c:v>0.03</c:v>
                </c:pt>
                <c:pt idx="61">
                  <c:v>7.0000000000000007E-2</c:v>
                </c:pt>
                <c:pt idx="62">
                  <c:v>-0.31</c:v>
                </c:pt>
                <c:pt idx="63">
                  <c:v>7.0000000000000007E-2</c:v>
                </c:pt>
                <c:pt idx="64">
                  <c:v>-0.31</c:v>
                </c:pt>
                <c:pt idx="65">
                  <c:v>-7.0000000000000007E-2</c:v>
                </c:pt>
                <c:pt idx="66">
                  <c:v>0.03</c:v>
                </c:pt>
                <c:pt idx="67">
                  <c:v>-0.17</c:v>
                </c:pt>
                <c:pt idx="68">
                  <c:v>-0.16</c:v>
                </c:pt>
                <c:pt idx="69">
                  <c:v>-0.19</c:v>
                </c:pt>
                <c:pt idx="70">
                  <c:v>0.26</c:v>
                </c:pt>
                <c:pt idx="71">
                  <c:v>0.23</c:v>
                </c:pt>
                <c:pt idx="72">
                  <c:v>0.25</c:v>
                </c:pt>
                <c:pt idx="73">
                  <c:v>-0.01</c:v>
                </c:pt>
                <c:pt idx="74">
                  <c:v>0</c:v>
                </c:pt>
                <c:pt idx="75">
                  <c:v>0.47</c:v>
                </c:pt>
                <c:pt idx="76">
                  <c:v>0.3</c:v>
                </c:pt>
                <c:pt idx="77">
                  <c:v>-0.28000000000000003</c:v>
                </c:pt>
                <c:pt idx="78">
                  <c:v>0.37</c:v>
                </c:pt>
                <c:pt idx="79">
                  <c:v>0.71</c:v>
                </c:pt>
                <c:pt idx="80">
                  <c:v>-0.12</c:v>
                </c:pt>
                <c:pt idx="81">
                  <c:v>0.22</c:v>
                </c:pt>
                <c:pt idx="82">
                  <c:v>0.24</c:v>
                </c:pt>
                <c:pt idx="83">
                  <c:v>0.47</c:v>
                </c:pt>
                <c:pt idx="84">
                  <c:v>0.43</c:v>
                </c:pt>
                <c:pt idx="85">
                  <c:v>0.82</c:v>
                </c:pt>
                <c:pt idx="86">
                  <c:v>0.77</c:v>
                </c:pt>
                <c:pt idx="87">
                  <c:v>0.26</c:v>
                </c:pt>
                <c:pt idx="88">
                  <c:v>0.25</c:v>
                </c:pt>
                <c:pt idx="89">
                  <c:v>-0.05</c:v>
                </c:pt>
                <c:pt idx="90">
                  <c:v>-0.32</c:v>
                </c:pt>
                <c:pt idx="91">
                  <c:v>-0.52</c:v>
                </c:pt>
                <c:pt idx="92">
                  <c:v>-0.38</c:v>
                </c:pt>
                <c:pt idx="93">
                  <c:v>7.0000000000000007E-2</c:v>
                </c:pt>
                <c:pt idx="94">
                  <c:v>-0.09</c:v>
                </c:pt>
                <c:pt idx="95">
                  <c:v>0.15</c:v>
                </c:pt>
                <c:pt idx="96">
                  <c:v>0.28000000000000003</c:v>
                </c:pt>
                <c:pt idx="97">
                  <c:v>0.36</c:v>
                </c:pt>
                <c:pt idx="98">
                  <c:v>0.24</c:v>
                </c:pt>
                <c:pt idx="99">
                  <c:v>0.38</c:v>
                </c:pt>
                <c:pt idx="100">
                  <c:v>-0.05</c:v>
                </c:pt>
                <c:pt idx="101">
                  <c:v>0.2</c:v>
                </c:pt>
                <c:pt idx="102">
                  <c:v>0.3</c:v>
                </c:pt>
                <c:pt idx="103">
                  <c:v>0.3</c:v>
                </c:pt>
                <c:pt idx="104">
                  <c:v>-0.15</c:v>
                </c:pt>
                <c:pt idx="105">
                  <c:v>0.19</c:v>
                </c:pt>
                <c:pt idx="106">
                  <c:v>0.1</c:v>
                </c:pt>
                <c:pt idx="107">
                  <c:v>0.19</c:v>
                </c:pt>
                <c:pt idx="108">
                  <c:v>0.22</c:v>
                </c:pt>
                <c:pt idx="109">
                  <c:v>0.02</c:v>
                </c:pt>
                <c:pt idx="110">
                  <c:v>0.49</c:v>
                </c:pt>
                <c:pt idx="111">
                  <c:v>0.13</c:v>
                </c:pt>
                <c:pt idx="112">
                  <c:v>-0.62</c:v>
                </c:pt>
                <c:pt idx="113">
                  <c:v>0.09</c:v>
                </c:pt>
                <c:pt idx="114">
                  <c:v>-0.66</c:v>
                </c:pt>
                <c:pt idx="115">
                  <c:v>0.09</c:v>
                </c:pt>
                <c:pt idx="116">
                  <c:v>-0.05</c:v>
                </c:pt>
                <c:pt idx="117">
                  <c:v>0.41</c:v>
                </c:pt>
                <c:pt idx="118">
                  <c:v>-0.36</c:v>
                </c:pt>
                <c:pt idx="119">
                  <c:v>0.41</c:v>
                </c:pt>
                <c:pt idx="120">
                  <c:v>-7.0000000000000007E-2</c:v>
                </c:pt>
                <c:pt idx="121">
                  <c:v>0.06</c:v>
                </c:pt>
                <c:pt idx="122">
                  <c:v>0.03</c:v>
                </c:pt>
                <c:pt idx="123">
                  <c:v>-0.23</c:v>
                </c:pt>
                <c:pt idx="124">
                  <c:v>0.36</c:v>
                </c:pt>
                <c:pt idx="125">
                  <c:v>0.47</c:v>
                </c:pt>
                <c:pt idx="126">
                  <c:v>0.27</c:v>
                </c:pt>
                <c:pt idx="127">
                  <c:v>0.22</c:v>
                </c:pt>
                <c:pt idx="128">
                  <c:v>-0.81</c:v>
                </c:pt>
                <c:pt idx="129">
                  <c:v>-0.3</c:v>
                </c:pt>
                <c:pt idx="130">
                  <c:v>-0.21</c:v>
                </c:pt>
                <c:pt idx="131">
                  <c:v>-0.81</c:v>
                </c:pt>
                <c:pt idx="132">
                  <c:v>-0.67</c:v>
                </c:pt>
                <c:pt idx="133">
                  <c:v>-0.62</c:v>
                </c:pt>
                <c:pt idx="134">
                  <c:v>-0.21</c:v>
                </c:pt>
                <c:pt idx="135">
                  <c:v>-0.09</c:v>
                </c:pt>
                <c:pt idx="136">
                  <c:v>0.02</c:v>
                </c:pt>
                <c:pt idx="137">
                  <c:v>-0.33</c:v>
                </c:pt>
                <c:pt idx="138">
                  <c:v>-0.06</c:v>
                </c:pt>
                <c:pt idx="139">
                  <c:v>-0.16</c:v>
                </c:pt>
                <c:pt idx="140">
                  <c:v>-0.15</c:v>
                </c:pt>
                <c:pt idx="141">
                  <c:v>-0.09</c:v>
                </c:pt>
                <c:pt idx="142">
                  <c:v>-0.1</c:v>
                </c:pt>
                <c:pt idx="143">
                  <c:v>-0.23</c:v>
                </c:pt>
                <c:pt idx="144">
                  <c:v>-0.28999999999999998</c:v>
                </c:pt>
                <c:pt idx="145">
                  <c:v>-0.17</c:v>
                </c:pt>
                <c:pt idx="146">
                  <c:v>-0.18</c:v>
                </c:pt>
                <c:pt idx="147">
                  <c:v>-0.43</c:v>
                </c:pt>
                <c:pt idx="148">
                  <c:v>-0.08</c:v>
                </c:pt>
                <c:pt idx="149">
                  <c:v>-0.31</c:v>
                </c:pt>
                <c:pt idx="150">
                  <c:v>0.72</c:v>
                </c:pt>
                <c:pt idx="151">
                  <c:v>0.12</c:v>
                </c:pt>
                <c:pt idx="152">
                  <c:v>-0.02</c:v>
                </c:pt>
                <c:pt idx="153">
                  <c:v>-0.4</c:v>
                </c:pt>
                <c:pt idx="154">
                  <c:v>0.05</c:v>
                </c:pt>
                <c:pt idx="155">
                  <c:v>0.43</c:v>
                </c:pt>
                <c:pt idx="156">
                  <c:v>0.16</c:v>
                </c:pt>
                <c:pt idx="157">
                  <c:v>0.09</c:v>
                </c:pt>
                <c:pt idx="158">
                  <c:v>0.52</c:v>
                </c:pt>
                <c:pt idx="159">
                  <c:v>0.38</c:v>
                </c:pt>
                <c:pt idx="160">
                  <c:v>-0.01</c:v>
                </c:pt>
                <c:pt idx="161">
                  <c:v>0.54</c:v>
                </c:pt>
                <c:pt idx="162">
                  <c:v>0.55000000000000004</c:v>
                </c:pt>
                <c:pt idx="163">
                  <c:v>1.35</c:v>
                </c:pt>
                <c:pt idx="164">
                  <c:v>0.78</c:v>
                </c:pt>
                <c:pt idx="165">
                  <c:v>1.02</c:v>
                </c:pt>
                <c:pt idx="166">
                  <c:v>0.31</c:v>
                </c:pt>
                <c:pt idx="167">
                  <c:v>1.3</c:v>
                </c:pt>
                <c:pt idx="168">
                  <c:v>0.36</c:v>
                </c:pt>
                <c:pt idx="169">
                  <c:v>0.03</c:v>
                </c:pt>
                <c:pt idx="170">
                  <c:v>-0.53</c:v>
                </c:pt>
                <c:pt idx="171">
                  <c:v>0.16</c:v>
                </c:pt>
                <c:pt idx="172">
                  <c:v>-0.35</c:v>
                </c:pt>
                <c:pt idx="173">
                  <c:v>0.12</c:v>
                </c:pt>
                <c:pt idx="174">
                  <c:v>0.14000000000000001</c:v>
                </c:pt>
                <c:pt idx="175">
                  <c:v>0.25</c:v>
                </c:pt>
                <c:pt idx="176">
                  <c:v>0.38</c:v>
                </c:pt>
                <c:pt idx="177">
                  <c:v>0.2</c:v>
                </c:pt>
                <c:pt idx="178">
                  <c:v>0.2</c:v>
                </c:pt>
                <c:pt idx="179">
                  <c:v>0.05</c:v>
                </c:pt>
                <c:pt idx="180">
                  <c:v>0.28000000000000003</c:v>
                </c:pt>
                <c:pt idx="181">
                  <c:v>0.35</c:v>
                </c:pt>
                <c:pt idx="182">
                  <c:v>0.37</c:v>
                </c:pt>
                <c:pt idx="183">
                  <c:v>0.38</c:v>
                </c:pt>
                <c:pt idx="184">
                  <c:v>0.13</c:v>
                </c:pt>
                <c:pt idx="185">
                  <c:v>0.65</c:v>
                </c:pt>
                <c:pt idx="186">
                  <c:v>0.23</c:v>
                </c:pt>
                <c:pt idx="187">
                  <c:v>0.45</c:v>
                </c:pt>
                <c:pt idx="188">
                  <c:v>0.24</c:v>
                </c:pt>
                <c:pt idx="189">
                  <c:v>0.19</c:v>
                </c:pt>
                <c:pt idx="190">
                  <c:v>0.28999999999999998</c:v>
                </c:pt>
                <c:pt idx="191">
                  <c:v>-0.44</c:v>
                </c:pt>
                <c:pt idx="192">
                  <c:v>0.46</c:v>
                </c:pt>
                <c:pt idx="193">
                  <c:v>0.46</c:v>
                </c:pt>
                <c:pt idx="194">
                  <c:v>-0.14000000000000001</c:v>
                </c:pt>
                <c:pt idx="195">
                  <c:v>0.94</c:v>
                </c:pt>
                <c:pt idx="196">
                  <c:v>0.95</c:v>
                </c:pt>
                <c:pt idx="197">
                  <c:v>0.96</c:v>
                </c:pt>
                <c:pt idx="198">
                  <c:v>0.18</c:v>
                </c:pt>
                <c:pt idx="199">
                  <c:v>0.48</c:v>
                </c:pt>
                <c:pt idx="200">
                  <c:v>-0.45</c:v>
                </c:pt>
                <c:pt idx="201">
                  <c:v>0.1</c:v>
                </c:pt>
                <c:pt idx="202">
                  <c:v>0.23</c:v>
                </c:pt>
                <c:pt idx="203">
                  <c:v>0.45</c:v>
                </c:pt>
                <c:pt idx="204">
                  <c:v>-0.04</c:v>
                </c:pt>
                <c:pt idx="205">
                  <c:v>0.56999999999999995</c:v>
                </c:pt>
                <c:pt idx="206">
                  <c:v>0.67</c:v>
                </c:pt>
                <c:pt idx="207">
                  <c:v>-0.13</c:v>
                </c:pt>
                <c:pt idx="208">
                  <c:v>-0.62</c:v>
                </c:pt>
                <c:pt idx="209">
                  <c:v>-0.15</c:v>
                </c:pt>
                <c:pt idx="210">
                  <c:v>-0.27</c:v>
                </c:pt>
                <c:pt idx="211">
                  <c:v>-0.73</c:v>
                </c:pt>
                <c:pt idx="212">
                  <c:v>-0.85</c:v>
                </c:pt>
                <c:pt idx="213">
                  <c:v>-0.27</c:v>
                </c:pt>
                <c:pt idx="214">
                  <c:v>-0.34</c:v>
                </c:pt>
                <c:pt idx="215">
                  <c:v>-0.02</c:v>
                </c:pt>
                <c:pt idx="216">
                  <c:v>-0.21</c:v>
                </c:pt>
                <c:pt idx="217">
                  <c:v>-0.42</c:v>
                </c:pt>
                <c:pt idx="218">
                  <c:v>-0.27</c:v>
                </c:pt>
                <c:pt idx="219">
                  <c:v>-0.08</c:v>
                </c:pt>
                <c:pt idx="220">
                  <c:v>-0.22</c:v>
                </c:pt>
                <c:pt idx="221">
                  <c:v>0.06</c:v>
                </c:pt>
                <c:pt idx="222">
                  <c:v>-0.04</c:v>
                </c:pt>
                <c:pt idx="223">
                  <c:v>-0.06</c:v>
                </c:pt>
                <c:pt idx="224">
                  <c:v>-0.19</c:v>
                </c:pt>
                <c:pt idx="225">
                  <c:v>-0.03</c:v>
                </c:pt>
                <c:pt idx="226">
                  <c:v>-0.26</c:v>
                </c:pt>
                <c:pt idx="227">
                  <c:v>-7.0000000000000007E-2</c:v>
                </c:pt>
                <c:pt idx="228">
                  <c:v>-0.05</c:v>
                </c:pt>
                <c:pt idx="229">
                  <c:v>-0.28999999999999998</c:v>
                </c:pt>
                <c:pt idx="230">
                  <c:v>0.35</c:v>
                </c:pt>
                <c:pt idx="231">
                  <c:v>-0.02</c:v>
                </c:pt>
                <c:pt idx="232">
                  <c:v>0.27</c:v>
                </c:pt>
                <c:pt idx="233">
                  <c:v>0</c:v>
                </c:pt>
                <c:pt idx="234">
                  <c:v>0.08</c:v>
                </c:pt>
                <c:pt idx="235">
                  <c:v>0.11</c:v>
                </c:pt>
                <c:pt idx="236">
                  <c:v>-0.15</c:v>
                </c:pt>
                <c:pt idx="237">
                  <c:v>0.37</c:v>
                </c:pt>
                <c:pt idx="238">
                  <c:v>-0.1</c:v>
                </c:pt>
                <c:pt idx="239">
                  <c:v>0.21</c:v>
                </c:pt>
                <c:pt idx="240">
                  <c:v>-0.45</c:v>
                </c:pt>
                <c:pt idx="241">
                  <c:v>-0.17</c:v>
                </c:pt>
                <c:pt idx="242">
                  <c:v>-0.26</c:v>
                </c:pt>
                <c:pt idx="243">
                  <c:v>0.4</c:v>
                </c:pt>
                <c:pt idx="244">
                  <c:v>0.04</c:v>
                </c:pt>
                <c:pt idx="245">
                  <c:v>0.75</c:v>
                </c:pt>
                <c:pt idx="246">
                  <c:v>0.54</c:v>
                </c:pt>
                <c:pt idx="247">
                  <c:v>-7.0000000000000007E-2</c:v>
                </c:pt>
                <c:pt idx="248">
                  <c:v>-0.36</c:v>
                </c:pt>
                <c:pt idx="249">
                  <c:v>-0.16</c:v>
                </c:pt>
                <c:pt idx="250">
                  <c:v>-0.95</c:v>
                </c:pt>
                <c:pt idx="251">
                  <c:v>-0.41</c:v>
                </c:pt>
                <c:pt idx="252">
                  <c:v>-0.52</c:v>
                </c:pt>
                <c:pt idx="253">
                  <c:v>-0.61</c:v>
                </c:pt>
                <c:pt idx="254">
                  <c:v>0.11</c:v>
                </c:pt>
                <c:pt idx="255">
                  <c:v>-0.44</c:v>
                </c:pt>
                <c:pt idx="256">
                  <c:v>-0.22</c:v>
                </c:pt>
                <c:pt idx="257">
                  <c:v>-0.19</c:v>
                </c:pt>
                <c:pt idx="258">
                  <c:v>-0.59</c:v>
                </c:pt>
                <c:pt idx="259">
                  <c:v>-0.17</c:v>
                </c:pt>
                <c:pt idx="260">
                  <c:v>-0.08</c:v>
                </c:pt>
                <c:pt idx="261">
                  <c:v>-0.3</c:v>
                </c:pt>
                <c:pt idx="262">
                  <c:v>-0.32</c:v>
                </c:pt>
                <c:pt idx="263">
                  <c:v>-0.22</c:v>
                </c:pt>
                <c:pt idx="264">
                  <c:v>-0.24</c:v>
                </c:pt>
                <c:pt idx="265">
                  <c:v>-0.14000000000000001</c:v>
                </c:pt>
                <c:pt idx="266">
                  <c:v>-0.35</c:v>
                </c:pt>
                <c:pt idx="267">
                  <c:v>-7.0000000000000007E-2</c:v>
                </c:pt>
                <c:pt idx="268">
                  <c:v>-0.4</c:v>
                </c:pt>
                <c:pt idx="269">
                  <c:v>-0.28999999999999998</c:v>
                </c:pt>
                <c:pt idx="270">
                  <c:v>-0.4</c:v>
                </c:pt>
                <c:pt idx="271">
                  <c:v>-0.09</c:v>
                </c:pt>
                <c:pt idx="272">
                  <c:v>-0.69</c:v>
                </c:pt>
                <c:pt idx="273">
                  <c:v>-0.24</c:v>
                </c:pt>
                <c:pt idx="274">
                  <c:v>0.83</c:v>
                </c:pt>
                <c:pt idx="275">
                  <c:v>-0.91</c:v>
                </c:pt>
                <c:pt idx="276">
                  <c:v>-0.39</c:v>
                </c:pt>
                <c:pt idx="277">
                  <c:v>-0.3</c:v>
                </c:pt>
                <c:pt idx="278">
                  <c:v>0.08</c:v>
                </c:pt>
                <c:pt idx="279">
                  <c:v>0.7</c:v>
                </c:pt>
                <c:pt idx="280">
                  <c:v>-0.25</c:v>
                </c:pt>
                <c:pt idx="281">
                  <c:v>-0.05</c:v>
                </c:pt>
                <c:pt idx="282">
                  <c:v>0.11</c:v>
                </c:pt>
                <c:pt idx="283">
                  <c:v>0.17</c:v>
                </c:pt>
                <c:pt idx="284">
                  <c:v>0.13</c:v>
                </c:pt>
                <c:pt idx="285">
                  <c:v>0.2</c:v>
                </c:pt>
                <c:pt idx="286">
                  <c:v>-0.25</c:v>
                </c:pt>
                <c:pt idx="287">
                  <c:v>-0.12</c:v>
                </c:pt>
                <c:pt idx="288">
                  <c:v>-0.63</c:v>
                </c:pt>
                <c:pt idx="289">
                  <c:v>-0.56000000000000005</c:v>
                </c:pt>
                <c:pt idx="290">
                  <c:v>-0.46</c:v>
                </c:pt>
                <c:pt idx="291">
                  <c:v>-1.87</c:v>
                </c:pt>
                <c:pt idx="292">
                  <c:v>-0.81</c:v>
                </c:pt>
                <c:pt idx="293">
                  <c:v>-0.82</c:v>
                </c:pt>
                <c:pt idx="294">
                  <c:v>-0.34</c:v>
                </c:pt>
                <c:pt idx="295">
                  <c:v>-0.66</c:v>
                </c:pt>
                <c:pt idx="296">
                  <c:v>-0.4</c:v>
                </c:pt>
                <c:pt idx="297">
                  <c:v>-0.5</c:v>
                </c:pt>
                <c:pt idx="298">
                  <c:v>-0.74</c:v>
                </c:pt>
                <c:pt idx="299">
                  <c:v>-0.63</c:v>
                </c:pt>
                <c:pt idx="300">
                  <c:v>-0.33</c:v>
                </c:pt>
                <c:pt idx="301">
                  <c:v>-0.51</c:v>
                </c:pt>
                <c:pt idx="302">
                  <c:v>-0.55000000000000004</c:v>
                </c:pt>
                <c:pt idx="303">
                  <c:v>-0.45</c:v>
                </c:pt>
                <c:pt idx="304">
                  <c:v>-0.3</c:v>
                </c:pt>
                <c:pt idx="305">
                  <c:v>-0.32</c:v>
                </c:pt>
                <c:pt idx="306">
                  <c:v>-0.52</c:v>
                </c:pt>
                <c:pt idx="307">
                  <c:v>-0.32</c:v>
                </c:pt>
                <c:pt idx="308">
                  <c:v>-0.42</c:v>
                </c:pt>
                <c:pt idx="309">
                  <c:v>-0.57999999999999996</c:v>
                </c:pt>
                <c:pt idx="310">
                  <c:v>-0.27</c:v>
                </c:pt>
                <c:pt idx="311">
                  <c:v>-0.42</c:v>
                </c:pt>
                <c:pt idx="312">
                  <c:v>-0.42</c:v>
                </c:pt>
                <c:pt idx="313">
                  <c:v>-0.28000000000000003</c:v>
                </c:pt>
                <c:pt idx="314">
                  <c:v>-0.35</c:v>
                </c:pt>
                <c:pt idx="315">
                  <c:v>-0.55000000000000004</c:v>
                </c:pt>
                <c:pt idx="316">
                  <c:v>-0.49</c:v>
                </c:pt>
                <c:pt idx="317">
                  <c:v>-0.48</c:v>
                </c:pt>
                <c:pt idx="318">
                  <c:v>0.39</c:v>
                </c:pt>
                <c:pt idx="319">
                  <c:v>-0.28999999999999998</c:v>
                </c:pt>
              </c:numCache>
            </c:numRef>
          </c:yVal>
          <c:smooth val="0"/>
          <c:extLst>
            <c:ext xmlns:c16="http://schemas.microsoft.com/office/drawing/2014/chart" uri="{C3380CC4-5D6E-409C-BE32-E72D297353CC}">
              <c16:uniqueId val="{00000001-B5D1-40BD-87D2-1BB50DDB30C6}"/>
            </c:ext>
          </c:extLst>
        </c:ser>
        <c:dLbls>
          <c:showLegendKey val="0"/>
          <c:showVal val="0"/>
          <c:showCatName val="0"/>
          <c:showSerName val="0"/>
          <c:showPercent val="0"/>
          <c:showBubbleSize val="0"/>
        </c:dLbls>
        <c:axId val="172230104"/>
        <c:axId val="172229448"/>
      </c:scatterChart>
      <c:valAx>
        <c:axId val="172230104"/>
        <c:scaling>
          <c:orientation val="minMax"/>
          <c:max val="8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t>Amplifier #</a:t>
                </a:r>
                <a:endParaRPr lang="en-GB"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29448"/>
        <c:crosses val="autoZero"/>
        <c:crossBetween val="midCat"/>
      </c:valAx>
      <c:valAx>
        <c:axId val="172229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t>Phase [</a:t>
                </a:r>
                <a:r>
                  <a:rPr lang="en-GB" dirty="0" err="1" smtClean="0"/>
                  <a:t>deg</a:t>
                </a:r>
                <a:r>
                  <a:rPr lang="en-GB" dirty="0" smtClean="0"/>
                  <a:t>]</a:t>
                </a:r>
                <a:endParaRPr lang="en-GB"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30104"/>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legendEntry>
      <c:layout>
        <c:manualLayout>
          <c:xMode val="edge"/>
          <c:yMode val="edge"/>
          <c:x val="2.270118135022034E-2"/>
          <c:y val="0.78052765379010181"/>
          <c:w val="0.95067831969287364"/>
          <c:h val="0.1883483534509237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smtClean="0"/>
              <a:t>LESIT curve (fatigue due to thermal cycling and case temperature)</a:t>
            </a:r>
            <a:endParaRPr lang="en-GB" dirty="0"/>
          </a:p>
        </c:rich>
      </c:tx>
      <c:layout>
        <c:manualLayout>
          <c:xMode val="edge"/>
          <c:yMode val="edge"/>
          <c:x val="0.19705813184085644"/>
          <c:y val="2.12037677631778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rgbClr val="C00000"/>
              </a:solidFill>
              <a:ln w="9525">
                <a:noFill/>
              </a:ln>
              <a:effectLst/>
            </c:spPr>
          </c:marker>
          <c:trendline>
            <c:spPr>
              <a:ln w="19050" cap="rnd">
                <a:solidFill>
                  <a:srgbClr val="C00000"/>
                </a:solidFill>
                <a:prstDash val="sysDot"/>
              </a:ln>
              <a:effectLst/>
            </c:spPr>
            <c:trendlineType val="power"/>
            <c:dispRSqr val="0"/>
            <c:dispEq val="1"/>
            <c:trendlineLbl>
              <c:layout>
                <c:manualLayout>
                  <c:x val="0.12916679965435024"/>
                  <c:y val="1.9775936576847588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rgbClr val="C00000"/>
                      </a:solidFill>
                      <a:latin typeface="+mn-lt"/>
                      <a:ea typeface="+mn-ea"/>
                      <a:cs typeface="+mn-cs"/>
                    </a:defRPr>
                  </a:pPr>
                  <a:endParaRPr lang="en-US"/>
                </a:p>
              </c:txPr>
            </c:trendlineLbl>
          </c:trendline>
          <c:xVal>
            <c:numRef>
              <c:f>LESIT!$B$7:$B$14</c:f>
              <c:numCache>
                <c:formatCode>General</c:formatCode>
                <c:ptCount val="8"/>
                <c:pt idx="0">
                  <c:v>30</c:v>
                </c:pt>
                <c:pt idx="1">
                  <c:v>40</c:v>
                </c:pt>
                <c:pt idx="2">
                  <c:v>50</c:v>
                </c:pt>
                <c:pt idx="3">
                  <c:v>60</c:v>
                </c:pt>
                <c:pt idx="4">
                  <c:v>70</c:v>
                </c:pt>
                <c:pt idx="5">
                  <c:v>80</c:v>
                </c:pt>
                <c:pt idx="6">
                  <c:v>90</c:v>
                </c:pt>
                <c:pt idx="7">
                  <c:v>100</c:v>
                </c:pt>
              </c:numCache>
            </c:numRef>
          </c:xVal>
          <c:yVal>
            <c:numRef>
              <c:f>LESIT!$G$7:$G$14</c:f>
              <c:numCache>
                <c:formatCode>0.00E+00</c:formatCode>
                <c:ptCount val="8"/>
                <c:pt idx="0">
                  <c:v>2000000</c:v>
                </c:pt>
                <c:pt idx="1">
                  <c:v>500000</c:v>
                </c:pt>
                <c:pt idx="2">
                  <c:v>180000</c:v>
                </c:pt>
                <c:pt idx="3">
                  <c:v>70000</c:v>
                </c:pt>
                <c:pt idx="4">
                  <c:v>30000</c:v>
                </c:pt>
                <c:pt idx="5">
                  <c:v>18000</c:v>
                </c:pt>
                <c:pt idx="6">
                  <c:v>9000</c:v>
                </c:pt>
                <c:pt idx="7">
                  <c:v>6000</c:v>
                </c:pt>
              </c:numCache>
            </c:numRef>
          </c:yVal>
          <c:smooth val="0"/>
          <c:extLst>
            <c:ext xmlns:c16="http://schemas.microsoft.com/office/drawing/2014/chart" uri="{C3380CC4-5D6E-409C-BE32-E72D297353CC}">
              <c16:uniqueId val="{00000000-1F7C-4A5D-80F7-B2BC8415C9AF}"/>
            </c:ext>
          </c:extLst>
        </c:ser>
        <c:ser>
          <c:idx val="1"/>
          <c:order val="1"/>
          <c:spPr>
            <a:ln w="25400" cap="rnd">
              <a:noFill/>
              <a:round/>
            </a:ln>
            <a:effectLst/>
          </c:spPr>
          <c:marker>
            <c:symbol val="circle"/>
            <c:size val="5"/>
            <c:spPr>
              <a:solidFill>
                <a:srgbClr val="FFC000"/>
              </a:solidFill>
              <a:ln w="9525">
                <a:noFill/>
              </a:ln>
              <a:effectLst/>
            </c:spPr>
          </c:marker>
          <c:trendline>
            <c:spPr>
              <a:ln w="19050" cap="rnd">
                <a:solidFill>
                  <a:srgbClr val="FFC000"/>
                </a:solidFill>
                <a:prstDash val="sysDot"/>
              </a:ln>
              <a:effectLst/>
            </c:spPr>
            <c:trendlineType val="power"/>
            <c:dispRSqr val="0"/>
            <c:dispEq val="1"/>
            <c:trendlineLbl>
              <c:layout>
                <c:manualLayout>
                  <c:x val="0.12923202324965596"/>
                  <c:y val="2.6694634939552098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rgbClr val="FFC000"/>
                      </a:solidFill>
                      <a:latin typeface="+mn-lt"/>
                      <a:ea typeface="+mn-ea"/>
                      <a:cs typeface="+mn-cs"/>
                    </a:defRPr>
                  </a:pPr>
                  <a:endParaRPr lang="en-US"/>
                </a:p>
              </c:txPr>
            </c:trendlineLbl>
          </c:trendline>
          <c:xVal>
            <c:numRef>
              <c:f>LESIT!$B$7:$B$14</c:f>
              <c:numCache>
                <c:formatCode>General</c:formatCode>
                <c:ptCount val="8"/>
                <c:pt idx="0">
                  <c:v>30</c:v>
                </c:pt>
                <c:pt idx="1">
                  <c:v>40</c:v>
                </c:pt>
                <c:pt idx="2">
                  <c:v>50</c:v>
                </c:pt>
                <c:pt idx="3">
                  <c:v>60</c:v>
                </c:pt>
                <c:pt idx="4">
                  <c:v>70</c:v>
                </c:pt>
                <c:pt idx="5">
                  <c:v>80</c:v>
                </c:pt>
                <c:pt idx="6">
                  <c:v>90</c:v>
                </c:pt>
                <c:pt idx="7">
                  <c:v>100</c:v>
                </c:pt>
              </c:numCache>
            </c:numRef>
          </c:xVal>
          <c:yVal>
            <c:numRef>
              <c:f>LESIT!$E$7:$E$14</c:f>
              <c:numCache>
                <c:formatCode>0.00E+00</c:formatCode>
                <c:ptCount val="8"/>
                <c:pt idx="0">
                  <c:v>25000000</c:v>
                </c:pt>
                <c:pt idx="1">
                  <c:v>7000000</c:v>
                </c:pt>
                <c:pt idx="2">
                  <c:v>2000000</c:v>
                </c:pt>
                <c:pt idx="3">
                  <c:v>700000</c:v>
                </c:pt>
                <c:pt idx="4">
                  <c:v>350000</c:v>
                </c:pt>
                <c:pt idx="5">
                  <c:v>200000</c:v>
                </c:pt>
                <c:pt idx="6">
                  <c:v>90000</c:v>
                </c:pt>
                <c:pt idx="7">
                  <c:v>70000</c:v>
                </c:pt>
              </c:numCache>
            </c:numRef>
          </c:yVal>
          <c:smooth val="0"/>
          <c:extLst>
            <c:ext xmlns:c16="http://schemas.microsoft.com/office/drawing/2014/chart" uri="{C3380CC4-5D6E-409C-BE32-E72D297353CC}">
              <c16:uniqueId val="{00000001-1F7C-4A5D-80F7-B2BC8415C9AF}"/>
            </c:ext>
          </c:extLst>
        </c:ser>
        <c:ser>
          <c:idx val="2"/>
          <c:order val="2"/>
          <c:spPr>
            <a:ln w="25400" cap="rnd">
              <a:noFill/>
              <a:round/>
            </a:ln>
            <a:effectLst/>
          </c:spPr>
          <c:marker>
            <c:symbol val="circle"/>
            <c:size val="5"/>
            <c:spPr>
              <a:solidFill>
                <a:srgbClr val="FF0000"/>
              </a:solidFill>
              <a:ln w="9525">
                <a:noFill/>
              </a:ln>
              <a:effectLst/>
            </c:spPr>
          </c:marker>
          <c:trendline>
            <c:spPr>
              <a:ln w="19050" cap="rnd">
                <a:solidFill>
                  <a:srgbClr val="FF0000"/>
                </a:solidFill>
                <a:prstDash val="sysDot"/>
              </a:ln>
              <a:effectLst/>
            </c:spPr>
            <c:trendlineType val="power"/>
            <c:dispRSqr val="0"/>
            <c:dispEq val="1"/>
            <c:trendlineLbl>
              <c:layout>
                <c:manualLayout>
                  <c:x val="0.1224075312583118"/>
                  <c:y val="1.6068921634969851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rgbClr val="FF0000"/>
                      </a:solidFill>
                      <a:latin typeface="+mn-lt"/>
                      <a:ea typeface="+mn-ea"/>
                      <a:cs typeface="+mn-cs"/>
                    </a:defRPr>
                  </a:pPr>
                  <a:endParaRPr lang="en-US"/>
                </a:p>
              </c:txPr>
            </c:trendlineLbl>
          </c:trendline>
          <c:xVal>
            <c:numRef>
              <c:f>LESIT!$B$7:$B$14</c:f>
              <c:numCache>
                <c:formatCode>General</c:formatCode>
                <c:ptCount val="8"/>
                <c:pt idx="0">
                  <c:v>30</c:v>
                </c:pt>
                <c:pt idx="1">
                  <c:v>40</c:v>
                </c:pt>
                <c:pt idx="2">
                  <c:v>50</c:v>
                </c:pt>
                <c:pt idx="3">
                  <c:v>60</c:v>
                </c:pt>
                <c:pt idx="4">
                  <c:v>70</c:v>
                </c:pt>
                <c:pt idx="5">
                  <c:v>80</c:v>
                </c:pt>
                <c:pt idx="6">
                  <c:v>90</c:v>
                </c:pt>
                <c:pt idx="7">
                  <c:v>100</c:v>
                </c:pt>
              </c:numCache>
            </c:numRef>
          </c:xVal>
          <c:yVal>
            <c:numRef>
              <c:f>LESIT!$F$7:$F$14</c:f>
              <c:numCache>
                <c:formatCode>0.00E+00</c:formatCode>
                <c:ptCount val="8"/>
                <c:pt idx="0">
                  <c:v>7000000</c:v>
                </c:pt>
                <c:pt idx="1">
                  <c:v>1500000</c:v>
                </c:pt>
                <c:pt idx="2">
                  <c:v>500000</c:v>
                </c:pt>
                <c:pt idx="3">
                  <c:v>220000</c:v>
                </c:pt>
                <c:pt idx="4">
                  <c:v>100000</c:v>
                </c:pt>
                <c:pt idx="5">
                  <c:v>60000</c:v>
                </c:pt>
                <c:pt idx="6">
                  <c:v>26000</c:v>
                </c:pt>
                <c:pt idx="7">
                  <c:v>18000</c:v>
                </c:pt>
              </c:numCache>
            </c:numRef>
          </c:yVal>
          <c:smooth val="0"/>
          <c:extLst>
            <c:ext xmlns:c16="http://schemas.microsoft.com/office/drawing/2014/chart" uri="{C3380CC4-5D6E-409C-BE32-E72D297353CC}">
              <c16:uniqueId val="{00000002-1F7C-4A5D-80F7-B2BC8415C9AF}"/>
            </c:ext>
          </c:extLst>
        </c:ser>
        <c:ser>
          <c:idx val="3"/>
          <c:order val="3"/>
          <c:spPr>
            <a:ln w="25400" cap="rnd">
              <a:noFill/>
              <a:round/>
            </a:ln>
            <a:effectLst/>
          </c:spPr>
          <c:marker>
            <c:symbol val="circle"/>
            <c:size val="5"/>
            <c:spPr>
              <a:solidFill>
                <a:srgbClr val="92D050"/>
              </a:solidFill>
              <a:ln w="9525">
                <a:noFill/>
              </a:ln>
              <a:effectLst/>
            </c:spPr>
          </c:marker>
          <c:trendline>
            <c:spPr>
              <a:ln w="19050" cap="rnd">
                <a:solidFill>
                  <a:srgbClr val="92D050"/>
                </a:solidFill>
                <a:prstDash val="sysDot"/>
              </a:ln>
              <a:effectLst/>
            </c:spPr>
            <c:trendlineType val="power"/>
            <c:dispRSqr val="0"/>
            <c:dispEq val="1"/>
            <c:trendlineLbl>
              <c:layout>
                <c:manualLayout>
                  <c:x val="0.12923202324965596"/>
                  <c:y val="1.662820292694751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rgbClr val="92D050"/>
                      </a:solidFill>
                      <a:latin typeface="+mn-lt"/>
                      <a:ea typeface="+mn-ea"/>
                      <a:cs typeface="+mn-cs"/>
                    </a:defRPr>
                  </a:pPr>
                  <a:endParaRPr lang="en-US"/>
                </a:p>
              </c:txPr>
            </c:trendlineLbl>
          </c:trendline>
          <c:xVal>
            <c:numRef>
              <c:f>LESIT!$B$7:$B$14</c:f>
              <c:numCache>
                <c:formatCode>General</c:formatCode>
                <c:ptCount val="8"/>
                <c:pt idx="0">
                  <c:v>30</c:v>
                </c:pt>
                <c:pt idx="1">
                  <c:v>40</c:v>
                </c:pt>
                <c:pt idx="2">
                  <c:v>50</c:v>
                </c:pt>
                <c:pt idx="3">
                  <c:v>60</c:v>
                </c:pt>
                <c:pt idx="4">
                  <c:v>70</c:v>
                </c:pt>
                <c:pt idx="5">
                  <c:v>80</c:v>
                </c:pt>
                <c:pt idx="6">
                  <c:v>90</c:v>
                </c:pt>
                <c:pt idx="7">
                  <c:v>100</c:v>
                </c:pt>
              </c:numCache>
            </c:numRef>
          </c:xVal>
          <c:yVal>
            <c:numRef>
              <c:f>LESIT!$D$7:$D$14</c:f>
              <c:numCache>
                <c:formatCode>0.00E+00</c:formatCode>
                <c:ptCount val="8"/>
                <c:pt idx="0">
                  <c:v>285714285.71428573</c:v>
                </c:pt>
                <c:pt idx="1">
                  <c:v>80000000</c:v>
                </c:pt>
                <c:pt idx="2">
                  <c:v>22857142.857142858</c:v>
                </c:pt>
                <c:pt idx="3">
                  <c:v>8000000</c:v>
                </c:pt>
                <c:pt idx="4">
                  <c:v>4000000</c:v>
                </c:pt>
                <c:pt idx="5">
                  <c:v>2285714.2857142859</c:v>
                </c:pt>
                <c:pt idx="6">
                  <c:v>1028571.4285714285</c:v>
                </c:pt>
                <c:pt idx="7">
                  <c:v>800000</c:v>
                </c:pt>
              </c:numCache>
            </c:numRef>
          </c:yVal>
          <c:smooth val="0"/>
          <c:extLst>
            <c:ext xmlns:c16="http://schemas.microsoft.com/office/drawing/2014/chart" uri="{C3380CC4-5D6E-409C-BE32-E72D297353CC}">
              <c16:uniqueId val="{00000003-1F7C-4A5D-80F7-B2BC8415C9AF}"/>
            </c:ext>
          </c:extLst>
        </c:ser>
        <c:ser>
          <c:idx val="4"/>
          <c:order val="4"/>
          <c:spPr>
            <a:ln w="25400" cap="rnd">
              <a:noFill/>
              <a:round/>
            </a:ln>
            <a:effectLst/>
          </c:spPr>
          <c:marker>
            <c:symbol val="circle"/>
            <c:size val="5"/>
            <c:spPr>
              <a:solidFill>
                <a:srgbClr val="00B0F0"/>
              </a:solidFill>
              <a:ln w="9525">
                <a:noFill/>
              </a:ln>
              <a:effectLst/>
            </c:spPr>
          </c:marker>
          <c:trendline>
            <c:spPr>
              <a:ln w="19050" cap="rnd">
                <a:solidFill>
                  <a:srgbClr val="00B0F0"/>
                </a:solidFill>
                <a:prstDash val="sysDot"/>
              </a:ln>
              <a:effectLst/>
            </c:spPr>
            <c:trendlineType val="power"/>
            <c:dispRSqr val="0"/>
            <c:dispEq val="1"/>
            <c:trendlineLbl>
              <c:layout>
                <c:manualLayout>
                  <c:x val="0.12916679965435024"/>
                  <c:y val="1.4199098960514359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rgbClr val="00B0F0"/>
                      </a:solidFill>
                      <a:latin typeface="+mn-lt"/>
                      <a:ea typeface="+mn-ea"/>
                      <a:cs typeface="+mn-cs"/>
                    </a:defRPr>
                  </a:pPr>
                  <a:endParaRPr lang="en-US"/>
                </a:p>
              </c:txPr>
            </c:trendlineLbl>
          </c:trendline>
          <c:xVal>
            <c:numRef>
              <c:f>LESIT!$B$7:$B$14</c:f>
              <c:numCache>
                <c:formatCode>General</c:formatCode>
                <c:ptCount val="8"/>
                <c:pt idx="0">
                  <c:v>30</c:v>
                </c:pt>
                <c:pt idx="1">
                  <c:v>40</c:v>
                </c:pt>
                <c:pt idx="2">
                  <c:v>50</c:v>
                </c:pt>
                <c:pt idx="3">
                  <c:v>60</c:v>
                </c:pt>
                <c:pt idx="4">
                  <c:v>70</c:v>
                </c:pt>
                <c:pt idx="5">
                  <c:v>80</c:v>
                </c:pt>
                <c:pt idx="6">
                  <c:v>90</c:v>
                </c:pt>
                <c:pt idx="7">
                  <c:v>100</c:v>
                </c:pt>
              </c:numCache>
            </c:numRef>
          </c:xVal>
          <c:yVal>
            <c:numRef>
              <c:f>LESIT!$C$7:$C$14</c:f>
              <c:numCache>
                <c:formatCode>0.00E+00</c:formatCode>
                <c:ptCount val="8"/>
                <c:pt idx="0">
                  <c:v>75000000</c:v>
                </c:pt>
                <c:pt idx="1">
                  <c:v>21000000</c:v>
                </c:pt>
                <c:pt idx="2">
                  <c:v>6000000</c:v>
                </c:pt>
                <c:pt idx="3">
                  <c:v>2100000</c:v>
                </c:pt>
                <c:pt idx="4">
                  <c:v>1050000</c:v>
                </c:pt>
                <c:pt idx="5">
                  <c:v>600000</c:v>
                </c:pt>
                <c:pt idx="6">
                  <c:v>270000</c:v>
                </c:pt>
                <c:pt idx="7">
                  <c:v>210000</c:v>
                </c:pt>
              </c:numCache>
            </c:numRef>
          </c:yVal>
          <c:smooth val="0"/>
          <c:extLst>
            <c:ext xmlns:c16="http://schemas.microsoft.com/office/drawing/2014/chart" uri="{C3380CC4-5D6E-409C-BE32-E72D297353CC}">
              <c16:uniqueId val="{00000004-1F7C-4A5D-80F7-B2BC8415C9AF}"/>
            </c:ext>
          </c:extLst>
        </c:ser>
        <c:dLbls>
          <c:showLegendKey val="0"/>
          <c:showVal val="0"/>
          <c:showCatName val="0"/>
          <c:showSerName val="0"/>
          <c:showPercent val="0"/>
          <c:showBubbleSize val="0"/>
        </c:dLbls>
        <c:axId val="303383672"/>
        <c:axId val="303384984"/>
      </c:scatterChart>
      <c:valAx>
        <c:axId val="303383672"/>
        <c:scaling>
          <c:orientation val="minMax"/>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smtClean="0"/>
                  <a:t>Delta Temperature</a:t>
                </a:r>
                <a:endParaRPr lang="en-GB"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3384984"/>
        <c:crosses val="autoZero"/>
        <c:crossBetween val="midCat"/>
      </c:valAx>
      <c:valAx>
        <c:axId val="303384984"/>
        <c:scaling>
          <c:logBase val="10"/>
          <c:orientation val="minMax"/>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smtClean="0"/>
                  <a:t>Number</a:t>
                </a:r>
                <a:r>
                  <a:rPr lang="en-GB" baseline="0" dirty="0" smtClean="0"/>
                  <a:t> of cycles before failure</a:t>
                </a:r>
                <a:endParaRPr lang="en-GB" dirty="0"/>
              </a:p>
            </c:rich>
          </c:tx>
          <c:layout>
            <c:manualLayout>
              <c:xMode val="edge"/>
              <c:yMode val="edge"/>
              <c:x val="1.3136227854595403E-2"/>
              <c:y val="0.3050746369698405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33836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403DCD3-1AA8-4501-A327-EA2FF2899455}" type="datetimeFigureOut">
              <a:rPr lang="en-GB" smtClean="0"/>
              <a:t>18/06/2019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D26C5E1-D137-4EE1-B8EB-9D3FCE27B691}" type="slidenum">
              <a:rPr lang="en-GB" smtClean="0"/>
              <a:t>‹#›</a:t>
            </a:fld>
            <a:endParaRPr lang="en-GB"/>
          </a:p>
        </p:txBody>
      </p:sp>
    </p:spTree>
    <p:extLst>
      <p:ext uri="{BB962C8B-B14F-4D97-AF65-F5344CB8AC3E}">
        <p14:creationId xmlns:p14="http://schemas.microsoft.com/office/powerpoint/2010/main" val="62071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r>
              <a:rPr lang="en-US" smtClean="0"/>
              <a:t>Workshop on Energy Efficient RF, 19 June 2019</a:t>
            </a:r>
            <a:endParaRPr lang="en-US" dirty="0"/>
          </a:p>
        </p:txBody>
      </p:sp>
      <p:sp>
        <p:nvSpPr>
          <p:cNvPr id="5" name="Footer Placeholder 4"/>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Workshop on Energy Efficient RF, 19 June 2019</a:t>
            </a:r>
            <a:endParaRPr lang="en-US" dirty="0"/>
          </a:p>
        </p:txBody>
      </p:sp>
      <p:sp>
        <p:nvSpPr>
          <p:cNvPr id="5" name="Footer Placeholder 4"/>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404664"/>
            <a:ext cx="9720072" cy="936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1484784"/>
            <a:ext cx="4754880" cy="48245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1502008"/>
            <a:ext cx="4754880" cy="480735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Workshop on Energy Efficient RF, 19 June 2019</a:t>
            </a:r>
            <a:endParaRPr lang="en-US" dirty="0"/>
          </a:p>
        </p:txBody>
      </p:sp>
      <p:sp>
        <p:nvSpPr>
          <p:cNvPr id="4" name="Footer Placeholder 3"/>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ARIES Workshop on Energy Efficient RF"/>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20185" y="6440980"/>
            <a:ext cx="390857" cy="273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024128" y="404768"/>
            <a:ext cx="9720072" cy="936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24128" y="1484784"/>
            <a:ext cx="9720073" cy="4824576"/>
          </a:xfrm>
          <a:prstGeom prst="rect">
            <a:avLst/>
          </a:prstGeom>
        </p:spPr>
        <p:txBody>
          <a:bodyPr vert="horz" lIns="45720" tIns="45720" rIns="45720" bIns="45720" rtlCol="0" anchor="ctr">
            <a:normAutofit/>
          </a:bodyPr>
          <a:lstStyle/>
          <a:p>
            <a:pPr lvl="0"/>
            <a:r>
              <a:rPr lang="en-US" dirty="0" smtClean="0"/>
              <a:t>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1024128"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US" smtClean="0"/>
              <a:t>Workshop on Energy Efficient RF, 19 June 2019</a:t>
            </a:r>
            <a:endParaRPr lang="en-US" dirty="0"/>
          </a:p>
        </p:txBody>
      </p:sp>
      <p:sp>
        <p:nvSpPr>
          <p:cNvPr id="5" name="Footer Placeholder 4"/>
          <p:cNvSpPr>
            <a:spLocks noGrp="1"/>
          </p:cNvSpPr>
          <p:nvPr>
            <p:ph type="ftr" sz="quarter" idx="3"/>
          </p:nvPr>
        </p:nvSpPr>
        <p:spPr>
          <a:xfrm>
            <a:off x="3215680" y="6470704"/>
            <a:ext cx="7528711"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algn="ctr"/>
            <a:r>
              <a:rPr lang="en-GB" smtClean="0"/>
              <a:t>The new CERN solid state Amplifier for the sps / 200 MHz, E. Montesinos/E. Jensen</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40466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hdr="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0" indent="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179388" indent="0" algn="l"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358775"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Eric.Montesinos@cern.ch" TargetMode="External"/><Relationship Id="rId7" Type="http://schemas.openxmlformats.org/officeDocument/2006/relationships/image" Target="../media/image6.png"/><Relationship Id="rId2" Type="http://schemas.openxmlformats.org/officeDocument/2006/relationships/hyperlink" Target="mailto:Erk.Jensen@cern.ch"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3.xml"/><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chart" Target="../charts/chart4.xml"/><Relationship Id="rId7" Type="http://schemas.openxmlformats.org/officeDocument/2006/relationships/image" Target="../media/image59.png"/><Relationship Id="rId2" Type="http://schemas.openxmlformats.org/officeDocument/2006/relationships/chart" Target="../charts/chart3.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chart" Target="../charts/chart6.xml"/><Relationship Id="rId4" Type="http://schemas.openxmlformats.org/officeDocument/2006/relationships/chart" Target="../charts/chart5.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The new CERN solid state Amplifier for the </a:t>
            </a:r>
            <a:r>
              <a:rPr lang="en-GB" dirty="0" err="1" smtClean="0"/>
              <a:t>sps</a:t>
            </a:r>
            <a:r>
              <a:rPr lang="en-GB" dirty="0" smtClean="0"/>
              <a:t> / 200 MHz</a:t>
            </a:r>
            <a:endParaRPr lang="en-GB" dirty="0"/>
          </a:p>
        </p:txBody>
      </p:sp>
      <p:sp>
        <p:nvSpPr>
          <p:cNvPr id="3" name="Subtitle 2"/>
          <p:cNvSpPr>
            <a:spLocks noGrp="1"/>
          </p:cNvSpPr>
          <p:nvPr>
            <p:ph type="subTitle" idx="1"/>
          </p:nvPr>
        </p:nvSpPr>
        <p:spPr>
          <a:xfrm>
            <a:off x="8544272" y="4960137"/>
            <a:ext cx="3266728" cy="1463040"/>
          </a:xfrm>
        </p:spPr>
        <p:txBody>
          <a:bodyPr/>
          <a:lstStyle/>
          <a:p>
            <a:r>
              <a:rPr lang="en-GB" dirty="0" smtClean="0">
                <a:hlinkClick r:id="rId2"/>
              </a:rPr>
              <a:t>Erk.Jensen@cern.ch</a:t>
            </a:r>
            <a:r>
              <a:rPr lang="en-GB" dirty="0" smtClean="0"/>
              <a:t> reporting for</a:t>
            </a:r>
          </a:p>
          <a:p>
            <a:r>
              <a:rPr lang="en-GB" dirty="0" smtClean="0">
                <a:hlinkClick r:id="rId3"/>
              </a:rPr>
              <a:t>Eric.Montesinos@cern.ch</a:t>
            </a:r>
            <a:endParaRPr lang="en-GB" dirty="0" smtClean="0"/>
          </a:p>
          <a:p>
            <a:r>
              <a:rPr lang="en-GB" dirty="0" smtClean="0"/>
              <a:t>19 June 2019</a:t>
            </a:r>
            <a:endParaRPr lang="en-GB" dirty="0"/>
          </a:p>
        </p:txBody>
      </p:sp>
      <p:sp>
        <p:nvSpPr>
          <p:cNvPr id="4" name="Rectangle 3"/>
          <p:cNvSpPr/>
          <p:nvPr/>
        </p:nvSpPr>
        <p:spPr>
          <a:xfrm>
            <a:off x="443879" y="1916832"/>
            <a:ext cx="11367121" cy="2308324"/>
          </a:xfrm>
          <a:prstGeom prst="rect">
            <a:avLst/>
          </a:prstGeom>
        </p:spPr>
        <p:txBody>
          <a:bodyPr wrap="square">
            <a:spAutoFit/>
          </a:bodyPr>
          <a:lstStyle/>
          <a:p>
            <a:r>
              <a:rPr lang="en-GB" sz="1600" dirty="0" smtClean="0"/>
              <a:t>ARIES</a:t>
            </a:r>
            <a:r>
              <a:rPr lang="en-GB" sz="1600" dirty="0"/>
              <a:t>, Uppsala University, and CEA organize an international workshop on concepts for energy efficient RF power generation for accelerators. Experienced researchers and leading companies in the field of RF power generation and related technologies will explore the technical challenges emerging from the design of new accelerators and to match them with state-of-the-art industrial solutions for RF power </a:t>
            </a:r>
            <a:r>
              <a:rPr lang="en-GB" sz="1600" dirty="0" smtClean="0"/>
              <a:t>generation.</a:t>
            </a:r>
            <a:endParaRPr lang="en-GB" sz="1600" dirty="0"/>
          </a:p>
          <a:p>
            <a:endParaRPr lang="en-GB" sz="1600" dirty="0"/>
          </a:p>
          <a:p>
            <a:r>
              <a:rPr lang="en-GB" sz="1600" dirty="0"/>
              <a:t>The workshop will focus on methods, technologies and experiences in energy efficient electron tube devices and solid-state </a:t>
            </a:r>
            <a:r>
              <a:rPr lang="en-GB" sz="1600" dirty="0" smtClean="0"/>
              <a:t>amplifiers.</a:t>
            </a:r>
            <a:endParaRPr lang="en-GB" sz="1600" dirty="0"/>
          </a:p>
          <a:p>
            <a:endParaRPr lang="en-GB" sz="1600" dirty="0"/>
          </a:p>
          <a:p>
            <a:r>
              <a:rPr lang="en-GB" sz="1600" dirty="0"/>
              <a:t>Through knowledge exchange between research institutes and commercial partners, the workshop will address technical challenges shared by European research institutes collaborating in </a:t>
            </a:r>
            <a:r>
              <a:rPr lang="en-GB" sz="1600" dirty="0" smtClean="0"/>
              <a:t>TIARA.</a:t>
            </a:r>
            <a:endParaRPr lang="en-GB" sz="1600" dirty="0"/>
          </a:p>
        </p:txBody>
      </p:sp>
      <p:pic>
        <p:nvPicPr>
          <p:cNvPr id="5" name="Picture 4"/>
          <p:cNvPicPr>
            <a:picLocks noChangeAspect="1"/>
          </p:cNvPicPr>
          <p:nvPr/>
        </p:nvPicPr>
        <p:blipFill>
          <a:blip r:embed="rId4"/>
          <a:stretch>
            <a:fillRect/>
          </a:stretch>
        </p:blipFill>
        <p:spPr>
          <a:xfrm>
            <a:off x="457200" y="476752"/>
            <a:ext cx="1028571" cy="720000"/>
          </a:xfrm>
          <a:prstGeom prst="rect">
            <a:avLst/>
          </a:prstGeom>
        </p:spPr>
      </p:pic>
      <p:pic>
        <p:nvPicPr>
          <p:cNvPr id="6" name="Picture 5"/>
          <p:cNvPicPr>
            <a:picLocks noChangeAspect="1"/>
          </p:cNvPicPr>
          <p:nvPr/>
        </p:nvPicPr>
        <p:blipFill>
          <a:blip r:embed="rId5"/>
          <a:stretch>
            <a:fillRect/>
          </a:stretch>
        </p:blipFill>
        <p:spPr>
          <a:xfrm>
            <a:off x="3559133" y="476752"/>
            <a:ext cx="5618028" cy="720000"/>
          </a:xfrm>
          <a:prstGeom prst="rect">
            <a:avLst/>
          </a:prstGeom>
        </p:spPr>
      </p:pic>
      <p:pic>
        <p:nvPicPr>
          <p:cNvPr id="1026" name="Picture 2" descr="TIAR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952" y="476752"/>
            <a:ext cx="121008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chier:CEA logotype201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342" y="476752"/>
            <a:ext cx="882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ogo uppsala univers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657" y="476752"/>
            <a:ext cx="75789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logo cer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2838" y="476752"/>
            <a:ext cx="7212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650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Notched Right Arrow 177"/>
          <p:cNvSpPr/>
          <p:nvPr/>
        </p:nvSpPr>
        <p:spPr>
          <a:xfrm>
            <a:off x="1056400" y="2152280"/>
            <a:ext cx="10080160" cy="484632"/>
          </a:xfrm>
          <a:prstGeom prst="notch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smtClean="0"/>
              <a:t>dRIVERS</a:t>
            </a:r>
            <a:endParaRPr lang="en-GB" dirty="0"/>
          </a:p>
        </p:txBody>
      </p:sp>
      <p:sp>
        <p:nvSpPr>
          <p:cNvPr id="3" name="Date Placeholder 2"/>
          <p:cNvSpPr>
            <a:spLocks noGrp="1"/>
          </p:cNvSpPr>
          <p:nvPr>
            <p:ph type="dt" sz="half" idx="10"/>
          </p:nvPr>
        </p:nvSpPr>
        <p:spPr/>
        <p:txBody>
          <a:bodyPr/>
          <a:lstStyle/>
          <a:p>
            <a:r>
              <a:rPr lang="en-US" smtClean="0"/>
              <a:t>Workshop on Energy Efficient RF, 19 June 2019</a:t>
            </a:r>
            <a:endParaRPr lang="en-US" dirty="0"/>
          </a:p>
        </p:txBody>
      </p:sp>
      <p:sp>
        <p:nvSpPr>
          <p:cNvPr id="4" name="Footer Placeholder 3"/>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10</a:t>
            </a:fld>
            <a:endParaRPr lang="en-US" dirty="0"/>
          </a:p>
        </p:txBody>
      </p:sp>
      <p:sp>
        <p:nvSpPr>
          <p:cNvPr id="81" name="Rectangle 80"/>
          <p:cNvSpPr/>
          <p:nvPr/>
        </p:nvSpPr>
        <p:spPr>
          <a:xfrm>
            <a:off x="696105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2017</a:t>
            </a:r>
          </a:p>
        </p:txBody>
      </p:sp>
      <p:sp>
        <p:nvSpPr>
          <p:cNvPr id="82" name="Rectangle 81"/>
          <p:cNvSpPr/>
          <p:nvPr/>
        </p:nvSpPr>
        <p:spPr>
          <a:xfrm>
            <a:off x="782515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2018</a:t>
            </a:r>
          </a:p>
        </p:txBody>
      </p:sp>
      <p:sp>
        <p:nvSpPr>
          <p:cNvPr id="83" name="Rectangle 82"/>
          <p:cNvSpPr/>
          <p:nvPr/>
        </p:nvSpPr>
        <p:spPr>
          <a:xfrm>
            <a:off x="868924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2019</a:t>
            </a:r>
          </a:p>
        </p:txBody>
      </p:sp>
      <p:sp>
        <p:nvSpPr>
          <p:cNvPr id="84" name="Rectangle 83"/>
          <p:cNvSpPr/>
          <p:nvPr/>
        </p:nvSpPr>
        <p:spPr>
          <a:xfrm>
            <a:off x="955334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2020</a:t>
            </a:r>
          </a:p>
        </p:txBody>
      </p:sp>
      <p:pic>
        <p:nvPicPr>
          <p:cNvPr id="85"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4112" y="260648"/>
            <a:ext cx="4392811" cy="3514249"/>
          </a:xfrm>
          <a:prstGeom prst="roundRect">
            <a:avLst>
              <a:gd name="adj" fmla="val 494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6" name="4-Point Star 85"/>
          <p:cNvSpPr/>
          <p:nvPr/>
        </p:nvSpPr>
        <p:spPr>
          <a:xfrm>
            <a:off x="9120981" y="23848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7" name="4-Point Star 86"/>
          <p:cNvSpPr/>
          <p:nvPr/>
        </p:nvSpPr>
        <p:spPr>
          <a:xfrm>
            <a:off x="9001372" y="246785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8" name="4-Point Star 87"/>
          <p:cNvSpPr/>
          <p:nvPr/>
        </p:nvSpPr>
        <p:spPr>
          <a:xfrm>
            <a:off x="8280614" y="19985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9" name="4-Point Star 88"/>
          <p:cNvSpPr/>
          <p:nvPr/>
        </p:nvSpPr>
        <p:spPr>
          <a:xfrm>
            <a:off x="8400256" y="206085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0" name="4-Point Star 89"/>
          <p:cNvSpPr/>
          <p:nvPr/>
        </p:nvSpPr>
        <p:spPr>
          <a:xfrm>
            <a:off x="8328248" y="206084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1" name="4-Point Star 90"/>
          <p:cNvSpPr/>
          <p:nvPr/>
        </p:nvSpPr>
        <p:spPr>
          <a:xfrm>
            <a:off x="8400264" y="213285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2" name="4-Point Star 91"/>
          <p:cNvSpPr/>
          <p:nvPr/>
        </p:nvSpPr>
        <p:spPr>
          <a:xfrm>
            <a:off x="8381475" y="200762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3" name="4-Point Star 92"/>
          <p:cNvSpPr/>
          <p:nvPr/>
        </p:nvSpPr>
        <p:spPr>
          <a:xfrm>
            <a:off x="9840416" y="290832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4" name="4-Point Star 93"/>
          <p:cNvSpPr/>
          <p:nvPr/>
        </p:nvSpPr>
        <p:spPr>
          <a:xfrm>
            <a:off x="9912424" y="285293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5" name="4-Point Star 94"/>
          <p:cNvSpPr/>
          <p:nvPr/>
        </p:nvSpPr>
        <p:spPr>
          <a:xfrm>
            <a:off x="8976320" y="216885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6" name="4-Point Star 95"/>
          <p:cNvSpPr/>
          <p:nvPr/>
        </p:nvSpPr>
        <p:spPr>
          <a:xfrm>
            <a:off x="9192352" y="22048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7" name="4-Point Star 96"/>
          <p:cNvSpPr/>
          <p:nvPr/>
        </p:nvSpPr>
        <p:spPr>
          <a:xfrm>
            <a:off x="9085906" y="22048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8" name="4-Point Star 97"/>
          <p:cNvSpPr/>
          <p:nvPr/>
        </p:nvSpPr>
        <p:spPr>
          <a:xfrm>
            <a:off x="8688296" y="148478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9" name="4-Point Star 98"/>
          <p:cNvSpPr/>
          <p:nvPr/>
        </p:nvSpPr>
        <p:spPr>
          <a:xfrm>
            <a:off x="8760304" y="155679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0" name="4-Point Star 99"/>
          <p:cNvSpPr/>
          <p:nvPr/>
        </p:nvSpPr>
        <p:spPr>
          <a:xfrm>
            <a:off x="9447917" y="890597"/>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1" name="4-Point Star 100"/>
          <p:cNvSpPr/>
          <p:nvPr/>
        </p:nvSpPr>
        <p:spPr>
          <a:xfrm>
            <a:off x="9552392" y="98072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2" name="4-Point Star 101"/>
          <p:cNvSpPr/>
          <p:nvPr/>
        </p:nvSpPr>
        <p:spPr>
          <a:xfrm>
            <a:off x="9618122" y="872403"/>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3" name="4-Point Star 102"/>
          <p:cNvSpPr/>
          <p:nvPr/>
        </p:nvSpPr>
        <p:spPr>
          <a:xfrm>
            <a:off x="8158032" y="234888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4" name="4-Point Star 103"/>
          <p:cNvSpPr/>
          <p:nvPr/>
        </p:nvSpPr>
        <p:spPr>
          <a:xfrm>
            <a:off x="8184232" y="264529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5" name="4-Point Star 104"/>
          <p:cNvSpPr/>
          <p:nvPr/>
        </p:nvSpPr>
        <p:spPr>
          <a:xfrm>
            <a:off x="7968208" y="2420896"/>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6" name="4-Point Star 105"/>
          <p:cNvSpPr/>
          <p:nvPr/>
        </p:nvSpPr>
        <p:spPr>
          <a:xfrm>
            <a:off x="8112224" y="2492896"/>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7" name="4-Point Star 106"/>
          <p:cNvSpPr/>
          <p:nvPr/>
        </p:nvSpPr>
        <p:spPr>
          <a:xfrm>
            <a:off x="8256240" y="2564912"/>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8" name="4-Point Star 107"/>
          <p:cNvSpPr/>
          <p:nvPr/>
        </p:nvSpPr>
        <p:spPr>
          <a:xfrm>
            <a:off x="8682043" y="1936934"/>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9" name="4-Point Star 108"/>
          <p:cNvSpPr/>
          <p:nvPr/>
        </p:nvSpPr>
        <p:spPr>
          <a:xfrm>
            <a:off x="8791619" y="1988840"/>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0" name="4-Point Star 109"/>
          <p:cNvSpPr/>
          <p:nvPr/>
        </p:nvSpPr>
        <p:spPr>
          <a:xfrm>
            <a:off x="8688288" y="206084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1" name="4-Point Star 110"/>
          <p:cNvSpPr/>
          <p:nvPr/>
        </p:nvSpPr>
        <p:spPr>
          <a:xfrm>
            <a:off x="8772822" y="2126593"/>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2" name="4-Point Star 111"/>
          <p:cNvSpPr/>
          <p:nvPr/>
        </p:nvSpPr>
        <p:spPr>
          <a:xfrm>
            <a:off x="8616280" y="220487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3" name="4-Point Star 112"/>
          <p:cNvSpPr/>
          <p:nvPr/>
        </p:nvSpPr>
        <p:spPr>
          <a:xfrm>
            <a:off x="8768680" y="227687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4" name="4-Point Star 113"/>
          <p:cNvSpPr/>
          <p:nvPr/>
        </p:nvSpPr>
        <p:spPr>
          <a:xfrm>
            <a:off x="8921080" y="198884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5" name="4-Point Star 114"/>
          <p:cNvSpPr/>
          <p:nvPr/>
        </p:nvSpPr>
        <p:spPr>
          <a:xfrm>
            <a:off x="8832304" y="184482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6" name="4-Point Star 115"/>
          <p:cNvSpPr/>
          <p:nvPr/>
        </p:nvSpPr>
        <p:spPr>
          <a:xfrm>
            <a:off x="8584973" y="200762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7" name="4-Point Star 116"/>
          <p:cNvSpPr/>
          <p:nvPr/>
        </p:nvSpPr>
        <p:spPr>
          <a:xfrm>
            <a:off x="7166842" y="90872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8" name="TextBox 117"/>
          <p:cNvSpPr txBox="1"/>
          <p:nvPr/>
        </p:nvSpPr>
        <p:spPr>
          <a:xfrm>
            <a:off x="7192288" y="821904"/>
            <a:ext cx="631904" cy="230832"/>
          </a:xfrm>
          <a:prstGeom prst="rect">
            <a:avLst/>
          </a:prstGeom>
          <a:noFill/>
        </p:spPr>
        <p:txBody>
          <a:bodyPr wrap="none" rtlCol="0">
            <a:spAutoFit/>
          </a:bodyPr>
          <a:lstStyle/>
          <a:p>
            <a:r>
              <a:rPr lang="en-GB" sz="900" dirty="0" smtClean="0">
                <a:solidFill>
                  <a:srgbClr val="FF0000"/>
                </a:solidFill>
              </a:rPr>
              <a:t>Consulted</a:t>
            </a:r>
            <a:endParaRPr lang="en-GB" sz="900" dirty="0">
              <a:solidFill>
                <a:srgbClr val="FF0000"/>
              </a:solidFill>
            </a:endParaRPr>
          </a:p>
        </p:txBody>
      </p:sp>
      <p:sp>
        <p:nvSpPr>
          <p:cNvPr id="119" name="4-Point Star 118"/>
          <p:cNvSpPr/>
          <p:nvPr/>
        </p:nvSpPr>
        <p:spPr>
          <a:xfrm>
            <a:off x="7170430" y="1124752"/>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20" name="TextBox 119"/>
          <p:cNvSpPr txBox="1"/>
          <p:nvPr/>
        </p:nvSpPr>
        <p:spPr>
          <a:xfrm>
            <a:off x="7192288" y="1037928"/>
            <a:ext cx="582211" cy="230832"/>
          </a:xfrm>
          <a:prstGeom prst="rect">
            <a:avLst/>
          </a:prstGeom>
          <a:noFill/>
        </p:spPr>
        <p:txBody>
          <a:bodyPr wrap="none" rtlCol="0">
            <a:spAutoFit/>
          </a:bodyPr>
          <a:lstStyle/>
          <a:p>
            <a:r>
              <a:rPr lang="en-GB" sz="900" dirty="0" smtClean="0">
                <a:solidFill>
                  <a:srgbClr val="0070C0"/>
                </a:solidFill>
              </a:rPr>
              <a:t>Selected</a:t>
            </a:r>
            <a:endParaRPr lang="en-GB" sz="900" dirty="0">
              <a:solidFill>
                <a:srgbClr val="0070C0"/>
              </a:solidFill>
            </a:endParaRPr>
          </a:p>
        </p:txBody>
      </p:sp>
      <p:sp>
        <p:nvSpPr>
          <p:cNvPr id="121" name="4-Point Star 120"/>
          <p:cNvSpPr/>
          <p:nvPr/>
        </p:nvSpPr>
        <p:spPr>
          <a:xfrm>
            <a:off x="9622976" y="325366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22" name="4-Point Star 121"/>
          <p:cNvSpPr/>
          <p:nvPr/>
        </p:nvSpPr>
        <p:spPr>
          <a:xfrm>
            <a:off x="9696400" y="333194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23" name="4-Point Star 122"/>
          <p:cNvSpPr/>
          <p:nvPr/>
        </p:nvSpPr>
        <p:spPr>
          <a:xfrm>
            <a:off x="9301712" y="248199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24" name="4-Point Star 123"/>
          <p:cNvSpPr/>
          <p:nvPr/>
        </p:nvSpPr>
        <p:spPr>
          <a:xfrm>
            <a:off x="9454112" y="242088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25" name="4-Point Star 124"/>
          <p:cNvSpPr/>
          <p:nvPr/>
        </p:nvSpPr>
        <p:spPr>
          <a:xfrm>
            <a:off x="10848528" y="379432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26" name="4-Point Star 125"/>
          <p:cNvSpPr/>
          <p:nvPr/>
        </p:nvSpPr>
        <p:spPr>
          <a:xfrm>
            <a:off x="10801572" y="386104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27" name="4-Point Star 126"/>
          <p:cNvSpPr/>
          <p:nvPr/>
        </p:nvSpPr>
        <p:spPr>
          <a:xfrm>
            <a:off x="10873572" y="3919247"/>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28" name="4-Point Star 127"/>
          <p:cNvSpPr/>
          <p:nvPr/>
        </p:nvSpPr>
        <p:spPr>
          <a:xfrm>
            <a:off x="8602874" y="270062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29" name="4-Point Star 128"/>
          <p:cNvSpPr/>
          <p:nvPr/>
        </p:nvSpPr>
        <p:spPr>
          <a:xfrm>
            <a:off x="9156981" y="319640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30" name="4-Point Star 129"/>
          <p:cNvSpPr/>
          <p:nvPr/>
        </p:nvSpPr>
        <p:spPr>
          <a:xfrm>
            <a:off x="8739644" y="274425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31" name="4-Point Star 130"/>
          <p:cNvSpPr/>
          <p:nvPr/>
        </p:nvSpPr>
        <p:spPr>
          <a:xfrm>
            <a:off x="8832312" y="2852936"/>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32" name="4-Point Star 131"/>
          <p:cNvSpPr/>
          <p:nvPr/>
        </p:nvSpPr>
        <p:spPr>
          <a:xfrm>
            <a:off x="8904312" y="3005336"/>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33" name="4-Point Star 132"/>
          <p:cNvSpPr/>
          <p:nvPr/>
        </p:nvSpPr>
        <p:spPr>
          <a:xfrm>
            <a:off x="9042065" y="3109661"/>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34" name="4-Point Star 133"/>
          <p:cNvSpPr/>
          <p:nvPr/>
        </p:nvSpPr>
        <p:spPr>
          <a:xfrm>
            <a:off x="8472264" y="184482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35" name="4-Point Star 134"/>
          <p:cNvSpPr/>
          <p:nvPr/>
        </p:nvSpPr>
        <p:spPr>
          <a:xfrm>
            <a:off x="8400264" y="1913717"/>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36" name="4-Point Star 135"/>
          <p:cNvSpPr/>
          <p:nvPr/>
        </p:nvSpPr>
        <p:spPr>
          <a:xfrm>
            <a:off x="8605252" y="109760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37" name="4-Point Star 136"/>
          <p:cNvSpPr/>
          <p:nvPr/>
        </p:nvSpPr>
        <p:spPr>
          <a:xfrm>
            <a:off x="8739644" y="104303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38" name="4-Point Star 137"/>
          <p:cNvSpPr/>
          <p:nvPr/>
        </p:nvSpPr>
        <p:spPr>
          <a:xfrm>
            <a:off x="9256388" y="187618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39" name="4-Point Star 138"/>
          <p:cNvSpPr/>
          <p:nvPr/>
        </p:nvSpPr>
        <p:spPr>
          <a:xfrm>
            <a:off x="9408788" y="202858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0" name="4-Point Star 139"/>
          <p:cNvSpPr/>
          <p:nvPr/>
        </p:nvSpPr>
        <p:spPr>
          <a:xfrm>
            <a:off x="7283805" y="2944571"/>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1" name="4-Point Star 140"/>
          <p:cNvSpPr/>
          <p:nvPr/>
        </p:nvSpPr>
        <p:spPr>
          <a:xfrm>
            <a:off x="7210169" y="3105955"/>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2" name="4-Point Star 141"/>
          <p:cNvSpPr/>
          <p:nvPr/>
        </p:nvSpPr>
        <p:spPr>
          <a:xfrm>
            <a:off x="9372788" y="2288661"/>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3" name="4-Point Star 142"/>
          <p:cNvSpPr/>
          <p:nvPr/>
        </p:nvSpPr>
        <p:spPr>
          <a:xfrm>
            <a:off x="7608176" y="299696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4" name="4-Point Star 143"/>
          <p:cNvSpPr/>
          <p:nvPr/>
        </p:nvSpPr>
        <p:spPr>
          <a:xfrm>
            <a:off x="7483393" y="3088253"/>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5" name="4-Point Star 144"/>
          <p:cNvSpPr/>
          <p:nvPr/>
        </p:nvSpPr>
        <p:spPr>
          <a:xfrm>
            <a:off x="7392184" y="2636952"/>
            <a:ext cx="288000" cy="288000"/>
          </a:xfrm>
          <a:prstGeom prst="star4">
            <a:avLst/>
          </a:prstGeom>
          <a:solidFill>
            <a:schemeClr val="bg1"/>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6" name="4-Point Star 145"/>
          <p:cNvSpPr/>
          <p:nvPr/>
        </p:nvSpPr>
        <p:spPr>
          <a:xfrm>
            <a:off x="7604456" y="3218362"/>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7" name="4-Point Star 146"/>
          <p:cNvSpPr/>
          <p:nvPr/>
        </p:nvSpPr>
        <p:spPr>
          <a:xfrm>
            <a:off x="7460880" y="3275744"/>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8" name="4-Point Star 147"/>
          <p:cNvSpPr/>
          <p:nvPr/>
        </p:nvSpPr>
        <p:spPr>
          <a:xfrm>
            <a:off x="7787640" y="298255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9" name="4-Point Star 148"/>
          <p:cNvSpPr/>
          <p:nvPr/>
        </p:nvSpPr>
        <p:spPr>
          <a:xfrm>
            <a:off x="7765453" y="316260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0" name="4-Point Star 149"/>
          <p:cNvSpPr/>
          <p:nvPr/>
        </p:nvSpPr>
        <p:spPr>
          <a:xfrm>
            <a:off x="7608077" y="337579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1" name="4-Point Star 150"/>
          <p:cNvSpPr/>
          <p:nvPr/>
        </p:nvSpPr>
        <p:spPr>
          <a:xfrm>
            <a:off x="8974626" y="134010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2" name="4-Point Star 151"/>
          <p:cNvSpPr/>
          <p:nvPr/>
        </p:nvSpPr>
        <p:spPr>
          <a:xfrm>
            <a:off x="9077774" y="118061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3" name="4-Point Star 152"/>
          <p:cNvSpPr/>
          <p:nvPr/>
        </p:nvSpPr>
        <p:spPr>
          <a:xfrm>
            <a:off x="9037026" y="100059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4" name="4-Point Star 153"/>
          <p:cNvSpPr/>
          <p:nvPr/>
        </p:nvSpPr>
        <p:spPr>
          <a:xfrm>
            <a:off x="8509672" y="256071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5" name="4-Point Star 154"/>
          <p:cNvSpPr/>
          <p:nvPr/>
        </p:nvSpPr>
        <p:spPr>
          <a:xfrm>
            <a:off x="8613048" y="2466289"/>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6" name="4-Point Star 155"/>
          <p:cNvSpPr/>
          <p:nvPr/>
        </p:nvSpPr>
        <p:spPr>
          <a:xfrm>
            <a:off x="8522683" y="245971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7" name="4-Point Star 156"/>
          <p:cNvSpPr/>
          <p:nvPr/>
        </p:nvSpPr>
        <p:spPr>
          <a:xfrm>
            <a:off x="8424908" y="2509205"/>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8" name="4-Point Star 157"/>
          <p:cNvSpPr/>
          <p:nvPr/>
        </p:nvSpPr>
        <p:spPr>
          <a:xfrm>
            <a:off x="8602874" y="254224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9" name="4-Point Star 158"/>
          <p:cNvSpPr/>
          <p:nvPr/>
        </p:nvSpPr>
        <p:spPr>
          <a:xfrm>
            <a:off x="7932640" y="191218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60" name="4-Point Star 159"/>
          <p:cNvSpPr/>
          <p:nvPr/>
        </p:nvSpPr>
        <p:spPr>
          <a:xfrm>
            <a:off x="8036901" y="172024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61" name="4-Point Star 160"/>
          <p:cNvSpPr/>
          <p:nvPr/>
        </p:nvSpPr>
        <p:spPr>
          <a:xfrm>
            <a:off x="8051768" y="186521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62" name="Rectangle 161"/>
          <p:cNvSpPr/>
          <p:nvPr/>
        </p:nvSpPr>
        <p:spPr>
          <a:xfrm>
            <a:off x="1776480" y="220490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2011</a:t>
            </a:r>
          </a:p>
        </p:txBody>
      </p:sp>
      <p:sp>
        <p:nvSpPr>
          <p:cNvPr id="163" name="Rectangle 162"/>
          <p:cNvSpPr/>
          <p:nvPr/>
        </p:nvSpPr>
        <p:spPr>
          <a:xfrm>
            <a:off x="264057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2012</a:t>
            </a:r>
          </a:p>
        </p:txBody>
      </p:sp>
      <p:sp>
        <p:nvSpPr>
          <p:cNvPr id="164" name="Rectangle 163"/>
          <p:cNvSpPr/>
          <p:nvPr/>
        </p:nvSpPr>
        <p:spPr>
          <a:xfrm>
            <a:off x="350467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2013</a:t>
            </a:r>
          </a:p>
        </p:txBody>
      </p:sp>
      <p:sp>
        <p:nvSpPr>
          <p:cNvPr id="165" name="Rectangle 164"/>
          <p:cNvSpPr/>
          <p:nvPr/>
        </p:nvSpPr>
        <p:spPr>
          <a:xfrm>
            <a:off x="436876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2014</a:t>
            </a:r>
          </a:p>
        </p:txBody>
      </p:sp>
      <p:sp>
        <p:nvSpPr>
          <p:cNvPr id="166" name="Rectangle 165"/>
          <p:cNvSpPr/>
          <p:nvPr/>
        </p:nvSpPr>
        <p:spPr>
          <a:xfrm>
            <a:off x="523286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2015</a:t>
            </a:r>
          </a:p>
        </p:txBody>
      </p:sp>
      <p:sp>
        <p:nvSpPr>
          <p:cNvPr id="167" name="Rectangle 166"/>
          <p:cNvSpPr/>
          <p:nvPr/>
        </p:nvSpPr>
        <p:spPr>
          <a:xfrm>
            <a:off x="6096960"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2016</a:t>
            </a:r>
          </a:p>
        </p:txBody>
      </p:sp>
      <p:cxnSp>
        <p:nvCxnSpPr>
          <p:cNvPr id="168" name="Straight Arrow Connector 167"/>
          <p:cNvCxnSpPr/>
          <p:nvPr/>
        </p:nvCxnSpPr>
        <p:spPr>
          <a:xfrm>
            <a:off x="2567608" y="1844864"/>
            <a:ext cx="0" cy="360000"/>
          </a:xfrm>
          <a:prstGeom prst="straightConnector1">
            <a:avLst/>
          </a:prstGeom>
          <a:ln w="254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69" name="TextBox 168"/>
          <p:cNvSpPr txBox="1"/>
          <p:nvPr/>
        </p:nvSpPr>
        <p:spPr>
          <a:xfrm>
            <a:off x="858294" y="1691516"/>
            <a:ext cx="1709314" cy="369332"/>
          </a:xfrm>
          <a:prstGeom prst="rect">
            <a:avLst/>
          </a:prstGeom>
          <a:noFill/>
        </p:spPr>
        <p:txBody>
          <a:bodyPr wrap="none" rtlCol="0">
            <a:spAutoFit/>
          </a:bodyPr>
          <a:lstStyle/>
          <a:p>
            <a:pPr algn="r"/>
            <a:r>
              <a:rPr lang="en-GB" dirty="0" smtClean="0"/>
              <a:t>November 2011</a:t>
            </a:r>
            <a:endParaRPr lang="en-GB" dirty="0"/>
          </a:p>
        </p:txBody>
      </p:sp>
      <p:cxnSp>
        <p:nvCxnSpPr>
          <p:cNvPr id="170" name="Straight Arrow Connector 169"/>
          <p:cNvCxnSpPr/>
          <p:nvPr/>
        </p:nvCxnSpPr>
        <p:spPr>
          <a:xfrm>
            <a:off x="4583832" y="1844824"/>
            <a:ext cx="0" cy="360000"/>
          </a:xfrm>
          <a:prstGeom prst="straightConnector1">
            <a:avLst/>
          </a:prstGeom>
          <a:ln w="254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71" name="TextBox 170"/>
          <p:cNvSpPr txBox="1"/>
          <p:nvPr/>
        </p:nvSpPr>
        <p:spPr>
          <a:xfrm>
            <a:off x="3248595" y="1691516"/>
            <a:ext cx="1335237" cy="369332"/>
          </a:xfrm>
          <a:prstGeom prst="rect">
            <a:avLst/>
          </a:prstGeom>
          <a:noFill/>
        </p:spPr>
        <p:txBody>
          <a:bodyPr wrap="none" rtlCol="0">
            <a:spAutoFit/>
          </a:bodyPr>
          <a:lstStyle/>
          <a:p>
            <a:pPr algn="r"/>
            <a:r>
              <a:rPr lang="en-GB" dirty="0" smtClean="0"/>
              <a:t>March 2014</a:t>
            </a:r>
            <a:endParaRPr lang="en-GB" dirty="0"/>
          </a:p>
        </p:txBody>
      </p:sp>
      <p:sp>
        <p:nvSpPr>
          <p:cNvPr id="172" name="Content Placeholder 2"/>
          <p:cNvSpPr txBox="1">
            <a:spLocks/>
          </p:cNvSpPr>
          <p:nvPr/>
        </p:nvSpPr>
        <p:spPr>
          <a:xfrm>
            <a:off x="1055440" y="2780258"/>
            <a:ext cx="4968000" cy="3313038"/>
          </a:xfrm>
          <a:prstGeom prst="rect">
            <a:avLst/>
          </a:prstGeom>
        </p:spPr>
        <p:txBody>
          <a:bodyPr anchor="ctr">
            <a:normAutofit fontScale="8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179388" indent="0" algn="l"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358775"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GB" dirty="0" smtClean="0"/>
              <a:t>72 companies consulted</a:t>
            </a:r>
          </a:p>
          <a:p>
            <a:r>
              <a:rPr lang="en-GB" dirty="0" smtClean="0"/>
              <a:t>20 selected</a:t>
            </a:r>
          </a:p>
          <a:p>
            <a:r>
              <a:rPr lang="en-GB" dirty="0" smtClean="0"/>
              <a:t>10 offers</a:t>
            </a:r>
          </a:p>
          <a:p>
            <a:r>
              <a:rPr lang="en-GB" dirty="0" smtClean="0"/>
              <a:t>Defined a 1.25 kW unit</a:t>
            </a:r>
          </a:p>
          <a:p>
            <a:pPr lvl="1"/>
            <a:r>
              <a:rPr lang="en-GB" dirty="0" smtClean="0"/>
              <a:t>Compatible with all Finals technologies</a:t>
            </a:r>
          </a:p>
          <a:p>
            <a:pPr lvl="2"/>
            <a:r>
              <a:rPr lang="en-GB" dirty="0" smtClean="0"/>
              <a:t>32 for SSPA &amp; IOTS, 256 for Tetrodes, 192 for </a:t>
            </a:r>
            <a:r>
              <a:rPr lang="en-GB" dirty="0" err="1" smtClean="0"/>
              <a:t>Diacrodes</a:t>
            </a:r>
            <a:endParaRPr lang="en-GB" dirty="0" smtClean="0"/>
          </a:p>
          <a:p>
            <a:pPr lvl="1"/>
            <a:r>
              <a:rPr lang="en-GB" dirty="0" smtClean="0"/>
              <a:t>12 pre-series for qualification </a:t>
            </a:r>
            <a:r>
              <a:rPr lang="en-GB" dirty="0" smtClean="0">
                <a:solidFill>
                  <a:srgbClr val="FF0000"/>
                </a:solidFill>
              </a:rPr>
              <a:t>(end of contract clause in case of any failure without any payment)</a:t>
            </a:r>
          </a:p>
          <a:p>
            <a:pPr lvl="1"/>
            <a:r>
              <a:rPr lang="en-GB" dirty="0" smtClean="0"/>
              <a:t>One to six batches of 50 (total 62 to 312) regarding result of future Finals IT-3841</a:t>
            </a:r>
          </a:p>
          <a:p>
            <a:r>
              <a:rPr lang="en-GB" dirty="0" smtClean="0"/>
              <a:t>TTI </a:t>
            </a:r>
            <a:r>
              <a:rPr lang="en-GB" dirty="0" err="1" smtClean="0"/>
              <a:t>Norte</a:t>
            </a:r>
            <a:r>
              <a:rPr lang="en-GB" dirty="0" smtClean="0"/>
              <a:t>, Spain, awarded the contract </a:t>
            </a:r>
            <a:r>
              <a:rPr lang="en-GB" sz="1500" dirty="0" smtClean="0"/>
              <a:t>(3.7 €/</a:t>
            </a:r>
            <a:r>
              <a:rPr lang="en-GB" sz="1500" dirty="0" err="1" smtClean="0"/>
              <a:t>Wp</a:t>
            </a:r>
            <a:r>
              <a:rPr lang="en-GB" sz="1500" dirty="0" smtClean="0"/>
              <a:t>)</a:t>
            </a:r>
            <a:endParaRPr lang="en-GB" dirty="0" smtClean="0"/>
          </a:p>
        </p:txBody>
      </p:sp>
      <p:sp>
        <p:nvSpPr>
          <p:cNvPr id="173" name="4-Point Star 172"/>
          <p:cNvSpPr/>
          <p:nvPr/>
        </p:nvSpPr>
        <p:spPr>
          <a:xfrm>
            <a:off x="10848528" y="379432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74" name="4-Point Star 173"/>
          <p:cNvSpPr/>
          <p:nvPr/>
        </p:nvSpPr>
        <p:spPr>
          <a:xfrm>
            <a:off x="10801572" y="386104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75" name="4-Point Star 174"/>
          <p:cNvSpPr/>
          <p:nvPr/>
        </p:nvSpPr>
        <p:spPr>
          <a:xfrm>
            <a:off x="10873572" y="3919247"/>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graphicFrame>
        <p:nvGraphicFramePr>
          <p:cNvPr id="176" name="Chart 175"/>
          <p:cNvGraphicFramePr/>
          <p:nvPr>
            <p:extLst>
              <p:ext uri="{D42A27DB-BD31-4B8C-83A1-F6EECF244321}">
                <p14:modId xmlns:p14="http://schemas.microsoft.com/office/powerpoint/2010/main" val="3487140825"/>
              </p:ext>
            </p:extLst>
          </p:nvPr>
        </p:nvGraphicFramePr>
        <p:xfrm>
          <a:off x="6960948" y="3952371"/>
          <a:ext cx="4895680" cy="2448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7005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Notched Right Arrow 32"/>
          <p:cNvSpPr/>
          <p:nvPr/>
        </p:nvSpPr>
        <p:spPr>
          <a:xfrm>
            <a:off x="1056400" y="2152280"/>
            <a:ext cx="10080160" cy="484632"/>
          </a:xfrm>
          <a:prstGeom prst="notch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DRIVERS</a:t>
            </a:r>
            <a:endParaRPr lang="en-GB" dirty="0"/>
          </a:p>
        </p:txBody>
      </p:sp>
      <p:sp>
        <p:nvSpPr>
          <p:cNvPr id="3" name="Date Placeholder 2"/>
          <p:cNvSpPr>
            <a:spLocks noGrp="1"/>
          </p:cNvSpPr>
          <p:nvPr>
            <p:ph type="dt" sz="half" idx="10"/>
          </p:nvPr>
        </p:nvSpPr>
        <p:spPr/>
        <p:txBody>
          <a:bodyPr/>
          <a:lstStyle/>
          <a:p>
            <a:r>
              <a:rPr lang="en-US" smtClean="0"/>
              <a:t>Workshop on Energy Efficient RF, 19 June 2019</a:t>
            </a:r>
            <a:endParaRPr lang="en-US" dirty="0"/>
          </a:p>
        </p:txBody>
      </p:sp>
      <p:sp>
        <p:nvSpPr>
          <p:cNvPr id="4" name="Footer Placeholder 3"/>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11</a:t>
            </a:fld>
            <a:endParaRPr lang="en-US" dirty="0"/>
          </a:p>
        </p:txBody>
      </p:sp>
      <p:sp>
        <p:nvSpPr>
          <p:cNvPr id="7" name="Rectangle 6"/>
          <p:cNvSpPr/>
          <p:nvPr/>
        </p:nvSpPr>
        <p:spPr>
          <a:xfrm>
            <a:off x="1776480" y="220490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2011</a:t>
            </a:r>
          </a:p>
        </p:txBody>
      </p:sp>
      <p:sp>
        <p:nvSpPr>
          <p:cNvPr id="8" name="Rectangle 7"/>
          <p:cNvSpPr/>
          <p:nvPr/>
        </p:nvSpPr>
        <p:spPr>
          <a:xfrm>
            <a:off x="264057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2012</a:t>
            </a:r>
          </a:p>
        </p:txBody>
      </p:sp>
      <p:sp>
        <p:nvSpPr>
          <p:cNvPr id="9" name="Rectangle 8"/>
          <p:cNvSpPr/>
          <p:nvPr/>
        </p:nvSpPr>
        <p:spPr>
          <a:xfrm>
            <a:off x="350467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2013</a:t>
            </a:r>
          </a:p>
        </p:txBody>
      </p:sp>
      <p:sp>
        <p:nvSpPr>
          <p:cNvPr id="10" name="Rectangle 9"/>
          <p:cNvSpPr/>
          <p:nvPr/>
        </p:nvSpPr>
        <p:spPr>
          <a:xfrm>
            <a:off x="436876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2014</a:t>
            </a:r>
          </a:p>
        </p:txBody>
      </p:sp>
      <p:sp>
        <p:nvSpPr>
          <p:cNvPr id="11" name="Rectangle 10"/>
          <p:cNvSpPr/>
          <p:nvPr/>
        </p:nvSpPr>
        <p:spPr>
          <a:xfrm>
            <a:off x="523286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2015</a:t>
            </a:r>
          </a:p>
        </p:txBody>
      </p:sp>
      <p:sp>
        <p:nvSpPr>
          <p:cNvPr id="12" name="Rectangle 11"/>
          <p:cNvSpPr/>
          <p:nvPr/>
        </p:nvSpPr>
        <p:spPr>
          <a:xfrm>
            <a:off x="6096960"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2016</a:t>
            </a:r>
          </a:p>
        </p:txBody>
      </p:sp>
      <p:sp>
        <p:nvSpPr>
          <p:cNvPr id="13" name="Rectangle 12"/>
          <p:cNvSpPr/>
          <p:nvPr/>
        </p:nvSpPr>
        <p:spPr>
          <a:xfrm>
            <a:off x="696105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2017</a:t>
            </a:r>
          </a:p>
        </p:txBody>
      </p:sp>
      <p:sp>
        <p:nvSpPr>
          <p:cNvPr id="14" name="Rectangle 13"/>
          <p:cNvSpPr/>
          <p:nvPr/>
        </p:nvSpPr>
        <p:spPr>
          <a:xfrm>
            <a:off x="782515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2018</a:t>
            </a:r>
          </a:p>
        </p:txBody>
      </p:sp>
      <p:sp>
        <p:nvSpPr>
          <p:cNvPr id="15" name="Rectangle 14"/>
          <p:cNvSpPr/>
          <p:nvPr/>
        </p:nvSpPr>
        <p:spPr>
          <a:xfrm>
            <a:off x="868924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2019</a:t>
            </a:r>
          </a:p>
        </p:txBody>
      </p:sp>
      <p:sp>
        <p:nvSpPr>
          <p:cNvPr id="16" name="Rectangle 15"/>
          <p:cNvSpPr/>
          <p:nvPr/>
        </p:nvSpPr>
        <p:spPr>
          <a:xfrm>
            <a:off x="955334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2020</a:t>
            </a:r>
          </a:p>
        </p:txBody>
      </p:sp>
      <p:cxnSp>
        <p:nvCxnSpPr>
          <p:cNvPr id="19" name="Straight Arrow Connector 18"/>
          <p:cNvCxnSpPr/>
          <p:nvPr/>
        </p:nvCxnSpPr>
        <p:spPr>
          <a:xfrm>
            <a:off x="4583832" y="1844824"/>
            <a:ext cx="0" cy="360000"/>
          </a:xfrm>
          <a:prstGeom prst="straightConnector1">
            <a:avLst/>
          </a:prstGeom>
          <a:ln w="254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0" name="TextBox 19"/>
          <p:cNvSpPr txBox="1"/>
          <p:nvPr/>
        </p:nvSpPr>
        <p:spPr>
          <a:xfrm>
            <a:off x="1842376" y="1691516"/>
            <a:ext cx="2741456" cy="369332"/>
          </a:xfrm>
          <a:prstGeom prst="rect">
            <a:avLst/>
          </a:prstGeom>
          <a:noFill/>
        </p:spPr>
        <p:txBody>
          <a:bodyPr wrap="none" rtlCol="0">
            <a:spAutoFit/>
          </a:bodyPr>
          <a:lstStyle/>
          <a:p>
            <a:pPr algn="r"/>
            <a:r>
              <a:rPr lang="en-GB" dirty="0" smtClean="0"/>
              <a:t>12 Prototypes, March 2014</a:t>
            </a:r>
            <a:endParaRPr lang="en-GB" dirty="0"/>
          </a:p>
        </p:txBody>
      </p:sp>
      <p:sp>
        <p:nvSpPr>
          <p:cNvPr id="21" name="TextBox 20"/>
          <p:cNvSpPr txBox="1"/>
          <p:nvPr/>
        </p:nvSpPr>
        <p:spPr>
          <a:xfrm>
            <a:off x="458188" y="1340768"/>
            <a:ext cx="6573916" cy="369332"/>
          </a:xfrm>
          <a:prstGeom prst="rect">
            <a:avLst/>
          </a:prstGeom>
          <a:noFill/>
        </p:spPr>
        <p:txBody>
          <a:bodyPr wrap="none" rtlCol="0">
            <a:spAutoFit/>
          </a:bodyPr>
          <a:lstStyle/>
          <a:p>
            <a:pPr algn="r"/>
            <a:r>
              <a:rPr lang="en-GB" dirty="0" smtClean="0"/>
              <a:t>Upgrade from 64 x 1 kW tube to 64 x 1.25 kW SSPA, January 2017</a:t>
            </a:r>
            <a:endParaRPr lang="en-GB" dirty="0"/>
          </a:p>
        </p:txBody>
      </p:sp>
      <p:cxnSp>
        <p:nvCxnSpPr>
          <p:cNvPr id="22" name="Straight Arrow Connector 21"/>
          <p:cNvCxnSpPr>
            <a:stCxn id="21" idx="3"/>
          </p:cNvCxnSpPr>
          <p:nvPr/>
        </p:nvCxnSpPr>
        <p:spPr>
          <a:xfrm>
            <a:off x="7032104" y="1525434"/>
            <a:ext cx="0" cy="679390"/>
          </a:xfrm>
          <a:prstGeom prst="straightConnector1">
            <a:avLst/>
          </a:prstGeom>
          <a:ln w="25400">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3" name="Straight Arrow Connector 22"/>
          <p:cNvCxnSpPr/>
          <p:nvPr/>
        </p:nvCxnSpPr>
        <p:spPr>
          <a:xfrm>
            <a:off x="7536160" y="1165394"/>
            <a:ext cx="0" cy="1039430"/>
          </a:xfrm>
          <a:prstGeom prst="straightConnector1">
            <a:avLst/>
          </a:prstGeom>
          <a:ln w="254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4" name="TextBox 23"/>
          <p:cNvSpPr txBox="1"/>
          <p:nvPr/>
        </p:nvSpPr>
        <p:spPr>
          <a:xfrm>
            <a:off x="4613564" y="980728"/>
            <a:ext cx="2922596" cy="369332"/>
          </a:xfrm>
          <a:prstGeom prst="rect">
            <a:avLst/>
          </a:prstGeom>
          <a:noFill/>
        </p:spPr>
        <p:txBody>
          <a:bodyPr wrap="none" rtlCol="0">
            <a:spAutoFit/>
          </a:bodyPr>
          <a:lstStyle/>
          <a:p>
            <a:pPr algn="r"/>
            <a:r>
              <a:rPr lang="en-GB" dirty="0" smtClean="0"/>
              <a:t>Stable since September 2017</a:t>
            </a:r>
            <a:endParaRPr lang="en-GB" dirty="0"/>
          </a:p>
        </p:txBody>
      </p:sp>
      <p:sp>
        <p:nvSpPr>
          <p:cNvPr id="25" name="Content Placeholder 2"/>
          <p:cNvSpPr txBox="1">
            <a:spLocks/>
          </p:cNvSpPr>
          <p:nvPr/>
        </p:nvSpPr>
        <p:spPr>
          <a:xfrm>
            <a:off x="1055440" y="2780258"/>
            <a:ext cx="4968000" cy="3529062"/>
          </a:xfrm>
          <a:prstGeom prst="rect">
            <a:avLst/>
          </a:prstGeom>
        </p:spPr>
        <p:txBody>
          <a:bodyPr>
            <a:normAutofit fontScale="77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179388" indent="0" algn="l"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358775"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None/>
            </a:pPr>
            <a:r>
              <a:rPr lang="en-GB" dirty="0" smtClean="0"/>
              <a:t>RF design is impressively robust.</a:t>
            </a:r>
          </a:p>
          <a:p>
            <a:pPr>
              <a:buNone/>
            </a:pPr>
            <a:r>
              <a:rPr lang="en-GB" dirty="0" smtClean="0"/>
              <a:t>Double circulators !</a:t>
            </a:r>
          </a:p>
          <a:p>
            <a:pPr>
              <a:buNone/>
            </a:pPr>
            <a:r>
              <a:rPr lang="en-GB" dirty="0" smtClean="0"/>
              <a:t>Sustained the CERN Fast Short-Circuit test !</a:t>
            </a:r>
          </a:p>
          <a:p>
            <a:pPr>
              <a:buNone/>
            </a:pPr>
            <a:r>
              <a:rPr lang="en-GB" dirty="0" smtClean="0"/>
              <a:t>Successfully performed the 1000 hours test with five units (not a single failure)</a:t>
            </a:r>
          </a:p>
          <a:p>
            <a:pPr>
              <a:buNone/>
            </a:pPr>
            <a:r>
              <a:rPr lang="en-GB" dirty="0" smtClean="0"/>
              <a:t>Many broken transistors after 6 months of operation (first half 2017)</a:t>
            </a:r>
          </a:p>
          <a:p>
            <a:pPr>
              <a:buNone/>
            </a:pPr>
            <a:r>
              <a:rPr lang="en-GB" dirty="0" smtClean="0"/>
              <a:t>Very quick reaction of the company (</a:t>
            </a:r>
            <a:r>
              <a:rPr lang="en-GB" dirty="0" err="1" smtClean="0"/>
              <a:t>TTi</a:t>
            </a:r>
            <a:r>
              <a:rPr lang="en-GB" dirty="0" smtClean="0"/>
              <a:t> </a:t>
            </a:r>
            <a:r>
              <a:rPr lang="en-GB" dirty="0" err="1" smtClean="0"/>
              <a:t>Norte</a:t>
            </a:r>
            <a:r>
              <a:rPr lang="en-GB" dirty="0" smtClean="0"/>
              <a:t>, Spain), who repaired at no cost all the already produced units.</a:t>
            </a:r>
          </a:p>
          <a:p>
            <a:pPr>
              <a:buNone/>
            </a:pPr>
            <a:r>
              <a:rPr lang="en-GB" dirty="0" smtClean="0"/>
              <a:t>64 units in operation since mid-2017 with very few failures ! (normal with all new systems)</a:t>
            </a:r>
          </a:p>
          <a:p>
            <a:pPr>
              <a:buNone/>
            </a:pPr>
            <a:r>
              <a:rPr lang="en-GB" dirty="0" smtClean="0"/>
              <a:t>In total, 300 units delivered and successfully tested.</a:t>
            </a:r>
            <a:endParaRPr lang="en-GB" dirty="0"/>
          </a:p>
        </p:txBody>
      </p:sp>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0485" y="3104789"/>
            <a:ext cx="2160000" cy="2880000"/>
          </a:xfrm>
          <a:prstGeom prst="roundRect">
            <a:avLst>
              <a:gd name="adj" fmla="val 587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4282" y="4184789"/>
            <a:ext cx="2400000" cy="1800000"/>
          </a:xfrm>
          <a:prstGeom prst="roundRect">
            <a:avLst>
              <a:gd name="adj" fmla="val 670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8079" y="4184789"/>
            <a:ext cx="1350000" cy="1800000"/>
          </a:xfrm>
          <a:prstGeom prst="roundRect">
            <a:avLst>
              <a:gd name="adj" fmla="val 73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96994" y="91674"/>
            <a:ext cx="1367288" cy="1347031"/>
          </a:xfrm>
          <a:prstGeom prst="rect">
            <a:avLst/>
          </a:prstGeom>
        </p:spPr>
      </p:pic>
      <p:pic>
        <p:nvPicPr>
          <p:cNvPr id="30" name="Picture 2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255184" y="1502152"/>
            <a:ext cx="3450388" cy="2587792"/>
          </a:xfrm>
          <a:prstGeom prst="roundRect">
            <a:avLst>
              <a:gd name="adj" fmla="val 60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33341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Notched Right Arrow 32"/>
          <p:cNvSpPr/>
          <p:nvPr/>
        </p:nvSpPr>
        <p:spPr>
          <a:xfrm>
            <a:off x="1056400" y="2152280"/>
            <a:ext cx="10080160" cy="484632"/>
          </a:xfrm>
          <a:prstGeom prst="notch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FINALS</a:t>
            </a:r>
            <a:endParaRPr lang="en-GB" dirty="0"/>
          </a:p>
        </p:txBody>
      </p:sp>
      <p:sp>
        <p:nvSpPr>
          <p:cNvPr id="3" name="Date Placeholder 2"/>
          <p:cNvSpPr>
            <a:spLocks noGrp="1"/>
          </p:cNvSpPr>
          <p:nvPr>
            <p:ph type="dt" sz="half" idx="10"/>
          </p:nvPr>
        </p:nvSpPr>
        <p:spPr/>
        <p:txBody>
          <a:bodyPr/>
          <a:lstStyle/>
          <a:p>
            <a:r>
              <a:rPr lang="en-US" smtClean="0"/>
              <a:t>Workshop on Energy Efficient RF, 19 June 2019</a:t>
            </a:r>
            <a:endParaRPr lang="en-US" dirty="0"/>
          </a:p>
        </p:txBody>
      </p:sp>
      <p:sp>
        <p:nvSpPr>
          <p:cNvPr id="4" name="Footer Placeholder 3"/>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12</a:t>
            </a:fld>
            <a:endParaRPr lang="en-US" dirty="0"/>
          </a:p>
        </p:txBody>
      </p:sp>
      <p:sp>
        <p:nvSpPr>
          <p:cNvPr id="7" name="Rectangle 6"/>
          <p:cNvSpPr/>
          <p:nvPr/>
        </p:nvSpPr>
        <p:spPr>
          <a:xfrm>
            <a:off x="955334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2020</a:t>
            </a:r>
          </a:p>
        </p:txBody>
      </p:sp>
      <p:sp>
        <p:nvSpPr>
          <p:cNvPr id="8" name="Rectangle 7"/>
          <p:cNvSpPr/>
          <p:nvPr/>
        </p:nvSpPr>
        <p:spPr>
          <a:xfrm>
            <a:off x="868924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2019</a:t>
            </a:r>
          </a:p>
        </p:txBody>
      </p:sp>
      <p:sp>
        <p:nvSpPr>
          <p:cNvPr id="9" name="Rectangle 8"/>
          <p:cNvSpPr/>
          <p:nvPr/>
        </p:nvSpPr>
        <p:spPr>
          <a:xfrm>
            <a:off x="782515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2018</a:t>
            </a:r>
          </a:p>
        </p:txBody>
      </p:sp>
      <p:sp>
        <p:nvSpPr>
          <p:cNvPr id="10" name="Rectangle 9"/>
          <p:cNvSpPr/>
          <p:nvPr/>
        </p:nvSpPr>
        <p:spPr>
          <a:xfrm>
            <a:off x="696105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2017</a:t>
            </a:r>
          </a:p>
        </p:txBody>
      </p:sp>
      <p:sp>
        <p:nvSpPr>
          <p:cNvPr id="11" name="Rectangle 10"/>
          <p:cNvSpPr/>
          <p:nvPr/>
        </p:nvSpPr>
        <p:spPr>
          <a:xfrm>
            <a:off x="1776480" y="220490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2011</a:t>
            </a:r>
          </a:p>
        </p:txBody>
      </p:sp>
      <p:sp>
        <p:nvSpPr>
          <p:cNvPr id="12" name="Rectangle 11"/>
          <p:cNvSpPr/>
          <p:nvPr/>
        </p:nvSpPr>
        <p:spPr>
          <a:xfrm>
            <a:off x="264057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2012</a:t>
            </a:r>
          </a:p>
        </p:txBody>
      </p:sp>
      <p:sp>
        <p:nvSpPr>
          <p:cNvPr id="13" name="Rectangle 12"/>
          <p:cNvSpPr/>
          <p:nvPr/>
        </p:nvSpPr>
        <p:spPr>
          <a:xfrm>
            <a:off x="350467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2013</a:t>
            </a:r>
          </a:p>
        </p:txBody>
      </p:sp>
      <p:sp>
        <p:nvSpPr>
          <p:cNvPr id="14" name="Rectangle 13"/>
          <p:cNvSpPr/>
          <p:nvPr/>
        </p:nvSpPr>
        <p:spPr>
          <a:xfrm>
            <a:off x="436876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2014</a:t>
            </a:r>
          </a:p>
        </p:txBody>
      </p:sp>
      <p:sp>
        <p:nvSpPr>
          <p:cNvPr id="15" name="Rectangle 14"/>
          <p:cNvSpPr/>
          <p:nvPr/>
        </p:nvSpPr>
        <p:spPr>
          <a:xfrm>
            <a:off x="523286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2015</a:t>
            </a:r>
          </a:p>
        </p:txBody>
      </p:sp>
      <p:sp>
        <p:nvSpPr>
          <p:cNvPr id="16" name="Rectangle 15"/>
          <p:cNvSpPr/>
          <p:nvPr/>
        </p:nvSpPr>
        <p:spPr>
          <a:xfrm>
            <a:off x="6096960"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2016</a:t>
            </a:r>
          </a:p>
        </p:txBody>
      </p:sp>
      <p:cxnSp>
        <p:nvCxnSpPr>
          <p:cNvPr id="17" name="Straight Arrow Connector 16"/>
          <p:cNvCxnSpPr>
            <a:stCxn id="18" idx="3"/>
          </p:cNvCxnSpPr>
          <p:nvPr/>
        </p:nvCxnSpPr>
        <p:spPr>
          <a:xfrm>
            <a:off x="5428436" y="1876182"/>
            <a:ext cx="0" cy="288000"/>
          </a:xfrm>
          <a:prstGeom prst="straightConnector1">
            <a:avLst/>
          </a:prstGeom>
          <a:ln w="254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8" name="TextBox 17"/>
          <p:cNvSpPr txBox="1"/>
          <p:nvPr/>
        </p:nvSpPr>
        <p:spPr>
          <a:xfrm>
            <a:off x="1343472" y="1691516"/>
            <a:ext cx="4084964" cy="369332"/>
          </a:xfrm>
          <a:prstGeom prst="rect">
            <a:avLst/>
          </a:prstGeom>
          <a:noFill/>
        </p:spPr>
        <p:txBody>
          <a:bodyPr wrap="none" rtlCol="0">
            <a:spAutoFit/>
          </a:bodyPr>
          <a:lstStyle/>
          <a:p>
            <a:r>
              <a:rPr lang="en-GB" dirty="0" smtClean="0"/>
              <a:t>Drivers prototypes validated, March 2015</a:t>
            </a:r>
            <a:endParaRPr lang="en-GB" dirty="0"/>
          </a:p>
        </p:txBody>
      </p:sp>
      <p:sp>
        <p:nvSpPr>
          <p:cNvPr id="23" name="Content Placeholder 2"/>
          <p:cNvSpPr txBox="1">
            <a:spLocks/>
          </p:cNvSpPr>
          <p:nvPr/>
        </p:nvSpPr>
        <p:spPr>
          <a:xfrm>
            <a:off x="1055440" y="3196336"/>
            <a:ext cx="4680520" cy="3112984"/>
          </a:xfrm>
          <a:prstGeom prst="rect">
            <a:avLst/>
          </a:prstGeom>
        </p:spPr>
        <p:txBody>
          <a:bodyPr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179388" indent="0" algn="l"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358775"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None/>
            </a:pPr>
            <a:r>
              <a:rPr lang="en-GB" dirty="0" smtClean="0"/>
              <a:t>Technical Specification to be finalized taking into account Drivers outcome</a:t>
            </a:r>
            <a:br>
              <a:rPr lang="en-GB" dirty="0" smtClean="0"/>
            </a:br>
            <a:r>
              <a:rPr lang="en-GB" sz="1800" dirty="0" smtClean="0"/>
              <a:t>(even before full qualification of the Drivers, as purchasing process is extremely long at CERN)</a:t>
            </a:r>
          </a:p>
          <a:p>
            <a:endParaRPr lang="en-GB" dirty="0" smtClean="0"/>
          </a:p>
          <a:p>
            <a:pPr>
              <a:buNone/>
            </a:pPr>
            <a:r>
              <a:rPr lang="en-GB" dirty="0" smtClean="0"/>
              <a:t>Power level request increased</a:t>
            </a:r>
          </a:p>
          <a:p>
            <a:pPr lvl="1"/>
            <a:r>
              <a:rPr lang="en-GB" dirty="0" smtClean="0"/>
              <a:t>Cavity 1.4 to 1.6 MW</a:t>
            </a:r>
          </a:p>
          <a:p>
            <a:pPr lvl="1"/>
            <a:r>
              <a:rPr lang="en-GB" dirty="0" smtClean="0"/>
              <a:t>Amplifier from 1.6 to 2.0 MW !</a:t>
            </a:r>
          </a:p>
        </p:txBody>
      </p:sp>
      <p:pic>
        <p:nvPicPr>
          <p:cNvPr id="24"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5960" y="2624407"/>
            <a:ext cx="5354602" cy="3612905"/>
          </a:xfrm>
          <a:prstGeom prst="rect">
            <a:avLst/>
          </a:prstGeom>
        </p:spPr>
      </p:pic>
      <p:cxnSp>
        <p:nvCxnSpPr>
          <p:cNvPr id="28" name="Straight Arrow Connector 27"/>
          <p:cNvCxnSpPr/>
          <p:nvPr/>
        </p:nvCxnSpPr>
        <p:spPr>
          <a:xfrm flipV="1">
            <a:off x="5087888" y="2636912"/>
            <a:ext cx="0" cy="288032"/>
          </a:xfrm>
          <a:prstGeom prst="straightConnector1">
            <a:avLst/>
          </a:prstGeom>
          <a:ln w="254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31" name="TextBox 30"/>
          <p:cNvSpPr txBox="1"/>
          <p:nvPr/>
        </p:nvSpPr>
        <p:spPr>
          <a:xfrm>
            <a:off x="623392" y="2699628"/>
            <a:ext cx="4449231" cy="369332"/>
          </a:xfrm>
          <a:prstGeom prst="rect">
            <a:avLst/>
          </a:prstGeom>
          <a:noFill/>
        </p:spPr>
        <p:txBody>
          <a:bodyPr wrap="none" rtlCol="0">
            <a:spAutoFit/>
          </a:bodyPr>
          <a:lstStyle/>
          <a:p>
            <a:r>
              <a:rPr lang="en-GB" dirty="0" smtClean="0"/>
              <a:t>Invitation to tender for Finals, November 2014</a:t>
            </a:r>
            <a:endParaRPr lang="en-GB" dirty="0"/>
          </a:p>
        </p:txBody>
      </p:sp>
      <p:sp>
        <p:nvSpPr>
          <p:cNvPr id="32" name="TextBox 31"/>
          <p:cNvSpPr txBox="1"/>
          <p:nvPr/>
        </p:nvSpPr>
        <p:spPr>
          <a:xfrm>
            <a:off x="5879976" y="3687415"/>
            <a:ext cx="1468800" cy="461665"/>
          </a:xfrm>
          <a:prstGeom prst="rect">
            <a:avLst/>
          </a:prstGeom>
          <a:solidFill>
            <a:srgbClr val="FFFF00"/>
          </a:solidFill>
        </p:spPr>
        <p:txBody>
          <a:bodyPr wrap="none" rtlCol="0">
            <a:spAutoFit/>
          </a:bodyPr>
          <a:lstStyle/>
          <a:p>
            <a:pPr algn="ctr"/>
            <a:r>
              <a:rPr lang="en-GB" sz="1200" dirty="0" smtClean="0">
                <a:solidFill>
                  <a:srgbClr val="FF0000"/>
                </a:solidFill>
              </a:rPr>
              <a:t>Minimum 41 weeks</a:t>
            </a:r>
          </a:p>
          <a:p>
            <a:pPr algn="ctr"/>
            <a:r>
              <a:rPr lang="en-GB" sz="1200" dirty="0" smtClean="0">
                <a:solidFill>
                  <a:srgbClr val="FF0000"/>
                </a:solidFill>
              </a:rPr>
              <a:t>(in real life 1.5 year)</a:t>
            </a:r>
            <a:endParaRPr lang="en-GB" sz="1200" dirty="0">
              <a:solidFill>
                <a:srgbClr val="FF0000"/>
              </a:solidFill>
            </a:endParaRPr>
          </a:p>
        </p:txBody>
      </p:sp>
    </p:spTree>
    <p:extLst>
      <p:ext uri="{BB962C8B-B14F-4D97-AF65-F5344CB8AC3E}">
        <p14:creationId xmlns:p14="http://schemas.microsoft.com/office/powerpoint/2010/main" val="3580689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Finals Additional costs</a:t>
            </a:r>
            <a:endParaRPr lang="en-GB" dirty="0"/>
          </a:p>
        </p:txBody>
      </p:sp>
      <p:sp>
        <p:nvSpPr>
          <p:cNvPr id="3" name="Date Placeholder 2"/>
          <p:cNvSpPr>
            <a:spLocks noGrp="1"/>
          </p:cNvSpPr>
          <p:nvPr>
            <p:ph type="dt" sz="half" idx="10"/>
          </p:nvPr>
        </p:nvSpPr>
        <p:spPr/>
        <p:txBody>
          <a:bodyPr/>
          <a:lstStyle/>
          <a:p>
            <a:r>
              <a:rPr lang="en-US" smtClean="0"/>
              <a:t>Workshop on Energy Efficient RF, 19 June 2019</a:t>
            </a:r>
            <a:endParaRPr lang="en-US" dirty="0"/>
          </a:p>
        </p:txBody>
      </p:sp>
      <p:sp>
        <p:nvSpPr>
          <p:cNvPr id="4" name="Footer Placeholder 3"/>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13</a:t>
            </a:fld>
            <a:endParaRPr lang="en-US" dirty="0"/>
          </a:p>
        </p:txBody>
      </p:sp>
      <p:sp>
        <p:nvSpPr>
          <p:cNvPr id="7" name="Content Placeholder 2"/>
          <p:cNvSpPr txBox="1">
            <a:spLocks/>
          </p:cNvSpPr>
          <p:nvPr/>
        </p:nvSpPr>
        <p:spPr>
          <a:xfrm>
            <a:off x="1055440" y="1484784"/>
            <a:ext cx="4968000" cy="4860000"/>
          </a:xfrm>
          <a:prstGeom prst="rect">
            <a:avLst/>
          </a:prstGeom>
        </p:spPr>
        <p:txBody>
          <a:bodyPr>
            <a:normAutofit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179388" indent="0" algn="l"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358775"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None/>
            </a:pPr>
            <a:r>
              <a:rPr lang="en-GB" dirty="0" smtClean="0"/>
              <a:t>Drivers cost </a:t>
            </a:r>
            <a:r>
              <a:rPr lang="en-GB" sz="1600" dirty="0" smtClean="0"/>
              <a:t>(5’500 CHF per 1.25 kW unit)</a:t>
            </a:r>
          </a:p>
          <a:p>
            <a:pPr lvl="1"/>
            <a:r>
              <a:rPr lang="en-GB" dirty="0" smtClean="0"/>
              <a:t>SSPA &amp; IOT	   176 </a:t>
            </a:r>
            <a:r>
              <a:rPr lang="en-GB" dirty="0" err="1" smtClean="0"/>
              <a:t>kCHF</a:t>
            </a:r>
            <a:endParaRPr lang="en-GB" dirty="0" smtClean="0"/>
          </a:p>
          <a:p>
            <a:pPr lvl="1"/>
            <a:r>
              <a:rPr lang="en-GB" dirty="0" smtClean="0"/>
              <a:t>Tetrodes	1’408 </a:t>
            </a:r>
            <a:r>
              <a:rPr lang="en-GB" dirty="0" err="1" smtClean="0"/>
              <a:t>kCHF</a:t>
            </a:r>
            <a:endParaRPr lang="en-GB" dirty="0" smtClean="0"/>
          </a:p>
          <a:p>
            <a:pPr lvl="1"/>
            <a:r>
              <a:rPr lang="en-GB" dirty="0" err="1" smtClean="0"/>
              <a:t>Diacrodes</a:t>
            </a:r>
            <a:r>
              <a:rPr lang="en-GB" dirty="0" smtClean="0"/>
              <a:t>	1’056 </a:t>
            </a:r>
            <a:r>
              <a:rPr lang="en-GB" dirty="0" err="1" smtClean="0"/>
              <a:t>kCHF</a:t>
            </a:r>
            <a:endParaRPr lang="en-GB" dirty="0" smtClean="0"/>
          </a:p>
          <a:p>
            <a:pPr lvl="1"/>
            <a:endParaRPr lang="en-GB" dirty="0" smtClean="0"/>
          </a:p>
          <a:p>
            <a:pPr>
              <a:buNone/>
            </a:pPr>
            <a:r>
              <a:rPr lang="en-GB" dirty="0" smtClean="0"/>
              <a:t>Combiner cost (defined by CERN)</a:t>
            </a:r>
          </a:p>
          <a:p>
            <a:pPr lvl="1"/>
            <a:r>
              <a:rPr lang="en-GB" dirty="0" smtClean="0"/>
              <a:t>SSPA &amp; IOT	2’760 </a:t>
            </a:r>
            <a:r>
              <a:rPr lang="en-GB" dirty="0" err="1" smtClean="0"/>
              <a:t>kCHF</a:t>
            </a:r>
            <a:endParaRPr lang="en-GB" dirty="0" smtClean="0"/>
          </a:p>
          <a:p>
            <a:pPr lvl="1"/>
            <a:r>
              <a:rPr lang="en-GB" dirty="0" smtClean="0"/>
              <a:t>Tetrode		3’160 </a:t>
            </a:r>
            <a:r>
              <a:rPr lang="en-GB" dirty="0" err="1" smtClean="0"/>
              <a:t>kCHF</a:t>
            </a:r>
            <a:endParaRPr lang="en-GB" dirty="0" smtClean="0"/>
          </a:p>
          <a:p>
            <a:pPr lvl="1"/>
            <a:r>
              <a:rPr lang="en-GB" dirty="0" err="1" smtClean="0"/>
              <a:t>Diacrode</a:t>
            </a:r>
            <a:r>
              <a:rPr lang="en-GB" dirty="0" smtClean="0"/>
              <a:t>	   800 </a:t>
            </a:r>
            <a:r>
              <a:rPr lang="en-GB" dirty="0" err="1" smtClean="0"/>
              <a:t>kCHF</a:t>
            </a:r>
            <a:endParaRPr lang="en-GB" dirty="0" smtClean="0"/>
          </a:p>
          <a:p>
            <a:pPr lvl="1"/>
            <a:endParaRPr lang="en-GB" dirty="0" smtClean="0"/>
          </a:p>
          <a:p>
            <a:pPr>
              <a:buNone/>
            </a:pPr>
            <a:r>
              <a:rPr lang="en-GB" dirty="0" smtClean="0">
                <a:solidFill>
                  <a:srgbClr val="FF0000"/>
                </a:solidFill>
              </a:rPr>
              <a:t>Total additional cost per technology</a:t>
            </a:r>
          </a:p>
          <a:p>
            <a:pPr lvl="1"/>
            <a:r>
              <a:rPr lang="en-GB" dirty="0" smtClean="0">
                <a:solidFill>
                  <a:srgbClr val="FF0000"/>
                </a:solidFill>
              </a:rPr>
              <a:t>SSPA &amp; IOT	2’936 </a:t>
            </a:r>
            <a:r>
              <a:rPr lang="en-GB" dirty="0" err="1" smtClean="0">
                <a:solidFill>
                  <a:srgbClr val="FF0000"/>
                </a:solidFill>
              </a:rPr>
              <a:t>kCHF</a:t>
            </a:r>
            <a:endParaRPr lang="en-GB" dirty="0" smtClean="0">
              <a:solidFill>
                <a:srgbClr val="FF0000"/>
              </a:solidFill>
            </a:endParaRPr>
          </a:p>
          <a:p>
            <a:pPr lvl="1"/>
            <a:r>
              <a:rPr lang="en-GB" dirty="0" smtClean="0">
                <a:solidFill>
                  <a:srgbClr val="FF0000"/>
                </a:solidFill>
              </a:rPr>
              <a:t>Tetrode		4’568 </a:t>
            </a:r>
            <a:r>
              <a:rPr lang="en-GB" dirty="0" err="1" smtClean="0">
                <a:solidFill>
                  <a:srgbClr val="FF0000"/>
                </a:solidFill>
              </a:rPr>
              <a:t>kCHF</a:t>
            </a:r>
            <a:endParaRPr lang="en-GB" dirty="0" smtClean="0">
              <a:solidFill>
                <a:srgbClr val="FF0000"/>
              </a:solidFill>
            </a:endParaRPr>
          </a:p>
          <a:p>
            <a:pPr lvl="1"/>
            <a:r>
              <a:rPr lang="en-GB" dirty="0" err="1" smtClean="0">
                <a:solidFill>
                  <a:srgbClr val="FF0000"/>
                </a:solidFill>
              </a:rPr>
              <a:t>Diacrode</a:t>
            </a:r>
            <a:r>
              <a:rPr lang="en-GB" dirty="0" smtClean="0">
                <a:solidFill>
                  <a:srgbClr val="FF0000"/>
                </a:solidFill>
              </a:rPr>
              <a:t>	1’856 </a:t>
            </a:r>
            <a:r>
              <a:rPr lang="en-GB" dirty="0" err="1" smtClean="0">
                <a:solidFill>
                  <a:srgbClr val="FF0000"/>
                </a:solidFill>
              </a:rPr>
              <a:t>kCHF</a:t>
            </a:r>
            <a:endParaRPr lang="en-GB" dirty="0">
              <a:solidFill>
                <a:srgbClr val="FF0000"/>
              </a:solidFill>
            </a:endParaRP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t="2300" b="1689"/>
          <a:stretch/>
        </p:blipFill>
        <p:spPr>
          <a:xfrm>
            <a:off x="8674810" y="1223168"/>
            <a:ext cx="3189762" cy="5184576"/>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4012" y="3984704"/>
            <a:ext cx="2880000" cy="2462871"/>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4012" y="1190667"/>
            <a:ext cx="2880000" cy="2753811"/>
          </a:xfrm>
          <a:prstGeom prst="rect">
            <a:avLst/>
          </a:prstGeom>
        </p:spPr>
      </p:pic>
    </p:spTree>
    <p:extLst>
      <p:ext uri="{BB962C8B-B14F-4D97-AF65-F5344CB8AC3E}">
        <p14:creationId xmlns:p14="http://schemas.microsoft.com/office/powerpoint/2010/main" val="304451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Notched Right Arrow 20"/>
          <p:cNvSpPr/>
          <p:nvPr/>
        </p:nvSpPr>
        <p:spPr>
          <a:xfrm>
            <a:off x="1056400" y="1936256"/>
            <a:ext cx="10080160" cy="484632"/>
          </a:xfrm>
          <a:prstGeom prst="notch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Bidders conference</a:t>
            </a:r>
            <a:endParaRPr lang="en-GB" dirty="0"/>
          </a:p>
        </p:txBody>
      </p:sp>
      <p:sp>
        <p:nvSpPr>
          <p:cNvPr id="3" name="Date Placeholder 2"/>
          <p:cNvSpPr>
            <a:spLocks noGrp="1"/>
          </p:cNvSpPr>
          <p:nvPr>
            <p:ph type="dt" sz="half" idx="10"/>
          </p:nvPr>
        </p:nvSpPr>
        <p:spPr/>
        <p:txBody>
          <a:bodyPr/>
          <a:lstStyle/>
          <a:p>
            <a:r>
              <a:rPr lang="en-US" smtClean="0"/>
              <a:t>Workshop on Energy Efficient RF, 19 June 2019</a:t>
            </a:r>
            <a:endParaRPr lang="en-US" dirty="0"/>
          </a:p>
        </p:txBody>
      </p:sp>
      <p:sp>
        <p:nvSpPr>
          <p:cNvPr id="4" name="Footer Placeholder 3"/>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14</a:t>
            </a:fld>
            <a:endParaRPr lang="en-US" dirty="0"/>
          </a:p>
        </p:txBody>
      </p:sp>
      <p:sp>
        <p:nvSpPr>
          <p:cNvPr id="6" name="Content Placeholder 2"/>
          <p:cNvSpPr txBox="1">
            <a:spLocks/>
          </p:cNvSpPr>
          <p:nvPr/>
        </p:nvSpPr>
        <p:spPr>
          <a:xfrm>
            <a:off x="839416" y="2519516"/>
            <a:ext cx="4320480" cy="3583072"/>
          </a:xfrm>
          <a:prstGeom prst="rect">
            <a:avLst/>
          </a:prstGeom>
        </p:spPr>
        <p:txBody>
          <a:bodyPr>
            <a:normAutofit fontScale="92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179388" indent="0" algn="l"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358775"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GB" dirty="0" smtClean="0"/>
              <a:t>Defined the scope of the contract</a:t>
            </a:r>
          </a:p>
          <a:p>
            <a:pPr lvl="1"/>
            <a:r>
              <a:rPr lang="en-GB" dirty="0" smtClean="0"/>
              <a:t>being as fair as possible regarding the technology,</a:t>
            </a:r>
          </a:p>
          <a:p>
            <a:pPr lvl="1"/>
            <a:r>
              <a:rPr lang="en-GB" dirty="0" smtClean="0"/>
              <a:t>Defining a quite costly demonstrator in order to disqualify ‘non serious’ companies (we do not want to be R&amp;D at low cost),</a:t>
            </a:r>
          </a:p>
          <a:p>
            <a:pPr lvl="1"/>
            <a:r>
              <a:rPr lang="en-GB" dirty="0" smtClean="0">
                <a:solidFill>
                  <a:srgbClr val="FF0000"/>
                </a:solidFill>
              </a:rPr>
              <a:t>Not a single CHF paid in case of failure of the demonstrator!</a:t>
            </a:r>
          </a:p>
          <a:p>
            <a:pPr lvl="1"/>
            <a:r>
              <a:rPr lang="en-GB" dirty="0" smtClean="0"/>
              <a:t>Taking into account tubes on an as long as possible period (over 5 years),</a:t>
            </a:r>
          </a:p>
          <a:p>
            <a:pPr lvl="1"/>
            <a:r>
              <a:rPr lang="en-GB" dirty="0" smtClean="0"/>
              <a:t>Including spares in order to operate during 20 years.</a:t>
            </a:r>
          </a:p>
          <a:p>
            <a:pPr lvl="1"/>
            <a:endParaRPr lang="en-GB" dirty="0" smtClean="0"/>
          </a:p>
          <a:p>
            <a:r>
              <a:rPr lang="en-GB" dirty="0" smtClean="0"/>
              <a:t>Answered </a:t>
            </a:r>
            <a:r>
              <a:rPr lang="en-GB" dirty="0" smtClean="0">
                <a:solidFill>
                  <a:srgbClr val="FF0000"/>
                </a:solidFill>
              </a:rPr>
              <a:t>102 questions </a:t>
            </a:r>
            <a:r>
              <a:rPr lang="en-GB" dirty="0" smtClean="0"/>
              <a:t>from the</a:t>
            </a:r>
            <a:br>
              <a:rPr lang="en-GB" dirty="0" smtClean="0"/>
            </a:br>
            <a:r>
              <a:rPr lang="en-GB" dirty="0" smtClean="0"/>
              <a:t>  suppliers</a:t>
            </a:r>
            <a:endParaRPr lang="en-GB"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7697" y="2493888"/>
            <a:ext cx="6316129" cy="3600000"/>
          </a:xfrm>
          <a:prstGeom prst="rect">
            <a:avLst/>
          </a:prstGeom>
        </p:spPr>
      </p:pic>
      <p:sp>
        <p:nvSpPr>
          <p:cNvPr id="9" name="Rectangle 8"/>
          <p:cNvSpPr/>
          <p:nvPr/>
        </p:nvSpPr>
        <p:spPr>
          <a:xfrm>
            <a:off x="9337320" y="1998132"/>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2020</a:t>
            </a:r>
          </a:p>
        </p:txBody>
      </p:sp>
      <p:sp>
        <p:nvSpPr>
          <p:cNvPr id="10" name="Rectangle 9"/>
          <p:cNvSpPr/>
          <p:nvPr/>
        </p:nvSpPr>
        <p:spPr>
          <a:xfrm>
            <a:off x="8473224" y="1998132"/>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2019</a:t>
            </a:r>
          </a:p>
        </p:txBody>
      </p:sp>
      <p:sp>
        <p:nvSpPr>
          <p:cNvPr id="11" name="Rectangle 10"/>
          <p:cNvSpPr/>
          <p:nvPr/>
        </p:nvSpPr>
        <p:spPr>
          <a:xfrm>
            <a:off x="7609128" y="1998132"/>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2018</a:t>
            </a:r>
          </a:p>
        </p:txBody>
      </p:sp>
      <p:sp>
        <p:nvSpPr>
          <p:cNvPr id="12" name="Rectangle 11"/>
          <p:cNvSpPr/>
          <p:nvPr/>
        </p:nvSpPr>
        <p:spPr>
          <a:xfrm>
            <a:off x="6745032" y="1998132"/>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2017</a:t>
            </a:r>
          </a:p>
        </p:txBody>
      </p:sp>
      <p:sp>
        <p:nvSpPr>
          <p:cNvPr id="13" name="Rectangle 12"/>
          <p:cNvSpPr/>
          <p:nvPr/>
        </p:nvSpPr>
        <p:spPr>
          <a:xfrm>
            <a:off x="1560456" y="1998172"/>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2011</a:t>
            </a:r>
          </a:p>
        </p:txBody>
      </p:sp>
      <p:sp>
        <p:nvSpPr>
          <p:cNvPr id="14" name="Rectangle 13"/>
          <p:cNvSpPr/>
          <p:nvPr/>
        </p:nvSpPr>
        <p:spPr>
          <a:xfrm>
            <a:off x="2424552" y="1998132"/>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2012</a:t>
            </a:r>
          </a:p>
        </p:txBody>
      </p:sp>
      <p:sp>
        <p:nvSpPr>
          <p:cNvPr id="15" name="Rectangle 14"/>
          <p:cNvSpPr/>
          <p:nvPr/>
        </p:nvSpPr>
        <p:spPr>
          <a:xfrm>
            <a:off x="3288648" y="1998132"/>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2013</a:t>
            </a:r>
          </a:p>
        </p:txBody>
      </p:sp>
      <p:sp>
        <p:nvSpPr>
          <p:cNvPr id="16" name="Rectangle 15"/>
          <p:cNvSpPr/>
          <p:nvPr/>
        </p:nvSpPr>
        <p:spPr>
          <a:xfrm>
            <a:off x="4152744" y="1998132"/>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2014</a:t>
            </a:r>
          </a:p>
        </p:txBody>
      </p:sp>
      <p:sp>
        <p:nvSpPr>
          <p:cNvPr id="17" name="Rectangle 16"/>
          <p:cNvSpPr/>
          <p:nvPr/>
        </p:nvSpPr>
        <p:spPr>
          <a:xfrm>
            <a:off x="5016840" y="1998132"/>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2015</a:t>
            </a:r>
          </a:p>
        </p:txBody>
      </p:sp>
      <p:sp>
        <p:nvSpPr>
          <p:cNvPr id="18" name="Rectangle 17"/>
          <p:cNvSpPr/>
          <p:nvPr/>
        </p:nvSpPr>
        <p:spPr>
          <a:xfrm>
            <a:off x="5880936" y="1998132"/>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2016</a:t>
            </a:r>
          </a:p>
        </p:txBody>
      </p:sp>
      <p:cxnSp>
        <p:nvCxnSpPr>
          <p:cNvPr id="19" name="Straight Arrow Connector 18"/>
          <p:cNvCxnSpPr/>
          <p:nvPr/>
        </p:nvCxnSpPr>
        <p:spPr>
          <a:xfrm>
            <a:off x="5087888" y="1638132"/>
            <a:ext cx="0" cy="360000"/>
          </a:xfrm>
          <a:prstGeom prst="straightConnector1">
            <a:avLst/>
          </a:prstGeom>
          <a:ln w="254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0" name="TextBox 19"/>
          <p:cNvSpPr txBox="1"/>
          <p:nvPr/>
        </p:nvSpPr>
        <p:spPr>
          <a:xfrm>
            <a:off x="3287688" y="1484784"/>
            <a:ext cx="1806264" cy="369332"/>
          </a:xfrm>
          <a:prstGeom prst="rect">
            <a:avLst/>
          </a:prstGeom>
          <a:noFill/>
        </p:spPr>
        <p:txBody>
          <a:bodyPr wrap="none" rtlCol="0">
            <a:spAutoFit/>
          </a:bodyPr>
          <a:lstStyle/>
          <a:p>
            <a:r>
              <a:rPr lang="en-GB" dirty="0" smtClean="0"/>
              <a:t>20 January 2015</a:t>
            </a:r>
            <a:endParaRPr lang="en-GB" dirty="0"/>
          </a:p>
        </p:txBody>
      </p:sp>
    </p:spTree>
    <p:extLst>
      <p:ext uri="{BB962C8B-B14F-4D97-AF65-F5344CB8AC3E}">
        <p14:creationId xmlns:p14="http://schemas.microsoft.com/office/powerpoint/2010/main" val="1338513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Technical specification</a:t>
            </a:r>
          </a:p>
        </p:txBody>
      </p:sp>
      <p:sp>
        <p:nvSpPr>
          <p:cNvPr id="3" name="Content Placeholder 2"/>
          <p:cNvSpPr>
            <a:spLocks noGrp="1"/>
          </p:cNvSpPr>
          <p:nvPr>
            <p:ph sz="half" idx="1"/>
          </p:nvPr>
        </p:nvSpPr>
        <p:spPr>
          <a:xfrm>
            <a:off x="983432" y="1484784"/>
            <a:ext cx="4896544" cy="4824576"/>
          </a:xfrm>
        </p:spPr>
        <p:txBody>
          <a:bodyPr>
            <a:normAutofit/>
          </a:bodyPr>
          <a:lstStyle/>
          <a:p>
            <a:pPr>
              <a:buNone/>
            </a:pPr>
            <a:r>
              <a:rPr lang="en-GB" dirty="0"/>
              <a:t>Requirements</a:t>
            </a:r>
          </a:p>
          <a:p>
            <a:pPr lvl="1"/>
            <a:r>
              <a:rPr lang="en-GB" dirty="0"/>
              <a:t>Integration within the given </a:t>
            </a:r>
            <a:r>
              <a:rPr lang="en-GB" dirty="0" smtClean="0"/>
              <a:t>building,</a:t>
            </a:r>
            <a:endParaRPr lang="en-GB" dirty="0"/>
          </a:p>
          <a:p>
            <a:pPr lvl="1"/>
            <a:r>
              <a:rPr lang="en-GB" dirty="0"/>
              <a:t>Repetition rate 0.1 Hz to 500 kHz (require a CW and a pulsed amplifier</a:t>
            </a:r>
            <a:r>
              <a:rPr lang="en-GB" dirty="0" smtClean="0"/>
              <a:t>),</a:t>
            </a:r>
            <a:endParaRPr lang="en-GB" dirty="0"/>
          </a:p>
          <a:p>
            <a:pPr lvl="1"/>
            <a:r>
              <a:rPr lang="en-GB" dirty="0"/>
              <a:t>Full reflection all phases </a:t>
            </a:r>
            <a:r>
              <a:rPr lang="en-GB" dirty="0" smtClean="0"/>
              <a:t>during 100 </a:t>
            </a:r>
            <a:r>
              <a:rPr lang="en-GB" dirty="0" err="1" smtClean="0"/>
              <a:t>ms</a:t>
            </a:r>
            <a:r>
              <a:rPr lang="en-GB" dirty="0"/>
              <a:t> </a:t>
            </a:r>
            <a:r>
              <a:rPr lang="en-GB" dirty="0" smtClean="0"/>
              <a:t>(equivalent </a:t>
            </a:r>
            <a:r>
              <a:rPr lang="en-GB" dirty="0"/>
              <a:t>to 4 </a:t>
            </a:r>
            <a:r>
              <a:rPr lang="en-GB" dirty="0" smtClean="0"/>
              <a:t>x the </a:t>
            </a:r>
            <a:r>
              <a:rPr lang="en-GB" dirty="0"/>
              <a:t>power level along the lines</a:t>
            </a:r>
            <a:r>
              <a:rPr lang="en-GB" dirty="0" smtClean="0"/>
              <a:t>),</a:t>
            </a:r>
            <a:endParaRPr lang="en-GB" dirty="0"/>
          </a:p>
          <a:p>
            <a:pPr lvl="1"/>
            <a:r>
              <a:rPr lang="en-GB" dirty="0"/>
              <a:t>Non conventional way to measure the BW (required by LLRF and TWC</a:t>
            </a:r>
            <a:r>
              <a:rPr lang="en-GB" dirty="0" smtClean="0"/>
              <a:t>),</a:t>
            </a:r>
            <a:endParaRPr lang="en-GB" dirty="0"/>
          </a:p>
          <a:p>
            <a:pPr lvl="1"/>
            <a:r>
              <a:rPr lang="en-GB" dirty="0"/>
              <a:t>Very good </a:t>
            </a:r>
            <a:r>
              <a:rPr lang="en-GB" dirty="0" smtClean="0"/>
              <a:t>linearity,</a:t>
            </a:r>
            <a:endParaRPr lang="en-GB" dirty="0"/>
          </a:p>
          <a:p>
            <a:pPr lvl="1"/>
            <a:r>
              <a:rPr lang="en-GB" dirty="0" smtClean="0">
                <a:solidFill>
                  <a:srgbClr val="FF0000"/>
                </a:solidFill>
              </a:rPr>
              <a:t>Very specific RF cycle as being an injector for the LHC, repeating the cycle every ~ 30 seconds,</a:t>
            </a:r>
          </a:p>
          <a:p>
            <a:pPr lvl="1"/>
            <a:r>
              <a:rPr lang="en-GB" dirty="0" smtClean="0">
                <a:solidFill>
                  <a:srgbClr val="FF0000"/>
                </a:solidFill>
              </a:rPr>
              <a:t>This was known to be very stressing for the tetrodes.</a:t>
            </a:r>
            <a:endParaRPr lang="en-GB" dirty="0">
              <a:solidFill>
                <a:srgbClr val="FF0000"/>
              </a:solidFill>
            </a:endParaRPr>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15</a:t>
            </a:fld>
            <a:endParaRPr lang="en-US" dirty="0"/>
          </a:p>
        </p:txBody>
      </p:sp>
      <p:pic>
        <p:nvPicPr>
          <p:cNvPr id="8" name="Picture 7"/>
          <p:cNvPicPr>
            <a:picLocks noChangeAspect="1"/>
          </p:cNvPicPr>
          <p:nvPr/>
        </p:nvPicPr>
        <p:blipFill>
          <a:blip r:embed="rId2"/>
          <a:stretch>
            <a:fillRect/>
          </a:stretch>
        </p:blipFill>
        <p:spPr>
          <a:xfrm>
            <a:off x="6096000" y="1715944"/>
            <a:ext cx="5400000" cy="4089320"/>
          </a:xfrm>
          <a:prstGeom prst="rect">
            <a:avLst/>
          </a:prstGeom>
        </p:spPr>
      </p:pic>
    </p:spTree>
    <p:extLst>
      <p:ext uri="{BB962C8B-B14F-4D97-AF65-F5344CB8AC3E}">
        <p14:creationId xmlns:p14="http://schemas.microsoft.com/office/powerpoint/2010/main" val="89372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Technical specification</a:t>
            </a:r>
            <a:endParaRPr lang="en-GB" dirty="0"/>
          </a:p>
        </p:txBody>
      </p:sp>
      <p:sp>
        <p:nvSpPr>
          <p:cNvPr id="6" name="Content Placeholder 5"/>
          <p:cNvSpPr>
            <a:spLocks noGrp="1"/>
          </p:cNvSpPr>
          <p:nvPr>
            <p:ph sz="half" idx="1"/>
          </p:nvPr>
        </p:nvSpPr>
        <p:spPr>
          <a:xfrm>
            <a:off x="1024127" y="1484784"/>
            <a:ext cx="4875984" cy="4824576"/>
          </a:xfrm>
        </p:spPr>
        <p:txBody>
          <a:bodyPr>
            <a:normAutofit/>
          </a:bodyPr>
          <a:lstStyle/>
          <a:p>
            <a:pPr>
              <a:buNone/>
            </a:pPr>
            <a:r>
              <a:rPr lang="en-GB" dirty="0" smtClean="0"/>
              <a:t>A </a:t>
            </a:r>
            <a:r>
              <a:rPr lang="en-GB" dirty="0"/>
              <a:t>lot of tests to qualify the </a:t>
            </a:r>
            <a:r>
              <a:rPr lang="en-GB" dirty="0" smtClean="0"/>
              <a:t>Finals:</a:t>
            </a:r>
            <a:endParaRPr lang="en-GB" dirty="0"/>
          </a:p>
          <a:p>
            <a:pPr lvl="1"/>
            <a:r>
              <a:rPr lang="en-GB" dirty="0" err="1"/>
              <a:t>Supercycle</a:t>
            </a:r>
            <a:r>
              <a:rPr lang="en-GB" dirty="0"/>
              <a:t> test, short circuit test, BW, linearity, …</a:t>
            </a:r>
          </a:p>
          <a:p>
            <a:pPr lvl="1"/>
            <a:r>
              <a:rPr lang="en-GB" dirty="0"/>
              <a:t>Short duration tests to qualify an Amplifier within one </a:t>
            </a:r>
            <a:r>
              <a:rPr lang="en-GB" dirty="0" smtClean="0"/>
              <a:t>week,</a:t>
            </a:r>
            <a:endParaRPr lang="en-GB" dirty="0"/>
          </a:p>
          <a:p>
            <a:pPr lvl="1"/>
            <a:r>
              <a:rPr lang="en-GB" dirty="0"/>
              <a:t>Long duration tests to check reliability within one </a:t>
            </a:r>
            <a:r>
              <a:rPr lang="en-GB" dirty="0" smtClean="0"/>
              <a:t>month.</a:t>
            </a:r>
          </a:p>
          <a:p>
            <a:pPr lvl="1"/>
            <a:endParaRPr lang="en-GB" dirty="0"/>
          </a:p>
          <a:p>
            <a:r>
              <a:rPr lang="en-GB" dirty="0" smtClean="0">
                <a:solidFill>
                  <a:srgbClr val="FF0000"/>
                </a:solidFill>
              </a:rPr>
              <a:t>Nota for this (high efficiency) workshop</a:t>
            </a:r>
          </a:p>
          <a:p>
            <a:pPr lvl="1"/>
            <a:r>
              <a:rPr lang="en-GB" dirty="0" smtClean="0"/>
              <a:t>As being an injector,</a:t>
            </a:r>
          </a:p>
          <a:p>
            <a:pPr lvl="1"/>
            <a:r>
              <a:rPr lang="en-GB" dirty="0" smtClean="0"/>
              <a:t>As being only ~ 600 kW average compared to the 225 MW consumed by the CERN complex,</a:t>
            </a:r>
          </a:p>
          <a:p>
            <a:pPr lvl="1"/>
            <a:r>
              <a:rPr lang="en-GB" dirty="0" smtClean="0"/>
              <a:t>As being requested to always be available,</a:t>
            </a:r>
          </a:p>
          <a:p>
            <a:pPr lvl="1"/>
            <a:r>
              <a:rPr lang="en-GB" b="1" dirty="0" smtClean="0"/>
              <a:t>Efficiency was not one of the key criteria</a:t>
            </a:r>
          </a:p>
          <a:p>
            <a:pPr lvl="1"/>
            <a:r>
              <a:rPr lang="en-GB" dirty="0" smtClean="0">
                <a:solidFill>
                  <a:srgbClr val="FF0000"/>
                </a:solidFill>
              </a:rPr>
              <a:t>We agreed to accept 25% AC to RF.</a:t>
            </a:r>
            <a:endParaRPr lang="en-GB" dirty="0">
              <a:solidFill>
                <a:srgbClr val="FF0000"/>
              </a:solidFill>
            </a:endParaRPr>
          </a:p>
        </p:txBody>
      </p:sp>
      <p:sp>
        <p:nvSpPr>
          <p:cNvPr id="3" name="Date Placeholder 2"/>
          <p:cNvSpPr>
            <a:spLocks noGrp="1"/>
          </p:cNvSpPr>
          <p:nvPr>
            <p:ph type="dt" sz="half" idx="10"/>
          </p:nvPr>
        </p:nvSpPr>
        <p:spPr/>
        <p:txBody>
          <a:bodyPr/>
          <a:lstStyle/>
          <a:p>
            <a:r>
              <a:rPr lang="en-US" smtClean="0"/>
              <a:t>Workshop on Energy Efficient RF, 19 June 2019</a:t>
            </a:r>
            <a:endParaRPr lang="en-US" dirty="0"/>
          </a:p>
        </p:txBody>
      </p:sp>
      <p:sp>
        <p:nvSpPr>
          <p:cNvPr id="4" name="Footer Placeholder 3"/>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16</a:t>
            </a:fld>
            <a:endParaRPr lang="en-US" dirty="0"/>
          </a:p>
        </p:txBody>
      </p:sp>
      <p:pic>
        <p:nvPicPr>
          <p:cNvPr id="8" name="Picture 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91658" y="3994929"/>
            <a:ext cx="1800000" cy="1068881"/>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4811" y="2118174"/>
            <a:ext cx="1800000" cy="1166810"/>
          </a:xfrm>
          <a:prstGeom prst="rect">
            <a:avLst/>
          </a:prstGeom>
        </p:spPr>
      </p:pic>
      <p:pic>
        <p:nvPicPr>
          <p:cNvPr id="10" name="Picture 9"/>
          <p:cNvPicPr>
            <a:picLocks noChangeAspect="1"/>
          </p:cNvPicPr>
          <p:nvPr/>
        </p:nvPicPr>
        <p:blipFill>
          <a:blip r:embed="rId4"/>
          <a:stretch>
            <a:fillRect/>
          </a:stretch>
        </p:blipFill>
        <p:spPr>
          <a:xfrm>
            <a:off x="5961010" y="1521327"/>
            <a:ext cx="2185603" cy="4847495"/>
          </a:xfrm>
          <a:prstGeom prst="rect">
            <a:avLst/>
          </a:prstGeom>
        </p:spPr>
      </p:pic>
      <p:pic>
        <p:nvPicPr>
          <p:cNvPr id="11" name="Picture 10"/>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4811" y="3429000"/>
            <a:ext cx="1800000" cy="1571102"/>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0656" y="620688"/>
            <a:ext cx="1800000" cy="3220396"/>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65266" y="5300674"/>
            <a:ext cx="3600000" cy="1224670"/>
          </a:xfrm>
          <a:prstGeom prst="rect">
            <a:avLst/>
          </a:prstGeom>
        </p:spPr>
      </p:pic>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79517" y="82408"/>
            <a:ext cx="2160240" cy="1800000"/>
          </a:xfrm>
          <a:prstGeom prst="rect">
            <a:avLst/>
          </a:prstGeom>
        </p:spPr>
      </p:pic>
    </p:spTree>
    <p:extLst>
      <p:ext uri="{BB962C8B-B14F-4D97-AF65-F5344CB8AC3E}">
        <p14:creationId xmlns:p14="http://schemas.microsoft.com/office/powerpoint/2010/main" val="906882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Notched Right Arrow 100"/>
          <p:cNvSpPr/>
          <p:nvPr/>
        </p:nvSpPr>
        <p:spPr>
          <a:xfrm>
            <a:off x="1056400" y="2152280"/>
            <a:ext cx="10080160" cy="484632"/>
          </a:xfrm>
          <a:prstGeom prst="notch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Finals</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17</a:t>
            </a:fld>
            <a:endParaRPr lang="en-US" dirty="0"/>
          </a:p>
        </p:txBody>
      </p:sp>
      <p:sp>
        <p:nvSpPr>
          <p:cNvPr id="8" name="Rectangle 7"/>
          <p:cNvSpPr/>
          <p:nvPr/>
        </p:nvSpPr>
        <p:spPr>
          <a:xfrm>
            <a:off x="955334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2020</a:t>
            </a:r>
          </a:p>
        </p:txBody>
      </p:sp>
      <p:sp>
        <p:nvSpPr>
          <p:cNvPr id="9" name="Rectangle 8"/>
          <p:cNvSpPr/>
          <p:nvPr/>
        </p:nvSpPr>
        <p:spPr>
          <a:xfrm>
            <a:off x="868924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2019</a:t>
            </a:r>
          </a:p>
        </p:txBody>
      </p:sp>
      <p:sp>
        <p:nvSpPr>
          <p:cNvPr id="10" name="Rectangle 9"/>
          <p:cNvSpPr/>
          <p:nvPr/>
        </p:nvSpPr>
        <p:spPr>
          <a:xfrm>
            <a:off x="782515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2018</a:t>
            </a:r>
          </a:p>
        </p:txBody>
      </p:sp>
      <p:sp>
        <p:nvSpPr>
          <p:cNvPr id="11" name="Rectangle 10"/>
          <p:cNvSpPr/>
          <p:nvPr/>
        </p:nvSpPr>
        <p:spPr>
          <a:xfrm>
            <a:off x="696105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2017</a:t>
            </a:r>
          </a:p>
        </p:txBody>
      </p:sp>
      <p:pic>
        <p:nvPicPr>
          <p:cNvPr id="12"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4112" y="260648"/>
            <a:ext cx="4392811" cy="3514249"/>
          </a:xfrm>
          <a:prstGeom prst="roundRect">
            <a:avLst>
              <a:gd name="adj" fmla="val 54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4-Point Star 12"/>
          <p:cNvSpPr/>
          <p:nvPr/>
        </p:nvSpPr>
        <p:spPr>
          <a:xfrm>
            <a:off x="9120981" y="23848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 name="4-Point Star 13"/>
          <p:cNvSpPr/>
          <p:nvPr/>
        </p:nvSpPr>
        <p:spPr>
          <a:xfrm>
            <a:off x="9001372" y="246785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 name="4-Point Star 14"/>
          <p:cNvSpPr/>
          <p:nvPr/>
        </p:nvSpPr>
        <p:spPr>
          <a:xfrm>
            <a:off x="8280614" y="19985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6" name="4-Point Star 15"/>
          <p:cNvSpPr/>
          <p:nvPr/>
        </p:nvSpPr>
        <p:spPr>
          <a:xfrm>
            <a:off x="8400256" y="206085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7" name="4-Point Star 16"/>
          <p:cNvSpPr/>
          <p:nvPr/>
        </p:nvSpPr>
        <p:spPr>
          <a:xfrm>
            <a:off x="8328248" y="206084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8" name="4-Point Star 17"/>
          <p:cNvSpPr/>
          <p:nvPr/>
        </p:nvSpPr>
        <p:spPr>
          <a:xfrm>
            <a:off x="8400264" y="213285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9" name="4-Point Star 18"/>
          <p:cNvSpPr/>
          <p:nvPr/>
        </p:nvSpPr>
        <p:spPr>
          <a:xfrm>
            <a:off x="8381475" y="200762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0" name="4-Point Star 19"/>
          <p:cNvSpPr/>
          <p:nvPr/>
        </p:nvSpPr>
        <p:spPr>
          <a:xfrm>
            <a:off x="9840416" y="290832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1" name="4-Point Star 20"/>
          <p:cNvSpPr/>
          <p:nvPr/>
        </p:nvSpPr>
        <p:spPr>
          <a:xfrm>
            <a:off x="9912424" y="285293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2" name="4-Point Star 21"/>
          <p:cNvSpPr/>
          <p:nvPr/>
        </p:nvSpPr>
        <p:spPr>
          <a:xfrm>
            <a:off x="8976320" y="216885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3" name="4-Point Star 22"/>
          <p:cNvSpPr/>
          <p:nvPr/>
        </p:nvSpPr>
        <p:spPr>
          <a:xfrm>
            <a:off x="9192352" y="22048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4" name="4-Point Star 23"/>
          <p:cNvSpPr/>
          <p:nvPr/>
        </p:nvSpPr>
        <p:spPr>
          <a:xfrm>
            <a:off x="9085906" y="22048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5" name="4-Point Star 24"/>
          <p:cNvSpPr/>
          <p:nvPr/>
        </p:nvSpPr>
        <p:spPr>
          <a:xfrm>
            <a:off x="8688296" y="148478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6" name="4-Point Star 25"/>
          <p:cNvSpPr/>
          <p:nvPr/>
        </p:nvSpPr>
        <p:spPr>
          <a:xfrm>
            <a:off x="8760304" y="155679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7" name="4-Point Star 26"/>
          <p:cNvSpPr/>
          <p:nvPr/>
        </p:nvSpPr>
        <p:spPr>
          <a:xfrm>
            <a:off x="9447917" y="890597"/>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8" name="4-Point Star 27"/>
          <p:cNvSpPr/>
          <p:nvPr/>
        </p:nvSpPr>
        <p:spPr>
          <a:xfrm>
            <a:off x="9552392" y="98072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9" name="4-Point Star 28"/>
          <p:cNvSpPr/>
          <p:nvPr/>
        </p:nvSpPr>
        <p:spPr>
          <a:xfrm>
            <a:off x="9618122" y="872403"/>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0" name="4-Point Star 29"/>
          <p:cNvSpPr/>
          <p:nvPr/>
        </p:nvSpPr>
        <p:spPr>
          <a:xfrm>
            <a:off x="8184240" y="227688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1" name="4-Point Star 30"/>
          <p:cNvSpPr/>
          <p:nvPr/>
        </p:nvSpPr>
        <p:spPr>
          <a:xfrm>
            <a:off x="8256240" y="270892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2" name="4-Point Star 31"/>
          <p:cNvSpPr/>
          <p:nvPr/>
        </p:nvSpPr>
        <p:spPr>
          <a:xfrm>
            <a:off x="7968208" y="2348880"/>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3" name="4-Point Star 32"/>
          <p:cNvSpPr/>
          <p:nvPr/>
        </p:nvSpPr>
        <p:spPr>
          <a:xfrm>
            <a:off x="8112224" y="242088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4" name="4-Point Star 33"/>
          <p:cNvSpPr/>
          <p:nvPr/>
        </p:nvSpPr>
        <p:spPr>
          <a:xfrm>
            <a:off x="8256240" y="253528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5" name="4-Point Star 34"/>
          <p:cNvSpPr/>
          <p:nvPr/>
        </p:nvSpPr>
        <p:spPr>
          <a:xfrm>
            <a:off x="8682043" y="1936934"/>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6" name="4-Point Star 35"/>
          <p:cNvSpPr/>
          <p:nvPr/>
        </p:nvSpPr>
        <p:spPr>
          <a:xfrm>
            <a:off x="8782208" y="202641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7" name="4-Point Star 36"/>
          <p:cNvSpPr/>
          <p:nvPr/>
        </p:nvSpPr>
        <p:spPr>
          <a:xfrm>
            <a:off x="8697666" y="2126593"/>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8" name="4-Point Star 37"/>
          <p:cNvSpPr/>
          <p:nvPr/>
        </p:nvSpPr>
        <p:spPr>
          <a:xfrm>
            <a:off x="8616280" y="220487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9" name="4-Point Star 38"/>
          <p:cNvSpPr/>
          <p:nvPr/>
        </p:nvSpPr>
        <p:spPr>
          <a:xfrm>
            <a:off x="8768680" y="227687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0" name="4-Point Star 39"/>
          <p:cNvSpPr/>
          <p:nvPr/>
        </p:nvSpPr>
        <p:spPr>
          <a:xfrm>
            <a:off x="8921080" y="198884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1" name="4-Point Star 40"/>
          <p:cNvSpPr/>
          <p:nvPr/>
        </p:nvSpPr>
        <p:spPr>
          <a:xfrm>
            <a:off x="8832304" y="184482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2" name="4-Point Star 41"/>
          <p:cNvSpPr/>
          <p:nvPr/>
        </p:nvSpPr>
        <p:spPr>
          <a:xfrm>
            <a:off x="8584973" y="200762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3" name="4-Point Star 42"/>
          <p:cNvSpPr/>
          <p:nvPr/>
        </p:nvSpPr>
        <p:spPr>
          <a:xfrm>
            <a:off x="7166842" y="90872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4" name="TextBox 43"/>
          <p:cNvSpPr txBox="1"/>
          <p:nvPr/>
        </p:nvSpPr>
        <p:spPr>
          <a:xfrm>
            <a:off x="7192288" y="821904"/>
            <a:ext cx="631904" cy="230832"/>
          </a:xfrm>
          <a:prstGeom prst="rect">
            <a:avLst/>
          </a:prstGeom>
          <a:noFill/>
        </p:spPr>
        <p:txBody>
          <a:bodyPr wrap="none" rtlCol="0">
            <a:spAutoFit/>
          </a:bodyPr>
          <a:lstStyle/>
          <a:p>
            <a:r>
              <a:rPr lang="en-GB" sz="900" dirty="0" smtClean="0">
                <a:solidFill>
                  <a:srgbClr val="FF0000"/>
                </a:solidFill>
              </a:rPr>
              <a:t>Consulted</a:t>
            </a:r>
            <a:endParaRPr lang="en-GB" sz="900" dirty="0">
              <a:solidFill>
                <a:srgbClr val="FF0000"/>
              </a:solidFill>
            </a:endParaRPr>
          </a:p>
        </p:txBody>
      </p:sp>
      <p:sp>
        <p:nvSpPr>
          <p:cNvPr id="45" name="4-Point Star 44"/>
          <p:cNvSpPr/>
          <p:nvPr/>
        </p:nvSpPr>
        <p:spPr>
          <a:xfrm>
            <a:off x="7170430" y="1124752"/>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6" name="TextBox 45"/>
          <p:cNvSpPr txBox="1"/>
          <p:nvPr/>
        </p:nvSpPr>
        <p:spPr>
          <a:xfrm>
            <a:off x="7192288" y="1037928"/>
            <a:ext cx="582211" cy="230832"/>
          </a:xfrm>
          <a:prstGeom prst="rect">
            <a:avLst/>
          </a:prstGeom>
          <a:noFill/>
        </p:spPr>
        <p:txBody>
          <a:bodyPr wrap="none" rtlCol="0">
            <a:spAutoFit/>
          </a:bodyPr>
          <a:lstStyle/>
          <a:p>
            <a:r>
              <a:rPr lang="en-GB" sz="900" dirty="0" smtClean="0">
                <a:solidFill>
                  <a:srgbClr val="0070C0"/>
                </a:solidFill>
              </a:rPr>
              <a:t>Selected</a:t>
            </a:r>
            <a:endParaRPr lang="en-GB" sz="900" dirty="0">
              <a:solidFill>
                <a:srgbClr val="0070C0"/>
              </a:solidFill>
            </a:endParaRPr>
          </a:p>
        </p:txBody>
      </p:sp>
      <p:sp>
        <p:nvSpPr>
          <p:cNvPr id="47" name="4-Point Star 46"/>
          <p:cNvSpPr/>
          <p:nvPr/>
        </p:nvSpPr>
        <p:spPr>
          <a:xfrm>
            <a:off x="9622976" y="325366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8" name="4-Point Star 47"/>
          <p:cNvSpPr/>
          <p:nvPr/>
        </p:nvSpPr>
        <p:spPr>
          <a:xfrm>
            <a:off x="9696400" y="333194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9" name="4-Point Star 48"/>
          <p:cNvSpPr/>
          <p:nvPr/>
        </p:nvSpPr>
        <p:spPr>
          <a:xfrm>
            <a:off x="9301712" y="248199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0" name="4-Point Star 49"/>
          <p:cNvSpPr/>
          <p:nvPr/>
        </p:nvSpPr>
        <p:spPr>
          <a:xfrm>
            <a:off x="9454112" y="242088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1" name="4-Point Star 50"/>
          <p:cNvSpPr/>
          <p:nvPr/>
        </p:nvSpPr>
        <p:spPr>
          <a:xfrm>
            <a:off x="10776528" y="3789040"/>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2" name="4-Point Star 51"/>
          <p:cNvSpPr/>
          <p:nvPr/>
        </p:nvSpPr>
        <p:spPr>
          <a:xfrm>
            <a:off x="8602874" y="270062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3" name="4-Point Star 52"/>
          <p:cNvSpPr/>
          <p:nvPr/>
        </p:nvSpPr>
        <p:spPr>
          <a:xfrm>
            <a:off x="9156981" y="319640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4" name="4-Point Star 53"/>
          <p:cNvSpPr/>
          <p:nvPr/>
        </p:nvSpPr>
        <p:spPr>
          <a:xfrm>
            <a:off x="8739644" y="274425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5" name="4-Point Star 54"/>
          <p:cNvSpPr/>
          <p:nvPr/>
        </p:nvSpPr>
        <p:spPr>
          <a:xfrm>
            <a:off x="8832312" y="2852936"/>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6" name="4-Point Star 55"/>
          <p:cNvSpPr/>
          <p:nvPr/>
        </p:nvSpPr>
        <p:spPr>
          <a:xfrm>
            <a:off x="8904312" y="3005336"/>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7" name="4-Point Star 56"/>
          <p:cNvSpPr/>
          <p:nvPr/>
        </p:nvSpPr>
        <p:spPr>
          <a:xfrm>
            <a:off x="8472264" y="184482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8" name="4-Point Star 57"/>
          <p:cNvSpPr/>
          <p:nvPr/>
        </p:nvSpPr>
        <p:spPr>
          <a:xfrm>
            <a:off x="8400264" y="1913717"/>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9" name="4-Point Star 58"/>
          <p:cNvSpPr/>
          <p:nvPr/>
        </p:nvSpPr>
        <p:spPr>
          <a:xfrm>
            <a:off x="8605252" y="109760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0" name="4-Point Star 59"/>
          <p:cNvSpPr/>
          <p:nvPr/>
        </p:nvSpPr>
        <p:spPr>
          <a:xfrm>
            <a:off x="8739644" y="104303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1" name="4-Point Star 60"/>
          <p:cNvSpPr/>
          <p:nvPr/>
        </p:nvSpPr>
        <p:spPr>
          <a:xfrm>
            <a:off x="9256388" y="187618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2" name="4-Point Star 61"/>
          <p:cNvSpPr/>
          <p:nvPr/>
        </p:nvSpPr>
        <p:spPr>
          <a:xfrm>
            <a:off x="9408788" y="202858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3" name="4-Point Star 62"/>
          <p:cNvSpPr/>
          <p:nvPr/>
        </p:nvSpPr>
        <p:spPr>
          <a:xfrm>
            <a:off x="7283805" y="2944571"/>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4" name="4-Point Star 63"/>
          <p:cNvSpPr/>
          <p:nvPr/>
        </p:nvSpPr>
        <p:spPr>
          <a:xfrm>
            <a:off x="7210169" y="3105955"/>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5" name="4-Point Star 64"/>
          <p:cNvSpPr/>
          <p:nvPr/>
        </p:nvSpPr>
        <p:spPr>
          <a:xfrm>
            <a:off x="9372788" y="2288661"/>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6" name="4-Point Star 65"/>
          <p:cNvSpPr/>
          <p:nvPr/>
        </p:nvSpPr>
        <p:spPr>
          <a:xfrm>
            <a:off x="7608176" y="299696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7" name="4-Point Star 66"/>
          <p:cNvSpPr/>
          <p:nvPr/>
        </p:nvSpPr>
        <p:spPr>
          <a:xfrm>
            <a:off x="7483393" y="3088253"/>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8" name="4-Point Star 67"/>
          <p:cNvSpPr/>
          <p:nvPr/>
        </p:nvSpPr>
        <p:spPr>
          <a:xfrm>
            <a:off x="7604456" y="3218362"/>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9" name="4-Point Star 68"/>
          <p:cNvSpPr/>
          <p:nvPr/>
        </p:nvSpPr>
        <p:spPr>
          <a:xfrm>
            <a:off x="7787640" y="298255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0" name="4-Point Star 69"/>
          <p:cNvSpPr/>
          <p:nvPr/>
        </p:nvSpPr>
        <p:spPr>
          <a:xfrm>
            <a:off x="7765453" y="316260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1" name="4-Point Star 70"/>
          <p:cNvSpPr/>
          <p:nvPr/>
        </p:nvSpPr>
        <p:spPr>
          <a:xfrm>
            <a:off x="7608077" y="337579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2" name="4-Point Star 71"/>
          <p:cNvSpPr/>
          <p:nvPr/>
        </p:nvSpPr>
        <p:spPr>
          <a:xfrm>
            <a:off x="8974626" y="134010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3" name="4-Point Star 72"/>
          <p:cNvSpPr/>
          <p:nvPr/>
        </p:nvSpPr>
        <p:spPr>
          <a:xfrm>
            <a:off x="9077774" y="118061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4" name="4-Point Star 73"/>
          <p:cNvSpPr/>
          <p:nvPr/>
        </p:nvSpPr>
        <p:spPr>
          <a:xfrm>
            <a:off x="9037026" y="100059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5" name="4-Point Star 74"/>
          <p:cNvSpPr/>
          <p:nvPr/>
        </p:nvSpPr>
        <p:spPr>
          <a:xfrm>
            <a:off x="8613048" y="2466289"/>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6" name="4-Point Star 75"/>
          <p:cNvSpPr/>
          <p:nvPr/>
        </p:nvSpPr>
        <p:spPr>
          <a:xfrm>
            <a:off x="8528739" y="250210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7" name="4-Point Star 76"/>
          <p:cNvSpPr/>
          <p:nvPr/>
        </p:nvSpPr>
        <p:spPr>
          <a:xfrm>
            <a:off x="8443076" y="2529231"/>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8" name="4-Point Star 77"/>
          <p:cNvSpPr/>
          <p:nvPr/>
        </p:nvSpPr>
        <p:spPr>
          <a:xfrm>
            <a:off x="7932640" y="191218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9" name="4-Point Star 78"/>
          <p:cNvSpPr/>
          <p:nvPr/>
        </p:nvSpPr>
        <p:spPr>
          <a:xfrm>
            <a:off x="8036901" y="172024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0" name="4-Point Star 79"/>
          <p:cNvSpPr/>
          <p:nvPr/>
        </p:nvSpPr>
        <p:spPr>
          <a:xfrm>
            <a:off x="8051768" y="186521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1" name="4-Point Star 80"/>
          <p:cNvSpPr/>
          <p:nvPr/>
        </p:nvSpPr>
        <p:spPr>
          <a:xfrm>
            <a:off x="8328248" y="213285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2" name="4-Point Star 81"/>
          <p:cNvSpPr/>
          <p:nvPr/>
        </p:nvSpPr>
        <p:spPr>
          <a:xfrm>
            <a:off x="7536160" y="2852944"/>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3" name="4-Point Star 82"/>
          <p:cNvSpPr/>
          <p:nvPr/>
        </p:nvSpPr>
        <p:spPr>
          <a:xfrm>
            <a:off x="9042272" y="311069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4" name="4-Point Star 83"/>
          <p:cNvSpPr/>
          <p:nvPr/>
        </p:nvSpPr>
        <p:spPr>
          <a:xfrm>
            <a:off x="8466208" y="196462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5" name="4-Point Star 84"/>
          <p:cNvSpPr/>
          <p:nvPr/>
        </p:nvSpPr>
        <p:spPr>
          <a:xfrm>
            <a:off x="8394200" y="1790984"/>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6" name="4-Point Star 85"/>
          <p:cNvSpPr/>
          <p:nvPr/>
        </p:nvSpPr>
        <p:spPr>
          <a:xfrm>
            <a:off x="7464152" y="328498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7" name="4-Point Star 86"/>
          <p:cNvSpPr/>
          <p:nvPr/>
        </p:nvSpPr>
        <p:spPr>
          <a:xfrm>
            <a:off x="7956104" y="178492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8" name="4-Point Star 87"/>
          <p:cNvSpPr/>
          <p:nvPr/>
        </p:nvSpPr>
        <p:spPr>
          <a:xfrm>
            <a:off x="8040224" y="2636920"/>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9" name="Rectangle 88"/>
          <p:cNvSpPr/>
          <p:nvPr/>
        </p:nvSpPr>
        <p:spPr>
          <a:xfrm>
            <a:off x="1776480" y="220490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2011</a:t>
            </a:r>
          </a:p>
        </p:txBody>
      </p:sp>
      <p:sp>
        <p:nvSpPr>
          <p:cNvPr id="90" name="Rectangle 89"/>
          <p:cNvSpPr/>
          <p:nvPr/>
        </p:nvSpPr>
        <p:spPr>
          <a:xfrm>
            <a:off x="264057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2012</a:t>
            </a:r>
          </a:p>
        </p:txBody>
      </p:sp>
      <p:sp>
        <p:nvSpPr>
          <p:cNvPr id="91" name="Rectangle 90"/>
          <p:cNvSpPr/>
          <p:nvPr/>
        </p:nvSpPr>
        <p:spPr>
          <a:xfrm>
            <a:off x="350467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2013</a:t>
            </a:r>
          </a:p>
        </p:txBody>
      </p:sp>
      <p:sp>
        <p:nvSpPr>
          <p:cNvPr id="92" name="Rectangle 91"/>
          <p:cNvSpPr/>
          <p:nvPr/>
        </p:nvSpPr>
        <p:spPr>
          <a:xfrm>
            <a:off x="436876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2014</a:t>
            </a:r>
          </a:p>
        </p:txBody>
      </p:sp>
      <p:sp>
        <p:nvSpPr>
          <p:cNvPr id="93" name="Rectangle 92"/>
          <p:cNvSpPr/>
          <p:nvPr/>
        </p:nvSpPr>
        <p:spPr>
          <a:xfrm>
            <a:off x="523286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2015</a:t>
            </a:r>
          </a:p>
        </p:txBody>
      </p:sp>
      <p:sp>
        <p:nvSpPr>
          <p:cNvPr id="94" name="Rectangle 93"/>
          <p:cNvSpPr/>
          <p:nvPr/>
        </p:nvSpPr>
        <p:spPr>
          <a:xfrm>
            <a:off x="6096960"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2016</a:t>
            </a:r>
          </a:p>
        </p:txBody>
      </p:sp>
      <p:cxnSp>
        <p:nvCxnSpPr>
          <p:cNvPr id="95" name="Straight Arrow Connector 94"/>
          <p:cNvCxnSpPr/>
          <p:nvPr/>
        </p:nvCxnSpPr>
        <p:spPr>
          <a:xfrm>
            <a:off x="5447928" y="1844864"/>
            <a:ext cx="0" cy="360000"/>
          </a:xfrm>
          <a:prstGeom prst="straightConnector1">
            <a:avLst/>
          </a:prstGeom>
          <a:ln w="254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96" name="TextBox 95"/>
          <p:cNvSpPr txBox="1"/>
          <p:nvPr/>
        </p:nvSpPr>
        <p:spPr>
          <a:xfrm>
            <a:off x="2496864" y="1691516"/>
            <a:ext cx="2951064" cy="369332"/>
          </a:xfrm>
          <a:prstGeom prst="rect">
            <a:avLst/>
          </a:prstGeom>
          <a:noFill/>
        </p:spPr>
        <p:txBody>
          <a:bodyPr wrap="none" rtlCol="0">
            <a:spAutoFit/>
          </a:bodyPr>
          <a:lstStyle/>
          <a:p>
            <a:pPr algn="r"/>
            <a:r>
              <a:rPr lang="en-GB" dirty="0" smtClean="0"/>
              <a:t>13 March 2015, bids opening</a:t>
            </a:r>
            <a:endParaRPr lang="en-GB" dirty="0"/>
          </a:p>
        </p:txBody>
      </p:sp>
      <p:sp>
        <p:nvSpPr>
          <p:cNvPr id="99" name="Content Placeholder 2"/>
          <p:cNvSpPr>
            <a:spLocks noGrp="1"/>
          </p:cNvSpPr>
          <p:nvPr>
            <p:ph sz="half" idx="1"/>
          </p:nvPr>
        </p:nvSpPr>
        <p:spPr>
          <a:xfrm>
            <a:off x="1055440" y="2924936"/>
            <a:ext cx="3455511" cy="3384384"/>
          </a:xfrm>
        </p:spPr>
        <p:txBody>
          <a:bodyPr>
            <a:normAutofit fontScale="92500" lnSpcReduction="10000"/>
          </a:bodyPr>
          <a:lstStyle/>
          <a:p>
            <a:r>
              <a:rPr lang="en-GB" dirty="0" smtClean="0"/>
              <a:t>74 companies consulted</a:t>
            </a:r>
          </a:p>
          <a:p>
            <a:r>
              <a:rPr lang="en-GB" dirty="0" smtClean="0"/>
              <a:t>19 selected</a:t>
            </a:r>
          </a:p>
          <a:p>
            <a:r>
              <a:rPr lang="en-GB" dirty="0"/>
              <a:t>8</a:t>
            </a:r>
            <a:r>
              <a:rPr lang="en-GB" dirty="0" smtClean="0"/>
              <a:t> declined</a:t>
            </a:r>
          </a:p>
          <a:p>
            <a:r>
              <a:rPr lang="en-GB" dirty="0" smtClean="0"/>
              <a:t>7 offered</a:t>
            </a:r>
          </a:p>
          <a:p>
            <a:endParaRPr lang="en-GB" dirty="0"/>
          </a:p>
          <a:p>
            <a:pPr>
              <a:buNone/>
            </a:pPr>
            <a:r>
              <a:rPr lang="en-GB" dirty="0" smtClean="0">
                <a:solidFill>
                  <a:srgbClr val="00B0F0"/>
                </a:solidFill>
              </a:rPr>
              <a:t>No discussion about the Drivers neither the combiners costs</a:t>
            </a:r>
            <a:br>
              <a:rPr lang="en-GB" dirty="0" smtClean="0">
                <a:solidFill>
                  <a:srgbClr val="00B0F0"/>
                </a:solidFill>
              </a:rPr>
            </a:br>
            <a:r>
              <a:rPr lang="en-GB" dirty="0" smtClean="0">
                <a:solidFill>
                  <a:srgbClr val="00B0F0"/>
                </a:solidFill>
              </a:rPr>
              <a:t>(we were very proud, as showing our estimates were correct)</a:t>
            </a:r>
          </a:p>
        </p:txBody>
      </p:sp>
      <p:sp>
        <p:nvSpPr>
          <p:cNvPr id="100" name="Content Placeholder 2"/>
          <p:cNvSpPr>
            <a:spLocks noGrp="1"/>
          </p:cNvSpPr>
          <p:nvPr>
            <p:ph sz="half" idx="1"/>
          </p:nvPr>
        </p:nvSpPr>
        <p:spPr>
          <a:xfrm>
            <a:off x="4727848" y="3854768"/>
            <a:ext cx="6769075" cy="2454559"/>
          </a:xfrm>
        </p:spPr>
        <p:txBody>
          <a:bodyPr>
            <a:normAutofit fontScale="62500" lnSpcReduction="20000"/>
          </a:bodyPr>
          <a:lstStyle/>
          <a:p>
            <a:pPr>
              <a:buNone/>
            </a:pPr>
            <a:r>
              <a:rPr lang="en-GB" dirty="0"/>
              <a:t>Unable to submit a competitive bid due to quantity being beyond our production capacity and we could not provide installation </a:t>
            </a:r>
            <a:r>
              <a:rPr lang="en-GB" dirty="0" smtClean="0"/>
              <a:t>support</a:t>
            </a:r>
          </a:p>
          <a:p>
            <a:pPr>
              <a:buNone/>
            </a:pPr>
            <a:r>
              <a:rPr lang="en-GB" dirty="0"/>
              <a:t>Dear all, We are sorry but we are not able to finish every documents within deadline. So we must decline to </a:t>
            </a:r>
            <a:r>
              <a:rPr lang="en-GB" dirty="0" smtClean="0"/>
              <a:t>participate </a:t>
            </a:r>
            <a:r>
              <a:rPr lang="en-GB" dirty="0"/>
              <a:t>with our offer. Thank you for your opportunity. Best </a:t>
            </a:r>
            <a:r>
              <a:rPr lang="en-GB" dirty="0" smtClean="0"/>
              <a:t>regards</a:t>
            </a:r>
          </a:p>
          <a:p>
            <a:pPr>
              <a:buNone/>
            </a:pPr>
            <a:r>
              <a:rPr lang="en-GB" dirty="0" smtClean="0"/>
              <a:t>We </a:t>
            </a:r>
            <a:r>
              <a:rPr lang="en-GB" dirty="0"/>
              <a:t>are not on time with the documents </a:t>
            </a:r>
            <a:r>
              <a:rPr lang="en-GB" dirty="0" smtClean="0"/>
              <a:t>required</a:t>
            </a:r>
          </a:p>
          <a:p>
            <a:pPr>
              <a:buNone/>
            </a:pPr>
            <a:r>
              <a:rPr lang="en-GB" dirty="0" smtClean="0"/>
              <a:t>We believe </a:t>
            </a:r>
            <a:r>
              <a:rPr lang="en-GB" dirty="0"/>
              <a:t>that the chances are too low to get the contract by bidding Solid State Amplifier solutions. Additionally, the known dumping price structure of competitors in the field of Solid State Amplifiers, which get development provided free of costs by public institutes (already known due to the </a:t>
            </a:r>
            <a:r>
              <a:rPr lang="en-GB" dirty="0" smtClean="0"/>
              <a:t>preceding </a:t>
            </a:r>
            <a:r>
              <a:rPr lang="en-GB" dirty="0"/>
              <a:t>call for tender for preamplifiers of the same frequency) also makes the chance to win the bid too small for the required work load for bid </a:t>
            </a:r>
            <a:r>
              <a:rPr lang="en-GB" dirty="0" smtClean="0"/>
              <a:t>preparation</a:t>
            </a:r>
          </a:p>
        </p:txBody>
      </p:sp>
    </p:spTree>
    <p:extLst>
      <p:ext uri="{BB962C8B-B14F-4D97-AF65-F5344CB8AC3E}">
        <p14:creationId xmlns:p14="http://schemas.microsoft.com/office/powerpoint/2010/main" val="467512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Notched Right Arrow 101"/>
          <p:cNvSpPr/>
          <p:nvPr/>
        </p:nvSpPr>
        <p:spPr>
          <a:xfrm>
            <a:off x="1056400" y="2152280"/>
            <a:ext cx="10080160" cy="484632"/>
          </a:xfrm>
          <a:prstGeom prst="notch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finals</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18</a:t>
            </a:fld>
            <a:endParaRPr lang="en-US" dirty="0"/>
          </a:p>
        </p:txBody>
      </p:sp>
      <p:sp>
        <p:nvSpPr>
          <p:cNvPr id="8" name="Rectangle 7"/>
          <p:cNvSpPr/>
          <p:nvPr/>
        </p:nvSpPr>
        <p:spPr>
          <a:xfrm>
            <a:off x="696105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2017</a:t>
            </a:r>
          </a:p>
        </p:txBody>
      </p:sp>
      <p:sp>
        <p:nvSpPr>
          <p:cNvPr id="9" name="Rectangle 8"/>
          <p:cNvSpPr/>
          <p:nvPr/>
        </p:nvSpPr>
        <p:spPr>
          <a:xfrm>
            <a:off x="782515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2018</a:t>
            </a:r>
          </a:p>
        </p:txBody>
      </p:sp>
      <p:sp>
        <p:nvSpPr>
          <p:cNvPr id="10" name="Rectangle 9"/>
          <p:cNvSpPr/>
          <p:nvPr/>
        </p:nvSpPr>
        <p:spPr>
          <a:xfrm>
            <a:off x="868924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2019</a:t>
            </a:r>
          </a:p>
        </p:txBody>
      </p:sp>
      <p:sp>
        <p:nvSpPr>
          <p:cNvPr id="11" name="Rectangle 10"/>
          <p:cNvSpPr/>
          <p:nvPr/>
        </p:nvSpPr>
        <p:spPr>
          <a:xfrm>
            <a:off x="955334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2020</a:t>
            </a:r>
          </a:p>
        </p:txBody>
      </p:sp>
      <p:pic>
        <p:nvPicPr>
          <p:cNvPr id="12" name="Content Placeholder 7"/>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104112" y="260648"/>
            <a:ext cx="4392811" cy="3514249"/>
          </a:xfrm>
          <a:prstGeom prst="roundRect">
            <a:avLst>
              <a:gd name="adj" fmla="val 4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4-Point Star 12"/>
          <p:cNvSpPr/>
          <p:nvPr/>
        </p:nvSpPr>
        <p:spPr>
          <a:xfrm>
            <a:off x="9120981" y="23848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 name="4-Point Star 13"/>
          <p:cNvSpPr/>
          <p:nvPr/>
        </p:nvSpPr>
        <p:spPr>
          <a:xfrm>
            <a:off x="9001372" y="246785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 name="4-Point Star 14"/>
          <p:cNvSpPr/>
          <p:nvPr/>
        </p:nvSpPr>
        <p:spPr>
          <a:xfrm>
            <a:off x="8280614" y="19985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6" name="4-Point Star 15"/>
          <p:cNvSpPr/>
          <p:nvPr/>
        </p:nvSpPr>
        <p:spPr>
          <a:xfrm>
            <a:off x="8400256" y="206085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7" name="4-Point Star 16"/>
          <p:cNvSpPr/>
          <p:nvPr/>
        </p:nvSpPr>
        <p:spPr>
          <a:xfrm>
            <a:off x="8328248" y="206084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8" name="4-Point Star 17"/>
          <p:cNvSpPr/>
          <p:nvPr/>
        </p:nvSpPr>
        <p:spPr>
          <a:xfrm>
            <a:off x="8400264" y="213285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9" name="4-Point Star 18"/>
          <p:cNvSpPr/>
          <p:nvPr/>
        </p:nvSpPr>
        <p:spPr>
          <a:xfrm>
            <a:off x="8381475" y="200762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0" name="4-Point Star 19"/>
          <p:cNvSpPr/>
          <p:nvPr/>
        </p:nvSpPr>
        <p:spPr>
          <a:xfrm>
            <a:off x="9840416" y="290832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1" name="4-Point Star 20"/>
          <p:cNvSpPr/>
          <p:nvPr/>
        </p:nvSpPr>
        <p:spPr>
          <a:xfrm>
            <a:off x="9912424" y="285293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2" name="4-Point Star 21"/>
          <p:cNvSpPr/>
          <p:nvPr/>
        </p:nvSpPr>
        <p:spPr>
          <a:xfrm>
            <a:off x="8976320" y="216885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3" name="4-Point Star 22"/>
          <p:cNvSpPr/>
          <p:nvPr/>
        </p:nvSpPr>
        <p:spPr>
          <a:xfrm>
            <a:off x="9192352" y="22048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4" name="4-Point Star 23"/>
          <p:cNvSpPr/>
          <p:nvPr/>
        </p:nvSpPr>
        <p:spPr>
          <a:xfrm>
            <a:off x="9085906" y="220486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5" name="4-Point Star 24"/>
          <p:cNvSpPr/>
          <p:nvPr/>
        </p:nvSpPr>
        <p:spPr>
          <a:xfrm>
            <a:off x="8688296" y="148478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6" name="4-Point Star 25"/>
          <p:cNvSpPr/>
          <p:nvPr/>
        </p:nvSpPr>
        <p:spPr>
          <a:xfrm>
            <a:off x="8760304" y="155679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7" name="4-Point Star 26"/>
          <p:cNvSpPr/>
          <p:nvPr/>
        </p:nvSpPr>
        <p:spPr>
          <a:xfrm>
            <a:off x="9447917" y="890597"/>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8" name="4-Point Star 27"/>
          <p:cNvSpPr/>
          <p:nvPr/>
        </p:nvSpPr>
        <p:spPr>
          <a:xfrm>
            <a:off x="9552392" y="98072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9" name="4-Point Star 28"/>
          <p:cNvSpPr/>
          <p:nvPr/>
        </p:nvSpPr>
        <p:spPr>
          <a:xfrm>
            <a:off x="9618122" y="872403"/>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0" name="4-Point Star 29"/>
          <p:cNvSpPr/>
          <p:nvPr/>
        </p:nvSpPr>
        <p:spPr>
          <a:xfrm>
            <a:off x="8184240" y="227688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1" name="4-Point Star 30"/>
          <p:cNvSpPr/>
          <p:nvPr/>
        </p:nvSpPr>
        <p:spPr>
          <a:xfrm>
            <a:off x="8256240" y="270892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2" name="4-Point Star 31"/>
          <p:cNvSpPr/>
          <p:nvPr/>
        </p:nvSpPr>
        <p:spPr>
          <a:xfrm>
            <a:off x="7968208" y="2348880"/>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3" name="4-Point Star 32"/>
          <p:cNvSpPr/>
          <p:nvPr/>
        </p:nvSpPr>
        <p:spPr>
          <a:xfrm>
            <a:off x="8112224" y="242088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4" name="4-Point Star 33"/>
          <p:cNvSpPr/>
          <p:nvPr/>
        </p:nvSpPr>
        <p:spPr>
          <a:xfrm>
            <a:off x="8256240" y="2535288"/>
            <a:ext cx="72000" cy="72000"/>
          </a:xfrm>
          <a:prstGeom prst="star4">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5" name="4-Point Star 34"/>
          <p:cNvSpPr/>
          <p:nvPr/>
        </p:nvSpPr>
        <p:spPr>
          <a:xfrm>
            <a:off x="8682043" y="1936934"/>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6" name="4-Point Star 35"/>
          <p:cNvSpPr/>
          <p:nvPr/>
        </p:nvSpPr>
        <p:spPr>
          <a:xfrm>
            <a:off x="8782208" y="202641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7" name="4-Point Star 36"/>
          <p:cNvSpPr/>
          <p:nvPr/>
        </p:nvSpPr>
        <p:spPr>
          <a:xfrm>
            <a:off x="8697666" y="2126593"/>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8" name="4-Point Star 37"/>
          <p:cNvSpPr/>
          <p:nvPr/>
        </p:nvSpPr>
        <p:spPr>
          <a:xfrm>
            <a:off x="8616280" y="220487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9" name="4-Point Star 38"/>
          <p:cNvSpPr/>
          <p:nvPr/>
        </p:nvSpPr>
        <p:spPr>
          <a:xfrm>
            <a:off x="8768680" y="227687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0" name="4-Point Star 39"/>
          <p:cNvSpPr/>
          <p:nvPr/>
        </p:nvSpPr>
        <p:spPr>
          <a:xfrm>
            <a:off x="8921080" y="198884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1" name="4-Point Star 40"/>
          <p:cNvSpPr/>
          <p:nvPr/>
        </p:nvSpPr>
        <p:spPr>
          <a:xfrm>
            <a:off x="8832304" y="184482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2" name="4-Point Star 41"/>
          <p:cNvSpPr/>
          <p:nvPr/>
        </p:nvSpPr>
        <p:spPr>
          <a:xfrm>
            <a:off x="8584973" y="200762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3" name="4-Point Star 42"/>
          <p:cNvSpPr/>
          <p:nvPr/>
        </p:nvSpPr>
        <p:spPr>
          <a:xfrm>
            <a:off x="7166842" y="90872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4" name="TextBox 43"/>
          <p:cNvSpPr txBox="1"/>
          <p:nvPr/>
        </p:nvSpPr>
        <p:spPr>
          <a:xfrm>
            <a:off x="7192288" y="821904"/>
            <a:ext cx="631904" cy="230832"/>
          </a:xfrm>
          <a:prstGeom prst="rect">
            <a:avLst/>
          </a:prstGeom>
          <a:noFill/>
        </p:spPr>
        <p:txBody>
          <a:bodyPr wrap="none" rtlCol="0">
            <a:spAutoFit/>
          </a:bodyPr>
          <a:lstStyle/>
          <a:p>
            <a:r>
              <a:rPr lang="en-GB" sz="900" dirty="0" smtClean="0">
                <a:solidFill>
                  <a:srgbClr val="FF0000"/>
                </a:solidFill>
              </a:rPr>
              <a:t>Consulted</a:t>
            </a:r>
            <a:endParaRPr lang="en-GB" sz="900" dirty="0">
              <a:solidFill>
                <a:srgbClr val="FF0000"/>
              </a:solidFill>
            </a:endParaRPr>
          </a:p>
        </p:txBody>
      </p:sp>
      <p:sp>
        <p:nvSpPr>
          <p:cNvPr id="45" name="4-Point Star 44"/>
          <p:cNvSpPr/>
          <p:nvPr/>
        </p:nvSpPr>
        <p:spPr>
          <a:xfrm>
            <a:off x="7170430" y="1124752"/>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6" name="TextBox 45"/>
          <p:cNvSpPr txBox="1"/>
          <p:nvPr/>
        </p:nvSpPr>
        <p:spPr>
          <a:xfrm>
            <a:off x="7192288" y="1037928"/>
            <a:ext cx="582211" cy="230832"/>
          </a:xfrm>
          <a:prstGeom prst="rect">
            <a:avLst/>
          </a:prstGeom>
          <a:noFill/>
        </p:spPr>
        <p:txBody>
          <a:bodyPr wrap="none" rtlCol="0">
            <a:spAutoFit/>
          </a:bodyPr>
          <a:lstStyle/>
          <a:p>
            <a:r>
              <a:rPr lang="en-GB" sz="900" dirty="0" smtClean="0">
                <a:solidFill>
                  <a:srgbClr val="0070C0"/>
                </a:solidFill>
              </a:rPr>
              <a:t>Selected</a:t>
            </a:r>
            <a:endParaRPr lang="en-GB" sz="900" dirty="0">
              <a:solidFill>
                <a:srgbClr val="0070C0"/>
              </a:solidFill>
            </a:endParaRPr>
          </a:p>
        </p:txBody>
      </p:sp>
      <p:sp>
        <p:nvSpPr>
          <p:cNvPr id="47" name="4-Point Star 46"/>
          <p:cNvSpPr/>
          <p:nvPr/>
        </p:nvSpPr>
        <p:spPr>
          <a:xfrm>
            <a:off x="9622976" y="325366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8" name="4-Point Star 47"/>
          <p:cNvSpPr/>
          <p:nvPr/>
        </p:nvSpPr>
        <p:spPr>
          <a:xfrm>
            <a:off x="9696400" y="333194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9" name="4-Point Star 48"/>
          <p:cNvSpPr/>
          <p:nvPr/>
        </p:nvSpPr>
        <p:spPr>
          <a:xfrm>
            <a:off x="9301712" y="2481999"/>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0" name="4-Point Star 49"/>
          <p:cNvSpPr/>
          <p:nvPr/>
        </p:nvSpPr>
        <p:spPr>
          <a:xfrm>
            <a:off x="9454112" y="242088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1" name="4-Point Star 50"/>
          <p:cNvSpPr/>
          <p:nvPr/>
        </p:nvSpPr>
        <p:spPr>
          <a:xfrm>
            <a:off x="10776528" y="3789040"/>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2" name="4-Point Star 51"/>
          <p:cNvSpPr/>
          <p:nvPr/>
        </p:nvSpPr>
        <p:spPr>
          <a:xfrm>
            <a:off x="8602874" y="270062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3" name="4-Point Star 52"/>
          <p:cNvSpPr/>
          <p:nvPr/>
        </p:nvSpPr>
        <p:spPr>
          <a:xfrm>
            <a:off x="9156981" y="319640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4" name="4-Point Star 53"/>
          <p:cNvSpPr/>
          <p:nvPr/>
        </p:nvSpPr>
        <p:spPr>
          <a:xfrm>
            <a:off x="8739644" y="274425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5" name="4-Point Star 54"/>
          <p:cNvSpPr/>
          <p:nvPr/>
        </p:nvSpPr>
        <p:spPr>
          <a:xfrm>
            <a:off x="8832312" y="2852936"/>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6" name="4-Point Star 55"/>
          <p:cNvSpPr/>
          <p:nvPr/>
        </p:nvSpPr>
        <p:spPr>
          <a:xfrm>
            <a:off x="8904312" y="3005336"/>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7" name="4-Point Star 56"/>
          <p:cNvSpPr/>
          <p:nvPr/>
        </p:nvSpPr>
        <p:spPr>
          <a:xfrm>
            <a:off x="8472264" y="184482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8" name="4-Point Star 57"/>
          <p:cNvSpPr/>
          <p:nvPr/>
        </p:nvSpPr>
        <p:spPr>
          <a:xfrm>
            <a:off x="8400264" y="1913717"/>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9" name="4-Point Star 58"/>
          <p:cNvSpPr/>
          <p:nvPr/>
        </p:nvSpPr>
        <p:spPr>
          <a:xfrm>
            <a:off x="8605252" y="109760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0" name="4-Point Star 59"/>
          <p:cNvSpPr/>
          <p:nvPr/>
        </p:nvSpPr>
        <p:spPr>
          <a:xfrm>
            <a:off x="8739644" y="104303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1" name="4-Point Star 60"/>
          <p:cNvSpPr/>
          <p:nvPr/>
        </p:nvSpPr>
        <p:spPr>
          <a:xfrm>
            <a:off x="9256388" y="187618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2" name="4-Point Star 61"/>
          <p:cNvSpPr/>
          <p:nvPr/>
        </p:nvSpPr>
        <p:spPr>
          <a:xfrm>
            <a:off x="9408788" y="202858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3" name="4-Point Star 62"/>
          <p:cNvSpPr/>
          <p:nvPr/>
        </p:nvSpPr>
        <p:spPr>
          <a:xfrm>
            <a:off x="7283805" y="2944571"/>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4" name="4-Point Star 63"/>
          <p:cNvSpPr/>
          <p:nvPr/>
        </p:nvSpPr>
        <p:spPr>
          <a:xfrm>
            <a:off x="7210169" y="3105955"/>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5" name="4-Point Star 64"/>
          <p:cNvSpPr/>
          <p:nvPr/>
        </p:nvSpPr>
        <p:spPr>
          <a:xfrm>
            <a:off x="9372788" y="2288661"/>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6" name="4-Point Star 65"/>
          <p:cNvSpPr/>
          <p:nvPr/>
        </p:nvSpPr>
        <p:spPr>
          <a:xfrm>
            <a:off x="7608176" y="299696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7" name="4-Point Star 66"/>
          <p:cNvSpPr/>
          <p:nvPr/>
        </p:nvSpPr>
        <p:spPr>
          <a:xfrm>
            <a:off x="7483393" y="3088253"/>
            <a:ext cx="72000" cy="72000"/>
          </a:xfrm>
          <a:prstGeom prst="star4">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8" name="4-Point Star 67"/>
          <p:cNvSpPr/>
          <p:nvPr/>
        </p:nvSpPr>
        <p:spPr>
          <a:xfrm>
            <a:off x="7896232" y="2564936"/>
            <a:ext cx="288000" cy="288000"/>
          </a:xfrm>
          <a:prstGeom prst="star4">
            <a:avLst/>
          </a:prstGeom>
          <a:solidFill>
            <a:schemeClr val="bg1"/>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9" name="4-Point Star 68"/>
          <p:cNvSpPr/>
          <p:nvPr/>
        </p:nvSpPr>
        <p:spPr>
          <a:xfrm>
            <a:off x="7604456" y="3218362"/>
            <a:ext cx="72000" cy="72000"/>
          </a:xfrm>
          <a:prstGeom prst="star4">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0" name="4-Point Star 69"/>
          <p:cNvSpPr/>
          <p:nvPr/>
        </p:nvSpPr>
        <p:spPr>
          <a:xfrm>
            <a:off x="7787640" y="298255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1" name="4-Point Star 70"/>
          <p:cNvSpPr/>
          <p:nvPr/>
        </p:nvSpPr>
        <p:spPr>
          <a:xfrm>
            <a:off x="7765453" y="316260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2" name="4-Point Star 71"/>
          <p:cNvSpPr/>
          <p:nvPr/>
        </p:nvSpPr>
        <p:spPr>
          <a:xfrm>
            <a:off x="7608077" y="337579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3" name="4-Point Star 72"/>
          <p:cNvSpPr/>
          <p:nvPr/>
        </p:nvSpPr>
        <p:spPr>
          <a:xfrm>
            <a:off x="8974626" y="134010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4" name="4-Point Star 73"/>
          <p:cNvSpPr/>
          <p:nvPr/>
        </p:nvSpPr>
        <p:spPr>
          <a:xfrm>
            <a:off x="9077774" y="118061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5" name="4-Point Star 74"/>
          <p:cNvSpPr/>
          <p:nvPr/>
        </p:nvSpPr>
        <p:spPr>
          <a:xfrm>
            <a:off x="9037026" y="1000598"/>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6" name="4-Point Star 75"/>
          <p:cNvSpPr/>
          <p:nvPr/>
        </p:nvSpPr>
        <p:spPr>
          <a:xfrm>
            <a:off x="8613048" y="2466289"/>
            <a:ext cx="72000" cy="72000"/>
          </a:xfrm>
          <a:prstGeom prst="star4">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7" name="4-Point Star 76"/>
          <p:cNvSpPr/>
          <p:nvPr/>
        </p:nvSpPr>
        <p:spPr>
          <a:xfrm>
            <a:off x="8528739" y="250210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8" name="4-Point Star 77"/>
          <p:cNvSpPr/>
          <p:nvPr/>
        </p:nvSpPr>
        <p:spPr>
          <a:xfrm>
            <a:off x="8443076" y="2529231"/>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9" name="4-Point Star 78"/>
          <p:cNvSpPr/>
          <p:nvPr/>
        </p:nvSpPr>
        <p:spPr>
          <a:xfrm>
            <a:off x="7932640" y="1912182"/>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0" name="4-Point Star 79"/>
          <p:cNvSpPr/>
          <p:nvPr/>
        </p:nvSpPr>
        <p:spPr>
          <a:xfrm>
            <a:off x="8036901" y="1720240"/>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1" name="4-Point Star 80"/>
          <p:cNvSpPr/>
          <p:nvPr/>
        </p:nvSpPr>
        <p:spPr>
          <a:xfrm>
            <a:off x="8051768" y="1865218"/>
            <a:ext cx="72000" cy="72000"/>
          </a:xfrm>
          <a:prstGeom prst="star4">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2" name="4-Point Star 81"/>
          <p:cNvSpPr/>
          <p:nvPr/>
        </p:nvSpPr>
        <p:spPr>
          <a:xfrm>
            <a:off x="8328248" y="213285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3" name="4-Point Star 82"/>
          <p:cNvSpPr/>
          <p:nvPr/>
        </p:nvSpPr>
        <p:spPr>
          <a:xfrm>
            <a:off x="7536160" y="2852944"/>
            <a:ext cx="72000" cy="72000"/>
          </a:xfrm>
          <a:prstGeom prst="star4">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4" name="4-Point Star 83"/>
          <p:cNvSpPr/>
          <p:nvPr/>
        </p:nvSpPr>
        <p:spPr>
          <a:xfrm>
            <a:off x="9042272" y="3110696"/>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5" name="4-Point Star 84"/>
          <p:cNvSpPr/>
          <p:nvPr/>
        </p:nvSpPr>
        <p:spPr>
          <a:xfrm>
            <a:off x="8466208" y="196462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6" name="4-Point Star 85"/>
          <p:cNvSpPr/>
          <p:nvPr/>
        </p:nvSpPr>
        <p:spPr>
          <a:xfrm>
            <a:off x="8394200" y="1790984"/>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7" name="4-Point Star 86"/>
          <p:cNvSpPr/>
          <p:nvPr/>
        </p:nvSpPr>
        <p:spPr>
          <a:xfrm>
            <a:off x="7464152" y="3284984"/>
            <a:ext cx="72000" cy="72000"/>
          </a:xfrm>
          <a:prstGeom prst="star4">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8" name="4-Point Star 87"/>
          <p:cNvSpPr/>
          <p:nvPr/>
        </p:nvSpPr>
        <p:spPr>
          <a:xfrm>
            <a:off x="7956104" y="1784928"/>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9" name="TextBox 88"/>
          <p:cNvSpPr txBox="1"/>
          <p:nvPr/>
        </p:nvSpPr>
        <p:spPr>
          <a:xfrm>
            <a:off x="7194288" y="1256944"/>
            <a:ext cx="569387" cy="230832"/>
          </a:xfrm>
          <a:prstGeom prst="rect">
            <a:avLst/>
          </a:prstGeom>
          <a:noFill/>
        </p:spPr>
        <p:txBody>
          <a:bodyPr wrap="none" rtlCol="0">
            <a:spAutoFit/>
          </a:bodyPr>
          <a:lstStyle/>
          <a:p>
            <a:r>
              <a:rPr lang="en-GB" sz="900" dirty="0" smtClean="0">
                <a:solidFill>
                  <a:srgbClr val="00B050"/>
                </a:solidFill>
              </a:rPr>
              <a:t>Offered</a:t>
            </a:r>
            <a:endParaRPr lang="en-GB" sz="900" dirty="0">
              <a:solidFill>
                <a:srgbClr val="00B050"/>
              </a:solidFill>
            </a:endParaRPr>
          </a:p>
        </p:txBody>
      </p:sp>
      <p:sp>
        <p:nvSpPr>
          <p:cNvPr id="90" name="4-Point Star 89"/>
          <p:cNvSpPr/>
          <p:nvPr/>
        </p:nvSpPr>
        <p:spPr>
          <a:xfrm>
            <a:off x="7176128" y="1340776"/>
            <a:ext cx="72000" cy="72000"/>
          </a:xfrm>
          <a:prstGeom prst="star4">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1" name="Content Placeholder 2"/>
          <p:cNvSpPr>
            <a:spLocks noGrp="1"/>
          </p:cNvSpPr>
          <p:nvPr>
            <p:ph sz="half" idx="1"/>
          </p:nvPr>
        </p:nvSpPr>
        <p:spPr>
          <a:xfrm>
            <a:off x="1055440" y="2908328"/>
            <a:ext cx="4968000" cy="3400992"/>
          </a:xfrm>
        </p:spPr>
        <p:txBody>
          <a:bodyPr>
            <a:normAutofit lnSpcReduction="10000"/>
          </a:bodyPr>
          <a:lstStyle/>
          <a:p>
            <a:r>
              <a:rPr lang="en-GB" dirty="0" smtClean="0"/>
              <a:t>74 companies consulted</a:t>
            </a:r>
          </a:p>
          <a:p>
            <a:r>
              <a:rPr lang="en-GB" dirty="0" smtClean="0"/>
              <a:t>19 selected</a:t>
            </a:r>
          </a:p>
          <a:p>
            <a:r>
              <a:rPr lang="en-GB" dirty="0" smtClean="0"/>
              <a:t>8 declined</a:t>
            </a:r>
          </a:p>
          <a:p>
            <a:r>
              <a:rPr lang="en-GB" dirty="0" smtClean="0"/>
              <a:t>7 offers</a:t>
            </a:r>
          </a:p>
          <a:p>
            <a:r>
              <a:rPr lang="en-GB" dirty="0" smtClean="0"/>
              <a:t>March 2015 lowest bid is Thales</a:t>
            </a:r>
            <a:br>
              <a:rPr lang="en-GB" dirty="0" smtClean="0"/>
            </a:br>
            <a:r>
              <a:rPr lang="en-GB" dirty="0" smtClean="0"/>
              <a:t>  Communication &amp; Security for 8 MCHF</a:t>
            </a:r>
          </a:p>
          <a:p>
            <a:r>
              <a:rPr lang="en-GB" dirty="0" smtClean="0"/>
              <a:t>Very careful verification of the offer</a:t>
            </a:r>
          </a:p>
          <a:p>
            <a:r>
              <a:rPr lang="en-GB" dirty="0" smtClean="0">
                <a:solidFill>
                  <a:srgbClr val="00B050"/>
                </a:solidFill>
              </a:rPr>
              <a:t>September 2015 CERN FC approval</a:t>
            </a:r>
          </a:p>
        </p:txBody>
      </p:sp>
      <p:sp>
        <p:nvSpPr>
          <p:cNvPr id="92" name="Rectangle 91"/>
          <p:cNvSpPr/>
          <p:nvPr/>
        </p:nvSpPr>
        <p:spPr>
          <a:xfrm>
            <a:off x="1776480" y="220490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2011</a:t>
            </a:r>
          </a:p>
        </p:txBody>
      </p:sp>
      <p:sp>
        <p:nvSpPr>
          <p:cNvPr id="93" name="Rectangle 92"/>
          <p:cNvSpPr/>
          <p:nvPr/>
        </p:nvSpPr>
        <p:spPr>
          <a:xfrm>
            <a:off x="264057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2012</a:t>
            </a:r>
          </a:p>
        </p:txBody>
      </p:sp>
      <p:sp>
        <p:nvSpPr>
          <p:cNvPr id="94" name="Rectangle 93"/>
          <p:cNvSpPr/>
          <p:nvPr/>
        </p:nvSpPr>
        <p:spPr>
          <a:xfrm>
            <a:off x="350467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2013</a:t>
            </a:r>
          </a:p>
        </p:txBody>
      </p:sp>
      <p:sp>
        <p:nvSpPr>
          <p:cNvPr id="95" name="Rectangle 94"/>
          <p:cNvSpPr/>
          <p:nvPr/>
        </p:nvSpPr>
        <p:spPr>
          <a:xfrm>
            <a:off x="436876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2014</a:t>
            </a:r>
          </a:p>
        </p:txBody>
      </p:sp>
      <p:sp>
        <p:nvSpPr>
          <p:cNvPr id="96" name="Rectangle 95"/>
          <p:cNvSpPr/>
          <p:nvPr/>
        </p:nvSpPr>
        <p:spPr>
          <a:xfrm>
            <a:off x="523286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2015</a:t>
            </a:r>
          </a:p>
        </p:txBody>
      </p:sp>
      <p:sp>
        <p:nvSpPr>
          <p:cNvPr id="97" name="Rectangle 96"/>
          <p:cNvSpPr/>
          <p:nvPr/>
        </p:nvSpPr>
        <p:spPr>
          <a:xfrm>
            <a:off x="6096960"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2016</a:t>
            </a:r>
          </a:p>
        </p:txBody>
      </p:sp>
      <p:cxnSp>
        <p:nvCxnSpPr>
          <p:cNvPr id="98" name="Straight Arrow Connector 97"/>
          <p:cNvCxnSpPr>
            <a:stCxn id="99" idx="3"/>
          </p:cNvCxnSpPr>
          <p:nvPr/>
        </p:nvCxnSpPr>
        <p:spPr>
          <a:xfrm>
            <a:off x="5447928" y="1876182"/>
            <a:ext cx="0" cy="328682"/>
          </a:xfrm>
          <a:prstGeom prst="straightConnector1">
            <a:avLst/>
          </a:prstGeom>
          <a:ln w="254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99" name="TextBox 98"/>
          <p:cNvSpPr txBox="1"/>
          <p:nvPr/>
        </p:nvSpPr>
        <p:spPr>
          <a:xfrm>
            <a:off x="2496864" y="1691516"/>
            <a:ext cx="2951064" cy="369332"/>
          </a:xfrm>
          <a:prstGeom prst="rect">
            <a:avLst/>
          </a:prstGeom>
          <a:noFill/>
        </p:spPr>
        <p:txBody>
          <a:bodyPr wrap="none" rtlCol="0">
            <a:spAutoFit/>
          </a:bodyPr>
          <a:lstStyle/>
          <a:p>
            <a:pPr algn="r"/>
            <a:r>
              <a:rPr lang="en-GB" dirty="0" smtClean="0"/>
              <a:t>13 March 2015, bids opening</a:t>
            </a:r>
            <a:endParaRPr lang="en-GB" dirty="0"/>
          </a:p>
        </p:txBody>
      </p:sp>
      <p:cxnSp>
        <p:nvCxnSpPr>
          <p:cNvPr id="100" name="Straight Arrow Connector 99"/>
          <p:cNvCxnSpPr>
            <a:stCxn id="101" idx="3"/>
          </p:cNvCxnSpPr>
          <p:nvPr/>
        </p:nvCxnSpPr>
        <p:spPr>
          <a:xfrm>
            <a:off x="5807968" y="1444134"/>
            <a:ext cx="0" cy="754459"/>
          </a:xfrm>
          <a:prstGeom prst="straightConnector1">
            <a:avLst/>
          </a:prstGeom>
          <a:ln w="254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01" name="TextBox 100"/>
          <p:cNvSpPr txBox="1"/>
          <p:nvPr/>
        </p:nvSpPr>
        <p:spPr>
          <a:xfrm>
            <a:off x="2465002" y="1259468"/>
            <a:ext cx="3342966" cy="369332"/>
          </a:xfrm>
          <a:prstGeom prst="rect">
            <a:avLst/>
          </a:prstGeom>
          <a:noFill/>
        </p:spPr>
        <p:txBody>
          <a:bodyPr wrap="none" rtlCol="0">
            <a:spAutoFit/>
          </a:bodyPr>
          <a:lstStyle/>
          <a:p>
            <a:pPr algn="r"/>
            <a:r>
              <a:rPr lang="en-GB" dirty="0" smtClean="0"/>
              <a:t>17 September 2015, FC approval</a:t>
            </a:r>
            <a:endParaRPr lang="en-GB" dirty="0"/>
          </a:p>
        </p:txBody>
      </p:sp>
      <p:sp>
        <p:nvSpPr>
          <p:cNvPr id="103" name="4-Point Star 102"/>
          <p:cNvSpPr/>
          <p:nvPr/>
        </p:nvSpPr>
        <p:spPr>
          <a:xfrm>
            <a:off x="10776528" y="3789040"/>
            <a:ext cx="72000" cy="72000"/>
          </a:xfrm>
          <a:prstGeom prst="star4">
            <a:avLst/>
          </a:prstGeom>
          <a:solidFill>
            <a:srgbClr val="0070C0"/>
          </a:solidFill>
          <a:ln>
            <a:solidFill>
              <a:srgbClr val="0070C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graphicFrame>
        <p:nvGraphicFramePr>
          <p:cNvPr id="104" name="Chart 103"/>
          <p:cNvGraphicFramePr/>
          <p:nvPr>
            <p:extLst>
              <p:ext uri="{D42A27DB-BD31-4B8C-83A1-F6EECF244321}">
                <p14:modId xmlns:p14="http://schemas.microsoft.com/office/powerpoint/2010/main" val="2219295578"/>
              </p:ext>
            </p:extLst>
          </p:nvPr>
        </p:nvGraphicFramePr>
        <p:xfrm>
          <a:off x="7334302" y="4005064"/>
          <a:ext cx="4400841" cy="2465640"/>
        </p:xfrm>
        <a:graphic>
          <a:graphicData uri="http://schemas.openxmlformats.org/drawingml/2006/chart">
            <c:chart xmlns:c="http://schemas.openxmlformats.org/drawingml/2006/chart" xmlns:r="http://schemas.openxmlformats.org/officeDocument/2006/relationships" r:id="rId3"/>
          </a:graphicData>
        </a:graphic>
      </p:graphicFrame>
      <p:sp>
        <p:nvSpPr>
          <p:cNvPr id="105" name="TextBox 104"/>
          <p:cNvSpPr txBox="1"/>
          <p:nvPr/>
        </p:nvSpPr>
        <p:spPr>
          <a:xfrm>
            <a:off x="6552690" y="5795972"/>
            <a:ext cx="1271502" cy="369332"/>
          </a:xfrm>
          <a:prstGeom prst="rect">
            <a:avLst/>
          </a:prstGeom>
          <a:noFill/>
        </p:spPr>
        <p:txBody>
          <a:bodyPr wrap="none" rtlCol="0">
            <a:spAutoFit/>
          </a:bodyPr>
          <a:lstStyle/>
          <a:p>
            <a:r>
              <a:rPr lang="en-GB" dirty="0" smtClean="0">
                <a:solidFill>
                  <a:srgbClr val="00B050"/>
                </a:solidFill>
              </a:rPr>
              <a:t>1.75 €/</a:t>
            </a:r>
            <a:r>
              <a:rPr lang="en-GB" dirty="0" err="1" smtClean="0">
                <a:solidFill>
                  <a:srgbClr val="00B050"/>
                </a:solidFill>
              </a:rPr>
              <a:t>Wp</a:t>
            </a:r>
            <a:endParaRPr lang="en-GB" dirty="0" smtClean="0">
              <a:solidFill>
                <a:srgbClr val="00B050"/>
              </a:solidFill>
            </a:endParaRPr>
          </a:p>
        </p:txBody>
      </p:sp>
      <p:sp>
        <p:nvSpPr>
          <p:cNvPr id="3" name="TextBox 2"/>
          <p:cNvSpPr txBox="1"/>
          <p:nvPr/>
        </p:nvSpPr>
        <p:spPr>
          <a:xfrm>
            <a:off x="5587956" y="6230158"/>
            <a:ext cx="2746008" cy="369332"/>
          </a:xfrm>
          <a:prstGeom prst="rect">
            <a:avLst/>
          </a:prstGeom>
          <a:noFill/>
        </p:spPr>
        <p:txBody>
          <a:bodyPr wrap="none" rtlCol="0">
            <a:spAutoFit/>
          </a:bodyPr>
          <a:lstStyle/>
          <a:p>
            <a:r>
              <a:rPr lang="en-GB" b="1" i="1" dirty="0" smtClean="0">
                <a:solidFill>
                  <a:srgbClr val="FF0000"/>
                </a:solidFill>
              </a:rPr>
              <a:t>lowest compliant bid – but!!!</a:t>
            </a:r>
            <a:endParaRPr lang="en-GB" b="1" i="1" dirty="0">
              <a:solidFill>
                <a:srgbClr val="FF0000"/>
              </a:solidFill>
            </a:endParaRPr>
          </a:p>
        </p:txBody>
      </p:sp>
    </p:spTree>
    <p:extLst>
      <p:ext uri="{BB962C8B-B14F-4D97-AF65-F5344CB8AC3E}">
        <p14:creationId xmlns:p14="http://schemas.microsoft.com/office/powerpoint/2010/main" val="1788230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Cavity combiner</a:t>
            </a:r>
            <a:endParaRPr lang="en-GB" dirty="0"/>
          </a:p>
        </p:txBody>
      </p:sp>
      <p:sp>
        <p:nvSpPr>
          <p:cNvPr id="3" name="Content Placeholder 2"/>
          <p:cNvSpPr>
            <a:spLocks noGrp="1"/>
          </p:cNvSpPr>
          <p:nvPr>
            <p:ph sz="half" idx="1"/>
          </p:nvPr>
        </p:nvSpPr>
        <p:spPr>
          <a:xfrm>
            <a:off x="911424" y="1484784"/>
            <a:ext cx="4867583" cy="4824576"/>
          </a:xfrm>
        </p:spPr>
        <p:txBody>
          <a:bodyPr>
            <a:normAutofit fontScale="92500" lnSpcReduction="10000"/>
          </a:bodyPr>
          <a:lstStyle/>
          <a:p>
            <a:pPr>
              <a:buNone/>
            </a:pPr>
            <a:r>
              <a:rPr lang="en-GB" dirty="0"/>
              <a:t>CRISP (Sept 2010)</a:t>
            </a:r>
          </a:p>
          <a:p>
            <a:pPr lvl="1"/>
            <a:r>
              <a:rPr lang="en-GB" dirty="0" err="1"/>
              <a:t>Jörn</a:t>
            </a:r>
            <a:r>
              <a:rPr lang="en-GB" dirty="0"/>
              <a:t> Jacob (ESRF) asked for support to </a:t>
            </a:r>
            <a:r>
              <a:rPr lang="en-GB" dirty="0" smtClean="0"/>
              <a:t>the development </a:t>
            </a:r>
            <a:r>
              <a:rPr lang="en-GB" dirty="0"/>
              <a:t>of cavity combiners receiving funding from the EU as work package WP7 in the framework of the FP7/ESFRI/CRISP </a:t>
            </a:r>
            <a:r>
              <a:rPr lang="en-GB" dirty="0" smtClean="0"/>
              <a:t>program,</a:t>
            </a:r>
            <a:endParaRPr lang="en-GB" dirty="0"/>
          </a:p>
          <a:p>
            <a:pPr lvl="1"/>
            <a:r>
              <a:rPr lang="en-GB" dirty="0"/>
              <a:t>CERN immediately supported </a:t>
            </a:r>
            <a:r>
              <a:rPr lang="en-GB" dirty="0" smtClean="0"/>
              <a:t>it.</a:t>
            </a:r>
            <a:endParaRPr lang="en-GB" dirty="0"/>
          </a:p>
          <a:p>
            <a:pPr>
              <a:buNone/>
            </a:pPr>
            <a:r>
              <a:rPr lang="en-GB" dirty="0"/>
              <a:t>CRISP, 2</a:t>
            </a:r>
            <a:r>
              <a:rPr lang="en-GB" baseline="30000" dirty="0"/>
              <a:t>nd</a:t>
            </a:r>
            <a:r>
              <a:rPr lang="en-GB" dirty="0"/>
              <a:t> yearly meeting, PSI 18-19 March 2013</a:t>
            </a:r>
          </a:p>
          <a:p>
            <a:pPr lvl="1"/>
            <a:r>
              <a:rPr lang="en-GB" dirty="0"/>
              <a:t>ESRF cavity </a:t>
            </a:r>
            <a:r>
              <a:rPr lang="en-GB" dirty="0" smtClean="0"/>
              <a:t>combiner,</a:t>
            </a:r>
            <a:endParaRPr lang="en-GB" dirty="0"/>
          </a:p>
          <a:p>
            <a:pPr lvl="1"/>
            <a:r>
              <a:rPr lang="en-GB" dirty="0"/>
              <a:t>144:1 Cavity combiner for CERN-LIU-SPS</a:t>
            </a:r>
          </a:p>
          <a:p>
            <a:pPr>
              <a:buNone/>
            </a:pPr>
            <a:r>
              <a:rPr lang="en-GB" dirty="0"/>
              <a:t>In addition, please refer to two excellent papers from ESRF at </a:t>
            </a:r>
            <a:r>
              <a:rPr lang="en-GB" dirty="0" smtClean="0"/>
              <a:t>IPAC 2019:</a:t>
            </a:r>
            <a:endParaRPr lang="en-GB" dirty="0"/>
          </a:p>
          <a:p>
            <a:pPr lvl="1"/>
            <a:r>
              <a:rPr lang="en-GB" dirty="0"/>
              <a:t>MOPC005-IPAC11, 352.2 MHZ – 150 kW Solid State Amplifiers at the ESRF</a:t>
            </a:r>
          </a:p>
          <a:p>
            <a:pPr lvl="1"/>
            <a:r>
              <a:rPr lang="en-GB" dirty="0"/>
              <a:t>WEPFI004-IPAC13, Commissioning of first 352.2 MHz - 150 kW Solid state amplifiers at the ESRF and status of </a:t>
            </a:r>
            <a:r>
              <a:rPr lang="en-GB" dirty="0" smtClean="0"/>
              <a:t>R&amp;D</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19</a:t>
            </a:fld>
            <a:endParaRPr lang="en-US" dirty="0"/>
          </a:p>
        </p:txBody>
      </p:sp>
      <p:pic>
        <p:nvPicPr>
          <p:cNvPr id="8" name="Content Placeholder 5"/>
          <p:cNvPicPr>
            <a:picLocks noGrp="1" noChangeAspect="1"/>
          </p:cNvPicPr>
          <p:nvPr>
            <p:ph sz="half" idx="2"/>
          </p:nvPr>
        </p:nvPicPr>
        <p:blipFill rotWithShape="1">
          <a:blip r:embed="rId2"/>
          <a:srcRect l="1242" t="506" r="937" b="448"/>
          <a:stretch/>
        </p:blipFill>
        <p:spPr>
          <a:xfrm>
            <a:off x="6948518" y="540324"/>
            <a:ext cx="4044025" cy="5768401"/>
          </a:xfrm>
          <a:prstGeom prst="rect">
            <a:avLst/>
          </a:prstGeom>
        </p:spPr>
      </p:pic>
    </p:spTree>
    <p:extLst>
      <p:ext uri="{BB962C8B-B14F-4D97-AF65-F5344CB8AC3E}">
        <p14:creationId xmlns:p14="http://schemas.microsoft.com/office/powerpoint/2010/main" val="2006292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outlook</a:t>
            </a:r>
          </a:p>
        </p:txBody>
      </p:sp>
      <p:sp>
        <p:nvSpPr>
          <p:cNvPr id="3" name="Content Placeholder 2"/>
          <p:cNvSpPr>
            <a:spLocks noGrp="1"/>
          </p:cNvSpPr>
          <p:nvPr>
            <p:ph idx="1"/>
          </p:nvPr>
        </p:nvSpPr>
        <p:spPr/>
        <p:txBody>
          <a:bodyPr/>
          <a:lstStyle/>
          <a:p>
            <a:pPr>
              <a:buNone/>
            </a:pPr>
            <a:r>
              <a:rPr lang="en-GB" dirty="0"/>
              <a:t>Brief description of the </a:t>
            </a:r>
            <a:r>
              <a:rPr lang="en-GB" dirty="0" smtClean="0"/>
              <a:t>project</a:t>
            </a:r>
          </a:p>
          <a:p>
            <a:pPr>
              <a:buNone/>
            </a:pPr>
            <a:r>
              <a:rPr lang="en-GB" dirty="0" smtClean="0"/>
              <a:t>New building</a:t>
            </a:r>
            <a:endParaRPr lang="en-GB" dirty="0"/>
          </a:p>
          <a:p>
            <a:pPr>
              <a:buNone/>
            </a:pPr>
            <a:r>
              <a:rPr lang="en-GB" dirty="0"/>
              <a:t>Solid State Power Amplifier design</a:t>
            </a:r>
          </a:p>
          <a:p>
            <a:pPr>
              <a:buNone/>
            </a:pPr>
            <a:r>
              <a:rPr lang="en-GB" dirty="0"/>
              <a:t>Fantastic Cavity Combiners</a:t>
            </a:r>
          </a:p>
          <a:p>
            <a:pPr>
              <a:buNone/>
            </a:pPr>
            <a:r>
              <a:rPr lang="en-GB" dirty="0"/>
              <a:t>Efficiency</a:t>
            </a:r>
          </a:p>
          <a:p>
            <a:pPr>
              <a:buNone/>
            </a:pPr>
            <a:r>
              <a:rPr lang="en-GB" dirty="0" smtClean="0"/>
              <a:t>Conclusion</a:t>
            </a:r>
            <a:endParaRPr lang="en-GB" dirty="0"/>
          </a:p>
        </p:txBody>
      </p:sp>
      <p:sp>
        <p:nvSpPr>
          <p:cNvPr id="4" name="Date Placeholder 3"/>
          <p:cNvSpPr>
            <a:spLocks noGrp="1"/>
          </p:cNvSpPr>
          <p:nvPr>
            <p:ph type="dt" sz="half" idx="10"/>
          </p:nvPr>
        </p:nvSpPr>
        <p:spPr/>
        <p:txBody>
          <a:bodyPr/>
          <a:lstStyle/>
          <a:p>
            <a:r>
              <a:rPr lang="en-US" smtClean="0"/>
              <a:t>Workshop on Energy Efficient RF, 19 June 2019</a:t>
            </a:r>
            <a:endParaRPr lang="en-US" dirty="0"/>
          </a:p>
        </p:txBody>
      </p:sp>
      <p:sp>
        <p:nvSpPr>
          <p:cNvPr id="5" name="Footer Placeholder 4"/>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2</a:t>
            </a:fld>
            <a:endParaRPr lang="en-US" dirty="0"/>
          </a:p>
        </p:txBody>
      </p:sp>
    </p:spTree>
    <p:extLst>
      <p:ext uri="{BB962C8B-B14F-4D97-AF65-F5344CB8AC3E}">
        <p14:creationId xmlns:p14="http://schemas.microsoft.com/office/powerpoint/2010/main" val="80131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Cavity Combiner</a:t>
            </a:r>
            <a:endParaRPr lang="en-GB" dirty="0"/>
          </a:p>
        </p:txBody>
      </p:sp>
      <p:sp>
        <p:nvSpPr>
          <p:cNvPr id="3" name="Content Placeholder 2"/>
          <p:cNvSpPr>
            <a:spLocks noGrp="1"/>
          </p:cNvSpPr>
          <p:nvPr>
            <p:ph sz="half" idx="1"/>
          </p:nvPr>
        </p:nvSpPr>
        <p:spPr>
          <a:xfrm>
            <a:off x="767408" y="1484784"/>
            <a:ext cx="5011599" cy="4824576"/>
          </a:xfrm>
        </p:spPr>
        <p:txBody>
          <a:bodyPr anchor="t"/>
          <a:lstStyle/>
          <a:p>
            <a:pPr>
              <a:buNone/>
            </a:pPr>
            <a:r>
              <a:rPr lang="en-GB" dirty="0" smtClean="0"/>
              <a:t>We firmly believe that power combination is key for an SSPA of this size, specifications, power and efficiency. Based </a:t>
            </a:r>
            <a:r>
              <a:rPr lang="en-GB" dirty="0"/>
              <a:t>on ESRF Technical Note </a:t>
            </a:r>
            <a:r>
              <a:rPr lang="en-GB" dirty="0" smtClean="0"/>
              <a:t>for CERN-LIU-SPS </a:t>
            </a:r>
            <a:r>
              <a:rPr lang="en-GB" dirty="0"/>
              <a:t>under CRISP in Feb </a:t>
            </a:r>
            <a:r>
              <a:rPr lang="en-GB" dirty="0" smtClean="0"/>
              <a:t>2013 (thanks, </a:t>
            </a:r>
            <a:r>
              <a:rPr lang="en-GB" dirty="0" err="1" smtClean="0"/>
              <a:t>Jörn</a:t>
            </a:r>
            <a:r>
              <a:rPr lang="en-GB" dirty="0" smtClean="0"/>
              <a:t>!), </a:t>
            </a:r>
            <a:r>
              <a:rPr lang="en-GB" dirty="0"/>
              <a:t>we built our own 144:1 cavity </a:t>
            </a:r>
            <a:r>
              <a:rPr lang="en-GB" dirty="0" smtClean="0"/>
              <a:t>combiner.</a:t>
            </a:r>
          </a:p>
          <a:p>
            <a:pPr>
              <a:buNone/>
            </a:pPr>
            <a:endParaRPr lang="en-GB" dirty="0"/>
          </a:p>
          <a:p>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20</a:t>
            </a:fld>
            <a:endParaRPr lang="en-US" dirty="0"/>
          </a:p>
        </p:txBody>
      </p:sp>
      <p:pic>
        <p:nvPicPr>
          <p:cNvPr id="8" name="Picture 7"/>
          <p:cNvPicPr>
            <a:picLocks noChangeAspect="1"/>
          </p:cNvPicPr>
          <p:nvPr/>
        </p:nvPicPr>
        <p:blipFill>
          <a:blip r:embed="rId2"/>
          <a:stretch>
            <a:fillRect/>
          </a:stretch>
        </p:blipFill>
        <p:spPr>
          <a:xfrm>
            <a:off x="764541" y="3422993"/>
            <a:ext cx="3041179" cy="2860477"/>
          </a:xfrm>
          <a:prstGeom prst="rect">
            <a:avLst/>
          </a:prstGeom>
        </p:spPr>
      </p:pic>
      <p:pic>
        <p:nvPicPr>
          <p:cNvPr id="9" name="Content Placeholder 16"/>
          <p:cNvPicPr>
            <a:picLocks noChangeAspect="1"/>
          </p:cNvPicPr>
          <p:nvPr/>
        </p:nvPicPr>
        <p:blipFill>
          <a:blip r:embed="rId3"/>
          <a:stretch>
            <a:fillRect/>
          </a:stretch>
        </p:blipFill>
        <p:spPr>
          <a:xfrm>
            <a:off x="8425158" y="3859766"/>
            <a:ext cx="3575498" cy="2520000"/>
          </a:xfrm>
          <a:prstGeom prst="rect">
            <a:avLst/>
          </a:prstGeom>
        </p:spPr>
      </p:pic>
      <p:pic>
        <p:nvPicPr>
          <p:cNvPr id="10" name="Content Placeholder 19"/>
          <p:cNvPicPr>
            <a:picLocks noChangeAspect="1"/>
          </p:cNvPicPr>
          <p:nvPr/>
        </p:nvPicPr>
        <p:blipFill>
          <a:blip r:embed="rId4"/>
          <a:stretch>
            <a:fillRect/>
          </a:stretch>
        </p:blipFill>
        <p:spPr>
          <a:xfrm>
            <a:off x="5921696" y="395585"/>
            <a:ext cx="3558680" cy="2520000"/>
          </a:xfrm>
          <a:prstGeom prst="rect">
            <a:avLst/>
          </a:prstGeom>
        </p:spPr>
      </p:pic>
      <p:pic>
        <p:nvPicPr>
          <p:cNvPr id="11" name="Picture 2" descr="C:\Users\esanchoc\Dropbox\Screenshots\Screenshot 2014-02-14 11.26.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3680" y="417344"/>
            <a:ext cx="248697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6889" y="3429000"/>
            <a:ext cx="2473367" cy="2880000"/>
          </a:xfrm>
          <a:prstGeom prst="roundRect">
            <a:avLst>
              <a:gd name="adj" fmla="val 8594"/>
            </a:avLst>
          </a:prstGeom>
          <a:solidFill>
            <a:srgbClr val="FFFFFF">
              <a:shade val="85000"/>
            </a:srgbClr>
          </a:solidFill>
          <a:ln>
            <a:noFill/>
          </a:ln>
          <a:effectLst>
            <a:softEdge rad="31750"/>
          </a:effec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5158" y="3668226"/>
            <a:ext cx="3572631" cy="2679474"/>
          </a:xfrm>
          <a:prstGeom prst="rect">
            <a:avLst/>
          </a:prstGeom>
        </p:spPr>
      </p:pic>
    </p:spTree>
    <p:extLst>
      <p:ext uri="{BB962C8B-B14F-4D97-AF65-F5344CB8AC3E}">
        <p14:creationId xmlns:p14="http://schemas.microsoft.com/office/powerpoint/2010/main" val="10297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Proposal from </a:t>
            </a:r>
            <a:r>
              <a:rPr lang="en-GB" dirty="0" err="1" smtClean="0"/>
              <a:t>thales</a:t>
            </a:r>
            <a:endParaRPr lang="en-GB" dirty="0"/>
          </a:p>
        </p:txBody>
      </p:sp>
      <p:sp>
        <p:nvSpPr>
          <p:cNvPr id="3" name="Content Placeholder 2"/>
          <p:cNvSpPr>
            <a:spLocks noGrp="1"/>
          </p:cNvSpPr>
          <p:nvPr>
            <p:ph sz="half" idx="1"/>
          </p:nvPr>
        </p:nvSpPr>
        <p:spPr/>
        <p:txBody>
          <a:bodyPr>
            <a:normAutofit fontScale="85000" lnSpcReduction="20000"/>
          </a:bodyPr>
          <a:lstStyle/>
          <a:p>
            <a:pPr>
              <a:buNone/>
            </a:pPr>
            <a:r>
              <a:rPr lang="en-GB" dirty="0"/>
              <a:t>One Transmitter will be composed of </a:t>
            </a:r>
          </a:p>
          <a:p>
            <a:pPr lvl="1"/>
            <a:r>
              <a:rPr lang="en-GB" dirty="0"/>
              <a:t>16 x 144 kW RF amplifiers</a:t>
            </a:r>
          </a:p>
          <a:p>
            <a:pPr>
              <a:buNone/>
            </a:pPr>
            <a:r>
              <a:rPr lang="en-GB" dirty="0"/>
              <a:t>One RF </a:t>
            </a:r>
            <a:r>
              <a:rPr lang="en-GB" dirty="0" smtClean="0"/>
              <a:t>amplifier (tower) </a:t>
            </a:r>
            <a:r>
              <a:rPr lang="en-GB" dirty="0"/>
              <a:t>will be composed of </a:t>
            </a:r>
          </a:p>
          <a:p>
            <a:pPr lvl="1"/>
            <a:r>
              <a:rPr lang="en-GB" dirty="0" smtClean="0"/>
              <a:t>1:80 cavity splitter,</a:t>
            </a:r>
          </a:p>
          <a:p>
            <a:pPr lvl="1"/>
            <a:r>
              <a:rPr lang="en-GB" dirty="0" smtClean="0"/>
              <a:t>80:1 </a:t>
            </a:r>
            <a:r>
              <a:rPr lang="en-GB" dirty="0"/>
              <a:t>cavity </a:t>
            </a:r>
            <a:r>
              <a:rPr lang="en-GB" dirty="0" smtClean="0"/>
              <a:t>combiner,</a:t>
            </a:r>
            <a:endParaRPr lang="en-GB" dirty="0"/>
          </a:p>
          <a:p>
            <a:pPr lvl="1"/>
            <a:r>
              <a:rPr lang="en-US" dirty="0"/>
              <a:t>80 x </a:t>
            </a:r>
            <a:r>
              <a:rPr lang="en-GB" dirty="0"/>
              <a:t>2 kW RF </a:t>
            </a:r>
            <a:r>
              <a:rPr lang="en-GB" dirty="0" smtClean="0"/>
              <a:t>modules, i.e. 160 transistors.</a:t>
            </a:r>
            <a:endParaRPr lang="en-GB" dirty="0"/>
          </a:p>
          <a:p>
            <a:pPr>
              <a:buNone/>
            </a:pPr>
            <a:r>
              <a:rPr lang="en-GB" dirty="0"/>
              <a:t>In </a:t>
            </a:r>
            <a:r>
              <a:rPr lang="en-GB" dirty="0" smtClean="0"/>
              <a:t>total:</a:t>
            </a:r>
            <a:endParaRPr lang="en-GB" dirty="0"/>
          </a:p>
          <a:p>
            <a:pPr lvl="1"/>
            <a:r>
              <a:rPr lang="en-GB" dirty="0"/>
              <a:t>Two </a:t>
            </a:r>
            <a:r>
              <a:rPr lang="en-GB" dirty="0" smtClean="0"/>
              <a:t>systems,</a:t>
            </a:r>
            <a:endParaRPr lang="en-GB" dirty="0"/>
          </a:p>
          <a:p>
            <a:pPr lvl="1"/>
            <a:r>
              <a:rPr lang="en-GB" dirty="0"/>
              <a:t>32 </a:t>
            </a:r>
            <a:r>
              <a:rPr lang="en-GB" dirty="0" smtClean="0"/>
              <a:t>towers,</a:t>
            </a:r>
            <a:endParaRPr lang="en-GB" dirty="0"/>
          </a:p>
          <a:p>
            <a:pPr lvl="1"/>
            <a:r>
              <a:rPr lang="en-US" dirty="0"/>
              <a:t>2560 RF </a:t>
            </a:r>
            <a:r>
              <a:rPr lang="en-US" dirty="0" smtClean="0"/>
              <a:t>modules,</a:t>
            </a:r>
            <a:endParaRPr lang="en-GB" dirty="0"/>
          </a:p>
          <a:p>
            <a:pPr lvl="1"/>
            <a:r>
              <a:rPr lang="en-GB" b="1" u="sng" dirty="0"/>
              <a:t>5120 </a:t>
            </a:r>
            <a:r>
              <a:rPr lang="en-GB" b="1" u="sng" dirty="0" smtClean="0"/>
              <a:t>transistors.</a:t>
            </a:r>
            <a:endParaRPr lang="en-GB" b="1" u="sng" dirty="0"/>
          </a:p>
          <a:p>
            <a:pPr lvl="1"/>
            <a:endParaRPr lang="en-US" b="1" u="sng" dirty="0"/>
          </a:p>
          <a:p>
            <a:pPr>
              <a:buNone/>
            </a:pPr>
            <a:r>
              <a:rPr lang="en-US" dirty="0" smtClean="0">
                <a:solidFill>
                  <a:srgbClr val="FF0000"/>
                </a:solidFill>
              </a:rPr>
              <a:t>Thales </a:t>
            </a:r>
            <a:r>
              <a:rPr lang="en-US" dirty="0">
                <a:solidFill>
                  <a:srgbClr val="FF0000"/>
                </a:solidFill>
              </a:rPr>
              <a:t>proposal </a:t>
            </a:r>
            <a:r>
              <a:rPr lang="en-US" dirty="0" smtClean="0">
                <a:solidFill>
                  <a:srgbClr val="FF0000"/>
                </a:solidFill>
              </a:rPr>
              <a:t>was fully </a:t>
            </a:r>
            <a:r>
              <a:rPr lang="en-US" dirty="0">
                <a:solidFill>
                  <a:srgbClr val="FF0000"/>
                </a:solidFill>
              </a:rPr>
              <a:t>in line with our own R&amp;D </a:t>
            </a:r>
            <a:r>
              <a:rPr lang="en-US" dirty="0" smtClean="0">
                <a:solidFill>
                  <a:srgbClr val="FF0000"/>
                </a:solidFill>
              </a:rPr>
              <a:t>programs.</a:t>
            </a:r>
            <a:endParaRPr lang="en-US" dirty="0">
              <a:solidFill>
                <a:srgbClr val="FF0000"/>
              </a:solidFill>
            </a:endParaRPr>
          </a:p>
          <a:p>
            <a:pPr lvl="1"/>
            <a:r>
              <a:rPr lang="en-US" dirty="0">
                <a:solidFill>
                  <a:srgbClr val="FF0000"/>
                </a:solidFill>
              </a:rPr>
              <a:t>Small RF units based on 1 kW LDMOS </a:t>
            </a:r>
            <a:r>
              <a:rPr lang="en-US" dirty="0" smtClean="0">
                <a:solidFill>
                  <a:srgbClr val="FF0000"/>
                </a:solidFill>
              </a:rPr>
              <a:t>transistors,</a:t>
            </a:r>
            <a:endParaRPr lang="en-US" dirty="0">
              <a:solidFill>
                <a:srgbClr val="FF0000"/>
              </a:solidFill>
            </a:endParaRPr>
          </a:p>
          <a:p>
            <a:pPr lvl="1"/>
            <a:r>
              <a:rPr lang="en-US" dirty="0">
                <a:solidFill>
                  <a:srgbClr val="FF0000"/>
                </a:solidFill>
              </a:rPr>
              <a:t>Cavity </a:t>
            </a:r>
            <a:r>
              <a:rPr lang="en-US" dirty="0" smtClean="0">
                <a:solidFill>
                  <a:srgbClr val="FF0000"/>
                </a:solidFill>
              </a:rPr>
              <a:t>combiners,</a:t>
            </a:r>
            <a:endParaRPr lang="en-US" dirty="0">
              <a:solidFill>
                <a:srgbClr val="FF0000"/>
              </a:solidFill>
            </a:endParaRPr>
          </a:p>
          <a:p>
            <a:pPr lvl="1"/>
            <a:r>
              <a:rPr lang="en-US" b="1" i="1" dirty="0">
                <a:solidFill>
                  <a:srgbClr val="FF0000"/>
                </a:solidFill>
              </a:rPr>
              <a:t>New very interesting features </a:t>
            </a:r>
            <a:r>
              <a:rPr lang="en-US" b="1" i="1" dirty="0" smtClean="0">
                <a:solidFill>
                  <a:srgbClr val="FF0000"/>
                </a:solidFill>
              </a:rPr>
              <a:t>still covered </a:t>
            </a:r>
            <a:r>
              <a:rPr lang="en-US" b="1" i="1" dirty="0">
                <a:solidFill>
                  <a:srgbClr val="FF0000"/>
                </a:solidFill>
              </a:rPr>
              <a:t>by a </a:t>
            </a:r>
            <a:r>
              <a:rPr lang="en-US" b="1" i="1" dirty="0" smtClean="0">
                <a:solidFill>
                  <a:srgbClr val="FF0000"/>
                </a:solidFill>
              </a:rPr>
              <a:t>NDA</a:t>
            </a:r>
            <a:endParaRPr lang="en-GB" b="1" i="1" dirty="0">
              <a:solidFill>
                <a:srgbClr val="FF0000"/>
              </a:solidFill>
            </a:endParaRPr>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21</a:t>
            </a:fld>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3992" y="1428811"/>
            <a:ext cx="2880000" cy="3872092"/>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756" y="836712"/>
            <a:ext cx="2073755" cy="2880000"/>
          </a:xfrm>
          <a:prstGeom prst="rect">
            <a:avLst/>
          </a:prstGeom>
        </p:spPr>
      </p:pic>
      <p:pic>
        <p:nvPicPr>
          <p:cNvPr id="11" name="Picture 10"/>
          <p:cNvPicPr>
            <a:picLocks noChangeAspect="1"/>
          </p:cNvPicPr>
          <p:nvPr/>
        </p:nvPicPr>
        <p:blipFill>
          <a:blip r:embed="rId4"/>
          <a:stretch>
            <a:fillRect/>
          </a:stretch>
        </p:blipFill>
        <p:spPr>
          <a:xfrm>
            <a:off x="9195308" y="3788960"/>
            <a:ext cx="2390650" cy="2160000"/>
          </a:xfrm>
          <a:prstGeom prst="rect">
            <a:avLst/>
          </a:prstGeom>
        </p:spPr>
      </p:pic>
      <p:sp>
        <p:nvSpPr>
          <p:cNvPr id="12" name="TextBox 11"/>
          <p:cNvSpPr txBox="1"/>
          <p:nvPr/>
        </p:nvSpPr>
        <p:spPr>
          <a:xfrm>
            <a:off x="6170888" y="5302204"/>
            <a:ext cx="2664296" cy="646331"/>
          </a:xfrm>
          <a:prstGeom prst="rect">
            <a:avLst/>
          </a:prstGeom>
          <a:noFill/>
        </p:spPr>
        <p:txBody>
          <a:bodyPr wrap="square" rtlCol="0">
            <a:spAutoFit/>
          </a:bodyPr>
          <a:lstStyle/>
          <a:p>
            <a:pPr algn="ctr"/>
            <a:r>
              <a:rPr lang="en-GB" dirty="0" smtClean="0"/>
              <a:t>2 x 16 x 144 kW</a:t>
            </a:r>
          </a:p>
          <a:p>
            <a:pPr algn="ctr"/>
            <a:r>
              <a:rPr lang="en-GB" dirty="0" smtClean="0"/>
              <a:t>RF Towers</a:t>
            </a:r>
            <a:endParaRPr lang="en-GB" dirty="0"/>
          </a:p>
        </p:txBody>
      </p:sp>
      <p:sp>
        <p:nvSpPr>
          <p:cNvPr id="13" name="Rectangle 12"/>
          <p:cNvSpPr/>
          <p:nvPr/>
        </p:nvSpPr>
        <p:spPr>
          <a:xfrm rot="20648035">
            <a:off x="5776134" y="1794324"/>
            <a:ext cx="5699301" cy="3416320"/>
          </a:xfrm>
          <a:prstGeom prst="rect">
            <a:avLst/>
          </a:prstGeom>
          <a:solidFill>
            <a:srgbClr val="FFFF00">
              <a:alpha val="20000"/>
            </a:srgbClr>
          </a:solidFill>
        </p:spPr>
        <p:txBody>
          <a:bodyPr wrap="squar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Illustration,</a:t>
            </a:r>
            <a:br>
              <a:rPr lang="en-US" sz="5400" b="1" dirty="0" smtClean="0">
                <a:ln w="22225">
                  <a:solidFill>
                    <a:schemeClr val="accent2"/>
                  </a:solidFill>
                  <a:prstDash val="solid"/>
                </a:ln>
                <a:solidFill>
                  <a:schemeClr val="accent2">
                    <a:lumMod val="40000"/>
                    <a:lumOff val="60000"/>
                  </a:schemeClr>
                </a:solidFill>
              </a:rPr>
            </a:br>
            <a:r>
              <a:rPr lang="en-US" sz="5400" b="1" dirty="0" smtClean="0">
                <a:ln w="22225">
                  <a:solidFill>
                    <a:schemeClr val="accent2"/>
                  </a:solidFill>
                  <a:prstDash val="solid"/>
                </a:ln>
                <a:solidFill>
                  <a:schemeClr val="accent2">
                    <a:lumMod val="40000"/>
                    <a:lumOff val="60000"/>
                  </a:schemeClr>
                </a:solidFill>
              </a:rPr>
              <a:t> not exactly as the </a:t>
            </a:r>
            <a:r>
              <a:rPr lang="en-US" sz="5400" b="1" dirty="0" err="1" smtClean="0">
                <a:ln w="22225">
                  <a:solidFill>
                    <a:schemeClr val="accent2"/>
                  </a:solidFill>
                  <a:prstDash val="solid"/>
                </a:ln>
                <a:solidFill>
                  <a:schemeClr val="accent2">
                    <a:lumMod val="40000"/>
                    <a:lumOff val="60000"/>
                  </a:schemeClr>
                </a:solidFill>
              </a:rPr>
              <a:t>choosen</a:t>
            </a:r>
            <a:r>
              <a:rPr lang="en-US" sz="5400" b="1" dirty="0" smtClean="0">
                <a:ln w="22225">
                  <a:solidFill>
                    <a:schemeClr val="accent2"/>
                  </a:solidFill>
                  <a:prstDash val="solid"/>
                </a:ln>
                <a:solidFill>
                  <a:schemeClr val="accent2">
                    <a:lumMod val="40000"/>
                    <a:lumOff val="60000"/>
                  </a:schemeClr>
                </a:solidFill>
              </a:rPr>
              <a:t> option, still under NDA</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73760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Advantages of a cavity combiner system</a:t>
            </a:r>
            <a:endParaRPr lang="en-GB" dirty="0"/>
          </a:p>
        </p:txBody>
      </p:sp>
      <p:sp>
        <p:nvSpPr>
          <p:cNvPr id="3" name="Content Placeholder 2"/>
          <p:cNvSpPr>
            <a:spLocks noGrp="1"/>
          </p:cNvSpPr>
          <p:nvPr>
            <p:ph sz="half" idx="1"/>
          </p:nvPr>
        </p:nvSpPr>
        <p:spPr/>
        <p:txBody>
          <a:bodyPr>
            <a:normAutofit/>
          </a:bodyPr>
          <a:lstStyle/>
          <a:p>
            <a:pPr>
              <a:buNone/>
            </a:pPr>
            <a:r>
              <a:rPr lang="en-GB" dirty="0" smtClean="0"/>
              <a:t>Thanks to the design of the module, if one module fails, we can switch it offline, showing a short circuit at the cavity wall plane, and continue with the remainder.</a:t>
            </a:r>
          </a:p>
          <a:p>
            <a:pPr>
              <a:buNone/>
            </a:pPr>
            <a:r>
              <a:rPr lang="en-GB" dirty="0" smtClean="0"/>
              <a:t>This allows us to get full advantage of the modularity at the transistor level as we will then lose only one module in power.</a:t>
            </a:r>
          </a:p>
          <a:p>
            <a:pPr>
              <a:buNone/>
            </a:pPr>
            <a:r>
              <a:rPr lang="en-GB" dirty="0" smtClean="0"/>
              <a:t>Oversizing of 10 % was requested, such that the tower still deliver full power with 72/80 modules.</a:t>
            </a:r>
          </a:p>
          <a:p>
            <a:pPr>
              <a:buNone/>
            </a:pPr>
            <a:r>
              <a:rPr lang="en-GB" dirty="0" smtClean="0"/>
              <a:t>Altogether, these advantages allows us to calculate a 99.99 % availability for the beams.</a:t>
            </a:r>
            <a:endParaRPr lang="en-GB"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a:bodyPr>
              <a:lstStyle/>
              <a:p>
                <a:pPr>
                  <a:buNone/>
                </a:pPr>
                <a:r>
                  <a:rPr lang="en-GB" dirty="0" smtClean="0"/>
                  <a:t>As this solution is without circulator, deviation in amplitude and in phase have shown to be very demanding!</a:t>
                </a:r>
              </a:p>
              <a:p>
                <a:pPr>
                  <a:buNone/>
                </a:pPr>
                <a:r>
                  <a:rPr lang="en-GB" dirty="0" smtClean="0"/>
                  <a:t>We can tolerate only </a:t>
                </a:r>
                <a14:m>
                  <m:oMath xmlns:m="http://schemas.openxmlformats.org/officeDocument/2006/math">
                    <m:r>
                      <a:rPr lang="en-GB" b="0" i="0" dirty="0" smtClean="0">
                        <a:latin typeface="Cambria Math" panose="02040503050406030204" pitchFamily="18" charset="0"/>
                      </a:rPr>
                      <m:t>±</m:t>
                    </m:r>
                    <m:r>
                      <a:rPr lang="en-GB" i="1" dirty="0" smtClean="0">
                        <a:latin typeface="Cambria Math" panose="02040503050406030204" pitchFamily="18" charset="0"/>
                      </a:rPr>
                      <m:t>0.25 </m:t>
                    </m:r>
                    <m:r>
                      <m:rPr>
                        <m:sty m:val="p"/>
                      </m:rPr>
                      <a:rPr lang="en-GB" i="0" dirty="0" smtClean="0">
                        <a:latin typeface="Cambria Math" panose="02040503050406030204" pitchFamily="18" charset="0"/>
                      </a:rPr>
                      <m:t>dB</m:t>
                    </m:r>
                    <m:r>
                      <a:rPr lang="en-GB" i="1" dirty="0" smtClean="0">
                        <a:latin typeface="Cambria Math" panose="02040503050406030204" pitchFamily="18" charset="0"/>
                      </a:rPr>
                      <m:t> </m:t>
                    </m:r>
                  </m:oMath>
                </a14:m>
                <a:r>
                  <a:rPr lang="en-GB" dirty="0" smtClean="0"/>
                  <a:t>total deviation in amplitude and </a:t>
                </a:r>
                <a14:m>
                  <m:oMath xmlns:m="http://schemas.openxmlformats.org/officeDocument/2006/math">
                    <m:r>
                      <a:rPr lang="en-GB" b="0" i="1" smtClean="0">
                        <a:latin typeface="Cambria Math" panose="02040503050406030204" pitchFamily="18" charset="0"/>
                      </a:rPr>
                      <m:t>±2.5°</m:t>
                    </m:r>
                  </m:oMath>
                </a14:m>
                <a:r>
                  <a:rPr lang="en-GB" dirty="0" smtClean="0"/>
                  <a:t> in phase, all cables included.</a:t>
                </a:r>
                <a:endParaRPr lang="en-GB"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a:blip r:embed="rId2"/>
                <a:stretch>
                  <a:fillRect l="-2692" r="-2949"/>
                </a:stretch>
              </a:blipFill>
            </p:spPr>
            <p:txBody>
              <a:bodyPr/>
              <a:lstStyle/>
              <a:p>
                <a:r>
                  <a:rPr lang="en-GB">
                    <a:noFill/>
                  </a:rPr>
                  <a:t> </a:t>
                </a:r>
              </a:p>
            </p:txBody>
          </p:sp>
        </mc:Fallback>
      </mc:AlternateContent>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22</a:t>
            </a:fld>
            <a:endParaRPr lang="en-US" dirty="0"/>
          </a:p>
        </p:txBody>
      </p:sp>
      <p:sp>
        <p:nvSpPr>
          <p:cNvPr id="8" name="TextBox 7"/>
          <p:cNvSpPr txBox="1"/>
          <p:nvPr/>
        </p:nvSpPr>
        <p:spPr>
          <a:xfrm rot="20649120">
            <a:off x="9648397" y="4619930"/>
            <a:ext cx="1390317"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dirty="0" smtClean="0"/>
              <a:t>very difficult!</a:t>
            </a:r>
            <a:endParaRPr lang="en-GB" dirty="0"/>
          </a:p>
        </p:txBody>
      </p:sp>
    </p:spTree>
    <p:extLst>
      <p:ext uri="{BB962C8B-B14F-4D97-AF65-F5344CB8AC3E}">
        <p14:creationId xmlns:p14="http://schemas.microsoft.com/office/powerpoint/2010/main" val="3202850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Difficult to move from theory to real life</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23</a:t>
            </a:fld>
            <a:endParaRPr lang="en-US" dirty="0"/>
          </a:p>
        </p:txBody>
      </p:sp>
      <p:sp>
        <p:nvSpPr>
          <p:cNvPr id="3" name="Content Placeholder 2"/>
          <p:cNvSpPr>
            <a:spLocks noGrp="1"/>
          </p:cNvSpPr>
          <p:nvPr>
            <p:ph sz="half" idx="4294967295"/>
          </p:nvPr>
        </p:nvSpPr>
        <p:spPr>
          <a:xfrm>
            <a:off x="1043945" y="1493530"/>
            <a:ext cx="4754563" cy="4824412"/>
          </a:xfrm>
        </p:spPr>
        <p:txBody>
          <a:bodyPr/>
          <a:lstStyle/>
          <a:p>
            <a:r>
              <a:rPr lang="en-GB" dirty="0" smtClean="0"/>
              <a:t>Main difficulties were:</a:t>
            </a:r>
          </a:p>
          <a:p>
            <a:endParaRPr lang="en-GB" dirty="0" smtClean="0"/>
          </a:p>
          <a:p>
            <a:pPr lvl="1"/>
            <a:r>
              <a:rPr lang="en-GB" b="1" dirty="0" smtClean="0"/>
              <a:t>Correct design of the RF board, getting rid of all parasitic frequencies,</a:t>
            </a:r>
          </a:p>
          <a:p>
            <a:pPr lvl="1"/>
            <a:r>
              <a:rPr lang="en-GB" dirty="0" smtClean="0"/>
              <a:t>Brazing of the transistor to their heatsinks,</a:t>
            </a:r>
          </a:p>
          <a:p>
            <a:pPr lvl="1"/>
            <a:r>
              <a:rPr lang="en-GB" dirty="0" smtClean="0"/>
              <a:t>Robust water cooling design of the tower,</a:t>
            </a:r>
          </a:p>
          <a:p>
            <a:pPr lvl="1"/>
            <a:r>
              <a:rPr lang="en-GB" dirty="0"/>
              <a:t>Best heatsink design to guaranty a correct cool down of the </a:t>
            </a:r>
            <a:r>
              <a:rPr lang="en-GB" dirty="0" smtClean="0"/>
              <a:t>transistors,</a:t>
            </a:r>
            <a:endParaRPr lang="en-GB" dirty="0"/>
          </a:p>
          <a:p>
            <a:pPr lvl="1"/>
            <a:r>
              <a:rPr lang="en-GB" dirty="0"/>
              <a:t>Others… where Thales like to keep some confidentiality</a:t>
            </a:r>
            <a:r>
              <a:rPr lang="en-GB" dirty="0" smtClean="0"/>
              <a:t>…</a:t>
            </a:r>
            <a:endParaRPr lang="en-GB" dirty="0"/>
          </a:p>
        </p:txBody>
      </p:sp>
      <p:pic>
        <p:nvPicPr>
          <p:cNvPr id="8" name="Picture 7"/>
          <p:cNvPicPr>
            <a:picLocks noChangeAspect="1"/>
          </p:cNvPicPr>
          <p:nvPr/>
        </p:nvPicPr>
        <p:blipFill>
          <a:blip r:embed="rId2"/>
          <a:stretch>
            <a:fillRect/>
          </a:stretch>
        </p:blipFill>
        <p:spPr>
          <a:xfrm>
            <a:off x="5989320" y="1525872"/>
            <a:ext cx="3255396" cy="1687103"/>
          </a:xfrm>
          <a:prstGeom prst="rect">
            <a:avLst/>
          </a:prstGeom>
        </p:spPr>
      </p:pic>
      <p:pic>
        <p:nvPicPr>
          <p:cNvPr id="9" name="Picture 8"/>
          <p:cNvPicPr>
            <a:picLocks noChangeAspect="1"/>
          </p:cNvPicPr>
          <p:nvPr/>
        </p:nvPicPr>
        <p:blipFill>
          <a:blip r:embed="rId3"/>
          <a:stretch>
            <a:fillRect/>
          </a:stretch>
        </p:blipFill>
        <p:spPr>
          <a:xfrm>
            <a:off x="7824192" y="3023239"/>
            <a:ext cx="3698776" cy="3309985"/>
          </a:xfrm>
          <a:prstGeom prst="rect">
            <a:avLst/>
          </a:prstGeom>
        </p:spPr>
      </p:pic>
    </p:spTree>
    <p:extLst>
      <p:ext uri="{BB962C8B-B14F-4D97-AF65-F5344CB8AC3E}">
        <p14:creationId xmlns:p14="http://schemas.microsoft.com/office/powerpoint/2010/main" val="1011945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Difficult to move from theory to real life</a:t>
            </a:r>
            <a:endParaRPr lang="en-GB" dirty="0"/>
          </a:p>
        </p:txBody>
      </p:sp>
      <p:sp>
        <p:nvSpPr>
          <p:cNvPr id="3" name="Content Placeholder 2"/>
          <p:cNvSpPr>
            <a:spLocks noGrp="1"/>
          </p:cNvSpPr>
          <p:nvPr>
            <p:ph sz="half" idx="1"/>
          </p:nvPr>
        </p:nvSpPr>
        <p:spPr/>
        <p:txBody>
          <a:bodyPr/>
          <a:lstStyle/>
          <a:p>
            <a:r>
              <a:rPr lang="en-GB" dirty="0" smtClean="0"/>
              <a:t>Main difficulties were:</a:t>
            </a:r>
          </a:p>
          <a:p>
            <a:endParaRPr lang="en-GB" dirty="0" smtClean="0"/>
          </a:p>
          <a:p>
            <a:pPr lvl="1"/>
            <a:r>
              <a:rPr lang="en-GB" dirty="0" smtClean="0"/>
              <a:t>Correct design of the RF board, getting rid of all parasitic frequencies,</a:t>
            </a:r>
          </a:p>
          <a:p>
            <a:pPr lvl="1"/>
            <a:r>
              <a:rPr lang="en-GB" b="1" dirty="0" smtClean="0"/>
              <a:t>Brazing of the transistor to their heatsinks,</a:t>
            </a:r>
          </a:p>
          <a:p>
            <a:pPr lvl="1"/>
            <a:r>
              <a:rPr lang="en-GB" dirty="0" smtClean="0"/>
              <a:t>Robust water cooling design of the tower,</a:t>
            </a:r>
          </a:p>
          <a:p>
            <a:pPr lvl="1"/>
            <a:r>
              <a:rPr lang="en-GB" dirty="0"/>
              <a:t>Best heatsink design to guaranty a correct cool down of the transistors</a:t>
            </a:r>
          </a:p>
          <a:p>
            <a:pPr lvl="1"/>
            <a:r>
              <a:rPr lang="en-GB" dirty="0"/>
              <a:t>Others… where Thales like to keep some confidentiality</a:t>
            </a:r>
            <a:r>
              <a:rPr lang="en-GB" dirty="0" smtClean="0"/>
              <a:t>…</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24</a:t>
            </a:fld>
            <a:endParaRPr lang="en-US" dirty="0"/>
          </a:p>
        </p:txBody>
      </p:sp>
      <p:pic>
        <p:nvPicPr>
          <p:cNvPr id="16" name="Picture 15"/>
          <p:cNvPicPr>
            <a:picLocks noChangeAspect="1"/>
          </p:cNvPicPr>
          <p:nvPr/>
        </p:nvPicPr>
        <p:blipFill>
          <a:blip r:embed="rId2"/>
          <a:stretch>
            <a:fillRect/>
          </a:stretch>
        </p:blipFill>
        <p:spPr>
          <a:xfrm>
            <a:off x="8282188" y="1196797"/>
            <a:ext cx="3736375" cy="2232040"/>
          </a:xfrm>
          <a:prstGeom prst="rect">
            <a:avLst/>
          </a:prstGeom>
        </p:spPr>
      </p:pic>
      <p:pic>
        <p:nvPicPr>
          <p:cNvPr id="17" name="Picture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378" r="2314"/>
          <a:stretch/>
        </p:blipFill>
        <p:spPr bwMode="auto">
          <a:xfrm>
            <a:off x="6096000" y="5301263"/>
            <a:ext cx="2732359" cy="8196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3" descr="image005"/>
          <p:cNvPicPr>
            <a:picLocks noChangeAspect="1" noChangeArrowheads="1"/>
          </p:cNvPicPr>
          <p:nvPr/>
        </p:nvPicPr>
        <p:blipFill rotWithShape="1">
          <a:blip r:embed="rId4">
            <a:extLst>
              <a:ext uri="{28A0092B-C50C-407E-A947-70E740481C1C}">
                <a14:useLocalDpi xmlns:a14="http://schemas.microsoft.com/office/drawing/2010/main" val="0"/>
              </a:ext>
            </a:extLst>
          </a:blip>
          <a:srcRect l="7937" r="5819"/>
          <a:stretch/>
        </p:blipFill>
        <p:spPr bwMode="auto">
          <a:xfrm>
            <a:off x="6099945" y="4409492"/>
            <a:ext cx="2732359" cy="8196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5" descr="image007"/>
          <p:cNvPicPr>
            <a:picLocks noChangeAspect="1" noChangeArrowheads="1"/>
          </p:cNvPicPr>
          <p:nvPr/>
        </p:nvPicPr>
        <p:blipFill rotWithShape="1">
          <a:blip r:embed="rId5">
            <a:extLst>
              <a:ext uri="{28A0092B-C50C-407E-A947-70E740481C1C}">
                <a14:useLocalDpi xmlns:a14="http://schemas.microsoft.com/office/drawing/2010/main" val="0"/>
              </a:ext>
            </a:extLst>
          </a:blip>
          <a:srcRect l="2920" r="6081"/>
          <a:stretch/>
        </p:blipFill>
        <p:spPr bwMode="auto">
          <a:xfrm>
            <a:off x="6089194" y="3545396"/>
            <a:ext cx="2732359" cy="8196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6" descr="image008"/>
          <p:cNvPicPr>
            <a:picLocks noChangeAspect="1" noChangeArrowheads="1"/>
          </p:cNvPicPr>
          <p:nvPr/>
        </p:nvPicPr>
        <p:blipFill rotWithShape="1">
          <a:blip r:embed="rId6">
            <a:extLst>
              <a:ext uri="{28A0092B-C50C-407E-A947-70E740481C1C}">
                <a14:useLocalDpi xmlns:a14="http://schemas.microsoft.com/office/drawing/2010/main" val="0"/>
              </a:ext>
            </a:extLst>
          </a:blip>
          <a:srcRect l="1839" r="6197"/>
          <a:stretch/>
        </p:blipFill>
        <p:spPr bwMode="auto">
          <a:xfrm>
            <a:off x="8904369" y="3545396"/>
            <a:ext cx="2732663" cy="8197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4" descr="image006"/>
          <p:cNvPicPr>
            <a:picLocks noChangeAspect="1" noChangeArrowheads="1"/>
          </p:cNvPicPr>
          <p:nvPr/>
        </p:nvPicPr>
        <p:blipFill rotWithShape="1">
          <a:blip r:embed="rId7">
            <a:extLst>
              <a:ext uri="{28A0092B-C50C-407E-A947-70E740481C1C}">
                <a14:useLocalDpi xmlns:a14="http://schemas.microsoft.com/office/drawing/2010/main" val="0"/>
              </a:ext>
            </a:extLst>
          </a:blip>
          <a:srcRect l="7022" r="5205"/>
          <a:stretch/>
        </p:blipFill>
        <p:spPr bwMode="auto">
          <a:xfrm>
            <a:off x="8904369" y="4409492"/>
            <a:ext cx="2732663" cy="8197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9" descr="image002"/>
          <p:cNvPicPr>
            <a:picLocks noChangeAspect="1" noChangeArrowheads="1"/>
          </p:cNvPicPr>
          <p:nvPr/>
        </p:nvPicPr>
        <p:blipFill rotWithShape="1">
          <a:blip r:embed="rId8">
            <a:extLst>
              <a:ext uri="{28A0092B-C50C-407E-A947-70E740481C1C}">
                <a14:useLocalDpi xmlns:a14="http://schemas.microsoft.com/office/drawing/2010/main" val="0"/>
              </a:ext>
            </a:extLst>
          </a:blip>
          <a:srcRect l="1398" r="106"/>
          <a:stretch/>
        </p:blipFill>
        <p:spPr bwMode="auto">
          <a:xfrm>
            <a:off x="8914759" y="5301208"/>
            <a:ext cx="2732663" cy="8197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5951984" y="1411137"/>
            <a:ext cx="2391015" cy="2062103"/>
          </a:xfrm>
          <a:prstGeom prst="rect">
            <a:avLst/>
          </a:prstGeom>
        </p:spPr>
        <p:txBody>
          <a:bodyPr wrap="square">
            <a:spAutoFit/>
          </a:bodyPr>
          <a:lstStyle/>
          <a:p>
            <a:r>
              <a:rPr lang="en-US" sz="1600" dirty="0" smtClean="0"/>
              <a:t>Micro-tomography </a:t>
            </a:r>
            <a:r>
              <a:rPr lang="en-US" sz="1600" dirty="0"/>
              <a:t>showing </a:t>
            </a:r>
            <a:r>
              <a:rPr lang="en-US" sz="1600" dirty="0" smtClean="0"/>
              <a:t>voids after brazing</a:t>
            </a:r>
          </a:p>
          <a:p>
            <a:endParaRPr lang="en-US" sz="1600" dirty="0" smtClean="0"/>
          </a:p>
          <a:p>
            <a:r>
              <a:rPr lang="en-US" sz="1600" dirty="0" smtClean="0"/>
              <a:t>Lifetime can be improved by a factor up to 20 between a very bad brazing process versus a very good one !</a:t>
            </a:r>
            <a:endParaRPr lang="en-US" sz="1600" b="1" dirty="0"/>
          </a:p>
        </p:txBody>
      </p:sp>
      <p:sp>
        <p:nvSpPr>
          <p:cNvPr id="23" name="Rectangle 22"/>
          <p:cNvSpPr/>
          <p:nvPr/>
        </p:nvSpPr>
        <p:spPr>
          <a:xfrm>
            <a:off x="7752184" y="3810526"/>
            <a:ext cx="2160240" cy="338554"/>
          </a:xfrm>
          <a:prstGeom prst="rect">
            <a:avLst/>
          </a:prstGeom>
          <a:solidFill>
            <a:srgbClr val="FFFF00">
              <a:alpha val="60000"/>
            </a:srgbClr>
          </a:solidFill>
        </p:spPr>
        <p:txBody>
          <a:bodyPr wrap="square">
            <a:spAutoFit/>
          </a:bodyPr>
          <a:lstStyle/>
          <a:p>
            <a:pPr algn="ctr"/>
            <a:r>
              <a:rPr lang="en-US" sz="1600" dirty="0" smtClean="0"/>
              <a:t>Very bad 25 % voids</a:t>
            </a:r>
            <a:endParaRPr lang="en-US" sz="1600" b="1" dirty="0"/>
          </a:p>
        </p:txBody>
      </p:sp>
      <p:sp>
        <p:nvSpPr>
          <p:cNvPr id="24" name="Rectangle 23"/>
          <p:cNvSpPr/>
          <p:nvPr/>
        </p:nvSpPr>
        <p:spPr>
          <a:xfrm>
            <a:off x="7752184" y="4653136"/>
            <a:ext cx="2160240" cy="338554"/>
          </a:xfrm>
          <a:prstGeom prst="rect">
            <a:avLst/>
          </a:prstGeom>
          <a:solidFill>
            <a:srgbClr val="FFFF00">
              <a:alpha val="60000"/>
            </a:srgbClr>
          </a:solidFill>
        </p:spPr>
        <p:txBody>
          <a:bodyPr wrap="square">
            <a:spAutoFit/>
          </a:bodyPr>
          <a:lstStyle/>
          <a:p>
            <a:pPr algn="ctr"/>
            <a:r>
              <a:rPr lang="en-US" sz="1600" dirty="0" smtClean="0"/>
              <a:t>Bad 15 % voids</a:t>
            </a:r>
            <a:endParaRPr lang="en-US" sz="1600" b="1" dirty="0"/>
          </a:p>
        </p:txBody>
      </p:sp>
      <p:sp>
        <p:nvSpPr>
          <p:cNvPr id="25" name="Rectangle 24"/>
          <p:cNvSpPr/>
          <p:nvPr/>
        </p:nvSpPr>
        <p:spPr>
          <a:xfrm>
            <a:off x="7752184" y="5517232"/>
            <a:ext cx="2160240" cy="338554"/>
          </a:xfrm>
          <a:prstGeom prst="rect">
            <a:avLst/>
          </a:prstGeom>
          <a:solidFill>
            <a:srgbClr val="FFFF00">
              <a:alpha val="60000"/>
            </a:srgbClr>
          </a:solidFill>
        </p:spPr>
        <p:txBody>
          <a:bodyPr wrap="square">
            <a:spAutoFit/>
          </a:bodyPr>
          <a:lstStyle/>
          <a:p>
            <a:pPr algn="ctr"/>
            <a:r>
              <a:rPr lang="en-US" sz="1600" dirty="0" smtClean="0"/>
              <a:t>Very good 2 % voids</a:t>
            </a:r>
            <a:endParaRPr lang="en-US" sz="1600" b="1" dirty="0"/>
          </a:p>
        </p:txBody>
      </p:sp>
    </p:spTree>
    <p:extLst>
      <p:ext uri="{BB962C8B-B14F-4D97-AF65-F5344CB8AC3E}">
        <p14:creationId xmlns:p14="http://schemas.microsoft.com/office/powerpoint/2010/main" val="381778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Difficult to move from theory to real life</a:t>
            </a:r>
            <a:endParaRPr lang="en-GB" dirty="0"/>
          </a:p>
        </p:txBody>
      </p:sp>
      <p:sp>
        <p:nvSpPr>
          <p:cNvPr id="3" name="Content Placeholder 2"/>
          <p:cNvSpPr>
            <a:spLocks noGrp="1"/>
          </p:cNvSpPr>
          <p:nvPr>
            <p:ph sz="half" idx="1"/>
          </p:nvPr>
        </p:nvSpPr>
        <p:spPr/>
        <p:txBody>
          <a:bodyPr/>
          <a:lstStyle/>
          <a:p>
            <a:r>
              <a:rPr lang="en-GB" dirty="0" smtClean="0"/>
              <a:t>Main difficulties were:</a:t>
            </a:r>
          </a:p>
          <a:p>
            <a:endParaRPr lang="en-GB" dirty="0" smtClean="0"/>
          </a:p>
          <a:p>
            <a:pPr lvl="1"/>
            <a:r>
              <a:rPr lang="en-GB" dirty="0" smtClean="0"/>
              <a:t>Correct design of the RF board, getting rid of all parasitic frequencies,</a:t>
            </a:r>
          </a:p>
          <a:p>
            <a:pPr lvl="1"/>
            <a:r>
              <a:rPr lang="en-GB" dirty="0" smtClean="0"/>
              <a:t>Brazing of the transistor to their heatsinks</a:t>
            </a:r>
          </a:p>
          <a:p>
            <a:pPr lvl="1"/>
            <a:r>
              <a:rPr lang="en-GB" b="1" dirty="0" smtClean="0"/>
              <a:t>Robust water cooling design of the tower,</a:t>
            </a:r>
          </a:p>
          <a:p>
            <a:pPr lvl="1"/>
            <a:r>
              <a:rPr lang="en-GB" dirty="0"/>
              <a:t>Best heatsink design to guaranty a correct cool down of the </a:t>
            </a:r>
            <a:r>
              <a:rPr lang="en-GB" dirty="0" smtClean="0"/>
              <a:t>transistors,</a:t>
            </a:r>
            <a:endParaRPr lang="en-GB" dirty="0"/>
          </a:p>
          <a:p>
            <a:pPr lvl="1"/>
            <a:r>
              <a:rPr lang="en-GB" dirty="0"/>
              <a:t>Others… where Thales like to keep some confidentiality</a:t>
            </a:r>
            <a:r>
              <a:rPr lang="en-GB" dirty="0" smtClean="0"/>
              <a:t>…</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25</a:t>
            </a:fld>
            <a:endParaRPr lang="en-US" dirty="0"/>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6078115" y="1628800"/>
            <a:ext cx="4666085" cy="3786128"/>
          </a:xfrm>
          <a:prstGeom prst="rect">
            <a:avLst/>
          </a:prstGeom>
        </p:spPr>
      </p:pic>
    </p:spTree>
    <p:extLst>
      <p:ext uri="{BB962C8B-B14F-4D97-AF65-F5344CB8AC3E}">
        <p14:creationId xmlns:p14="http://schemas.microsoft.com/office/powerpoint/2010/main" val="23000524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Difficult to move from theory to real life</a:t>
            </a:r>
            <a:endParaRPr lang="en-GB" dirty="0"/>
          </a:p>
        </p:txBody>
      </p:sp>
      <p:sp>
        <p:nvSpPr>
          <p:cNvPr id="3" name="Content Placeholder 2"/>
          <p:cNvSpPr>
            <a:spLocks noGrp="1"/>
          </p:cNvSpPr>
          <p:nvPr>
            <p:ph sz="half" idx="1"/>
          </p:nvPr>
        </p:nvSpPr>
        <p:spPr/>
        <p:txBody>
          <a:bodyPr/>
          <a:lstStyle/>
          <a:p>
            <a:r>
              <a:rPr lang="en-GB" dirty="0" smtClean="0"/>
              <a:t>Main difficulties were:</a:t>
            </a:r>
          </a:p>
          <a:p>
            <a:endParaRPr lang="en-GB" dirty="0" smtClean="0"/>
          </a:p>
          <a:p>
            <a:pPr lvl="1"/>
            <a:r>
              <a:rPr lang="en-GB" dirty="0" smtClean="0"/>
              <a:t>Correct design of the RF board, getting rid of all parasitic frequencies,</a:t>
            </a:r>
          </a:p>
          <a:p>
            <a:pPr lvl="1"/>
            <a:r>
              <a:rPr lang="en-GB" dirty="0" smtClean="0"/>
              <a:t>Brazing of the transistor to their heatsinks,</a:t>
            </a:r>
          </a:p>
          <a:p>
            <a:pPr lvl="1"/>
            <a:r>
              <a:rPr lang="en-GB" dirty="0" smtClean="0"/>
              <a:t>Robust water cooling design of the tower,</a:t>
            </a:r>
          </a:p>
          <a:p>
            <a:pPr lvl="1"/>
            <a:r>
              <a:rPr lang="en-GB" b="1" dirty="0" smtClean="0"/>
              <a:t>Best heatsink design to guaranty a correct cool down of the transistors,</a:t>
            </a:r>
          </a:p>
          <a:p>
            <a:pPr lvl="1"/>
            <a:r>
              <a:rPr lang="en-GB" dirty="0" smtClean="0"/>
              <a:t>Others… where Thales like to keep some confidentiality…</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26</a:t>
            </a:fld>
            <a:endParaRPr lang="en-US" dirty="0"/>
          </a:p>
        </p:txBody>
      </p:sp>
      <p:pic>
        <p:nvPicPr>
          <p:cNvPr id="12" name="Picture 11"/>
          <p:cNvPicPr>
            <a:picLocks noChangeAspect="1"/>
          </p:cNvPicPr>
          <p:nvPr/>
        </p:nvPicPr>
        <p:blipFill>
          <a:blip r:embed="rId2"/>
          <a:stretch>
            <a:fillRect/>
          </a:stretch>
        </p:blipFill>
        <p:spPr>
          <a:xfrm>
            <a:off x="5953231" y="1628800"/>
            <a:ext cx="4827058" cy="2427896"/>
          </a:xfrm>
          <a:prstGeom prst="rect">
            <a:avLst/>
          </a:prstGeom>
        </p:spPr>
      </p:pic>
      <p:cxnSp>
        <p:nvCxnSpPr>
          <p:cNvPr id="10" name="Straight Arrow Connector 9"/>
          <p:cNvCxnSpPr/>
          <p:nvPr/>
        </p:nvCxnSpPr>
        <p:spPr>
          <a:xfrm flipH="1">
            <a:off x="7752184" y="1484784"/>
            <a:ext cx="936104" cy="792088"/>
          </a:xfrm>
          <a:prstGeom prst="straightConnector1">
            <a:avLst/>
          </a:prstGeom>
          <a:ln w="57150">
            <a:solidFill>
              <a:srgbClr val="FFC000">
                <a:alpha val="56863"/>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120336" y="1502008"/>
            <a:ext cx="757097" cy="702752"/>
          </a:xfrm>
          <a:prstGeom prst="straightConnector1">
            <a:avLst/>
          </a:prstGeom>
          <a:ln w="57150">
            <a:solidFill>
              <a:srgbClr val="FFC000">
                <a:alpha val="56863"/>
              </a:srgb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768807" y="1132676"/>
            <a:ext cx="2727542" cy="369332"/>
          </a:xfrm>
          <a:prstGeom prst="rect">
            <a:avLst/>
          </a:prstGeom>
          <a:noFill/>
        </p:spPr>
        <p:txBody>
          <a:bodyPr wrap="none" rtlCol="0">
            <a:spAutoFit/>
          </a:bodyPr>
          <a:lstStyle/>
          <a:p>
            <a:r>
              <a:rPr lang="en-GB" dirty="0" smtClean="0"/>
              <a:t>Caused by </a:t>
            </a:r>
            <a:r>
              <a:rPr lang="en-GB" dirty="0" err="1" smtClean="0"/>
              <a:t>teflon</a:t>
            </a:r>
            <a:r>
              <a:rPr lang="en-GB" dirty="0" smtClean="0"/>
              <a:t> residues?</a:t>
            </a:r>
            <a:endParaRPr lang="en-GB" dirty="0"/>
          </a:p>
        </p:txBody>
      </p:sp>
    </p:spTree>
    <p:extLst>
      <p:ext uri="{BB962C8B-B14F-4D97-AF65-F5344CB8AC3E}">
        <p14:creationId xmlns:p14="http://schemas.microsoft.com/office/powerpoint/2010/main" val="13235769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RF dispersion</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27</a:t>
            </a:fld>
            <a:endParaRPr lang="en-US" dirty="0"/>
          </a:p>
        </p:txBody>
      </p:sp>
      <p:graphicFrame>
        <p:nvGraphicFramePr>
          <p:cNvPr id="17" name="Content Placeholder 8"/>
          <p:cNvGraphicFramePr>
            <a:graphicFrameLocks/>
          </p:cNvGraphicFramePr>
          <p:nvPr>
            <p:extLst>
              <p:ext uri="{D42A27DB-BD31-4B8C-83A1-F6EECF244321}">
                <p14:modId xmlns:p14="http://schemas.microsoft.com/office/powerpoint/2010/main" val="3069859992"/>
              </p:ext>
            </p:extLst>
          </p:nvPr>
        </p:nvGraphicFramePr>
        <p:xfrm>
          <a:off x="911424" y="1408789"/>
          <a:ext cx="3240360" cy="24482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ontent Placeholder 8"/>
          <p:cNvGraphicFramePr>
            <a:graphicFrameLocks/>
          </p:cNvGraphicFramePr>
          <p:nvPr>
            <p:extLst>
              <p:ext uri="{D42A27DB-BD31-4B8C-83A1-F6EECF244321}">
                <p14:modId xmlns:p14="http://schemas.microsoft.com/office/powerpoint/2010/main" val="841554976"/>
              </p:ext>
            </p:extLst>
          </p:nvPr>
        </p:nvGraphicFramePr>
        <p:xfrm>
          <a:off x="911424" y="3857061"/>
          <a:ext cx="3240360" cy="244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ontent Placeholder 8"/>
          <p:cNvGraphicFramePr>
            <a:graphicFrameLocks/>
          </p:cNvGraphicFramePr>
          <p:nvPr>
            <p:extLst>
              <p:ext uri="{D42A27DB-BD31-4B8C-83A1-F6EECF244321}">
                <p14:modId xmlns:p14="http://schemas.microsoft.com/office/powerpoint/2010/main" val="3562520335"/>
              </p:ext>
            </p:extLst>
          </p:nvPr>
        </p:nvGraphicFramePr>
        <p:xfrm>
          <a:off x="7536160" y="1365646"/>
          <a:ext cx="3240360" cy="24482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ontent Placeholder 8"/>
          <p:cNvGraphicFramePr>
            <a:graphicFrameLocks/>
          </p:cNvGraphicFramePr>
          <p:nvPr>
            <p:extLst>
              <p:ext uri="{D42A27DB-BD31-4B8C-83A1-F6EECF244321}">
                <p14:modId xmlns:p14="http://schemas.microsoft.com/office/powerpoint/2010/main" val="2970481739"/>
              </p:ext>
            </p:extLst>
          </p:nvPr>
        </p:nvGraphicFramePr>
        <p:xfrm>
          <a:off x="7536160" y="3857061"/>
          <a:ext cx="3240360" cy="2448272"/>
        </p:xfrm>
        <a:graphic>
          <a:graphicData uri="http://schemas.openxmlformats.org/drawingml/2006/chart">
            <c:chart xmlns:c="http://schemas.openxmlformats.org/drawingml/2006/chart" xmlns:r="http://schemas.openxmlformats.org/officeDocument/2006/relationships" r:id="rId5"/>
          </a:graphicData>
        </a:graphic>
      </p:graphicFrame>
      <p:pic>
        <p:nvPicPr>
          <p:cNvPr id="21" name="Picture 20"/>
          <p:cNvPicPr>
            <a:picLocks noChangeAspect="1"/>
          </p:cNvPicPr>
          <p:nvPr/>
        </p:nvPicPr>
        <p:blipFill>
          <a:blip r:embed="rId6"/>
          <a:stretch>
            <a:fillRect/>
          </a:stretch>
        </p:blipFill>
        <p:spPr>
          <a:xfrm>
            <a:off x="4621567" y="1484784"/>
            <a:ext cx="2714451" cy="2162012"/>
          </a:xfrm>
          <a:prstGeom prst="rect">
            <a:avLst/>
          </a:prstGeom>
        </p:spPr>
      </p:pic>
      <p:pic>
        <p:nvPicPr>
          <p:cNvPr id="22" name="Picture 21"/>
          <p:cNvPicPr>
            <a:picLocks noChangeAspect="1"/>
          </p:cNvPicPr>
          <p:nvPr/>
        </p:nvPicPr>
        <p:blipFill>
          <a:blip r:embed="rId7">
            <a:duotone>
              <a:srgbClr val="FF0000">
                <a:shade val="45000"/>
                <a:satMod val="135000"/>
              </a:srgbClr>
              <a:prstClr val="white"/>
            </a:duotone>
          </a:blip>
          <a:stretch>
            <a:fillRect/>
          </a:stretch>
        </p:blipFill>
        <p:spPr>
          <a:xfrm>
            <a:off x="4623992" y="3785197"/>
            <a:ext cx="2776625" cy="2208504"/>
          </a:xfrm>
          <a:prstGeom prst="rect">
            <a:avLst/>
          </a:prstGeom>
        </p:spPr>
      </p:pic>
      <p:pic>
        <p:nvPicPr>
          <p:cNvPr id="23" name="Picture 22"/>
          <p:cNvPicPr>
            <a:picLocks noChangeAspect="1"/>
          </p:cNvPicPr>
          <p:nvPr/>
        </p:nvPicPr>
        <p:blipFill>
          <a:blip r:embed="rId8">
            <a:clrChange>
              <a:clrFrom>
                <a:srgbClr val="FFFFFF"/>
              </a:clrFrom>
              <a:clrTo>
                <a:srgbClr val="FFFFFF">
                  <a:alpha val="0"/>
                </a:srgbClr>
              </a:clrTo>
            </a:clrChange>
            <a:duotone>
              <a:srgbClr val="0070C0">
                <a:shade val="45000"/>
                <a:satMod val="135000"/>
              </a:srgbClr>
              <a:prstClr val="white"/>
            </a:duotone>
          </a:blip>
          <a:stretch>
            <a:fillRect/>
          </a:stretch>
        </p:blipFill>
        <p:spPr>
          <a:xfrm>
            <a:off x="4621567" y="3786851"/>
            <a:ext cx="2779396" cy="2210709"/>
          </a:xfrm>
          <a:prstGeom prst="rect">
            <a:avLst/>
          </a:prstGeom>
        </p:spPr>
      </p:pic>
      <p:sp>
        <p:nvSpPr>
          <p:cNvPr id="24" name="TextBox 23"/>
          <p:cNvSpPr txBox="1"/>
          <p:nvPr/>
        </p:nvSpPr>
        <p:spPr>
          <a:xfrm>
            <a:off x="5099305" y="1365646"/>
            <a:ext cx="1851789"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002060"/>
                </a:solidFill>
                <a:effectLst/>
                <a:uLnTx/>
                <a:uFillTx/>
              </a:rPr>
              <a:t>Module amplitude</a:t>
            </a:r>
          </a:p>
        </p:txBody>
      </p:sp>
      <p:sp>
        <p:nvSpPr>
          <p:cNvPr id="25" name="TextBox 24"/>
          <p:cNvSpPr txBox="1"/>
          <p:nvPr/>
        </p:nvSpPr>
        <p:spPr>
          <a:xfrm>
            <a:off x="5269716" y="3709686"/>
            <a:ext cx="1483098"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002060"/>
                </a:solidFill>
                <a:effectLst/>
                <a:uLnTx/>
                <a:uFillTx/>
              </a:rPr>
              <a:t>Module phase</a:t>
            </a:r>
          </a:p>
        </p:txBody>
      </p:sp>
      <p:sp>
        <p:nvSpPr>
          <p:cNvPr id="26" name="TextBox 25"/>
          <p:cNvSpPr txBox="1"/>
          <p:nvPr/>
        </p:nvSpPr>
        <p:spPr>
          <a:xfrm>
            <a:off x="5371093" y="3522760"/>
            <a:ext cx="1215397" cy="261610"/>
          </a:xfrm>
          <a:prstGeom prst="rect">
            <a:avLst/>
          </a:prstGeom>
          <a:noFill/>
        </p:spPr>
        <p:txBody>
          <a:bodyPr wrap="none" rtlCol="0">
            <a:spAutoFit/>
          </a:bodyPr>
          <a:lstStyle/>
          <a:p>
            <a:r>
              <a:rPr lang="en-GB" sz="1100" dirty="0" smtClean="0"/>
              <a:t>Input power [</a:t>
            </a:r>
            <a:r>
              <a:rPr lang="en-GB" sz="1100" dirty="0" err="1" smtClean="0"/>
              <a:t>dBm</a:t>
            </a:r>
            <a:r>
              <a:rPr lang="en-GB" sz="1100" dirty="0" smtClean="0"/>
              <a:t>]</a:t>
            </a:r>
            <a:endParaRPr lang="en-GB" sz="1100" dirty="0"/>
          </a:p>
        </p:txBody>
      </p:sp>
      <p:sp>
        <p:nvSpPr>
          <p:cNvPr id="27" name="TextBox 26"/>
          <p:cNvSpPr txBox="1"/>
          <p:nvPr/>
        </p:nvSpPr>
        <p:spPr>
          <a:xfrm>
            <a:off x="5371093" y="5897462"/>
            <a:ext cx="1215397" cy="261610"/>
          </a:xfrm>
          <a:prstGeom prst="rect">
            <a:avLst/>
          </a:prstGeom>
          <a:noFill/>
        </p:spPr>
        <p:txBody>
          <a:bodyPr wrap="none" rtlCol="0">
            <a:spAutoFit/>
          </a:bodyPr>
          <a:lstStyle/>
          <a:p>
            <a:r>
              <a:rPr lang="en-GB" sz="1100" dirty="0" smtClean="0"/>
              <a:t>Input power [</a:t>
            </a:r>
            <a:r>
              <a:rPr lang="en-GB" sz="1100" dirty="0" err="1" smtClean="0"/>
              <a:t>dBm</a:t>
            </a:r>
            <a:r>
              <a:rPr lang="en-GB" sz="1100" dirty="0" smtClean="0"/>
              <a:t>]</a:t>
            </a:r>
            <a:endParaRPr lang="en-GB" sz="1100" dirty="0"/>
          </a:p>
        </p:txBody>
      </p:sp>
      <p:sp>
        <p:nvSpPr>
          <p:cNvPr id="28" name="TextBox 27"/>
          <p:cNvSpPr txBox="1"/>
          <p:nvPr/>
        </p:nvSpPr>
        <p:spPr>
          <a:xfrm rot="16200000">
            <a:off x="3784152" y="4669488"/>
            <a:ext cx="1455848" cy="261610"/>
          </a:xfrm>
          <a:prstGeom prst="rect">
            <a:avLst/>
          </a:prstGeom>
          <a:noFill/>
        </p:spPr>
        <p:txBody>
          <a:bodyPr wrap="none" rtlCol="0">
            <a:spAutoFit/>
          </a:bodyPr>
          <a:lstStyle/>
          <a:p>
            <a:r>
              <a:rPr lang="en-GB" sz="1100" dirty="0" smtClean="0"/>
              <a:t>Phase dispersion [</a:t>
            </a:r>
            <a:r>
              <a:rPr lang="en-GB" sz="1100" dirty="0" err="1" smtClean="0"/>
              <a:t>deg</a:t>
            </a:r>
            <a:r>
              <a:rPr lang="en-GB" sz="1100" dirty="0" smtClean="0"/>
              <a:t>]</a:t>
            </a:r>
            <a:endParaRPr lang="en-GB" sz="1100" dirty="0"/>
          </a:p>
        </p:txBody>
      </p:sp>
      <p:sp>
        <p:nvSpPr>
          <p:cNvPr id="29" name="TextBox 28"/>
          <p:cNvSpPr txBox="1"/>
          <p:nvPr/>
        </p:nvSpPr>
        <p:spPr>
          <a:xfrm rot="16200000">
            <a:off x="3689738" y="2426255"/>
            <a:ext cx="1617751" cy="261610"/>
          </a:xfrm>
          <a:prstGeom prst="rect">
            <a:avLst/>
          </a:prstGeom>
          <a:noFill/>
        </p:spPr>
        <p:txBody>
          <a:bodyPr wrap="none" rtlCol="0">
            <a:spAutoFit/>
          </a:bodyPr>
          <a:lstStyle/>
          <a:p>
            <a:r>
              <a:rPr lang="en-GB" sz="1100" dirty="0" smtClean="0"/>
              <a:t>Amplitude dispersion [dB]</a:t>
            </a:r>
            <a:endParaRPr lang="en-GB" sz="1100" dirty="0"/>
          </a:p>
        </p:txBody>
      </p:sp>
      <p:sp>
        <p:nvSpPr>
          <p:cNvPr id="30" name="TextBox 29"/>
          <p:cNvSpPr txBox="1"/>
          <p:nvPr/>
        </p:nvSpPr>
        <p:spPr>
          <a:xfrm>
            <a:off x="6878703" y="1521595"/>
            <a:ext cx="622286" cy="261610"/>
          </a:xfrm>
          <a:prstGeom prst="rect">
            <a:avLst/>
          </a:prstGeom>
          <a:noFill/>
        </p:spPr>
        <p:txBody>
          <a:bodyPr wrap="none" rtlCol="0">
            <a:spAutoFit/>
          </a:bodyPr>
          <a:lstStyle/>
          <a:p>
            <a:r>
              <a:rPr lang="en-GB" sz="1100" dirty="0" smtClean="0"/>
              <a:t>+3 [dB]</a:t>
            </a:r>
            <a:endParaRPr lang="en-GB" sz="1100" dirty="0"/>
          </a:p>
        </p:txBody>
      </p:sp>
      <p:sp>
        <p:nvSpPr>
          <p:cNvPr id="31" name="TextBox 30"/>
          <p:cNvSpPr txBox="1"/>
          <p:nvPr/>
        </p:nvSpPr>
        <p:spPr>
          <a:xfrm>
            <a:off x="6888088" y="3383414"/>
            <a:ext cx="574196" cy="261610"/>
          </a:xfrm>
          <a:prstGeom prst="rect">
            <a:avLst/>
          </a:prstGeom>
          <a:noFill/>
        </p:spPr>
        <p:txBody>
          <a:bodyPr wrap="none" rtlCol="0">
            <a:spAutoFit/>
          </a:bodyPr>
          <a:lstStyle/>
          <a:p>
            <a:r>
              <a:rPr lang="en-GB" sz="1100" dirty="0"/>
              <a:t>-</a:t>
            </a:r>
            <a:r>
              <a:rPr lang="en-GB" sz="1100" dirty="0" smtClean="0"/>
              <a:t>3 [dB]</a:t>
            </a:r>
            <a:endParaRPr lang="en-GB" sz="1100" dirty="0"/>
          </a:p>
        </p:txBody>
      </p:sp>
      <p:sp>
        <p:nvSpPr>
          <p:cNvPr id="32" name="TextBox 31"/>
          <p:cNvSpPr txBox="1"/>
          <p:nvPr/>
        </p:nvSpPr>
        <p:spPr>
          <a:xfrm>
            <a:off x="6888088" y="3815462"/>
            <a:ext cx="779381" cy="261610"/>
          </a:xfrm>
          <a:prstGeom prst="rect">
            <a:avLst/>
          </a:prstGeom>
          <a:noFill/>
        </p:spPr>
        <p:txBody>
          <a:bodyPr wrap="none" rtlCol="0">
            <a:spAutoFit/>
          </a:bodyPr>
          <a:lstStyle/>
          <a:p>
            <a:r>
              <a:rPr lang="en-GB" sz="1100" dirty="0" smtClean="0"/>
              <a:t>+25 [</a:t>
            </a:r>
            <a:r>
              <a:rPr lang="en-GB" sz="1100" dirty="0" err="1" smtClean="0"/>
              <a:t>deg</a:t>
            </a:r>
            <a:r>
              <a:rPr lang="en-GB" sz="1100" dirty="0" smtClean="0"/>
              <a:t>]</a:t>
            </a:r>
            <a:endParaRPr lang="en-GB" sz="1100" dirty="0"/>
          </a:p>
        </p:txBody>
      </p:sp>
      <p:sp>
        <p:nvSpPr>
          <p:cNvPr id="33" name="TextBox 32"/>
          <p:cNvSpPr txBox="1"/>
          <p:nvPr/>
        </p:nvSpPr>
        <p:spPr>
          <a:xfrm>
            <a:off x="6888088" y="5759678"/>
            <a:ext cx="731290" cy="261610"/>
          </a:xfrm>
          <a:prstGeom prst="rect">
            <a:avLst/>
          </a:prstGeom>
          <a:noFill/>
        </p:spPr>
        <p:txBody>
          <a:bodyPr wrap="none" rtlCol="0">
            <a:spAutoFit/>
          </a:bodyPr>
          <a:lstStyle/>
          <a:p>
            <a:r>
              <a:rPr lang="en-GB" sz="1100" dirty="0"/>
              <a:t>-</a:t>
            </a:r>
            <a:r>
              <a:rPr lang="en-GB" sz="1100" dirty="0" smtClean="0"/>
              <a:t>25 [</a:t>
            </a:r>
            <a:r>
              <a:rPr lang="en-GB" sz="1100" dirty="0" err="1" smtClean="0"/>
              <a:t>deg</a:t>
            </a:r>
            <a:r>
              <a:rPr lang="en-GB" sz="1100" dirty="0" smtClean="0"/>
              <a:t>]</a:t>
            </a:r>
            <a:endParaRPr lang="en-GB" sz="1100" dirty="0"/>
          </a:p>
        </p:txBody>
      </p:sp>
      <p:sp>
        <p:nvSpPr>
          <p:cNvPr id="34" name="TextBox 33"/>
          <p:cNvSpPr txBox="1"/>
          <p:nvPr/>
        </p:nvSpPr>
        <p:spPr>
          <a:xfrm>
            <a:off x="5906224" y="1779425"/>
            <a:ext cx="1311578" cy="646331"/>
          </a:xfrm>
          <a:prstGeom prst="rect">
            <a:avLst/>
          </a:prstGeom>
          <a:noFill/>
        </p:spPr>
        <p:txBody>
          <a:bodyPr wrap="none" rtlCol="0">
            <a:spAutoFit/>
          </a:bodyPr>
          <a:lstStyle/>
          <a:p>
            <a:r>
              <a:rPr lang="en-GB" sz="1200" dirty="0" smtClean="0">
                <a:solidFill>
                  <a:srgbClr val="FF0000"/>
                </a:solidFill>
              </a:rPr>
              <a:t>First test &gt; 6 dB</a:t>
            </a:r>
          </a:p>
          <a:p>
            <a:r>
              <a:rPr lang="en-GB" sz="1200" dirty="0" smtClean="0">
                <a:solidFill>
                  <a:srgbClr val="0070C0"/>
                </a:solidFill>
              </a:rPr>
              <a:t>After strict</a:t>
            </a:r>
          </a:p>
          <a:p>
            <a:r>
              <a:rPr lang="en-GB" sz="1200" dirty="0" smtClean="0">
                <a:solidFill>
                  <a:srgbClr val="0070C0"/>
                </a:solidFill>
              </a:rPr>
              <a:t>adjustment &lt; 1 dB</a:t>
            </a:r>
            <a:endParaRPr lang="en-GB" sz="1200" dirty="0">
              <a:solidFill>
                <a:srgbClr val="0070C0"/>
              </a:solidFill>
            </a:endParaRPr>
          </a:p>
        </p:txBody>
      </p:sp>
      <p:sp>
        <p:nvSpPr>
          <p:cNvPr id="35" name="TextBox 34"/>
          <p:cNvSpPr txBox="1"/>
          <p:nvPr/>
        </p:nvSpPr>
        <p:spPr>
          <a:xfrm>
            <a:off x="4749629" y="5431844"/>
            <a:ext cx="2201465" cy="461665"/>
          </a:xfrm>
          <a:prstGeom prst="rect">
            <a:avLst/>
          </a:prstGeom>
          <a:noFill/>
        </p:spPr>
        <p:txBody>
          <a:bodyPr wrap="square" rtlCol="0">
            <a:spAutoFit/>
          </a:bodyPr>
          <a:lstStyle/>
          <a:p>
            <a:r>
              <a:rPr lang="en-GB" sz="1200" dirty="0" smtClean="0">
                <a:solidFill>
                  <a:srgbClr val="FF0000"/>
                </a:solidFill>
              </a:rPr>
              <a:t>First test (&gt; 35 </a:t>
            </a:r>
            <a:r>
              <a:rPr lang="en-GB" sz="1200" dirty="0" err="1" smtClean="0">
                <a:solidFill>
                  <a:srgbClr val="FF0000"/>
                </a:solidFill>
              </a:rPr>
              <a:t>deg</a:t>
            </a:r>
            <a:r>
              <a:rPr lang="en-GB" sz="1200" dirty="0" smtClean="0">
                <a:solidFill>
                  <a:srgbClr val="FF0000"/>
                </a:solidFill>
              </a:rPr>
              <a:t>)</a:t>
            </a:r>
          </a:p>
          <a:p>
            <a:r>
              <a:rPr lang="en-GB" sz="1200" dirty="0" smtClean="0">
                <a:solidFill>
                  <a:srgbClr val="0070C0"/>
                </a:solidFill>
              </a:rPr>
              <a:t>After strict adjustment (&lt; </a:t>
            </a:r>
            <a:r>
              <a:rPr lang="en-GB" sz="1200" dirty="0">
                <a:solidFill>
                  <a:srgbClr val="0070C0"/>
                </a:solidFill>
              </a:rPr>
              <a:t>8</a:t>
            </a:r>
            <a:r>
              <a:rPr lang="en-GB" sz="1200" dirty="0" smtClean="0">
                <a:solidFill>
                  <a:srgbClr val="0070C0"/>
                </a:solidFill>
              </a:rPr>
              <a:t> </a:t>
            </a:r>
            <a:r>
              <a:rPr lang="en-GB" sz="1200" dirty="0" err="1" smtClean="0">
                <a:solidFill>
                  <a:srgbClr val="0070C0"/>
                </a:solidFill>
              </a:rPr>
              <a:t>deg</a:t>
            </a:r>
            <a:r>
              <a:rPr lang="en-GB" sz="1200" dirty="0" smtClean="0">
                <a:solidFill>
                  <a:srgbClr val="0070C0"/>
                </a:solidFill>
              </a:rPr>
              <a:t>)</a:t>
            </a:r>
            <a:endParaRPr lang="en-GB" sz="1200" dirty="0">
              <a:solidFill>
                <a:srgbClr val="0070C0"/>
              </a:solidFill>
            </a:endParaRPr>
          </a:p>
        </p:txBody>
      </p:sp>
      <p:sp>
        <p:nvSpPr>
          <p:cNvPr id="36" name="TextBox 35"/>
          <p:cNvSpPr txBox="1"/>
          <p:nvPr/>
        </p:nvSpPr>
        <p:spPr>
          <a:xfrm>
            <a:off x="4572711" y="512733"/>
            <a:ext cx="6912470" cy="584775"/>
          </a:xfrm>
          <a:prstGeom prst="rect">
            <a:avLst/>
          </a:prstGeom>
          <a:noFill/>
        </p:spPr>
        <p:txBody>
          <a:bodyPr wrap="none" rtlCol="0">
            <a:spAutoFit/>
          </a:bodyPr>
          <a:lstStyle/>
          <a:p>
            <a:r>
              <a:rPr lang="en-GB" sz="1600" dirty="0" smtClean="0">
                <a:solidFill>
                  <a:srgbClr val="FF0000"/>
                </a:solidFill>
              </a:rPr>
              <a:t>First test 				total amplitude	7.2 [dB]	total phase 	51 [</a:t>
            </a:r>
            <a:r>
              <a:rPr lang="en-GB" sz="1600" dirty="0" err="1" smtClean="0">
                <a:solidFill>
                  <a:srgbClr val="FF0000"/>
                </a:solidFill>
              </a:rPr>
              <a:t>deg</a:t>
            </a:r>
            <a:r>
              <a:rPr lang="en-GB" sz="1600" dirty="0">
                <a:solidFill>
                  <a:srgbClr val="FF0000"/>
                </a:solidFill>
              </a:rPr>
              <a:t>]</a:t>
            </a:r>
            <a:endParaRPr lang="en-GB" sz="1600" dirty="0" smtClean="0">
              <a:solidFill>
                <a:srgbClr val="FF0000"/>
              </a:solidFill>
            </a:endParaRPr>
          </a:p>
          <a:p>
            <a:r>
              <a:rPr lang="en-GB" sz="1600" dirty="0" smtClean="0">
                <a:solidFill>
                  <a:srgbClr val="0070C0"/>
                </a:solidFill>
              </a:rPr>
              <a:t>After strict adjustment		total amplitude	1.7 [dB]	total phase		15 [</a:t>
            </a:r>
            <a:r>
              <a:rPr lang="en-GB" sz="1600" dirty="0" err="1" smtClean="0">
                <a:solidFill>
                  <a:srgbClr val="0070C0"/>
                </a:solidFill>
              </a:rPr>
              <a:t>deg</a:t>
            </a:r>
            <a:r>
              <a:rPr lang="en-GB" sz="1600" dirty="0" smtClean="0">
                <a:solidFill>
                  <a:srgbClr val="0070C0"/>
                </a:solidFill>
              </a:rPr>
              <a:t>]</a:t>
            </a:r>
            <a:endParaRPr lang="en-GB" sz="1600" dirty="0">
              <a:solidFill>
                <a:srgbClr val="0070C0"/>
              </a:solidFill>
            </a:endParaRPr>
          </a:p>
        </p:txBody>
      </p:sp>
    </p:spTree>
    <p:extLst>
      <p:ext uri="{BB962C8B-B14F-4D97-AF65-F5344CB8AC3E}">
        <p14:creationId xmlns:p14="http://schemas.microsoft.com/office/powerpoint/2010/main" val="8076984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Thermal effects</a:t>
            </a:r>
            <a:endParaRPr lang="en-GB" dirty="0"/>
          </a:p>
        </p:txBody>
      </p:sp>
      <p:sp>
        <p:nvSpPr>
          <p:cNvPr id="3" name="Content Placeholder 2"/>
          <p:cNvSpPr>
            <a:spLocks noGrp="1"/>
          </p:cNvSpPr>
          <p:nvPr>
            <p:ph sz="half" idx="1"/>
          </p:nvPr>
        </p:nvSpPr>
        <p:spPr>
          <a:xfrm>
            <a:off x="263353" y="1484784"/>
            <a:ext cx="4824536" cy="4896544"/>
          </a:xfrm>
        </p:spPr>
        <p:txBody>
          <a:bodyPr>
            <a:normAutofit fontScale="85000" lnSpcReduction="20000"/>
          </a:bodyPr>
          <a:lstStyle/>
          <a:p>
            <a:pPr>
              <a:buNone/>
            </a:pPr>
            <a:r>
              <a:rPr lang="en-GB" dirty="0" smtClean="0"/>
              <a:t>With a pulsed (seconds) system, two parameters affect the lifetime:</a:t>
            </a:r>
          </a:p>
          <a:p>
            <a:pPr lvl="1"/>
            <a:r>
              <a:rPr lang="en-GB" dirty="0" smtClean="0"/>
              <a:t>Case Temperature,</a:t>
            </a:r>
          </a:p>
          <a:p>
            <a:pPr lvl="1"/>
            <a:r>
              <a:rPr lang="en-GB" dirty="0" smtClean="0"/>
              <a:t>Delta Temperature over the cycle.,</a:t>
            </a:r>
          </a:p>
          <a:p>
            <a:pPr>
              <a:buNone/>
            </a:pPr>
            <a:r>
              <a:rPr lang="en-GB" dirty="0" smtClean="0"/>
              <a:t>Operating at the best efficient point will then help to reduce the electrical bill, and also help to increase the lifetime,</a:t>
            </a:r>
          </a:p>
          <a:p>
            <a:pPr>
              <a:buNone/>
            </a:pPr>
            <a:r>
              <a:rPr lang="en-GB" dirty="0"/>
              <a:t>Operating at a too low power is </a:t>
            </a:r>
            <a:r>
              <a:rPr lang="en-GB" dirty="0" smtClean="0"/>
              <a:t>counter-productive, as </a:t>
            </a:r>
            <a:r>
              <a:rPr lang="en-GB" dirty="0"/>
              <a:t>efficiency reduces, case thermal temp will </a:t>
            </a:r>
            <a:r>
              <a:rPr lang="en-GB" dirty="0" smtClean="0"/>
              <a:t>increase,</a:t>
            </a:r>
          </a:p>
          <a:p>
            <a:pPr>
              <a:buNone/>
            </a:pPr>
            <a:r>
              <a:rPr lang="en-GB" dirty="0" smtClean="0"/>
              <a:t>… but we have to operate at sub-optimum efficiency (    ) to assure availability!</a:t>
            </a:r>
          </a:p>
          <a:p>
            <a:pPr>
              <a:buNone/>
            </a:pPr>
            <a:r>
              <a:rPr lang="en-GB" dirty="0" smtClean="0"/>
              <a:t>Once we will master the operation of the system, thanks to our possibility to switch offline modules without affecting the global performance (</a:t>
            </a:r>
            <a:r>
              <a:rPr lang="en-GB" dirty="0" smtClean="0">
                <a:solidFill>
                  <a:srgbClr val="00B050"/>
                </a:solidFill>
              </a:rPr>
              <a:t>thanks to cavity combiner!</a:t>
            </a:r>
            <a:r>
              <a:rPr lang="en-GB" dirty="0" smtClean="0"/>
              <a:t>), we intend to operate with a minimum number of modules in order to increase efficiency, redundancy</a:t>
            </a:r>
            <a:r>
              <a:rPr lang="en-GB" dirty="0"/>
              <a:t> </a:t>
            </a:r>
            <a:r>
              <a:rPr lang="en-GB" dirty="0" smtClean="0"/>
              <a:t>(availability for beams) and lifetime!</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28</a:t>
            </a:fld>
            <a:endParaRPr lang="en-US" dirty="0"/>
          </a:p>
        </p:txBody>
      </p:sp>
      <p:graphicFrame>
        <p:nvGraphicFramePr>
          <p:cNvPr id="9" name="Chart 8"/>
          <p:cNvGraphicFramePr>
            <a:graphicFrameLocks/>
          </p:cNvGraphicFramePr>
          <p:nvPr>
            <p:extLst>
              <p:ext uri="{D42A27DB-BD31-4B8C-83A1-F6EECF244321}">
                <p14:modId xmlns:p14="http://schemas.microsoft.com/office/powerpoint/2010/main" val="1199181851"/>
              </p:ext>
            </p:extLst>
          </p:nvPr>
        </p:nvGraphicFramePr>
        <p:xfrm>
          <a:off x="5032188" y="332656"/>
          <a:ext cx="6752444" cy="316835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6560500" y="836712"/>
            <a:ext cx="471604" cy="261610"/>
          </a:xfrm>
          <a:prstGeom prst="rect">
            <a:avLst/>
          </a:prstGeom>
          <a:noFill/>
        </p:spPr>
        <p:txBody>
          <a:bodyPr wrap="none" rtlCol="0">
            <a:spAutoFit/>
          </a:bodyPr>
          <a:lstStyle/>
          <a:p>
            <a:r>
              <a:rPr lang="en-US" sz="1100" dirty="0" smtClean="0">
                <a:solidFill>
                  <a:srgbClr val="92D050"/>
                </a:solidFill>
              </a:rPr>
              <a:t>20ºC</a:t>
            </a:r>
            <a:endParaRPr lang="en-GB" sz="1100" dirty="0">
              <a:solidFill>
                <a:srgbClr val="92D050"/>
              </a:solidFill>
            </a:endParaRPr>
          </a:p>
        </p:txBody>
      </p:sp>
      <p:sp>
        <p:nvSpPr>
          <p:cNvPr id="11" name="TextBox 10"/>
          <p:cNvSpPr txBox="1"/>
          <p:nvPr/>
        </p:nvSpPr>
        <p:spPr>
          <a:xfrm>
            <a:off x="6560500" y="1052736"/>
            <a:ext cx="471604" cy="261610"/>
          </a:xfrm>
          <a:prstGeom prst="rect">
            <a:avLst/>
          </a:prstGeom>
          <a:noFill/>
        </p:spPr>
        <p:txBody>
          <a:bodyPr wrap="none" rtlCol="0">
            <a:spAutoFit/>
          </a:bodyPr>
          <a:lstStyle/>
          <a:p>
            <a:r>
              <a:rPr lang="en-US" sz="1100" dirty="0" smtClean="0">
                <a:solidFill>
                  <a:srgbClr val="00B0F0"/>
                </a:solidFill>
              </a:rPr>
              <a:t>40ºC</a:t>
            </a:r>
            <a:endParaRPr lang="en-GB" sz="1100" dirty="0">
              <a:solidFill>
                <a:srgbClr val="00B0F0"/>
              </a:solidFill>
            </a:endParaRPr>
          </a:p>
        </p:txBody>
      </p:sp>
      <p:sp>
        <p:nvSpPr>
          <p:cNvPr id="12" name="TextBox 11"/>
          <p:cNvSpPr txBox="1"/>
          <p:nvPr/>
        </p:nvSpPr>
        <p:spPr>
          <a:xfrm>
            <a:off x="6560500" y="1223174"/>
            <a:ext cx="471604" cy="261610"/>
          </a:xfrm>
          <a:prstGeom prst="rect">
            <a:avLst/>
          </a:prstGeom>
          <a:noFill/>
        </p:spPr>
        <p:txBody>
          <a:bodyPr wrap="none" rtlCol="0">
            <a:spAutoFit/>
          </a:bodyPr>
          <a:lstStyle/>
          <a:p>
            <a:r>
              <a:rPr lang="en-US" sz="1100" dirty="0">
                <a:solidFill>
                  <a:srgbClr val="FFC000"/>
                </a:solidFill>
              </a:rPr>
              <a:t>6</a:t>
            </a:r>
            <a:r>
              <a:rPr lang="en-US" sz="1100" dirty="0" smtClean="0">
                <a:solidFill>
                  <a:srgbClr val="FFC000"/>
                </a:solidFill>
              </a:rPr>
              <a:t>0ºC</a:t>
            </a:r>
            <a:endParaRPr lang="en-GB" sz="1100" dirty="0">
              <a:solidFill>
                <a:srgbClr val="FFC000"/>
              </a:solidFill>
            </a:endParaRPr>
          </a:p>
        </p:txBody>
      </p:sp>
      <p:sp>
        <p:nvSpPr>
          <p:cNvPr id="13" name="TextBox 12"/>
          <p:cNvSpPr txBox="1"/>
          <p:nvPr/>
        </p:nvSpPr>
        <p:spPr>
          <a:xfrm>
            <a:off x="6560500" y="1439198"/>
            <a:ext cx="471604" cy="261610"/>
          </a:xfrm>
          <a:prstGeom prst="rect">
            <a:avLst/>
          </a:prstGeom>
          <a:noFill/>
        </p:spPr>
        <p:txBody>
          <a:bodyPr wrap="none" rtlCol="0">
            <a:spAutoFit/>
          </a:bodyPr>
          <a:lstStyle/>
          <a:p>
            <a:r>
              <a:rPr lang="en-US" sz="1100" dirty="0" smtClean="0">
                <a:solidFill>
                  <a:srgbClr val="FF0000"/>
                </a:solidFill>
              </a:rPr>
              <a:t>80ºC</a:t>
            </a:r>
            <a:endParaRPr lang="en-GB" sz="1100" dirty="0">
              <a:solidFill>
                <a:srgbClr val="FF0000"/>
              </a:solidFill>
            </a:endParaRPr>
          </a:p>
        </p:txBody>
      </p:sp>
      <p:sp>
        <p:nvSpPr>
          <p:cNvPr id="14" name="TextBox 13"/>
          <p:cNvSpPr txBox="1"/>
          <p:nvPr/>
        </p:nvSpPr>
        <p:spPr>
          <a:xfrm>
            <a:off x="6488774" y="1655222"/>
            <a:ext cx="550151" cy="261610"/>
          </a:xfrm>
          <a:prstGeom prst="rect">
            <a:avLst/>
          </a:prstGeom>
          <a:noFill/>
        </p:spPr>
        <p:txBody>
          <a:bodyPr wrap="none" rtlCol="0">
            <a:spAutoFit/>
          </a:bodyPr>
          <a:lstStyle/>
          <a:p>
            <a:r>
              <a:rPr lang="en-US" sz="1100" dirty="0" smtClean="0">
                <a:solidFill>
                  <a:srgbClr val="C00000"/>
                </a:solidFill>
              </a:rPr>
              <a:t>100ºC</a:t>
            </a:r>
            <a:endParaRPr lang="en-GB" sz="1100" dirty="0">
              <a:solidFill>
                <a:srgbClr val="C00000"/>
              </a:solidFill>
            </a:endParaRPr>
          </a:p>
        </p:txBody>
      </p:sp>
      <p:sp>
        <p:nvSpPr>
          <p:cNvPr id="15" name="TextBox 14"/>
          <p:cNvSpPr txBox="1"/>
          <p:nvPr/>
        </p:nvSpPr>
        <p:spPr>
          <a:xfrm>
            <a:off x="6027974" y="639228"/>
            <a:ext cx="1471750" cy="307777"/>
          </a:xfrm>
          <a:prstGeom prst="rect">
            <a:avLst/>
          </a:prstGeom>
          <a:noFill/>
        </p:spPr>
        <p:txBody>
          <a:bodyPr wrap="none" rtlCol="0">
            <a:spAutoFit/>
          </a:bodyPr>
          <a:lstStyle/>
          <a:p>
            <a:r>
              <a:rPr lang="en-GB" sz="1400" dirty="0" smtClean="0"/>
              <a:t>Case temperature</a:t>
            </a:r>
            <a:endParaRPr lang="en-GB" sz="1400" dirty="0"/>
          </a:p>
        </p:txBody>
      </p:sp>
      <p:pic>
        <p:nvPicPr>
          <p:cNvPr id="17" name="Picture 16"/>
          <p:cNvPicPr>
            <a:picLocks noChangeAspect="1"/>
          </p:cNvPicPr>
          <p:nvPr/>
        </p:nvPicPr>
        <p:blipFill>
          <a:blip r:embed="rId3"/>
          <a:stretch>
            <a:fillRect/>
          </a:stretch>
        </p:blipFill>
        <p:spPr>
          <a:xfrm>
            <a:off x="5774821" y="3356992"/>
            <a:ext cx="5908940" cy="2952328"/>
          </a:xfrm>
          <a:prstGeom prst="rect">
            <a:avLst/>
          </a:prstGeom>
        </p:spPr>
      </p:pic>
      <p:sp>
        <p:nvSpPr>
          <p:cNvPr id="18" name="5-Point Star 17"/>
          <p:cNvSpPr/>
          <p:nvPr/>
        </p:nvSpPr>
        <p:spPr>
          <a:xfrm>
            <a:off x="7536160" y="4719528"/>
            <a:ext cx="288032" cy="26632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5-Point Star 18"/>
          <p:cNvSpPr/>
          <p:nvPr/>
        </p:nvSpPr>
        <p:spPr>
          <a:xfrm>
            <a:off x="7968208" y="4609477"/>
            <a:ext cx="288032" cy="266328"/>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5-Point Star 19"/>
          <p:cNvSpPr/>
          <p:nvPr/>
        </p:nvSpPr>
        <p:spPr>
          <a:xfrm>
            <a:off x="7536160" y="3645024"/>
            <a:ext cx="288032" cy="26632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5-Point Star 20"/>
          <p:cNvSpPr/>
          <p:nvPr/>
        </p:nvSpPr>
        <p:spPr>
          <a:xfrm>
            <a:off x="7968208" y="3573016"/>
            <a:ext cx="288032" cy="266328"/>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5-Point Star 21"/>
          <p:cNvSpPr/>
          <p:nvPr/>
        </p:nvSpPr>
        <p:spPr>
          <a:xfrm>
            <a:off x="5356283" y="5475645"/>
            <a:ext cx="288032" cy="266328"/>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5-Point Star 22"/>
          <p:cNvSpPr/>
          <p:nvPr/>
        </p:nvSpPr>
        <p:spPr>
          <a:xfrm>
            <a:off x="5356283" y="5835652"/>
            <a:ext cx="288032" cy="26632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5519936" y="5497487"/>
            <a:ext cx="671979" cy="307777"/>
          </a:xfrm>
          <a:prstGeom prst="rect">
            <a:avLst/>
          </a:prstGeom>
          <a:noFill/>
        </p:spPr>
        <p:txBody>
          <a:bodyPr wrap="none" rtlCol="0">
            <a:spAutoFit/>
          </a:bodyPr>
          <a:lstStyle/>
          <a:p>
            <a:r>
              <a:rPr lang="en-GB" sz="1400" dirty="0" smtClean="0"/>
              <a:t>72/80</a:t>
            </a:r>
            <a:endParaRPr lang="en-GB" sz="1400" dirty="0"/>
          </a:p>
        </p:txBody>
      </p:sp>
      <p:sp>
        <p:nvSpPr>
          <p:cNvPr id="25" name="TextBox 24"/>
          <p:cNvSpPr txBox="1"/>
          <p:nvPr/>
        </p:nvSpPr>
        <p:spPr>
          <a:xfrm>
            <a:off x="5519936" y="5877272"/>
            <a:ext cx="671979" cy="307777"/>
          </a:xfrm>
          <a:prstGeom prst="rect">
            <a:avLst/>
          </a:prstGeom>
          <a:noFill/>
        </p:spPr>
        <p:txBody>
          <a:bodyPr wrap="none" rtlCol="0">
            <a:spAutoFit/>
          </a:bodyPr>
          <a:lstStyle/>
          <a:p>
            <a:r>
              <a:rPr lang="en-GB" sz="1400" dirty="0" smtClean="0"/>
              <a:t>80/80</a:t>
            </a:r>
            <a:endParaRPr lang="en-GB" sz="1400" dirty="0"/>
          </a:p>
        </p:txBody>
      </p:sp>
      <p:sp>
        <p:nvSpPr>
          <p:cNvPr id="28" name="5-Point Star 27"/>
          <p:cNvSpPr/>
          <p:nvPr/>
        </p:nvSpPr>
        <p:spPr>
          <a:xfrm>
            <a:off x="1343472" y="4397188"/>
            <a:ext cx="288032" cy="26632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61104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To date</a:t>
            </a:r>
            <a:endParaRPr lang="en-GB" dirty="0"/>
          </a:p>
        </p:txBody>
      </p:sp>
      <p:sp>
        <p:nvSpPr>
          <p:cNvPr id="10" name="Content Placeholder 9"/>
          <p:cNvSpPr>
            <a:spLocks noGrp="1"/>
          </p:cNvSpPr>
          <p:nvPr>
            <p:ph sz="half" idx="1"/>
          </p:nvPr>
        </p:nvSpPr>
        <p:spPr>
          <a:xfrm>
            <a:off x="1024127" y="1484784"/>
            <a:ext cx="3991753" cy="4824576"/>
          </a:xfrm>
        </p:spPr>
        <p:txBody>
          <a:bodyPr>
            <a:normAutofit fontScale="92500" lnSpcReduction="10000"/>
          </a:bodyPr>
          <a:lstStyle/>
          <a:p>
            <a:pPr>
              <a:buNone/>
            </a:pPr>
            <a:r>
              <a:rPr lang="en-GB" dirty="0" smtClean="0"/>
              <a:t>After 10 trials, one Demonstrator (one full tower) has successfully qualified at full performances and under full stress</a:t>
            </a:r>
          </a:p>
          <a:p>
            <a:pPr>
              <a:buNone/>
            </a:pPr>
            <a:r>
              <a:rPr lang="en-GB" dirty="0" smtClean="0"/>
              <a:t>12 modules have performed ageing tests providing expected lifetime longer than 500’000 hours of operation (100 years), that allows us to apply MTBF calculations with confidence</a:t>
            </a:r>
          </a:p>
          <a:p>
            <a:pPr>
              <a:buNone/>
            </a:pPr>
            <a:r>
              <a:rPr lang="en-GB" dirty="0" smtClean="0"/>
              <a:t>Almost all other devices than modules have been delivered, installed and commissioned</a:t>
            </a:r>
          </a:p>
          <a:p>
            <a:pPr>
              <a:buNone/>
            </a:pPr>
            <a:r>
              <a:rPr lang="en-GB" dirty="0" smtClean="0"/>
              <a:t>Modules are being delivered from this week at a rate of 120+ per week, with all modules delivered before end 2019 (spares in 2020)</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29</a:t>
            </a:fld>
            <a:endParaRPr lang="en-US" dirty="0"/>
          </a:p>
        </p:txBody>
      </p:sp>
      <p:pic>
        <p:nvPicPr>
          <p:cNvPr id="8" name="Picture 7"/>
          <p:cNvPicPr>
            <a:picLocks noChangeAspect="1"/>
          </p:cNvPicPr>
          <p:nvPr/>
        </p:nvPicPr>
        <p:blipFill>
          <a:blip r:embed="rId2"/>
          <a:stretch>
            <a:fillRect/>
          </a:stretch>
        </p:blipFill>
        <p:spPr>
          <a:xfrm>
            <a:off x="5087888" y="1628800"/>
            <a:ext cx="6552728" cy="4368485"/>
          </a:xfrm>
          <a:prstGeom prst="rect">
            <a:avLst/>
          </a:prstGeom>
        </p:spPr>
      </p:pic>
    </p:spTree>
    <p:extLst>
      <p:ext uri="{BB962C8B-B14F-4D97-AF65-F5344CB8AC3E}">
        <p14:creationId xmlns:p14="http://schemas.microsoft.com/office/powerpoint/2010/main" val="2445629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Brief Description of the project</a:t>
            </a:r>
            <a:endParaRPr lang="en-GB" dirty="0"/>
          </a:p>
        </p:txBody>
      </p:sp>
      <p:sp>
        <p:nvSpPr>
          <p:cNvPr id="3" name="Content Placeholder 2"/>
          <p:cNvSpPr>
            <a:spLocks noGrp="1"/>
          </p:cNvSpPr>
          <p:nvPr>
            <p:ph sz="half" idx="1"/>
          </p:nvPr>
        </p:nvSpPr>
        <p:spPr/>
        <p:txBody>
          <a:bodyPr/>
          <a:lstStyle/>
          <a:p>
            <a:r>
              <a:rPr lang="en-GB" dirty="0" smtClean="0"/>
              <a:t>First definition of the project (2011)</a:t>
            </a:r>
          </a:p>
          <a:p>
            <a:pPr lvl="1"/>
            <a:r>
              <a:rPr lang="en-GB" dirty="0" smtClean="0"/>
              <a:t>Four to become six Travelling Wave Cavities</a:t>
            </a:r>
          </a:p>
          <a:p>
            <a:pPr lvl="1"/>
            <a:r>
              <a:rPr lang="en-GB" dirty="0" smtClean="0"/>
              <a:t>Four existing amplifiers upgraded to 1.05 MW* feeding four cavities</a:t>
            </a:r>
          </a:p>
          <a:p>
            <a:pPr lvl="1"/>
            <a:r>
              <a:rPr lang="en-GB" dirty="0" smtClean="0"/>
              <a:t>Two new power amplifiers delivering 1.4 MW* to two cavities (became 1.6 MW* in 2015)</a:t>
            </a:r>
          </a:p>
          <a:p>
            <a:pPr lvl="1"/>
            <a:r>
              <a:rPr lang="en-GB" dirty="0" smtClean="0"/>
              <a:t>A new building</a:t>
            </a:r>
          </a:p>
          <a:p>
            <a:pPr lvl="1"/>
            <a:r>
              <a:rPr lang="en-GB" dirty="0" smtClean="0"/>
              <a:t>A new SPS-LSS3 layout</a:t>
            </a:r>
          </a:p>
          <a:p>
            <a:pPr lvl="1"/>
            <a:endParaRPr lang="en-GB" dirty="0" smtClean="0"/>
          </a:p>
          <a:p>
            <a:pPr lvl="1"/>
            <a:r>
              <a:rPr lang="en-GB" dirty="0" smtClean="0"/>
              <a:t>*All RF power levels being peak power operating with a duty cycle at 50% at 42 kHz or 172 kHz</a:t>
            </a:r>
            <a:endParaRPr lang="en-GB" dirty="0"/>
          </a:p>
        </p:txBody>
      </p:sp>
      <p:sp>
        <p:nvSpPr>
          <p:cNvPr id="4" name="Date Placeholder 3"/>
          <p:cNvSpPr>
            <a:spLocks noGrp="1"/>
          </p:cNvSpPr>
          <p:nvPr>
            <p:ph type="dt" sz="half" idx="10"/>
          </p:nvPr>
        </p:nvSpPr>
        <p:spPr/>
        <p:txBody>
          <a:bodyPr/>
          <a:lstStyle/>
          <a:p>
            <a:r>
              <a:rPr lang="en-US" smtClean="0"/>
              <a:t>Workshop on Energy Efficient RF, 19 June 2019</a:t>
            </a:r>
            <a:endParaRPr lang="en-US" dirty="0"/>
          </a:p>
        </p:txBody>
      </p:sp>
      <p:sp>
        <p:nvSpPr>
          <p:cNvPr id="5" name="Footer Placeholder 4"/>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3</a:t>
            </a:fld>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72064" y="2721513"/>
            <a:ext cx="3528172" cy="2488467"/>
          </a:xfrm>
          <a:prstGeom prst="rect">
            <a:avLst/>
          </a:prstGeom>
          <a:noFill/>
          <a:ln w="9525">
            <a:noFill/>
            <a:miter lim="800000"/>
            <a:headEnd/>
            <a:tailEnd/>
          </a:ln>
        </p:spPr>
      </p:pic>
      <p:cxnSp>
        <p:nvCxnSpPr>
          <p:cNvPr id="9" name="Straight Arrow Connector 8"/>
          <p:cNvCxnSpPr/>
          <p:nvPr/>
        </p:nvCxnSpPr>
        <p:spPr>
          <a:xfrm flipV="1">
            <a:off x="7822796" y="3407313"/>
            <a:ext cx="137160" cy="18288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822796" y="3315873"/>
            <a:ext cx="457200" cy="27432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9102956" y="3178713"/>
            <a:ext cx="91440" cy="18288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228436" y="2675793"/>
            <a:ext cx="2926080" cy="216802"/>
          </a:xfrm>
          <a:prstGeom prst="rect">
            <a:avLst/>
          </a:prstGeom>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100" b="1" dirty="0" smtClean="0"/>
              <a:t>Available RF voltage as a function of </a:t>
            </a:r>
            <a:r>
              <a:rPr lang="en-US" sz="1100" b="1" dirty="0" err="1" smtClean="0"/>
              <a:t>Irf</a:t>
            </a:r>
            <a:endParaRPr lang="en-US" sz="1100" b="1" baseline="-25000" dirty="0"/>
          </a:p>
        </p:txBody>
      </p:sp>
      <p:cxnSp>
        <p:nvCxnSpPr>
          <p:cNvPr id="13" name="Straight Connector 12"/>
          <p:cNvCxnSpPr/>
          <p:nvPr/>
        </p:nvCxnSpPr>
        <p:spPr>
          <a:xfrm>
            <a:off x="7274156" y="3635913"/>
            <a:ext cx="288036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954116" y="3498753"/>
            <a:ext cx="274320" cy="228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449479" y="2348880"/>
            <a:ext cx="1754006" cy="246221"/>
          </a:xfrm>
          <a:prstGeom prst="rect">
            <a:avLst/>
          </a:prstGeom>
          <a:noFill/>
        </p:spPr>
        <p:txBody>
          <a:bodyPr wrap="none" rtlCol="0">
            <a:spAutoFit/>
          </a:bodyPr>
          <a:lstStyle/>
          <a:p>
            <a:r>
              <a:rPr lang="en-GB" sz="1000" dirty="0" smtClean="0"/>
              <a:t>Courtesy Elena Chapochnikova</a:t>
            </a:r>
            <a:endParaRPr lang="en-GB" sz="1000" dirty="0"/>
          </a:p>
        </p:txBody>
      </p:sp>
    </p:spTree>
    <p:extLst>
      <p:ext uri="{BB962C8B-B14F-4D97-AF65-F5344CB8AC3E}">
        <p14:creationId xmlns:p14="http://schemas.microsoft.com/office/powerpoint/2010/main" val="4258200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idx="1"/>
          </p:nvPr>
        </p:nvSpPr>
        <p:spPr/>
        <p:txBody>
          <a:bodyPr/>
          <a:lstStyle/>
          <a:p>
            <a:pPr>
              <a:buNone/>
            </a:pPr>
            <a:r>
              <a:rPr lang="en-GB" dirty="0" smtClean="0"/>
              <a:t>After a very difficult design, industrialisation and test phase, we now entered the production phase.</a:t>
            </a:r>
          </a:p>
          <a:p>
            <a:pPr>
              <a:buNone/>
            </a:pPr>
            <a:r>
              <a:rPr lang="en-GB" dirty="0" smtClean="0"/>
              <a:t>Brazing of the transistors to their heatsink was very complex to achieve, this is very particular to the 30 seconds multi thermal cycles needed as being an injector for the LHC, and Thales did a fantastic job to provide a high tech solution.</a:t>
            </a:r>
          </a:p>
          <a:p>
            <a:pPr>
              <a:buNone/>
            </a:pPr>
            <a:r>
              <a:rPr lang="en-GB" dirty="0" smtClean="0"/>
              <a:t>Cavity combiner is a key solution in order to take full advantage of the granularity, it also helps increasing the efficiency of a SSPA system, discrepancy must be very well managed.</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30</a:t>
            </a:fld>
            <a:endParaRPr lang="en-US" dirty="0"/>
          </a:p>
        </p:txBody>
      </p:sp>
    </p:spTree>
    <p:extLst>
      <p:ext uri="{BB962C8B-B14F-4D97-AF65-F5344CB8AC3E}">
        <p14:creationId xmlns:p14="http://schemas.microsoft.com/office/powerpoint/2010/main" val="797718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First definition of the project (2011)</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4</a:t>
            </a:fld>
            <a:endParaRPr lang="en-US" dirty="0"/>
          </a:p>
        </p:txBody>
      </p:sp>
      <p:cxnSp>
        <p:nvCxnSpPr>
          <p:cNvPr id="8" name="Straight Arrow Connector 7"/>
          <p:cNvCxnSpPr/>
          <p:nvPr/>
        </p:nvCxnSpPr>
        <p:spPr bwMode="auto">
          <a:xfrm rot="5400000">
            <a:off x="3201224" y="378115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9" name="Straight Arrow Connector 8"/>
          <p:cNvCxnSpPr/>
          <p:nvPr/>
        </p:nvCxnSpPr>
        <p:spPr bwMode="auto">
          <a:xfrm rot="5400000">
            <a:off x="3384104" y="401158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10" name="Straight Arrow Connector 9"/>
          <p:cNvCxnSpPr/>
          <p:nvPr/>
        </p:nvCxnSpPr>
        <p:spPr bwMode="auto">
          <a:xfrm rot="5400000">
            <a:off x="4297483" y="378115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11" name="Straight Arrow Connector 10"/>
          <p:cNvCxnSpPr/>
          <p:nvPr/>
        </p:nvCxnSpPr>
        <p:spPr bwMode="auto">
          <a:xfrm rot="5400000">
            <a:off x="3749864" y="4215368"/>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sp>
        <p:nvSpPr>
          <p:cNvPr id="12" name="TextBox 11"/>
          <p:cNvSpPr txBox="1"/>
          <p:nvPr/>
        </p:nvSpPr>
        <p:spPr>
          <a:xfrm>
            <a:off x="1919456" y="2030065"/>
            <a:ext cx="2048959" cy="400110"/>
          </a:xfrm>
          <a:prstGeom prst="rect">
            <a:avLst/>
          </a:prstGeom>
          <a:noFill/>
        </p:spPr>
        <p:txBody>
          <a:bodyPr wrap="none" rtlCol="0">
            <a:spAutoFit/>
          </a:bodyPr>
          <a:lstStyle/>
          <a:p>
            <a:r>
              <a:rPr lang="en-US" sz="1000" b="1" dirty="0" smtClean="0">
                <a:solidFill>
                  <a:srgbClr val="000096"/>
                </a:solidFill>
                <a:latin typeface="+mn-lt"/>
              </a:rPr>
              <a:t>One line</a:t>
            </a:r>
          </a:p>
          <a:p>
            <a:r>
              <a:rPr lang="en-US" sz="1000" b="1" dirty="0" smtClean="0">
                <a:solidFill>
                  <a:srgbClr val="000096"/>
                </a:solidFill>
                <a:latin typeface="+mn-lt"/>
              </a:rPr>
              <a:t>(input cavity ~120 to 180 m away)</a:t>
            </a:r>
          </a:p>
        </p:txBody>
      </p:sp>
      <p:cxnSp>
        <p:nvCxnSpPr>
          <p:cNvPr id="13" name="Straight Arrow Connector 12"/>
          <p:cNvCxnSpPr>
            <a:endCxn id="45" idx="0"/>
          </p:cNvCxnSpPr>
          <p:nvPr/>
        </p:nvCxnSpPr>
        <p:spPr bwMode="auto">
          <a:xfrm rot="5400000">
            <a:off x="4444822" y="2404077"/>
            <a:ext cx="270665"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sp>
        <p:nvSpPr>
          <p:cNvPr id="14" name="TextBox 13"/>
          <p:cNvSpPr txBox="1"/>
          <p:nvPr/>
        </p:nvSpPr>
        <p:spPr>
          <a:xfrm>
            <a:off x="4104407" y="2176873"/>
            <a:ext cx="962123" cy="215444"/>
          </a:xfrm>
          <a:prstGeom prst="rect">
            <a:avLst/>
          </a:prstGeom>
          <a:solidFill>
            <a:schemeClr val="bg1">
              <a:lumMod val="85000"/>
            </a:schemeClr>
          </a:solidFill>
          <a:ln>
            <a:noFill/>
          </a:ln>
        </p:spPr>
        <p:txBody>
          <a:bodyPr wrap="none" rtlCol="0">
            <a:spAutoFit/>
          </a:bodyPr>
          <a:lstStyle/>
          <a:p>
            <a:r>
              <a:rPr lang="en-US" sz="800" dirty="0" smtClean="0">
                <a:latin typeface="+mn-lt"/>
              </a:rPr>
              <a:t>From Beam Control</a:t>
            </a:r>
          </a:p>
        </p:txBody>
      </p:sp>
      <p:cxnSp>
        <p:nvCxnSpPr>
          <p:cNvPr id="15" name="Straight Arrow Connector 14"/>
          <p:cNvCxnSpPr/>
          <p:nvPr/>
        </p:nvCxnSpPr>
        <p:spPr bwMode="auto">
          <a:xfrm rot="5400000">
            <a:off x="4115624" y="401158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16" name="Straight Arrow Connector 15"/>
          <p:cNvCxnSpPr/>
          <p:nvPr/>
        </p:nvCxnSpPr>
        <p:spPr bwMode="auto">
          <a:xfrm rot="5400000">
            <a:off x="3566984" y="378115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17" name="Straight Arrow Connector 16"/>
          <p:cNvCxnSpPr/>
          <p:nvPr/>
        </p:nvCxnSpPr>
        <p:spPr bwMode="auto">
          <a:xfrm rot="5400000">
            <a:off x="3932744" y="378115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sp>
        <p:nvSpPr>
          <p:cNvPr id="18" name="Isosceles Triangle 17"/>
          <p:cNvSpPr/>
          <p:nvPr/>
        </p:nvSpPr>
        <p:spPr bwMode="auto">
          <a:xfrm rot="10800000">
            <a:off x="310978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9" name="Isosceles Triangle 18"/>
          <p:cNvSpPr/>
          <p:nvPr/>
        </p:nvSpPr>
        <p:spPr bwMode="auto">
          <a:xfrm rot="10800000">
            <a:off x="329266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20" name="Isosceles Triangle 19"/>
          <p:cNvSpPr/>
          <p:nvPr/>
        </p:nvSpPr>
        <p:spPr bwMode="auto">
          <a:xfrm rot="10800000">
            <a:off x="347554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21" name="Isosceles Triangle 20"/>
          <p:cNvSpPr/>
          <p:nvPr/>
        </p:nvSpPr>
        <p:spPr bwMode="auto">
          <a:xfrm rot="10800000">
            <a:off x="365842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22" name="Isosceles Triangle 21"/>
          <p:cNvSpPr/>
          <p:nvPr/>
        </p:nvSpPr>
        <p:spPr bwMode="auto">
          <a:xfrm rot="10800000">
            <a:off x="384130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23" name="Isosceles Triangle 22"/>
          <p:cNvSpPr/>
          <p:nvPr/>
        </p:nvSpPr>
        <p:spPr bwMode="auto">
          <a:xfrm rot="10800000">
            <a:off x="402418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24" name="Isosceles Triangle 23"/>
          <p:cNvSpPr/>
          <p:nvPr/>
        </p:nvSpPr>
        <p:spPr bwMode="auto">
          <a:xfrm rot="10800000">
            <a:off x="420706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25" name="Isosceles Triangle 24"/>
          <p:cNvSpPr/>
          <p:nvPr/>
        </p:nvSpPr>
        <p:spPr bwMode="auto">
          <a:xfrm rot="10800000">
            <a:off x="438994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cxnSp>
        <p:nvCxnSpPr>
          <p:cNvPr id="26" name="Straight Arrow Connector 25"/>
          <p:cNvCxnSpPr/>
          <p:nvPr/>
        </p:nvCxnSpPr>
        <p:spPr bwMode="auto">
          <a:xfrm rot="5400000">
            <a:off x="4664264" y="378115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27" name="Straight Arrow Connector 26"/>
          <p:cNvCxnSpPr/>
          <p:nvPr/>
        </p:nvCxnSpPr>
        <p:spPr bwMode="auto">
          <a:xfrm rot="5400000">
            <a:off x="4847144" y="401158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28" name="Straight Arrow Connector 27"/>
          <p:cNvCxnSpPr/>
          <p:nvPr/>
        </p:nvCxnSpPr>
        <p:spPr bwMode="auto">
          <a:xfrm rot="5400000">
            <a:off x="5756873" y="378115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29" name="Straight Arrow Connector 28"/>
          <p:cNvCxnSpPr/>
          <p:nvPr/>
        </p:nvCxnSpPr>
        <p:spPr bwMode="auto">
          <a:xfrm>
            <a:off x="4938584" y="4123928"/>
            <a:ext cx="731520" cy="1588"/>
          </a:xfrm>
          <a:prstGeom prst="straightConnector1">
            <a:avLst/>
          </a:prstGeom>
          <a:noFill/>
          <a:ln w="254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30" name="Straight Arrow Connector 29"/>
          <p:cNvCxnSpPr/>
          <p:nvPr/>
        </p:nvCxnSpPr>
        <p:spPr bwMode="auto">
          <a:xfrm>
            <a:off x="3841304" y="4306808"/>
            <a:ext cx="1463040" cy="1588"/>
          </a:xfrm>
          <a:prstGeom prst="straightConnector1">
            <a:avLst/>
          </a:prstGeom>
          <a:noFill/>
          <a:ln w="254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31" name="Straight Arrow Connector 30"/>
          <p:cNvCxnSpPr/>
          <p:nvPr/>
        </p:nvCxnSpPr>
        <p:spPr bwMode="auto">
          <a:xfrm rot="5400000">
            <a:off x="5212904" y="4215368"/>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32" name="Straight Arrow Connector 31"/>
          <p:cNvCxnSpPr/>
          <p:nvPr/>
        </p:nvCxnSpPr>
        <p:spPr bwMode="auto">
          <a:xfrm rot="5400000">
            <a:off x="5578664" y="401158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33" name="Straight Arrow Connector 32"/>
          <p:cNvCxnSpPr/>
          <p:nvPr/>
        </p:nvCxnSpPr>
        <p:spPr bwMode="auto">
          <a:xfrm rot="5400000">
            <a:off x="5027178" y="378115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34" name="Straight Arrow Connector 33"/>
          <p:cNvCxnSpPr/>
          <p:nvPr/>
        </p:nvCxnSpPr>
        <p:spPr bwMode="auto">
          <a:xfrm rot="5400000">
            <a:off x="5395784" y="3781154"/>
            <a:ext cx="18288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sp>
        <p:nvSpPr>
          <p:cNvPr id="35" name="Isosceles Triangle 34"/>
          <p:cNvSpPr/>
          <p:nvPr/>
        </p:nvSpPr>
        <p:spPr bwMode="auto">
          <a:xfrm rot="10800000">
            <a:off x="457282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36" name="Isosceles Triangle 35"/>
          <p:cNvSpPr/>
          <p:nvPr/>
        </p:nvSpPr>
        <p:spPr bwMode="auto">
          <a:xfrm rot="10800000">
            <a:off x="475570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37" name="Isosceles Triangle 36"/>
          <p:cNvSpPr/>
          <p:nvPr/>
        </p:nvSpPr>
        <p:spPr bwMode="auto">
          <a:xfrm rot="10800000">
            <a:off x="493858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38" name="Isosceles Triangle 37"/>
          <p:cNvSpPr/>
          <p:nvPr/>
        </p:nvSpPr>
        <p:spPr bwMode="auto">
          <a:xfrm rot="10800000">
            <a:off x="512146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39" name="Isosceles Triangle 38"/>
          <p:cNvSpPr/>
          <p:nvPr/>
        </p:nvSpPr>
        <p:spPr bwMode="auto">
          <a:xfrm rot="10800000">
            <a:off x="530434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40" name="Isosceles Triangle 39"/>
          <p:cNvSpPr/>
          <p:nvPr/>
        </p:nvSpPr>
        <p:spPr bwMode="auto">
          <a:xfrm rot="10800000">
            <a:off x="548722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41" name="Isosceles Triangle 40"/>
          <p:cNvSpPr/>
          <p:nvPr/>
        </p:nvSpPr>
        <p:spPr bwMode="auto">
          <a:xfrm rot="10800000">
            <a:off x="567010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42" name="Isosceles Triangle 41"/>
          <p:cNvSpPr/>
          <p:nvPr/>
        </p:nvSpPr>
        <p:spPr bwMode="auto">
          <a:xfrm rot="10800000">
            <a:off x="5852984" y="3302009"/>
            <a:ext cx="182880" cy="182880"/>
          </a:xfrm>
          <a:prstGeom prst="triangle">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cxnSp>
        <p:nvCxnSpPr>
          <p:cNvPr id="43" name="Straight Arrow Connector 42"/>
          <p:cNvCxnSpPr/>
          <p:nvPr/>
        </p:nvCxnSpPr>
        <p:spPr bwMode="auto">
          <a:xfrm rot="5400000">
            <a:off x="4481384" y="4489688"/>
            <a:ext cx="274320" cy="1588"/>
          </a:xfrm>
          <a:prstGeom prst="straightConnector1">
            <a:avLst/>
          </a:prstGeom>
          <a:noFill/>
          <a:ln w="254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sp>
        <p:nvSpPr>
          <p:cNvPr id="44" name="TextBox 43"/>
          <p:cNvSpPr txBox="1"/>
          <p:nvPr/>
        </p:nvSpPr>
        <p:spPr>
          <a:xfrm>
            <a:off x="2618258" y="4627642"/>
            <a:ext cx="3996518" cy="984885"/>
          </a:xfrm>
          <a:prstGeom prst="rect">
            <a:avLst/>
          </a:prstGeom>
          <a:noFill/>
        </p:spPr>
        <p:txBody>
          <a:bodyPr wrap="square" rtlCol="0" anchor="t">
            <a:spAutoFit/>
          </a:bodyPr>
          <a:lstStyle/>
          <a:p>
            <a:pPr algn="ctr"/>
            <a:r>
              <a:rPr lang="en-US" sz="1400" b="1" dirty="0" smtClean="0">
                <a:solidFill>
                  <a:srgbClr val="C00000"/>
                </a:solidFill>
              </a:rPr>
              <a:t>1.6 MW </a:t>
            </a:r>
            <a:r>
              <a:rPr lang="en-US" sz="1000" b="1" dirty="0" smtClean="0">
                <a:solidFill>
                  <a:srgbClr val="C00000"/>
                </a:solidFill>
              </a:rPr>
              <a:t>at cavity input</a:t>
            </a:r>
          </a:p>
          <a:p>
            <a:pPr algn="ctr"/>
            <a:endParaRPr lang="en-US" sz="1000" b="1" dirty="0" smtClean="0">
              <a:solidFill>
                <a:srgbClr val="C00000"/>
              </a:solidFill>
            </a:endParaRPr>
          </a:p>
          <a:p>
            <a:pPr algn="ctr"/>
            <a:r>
              <a:rPr lang="en-US" sz="1000" b="1" dirty="0" smtClean="0">
                <a:solidFill>
                  <a:srgbClr val="C00000"/>
                </a:solidFill>
              </a:rPr>
              <a:t>4 stages of 3 dB combiners</a:t>
            </a:r>
            <a:r>
              <a:rPr lang="en-US" sz="1000" b="1" dirty="0" smtClean="0">
                <a:solidFill>
                  <a:srgbClr val="C00000"/>
                </a:solidFill>
                <a:latin typeface="+mn-lt"/>
              </a:rPr>
              <a:t> = - 0.6 dB</a:t>
            </a:r>
          </a:p>
          <a:p>
            <a:pPr algn="ctr"/>
            <a:r>
              <a:rPr lang="en-US" sz="1000" b="1" dirty="0" smtClean="0">
                <a:solidFill>
                  <a:srgbClr val="C00000"/>
                </a:solidFill>
                <a:latin typeface="+mn-lt"/>
              </a:rPr>
              <a:t>120 to 180 m Coaxial lines = - 0.2 dB</a:t>
            </a:r>
          </a:p>
          <a:p>
            <a:pPr algn="ctr"/>
            <a:r>
              <a:rPr lang="en-US" sz="1000" b="1" dirty="0" smtClean="0">
                <a:solidFill>
                  <a:srgbClr val="C00000"/>
                </a:solidFill>
                <a:latin typeface="+mn-lt"/>
              </a:rPr>
              <a:t>Final Amplifier output = 1.6 MW + 0.8 dB </a:t>
            </a:r>
            <a:r>
              <a:rPr lang="en-US" sz="1000" b="1" dirty="0" smtClean="0">
                <a:solidFill>
                  <a:srgbClr val="C00000"/>
                </a:solidFill>
              </a:rPr>
              <a:t>= 2.0 MW / 16 = </a:t>
            </a:r>
            <a:r>
              <a:rPr lang="en-US" sz="1400" b="1" dirty="0" smtClean="0">
                <a:solidFill>
                  <a:srgbClr val="C00000"/>
                </a:solidFill>
              </a:rPr>
              <a:t>125 kW </a:t>
            </a:r>
            <a:r>
              <a:rPr lang="en-US" sz="1400" b="1" dirty="0" smtClean="0">
                <a:solidFill>
                  <a:srgbClr val="C00000"/>
                </a:solidFill>
                <a:latin typeface="+mn-lt"/>
              </a:rPr>
              <a:t> </a:t>
            </a:r>
            <a:endParaRPr lang="en-US" sz="1400" b="1" dirty="0">
              <a:solidFill>
                <a:srgbClr val="C00000"/>
              </a:solidFill>
              <a:latin typeface="+mn-lt"/>
            </a:endParaRPr>
          </a:p>
        </p:txBody>
      </p:sp>
      <p:sp>
        <p:nvSpPr>
          <p:cNvPr id="45" name="Rectangle 44"/>
          <p:cNvSpPr/>
          <p:nvPr/>
        </p:nvSpPr>
        <p:spPr bwMode="auto">
          <a:xfrm>
            <a:off x="3120764" y="2539410"/>
            <a:ext cx="2918780" cy="228600"/>
          </a:xfrm>
          <a:prstGeom prst="rect">
            <a:avLst/>
          </a:prstGeom>
          <a:solidFill>
            <a:schemeClr val="bg1">
              <a:lumMod val="85000"/>
            </a:schemeClr>
          </a:solidFill>
          <a:ln w="25400" cap="rnd" cmpd="sng" algn="ctr">
            <a:solidFill>
              <a:schemeClr val="bg1">
                <a:lumMod val="8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
                <a:schemeClr val="hlink"/>
              </a:buClr>
              <a:buSzTx/>
              <a:tabLst/>
            </a:pPr>
            <a:r>
              <a:rPr kumimoji="0" lang="en-US" sz="800" b="0" i="0" u="none" strike="noStrike" cap="none" normalizeH="0" baseline="0" dirty="0" smtClean="0">
                <a:ln>
                  <a:noFill/>
                </a:ln>
              </a:rPr>
              <a:t>1/16 splitter</a:t>
            </a:r>
          </a:p>
        </p:txBody>
      </p:sp>
      <p:cxnSp>
        <p:nvCxnSpPr>
          <p:cNvPr id="46" name="Straight Arrow Connector 45"/>
          <p:cNvCxnSpPr/>
          <p:nvPr/>
        </p:nvCxnSpPr>
        <p:spPr bwMode="auto">
          <a:xfrm rot="5400000">
            <a:off x="512146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47" name="Straight Arrow Connector 46"/>
          <p:cNvCxnSpPr/>
          <p:nvPr/>
        </p:nvCxnSpPr>
        <p:spPr bwMode="auto">
          <a:xfrm rot="5400000">
            <a:off x="530434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48" name="Straight Arrow Connector 47"/>
          <p:cNvCxnSpPr/>
          <p:nvPr/>
        </p:nvCxnSpPr>
        <p:spPr bwMode="auto">
          <a:xfrm rot="5400000">
            <a:off x="548722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49" name="Straight Arrow Connector 48"/>
          <p:cNvCxnSpPr/>
          <p:nvPr/>
        </p:nvCxnSpPr>
        <p:spPr bwMode="auto">
          <a:xfrm>
            <a:off x="5761544" y="3667769"/>
            <a:ext cx="182880" cy="1588"/>
          </a:xfrm>
          <a:prstGeom prst="straightConnector1">
            <a:avLst/>
          </a:prstGeom>
          <a:noFill/>
          <a:ln w="127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50" name="Straight Arrow Connector 49"/>
          <p:cNvCxnSpPr/>
          <p:nvPr/>
        </p:nvCxnSpPr>
        <p:spPr bwMode="auto">
          <a:xfrm rot="5400000">
            <a:off x="567010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51" name="Straight Arrow Connector 50"/>
          <p:cNvCxnSpPr/>
          <p:nvPr/>
        </p:nvCxnSpPr>
        <p:spPr bwMode="auto">
          <a:xfrm rot="5400000">
            <a:off x="585298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52" name="Straight Arrow Connector 51"/>
          <p:cNvCxnSpPr/>
          <p:nvPr/>
        </p:nvCxnSpPr>
        <p:spPr bwMode="auto">
          <a:xfrm rot="5400000">
            <a:off x="438994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53" name="Straight Arrow Connector 52"/>
          <p:cNvCxnSpPr/>
          <p:nvPr/>
        </p:nvCxnSpPr>
        <p:spPr bwMode="auto">
          <a:xfrm rot="5400000">
            <a:off x="457282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54" name="Straight Arrow Connector 53"/>
          <p:cNvCxnSpPr/>
          <p:nvPr/>
        </p:nvCxnSpPr>
        <p:spPr bwMode="auto">
          <a:xfrm rot="5400000">
            <a:off x="475570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55" name="Straight Arrow Connector 54"/>
          <p:cNvCxnSpPr/>
          <p:nvPr/>
        </p:nvCxnSpPr>
        <p:spPr bwMode="auto">
          <a:xfrm rot="5400000">
            <a:off x="493858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56" name="Straight Arrow Connector 55"/>
          <p:cNvCxnSpPr/>
          <p:nvPr/>
        </p:nvCxnSpPr>
        <p:spPr bwMode="auto">
          <a:xfrm rot="5400000">
            <a:off x="365842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57" name="Straight Arrow Connector 56"/>
          <p:cNvCxnSpPr/>
          <p:nvPr/>
        </p:nvCxnSpPr>
        <p:spPr bwMode="auto">
          <a:xfrm rot="5400000">
            <a:off x="384130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58" name="Straight Arrow Connector 57"/>
          <p:cNvCxnSpPr/>
          <p:nvPr/>
        </p:nvCxnSpPr>
        <p:spPr bwMode="auto">
          <a:xfrm rot="5400000">
            <a:off x="402418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59" name="Straight Arrow Connector 58"/>
          <p:cNvCxnSpPr/>
          <p:nvPr/>
        </p:nvCxnSpPr>
        <p:spPr bwMode="auto">
          <a:xfrm rot="5400000">
            <a:off x="420706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60" name="Straight Arrow Connector 59"/>
          <p:cNvCxnSpPr/>
          <p:nvPr/>
        </p:nvCxnSpPr>
        <p:spPr bwMode="auto">
          <a:xfrm rot="5400000">
            <a:off x="310978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61" name="Straight Arrow Connector 60"/>
          <p:cNvCxnSpPr/>
          <p:nvPr/>
        </p:nvCxnSpPr>
        <p:spPr bwMode="auto">
          <a:xfrm rot="5400000">
            <a:off x="329266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62" name="Straight Arrow Connector 61"/>
          <p:cNvCxnSpPr/>
          <p:nvPr/>
        </p:nvCxnSpPr>
        <p:spPr bwMode="auto">
          <a:xfrm>
            <a:off x="5487224" y="3895328"/>
            <a:ext cx="365760" cy="1588"/>
          </a:xfrm>
          <a:prstGeom prst="straightConnector1">
            <a:avLst/>
          </a:prstGeom>
          <a:noFill/>
          <a:ln w="254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63" name="Straight Arrow Connector 62"/>
          <p:cNvCxnSpPr/>
          <p:nvPr/>
        </p:nvCxnSpPr>
        <p:spPr bwMode="auto">
          <a:xfrm rot="5400000">
            <a:off x="3475544" y="3576329"/>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64" name="Straight Arrow Connector 63"/>
          <p:cNvCxnSpPr/>
          <p:nvPr/>
        </p:nvCxnSpPr>
        <p:spPr bwMode="auto">
          <a:xfrm>
            <a:off x="5395784" y="3667769"/>
            <a:ext cx="182880" cy="1588"/>
          </a:xfrm>
          <a:prstGeom prst="straightConnector1">
            <a:avLst/>
          </a:prstGeom>
          <a:noFill/>
          <a:ln w="127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65" name="Straight Arrow Connector 64"/>
          <p:cNvCxnSpPr/>
          <p:nvPr/>
        </p:nvCxnSpPr>
        <p:spPr bwMode="auto">
          <a:xfrm>
            <a:off x="5030024" y="3667769"/>
            <a:ext cx="182880" cy="1588"/>
          </a:xfrm>
          <a:prstGeom prst="straightConnector1">
            <a:avLst/>
          </a:prstGeom>
          <a:noFill/>
          <a:ln w="127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66" name="Straight Arrow Connector 65"/>
          <p:cNvCxnSpPr/>
          <p:nvPr/>
        </p:nvCxnSpPr>
        <p:spPr bwMode="auto">
          <a:xfrm>
            <a:off x="4664264" y="3667769"/>
            <a:ext cx="182880" cy="1588"/>
          </a:xfrm>
          <a:prstGeom prst="straightConnector1">
            <a:avLst/>
          </a:prstGeom>
          <a:noFill/>
          <a:ln w="127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67" name="Straight Arrow Connector 66"/>
          <p:cNvCxnSpPr/>
          <p:nvPr/>
        </p:nvCxnSpPr>
        <p:spPr bwMode="auto">
          <a:xfrm>
            <a:off x="4298504" y="3667769"/>
            <a:ext cx="182880" cy="1588"/>
          </a:xfrm>
          <a:prstGeom prst="straightConnector1">
            <a:avLst/>
          </a:prstGeom>
          <a:noFill/>
          <a:ln w="127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68" name="Straight Arrow Connector 67"/>
          <p:cNvCxnSpPr/>
          <p:nvPr/>
        </p:nvCxnSpPr>
        <p:spPr bwMode="auto">
          <a:xfrm>
            <a:off x="3932744" y="3667769"/>
            <a:ext cx="182880" cy="1588"/>
          </a:xfrm>
          <a:prstGeom prst="straightConnector1">
            <a:avLst/>
          </a:prstGeom>
          <a:noFill/>
          <a:ln w="127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69" name="Straight Arrow Connector 68"/>
          <p:cNvCxnSpPr/>
          <p:nvPr/>
        </p:nvCxnSpPr>
        <p:spPr bwMode="auto">
          <a:xfrm>
            <a:off x="3566984" y="3667769"/>
            <a:ext cx="182880" cy="1588"/>
          </a:xfrm>
          <a:prstGeom prst="straightConnector1">
            <a:avLst/>
          </a:prstGeom>
          <a:noFill/>
          <a:ln w="127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70" name="Straight Arrow Connector 69"/>
          <p:cNvCxnSpPr/>
          <p:nvPr/>
        </p:nvCxnSpPr>
        <p:spPr bwMode="auto">
          <a:xfrm>
            <a:off x="3201224" y="3667769"/>
            <a:ext cx="182880" cy="1588"/>
          </a:xfrm>
          <a:prstGeom prst="straightConnector1">
            <a:avLst/>
          </a:prstGeom>
          <a:noFill/>
          <a:ln w="127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71" name="Straight Arrow Connector 70"/>
          <p:cNvCxnSpPr/>
          <p:nvPr/>
        </p:nvCxnSpPr>
        <p:spPr bwMode="auto">
          <a:xfrm>
            <a:off x="4752064" y="3895328"/>
            <a:ext cx="365760" cy="1588"/>
          </a:xfrm>
          <a:prstGeom prst="straightConnector1">
            <a:avLst/>
          </a:prstGeom>
          <a:noFill/>
          <a:ln w="254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72" name="Straight Arrow Connector 71"/>
          <p:cNvCxnSpPr/>
          <p:nvPr/>
        </p:nvCxnSpPr>
        <p:spPr bwMode="auto">
          <a:xfrm>
            <a:off x="4024184" y="3895328"/>
            <a:ext cx="365760" cy="1588"/>
          </a:xfrm>
          <a:prstGeom prst="straightConnector1">
            <a:avLst/>
          </a:prstGeom>
          <a:noFill/>
          <a:ln w="254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73" name="Straight Arrow Connector 72"/>
          <p:cNvCxnSpPr/>
          <p:nvPr/>
        </p:nvCxnSpPr>
        <p:spPr bwMode="auto">
          <a:xfrm>
            <a:off x="3292664" y="3895328"/>
            <a:ext cx="365760" cy="1588"/>
          </a:xfrm>
          <a:prstGeom prst="straightConnector1">
            <a:avLst/>
          </a:prstGeom>
          <a:noFill/>
          <a:ln w="254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74" name="Straight Arrow Connector 73"/>
          <p:cNvCxnSpPr/>
          <p:nvPr/>
        </p:nvCxnSpPr>
        <p:spPr bwMode="auto">
          <a:xfrm>
            <a:off x="3475544" y="4123928"/>
            <a:ext cx="731520" cy="1588"/>
          </a:xfrm>
          <a:prstGeom prst="straightConnector1">
            <a:avLst/>
          </a:prstGeom>
          <a:noFill/>
          <a:ln w="25400" cap="flat" cmpd="sng" algn="ctr">
            <a:solidFill>
              <a:srgbClr val="C00000"/>
            </a:solidFill>
            <a:prstDash val="solid"/>
            <a:round/>
            <a:headEnd type="none" w="med" len="med"/>
            <a:tailEnd type="none"/>
          </a:ln>
          <a:effectLst>
            <a:outerShdw blurRad="50800" dist="38100" dir="2700000" algn="tl" rotWithShape="0">
              <a:prstClr val="black">
                <a:alpha val="40000"/>
              </a:prstClr>
            </a:outerShdw>
          </a:effectLst>
        </p:spPr>
      </p:cxnSp>
      <p:cxnSp>
        <p:nvCxnSpPr>
          <p:cNvPr id="75" name="Straight Arrow Connector 74"/>
          <p:cNvCxnSpPr/>
          <p:nvPr/>
        </p:nvCxnSpPr>
        <p:spPr bwMode="auto">
          <a:xfrm rot="5400000">
            <a:off x="511860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76" name="Straight Arrow Connector 75"/>
          <p:cNvCxnSpPr/>
          <p:nvPr/>
        </p:nvCxnSpPr>
        <p:spPr bwMode="auto">
          <a:xfrm rot="5400000">
            <a:off x="530148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77" name="Straight Arrow Connector 76"/>
          <p:cNvCxnSpPr/>
          <p:nvPr/>
        </p:nvCxnSpPr>
        <p:spPr bwMode="auto">
          <a:xfrm rot="5400000">
            <a:off x="548436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78" name="Straight Arrow Connector 77"/>
          <p:cNvCxnSpPr/>
          <p:nvPr/>
        </p:nvCxnSpPr>
        <p:spPr bwMode="auto">
          <a:xfrm rot="5400000">
            <a:off x="566724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79" name="Straight Arrow Connector 78"/>
          <p:cNvCxnSpPr/>
          <p:nvPr/>
        </p:nvCxnSpPr>
        <p:spPr bwMode="auto">
          <a:xfrm rot="5400000">
            <a:off x="585012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80" name="Straight Arrow Connector 79"/>
          <p:cNvCxnSpPr/>
          <p:nvPr/>
        </p:nvCxnSpPr>
        <p:spPr bwMode="auto">
          <a:xfrm rot="5400000">
            <a:off x="438708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81" name="Straight Arrow Connector 80"/>
          <p:cNvCxnSpPr/>
          <p:nvPr/>
        </p:nvCxnSpPr>
        <p:spPr bwMode="auto">
          <a:xfrm rot="5400000">
            <a:off x="456996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82" name="Straight Arrow Connector 81"/>
          <p:cNvCxnSpPr/>
          <p:nvPr/>
        </p:nvCxnSpPr>
        <p:spPr bwMode="auto">
          <a:xfrm rot="5400000">
            <a:off x="475284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83" name="Straight Arrow Connector 82"/>
          <p:cNvCxnSpPr/>
          <p:nvPr/>
        </p:nvCxnSpPr>
        <p:spPr bwMode="auto">
          <a:xfrm rot="5400000">
            <a:off x="493572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84" name="Straight Arrow Connector 83"/>
          <p:cNvCxnSpPr/>
          <p:nvPr/>
        </p:nvCxnSpPr>
        <p:spPr bwMode="auto">
          <a:xfrm rot="5400000">
            <a:off x="365556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85" name="Straight Arrow Connector 84"/>
          <p:cNvCxnSpPr/>
          <p:nvPr/>
        </p:nvCxnSpPr>
        <p:spPr bwMode="auto">
          <a:xfrm rot="5400000">
            <a:off x="383844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86" name="Straight Arrow Connector 85"/>
          <p:cNvCxnSpPr/>
          <p:nvPr/>
        </p:nvCxnSpPr>
        <p:spPr bwMode="auto">
          <a:xfrm rot="5400000">
            <a:off x="402132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87" name="Straight Arrow Connector 86"/>
          <p:cNvCxnSpPr/>
          <p:nvPr/>
        </p:nvCxnSpPr>
        <p:spPr bwMode="auto">
          <a:xfrm rot="5400000">
            <a:off x="420420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88" name="Straight Arrow Connector 87"/>
          <p:cNvCxnSpPr/>
          <p:nvPr/>
        </p:nvCxnSpPr>
        <p:spPr bwMode="auto">
          <a:xfrm rot="5400000">
            <a:off x="310692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89" name="Straight Arrow Connector 88"/>
          <p:cNvCxnSpPr/>
          <p:nvPr/>
        </p:nvCxnSpPr>
        <p:spPr bwMode="auto">
          <a:xfrm rot="5400000">
            <a:off x="328980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cxnSp>
        <p:nvCxnSpPr>
          <p:cNvPr id="90" name="Straight Arrow Connector 89"/>
          <p:cNvCxnSpPr/>
          <p:nvPr/>
        </p:nvCxnSpPr>
        <p:spPr bwMode="auto">
          <a:xfrm rot="5400000">
            <a:off x="3472688" y="3206120"/>
            <a:ext cx="182880" cy="1588"/>
          </a:xfrm>
          <a:prstGeom prst="straightConnector1">
            <a:avLst/>
          </a:prstGeom>
          <a:noFill/>
          <a:ln w="12700" cap="flat" cmpd="sng" algn="ctr">
            <a:solidFill>
              <a:srgbClr val="000096"/>
            </a:solidFill>
            <a:prstDash val="solid"/>
            <a:round/>
            <a:headEnd type="none" w="med" len="med"/>
            <a:tailEnd type="arrow"/>
          </a:ln>
          <a:effectLst>
            <a:outerShdw blurRad="50800" dist="38100" dir="2700000" algn="tl" rotWithShape="0">
              <a:prstClr val="black">
                <a:alpha val="40000"/>
              </a:prstClr>
            </a:outerShdw>
          </a:effectLst>
        </p:spPr>
      </p:cxnSp>
      <p:sp>
        <p:nvSpPr>
          <p:cNvPr id="91" name="Isosceles Triangle 90"/>
          <p:cNvSpPr/>
          <p:nvPr/>
        </p:nvSpPr>
        <p:spPr bwMode="auto">
          <a:xfrm rot="10800000">
            <a:off x="311346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2" name="Isosceles Triangle 91"/>
          <p:cNvSpPr/>
          <p:nvPr/>
        </p:nvSpPr>
        <p:spPr bwMode="auto">
          <a:xfrm rot="10800000">
            <a:off x="329634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3" name="Isosceles Triangle 92"/>
          <p:cNvSpPr/>
          <p:nvPr/>
        </p:nvSpPr>
        <p:spPr bwMode="auto">
          <a:xfrm rot="10800000">
            <a:off x="347922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4" name="Isosceles Triangle 93"/>
          <p:cNvSpPr/>
          <p:nvPr/>
        </p:nvSpPr>
        <p:spPr bwMode="auto">
          <a:xfrm rot="10800000">
            <a:off x="366210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5" name="Isosceles Triangle 94"/>
          <p:cNvSpPr/>
          <p:nvPr/>
        </p:nvSpPr>
        <p:spPr bwMode="auto">
          <a:xfrm rot="10800000">
            <a:off x="384498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6" name="Isosceles Triangle 95"/>
          <p:cNvSpPr/>
          <p:nvPr/>
        </p:nvSpPr>
        <p:spPr bwMode="auto">
          <a:xfrm rot="10800000">
            <a:off x="402786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7" name="Isosceles Triangle 96"/>
          <p:cNvSpPr/>
          <p:nvPr/>
        </p:nvSpPr>
        <p:spPr bwMode="auto">
          <a:xfrm rot="10800000">
            <a:off x="421074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8" name="Isosceles Triangle 97"/>
          <p:cNvSpPr/>
          <p:nvPr/>
        </p:nvSpPr>
        <p:spPr bwMode="auto">
          <a:xfrm rot="10800000">
            <a:off x="439362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9" name="Isosceles Triangle 98"/>
          <p:cNvSpPr/>
          <p:nvPr/>
        </p:nvSpPr>
        <p:spPr bwMode="auto">
          <a:xfrm rot="10800000">
            <a:off x="457650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00" name="Isosceles Triangle 99"/>
          <p:cNvSpPr/>
          <p:nvPr/>
        </p:nvSpPr>
        <p:spPr bwMode="auto">
          <a:xfrm rot="10800000">
            <a:off x="475938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01" name="Isosceles Triangle 100"/>
          <p:cNvSpPr/>
          <p:nvPr/>
        </p:nvSpPr>
        <p:spPr bwMode="auto">
          <a:xfrm rot="10800000">
            <a:off x="494226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02" name="Isosceles Triangle 101"/>
          <p:cNvSpPr/>
          <p:nvPr/>
        </p:nvSpPr>
        <p:spPr bwMode="auto">
          <a:xfrm rot="10800000">
            <a:off x="512514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03" name="Isosceles Triangle 102"/>
          <p:cNvSpPr/>
          <p:nvPr/>
        </p:nvSpPr>
        <p:spPr bwMode="auto">
          <a:xfrm rot="10800000">
            <a:off x="530802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04" name="Isosceles Triangle 103"/>
          <p:cNvSpPr/>
          <p:nvPr/>
        </p:nvSpPr>
        <p:spPr bwMode="auto">
          <a:xfrm rot="10800000">
            <a:off x="549090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05" name="Isosceles Triangle 104"/>
          <p:cNvSpPr/>
          <p:nvPr/>
        </p:nvSpPr>
        <p:spPr bwMode="auto">
          <a:xfrm rot="10800000">
            <a:off x="567378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06" name="Isosceles Triangle 105"/>
          <p:cNvSpPr/>
          <p:nvPr/>
        </p:nvSpPr>
        <p:spPr bwMode="auto">
          <a:xfrm rot="10800000">
            <a:off x="5856664" y="2971459"/>
            <a:ext cx="182880" cy="182880"/>
          </a:xfrm>
          <a:prstGeom prst="triangle">
            <a:avLst/>
          </a:prstGeom>
          <a:solidFill>
            <a:srgbClr val="00B05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 charset="2"/>
              <a:buBlip>
                <a:blip r:embed="rId2"/>
              </a:buBlip>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Verdana" pitchFamily="34" charset="0"/>
            </a:endParaRPr>
          </a:p>
        </p:txBody>
      </p:sp>
      <p:cxnSp>
        <p:nvCxnSpPr>
          <p:cNvPr id="107" name="Straight Arrow Connector 106"/>
          <p:cNvCxnSpPr/>
          <p:nvPr/>
        </p:nvCxnSpPr>
        <p:spPr bwMode="auto">
          <a:xfrm rot="5400000">
            <a:off x="511860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08" name="Straight Arrow Connector 107"/>
          <p:cNvCxnSpPr/>
          <p:nvPr/>
        </p:nvCxnSpPr>
        <p:spPr bwMode="auto">
          <a:xfrm rot="5400000">
            <a:off x="530148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09" name="Straight Arrow Connector 108"/>
          <p:cNvCxnSpPr/>
          <p:nvPr/>
        </p:nvCxnSpPr>
        <p:spPr bwMode="auto">
          <a:xfrm rot="5400000">
            <a:off x="548436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10" name="Straight Arrow Connector 109"/>
          <p:cNvCxnSpPr/>
          <p:nvPr/>
        </p:nvCxnSpPr>
        <p:spPr bwMode="auto">
          <a:xfrm rot="5400000">
            <a:off x="566724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11" name="Straight Arrow Connector 110"/>
          <p:cNvCxnSpPr/>
          <p:nvPr/>
        </p:nvCxnSpPr>
        <p:spPr bwMode="auto">
          <a:xfrm rot="5400000">
            <a:off x="585012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12" name="Straight Arrow Connector 111"/>
          <p:cNvCxnSpPr/>
          <p:nvPr/>
        </p:nvCxnSpPr>
        <p:spPr bwMode="auto">
          <a:xfrm rot="5400000">
            <a:off x="438708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13" name="Straight Arrow Connector 112"/>
          <p:cNvCxnSpPr/>
          <p:nvPr/>
        </p:nvCxnSpPr>
        <p:spPr bwMode="auto">
          <a:xfrm rot="5400000">
            <a:off x="456996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14" name="Straight Arrow Connector 113"/>
          <p:cNvCxnSpPr/>
          <p:nvPr/>
        </p:nvCxnSpPr>
        <p:spPr bwMode="auto">
          <a:xfrm rot="5400000">
            <a:off x="475284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15" name="Straight Arrow Connector 114"/>
          <p:cNvCxnSpPr/>
          <p:nvPr/>
        </p:nvCxnSpPr>
        <p:spPr bwMode="auto">
          <a:xfrm rot="5400000">
            <a:off x="493572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16" name="Straight Arrow Connector 115"/>
          <p:cNvCxnSpPr/>
          <p:nvPr/>
        </p:nvCxnSpPr>
        <p:spPr bwMode="auto">
          <a:xfrm rot="5400000">
            <a:off x="365556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17" name="Straight Arrow Connector 116"/>
          <p:cNvCxnSpPr/>
          <p:nvPr/>
        </p:nvCxnSpPr>
        <p:spPr bwMode="auto">
          <a:xfrm rot="5400000">
            <a:off x="383844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18" name="Straight Arrow Connector 117"/>
          <p:cNvCxnSpPr/>
          <p:nvPr/>
        </p:nvCxnSpPr>
        <p:spPr bwMode="auto">
          <a:xfrm rot="5400000">
            <a:off x="402132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19" name="Straight Arrow Connector 118"/>
          <p:cNvCxnSpPr/>
          <p:nvPr/>
        </p:nvCxnSpPr>
        <p:spPr bwMode="auto">
          <a:xfrm rot="5400000">
            <a:off x="420420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20" name="Straight Arrow Connector 119"/>
          <p:cNvCxnSpPr/>
          <p:nvPr/>
        </p:nvCxnSpPr>
        <p:spPr bwMode="auto">
          <a:xfrm rot="5400000">
            <a:off x="310692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21" name="Straight Arrow Connector 120"/>
          <p:cNvCxnSpPr/>
          <p:nvPr/>
        </p:nvCxnSpPr>
        <p:spPr bwMode="auto">
          <a:xfrm rot="5400000">
            <a:off x="328980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22" name="Straight Arrow Connector 121"/>
          <p:cNvCxnSpPr/>
          <p:nvPr/>
        </p:nvCxnSpPr>
        <p:spPr bwMode="auto">
          <a:xfrm rot="5400000">
            <a:off x="3472688" y="2858656"/>
            <a:ext cx="182880" cy="1588"/>
          </a:xfrm>
          <a:prstGeom prst="straightConnector1">
            <a:avLst/>
          </a:prstGeom>
          <a:noFill/>
          <a:ln w="635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p:spPr>
      </p:cxnSp>
      <p:sp>
        <p:nvSpPr>
          <p:cNvPr id="123" name="Rectangle 122"/>
          <p:cNvSpPr/>
          <p:nvPr/>
        </p:nvSpPr>
        <p:spPr>
          <a:xfrm>
            <a:off x="7551514" y="1958057"/>
            <a:ext cx="3369022" cy="3847207"/>
          </a:xfrm>
          <a:prstGeom prst="rect">
            <a:avLst/>
          </a:prstGeom>
        </p:spPr>
        <p:txBody>
          <a:bodyPr wrap="square">
            <a:spAutoFit/>
          </a:bodyPr>
          <a:lstStyle/>
          <a:p>
            <a:r>
              <a:rPr lang="en-US" sz="2000" dirty="0" smtClean="0"/>
              <a:t>Three contracts</a:t>
            </a:r>
          </a:p>
          <a:p>
            <a:endParaRPr lang="en-US" sz="1600" dirty="0">
              <a:solidFill>
                <a:srgbClr val="00B050"/>
              </a:solidFill>
            </a:endParaRPr>
          </a:p>
          <a:p>
            <a:r>
              <a:rPr lang="en-US" sz="1600" dirty="0" smtClean="0">
                <a:solidFill>
                  <a:srgbClr val="00B050"/>
                </a:solidFill>
              </a:rPr>
              <a:t>Drivers </a:t>
            </a:r>
            <a:r>
              <a:rPr lang="en-US" sz="1600" dirty="0">
                <a:solidFill>
                  <a:srgbClr val="00B050"/>
                </a:solidFill>
              </a:rPr>
              <a:t>:</a:t>
            </a:r>
          </a:p>
          <a:p>
            <a:pPr lvl="1"/>
            <a:r>
              <a:rPr lang="en-US" sz="1600" dirty="0" smtClean="0">
                <a:solidFill>
                  <a:srgbClr val="00B050"/>
                </a:solidFill>
              </a:rPr>
              <a:t>2 x 16 </a:t>
            </a:r>
            <a:r>
              <a:rPr lang="en-US" sz="1600" dirty="0">
                <a:solidFill>
                  <a:srgbClr val="00B050"/>
                </a:solidFill>
              </a:rPr>
              <a:t>x </a:t>
            </a:r>
            <a:r>
              <a:rPr lang="en-US" sz="1600" dirty="0" smtClean="0">
                <a:solidFill>
                  <a:srgbClr val="00B050"/>
                </a:solidFill>
              </a:rPr>
              <a:t>SSPA</a:t>
            </a:r>
            <a:endParaRPr lang="en-US" sz="1600" dirty="0">
              <a:solidFill>
                <a:srgbClr val="00B050"/>
              </a:solidFill>
            </a:endParaRPr>
          </a:p>
          <a:p>
            <a:endParaRPr lang="en-US" sz="1600" dirty="0"/>
          </a:p>
          <a:p>
            <a:r>
              <a:rPr lang="en-US" sz="1600" dirty="0">
                <a:solidFill>
                  <a:srgbClr val="002060"/>
                </a:solidFill>
              </a:rPr>
              <a:t>Finals :</a:t>
            </a:r>
          </a:p>
          <a:p>
            <a:pPr lvl="1"/>
            <a:r>
              <a:rPr lang="en-US" sz="1600" dirty="0" smtClean="0">
                <a:solidFill>
                  <a:srgbClr val="002060"/>
                </a:solidFill>
              </a:rPr>
              <a:t>Tetrode : 2 x 16 x 110 kW</a:t>
            </a:r>
          </a:p>
          <a:p>
            <a:pPr lvl="1"/>
            <a:r>
              <a:rPr lang="en-US" sz="1600" dirty="0" smtClean="0">
                <a:solidFill>
                  <a:srgbClr val="002060"/>
                </a:solidFill>
              </a:rPr>
              <a:t>IOT </a:t>
            </a:r>
            <a:r>
              <a:rPr lang="en-US" sz="1600" dirty="0">
                <a:solidFill>
                  <a:srgbClr val="002060"/>
                </a:solidFill>
              </a:rPr>
              <a:t>: 2 x 16 x 110 kW</a:t>
            </a:r>
          </a:p>
          <a:p>
            <a:pPr lvl="1"/>
            <a:r>
              <a:rPr lang="en-US" sz="1600" dirty="0" smtClean="0">
                <a:solidFill>
                  <a:srgbClr val="002060"/>
                </a:solidFill>
              </a:rPr>
              <a:t>SSPA </a:t>
            </a:r>
            <a:r>
              <a:rPr lang="en-US" sz="1600" dirty="0">
                <a:solidFill>
                  <a:srgbClr val="002060"/>
                </a:solidFill>
              </a:rPr>
              <a:t>:  </a:t>
            </a:r>
            <a:r>
              <a:rPr lang="en-US" sz="1600" dirty="0" smtClean="0">
                <a:solidFill>
                  <a:srgbClr val="002060"/>
                </a:solidFill>
              </a:rPr>
              <a:t>2 x 16 </a:t>
            </a:r>
            <a:r>
              <a:rPr lang="en-US" sz="1600" dirty="0">
                <a:solidFill>
                  <a:srgbClr val="002060"/>
                </a:solidFill>
              </a:rPr>
              <a:t>x (110 x 1 kW)</a:t>
            </a:r>
          </a:p>
          <a:p>
            <a:pPr lvl="1"/>
            <a:r>
              <a:rPr lang="en-US" sz="1600" dirty="0" err="1" smtClean="0">
                <a:solidFill>
                  <a:srgbClr val="002060"/>
                </a:solidFill>
              </a:rPr>
              <a:t>Diacrode</a:t>
            </a:r>
            <a:r>
              <a:rPr lang="en-US" sz="1600" dirty="0" smtClean="0">
                <a:solidFill>
                  <a:srgbClr val="002060"/>
                </a:solidFill>
              </a:rPr>
              <a:t> </a:t>
            </a:r>
            <a:r>
              <a:rPr lang="en-US" sz="1600" dirty="0">
                <a:solidFill>
                  <a:srgbClr val="002060"/>
                </a:solidFill>
              </a:rPr>
              <a:t>: </a:t>
            </a:r>
            <a:r>
              <a:rPr lang="en-US" sz="1600" dirty="0" smtClean="0">
                <a:solidFill>
                  <a:srgbClr val="002060"/>
                </a:solidFill>
              </a:rPr>
              <a:t>2 x 2 </a:t>
            </a:r>
            <a:r>
              <a:rPr lang="en-US" sz="1600" dirty="0">
                <a:solidFill>
                  <a:srgbClr val="002060"/>
                </a:solidFill>
              </a:rPr>
              <a:t>x </a:t>
            </a:r>
            <a:r>
              <a:rPr lang="en-US" sz="1600" dirty="0" smtClean="0">
                <a:solidFill>
                  <a:srgbClr val="002060"/>
                </a:solidFill>
              </a:rPr>
              <a:t>850 kW</a:t>
            </a:r>
          </a:p>
          <a:p>
            <a:pPr lvl="1"/>
            <a:r>
              <a:rPr lang="en-US" sz="1600" dirty="0" smtClean="0">
                <a:solidFill>
                  <a:srgbClr val="002060"/>
                </a:solidFill>
              </a:rPr>
              <a:t>No klystron at 200 MHz</a:t>
            </a:r>
            <a:endParaRPr lang="en-US" sz="1600" dirty="0">
              <a:solidFill>
                <a:srgbClr val="002060"/>
              </a:solidFill>
            </a:endParaRPr>
          </a:p>
          <a:p>
            <a:pPr lvl="1"/>
            <a:endParaRPr lang="en-US" sz="1600" dirty="0"/>
          </a:p>
          <a:p>
            <a:r>
              <a:rPr lang="en-US" sz="1600" dirty="0" smtClean="0">
                <a:solidFill>
                  <a:srgbClr val="C00000"/>
                </a:solidFill>
              </a:rPr>
              <a:t>Combiners + lines </a:t>
            </a:r>
            <a:r>
              <a:rPr lang="en-US" sz="1600" dirty="0">
                <a:solidFill>
                  <a:srgbClr val="C00000"/>
                </a:solidFill>
              </a:rPr>
              <a:t>:</a:t>
            </a:r>
          </a:p>
          <a:p>
            <a:pPr lvl="1"/>
            <a:r>
              <a:rPr lang="en-US" sz="1600" dirty="0">
                <a:solidFill>
                  <a:srgbClr val="C00000"/>
                </a:solidFill>
              </a:rPr>
              <a:t>3 dB hybrids</a:t>
            </a:r>
          </a:p>
          <a:p>
            <a:pPr lvl="1"/>
            <a:r>
              <a:rPr lang="en-US" sz="1600" dirty="0">
                <a:solidFill>
                  <a:srgbClr val="C00000"/>
                </a:solidFill>
              </a:rPr>
              <a:t>850 kW power loads</a:t>
            </a:r>
          </a:p>
        </p:txBody>
      </p:sp>
      <p:sp>
        <p:nvSpPr>
          <p:cNvPr id="124" name="Rectangle 123"/>
          <p:cNvSpPr/>
          <p:nvPr/>
        </p:nvSpPr>
        <p:spPr>
          <a:xfrm>
            <a:off x="943479" y="3320283"/>
            <a:ext cx="1103187"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2 x</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331924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Purchasing strategy</a:t>
            </a:r>
            <a:endParaRPr lang="en-GB" dirty="0"/>
          </a:p>
        </p:txBody>
      </p:sp>
      <p:sp>
        <p:nvSpPr>
          <p:cNvPr id="3" name="Content Placeholder 2"/>
          <p:cNvSpPr>
            <a:spLocks noGrp="1"/>
          </p:cNvSpPr>
          <p:nvPr>
            <p:ph sz="half" idx="1"/>
          </p:nvPr>
        </p:nvSpPr>
        <p:spPr/>
        <p:txBody>
          <a:bodyPr>
            <a:normAutofit fontScale="92500" lnSpcReduction="20000"/>
          </a:bodyPr>
          <a:lstStyle/>
          <a:p>
            <a:r>
              <a:rPr lang="en-GB" dirty="0"/>
              <a:t>Two contracts</a:t>
            </a:r>
          </a:p>
          <a:p>
            <a:pPr lvl="1"/>
            <a:r>
              <a:rPr lang="en-GB" dirty="0" smtClean="0"/>
              <a:t>1/ </a:t>
            </a:r>
            <a:r>
              <a:rPr lang="en-GB" dirty="0"/>
              <a:t>Drivers</a:t>
            </a:r>
          </a:p>
          <a:p>
            <a:pPr lvl="1"/>
            <a:r>
              <a:rPr lang="en-GB" dirty="0" smtClean="0"/>
              <a:t>2/ Finals</a:t>
            </a:r>
            <a:endParaRPr lang="en-GB" dirty="0"/>
          </a:p>
          <a:p>
            <a:endParaRPr lang="en-GB" dirty="0" smtClean="0"/>
          </a:p>
          <a:p>
            <a:r>
              <a:rPr lang="en-GB" dirty="0" smtClean="0"/>
              <a:t>A </a:t>
            </a:r>
            <a:r>
              <a:rPr lang="en-GB" dirty="0"/>
              <a:t>first contract for the </a:t>
            </a:r>
            <a:r>
              <a:rPr lang="en-GB" dirty="0" smtClean="0"/>
              <a:t>Drivers</a:t>
            </a:r>
            <a:endParaRPr lang="en-GB" dirty="0"/>
          </a:p>
          <a:p>
            <a:pPr lvl="1"/>
            <a:r>
              <a:rPr lang="en-GB" dirty="0"/>
              <a:t>SSPA only (best technology for a few kW amplifier)</a:t>
            </a:r>
          </a:p>
          <a:p>
            <a:pPr lvl="1"/>
            <a:r>
              <a:rPr lang="en-GB" dirty="0"/>
              <a:t>Will be a first input for a predefined cost for the Finals</a:t>
            </a:r>
          </a:p>
          <a:p>
            <a:endParaRPr lang="en-GB" dirty="0" smtClean="0"/>
          </a:p>
          <a:p>
            <a:r>
              <a:rPr lang="en-GB" dirty="0" smtClean="0"/>
              <a:t>Combining </a:t>
            </a:r>
            <a:r>
              <a:rPr lang="en-GB" dirty="0"/>
              <a:t>systems</a:t>
            </a:r>
          </a:p>
          <a:p>
            <a:pPr lvl="1"/>
            <a:r>
              <a:rPr lang="en-GB" dirty="0"/>
              <a:t>Done in house or subcontracted</a:t>
            </a:r>
          </a:p>
          <a:p>
            <a:pPr lvl="1"/>
            <a:r>
              <a:rPr lang="en-GB" dirty="0"/>
              <a:t>Will be a second input for a predefined cost for the </a:t>
            </a:r>
            <a:r>
              <a:rPr lang="en-GB" dirty="0" smtClean="0"/>
              <a:t>Finals</a:t>
            </a:r>
          </a:p>
          <a:p>
            <a:pPr lvl="1"/>
            <a:endParaRPr lang="en-GB" dirty="0"/>
          </a:p>
          <a:p>
            <a:r>
              <a:rPr lang="en-GB" dirty="0">
                <a:solidFill>
                  <a:srgbClr val="FF0000"/>
                </a:solidFill>
              </a:rPr>
              <a:t>Once Drivers contract adjudicated, a </a:t>
            </a:r>
            <a:r>
              <a:rPr lang="en-GB" dirty="0" smtClean="0">
                <a:solidFill>
                  <a:srgbClr val="FF0000"/>
                </a:solidFill>
              </a:rPr>
              <a:t>second</a:t>
            </a:r>
            <a:br>
              <a:rPr lang="en-GB" dirty="0" smtClean="0">
                <a:solidFill>
                  <a:srgbClr val="FF0000"/>
                </a:solidFill>
              </a:rPr>
            </a:br>
            <a:r>
              <a:rPr lang="en-GB" dirty="0" smtClean="0">
                <a:solidFill>
                  <a:srgbClr val="FF0000"/>
                </a:solidFill>
              </a:rPr>
              <a:t>   contract </a:t>
            </a:r>
            <a:r>
              <a:rPr lang="en-GB" dirty="0">
                <a:solidFill>
                  <a:srgbClr val="FF0000"/>
                </a:solidFill>
              </a:rPr>
              <a:t>for the </a:t>
            </a:r>
            <a:r>
              <a:rPr lang="en-GB" dirty="0" smtClean="0">
                <a:solidFill>
                  <a:srgbClr val="FF0000"/>
                </a:solidFill>
              </a:rPr>
              <a:t>Finals.</a:t>
            </a:r>
            <a:endParaRPr lang="en-GB" dirty="0">
              <a:solidFill>
                <a:srgbClr val="FF0000"/>
              </a:solidFill>
            </a:endParaRPr>
          </a:p>
        </p:txBody>
      </p:sp>
      <p:sp>
        <p:nvSpPr>
          <p:cNvPr id="4" name="Content Placeholder 3"/>
          <p:cNvSpPr>
            <a:spLocks noGrp="1"/>
          </p:cNvSpPr>
          <p:nvPr>
            <p:ph sz="half" idx="2"/>
          </p:nvPr>
        </p:nvSpPr>
        <p:spPr/>
        <p:txBody>
          <a:bodyPr>
            <a:normAutofit fontScale="92500" lnSpcReduction="20000"/>
          </a:bodyPr>
          <a:lstStyle/>
          <a:p>
            <a:pPr marL="128016" lvl="1">
              <a:tabLst>
                <a:tab pos="538163" algn="l"/>
              </a:tabLst>
            </a:pPr>
            <a:r>
              <a:rPr lang="en-GB" dirty="0"/>
              <a:t>	Drivers </a:t>
            </a:r>
            <a:r>
              <a:rPr lang="en-GB" dirty="0" smtClean="0"/>
              <a:t>cost</a:t>
            </a:r>
            <a:endParaRPr lang="en-GB" dirty="0"/>
          </a:p>
          <a:p>
            <a:pPr marL="128016" lvl="1">
              <a:tabLst>
                <a:tab pos="538163" algn="l"/>
              </a:tabLst>
            </a:pPr>
            <a:r>
              <a:rPr lang="en-GB" dirty="0"/>
              <a:t>+	Combiner cost (defined by CERN)</a:t>
            </a:r>
          </a:p>
          <a:p>
            <a:pPr marL="128016" lvl="1">
              <a:tabLst>
                <a:tab pos="538163" algn="l"/>
              </a:tabLst>
            </a:pPr>
            <a:r>
              <a:rPr lang="en-GB" dirty="0"/>
              <a:t>+	Finals </a:t>
            </a:r>
            <a:r>
              <a:rPr lang="en-GB" dirty="0" smtClean="0"/>
              <a:t>offer</a:t>
            </a:r>
            <a:endParaRPr lang="en-GB" dirty="0"/>
          </a:p>
          <a:p>
            <a:pPr marL="128016" lvl="1">
              <a:tabLst>
                <a:tab pos="538163" algn="l"/>
              </a:tabLst>
            </a:pPr>
            <a:r>
              <a:rPr lang="en-GB" dirty="0"/>
              <a:t>_______________________________________</a:t>
            </a:r>
          </a:p>
          <a:p>
            <a:pPr marL="128016" lvl="1">
              <a:tabLst>
                <a:tab pos="538163" algn="l"/>
              </a:tabLst>
            </a:pPr>
            <a:r>
              <a:rPr lang="en-GB" dirty="0"/>
              <a:t>	</a:t>
            </a:r>
            <a:r>
              <a:rPr lang="en-GB" dirty="0" smtClean="0"/>
              <a:t>Adjudication </a:t>
            </a:r>
            <a:r>
              <a:rPr lang="en-GB" dirty="0"/>
              <a:t>to the lowest </a:t>
            </a:r>
            <a:r>
              <a:rPr lang="en-GB" dirty="0" smtClean="0"/>
              <a:t>compliant offer</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5</a:t>
            </a:fld>
            <a:endParaRPr lang="en-US" dirty="0"/>
          </a:p>
        </p:txBody>
      </p:sp>
    </p:spTree>
    <p:extLst>
      <p:ext uri="{BB962C8B-B14F-4D97-AF65-F5344CB8AC3E}">
        <p14:creationId xmlns:p14="http://schemas.microsoft.com/office/powerpoint/2010/main" val="1638119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Pre-requisite : New building</a:t>
            </a:r>
            <a:endParaRPr lang="en-GB" dirty="0"/>
          </a:p>
        </p:txBody>
      </p:sp>
      <p:sp>
        <p:nvSpPr>
          <p:cNvPr id="3" name="Content Placeholder 2"/>
          <p:cNvSpPr>
            <a:spLocks noGrp="1"/>
          </p:cNvSpPr>
          <p:nvPr>
            <p:ph sz="half" idx="1"/>
          </p:nvPr>
        </p:nvSpPr>
        <p:spPr>
          <a:xfrm>
            <a:off x="1024127" y="3103932"/>
            <a:ext cx="4855850" cy="3205428"/>
          </a:xfrm>
        </p:spPr>
        <p:txBody>
          <a:bodyPr>
            <a:normAutofit/>
          </a:bodyPr>
          <a:lstStyle/>
          <a:p>
            <a:pPr>
              <a:buNone/>
              <a:tabLst>
                <a:tab pos="5943600" algn="l"/>
              </a:tabLst>
            </a:pPr>
            <a:r>
              <a:rPr lang="en-GB" dirty="0"/>
              <a:t>Design completed by end of October 2011 to allow Civil </a:t>
            </a:r>
            <a:r>
              <a:rPr lang="en-GB" dirty="0" smtClean="0"/>
              <a:t>Engineering </a:t>
            </a:r>
            <a:r>
              <a:rPr lang="en-GB" dirty="0"/>
              <a:t>studies and authorisation requests to be </a:t>
            </a:r>
            <a:r>
              <a:rPr lang="en-GB" dirty="0" smtClean="0"/>
              <a:t>launched.</a:t>
            </a:r>
            <a:endParaRPr lang="en-GB" dirty="0"/>
          </a:p>
          <a:p>
            <a:pPr>
              <a:buNone/>
              <a:tabLst>
                <a:tab pos="5943600" algn="l"/>
              </a:tabLst>
            </a:pPr>
            <a:r>
              <a:rPr lang="en-GB" dirty="0"/>
              <a:t>Goal to have the bare building completed by end 2014 (taking advantage of LS1 to minimize accident impacting SPS operation during construction</a:t>
            </a:r>
            <a:r>
              <a:rPr lang="en-GB" dirty="0" smtClean="0"/>
              <a:t>).</a:t>
            </a:r>
            <a:endParaRPr lang="en-GB" dirty="0"/>
          </a:p>
          <a:p>
            <a:pPr>
              <a:buNone/>
              <a:tabLst>
                <a:tab pos="5943600" algn="l"/>
              </a:tabLst>
            </a:pPr>
            <a:r>
              <a:rPr lang="en-GB" dirty="0">
                <a:solidFill>
                  <a:srgbClr val="FF0000"/>
                </a:solidFill>
              </a:rPr>
              <a:t>Even if we did not know what amplifier technology will be selected </a:t>
            </a:r>
            <a:r>
              <a:rPr lang="en-GB" dirty="0" smtClean="0">
                <a:solidFill>
                  <a:srgbClr val="FF0000"/>
                </a:solidFill>
              </a:rPr>
              <a:t>!</a:t>
            </a:r>
            <a:endParaRPr lang="en-GB" dirty="0">
              <a:solidFill>
                <a:srgbClr val="FF0000"/>
              </a:solidFill>
            </a:endParaRPr>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6</a:t>
            </a:fld>
            <a:endParaRPr lang="en-US" dirty="0"/>
          </a:p>
        </p:txBody>
      </p:sp>
      <p:pic>
        <p:nvPicPr>
          <p:cNvPr id="8" name="Picture 4" descr="02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00056" y="3031884"/>
            <a:ext cx="3962400" cy="2971800"/>
          </a:xfrm>
          <a:prstGeom prst="roundRect">
            <a:avLst>
              <a:gd name="adj" fmla="val 560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Notched Right Arrow 8"/>
          <p:cNvSpPr/>
          <p:nvPr/>
        </p:nvSpPr>
        <p:spPr>
          <a:xfrm>
            <a:off x="1056400" y="2152280"/>
            <a:ext cx="10080160" cy="484632"/>
          </a:xfrm>
          <a:prstGeom prst="notch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10" name="Rectangle 9"/>
          <p:cNvSpPr/>
          <p:nvPr/>
        </p:nvSpPr>
        <p:spPr>
          <a:xfrm>
            <a:off x="1776480" y="220490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2011</a:t>
            </a:r>
          </a:p>
        </p:txBody>
      </p:sp>
      <p:sp>
        <p:nvSpPr>
          <p:cNvPr id="11" name="Rectangle 10"/>
          <p:cNvSpPr/>
          <p:nvPr/>
        </p:nvSpPr>
        <p:spPr>
          <a:xfrm>
            <a:off x="264057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2012</a:t>
            </a:r>
          </a:p>
        </p:txBody>
      </p:sp>
      <p:sp>
        <p:nvSpPr>
          <p:cNvPr id="12" name="Rectangle 11"/>
          <p:cNvSpPr/>
          <p:nvPr/>
        </p:nvSpPr>
        <p:spPr>
          <a:xfrm>
            <a:off x="350467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2013</a:t>
            </a:r>
          </a:p>
        </p:txBody>
      </p:sp>
      <p:sp>
        <p:nvSpPr>
          <p:cNvPr id="13" name="Rectangle 12"/>
          <p:cNvSpPr/>
          <p:nvPr/>
        </p:nvSpPr>
        <p:spPr>
          <a:xfrm>
            <a:off x="436876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2014</a:t>
            </a:r>
          </a:p>
        </p:txBody>
      </p:sp>
      <p:sp>
        <p:nvSpPr>
          <p:cNvPr id="14" name="Rectangle 13"/>
          <p:cNvSpPr/>
          <p:nvPr/>
        </p:nvSpPr>
        <p:spPr>
          <a:xfrm>
            <a:off x="523286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2015</a:t>
            </a:r>
          </a:p>
        </p:txBody>
      </p:sp>
      <p:sp>
        <p:nvSpPr>
          <p:cNvPr id="15" name="Rectangle 14"/>
          <p:cNvSpPr/>
          <p:nvPr/>
        </p:nvSpPr>
        <p:spPr>
          <a:xfrm>
            <a:off x="6096960"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2016</a:t>
            </a:r>
          </a:p>
        </p:txBody>
      </p:sp>
      <p:sp>
        <p:nvSpPr>
          <p:cNvPr id="16" name="Rectangle 15"/>
          <p:cNvSpPr/>
          <p:nvPr/>
        </p:nvSpPr>
        <p:spPr>
          <a:xfrm>
            <a:off x="6961056"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2017</a:t>
            </a:r>
          </a:p>
        </p:txBody>
      </p:sp>
      <p:sp>
        <p:nvSpPr>
          <p:cNvPr id="17" name="Rectangle 16"/>
          <p:cNvSpPr/>
          <p:nvPr/>
        </p:nvSpPr>
        <p:spPr>
          <a:xfrm>
            <a:off x="7825152"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2018</a:t>
            </a:r>
          </a:p>
        </p:txBody>
      </p:sp>
      <p:sp>
        <p:nvSpPr>
          <p:cNvPr id="18" name="Rectangle 17"/>
          <p:cNvSpPr/>
          <p:nvPr/>
        </p:nvSpPr>
        <p:spPr>
          <a:xfrm>
            <a:off x="8689248"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2019</a:t>
            </a:r>
          </a:p>
        </p:txBody>
      </p:sp>
      <p:sp>
        <p:nvSpPr>
          <p:cNvPr id="19" name="Rectangle 18"/>
          <p:cNvSpPr/>
          <p:nvPr/>
        </p:nvSpPr>
        <p:spPr>
          <a:xfrm>
            <a:off x="9553344" y="2204864"/>
            <a:ext cx="864000"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2020</a:t>
            </a:r>
          </a:p>
        </p:txBody>
      </p:sp>
      <p:sp>
        <p:nvSpPr>
          <p:cNvPr id="20" name="Rectangle 19"/>
          <p:cNvSpPr/>
          <p:nvPr/>
        </p:nvSpPr>
        <p:spPr>
          <a:xfrm>
            <a:off x="1919536" y="1753966"/>
            <a:ext cx="3313232"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smtClean="0"/>
              <a:t>Bare building</a:t>
            </a:r>
          </a:p>
        </p:txBody>
      </p:sp>
    </p:spTree>
    <p:extLst>
      <p:ext uri="{BB962C8B-B14F-4D97-AF65-F5344CB8AC3E}">
        <p14:creationId xmlns:p14="http://schemas.microsoft.com/office/powerpoint/2010/main" val="2944071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building</a:t>
            </a:r>
            <a:endParaRPr lang="en-GB" dirty="0"/>
          </a:p>
        </p:txBody>
      </p:sp>
      <p:sp>
        <p:nvSpPr>
          <p:cNvPr id="3" name="Content Placeholder 2"/>
          <p:cNvSpPr>
            <a:spLocks noGrp="1"/>
          </p:cNvSpPr>
          <p:nvPr>
            <p:ph sz="half" idx="1"/>
          </p:nvPr>
        </p:nvSpPr>
        <p:spPr/>
        <p:txBody>
          <a:bodyPr>
            <a:normAutofit lnSpcReduction="10000"/>
          </a:bodyPr>
          <a:lstStyle/>
          <a:p>
            <a:pPr>
              <a:buNone/>
            </a:pPr>
            <a:r>
              <a:rPr lang="en-US" dirty="0"/>
              <a:t>Amplifier tendering process opened to several technologies</a:t>
            </a:r>
          </a:p>
          <a:p>
            <a:pPr lvl="1"/>
            <a:r>
              <a:rPr lang="en-US" dirty="0"/>
              <a:t>2 x 16 tetrodes (</a:t>
            </a:r>
            <a:r>
              <a:rPr lang="en-US" dirty="0" smtClean="0"/>
              <a:t>well-known</a:t>
            </a:r>
            <a:r>
              <a:rPr lang="en-US" dirty="0"/>
              <a:t>)</a:t>
            </a:r>
          </a:p>
          <a:p>
            <a:pPr lvl="1"/>
            <a:r>
              <a:rPr lang="en-US" dirty="0"/>
              <a:t>2 x 2048 SSPA (Solid State Power Amplifiers)</a:t>
            </a:r>
          </a:p>
          <a:p>
            <a:pPr lvl="1"/>
            <a:r>
              <a:rPr lang="en-US" dirty="0"/>
              <a:t>4 x </a:t>
            </a:r>
            <a:r>
              <a:rPr lang="en-US" dirty="0" err="1"/>
              <a:t>Diacrodes</a:t>
            </a:r>
            <a:r>
              <a:rPr lang="en-US" dirty="0"/>
              <a:t> (new tube)</a:t>
            </a:r>
          </a:p>
          <a:p>
            <a:pPr lvl="1"/>
            <a:r>
              <a:rPr lang="en-US" dirty="0"/>
              <a:t>4 x IOT (Inductive Output Tube, almost new)</a:t>
            </a:r>
          </a:p>
          <a:p>
            <a:pPr>
              <a:buNone/>
            </a:pPr>
            <a:endParaRPr lang="en-US" dirty="0" smtClean="0"/>
          </a:p>
          <a:p>
            <a:pPr>
              <a:buNone/>
            </a:pPr>
            <a:r>
              <a:rPr lang="en-US" dirty="0" smtClean="0"/>
              <a:t>Answer </a:t>
            </a:r>
            <a:r>
              <a:rPr lang="en-US" dirty="0"/>
              <a:t>of the selected technology </a:t>
            </a:r>
            <a:r>
              <a:rPr lang="en-US" dirty="0" smtClean="0"/>
              <a:t>(knowledge of volume </a:t>
            </a:r>
            <a:r>
              <a:rPr lang="en-US" dirty="0"/>
              <a:t>needed) after the building approval</a:t>
            </a:r>
          </a:p>
          <a:p>
            <a:endParaRPr lang="en-US" dirty="0"/>
          </a:p>
          <a:p>
            <a:pPr>
              <a:buNone/>
            </a:pPr>
            <a:r>
              <a:rPr lang="en-US" dirty="0"/>
              <a:t>Hybrid combiners and coaxial lines will be similar to the ones in use with </a:t>
            </a:r>
            <a:r>
              <a:rPr lang="en-US" dirty="0" smtClean="0"/>
              <a:t>existing tetrode systems already in the SPS</a:t>
            </a:r>
            <a:endParaRPr lang="en-GB"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7</a:t>
            </a:fld>
            <a:endParaRPr lang="en-US" dirty="0"/>
          </a:p>
        </p:txBody>
      </p:sp>
      <p:pic>
        <p:nvPicPr>
          <p:cNvPr id="8" name="Picture 2" descr="http://www.synchrotron-soleil.fr/images/File/soleil/ToutesActualites/Actualites/2005/jan/rf-2.jpg"/>
          <p:cNvPicPr>
            <a:picLocks noChangeAspect="1" noChangeArrowheads="1"/>
          </p:cNvPicPr>
          <p:nvPr/>
        </p:nvPicPr>
        <p:blipFill>
          <a:blip r:embed="rId2" cstate="print"/>
          <a:srcRect/>
          <a:stretch>
            <a:fillRect/>
          </a:stretch>
        </p:blipFill>
        <p:spPr bwMode="auto">
          <a:xfrm>
            <a:off x="8042837" y="4317320"/>
            <a:ext cx="2708109" cy="1800000"/>
          </a:xfrm>
          <a:prstGeom prst="rect">
            <a:avLst/>
          </a:prstGeom>
          <a:noFill/>
        </p:spPr>
      </p:pic>
      <p:sp>
        <p:nvSpPr>
          <p:cNvPr id="9" name="TextBox 8"/>
          <p:cNvSpPr txBox="1"/>
          <p:nvPr/>
        </p:nvSpPr>
        <p:spPr>
          <a:xfrm>
            <a:off x="7968208" y="5889384"/>
            <a:ext cx="532518" cy="276999"/>
          </a:xfrm>
          <a:prstGeom prst="rect">
            <a:avLst/>
          </a:prstGeom>
          <a:solidFill>
            <a:srgbClr val="FFFF00"/>
          </a:solidFill>
        </p:spPr>
        <p:txBody>
          <a:bodyPr wrap="none" rtlCol="0">
            <a:spAutoFit/>
          </a:bodyPr>
          <a:lstStyle/>
          <a:p>
            <a:r>
              <a:rPr lang="en-US" sz="1200" dirty="0" smtClean="0"/>
              <a:t>4.7 m</a:t>
            </a:r>
            <a:endParaRPr lang="en-US" sz="1200" dirty="0"/>
          </a:p>
        </p:txBody>
      </p:sp>
      <p:sp>
        <p:nvSpPr>
          <p:cNvPr id="10" name="TextBox 9"/>
          <p:cNvSpPr txBox="1"/>
          <p:nvPr/>
        </p:nvSpPr>
        <p:spPr>
          <a:xfrm>
            <a:off x="9811954" y="5960313"/>
            <a:ext cx="532518" cy="276999"/>
          </a:xfrm>
          <a:prstGeom prst="rect">
            <a:avLst/>
          </a:prstGeom>
          <a:solidFill>
            <a:srgbClr val="FFFF00"/>
          </a:solidFill>
        </p:spPr>
        <p:txBody>
          <a:bodyPr wrap="none" rtlCol="0">
            <a:spAutoFit/>
          </a:bodyPr>
          <a:lstStyle/>
          <a:p>
            <a:r>
              <a:rPr lang="en-US" sz="1200" dirty="0" smtClean="0"/>
              <a:t>4.7 m</a:t>
            </a:r>
            <a:endParaRPr lang="en-US" sz="1200" dirty="0"/>
          </a:p>
        </p:txBody>
      </p:sp>
      <p:sp>
        <p:nvSpPr>
          <p:cNvPr id="11" name="TextBox 10"/>
          <p:cNvSpPr txBox="1"/>
          <p:nvPr/>
        </p:nvSpPr>
        <p:spPr>
          <a:xfrm>
            <a:off x="10591930" y="5223144"/>
            <a:ext cx="532518" cy="276999"/>
          </a:xfrm>
          <a:prstGeom prst="rect">
            <a:avLst/>
          </a:prstGeom>
          <a:solidFill>
            <a:srgbClr val="FFFF00"/>
          </a:solidFill>
        </p:spPr>
        <p:txBody>
          <a:bodyPr wrap="none" rtlCol="0">
            <a:spAutoFit/>
          </a:bodyPr>
          <a:lstStyle/>
          <a:p>
            <a:r>
              <a:rPr lang="en-US" sz="1200" dirty="0" smtClean="0"/>
              <a:t>2.3 m</a:t>
            </a:r>
            <a:endParaRPr lang="en-US" sz="1200" dirty="0"/>
          </a:p>
        </p:txBody>
      </p:sp>
      <p:sp>
        <p:nvSpPr>
          <p:cNvPr id="12" name="TextBox 11"/>
          <p:cNvSpPr txBox="1"/>
          <p:nvPr/>
        </p:nvSpPr>
        <p:spPr>
          <a:xfrm>
            <a:off x="6628825" y="3885272"/>
            <a:ext cx="1843439" cy="646331"/>
          </a:xfrm>
          <a:prstGeom prst="rect">
            <a:avLst/>
          </a:prstGeom>
          <a:solidFill>
            <a:srgbClr val="FFFF00"/>
          </a:solidFill>
        </p:spPr>
        <p:txBody>
          <a:bodyPr wrap="square" rtlCol="0">
            <a:spAutoFit/>
          </a:bodyPr>
          <a:lstStyle/>
          <a:p>
            <a:r>
              <a:rPr lang="fr-FR" sz="1200" dirty="0" smtClean="0"/>
              <a:t>4 tours (320 kW) = 33 m</a:t>
            </a:r>
            <a:r>
              <a:rPr lang="fr-FR" sz="1200" baseline="30000" dirty="0" smtClean="0"/>
              <a:t>2</a:t>
            </a:r>
            <a:endParaRPr lang="fr-FR" sz="1200" dirty="0" smtClean="0"/>
          </a:p>
          <a:p>
            <a:r>
              <a:rPr lang="fr-FR" sz="1200" dirty="0" smtClean="0"/>
              <a:t>LVPS = 72 m</a:t>
            </a:r>
            <a:r>
              <a:rPr lang="fr-FR" sz="1200" baseline="30000" dirty="0" smtClean="0"/>
              <a:t>2</a:t>
            </a:r>
            <a:endParaRPr lang="fr-FR" sz="1200" dirty="0" smtClean="0"/>
          </a:p>
          <a:p>
            <a:r>
              <a:rPr lang="fr-FR" sz="1200" dirty="0" smtClean="0"/>
              <a:t>total 64 </a:t>
            </a:r>
            <a:r>
              <a:rPr lang="fr-FR" sz="1200" dirty="0" err="1" smtClean="0"/>
              <a:t>towers</a:t>
            </a:r>
            <a:r>
              <a:rPr lang="fr-FR" sz="1200" dirty="0" smtClean="0"/>
              <a:t> =  </a:t>
            </a:r>
            <a:r>
              <a:rPr lang="fr-FR" sz="1200" b="1" u="sng" dirty="0" smtClean="0"/>
              <a:t>600 m</a:t>
            </a:r>
            <a:r>
              <a:rPr lang="fr-FR" sz="1200" b="1" u="sng" baseline="30000" dirty="0" smtClean="0"/>
              <a:t>2</a:t>
            </a:r>
            <a:r>
              <a:rPr lang="fr-FR" sz="1200" b="1" u="sng" dirty="0" smtClean="0"/>
              <a:t> </a:t>
            </a:r>
          </a:p>
        </p:txBody>
      </p:sp>
      <p:pic>
        <p:nvPicPr>
          <p:cNvPr id="13" name="Picture 12" descr="IMG_105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68608" y="1653024"/>
            <a:ext cx="2700000" cy="1800000"/>
          </a:xfrm>
          <a:prstGeom prst="roundRect">
            <a:avLst>
              <a:gd name="adj" fmla="val 604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204" descr="Siemens-1.JPG"/>
          <p:cNvPicPr>
            <a:picLocks noChangeAspect="1"/>
          </p:cNvPicPr>
          <p:nvPr/>
        </p:nvPicPr>
        <p:blipFill>
          <a:blip r:embed="rId4" cstate="print"/>
          <a:srcRect/>
          <a:stretch>
            <a:fillRect/>
          </a:stretch>
        </p:blipFill>
        <p:spPr>
          <a:xfrm>
            <a:off x="6350708" y="284872"/>
            <a:ext cx="2697620" cy="1800000"/>
          </a:xfrm>
          <a:prstGeom prst="roundRect">
            <a:avLst>
              <a:gd name="adj" fmla="val 50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6628824" y="2446853"/>
            <a:ext cx="1843440" cy="646331"/>
          </a:xfrm>
          <a:prstGeom prst="rect">
            <a:avLst/>
          </a:prstGeom>
          <a:solidFill>
            <a:srgbClr val="FFC000"/>
          </a:solidFill>
        </p:spPr>
        <p:txBody>
          <a:bodyPr wrap="square" rtlCol="0">
            <a:spAutoFit/>
          </a:bodyPr>
          <a:lstStyle/>
          <a:p>
            <a:r>
              <a:rPr lang="en-US" sz="1200" dirty="0" smtClean="0"/>
              <a:t>1 tube (160 kW) =  4 m</a:t>
            </a:r>
            <a:r>
              <a:rPr lang="en-US" sz="1200" baseline="30000" dirty="0" smtClean="0"/>
              <a:t>2</a:t>
            </a:r>
            <a:endParaRPr lang="en-US" sz="1200" dirty="0" smtClean="0"/>
          </a:p>
          <a:p>
            <a:r>
              <a:rPr lang="en-US" sz="1200" dirty="0" smtClean="0"/>
              <a:t>HVPS = 192 m</a:t>
            </a:r>
            <a:r>
              <a:rPr lang="en-US" sz="1200" baseline="30000" dirty="0" smtClean="0"/>
              <a:t>2</a:t>
            </a:r>
            <a:endParaRPr lang="en-US" sz="1200" dirty="0" smtClean="0"/>
          </a:p>
          <a:p>
            <a:r>
              <a:rPr lang="en-US" sz="1200" dirty="0" smtClean="0"/>
              <a:t>Total 32 tubes = </a:t>
            </a:r>
            <a:r>
              <a:rPr lang="en-US" sz="1200" b="1" u="sng" dirty="0" smtClean="0"/>
              <a:t>320 m</a:t>
            </a:r>
            <a:r>
              <a:rPr lang="en-US" sz="1200" b="1" u="sng" baseline="30000" dirty="0" smtClean="0"/>
              <a:t>2</a:t>
            </a:r>
          </a:p>
        </p:txBody>
      </p:sp>
      <p:sp>
        <p:nvSpPr>
          <p:cNvPr id="16" name="TextBox 15"/>
          <p:cNvSpPr txBox="1"/>
          <p:nvPr/>
        </p:nvSpPr>
        <p:spPr>
          <a:xfrm>
            <a:off x="9437136" y="716920"/>
            <a:ext cx="1843440" cy="276999"/>
          </a:xfrm>
          <a:prstGeom prst="rect">
            <a:avLst/>
          </a:prstGeom>
          <a:solidFill>
            <a:srgbClr val="FF0000"/>
          </a:solidFill>
        </p:spPr>
        <p:txBody>
          <a:bodyPr wrap="square" rtlCol="0">
            <a:spAutoFit/>
          </a:bodyPr>
          <a:lstStyle/>
          <a:p>
            <a:r>
              <a:rPr lang="en-US" sz="1200" dirty="0" smtClean="0">
                <a:solidFill>
                  <a:schemeClr val="bg1"/>
                </a:solidFill>
              </a:rPr>
              <a:t>Total combiners = </a:t>
            </a:r>
            <a:r>
              <a:rPr lang="en-US" sz="1200" b="1" u="sng" dirty="0" smtClean="0">
                <a:solidFill>
                  <a:schemeClr val="bg1"/>
                </a:solidFill>
              </a:rPr>
              <a:t>200 m</a:t>
            </a:r>
            <a:r>
              <a:rPr lang="en-US" sz="1200" b="1" u="sng" baseline="30000" dirty="0" smtClean="0">
                <a:solidFill>
                  <a:schemeClr val="bg1"/>
                </a:solidFill>
              </a:rPr>
              <a:t>2</a:t>
            </a:r>
          </a:p>
        </p:txBody>
      </p:sp>
      <p:sp>
        <p:nvSpPr>
          <p:cNvPr id="17" name="TextBox 16"/>
          <p:cNvSpPr txBox="1"/>
          <p:nvPr/>
        </p:nvSpPr>
        <p:spPr>
          <a:xfrm>
            <a:off x="9365128" y="3878737"/>
            <a:ext cx="1843440" cy="276999"/>
          </a:xfrm>
          <a:prstGeom prst="rect">
            <a:avLst/>
          </a:prstGeom>
          <a:solidFill>
            <a:srgbClr val="FF0000"/>
          </a:solidFill>
        </p:spPr>
        <p:txBody>
          <a:bodyPr wrap="square" rtlCol="0">
            <a:spAutoFit/>
          </a:bodyPr>
          <a:lstStyle/>
          <a:p>
            <a:r>
              <a:rPr lang="en-US" sz="1200" dirty="0" smtClean="0">
                <a:solidFill>
                  <a:schemeClr val="bg1"/>
                </a:solidFill>
              </a:rPr>
              <a:t>Total combiners = </a:t>
            </a:r>
            <a:r>
              <a:rPr lang="en-US" sz="1200" b="1" u="sng" dirty="0" smtClean="0">
                <a:solidFill>
                  <a:schemeClr val="bg1"/>
                </a:solidFill>
              </a:rPr>
              <a:t>200 m</a:t>
            </a:r>
            <a:r>
              <a:rPr lang="en-US" sz="1200" b="1" u="sng" baseline="30000" dirty="0" smtClean="0">
                <a:solidFill>
                  <a:schemeClr val="bg1"/>
                </a:solidFill>
              </a:rPr>
              <a:t>2</a:t>
            </a:r>
          </a:p>
        </p:txBody>
      </p:sp>
      <p:sp>
        <p:nvSpPr>
          <p:cNvPr id="18" name="Rectangle 17"/>
          <p:cNvSpPr/>
          <p:nvPr/>
        </p:nvSpPr>
        <p:spPr>
          <a:xfrm>
            <a:off x="6960096" y="5131474"/>
            <a:ext cx="1104790" cy="553998"/>
          </a:xfrm>
          <a:prstGeom prst="rect">
            <a:avLst/>
          </a:prstGeom>
        </p:spPr>
        <p:txBody>
          <a:bodyPr wrap="none">
            <a:spAutoFit/>
          </a:bodyPr>
          <a:lstStyle/>
          <a:p>
            <a:r>
              <a:rPr lang="en-GB" sz="1000" dirty="0" smtClean="0"/>
              <a:t>Courtesy</a:t>
            </a:r>
          </a:p>
          <a:p>
            <a:r>
              <a:rPr lang="en-GB" sz="1000" dirty="0" smtClean="0"/>
              <a:t>Patrick </a:t>
            </a:r>
            <a:r>
              <a:rPr lang="en-GB" sz="1000" dirty="0" err="1" smtClean="0"/>
              <a:t>Marchand</a:t>
            </a:r>
            <a:endParaRPr lang="en-GB" sz="1000" dirty="0" smtClean="0"/>
          </a:p>
          <a:p>
            <a:r>
              <a:rPr lang="en-GB" sz="1000" dirty="0" smtClean="0"/>
              <a:t>(SOLEIL)</a:t>
            </a:r>
            <a:endParaRPr lang="en-GB" sz="1000" dirty="0"/>
          </a:p>
        </p:txBody>
      </p:sp>
    </p:spTree>
    <p:extLst>
      <p:ext uri="{BB962C8B-B14F-4D97-AF65-F5344CB8AC3E}">
        <p14:creationId xmlns:p14="http://schemas.microsoft.com/office/powerpoint/2010/main" val="3727533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building</a:t>
            </a:r>
            <a:endParaRPr lang="en-GB" dirty="0"/>
          </a:p>
        </p:txBody>
      </p:sp>
      <p:sp>
        <p:nvSpPr>
          <p:cNvPr id="3" name="Content Placeholder 2"/>
          <p:cNvSpPr>
            <a:spLocks noGrp="1"/>
          </p:cNvSpPr>
          <p:nvPr>
            <p:ph sz="half" idx="1"/>
          </p:nvPr>
        </p:nvSpPr>
        <p:spPr/>
        <p:txBody>
          <a:bodyPr/>
          <a:lstStyle/>
          <a:p>
            <a:r>
              <a:rPr lang="en-US" dirty="0"/>
              <a:t>Total surfaces:</a:t>
            </a:r>
          </a:p>
          <a:p>
            <a:pPr lvl="1"/>
            <a:r>
              <a:rPr lang="en-US" dirty="0"/>
              <a:t>Basement : 19.5 m x 36.5 m = 710 m2</a:t>
            </a:r>
          </a:p>
          <a:p>
            <a:pPr lvl="1"/>
            <a:r>
              <a:rPr lang="en-US" dirty="0"/>
              <a:t>Mezzanine : 475 m2</a:t>
            </a:r>
          </a:p>
          <a:p>
            <a:pPr lvl="1"/>
            <a:r>
              <a:rPr lang="en-US" dirty="0"/>
              <a:t>Total = 1185 m2</a:t>
            </a:r>
          </a:p>
          <a:p>
            <a:endParaRPr lang="en-US" dirty="0"/>
          </a:p>
          <a:p>
            <a:r>
              <a:rPr lang="en-US" dirty="0"/>
              <a:t>Total surfaces for RF:</a:t>
            </a:r>
          </a:p>
          <a:p>
            <a:pPr lvl="1"/>
            <a:r>
              <a:rPr lang="en-US" dirty="0"/>
              <a:t>Basement = 550 m2</a:t>
            </a:r>
          </a:p>
          <a:p>
            <a:pPr lvl="1"/>
            <a:r>
              <a:rPr lang="en-US" dirty="0"/>
              <a:t>Mezzanine = 475 m2</a:t>
            </a:r>
          </a:p>
          <a:p>
            <a:pPr lvl="1"/>
            <a:r>
              <a:rPr lang="en-US" dirty="0"/>
              <a:t>Total = 1025 </a:t>
            </a:r>
            <a:r>
              <a:rPr lang="en-US" dirty="0" smtClean="0"/>
              <a:t>m2</a:t>
            </a:r>
            <a:endParaRPr lang="en-US" dirty="0"/>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8</a:t>
            </a:fld>
            <a:endParaRPr lang="en-US" dirty="0"/>
          </a:p>
        </p:txBody>
      </p:sp>
      <p:pic>
        <p:nvPicPr>
          <p:cNvPr id="8" name="Picture 16" descr="CAD000417654-1"/>
          <p:cNvPicPr>
            <a:picLocks noChangeAspect="1" noChangeArrowheads="1"/>
          </p:cNvPicPr>
          <p:nvPr/>
        </p:nvPicPr>
        <p:blipFill>
          <a:blip r:embed="rId2" cstate="print">
            <a:extLst>
              <a:ext uri="{28A0092B-C50C-407E-A947-70E740481C1C}">
                <a14:useLocalDpi xmlns:a14="http://schemas.microsoft.com/office/drawing/2010/main"/>
              </a:ext>
            </a:extLst>
          </a:blip>
          <a:srcRect r="9830"/>
          <a:stretch>
            <a:fillRect/>
          </a:stretch>
        </p:blipFill>
        <p:spPr bwMode="auto">
          <a:xfrm>
            <a:off x="6478512" y="1340768"/>
            <a:ext cx="4226000" cy="4198491"/>
          </a:xfrm>
          <a:prstGeom prst="rect">
            <a:avLst/>
          </a:prstGeom>
          <a:noFill/>
        </p:spPr>
      </p:pic>
      <p:sp>
        <p:nvSpPr>
          <p:cNvPr id="9" name="Rectangle 8"/>
          <p:cNvSpPr/>
          <p:nvPr/>
        </p:nvSpPr>
        <p:spPr>
          <a:xfrm>
            <a:off x="8557593" y="3861048"/>
            <a:ext cx="792088" cy="1368152"/>
          </a:xfrm>
          <a:prstGeom prst="rect">
            <a:avLst/>
          </a:prstGeom>
          <a:solidFill>
            <a:srgbClr val="FFC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77473" y="4365104"/>
            <a:ext cx="1008112" cy="400110"/>
          </a:xfrm>
          <a:prstGeom prst="rect">
            <a:avLst/>
          </a:prstGeom>
          <a:solidFill>
            <a:srgbClr val="FFFF00"/>
          </a:solidFill>
        </p:spPr>
        <p:txBody>
          <a:bodyPr wrap="square" rtlCol="0">
            <a:spAutoFit/>
          </a:bodyPr>
          <a:lstStyle/>
          <a:p>
            <a:pPr algn="ctr"/>
            <a:r>
              <a:rPr lang="en-US" sz="2000" dirty="0" smtClean="0"/>
              <a:t>36.5 m</a:t>
            </a:r>
            <a:endParaRPr lang="en-US" sz="2000" dirty="0"/>
          </a:p>
        </p:txBody>
      </p:sp>
      <p:sp>
        <p:nvSpPr>
          <p:cNvPr id="11" name="TextBox 10"/>
          <p:cNvSpPr txBox="1"/>
          <p:nvPr/>
        </p:nvSpPr>
        <p:spPr>
          <a:xfrm>
            <a:off x="8413577" y="5301208"/>
            <a:ext cx="1080120" cy="400110"/>
          </a:xfrm>
          <a:prstGeom prst="rect">
            <a:avLst/>
          </a:prstGeom>
          <a:solidFill>
            <a:srgbClr val="FFFF00"/>
          </a:solidFill>
        </p:spPr>
        <p:txBody>
          <a:bodyPr wrap="square" rtlCol="0">
            <a:spAutoFit/>
          </a:bodyPr>
          <a:lstStyle/>
          <a:p>
            <a:pPr algn="ctr"/>
            <a:r>
              <a:rPr lang="en-US" sz="2000" dirty="0" smtClean="0"/>
              <a:t>19.5 m</a:t>
            </a:r>
            <a:endParaRPr lang="en-US" sz="2000" dirty="0"/>
          </a:p>
        </p:txBody>
      </p:sp>
    </p:spTree>
    <p:extLst>
      <p:ext uri="{BB962C8B-B14F-4D97-AF65-F5344CB8AC3E}">
        <p14:creationId xmlns:p14="http://schemas.microsoft.com/office/powerpoint/2010/main" val="566336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 power systems in the SPS</a:t>
            </a:r>
          </a:p>
        </p:txBody>
      </p:sp>
      <p:sp>
        <p:nvSpPr>
          <p:cNvPr id="5" name="Date Placeholder 4"/>
          <p:cNvSpPr>
            <a:spLocks noGrp="1"/>
          </p:cNvSpPr>
          <p:nvPr>
            <p:ph type="dt" sz="half" idx="10"/>
          </p:nvPr>
        </p:nvSpPr>
        <p:spPr/>
        <p:txBody>
          <a:bodyPr/>
          <a:lstStyle/>
          <a:p>
            <a:r>
              <a:rPr lang="en-US" smtClean="0"/>
              <a:t>Workshop on Energy Efficient RF, 19 June 2019</a:t>
            </a:r>
            <a:endParaRPr lang="en-US" dirty="0"/>
          </a:p>
        </p:txBody>
      </p:sp>
      <p:sp>
        <p:nvSpPr>
          <p:cNvPr id="6" name="Footer Placeholder 5"/>
          <p:cNvSpPr>
            <a:spLocks noGrp="1"/>
          </p:cNvSpPr>
          <p:nvPr>
            <p:ph type="ftr" sz="quarter" idx="11"/>
          </p:nvPr>
        </p:nvSpPr>
        <p:spPr/>
        <p:txBody>
          <a:bodyPr/>
          <a:lstStyle/>
          <a:p>
            <a:pPr algn="ctr"/>
            <a:r>
              <a:rPr lang="en-GB" smtClean="0"/>
              <a:t>The new CERN solid state Amplifier for the sps / 200 MHz, E. Montesinos/E. Jensen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9</a:t>
            </a:fld>
            <a:endParaRPr lang="en-US" dirty="0"/>
          </a:p>
        </p:txBody>
      </p:sp>
      <p:pic>
        <p:nvPicPr>
          <p:cNvPr id="8" name="Picture 16" descr="CAD000417654-1"/>
          <p:cNvPicPr>
            <a:picLocks noChangeAspect="1" noChangeArrowheads="1"/>
          </p:cNvPicPr>
          <p:nvPr/>
        </p:nvPicPr>
        <p:blipFill>
          <a:blip r:embed="rId2" cstate="print">
            <a:extLst>
              <a:ext uri="{28A0092B-C50C-407E-A947-70E740481C1C}">
                <a14:useLocalDpi xmlns:a14="http://schemas.microsoft.com/office/drawing/2010/main"/>
              </a:ext>
            </a:extLst>
          </a:blip>
          <a:srcRect r="9830"/>
          <a:stretch>
            <a:fillRect/>
          </a:stretch>
        </p:blipFill>
        <p:spPr bwMode="auto">
          <a:xfrm>
            <a:off x="3953277" y="1628799"/>
            <a:ext cx="4248000" cy="4220348"/>
          </a:xfrm>
          <a:prstGeom prst="rect">
            <a:avLst/>
          </a:prstGeom>
          <a:noFill/>
        </p:spPr>
      </p:pic>
      <p:sp>
        <p:nvSpPr>
          <p:cNvPr id="9" name="TextBox 8"/>
          <p:cNvSpPr txBox="1"/>
          <p:nvPr/>
        </p:nvSpPr>
        <p:spPr>
          <a:xfrm>
            <a:off x="5375920" y="5445224"/>
            <a:ext cx="663323" cy="369332"/>
          </a:xfrm>
          <a:prstGeom prst="rect">
            <a:avLst/>
          </a:prstGeom>
          <a:solidFill>
            <a:schemeClr val="bg1"/>
          </a:solidFill>
          <a:ln w="25400">
            <a:solidFill>
              <a:srgbClr val="FF0000"/>
            </a:solidFill>
          </a:ln>
        </p:spPr>
        <p:txBody>
          <a:bodyPr wrap="none" rtlCol="0">
            <a:spAutoFit/>
          </a:bodyPr>
          <a:lstStyle/>
          <a:p>
            <a:r>
              <a:rPr lang="en-US" dirty="0" smtClean="0">
                <a:solidFill>
                  <a:srgbClr val="FF0000"/>
                </a:solidFill>
              </a:rPr>
              <a:t>BAF3</a:t>
            </a:r>
            <a:endParaRPr lang="en-US" dirty="0">
              <a:solidFill>
                <a:srgbClr val="FF0000"/>
              </a:solidFill>
            </a:endParaRPr>
          </a:p>
        </p:txBody>
      </p:sp>
      <p:sp>
        <p:nvSpPr>
          <p:cNvPr id="10" name="TextBox 9"/>
          <p:cNvSpPr txBox="1"/>
          <p:nvPr/>
        </p:nvSpPr>
        <p:spPr>
          <a:xfrm>
            <a:off x="3287688" y="4571836"/>
            <a:ext cx="703847" cy="369332"/>
          </a:xfrm>
          <a:prstGeom prst="rect">
            <a:avLst/>
          </a:prstGeom>
          <a:solidFill>
            <a:schemeClr val="bg1"/>
          </a:solidFill>
          <a:ln w="25400">
            <a:solidFill>
              <a:srgbClr val="FF0000"/>
            </a:solidFill>
          </a:ln>
        </p:spPr>
        <p:txBody>
          <a:bodyPr wrap="none" rtlCol="0">
            <a:spAutoFit/>
          </a:bodyPr>
          <a:lstStyle/>
          <a:p>
            <a:r>
              <a:rPr lang="en-US" dirty="0" smtClean="0">
                <a:solidFill>
                  <a:srgbClr val="FF0000"/>
                </a:solidFill>
              </a:rPr>
              <a:t>BAE3</a:t>
            </a:r>
            <a:endParaRPr lang="en-US" dirty="0">
              <a:solidFill>
                <a:srgbClr val="FF0000"/>
              </a:solidFill>
            </a:endParaRPr>
          </a:p>
        </p:txBody>
      </p:sp>
      <p:pic>
        <p:nvPicPr>
          <p:cNvPr id="11" name="Picture 8"/>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rot="21540000">
            <a:off x="3736781" y="1772816"/>
            <a:ext cx="1201737"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rot="474051">
            <a:off x="4126796" y="4252196"/>
            <a:ext cx="522234" cy="100800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474051">
            <a:off x="4623517" y="4649709"/>
            <a:ext cx="396000" cy="67403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100880" y="3068960"/>
            <a:ext cx="554960" cy="369332"/>
          </a:xfrm>
          <a:prstGeom prst="rect">
            <a:avLst/>
          </a:prstGeom>
          <a:solidFill>
            <a:schemeClr val="bg1"/>
          </a:solidFill>
          <a:ln w="25400">
            <a:solidFill>
              <a:srgbClr val="FF0000"/>
            </a:solidFill>
          </a:ln>
        </p:spPr>
        <p:txBody>
          <a:bodyPr wrap="none" rtlCol="0">
            <a:spAutoFit/>
          </a:bodyPr>
          <a:lstStyle/>
          <a:p>
            <a:r>
              <a:rPr lang="en-US" dirty="0" smtClean="0">
                <a:solidFill>
                  <a:srgbClr val="FF0000"/>
                </a:solidFill>
              </a:rPr>
              <a:t>CCC</a:t>
            </a:r>
            <a:endParaRPr lang="en-US" dirty="0">
              <a:solidFill>
                <a:srgbClr val="FF0000"/>
              </a:solidFill>
            </a:endParaRPr>
          </a:p>
        </p:txBody>
      </p:sp>
      <p:sp>
        <p:nvSpPr>
          <p:cNvPr id="15" name="TextBox 14"/>
          <p:cNvSpPr txBox="1"/>
          <p:nvPr/>
        </p:nvSpPr>
        <p:spPr>
          <a:xfrm>
            <a:off x="5447928" y="2348880"/>
            <a:ext cx="557525" cy="369332"/>
          </a:xfrm>
          <a:prstGeom prst="rect">
            <a:avLst/>
          </a:prstGeom>
          <a:solidFill>
            <a:schemeClr val="bg1"/>
          </a:solidFill>
          <a:ln w="25400">
            <a:solidFill>
              <a:srgbClr val="FF0000"/>
            </a:solidFill>
          </a:ln>
        </p:spPr>
        <p:txBody>
          <a:bodyPr wrap="none" rtlCol="0">
            <a:spAutoFit/>
          </a:bodyPr>
          <a:lstStyle/>
          <a:p>
            <a:r>
              <a:rPr lang="en-US" dirty="0" smtClean="0">
                <a:solidFill>
                  <a:srgbClr val="FF0000"/>
                </a:solidFill>
              </a:rPr>
              <a:t>BA3</a:t>
            </a:r>
            <a:endParaRPr lang="en-US" dirty="0">
              <a:solidFill>
                <a:srgbClr val="FF0000"/>
              </a:solidFill>
            </a:endParaRPr>
          </a:p>
        </p:txBody>
      </p:sp>
      <p:sp>
        <p:nvSpPr>
          <p:cNvPr id="16" name="TextBox 15"/>
          <p:cNvSpPr txBox="1"/>
          <p:nvPr/>
        </p:nvSpPr>
        <p:spPr>
          <a:xfrm>
            <a:off x="7200430" y="3140968"/>
            <a:ext cx="551754" cy="369332"/>
          </a:xfrm>
          <a:prstGeom prst="rect">
            <a:avLst/>
          </a:prstGeom>
          <a:solidFill>
            <a:schemeClr val="bg1"/>
          </a:solidFill>
          <a:ln w="25400">
            <a:solidFill>
              <a:srgbClr val="FF0000"/>
            </a:solidFill>
          </a:ln>
        </p:spPr>
        <p:txBody>
          <a:bodyPr wrap="none" rtlCol="0">
            <a:spAutoFit/>
          </a:bodyPr>
          <a:lstStyle/>
          <a:p>
            <a:r>
              <a:rPr lang="en-US" dirty="0" smtClean="0">
                <a:solidFill>
                  <a:srgbClr val="FF0000"/>
                </a:solidFill>
              </a:rPr>
              <a:t>BB3</a:t>
            </a:r>
            <a:endParaRPr lang="en-US" dirty="0">
              <a:solidFill>
                <a:srgbClr val="FF0000"/>
              </a:solidFill>
            </a:endParaRPr>
          </a:p>
        </p:txBody>
      </p:sp>
      <p:sp>
        <p:nvSpPr>
          <p:cNvPr id="17" name="Rectangle 16"/>
          <p:cNvSpPr/>
          <p:nvPr/>
        </p:nvSpPr>
        <p:spPr>
          <a:xfrm rot="474051">
            <a:off x="5305487" y="3524704"/>
            <a:ext cx="582500" cy="127698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rot="474051">
            <a:off x="5218713" y="4776166"/>
            <a:ext cx="310428" cy="7200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106098" y="4175271"/>
            <a:ext cx="686172" cy="108012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7104112" y="4168786"/>
            <a:ext cx="270000" cy="72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3071664" y="5085184"/>
            <a:ext cx="1273105" cy="646331"/>
          </a:xfrm>
          <a:prstGeom prst="rect">
            <a:avLst/>
          </a:prstGeom>
        </p:spPr>
        <p:txBody>
          <a:bodyPr wrap="none">
            <a:spAutoFit/>
          </a:bodyPr>
          <a:lstStyle/>
          <a:p>
            <a:pPr algn="ctr"/>
            <a:r>
              <a:rPr lang="en-US" b="1" dirty="0" smtClean="0">
                <a:ln w="6600">
                  <a:solidFill>
                    <a:schemeClr val="accent2"/>
                  </a:solidFill>
                  <a:prstDash val="solid"/>
                </a:ln>
                <a:solidFill>
                  <a:srgbClr val="FFFFFF"/>
                </a:solidFill>
                <a:effectLst>
                  <a:outerShdw dist="38100" dir="2700000" algn="tl" rotWithShape="0">
                    <a:schemeClr val="accent2"/>
                  </a:outerShdw>
                </a:effectLst>
              </a:rPr>
              <a:t>Philips</a:t>
            </a:r>
          </a:p>
          <a:p>
            <a:pPr algn="ctr"/>
            <a:r>
              <a:rPr lang="en-US" b="1" dirty="0" smtClean="0">
                <a:ln w="6600">
                  <a:solidFill>
                    <a:schemeClr val="accent2"/>
                  </a:solidFill>
                  <a:prstDash val="solid"/>
                </a:ln>
                <a:solidFill>
                  <a:srgbClr val="FFFFFF"/>
                </a:solidFill>
                <a:effectLst>
                  <a:outerShdw dist="38100" dir="2700000" algn="tl" rotWithShape="0">
                    <a:schemeClr val="accent2"/>
                  </a:outerShdw>
                </a:effectLst>
              </a:rPr>
              <a:t>2 x 1.1 MW</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p:cNvSpPr/>
          <p:nvPr/>
        </p:nvSpPr>
        <p:spPr>
          <a:xfrm>
            <a:off x="5758999" y="2924944"/>
            <a:ext cx="1273105" cy="646331"/>
          </a:xfrm>
          <a:prstGeom prst="rect">
            <a:avLst/>
          </a:prstGeom>
          <a:solidFill>
            <a:schemeClr val="bg1"/>
          </a:solidFill>
        </p:spPr>
        <p:txBody>
          <a:bodyPr wrap="none">
            <a:spAutoFit/>
          </a:bodyPr>
          <a:lstStyle/>
          <a:p>
            <a:pPr algn="ctr"/>
            <a:r>
              <a:rPr lang="en-US" b="1" dirty="0" smtClean="0">
                <a:ln w="6600">
                  <a:solidFill>
                    <a:schemeClr val="accent2"/>
                  </a:solidFill>
                  <a:prstDash val="solid"/>
                </a:ln>
                <a:solidFill>
                  <a:srgbClr val="FFFFFF"/>
                </a:solidFill>
                <a:effectLst>
                  <a:outerShdw dist="38100" dir="2700000" algn="tl" rotWithShape="0">
                    <a:schemeClr val="accent2"/>
                  </a:outerShdw>
                </a:effectLst>
              </a:rPr>
              <a:t>Siemens</a:t>
            </a:r>
          </a:p>
          <a:p>
            <a:pPr algn="ctr"/>
            <a:r>
              <a:rPr lang="en-US" b="1" dirty="0" smtClean="0">
                <a:ln w="6600">
                  <a:solidFill>
                    <a:schemeClr val="accent2"/>
                  </a:solidFill>
                  <a:prstDash val="solid"/>
                </a:ln>
                <a:solidFill>
                  <a:srgbClr val="FFFFFF"/>
                </a:solidFill>
                <a:effectLst>
                  <a:outerShdw dist="38100" dir="2700000" algn="tl" rotWithShape="0">
                    <a:schemeClr val="accent2"/>
                  </a:outerShdw>
                </a:effectLst>
              </a:rPr>
              <a:t>2 x 1.1 MW</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p:cNvSpPr/>
          <p:nvPr/>
        </p:nvSpPr>
        <p:spPr>
          <a:xfrm>
            <a:off x="6236809" y="5733256"/>
            <a:ext cx="1279517" cy="646331"/>
          </a:xfrm>
          <a:prstGeom prst="rect">
            <a:avLst/>
          </a:prstGeom>
        </p:spPr>
        <p:txBody>
          <a:bodyPr wrap="none">
            <a:spAutoFit/>
          </a:bodyPr>
          <a:lstStyle/>
          <a:p>
            <a:pPr algn="ctr"/>
            <a:r>
              <a:rPr lang="en-US" b="1" dirty="0" smtClean="0">
                <a:ln w="6600">
                  <a:solidFill>
                    <a:schemeClr val="accent2"/>
                  </a:solidFill>
                  <a:prstDash val="solid"/>
                </a:ln>
                <a:solidFill>
                  <a:srgbClr val="FFFFFF"/>
                </a:solidFill>
                <a:effectLst>
                  <a:outerShdw dist="38100" dir="2700000" algn="tl" rotWithShape="0">
                    <a:schemeClr val="accent2"/>
                  </a:outerShdw>
                </a:effectLst>
              </a:rPr>
              <a:t>New</a:t>
            </a:r>
          </a:p>
          <a:p>
            <a:pPr algn="ctr"/>
            <a:r>
              <a:rPr lang="en-US" b="1" u="sng" dirty="0" smtClean="0">
                <a:ln w="6600">
                  <a:solidFill>
                    <a:schemeClr val="accent2"/>
                  </a:solidFill>
                  <a:prstDash val="solid"/>
                </a:ln>
                <a:solidFill>
                  <a:srgbClr val="FFFFFF"/>
                </a:solidFill>
                <a:effectLst>
                  <a:outerShdw dist="38100" dir="2700000" algn="tl" rotWithShape="0">
                    <a:schemeClr val="accent2"/>
                  </a:outerShdw>
                </a:effectLst>
              </a:rPr>
              <a:t>2 x 2.0 MW</a:t>
            </a:r>
            <a:endParaRPr lang="en-US" b="1" u="sng"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p:cNvSpPr/>
          <p:nvPr/>
        </p:nvSpPr>
        <p:spPr>
          <a:xfrm>
            <a:off x="7969811" y="3933056"/>
            <a:ext cx="1269899" cy="646331"/>
          </a:xfrm>
          <a:prstGeom prst="rect">
            <a:avLst/>
          </a:prstGeom>
        </p:spPr>
        <p:txBody>
          <a:bodyPr wrap="none">
            <a:spAutoFit/>
          </a:bodyPr>
          <a:lstStyle/>
          <a:p>
            <a:pPr algn="ctr"/>
            <a:r>
              <a:rPr lang="en-US" b="1" dirty="0" err="1" smtClean="0">
                <a:ln w="6600">
                  <a:solidFill>
                    <a:schemeClr val="accent2"/>
                  </a:solidFill>
                  <a:prstDash val="solid"/>
                </a:ln>
                <a:solidFill>
                  <a:srgbClr val="FFFFFF"/>
                </a:solidFill>
                <a:effectLst>
                  <a:outerShdw dist="38100" dir="2700000" algn="tl" rotWithShape="0">
                    <a:schemeClr val="accent2"/>
                  </a:outerShdw>
                </a:effectLst>
              </a:rPr>
              <a:t>Electrosys</a:t>
            </a:r>
            <a:endParaRPr lang="en-US" b="1" dirty="0" smtClean="0">
              <a:ln w="6600">
                <a:solidFill>
                  <a:schemeClr val="accent2"/>
                </a:solidFill>
                <a:prstDash val="solid"/>
              </a:ln>
              <a:solidFill>
                <a:srgbClr val="FFFFFF"/>
              </a:solidFill>
              <a:effectLst>
                <a:outerShdw dist="38100" dir="2700000" algn="tl" rotWithShape="0">
                  <a:schemeClr val="accent2"/>
                </a:outerShdw>
              </a:effectLst>
            </a:endParaRPr>
          </a:p>
          <a:p>
            <a:pPr algn="ctr"/>
            <a:r>
              <a:rPr lang="en-US" b="1" dirty="0" smtClean="0">
                <a:ln w="6600">
                  <a:solidFill>
                    <a:schemeClr val="accent2"/>
                  </a:solidFill>
                  <a:prstDash val="solid"/>
                </a:ln>
                <a:solidFill>
                  <a:srgbClr val="FFFFFF"/>
                </a:solidFill>
                <a:effectLst>
                  <a:outerShdw dist="38100" dir="2700000" algn="tl" rotWithShape="0">
                    <a:schemeClr val="accent2"/>
                  </a:outerShdw>
                </a:effectLst>
              </a:rPr>
              <a:t>2 x 240 kW</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Arc 24"/>
          <p:cNvSpPr/>
          <p:nvPr/>
        </p:nvSpPr>
        <p:spPr>
          <a:xfrm>
            <a:off x="3863752" y="4653136"/>
            <a:ext cx="914400" cy="914400"/>
          </a:xfrm>
          <a:prstGeom prst="arc">
            <a:avLst>
              <a:gd name="adj1" fmla="val 21450627"/>
              <a:gd name="adj2" fmla="val 5400000"/>
            </a:avLst>
          </a:prstGeom>
          <a:ln w="25400">
            <a:solidFill>
              <a:schemeClr val="accent6">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a:off x="4871864" y="3068960"/>
            <a:ext cx="1562472" cy="914400"/>
          </a:xfrm>
          <a:prstGeom prst="arc">
            <a:avLst>
              <a:gd name="adj1" fmla="val 21582935"/>
              <a:gd name="adj2" fmla="val 5288672"/>
            </a:avLst>
          </a:prstGeom>
          <a:ln w="25400">
            <a:solidFill>
              <a:schemeClr val="accent6">
                <a:lumMod val="75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Arc 26"/>
          <p:cNvSpPr/>
          <p:nvPr/>
        </p:nvSpPr>
        <p:spPr>
          <a:xfrm>
            <a:off x="6240016" y="4581128"/>
            <a:ext cx="648072" cy="1418456"/>
          </a:xfrm>
          <a:prstGeom prst="arc">
            <a:avLst>
              <a:gd name="adj1" fmla="val 5403254"/>
              <a:gd name="adj2" fmla="val 13688697"/>
            </a:avLst>
          </a:prstGeom>
          <a:ln w="25400">
            <a:solidFill>
              <a:schemeClr val="accent6">
                <a:lumMod val="75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Arc 27"/>
          <p:cNvSpPr/>
          <p:nvPr/>
        </p:nvSpPr>
        <p:spPr>
          <a:xfrm>
            <a:off x="7176120" y="4221088"/>
            <a:ext cx="1728192" cy="504056"/>
          </a:xfrm>
          <a:prstGeom prst="arc">
            <a:avLst>
              <a:gd name="adj1" fmla="val 11005096"/>
              <a:gd name="adj2" fmla="val 16294161"/>
            </a:avLst>
          </a:prstGeom>
          <a:ln w="25400">
            <a:solidFill>
              <a:srgbClr val="C00000"/>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246401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2060"/>
    </a:dk1>
    <a:lt1>
      <a:sysClr val="window" lastClr="FFFFFF"/>
    </a:lt1>
    <a:dk2>
      <a:srgbClr val="44546A"/>
    </a:dk2>
    <a:lt2>
      <a:srgbClr val="E7E6E6"/>
    </a:lt2>
    <a:accent1>
      <a:srgbClr val="0070C0"/>
    </a:accent1>
    <a:accent2>
      <a:srgbClr val="ED7D31"/>
    </a:accent2>
    <a:accent3>
      <a:srgbClr val="A5A5A5"/>
    </a:accent3>
    <a:accent4>
      <a:srgbClr val="FFC000"/>
    </a:accent4>
    <a:accent5>
      <a:srgbClr val="FF0000"/>
    </a:accent5>
    <a:accent6>
      <a:srgbClr val="70AD47"/>
    </a:accent6>
    <a:hlink>
      <a:srgbClr val="00B050"/>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Override>
</file>

<file path=ppt/theme/themeOverride2.xml><?xml version="1.0" encoding="utf-8"?>
<a:themeOverride xmlns:a="http://schemas.openxmlformats.org/drawingml/2006/main">
  <a:clrScheme name="Custom 2">
    <a:dk1>
      <a:srgbClr val="002060"/>
    </a:dk1>
    <a:lt1>
      <a:sysClr val="window" lastClr="FFFFFF"/>
    </a:lt1>
    <a:dk2>
      <a:srgbClr val="44546A"/>
    </a:dk2>
    <a:lt2>
      <a:srgbClr val="E7E6E6"/>
    </a:lt2>
    <a:accent1>
      <a:srgbClr val="0070C0"/>
    </a:accent1>
    <a:accent2>
      <a:srgbClr val="ED7D31"/>
    </a:accent2>
    <a:accent3>
      <a:srgbClr val="A5A5A5"/>
    </a:accent3>
    <a:accent4>
      <a:srgbClr val="FFC000"/>
    </a:accent4>
    <a:accent5>
      <a:srgbClr val="FF0000"/>
    </a:accent5>
    <a:accent6>
      <a:srgbClr val="70AD47"/>
    </a:accent6>
    <a:hlink>
      <a:srgbClr val="00B050"/>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Override>
</file>

<file path=ppt/theme/themeOverride3.xml><?xml version="1.0" encoding="utf-8"?>
<a:themeOverride xmlns:a="http://schemas.openxmlformats.org/drawingml/2006/main">
  <a:clrScheme name="Custom 2">
    <a:dk1>
      <a:srgbClr val="002060"/>
    </a:dk1>
    <a:lt1>
      <a:sysClr val="window" lastClr="FFFFFF"/>
    </a:lt1>
    <a:dk2>
      <a:srgbClr val="44546A"/>
    </a:dk2>
    <a:lt2>
      <a:srgbClr val="E7E6E6"/>
    </a:lt2>
    <a:accent1>
      <a:srgbClr val="0070C0"/>
    </a:accent1>
    <a:accent2>
      <a:srgbClr val="ED7D31"/>
    </a:accent2>
    <a:accent3>
      <a:srgbClr val="A5A5A5"/>
    </a:accent3>
    <a:accent4>
      <a:srgbClr val="FFC000"/>
    </a:accent4>
    <a:accent5>
      <a:srgbClr val="FF0000"/>
    </a:accent5>
    <a:accent6>
      <a:srgbClr val="70AD47"/>
    </a:accent6>
    <a:hlink>
      <a:srgbClr val="00B050"/>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Override>
</file>

<file path=ppt/theme/themeOverride4.xml><?xml version="1.0" encoding="utf-8"?>
<a:themeOverride xmlns:a="http://schemas.openxmlformats.org/drawingml/2006/main">
  <a:clrScheme name="Custom 2">
    <a:dk1>
      <a:srgbClr val="002060"/>
    </a:dk1>
    <a:lt1>
      <a:sysClr val="window" lastClr="FFFFFF"/>
    </a:lt1>
    <a:dk2>
      <a:srgbClr val="44546A"/>
    </a:dk2>
    <a:lt2>
      <a:srgbClr val="E7E6E6"/>
    </a:lt2>
    <a:accent1>
      <a:srgbClr val="0070C0"/>
    </a:accent1>
    <a:accent2>
      <a:srgbClr val="ED7D31"/>
    </a:accent2>
    <a:accent3>
      <a:srgbClr val="A5A5A5"/>
    </a:accent3>
    <a:accent4>
      <a:srgbClr val="FFC000"/>
    </a:accent4>
    <a:accent5>
      <a:srgbClr val="FF0000"/>
    </a:accent5>
    <a:accent6>
      <a:srgbClr val="70AD47"/>
    </a:accent6>
    <a:hlink>
      <a:srgbClr val="00B050"/>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Integral</Template>
  <TotalTime>948</TotalTime>
  <Words>3533</Words>
  <Application>Microsoft Office PowerPoint</Application>
  <PresentationFormat>Widescreen</PresentationFormat>
  <Paragraphs>534</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Calibri</vt:lpstr>
      <vt:lpstr>Cambria Math</vt:lpstr>
      <vt:lpstr>Tw Cen MT</vt:lpstr>
      <vt:lpstr>Tw Cen MT Condensed</vt:lpstr>
      <vt:lpstr>Verdana</vt:lpstr>
      <vt:lpstr>Wingdings</vt:lpstr>
      <vt:lpstr>Wingdings 3</vt:lpstr>
      <vt:lpstr>Integral</vt:lpstr>
      <vt:lpstr>The new CERN solid state Amplifier for the sps / 200 MHz</vt:lpstr>
      <vt:lpstr>outlook</vt:lpstr>
      <vt:lpstr>Brief Description of the project</vt:lpstr>
      <vt:lpstr>First definition of the project (2011)</vt:lpstr>
      <vt:lpstr>Purchasing strategy</vt:lpstr>
      <vt:lpstr>Pre-requisite : New building</vt:lpstr>
      <vt:lpstr>New building</vt:lpstr>
      <vt:lpstr>New building</vt:lpstr>
      <vt:lpstr>Future power systems in the SPS</vt:lpstr>
      <vt:lpstr>dRIVERS</vt:lpstr>
      <vt:lpstr>DRIVERS</vt:lpstr>
      <vt:lpstr>FINALS</vt:lpstr>
      <vt:lpstr>Finals Additional costs</vt:lpstr>
      <vt:lpstr>Bidders conference</vt:lpstr>
      <vt:lpstr>Technical specification</vt:lpstr>
      <vt:lpstr>Technical specification</vt:lpstr>
      <vt:lpstr>Finals</vt:lpstr>
      <vt:lpstr>finals</vt:lpstr>
      <vt:lpstr>Cavity combiner</vt:lpstr>
      <vt:lpstr>Cavity Combiner</vt:lpstr>
      <vt:lpstr>Proposal from thales</vt:lpstr>
      <vt:lpstr>Advantages of a cavity combiner system</vt:lpstr>
      <vt:lpstr>Difficult to move from theory to real life</vt:lpstr>
      <vt:lpstr>Difficult to move from theory to real life</vt:lpstr>
      <vt:lpstr>Difficult to move from theory to real life</vt:lpstr>
      <vt:lpstr>Difficult to move from theory to real life</vt:lpstr>
      <vt:lpstr>RF dispersion</vt:lpstr>
      <vt:lpstr>Thermal effects</vt:lpstr>
      <vt:lpstr>To date</vt:lpstr>
      <vt:lpstr>Conclusion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Montesinos</dc:creator>
  <cp:lastModifiedBy>Erk Jensen</cp:lastModifiedBy>
  <cp:revision>39</cp:revision>
  <cp:lastPrinted>2019-06-14T13:22:45Z</cp:lastPrinted>
  <dcterms:created xsi:type="dcterms:W3CDTF">2019-06-13T08:30:20Z</dcterms:created>
  <dcterms:modified xsi:type="dcterms:W3CDTF">2019-06-18T06:08:48Z</dcterms:modified>
</cp:coreProperties>
</file>