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8" r:id="rId2"/>
    <p:sldId id="297" r:id="rId3"/>
    <p:sldId id="319" r:id="rId4"/>
    <p:sldId id="269" r:id="rId5"/>
    <p:sldId id="334" r:id="rId6"/>
    <p:sldId id="320" r:id="rId7"/>
    <p:sldId id="321" r:id="rId8"/>
    <p:sldId id="322" r:id="rId9"/>
    <p:sldId id="323" r:id="rId10"/>
    <p:sldId id="336" r:id="rId11"/>
    <p:sldId id="346" r:id="rId12"/>
    <p:sldId id="338" r:id="rId13"/>
    <p:sldId id="347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35" r:id="rId22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66FF66"/>
    <a:srgbClr val="ED7703"/>
    <a:srgbClr val="7E0C68"/>
    <a:srgbClr val="DAF3CD"/>
    <a:srgbClr val="FFDD00"/>
    <a:srgbClr val="33CCCC"/>
    <a:srgbClr val="FFFF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124" autoAdjust="0"/>
    <p:restoredTop sz="94698" autoAdjust="0"/>
  </p:normalViewPr>
  <p:slideViewPr>
    <p:cSldViewPr showGuides="1">
      <p:cViewPr varScale="1">
        <p:scale>
          <a:sx n="153" d="100"/>
          <a:sy n="153" d="100"/>
        </p:scale>
        <p:origin x="1050" y="126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adio_Frequency\RF_Operation\Run_Trip_Li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iles.esrf.fr\groupshare\MACH\RF\NewTransmitter\Simulation%20coeur%20de%20tour%20ELTA\test_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Beamloss</a:t>
            </a:r>
            <a:r>
              <a:rPr lang="en-GB" baseline="0"/>
              <a:t> : SSA vs Klystron</a:t>
            </a:r>
            <a:endParaRPr lang="en-GB"/>
          </a:p>
        </c:rich>
      </c:tx>
      <c:layout>
        <c:manualLayout>
          <c:xMode val="edge"/>
          <c:yMode val="edge"/>
          <c:x val="0.22342366579177614"/>
          <c:y val="1.219512195121952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79396325459479"/>
          <c:y val="0.14083157288265788"/>
          <c:w val="0.80563648293963253"/>
          <c:h val="0.74318865629602726"/>
        </c:manualLayout>
      </c:layout>
      <c:bar3DChart>
        <c:barDir val="col"/>
        <c:grouping val="clustered"/>
        <c:varyColors val="0"/>
        <c:ser>
          <c:idx val="0"/>
          <c:order val="0"/>
          <c:tx>
            <c:v>Klystron</c:v>
          </c:tx>
          <c:spPr>
            <a:solidFill>
              <a:srgbClr val="800080"/>
            </a:solidFill>
          </c:spPr>
          <c:invertIfNegative val="0"/>
          <c:cat>
            <c:numRef>
              <c:f>Sumup!$A$3:$A$8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Sumup!$H$3:$H$8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D-43E8-A980-EF2ED5721FE7}"/>
            </c:ext>
          </c:extLst>
        </c:ser>
        <c:ser>
          <c:idx val="1"/>
          <c:order val="1"/>
          <c:tx>
            <c:v>SSA</c:v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numRef>
              <c:f>Sumup!$A$3:$A$8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Sumup!$I$3:$I$8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D-43E8-A980-EF2ED5721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983232"/>
        <c:axId val="194313216"/>
        <c:axId val="0"/>
      </c:bar3DChart>
      <c:catAx>
        <c:axId val="1939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94313216"/>
        <c:crosses val="autoZero"/>
        <c:auto val="1"/>
        <c:lblAlgn val="ctr"/>
        <c:lblOffset val="100"/>
        <c:noMultiLvlLbl val="0"/>
      </c:catAx>
      <c:valAx>
        <c:axId val="194313216"/>
        <c:scaling>
          <c:orientation val="minMax"/>
          <c:max val="1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Total Trip</a:t>
                </a:r>
              </a:p>
            </c:rich>
          </c:tx>
          <c:layout>
            <c:manualLayout>
              <c:xMode val="edge"/>
              <c:yMode val="edge"/>
              <c:x val="3.5721566054243245E-2"/>
              <c:y val="9.064816593047891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93983232"/>
        <c:crosses val="autoZero"/>
        <c:crossBetween val="between"/>
        <c:majorUnit val="1"/>
      </c:valAx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23020822397200369"/>
          <c:y val="0.22034280775878617"/>
          <c:w val="0.31701399825021925"/>
          <c:h val="0.20328083989501333"/>
        </c:manualLayout>
      </c:layout>
      <c:overlay val="0"/>
    </c:legend>
    <c:plotVisOnly val="1"/>
    <c:dispBlanksAs val="gap"/>
    <c:showDLblsOverMax val="0"/>
  </c:chart>
  <c:spPr>
    <a:ln w="19050" cap="rnd">
      <a:solidFill>
        <a:srgbClr val="1F497D">
          <a:lumMod val="60000"/>
          <a:lumOff val="40000"/>
        </a:srgbClr>
      </a:solidFill>
    </a:ln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Circulator load power for 1 module OFF and SWR = 3.7 (SAT / 5th SSA, June 2013)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'VSWR 3,7 - 1HPA Off'!$A$6:$A$18</c:f>
              <c:numCache>
                <c:formatCode>General</c:formatCode>
                <c:ptCount val="13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  <c:pt idx="12">
                  <c:v>360</c:v>
                </c:pt>
              </c:numCache>
            </c:numRef>
          </c:xVal>
          <c:yVal>
            <c:numRef>
              <c:f>'VSWR 3,7 - 1HPA Off'!$H$6:$H$18</c:f>
              <c:numCache>
                <c:formatCode>General</c:formatCode>
                <c:ptCount val="13"/>
                <c:pt idx="0">
                  <c:v>305</c:v>
                </c:pt>
                <c:pt idx="1">
                  <c:v>115</c:v>
                </c:pt>
                <c:pt idx="2">
                  <c:v>32</c:v>
                </c:pt>
                <c:pt idx="3">
                  <c:v>113</c:v>
                </c:pt>
                <c:pt idx="4">
                  <c:v>357</c:v>
                </c:pt>
                <c:pt idx="5">
                  <c:v>685</c:v>
                </c:pt>
                <c:pt idx="6">
                  <c:v>962</c:v>
                </c:pt>
                <c:pt idx="7">
                  <c:v>1129</c:v>
                </c:pt>
                <c:pt idx="8">
                  <c:v>1157</c:v>
                </c:pt>
                <c:pt idx="9">
                  <c:v>1042</c:v>
                </c:pt>
                <c:pt idx="10">
                  <c:v>801</c:v>
                </c:pt>
                <c:pt idx="11">
                  <c:v>551</c:v>
                </c:pt>
                <c:pt idx="12">
                  <c:v>314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F58-4966-8843-269D5BAB5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966144"/>
        <c:axId val="95122944"/>
      </c:scatterChart>
      <c:valAx>
        <c:axId val="94966144"/>
        <c:scaling>
          <c:orientation val="minMax"/>
          <c:max val="3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Phase of reflected wave [deg]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122944"/>
        <c:crosses val="autoZero"/>
        <c:crossBetween val="midCat"/>
        <c:majorUnit val="45"/>
      </c:valAx>
      <c:valAx>
        <c:axId val="95122944"/>
        <c:scaling>
          <c:orientation val="minMax"/>
          <c:max val="1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Load power [W]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966144"/>
        <c:crosses val="autoZero"/>
        <c:crossBetween val="midCat"/>
      </c:valAx>
      <c:spPr>
        <a:ln w="9525">
          <a:solidFill>
            <a:srgbClr val="000000"/>
          </a:solidFill>
        </a:ln>
      </c:spPr>
    </c:plotArea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17/06/2019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ARIES Workshop on high efficiency RF   -   Ångström Lab, Uppsala  -  18-20 June 2019   -   Jörn Jacob 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 marL="265113" indent="0">
              <a:defRPr/>
            </a:lvl2pPr>
            <a:lvl3pPr marL="538163" indent="0">
              <a:defRPr/>
            </a:lvl3pPr>
            <a:lvl4pPr marL="893763" indent="-173038"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ARIES Workshop on high efficiency RF   -   Ångström Lab, Uppsala  -  18-20 June 2019   -   Jörn Jacob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ARIES Workshop on high efficiency RF   -   Ångström Lab, Uppsala  -  18-20 June 2019   -   Jörn Jacob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2.jpeg"/><Relationship Id="rId7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 dirty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611560" y="265212"/>
            <a:ext cx="7920880" cy="1800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sz="1900" dirty="0">
                <a:solidFill>
                  <a:srgbClr val="002060"/>
                </a:solidFill>
              </a:rPr>
              <a:t>ARIES Workshop on Energy Efficient RF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Ångström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Laboratory, Uppsala, 18-20 June </a:t>
            </a:r>
            <a:r>
              <a:rPr lang="en-US" dirty="0" smtClean="0">
                <a:solidFill>
                  <a:srgbClr val="002060"/>
                </a:solidFill>
              </a:rPr>
              <a:t>2019</a:t>
            </a:r>
            <a:endParaRPr lang="en-US" sz="1200" b="1" dirty="0" smtClean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  <a:p>
            <a:pPr lvl="0" algn="ctr">
              <a:defRPr/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ESRF </a:t>
            </a:r>
            <a:r>
              <a:rPr lang="en-US" sz="2400" dirty="0">
                <a:solidFill>
                  <a:srgbClr val="C00000"/>
                </a:solidFill>
              </a:rPr>
              <a:t>Experience with </a:t>
            </a:r>
            <a:r>
              <a:rPr lang="en-US" sz="2400" u="sng" dirty="0">
                <a:solidFill>
                  <a:srgbClr val="C00000"/>
                </a:solidFill>
              </a:rPr>
              <a:t>S</a:t>
            </a:r>
            <a:r>
              <a:rPr lang="en-US" sz="2400" dirty="0">
                <a:solidFill>
                  <a:srgbClr val="C00000"/>
                </a:solidFill>
              </a:rPr>
              <a:t>olid </a:t>
            </a:r>
            <a:r>
              <a:rPr lang="en-US" sz="2400" u="sng" dirty="0">
                <a:solidFill>
                  <a:srgbClr val="C00000"/>
                </a:solidFill>
              </a:rPr>
              <a:t>S</a:t>
            </a:r>
            <a:r>
              <a:rPr lang="en-US" sz="2400" dirty="0">
                <a:solidFill>
                  <a:srgbClr val="C00000"/>
                </a:solidFill>
              </a:rPr>
              <a:t>tate </a:t>
            </a:r>
            <a:r>
              <a:rPr lang="en-US" sz="2400" u="sng" dirty="0">
                <a:solidFill>
                  <a:srgbClr val="C00000"/>
                </a:solidFill>
              </a:rPr>
              <a:t>A</a:t>
            </a:r>
            <a:r>
              <a:rPr lang="en-US" sz="2400" dirty="0">
                <a:solidFill>
                  <a:srgbClr val="C00000"/>
                </a:solidFill>
              </a:rPr>
              <a:t>mplifiers and Combiners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Jörn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Jacob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i="1" dirty="0" smtClean="0">
                <a:solidFill>
                  <a:srgbClr val="002060"/>
                </a:solidFill>
                <a:latin typeface="Arial"/>
              </a:rPr>
              <a:t>on behalf of ESRF RF Group</a:t>
            </a:r>
            <a:endParaRPr kumimoji="0" lang="en-GB" sz="39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9" name="Picture 2" descr="C:\Users\jacob\Documents\WORKSHOPS\ESLS\2011\DSC_0152 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35804"/>
            <a:ext cx="4149158" cy="331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755576" cy="69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P:\MACH\RF\Photothèque\SS amplifiers\CRISP75KW\Whole SSA\P407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157" y="2042082"/>
            <a:ext cx="2484236" cy="3312315"/>
          </a:xfrm>
          <a:prstGeom prst="rect">
            <a:avLst/>
          </a:prstGeom>
          <a:noFill/>
        </p:spPr>
      </p:pic>
      <p:sp>
        <p:nvSpPr>
          <p:cNvPr id="14" name="TextBox 9"/>
          <p:cNvSpPr txBox="1"/>
          <p:nvPr/>
        </p:nvSpPr>
        <p:spPr>
          <a:xfrm>
            <a:off x="3208218" y="483117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SOLEIL – ELTA/AREVA  </a:t>
            </a:r>
            <a:r>
              <a:rPr lang="en-US" sz="1400" dirty="0" smtClean="0">
                <a:solidFill>
                  <a:schemeClr val="bg1"/>
                </a:solidFill>
              </a:rPr>
              <a:t>SSA </a:t>
            </a:r>
            <a:r>
              <a:rPr lang="en-US" sz="1400" dirty="0">
                <a:solidFill>
                  <a:schemeClr val="bg1"/>
                </a:solidFill>
              </a:rPr>
              <a:t>at ESRF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5320" y="483117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ESRF Design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with cavity combiner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03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ELTA/SOLEIL </a:t>
            </a:r>
            <a:r>
              <a:rPr lang="en-US" dirty="0" smtClean="0">
                <a:solidFill>
                  <a:srgbClr val="FFC000"/>
                </a:solidFill>
              </a:rPr>
              <a:t>SSA </a:t>
            </a:r>
            <a:r>
              <a:rPr lang="en-US" dirty="0" err="1" smtClean="0">
                <a:solidFill>
                  <a:srgbClr val="FFC000"/>
                </a:solidFill>
              </a:rPr>
              <a:t>TEsts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- OVERDRIVE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4272010"/>
          </a:xfrm>
        </p:spPr>
        <p:txBody>
          <a:bodyPr>
            <a:normAutofit fontScale="85000" lnSpcReduction="20000"/>
          </a:bodyPr>
          <a:lstStyle/>
          <a:p>
            <a:pPr marL="342900" lvl="0" indent="-342900" eaLnBrk="0" fontAlgn="base" hangingPunct="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Avoid overdrive conditions</a:t>
            </a:r>
          </a:p>
          <a:p>
            <a:pPr marL="742950" lvl="1" indent="-285750" eaLnBrk="0" fontAlgn="base" hangingPunct="0">
              <a:lnSpc>
                <a:spcPct val="12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High peak drain voltage can damage the transistor [according to NXP]</a:t>
            </a:r>
          </a:p>
          <a:p>
            <a:pPr marL="742950" lvl="1" indent="-285750" eaLnBrk="0" fontAlgn="base" hangingPunct="0">
              <a:lnSpc>
                <a:spcPct val="12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Explains gain and efficiency degradation observed on first 75 kW </a:t>
            </a:r>
            <a:r>
              <a:rPr lang="en-US" sz="1800" dirty="0" smtClean="0">
                <a:solidFill>
                  <a:srgbClr val="002060"/>
                </a:solidFill>
              </a:rPr>
              <a:t>tower under </a:t>
            </a:r>
            <a:r>
              <a:rPr lang="en-US" sz="1800" dirty="0">
                <a:solidFill>
                  <a:srgbClr val="002060"/>
                </a:solidFill>
              </a:rPr>
              <a:t>test at </a:t>
            </a:r>
            <a:r>
              <a:rPr lang="en-US" sz="1800" dirty="0" smtClean="0">
                <a:solidFill>
                  <a:srgbClr val="002060"/>
                </a:solidFill>
              </a:rPr>
              <a:t>the ESRF</a:t>
            </a:r>
            <a:r>
              <a:rPr lang="en-US" sz="1800" dirty="0">
                <a:solidFill>
                  <a:srgbClr val="002060"/>
                </a:solidFill>
              </a:rPr>
              <a:t>, according to ELTA</a:t>
            </a:r>
            <a:r>
              <a:rPr lang="en-US" sz="1800" b="1" dirty="0">
                <a:solidFill>
                  <a:srgbClr val="CC0099"/>
                </a:solidFill>
              </a:rPr>
              <a:t> *</a:t>
            </a:r>
            <a:r>
              <a:rPr lang="en-US" sz="1800" b="1" baseline="30000" dirty="0">
                <a:solidFill>
                  <a:srgbClr val="CC0099"/>
                </a:solidFill>
              </a:rPr>
              <a:t>)</a:t>
            </a:r>
            <a:endParaRPr lang="en-US" sz="1800" b="1" dirty="0">
              <a:solidFill>
                <a:srgbClr val="002060"/>
              </a:solidFill>
            </a:endParaRPr>
          </a:p>
          <a:p>
            <a:pPr marL="742950" lvl="1" indent="-285750" eaLnBrk="0" fontAlgn="base" hangingPunct="0">
              <a:lnSpc>
                <a:spcPct val="12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Taken into account by ELTA for the fabrication of the 2</a:t>
            </a:r>
            <a:r>
              <a:rPr lang="en-US" sz="1800" baseline="30000" dirty="0">
                <a:solidFill>
                  <a:srgbClr val="002060"/>
                </a:solidFill>
              </a:rPr>
              <a:t>nd</a:t>
            </a:r>
            <a:r>
              <a:rPr lang="en-US" sz="1800" dirty="0">
                <a:solidFill>
                  <a:srgbClr val="002060"/>
                </a:solidFill>
              </a:rPr>
              <a:t> batch of 3 x 150 kW SSA for the ESRF storage ring:</a:t>
            </a:r>
          </a:p>
          <a:p>
            <a:pPr marL="1143000" lvl="2" indent="-228600" eaLnBrk="0" fontAlgn="base" hangingPunct="0">
              <a:lnSpc>
                <a:spcPct val="120000"/>
              </a:lnSpc>
              <a:spcAft>
                <a:spcPts val="600"/>
              </a:spcAft>
              <a:buSzPct val="80000"/>
              <a:buFont typeface="Wingdings" pitchFamily="2" charset="2"/>
              <a:buChar char="F"/>
            </a:pPr>
            <a:r>
              <a:rPr lang="en-US" dirty="0">
                <a:solidFill>
                  <a:srgbClr val="002060"/>
                </a:solidFill>
              </a:rPr>
              <a:t>No degradation observed after 3500 hours of fatigue test with 8 amplifier modules at maximum power </a:t>
            </a:r>
            <a:r>
              <a:rPr lang="en-US" b="1" dirty="0">
                <a:solidFill>
                  <a:srgbClr val="CC0099"/>
                </a:solidFill>
              </a:rPr>
              <a:t>*</a:t>
            </a:r>
            <a:r>
              <a:rPr lang="en-US" b="1" baseline="30000" dirty="0">
                <a:solidFill>
                  <a:srgbClr val="CC0099"/>
                </a:solidFill>
              </a:rPr>
              <a:t>)</a:t>
            </a:r>
            <a:endParaRPr lang="en-US" b="1" dirty="0">
              <a:solidFill>
                <a:srgbClr val="CC0099"/>
              </a:solidFill>
            </a:endParaRPr>
          </a:p>
          <a:p>
            <a:pPr marL="1143000" lvl="2" indent="-228600" eaLnBrk="0" fontAlgn="base" hangingPunct="0">
              <a:lnSpc>
                <a:spcPct val="120000"/>
              </a:lnSpc>
              <a:spcAft>
                <a:spcPts val="600"/>
              </a:spcAft>
              <a:buSzPct val="80000"/>
              <a:buFont typeface="Wingdings" pitchFamily="2" charset="2"/>
              <a:buChar char="F"/>
            </a:pPr>
            <a:r>
              <a:rPr lang="en-US" dirty="0">
                <a:solidFill>
                  <a:srgbClr val="002060"/>
                </a:solidFill>
              </a:rPr>
              <a:t>Paid with 1 to 2 % less efficiency of the RF modules and about 1 % less efficiency at nominal power for a complete SSA</a:t>
            </a:r>
          </a:p>
          <a:p>
            <a:pPr marL="342900" lvl="0" indent="-342900" eaLnBrk="0" fontAlgn="base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Short pulses (20 </a:t>
            </a:r>
            <a:r>
              <a:rPr lang="en-US" sz="2000" dirty="0" err="1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sz="2000" dirty="0" err="1">
                <a:solidFill>
                  <a:srgbClr val="002060"/>
                </a:solidFill>
              </a:rPr>
              <a:t>s</a:t>
            </a:r>
            <a:r>
              <a:rPr lang="en-US" sz="2000" dirty="0">
                <a:solidFill>
                  <a:srgbClr val="002060"/>
                </a:solidFill>
              </a:rPr>
              <a:t>) </a:t>
            </a:r>
          </a:p>
          <a:p>
            <a:pPr marL="742950" lvl="1" indent="-285750" eaLnBrk="0" fontAlgn="base" hangingPunct="0">
              <a:lnSpc>
                <a:spcPct val="12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Transient gain increase up to </a:t>
            </a:r>
            <a:r>
              <a:rPr lang="en-US" sz="1800" dirty="0">
                <a:solidFill>
                  <a:srgbClr val="002060"/>
                </a:solidFill>
                <a:sym typeface="Symbol"/>
              </a:rPr>
              <a:t></a:t>
            </a:r>
            <a:r>
              <a:rPr lang="en-US" sz="1800" dirty="0">
                <a:solidFill>
                  <a:srgbClr val="002060"/>
                </a:solidFill>
              </a:rPr>
              <a:t>1.3 dB</a:t>
            </a:r>
          </a:p>
          <a:p>
            <a:pPr marL="742950" lvl="1" indent="-285750" eaLnBrk="0" fontAlgn="base" hangingPunct="0">
              <a:lnSpc>
                <a:spcPct val="12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Risk of overdrive</a:t>
            </a:r>
          </a:p>
          <a:p>
            <a:pPr marL="742950" lvl="1" indent="-285750" eaLnBrk="0" fontAlgn="base" hangingPunct="0">
              <a:lnSpc>
                <a:spcPct val="120000"/>
              </a:lnSpc>
              <a:spcAft>
                <a:spcPts val="600"/>
              </a:spcAft>
              <a:buSzPct val="80000"/>
              <a:buFont typeface="Symbol" pitchFamily="18" charset="2"/>
              <a:buChar char="Þ"/>
            </a:pPr>
            <a:r>
              <a:rPr lang="en-US" sz="1800" dirty="0">
                <a:solidFill>
                  <a:srgbClr val="002060"/>
                </a:solidFill>
              </a:rPr>
              <a:t>Overdrive protection needs to be adjusted carefully</a:t>
            </a:r>
            <a:endParaRPr lang="en-GB" sz="18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sp>
        <p:nvSpPr>
          <p:cNvPr id="10" name="TextBox 9"/>
          <p:cNvSpPr txBox="1"/>
          <p:nvPr/>
        </p:nvSpPr>
        <p:spPr>
          <a:xfrm>
            <a:off x="5292080" y="5077282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C0099"/>
                </a:solidFill>
              </a:rPr>
              <a:t>* [J.-P. </a:t>
            </a:r>
            <a:r>
              <a:rPr lang="en-US" sz="1200" dirty="0" err="1" smtClean="0">
                <a:solidFill>
                  <a:srgbClr val="CC0099"/>
                </a:solidFill>
              </a:rPr>
              <a:t>Abadie</a:t>
            </a:r>
            <a:r>
              <a:rPr lang="en-US" sz="1200" dirty="0" smtClean="0">
                <a:solidFill>
                  <a:srgbClr val="CC0099"/>
                </a:solidFill>
              </a:rPr>
              <a:t> &amp; A. </a:t>
            </a:r>
            <a:r>
              <a:rPr lang="en-US" sz="1200" dirty="0" err="1" smtClean="0">
                <a:solidFill>
                  <a:srgbClr val="CC0099"/>
                </a:solidFill>
              </a:rPr>
              <a:t>Cauhepe</a:t>
            </a:r>
            <a:r>
              <a:rPr lang="en-US" sz="1200" dirty="0" smtClean="0">
                <a:solidFill>
                  <a:srgbClr val="CC0099"/>
                </a:solidFill>
              </a:rPr>
              <a:t>, ELTA / AREVA]</a:t>
            </a:r>
            <a:endParaRPr lang="en-GB" sz="12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ELTA/SOLEIL </a:t>
            </a:r>
            <a:r>
              <a:rPr lang="en-US" dirty="0">
                <a:solidFill>
                  <a:srgbClr val="FFC000"/>
                </a:solidFill>
              </a:rPr>
              <a:t>SSA </a:t>
            </a:r>
            <a:r>
              <a:rPr lang="en-US" dirty="0" err="1">
                <a:solidFill>
                  <a:srgbClr val="FFC000"/>
                </a:solidFill>
              </a:rPr>
              <a:t>TEsts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/>
              <a:t>– gain modulation for mismatched load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69" y="625252"/>
            <a:ext cx="5394114" cy="284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5230" y="3609564"/>
            <a:ext cx="3983431" cy="1624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Specification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SWR = 3.7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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fwd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50 kW / 150 kW, all phases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/>
              </a:rPr>
              <a:t> EH – tuner)</a:t>
            </a:r>
          </a:p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Full reflection at all phases specified and tested for 80 kW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</a:rPr>
              <a:t> (movable short circuit</a:t>
            </a:r>
            <a:r>
              <a:rPr lang="en-US" sz="1400" kern="0" dirty="0">
                <a:solidFill>
                  <a:srgbClr val="336600"/>
                </a:solidFill>
              </a:rPr>
              <a:t>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2384" y="653152"/>
            <a:ext cx="3441616" cy="306237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Measurement with constant RF input power level, giving 150 kW on matched load: </a:t>
            </a: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/>
              </a:rPr>
              <a:t>± 20 kW on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/>
              </a:rPr>
              <a:t>FwPw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/>
              </a:rPr>
              <a:t>, i.e. 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/>
              </a:rPr>
              <a:t>gain modulation </a:t>
            </a: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sym typeface="Wingdings"/>
              </a:rPr>
              <a:t>Partially intrinsic to non directive coaxial combiner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sym typeface="Wingdings"/>
              </a:rPr>
              <a:t>tree (confirmed by simulation)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sym typeface="Wingdings"/>
            </a:endParaRP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/>
              </a:rPr>
              <a:t>Partially due to imperfect circulators on RF modules:</a:t>
            </a: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/>
              </a:rPr>
              <a:t> 	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Symbol"/>
              </a:rPr>
              <a:t> modulation of load impedance</a:t>
            </a: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Symbol"/>
              </a:rPr>
              <a:t>	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Symbol"/>
              </a:rPr>
              <a:t>RF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Symbol"/>
              </a:rPr>
              <a:t>module gain modulation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A41864-6B85-4499-AF6D-B78C0AD3BAEF}"/>
              </a:ext>
            </a:extLst>
          </p:cNvPr>
          <p:cNvSpPr txBox="1">
            <a:spLocks/>
          </p:cNvSpPr>
          <p:nvPr/>
        </p:nvSpPr>
        <p:spPr>
          <a:xfrm>
            <a:off x="4241724" y="3577932"/>
            <a:ext cx="4797047" cy="208788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results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</a:rPr>
              <a:t>:</a:t>
            </a:r>
          </a:p>
          <a:p>
            <a:pPr marL="263525" marR="0" lvl="0" indent="-2635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Reflected power well absorbed by circulator loads on RF modules</a:t>
            </a:r>
          </a:p>
          <a:p>
            <a:pPr marL="263525" marR="0" lvl="0" indent="-2635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Despite one circulator per RF module: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gain modulation </a:t>
            </a:r>
          </a:p>
          <a:p>
            <a:pPr marL="263525" marR="0" lvl="0" indent="-2635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 for some phases: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sym typeface="Symbol"/>
              </a:rPr>
              <a:t>SWR=3.7 test limited to 140 kW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short circuit test limited to 60 kW by overdrive protection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0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ELTA/SOLEIL </a:t>
            </a:r>
            <a:r>
              <a:rPr lang="en-US" dirty="0">
                <a:solidFill>
                  <a:srgbClr val="FFC000"/>
                </a:solidFill>
              </a:rPr>
              <a:t>SSA </a:t>
            </a:r>
            <a:r>
              <a:rPr lang="en-US" dirty="0" err="1">
                <a:solidFill>
                  <a:srgbClr val="FFC000"/>
                </a:solidFill>
              </a:rPr>
              <a:t>TEsts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/>
              <a:t>– overload of unpowered RF modules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27200" y="661255"/>
            <a:ext cx="8236800" cy="1177391"/>
          </a:xfrm>
        </p:spPr>
        <p:txBody>
          <a:bodyPr>
            <a:normAutofit fontScale="85000" lnSpcReduction="10000"/>
          </a:bodyPr>
          <a:lstStyle/>
          <a:p>
            <a:pPr marL="342900" lvl="0" indent="-342900" eaLnBrk="0" fontAlgn="base" hangingPunct="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SWR = </a:t>
            </a:r>
            <a:r>
              <a:rPr lang="en-US" sz="2000" dirty="0" smtClean="0">
                <a:solidFill>
                  <a:srgbClr val="002060"/>
                </a:solidFill>
              </a:rPr>
              <a:t>3.7 (Spec) </a:t>
            </a:r>
            <a:r>
              <a:rPr lang="en-US" sz="2000" b="0" dirty="0">
                <a:solidFill>
                  <a:srgbClr val="002060"/>
                </a:solidFill>
                <a:sym typeface="Symbol"/>
              </a:rPr>
              <a:t> 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r>
              <a:rPr lang="en-US" sz="2000" b="0" dirty="0" err="1">
                <a:solidFill>
                  <a:srgbClr val="002060"/>
                </a:solidFill>
              </a:rPr>
              <a:t>P</a:t>
            </a:r>
            <a:r>
              <a:rPr lang="en-US" sz="2000" b="0" baseline="-25000" dirty="0" err="1">
                <a:solidFill>
                  <a:srgbClr val="002060"/>
                </a:solidFill>
              </a:rPr>
              <a:t>refl</a:t>
            </a:r>
            <a:r>
              <a:rPr lang="en-US" sz="2000" b="0" dirty="0">
                <a:solidFill>
                  <a:srgbClr val="002060"/>
                </a:solidFill>
              </a:rPr>
              <a:t> / </a:t>
            </a:r>
            <a:r>
              <a:rPr lang="en-US" sz="2000" b="0" dirty="0" err="1">
                <a:solidFill>
                  <a:srgbClr val="002060"/>
                </a:solidFill>
              </a:rPr>
              <a:t>P</a:t>
            </a:r>
            <a:r>
              <a:rPr lang="en-US" sz="2000" b="0" baseline="-25000" dirty="0" err="1">
                <a:solidFill>
                  <a:srgbClr val="002060"/>
                </a:solidFill>
              </a:rPr>
              <a:t>fwd</a:t>
            </a:r>
            <a:r>
              <a:rPr lang="en-US" sz="2000" b="0" dirty="0">
                <a:solidFill>
                  <a:srgbClr val="002060"/>
                </a:solidFill>
              </a:rPr>
              <a:t> = 50 kW / 150 kW, all phases </a:t>
            </a:r>
            <a:r>
              <a:rPr lang="en-US" sz="2000" b="0" dirty="0">
                <a:solidFill>
                  <a:srgbClr val="336600"/>
                </a:solidFill>
              </a:rPr>
              <a:t>(</a:t>
            </a:r>
            <a:r>
              <a:rPr lang="en-US" sz="2000" b="0" dirty="0">
                <a:solidFill>
                  <a:srgbClr val="336600"/>
                </a:solidFill>
                <a:sym typeface="Wingdings"/>
              </a:rPr>
              <a:t> EH – tuner)</a:t>
            </a:r>
            <a:endParaRPr lang="en-US" sz="2000" b="0" dirty="0">
              <a:solidFill>
                <a:srgbClr val="336600"/>
              </a:solidFill>
            </a:endParaRPr>
          </a:p>
          <a:p>
            <a:pPr marL="742950" lvl="1" indent="-285750" eaLnBrk="0" fontAlgn="base" hangingPunct="0">
              <a:lnSpc>
                <a:spcPct val="120000"/>
              </a:lnSpc>
              <a:spcAft>
                <a:spcPts val="600"/>
              </a:spcAft>
              <a:buSzPct val="80000"/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</a:rPr>
              <a:t>Operation with up to 6 unpowered modules (redundancy in case of defect)</a:t>
            </a:r>
            <a:endParaRPr lang="en-US" sz="1800" dirty="0">
              <a:solidFill>
                <a:srgbClr val="002060"/>
              </a:solidFill>
            </a:endParaRPr>
          </a:p>
          <a:p>
            <a:pPr marL="742950" lvl="1" indent="-285750" eaLnBrk="0" fontAlgn="base" hangingPunct="0">
              <a:lnSpc>
                <a:spcPct val="120000"/>
              </a:lnSpc>
              <a:spcAft>
                <a:spcPts val="600"/>
              </a:spcAft>
              <a:buSzPct val="80000"/>
              <a:buFont typeface="Wingdings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But: </a:t>
            </a:r>
            <a:r>
              <a:rPr lang="en-US" sz="1800" dirty="0" smtClean="0">
                <a:solidFill>
                  <a:srgbClr val="C00000"/>
                </a:solidFill>
              </a:rPr>
              <a:t>overpower on circulator load </a:t>
            </a:r>
            <a:r>
              <a:rPr lang="en-US" sz="1800" dirty="0" smtClean="0">
                <a:solidFill>
                  <a:srgbClr val="002060"/>
                </a:solidFill>
              </a:rPr>
              <a:t>depending on phase of mismatch: </a:t>
            </a:r>
            <a:r>
              <a:rPr lang="en-US" sz="1800" dirty="0" smtClean="0">
                <a:solidFill>
                  <a:srgbClr val="C00000"/>
                </a:solidFill>
              </a:rPr>
              <a:t>up to 1700 W</a:t>
            </a:r>
            <a:endParaRPr lang="en-US" sz="18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dirty="0" smtClean="0"/>
              <a:t>ARIES Workshop on high </a:t>
            </a:r>
            <a:r>
              <a:rPr lang="fr-FR" noProof="0" dirty="0" err="1" smtClean="0"/>
              <a:t>efficiency</a:t>
            </a:r>
            <a:r>
              <a:rPr lang="fr-FR" noProof="0" dirty="0" smtClean="0"/>
              <a:t> RF   -   </a:t>
            </a:r>
            <a:r>
              <a:rPr lang="fr-FR" noProof="0" dirty="0" err="1" smtClean="0"/>
              <a:t>Ångström</a:t>
            </a:r>
            <a:r>
              <a:rPr lang="fr-FR" noProof="0" dirty="0" smtClean="0"/>
              <a:t> </a:t>
            </a:r>
            <a:r>
              <a:rPr lang="fr-FR" noProof="0" dirty="0" err="1" smtClean="0"/>
              <a:t>Lab</a:t>
            </a:r>
            <a:r>
              <a:rPr lang="fr-FR" noProof="0" dirty="0" smtClean="0"/>
              <a:t>, Uppsala  -  18-20 </a:t>
            </a:r>
            <a:r>
              <a:rPr lang="fr-FR" noProof="0" dirty="0" err="1" smtClean="0"/>
              <a:t>June</a:t>
            </a:r>
            <a:r>
              <a:rPr lang="fr-FR" noProof="0" dirty="0" smtClean="0"/>
              <a:t> 2019   -   Jörn Jacob </a:t>
            </a:r>
            <a:endParaRPr lang="en-US" noProof="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48360188"/>
              </p:ext>
            </p:extLst>
          </p:nvPr>
        </p:nvGraphicFramePr>
        <p:xfrm>
          <a:off x="4427984" y="17896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3" descr="P:\MACH\RF\Photothèque\SS amplifiers\SSA-Cell23\Add_coax_d-Phi#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89667"/>
            <a:ext cx="3744416" cy="27960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1419702">
            <a:off x="2408547" y="37701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170 mm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 bwMode="gray">
          <a:xfrm>
            <a:off x="539552" y="4606298"/>
            <a:ext cx="3672408" cy="7964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65113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3763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Adjusting the length of the 2</a:t>
            </a:r>
            <a:r>
              <a:rPr lang="en-US" b="0" baseline="30000" dirty="0" smtClean="0"/>
              <a:t>nd</a:t>
            </a:r>
            <a:r>
              <a:rPr lang="en-US" b="0" dirty="0" smtClean="0"/>
              <a:t> stage in the combiner tree by +170 mm</a:t>
            </a:r>
            <a:endParaRPr lang="en-GB" b="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47764" y="3657995"/>
            <a:ext cx="936104" cy="7200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8"/>
          <p:cNvSpPr txBox="1">
            <a:spLocks/>
          </p:cNvSpPr>
          <p:nvPr/>
        </p:nvSpPr>
        <p:spPr bwMode="gray">
          <a:xfrm>
            <a:off x="4860032" y="4606298"/>
            <a:ext cx="4032448" cy="7964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265113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3763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Limit of peak reverse power to </a:t>
            </a:r>
            <a:r>
              <a:rPr lang="en-US" b="0" dirty="0" smtClean="0">
                <a:solidFill>
                  <a:srgbClr val="C00000"/>
                </a:solidFill>
              </a:rPr>
              <a:t>1200 W</a:t>
            </a:r>
            <a:r>
              <a:rPr lang="en-US" b="0" dirty="0" smtClean="0"/>
              <a:t> = capacity of circulator load</a:t>
            </a:r>
            <a:endParaRPr lang="en-GB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461796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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4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9C920-9C1C-45FB-82D2-C613F295C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FAB22-DADA-4CD1-ABA5-715104E64D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A8DDF9-A8C5-426A-9E23-E1F68D4FC947}"/>
              </a:ext>
            </a:extLst>
          </p:cNvPr>
          <p:cNvGrpSpPr/>
          <p:nvPr/>
        </p:nvGrpSpPr>
        <p:grpSpPr>
          <a:xfrm>
            <a:off x="107504" y="481236"/>
            <a:ext cx="8820472" cy="3820988"/>
            <a:chOff x="107504" y="1052736"/>
            <a:chExt cx="9036496" cy="4176464"/>
          </a:xfrm>
        </p:grpSpPr>
        <p:pic>
          <p:nvPicPr>
            <p:cNvPr id="7" name="Picture 6" descr="CavCond_80us-70kw1.jpg">
              <a:extLst>
                <a:ext uri="{FF2B5EF4-FFF2-40B4-BE49-F238E27FC236}">
                  <a16:creationId xmlns:a16="http://schemas.microsoft.com/office/drawing/2014/main" id="{FB287085-5E66-43AB-931E-C1EE4CCD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1734" y="1052736"/>
              <a:ext cx="5962266" cy="40767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68C4C0-8B29-4CD9-A7E7-CAC8F71E6FF1}"/>
                </a:ext>
              </a:extLst>
            </p:cNvPr>
            <p:cNvGrpSpPr/>
            <p:nvPr/>
          </p:nvGrpSpPr>
          <p:grpSpPr>
            <a:xfrm>
              <a:off x="107504" y="1700808"/>
              <a:ext cx="5292080" cy="3528392"/>
              <a:chOff x="107504" y="1124744"/>
              <a:chExt cx="5292080" cy="352839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8C9F753-973D-4A04-9D0B-787C5E38565D}"/>
                  </a:ext>
                </a:extLst>
              </p:cNvPr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04" y="1124744"/>
                <a:ext cx="5292080" cy="3456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27CFBE-6AB8-44D9-ACAA-4579478BDC4B}"/>
                  </a:ext>
                </a:extLst>
              </p:cNvPr>
              <p:cNvSpPr txBox="1"/>
              <p:nvPr/>
            </p:nvSpPr>
            <p:spPr>
              <a:xfrm>
                <a:off x="827584" y="1412776"/>
                <a:ext cx="2455332" cy="90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HOM damped cavity at </a:t>
                </a:r>
                <a:r>
                  <a:rPr lang="en-US" sz="1200" dirty="0" err="1"/>
                  <a:t>f</a:t>
                </a:r>
                <a:r>
                  <a:rPr lang="en-US" sz="1200" baseline="-25000" dirty="0" err="1"/>
                  <a:t>res</a:t>
                </a:r>
                <a:endParaRPr lang="en-US" sz="1200" baseline="-25000" dirty="0"/>
              </a:p>
              <a:p>
                <a:r>
                  <a:rPr lang="en-US" sz="1200" dirty="0"/>
                  <a:t>R/Q = 145 </a:t>
                </a:r>
                <a:r>
                  <a:rPr lang="en-US" sz="1200" dirty="0">
                    <a:sym typeface="Symbol"/>
                  </a:rPr>
                  <a:t></a:t>
                </a:r>
              </a:p>
              <a:p>
                <a:r>
                  <a:rPr lang="en-US" sz="1200" dirty="0" err="1">
                    <a:sym typeface="Symbol"/>
                  </a:rPr>
                  <a:t>Qo</a:t>
                </a:r>
                <a:r>
                  <a:rPr lang="en-US" sz="1200" dirty="0">
                    <a:sym typeface="Symbol"/>
                  </a:rPr>
                  <a:t> = 32500</a:t>
                </a:r>
              </a:p>
              <a:p>
                <a:r>
                  <a:rPr lang="en-US" sz="1200" dirty="0">
                    <a:sym typeface="Symbol"/>
                  </a:rPr>
                  <a:t> = 3.8</a:t>
                </a:r>
                <a:endParaRPr lang="en-GB" sz="12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DECFC3-1589-4C0E-8B8F-3D9A05F6250E}"/>
                  </a:ext>
                </a:extLst>
              </p:cNvPr>
              <p:cNvSpPr txBox="1"/>
              <p:nvPr/>
            </p:nvSpPr>
            <p:spPr>
              <a:xfrm>
                <a:off x="2152903" y="1698482"/>
                <a:ext cx="1490054" cy="571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99"/>
                    </a:solidFill>
                  </a:rPr>
                  <a:t>Incident wave amplitude</a:t>
                </a:r>
                <a:endParaRPr lang="en-GB" sz="14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4A8AC5-2A7F-4D85-9B12-8BC07E355534}"/>
                  </a:ext>
                </a:extLst>
              </p:cNvPr>
              <p:cNvSpPr txBox="1"/>
              <p:nvPr/>
            </p:nvSpPr>
            <p:spPr>
              <a:xfrm>
                <a:off x="3851920" y="1844824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336600"/>
                    </a:solidFill>
                  </a:rPr>
                  <a:t>Reflected </a:t>
                </a:r>
              </a:p>
              <a:p>
                <a:r>
                  <a:rPr lang="en-US" sz="1400" b="1" dirty="0">
                    <a:solidFill>
                      <a:srgbClr val="336600"/>
                    </a:solidFill>
                  </a:rPr>
                  <a:t>wave </a:t>
                </a:r>
              </a:p>
              <a:p>
                <a:r>
                  <a:rPr lang="en-US" sz="1400" b="1" dirty="0">
                    <a:solidFill>
                      <a:srgbClr val="336600"/>
                    </a:solidFill>
                  </a:rPr>
                  <a:t>amplitude</a:t>
                </a:r>
                <a:endParaRPr lang="en-GB" sz="1400" b="1" dirty="0">
                  <a:solidFill>
                    <a:srgbClr val="336600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04F362-6DBE-479B-A179-EC37BFCE42FD}"/>
                  </a:ext>
                </a:extLst>
              </p:cNvPr>
              <p:cNvSpPr txBox="1"/>
              <p:nvPr/>
            </p:nvSpPr>
            <p:spPr>
              <a:xfrm>
                <a:off x="3635896" y="1556792"/>
                <a:ext cx="936104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|r| = 1.5</a:t>
                </a:r>
                <a:endParaRPr lang="en-GB" sz="1400" b="1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5A8C26-517F-4FE4-89DB-EB29DF0DE0A7}"/>
                  </a:ext>
                </a:extLst>
              </p:cNvPr>
              <p:cNvSpPr txBox="1"/>
              <p:nvPr/>
            </p:nvSpPr>
            <p:spPr>
              <a:xfrm>
                <a:off x="2627784" y="3338408"/>
                <a:ext cx="15841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Filtered reflection signal 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[RC=10</a:t>
                </a:r>
                <a:r>
                  <a:rPr lang="en-US" sz="1400" b="1" dirty="0">
                    <a:solidFill>
                      <a:srgbClr val="FF0000"/>
                    </a:solidFill>
                    <a:sym typeface="Symbol"/>
                  </a:rPr>
                  <a:t>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s]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4C1943-7450-41AB-9216-5F018E960B50}"/>
                  </a:ext>
                </a:extLst>
              </p:cNvPr>
              <p:cNvSpPr txBox="1"/>
              <p:nvPr/>
            </p:nvSpPr>
            <p:spPr>
              <a:xfrm>
                <a:off x="4292352" y="4345940"/>
                <a:ext cx="639688" cy="307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 [</a:t>
                </a:r>
                <a:r>
                  <a:rPr lang="en-US" sz="1400" dirty="0">
                    <a:sym typeface="Symbol"/>
                  </a:rPr>
                  <a:t>s]</a:t>
                </a:r>
                <a:endParaRPr lang="en-GB" sz="1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A6E21F-FD17-4CB9-8647-F3ABFB4B8F24}"/>
                  </a:ext>
                </a:extLst>
              </p:cNvPr>
              <p:cNvSpPr txBox="1"/>
              <p:nvPr/>
            </p:nvSpPr>
            <p:spPr>
              <a:xfrm rot="16200000">
                <a:off x="-334417" y="2555031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Amplitude [</a:t>
                </a:r>
                <a:r>
                  <a:rPr lang="en-US" sz="1400" dirty="0" err="1"/>
                  <a:t>a.u</a:t>
                </a:r>
                <a:r>
                  <a:rPr lang="en-US" sz="1400" dirty="0"/>
                  <a:t>.]</a:t>
                </a:r>
                <a:endParaRPr lang="en-GB" sz="1400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53E46E-2927-427B-BD36-4A79276767F9}"/>
                </a:ext>
              </a:extLst>
            </p:cNvPr>
            <p:cNvSpPr txBox="1"/>
            <p:nvPr/>
          </p:nvSpPr>
          <p:spPr>
            <a:xfrm>
              <a:off x="5436096" y="1196752"/>
              <a:ext cx="3707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Measurement: P = |amplitude|</a:t>
              </a:r>
              <a:r>
                <a:rPr lang="en-US" b="1" baseline="30000" dirty="0">
                  <a:solidFill>
                    <a:srgbClr val="C00000"/>
                  </a:solidFill>
                </a:rPr>
                <a:t>2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276098-937C-494D-B9E8-537321AB2E79}"/>
                </a:ext>
              </a:extLst>
            </p:cNvPr>
            <p:cNvSpPr txBox="1"/>
            <p:nvPr/>
          </p:nvSpPr>
          <p:spPr>
            <a:xfrm>
              <a:off x="755576" y="1484784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Computation: amplitude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B10ACCF-2B14-4FC8-BEEF-070F5A33125A}"/>
                </a:ext>
              </a:extLst>
            </p:cNvPr>
            <p:cNvCxnSpPr>
              <a:stCxn id="20" idx="1"/>
            </p:cNvCxnSpPr>
            <p:nvPr/>
          </p:nvCxnSpPr>
          <p:spPr>
            <a:xfrm flipH="1">
              <a:off x="3563888" y="2286745"/>
              <a:ext cx="72008" cy="62135"/>
            </a:xfrm>
            <a:prstGeom prst="line">
              <a:avLst/>
            </a:prstGeom>
            <a:ln w="19050"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0C1F66A-73D0-4642-AC2B-C36115157662}"/>
                </a:ext>
              </a:extLst>
            </p:cNvPr>
            <p:cNvCxnSpPr/>
            <p:nvPr/>
          </p:nvCxnSpPr>
          <p:spPr>
            <a:xfrm>
              <a:off x="2627784" y="3789040"/>
              <a:ext cx="13602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8EC9CD-F215-43E0-B6F6-E5B7E8B7BFBF}"/>
                </a:ext>
              </a:extLst>
            </p:cNvPr>
            <p:cNvCxnSpPr/>
            <p:nvPr/>
          </p:nvCxnSpPr>
          <p:spPr>
            <a:xfrm flipH="1">
              <a:off x="2195736" y="2708920"/>
              <a:ext cx="72008" cy="14401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ABF7D34-D220-41E7-95C6-40676EDE65F4}"/>
                </a:ext>
              </a:extLst>
            </p:cNvPr>
            <p:cNvCxnSpPr/>
            <p:nvPr/>
          </p:nvCxnSpPr>
          <p:spPr>
            <a:xfrm flipH="1">
              <a:off x="3635896" y="2564904"/>
              <a:ext cx="288032" cy="117594"/>
            </a:xfrm>
            <a:prstGeom prst="line">
              <a:avLst/>
            </a:prstGeom>
            <a:ln w="19050"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44B3F3-43F4-4079-B1C6-69EFC45FF111}"/>
                </a:ext>
              </a:extLst>
            </p:cNvPr>
            <p:cNvSpPr/>
            <p:nvPr/>
          </p:nvSpPr>
          <p:spPr>
            <a:xfrm>
              <a:off x="5220072" y="4415246"/>
              <a:ext cx="360040" cy="731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87B4D5-932D-4C7A-BB42-30E939E5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Transient </a:t>
            </a:r>
            <a:r>
              <a:rPr lang="fr-FR" dirty="0" err="1">
                <a:solidFill>
                  <a:srgbClr val="FFC000"/>
                </a:solidFill>
              </a:rPr>
              <a:t>Reflections</a:t>
            </a:r>
            <a:r>
              <a:rPr lang="fr-FR" dirty="0"/>
              <a:t> for </a:t>
            </a:r>
            <a:r>
              <a:rPr lang="fr-FR" dirty="0" err="1"/>
              <a:t>pulsed</a:t>
            </a:r>
            <a:r>
              <a:rPr lang="fr-FR" dirty="0"/>
              <a:t> </a:t>
            </a:r>
            <a:r>
              <a:rPr lang="fr-FR" dirty="0" err="1"/>
              <a:t>cavity</a:t>
            </a:r>
            <a:r>
              <a:rPr lang="fr-FR" dirty="0"/>
              <a:t> </a:t>
            </a:r>
            <a:r>
              <a:rPr lang="fr-FR" dirty="0" err="1"/>
              <a:t>conditioning</a:t>
            </a:r>
            <a:endParaRPr lang="fr-FR" dirty="0"/>
          </a:p>
        </p:txBody>
      </p:sp>
      <p:sp>
        <p:nvSpPr>
          <p:cNvPr id="26" name="Content Placeholder 20">
            <a:extLst>
              <a:ext uri="{FF2B5EF4-FFF2-40B4-BE49-F238E27FC236}">
                <a16:creationId xmlns:a16="http://schemas.microsoft.com/office/drawing/2014/main" id="{92DAE17C-C0CE-464E-B2A3-F25ADDCDE4B1}"/>
              </a:ext>
            </a:extLst>
          </p:cNvPr>
          <p:cNvSpPr txBox="1">
            <a:spLocks/>
          </p:cNvSpPr>
          <p:nvPr/>
        </p:nvSpPr>
        <p:spPr>
          <a:xfrm>
            <a:off x="935017" y="4372293"/>
            <a:ext cx="7453407" cy="93239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>
                <a:solidFill>
                  <a:srgbClr val="000099"/>
                </a:solidFill>
              </a:rPr>
              <a:t>ESRF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SSPA from ELTA  tested with 20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sym typeface="Symbol"/>
              </a:rPr>
              <a:t>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 /150 kW pulses at full reflection (spec)</a:t>
            </a:r>
          </a:p>
          <a:p>
            <a:pPr marL="720725" marR="0" lvl="0" indent="-3429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Fast interlock for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P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refl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&gt; 150 kW</a:t>
            </a:r>
          </a:p>
          <a:p>
            <a:pPr marL="720725" marR="0" lvl="0" indent="-3429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Interlock on low pass filtered signal for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P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refl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&gt; 50 kW (spec)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796888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7A3B-6D9A-40DE-AD0A-62BCA710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amplifier module: </a:t>
            </a:r>
            <a:r>
              <a:rPr lang="en-US" dirty="0">
                <a:solidFill>
                  <a:srgbClr val="FFC000"/>
                </a:solidFill>
              </a:rPr>
              <a:t>ESRF in house development 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377BB-94D1-4281-9B3A-C9673BB59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2653B-C447-452E-9B6D-0D7BDAE9C0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BFFBBA2-D967-4FCE-9A09-37B59B5762FD}"/>
              </a:ext>
            </a:extLst>
          </p:cNvPr>
          <p:cNvSpPr txBox="1">
            <a:spLocks/>
          </p:cNvSpPr>
          <p:nvPr/>
        </p:nvSpPr>
        <p:spPr>
          <a:xfrm>
            <a:off x="179512" y="3001516"/>
            <a:ext cx="396044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Ø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Symbol" pitchFamily="18" charset="2"/>
              <a:buChar char="à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ESRF fully planer design:</a:t>
            </a:r>
          </a:p>
          <a:p>
            <a:pPr marL="268288" marR="0" lvl="0" indent="-26828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Printed circuit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baluns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68288" marR="0" lvl="0" indent="-26828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 drain chokes replaced with “quarter wave” transmission lines. </a:t>
            </a:r>
          </a:p>
          <a:p>
            <a:pPr marL="268288" marR="0" lvl="0" indent="-26828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few components left, all of them SMD and prone to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automated manufacturing</a:t>
            </a:r>
          </a:p>
          <a:p>
            <a:pPr marL="268288" marR="0" lvl="0" indent="-26828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Reduced fabrication costs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2" descr="P:\MACH\RF\Photothèque\SS amplifiers\CRISP 10kW\P1220024detail.jpg">
            <a:extLst>
              <a:ext uri="{FF2B5EF4-FFF2-40B4-BE49-F238E27FC236}">
                <a16:creationId xmlns:a16="http://schemas.microsoft.com/office/drawing/2014/main" id="{E69096DC-34F3-4858-81B5-BDF059C2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97260"/>
            <a:ext cx="4839362" cy="2160240"/>
          </a:xfrm>
          <a:prstGeom prst="rect">
            <a:avLst/>
          </a:prstGeom>
          <a:noFill/>
        </p:spPr>
      </p:pic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7B652E3B-5984-4744-AFA5-72F5C3B12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99474"/>
              </p:ext>
            </p:extLst>
          </p:nvPr>
        </p:nvGraphicFramePr>
        <p:xfrm>
          <a:off x="4364895" y="3390053"/>
          <a:ext cx="4470403" cy="1456610"/>
        </p:xfrm>
        <a:graphic>
          <a:graphicData uri="http://schemas.openxmlformats.org/drawingml/2006/table">
            <a:tbl>
              <a:tblPr firstRow="1" bandRow="1"/>
              <a:tblGrid>
                <a:gridCol w="2018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67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18</a:t>
                      </a:r>
                      <a:r>
                        <a:rPr lang="en-US" sz="1800" b="1" baseline="0" dirty="0">
                          <a:latin typeface="+mj-lt"/>
                        </a:rPr>
                        <a:t> modules incl. output circulator</a:t>
                      </a:r>
                      <a:endParaRPr lang="en-GB" sz="18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Average Gain </a:t>
                      </a:r>
                      <a:endParaRPr lang="en-GB" sz="18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Average Efficiency</a:t>
                      </a:r>
                      <a:endParaRPr lang="en-GB" sz="18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+mj-lt"/>
                        </a:rPr>
                        <a:t>at</a:t>
                      </a:r>
                      <a:r>
                        <a:rPr lang="en-US" sz="1800" b="0" baseline="0" dirty="0">
                          <a:solidFill>
                            <a:srgbClr val="002060"/>
                          </a:solidFill>
                          <a:latin typeface="+mj-lt"/>
                        </a:rPr>
                        <a:t>  </a:t>
                      </a:r>
                      <a:r>
                        <a:rPr lang="en-US" sz="1800" b="0" baseline="0" dirty="0" err="1">
                          <a:solidFill>
                            <a:srgbClr val="002060"/>
                          </a:solidFill>
                          <a:latin typeface="+mj-lt"/>
                        </a:rPr>
                        <a:t>P</a:t>
                      </a:r>
                      <a:r>
                        <a:rPr lang="en-US" sz="1800" b="0" baseline="-25000" dirty="0" err="1">
                          <a:solidFill>
                            <a:srgbClr val="002060"/>
                          </a:solidFill>
                          <a:latin typeface="+mj-lt"/>
                        </a:rPr>
                        <a:t>RF</a:t>
                      </a:r>
                      <a:r>
                        <a:rPr lang="en-US" sz="1800" b="0" baseline="30000" dirty="0" err="1">
                          <a:solidFill>
                            <a:srgbClr val="002060"/>
                          </a:solidFill>
                          <a:latin typeface="+mj-lt"/>
                        </a:rPr>
                        <a:t>out</a:t>
                      </a:r>
                      <a:r>
                        <a:rPr lang="en-US" sz="1800" b="0" baseline="0" dirty="0">
                          <a:solidFill>
                            <a:srgbClr val="002060"/>
                          </a:solidFill>
                          <a:latin typeface="+mj-lt"/>
                        </a:rPr>
                        <a:t> = 400 W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+mj-lt"/>
                        </a:rPr>
                        <a:t>20.6 dB</a:t>
                      </a:r>
                      <a:endParaRPr lang="en-GB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+mj-lt"/>
                        </a:rPr>
                        <a:t>50.8</a:t>
                      </a:r>
                      <a:r>
                        <a:rPr lang="en-US" sz="1800" b="0" baseline="0" dirty="0">
                          <a:solidFill>
                            <a:srgbClr val="002060"/>
                          </a:solidFill>
                          <a:latin typeface="+mj-lt"/>
                        </a:rPr>
                        <a:t> %</a:t>
                      </a:r>
                      <a:endParaRPr lang="en-GB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C00000"/>
                          </a:solidFill>
                          <a:latin typeface="+mj-lt"/>
                        </a:rPr>
                        <a:t>at</a:t>
                      </a:r>
                      <a:r>
                        <a:rPr lang="en-US" sz="1800" b="0" kern="1200" baseline="0" dirty="0">
                          <a:solidFill>
                            <a:srgbClr val="C00000"/>
                          </a:solidFill>
                          <a:latin typeface="+mj-lt"/>
                        </a:rPr>
                        <a:t>  </a:t>
                      </a:r>
                      <a:r>
                        <a:rPr lang="en-US" sz="1800" b="0" kern="1200" baseline="0" dirty="0" err="1">
                          <a:solidFill>
                            <a:srgbClr val="C00000"/>
                          </a:solidFill>
                          <a:latin typeface="+mj-lt"/>
                        </a:rPr>
                        <a:t>P</a:t>
                      </a:r>
                      <a:r>
                        <a:rPr lang="en-US" sz="1800" b="0" kern="1200" baseline="-25000" dirty="0" err="1">
                          <a:solidFill>
                            <a:srgbClr val="C00000"/>
                          </a:solidFill>
                          <a:latin typeface="+mj-lt"/>
                        </a:rPr>
                        <a:t>RF</a:t>
                      </a:r>
                      <a:r>
                        <a:rPr lang="en-US" sz="1800" b="0" kern="1200" baseline="30000" dirty="0" err="1">
                          <a:solidFill>
                            <a:srgbClr val="C00000"/>
                          </a:solidFill>
                          <a:latin typeface="+mj-lt"/>
                        </a:rPr>
                        <a:t>out</a:t>
                      </a:r>
                      <a:r>
                        <a:rPr lang="en-US" sz="1800" b="0" kern="1200" baseline="0" dirty="0">
                          <a:solidFill>
                            <a:srgbClr val="C00000"/>
                          </a:solidFill>
                          <a:latin typeface="+mj-lt"/>
                        </a:rPr>
                        <a:t> = 700 W</a:t>
                      </a:r>
                      <a:endParaRPr lang="en-US" sz="1800" b="0" kern="1200" baseline="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+mj-lt"/>
                        </a:rPr>
                        <a:t>20.0 dB</a:t>
                      </a:r>
                      <a:endParaRPr lang="en-GB" sz="1800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+mj-lt"/>
                        </a:rPr>
                        <a:t>64.1 %</a:t>
                      </a:r>
                      <a:endParaRPr lang="en-GB" sz="1800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6035B93C-5D76-4E1B-904A-F3C733322233}"/>
              </a:ext>
            </a:extLst>
          </p:cNvPr>
          <p:cNvGrpSpPr/>
          <p:nvPr/>
        </p:nvGrpSpPr>
        <p:grpSpPr>
          <a:xfrm>
            <a:off x="251520" y="697260"/>
            <a:ext cx="3600400" cy="2279249"/>
            <a:chOff x="251520" y="1340768"/>
            <a:chExt cx="3600400" cy="227924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6AEBAF6-34A6-4466-A1FC-28B295239237}"/>
                </a:ext>
              </a:extLst>
            </p:cNvPr>
            <p:cNvGrpSpPr/>
            <p:nvPr/>
          </p:nvGrpSpPr>
          <p:grpSpPr>
            <a:xfrm>
              <a:off x="251520" y="1340768"/>
              <a:ext cx="2763416" cy="2279249"/>
              <a:chOff x="124651" y="1874304"/>
              <a:chExt cx="3456749" cy="2897740"/>
            </a:xfrm>
          </p:grpSpPr>
          <p:grpSp>
            <p:nvGrpSpPr>
              <p:cNvPr id="55" name="Group 4">
                <a:extLst>
                  <a:ext uri="{FF2B5EF4-FFF2-40B4-BE49-F238E27FC236}">
                    <a16:creationId xmlns:a16="http://schemas.microsoft.com/office/drawing/2014/main" id="{7938DBAE-3EFF-4F33-A3B7-C52199ADB52C}"/>
                  </a:ext>
                </a:extLst>
              </p:cNvPr>
              <p:cNvGrpSpPr/>
              <p:nvPr/>
            </p:nvGrpSpPr>
            <p:grpSpPr>
              <a:xfrm>
                <a:off x="304800" y="2057400"/>
                <a:ext cx="2571768" cy="2714644"/>
                <a:chOff x="642910" y="3571876"/>
                <a:chExt cx="2571768" cy="2714644"/>
              </a:xfrm>
            </p:grpSpPr>
            <p:grpSp>
              <p:nvGrpSpPr>
                <p:cNvPr id="59" name="Group 5">
                  <a:extLst>
                    <a:ext uri="{FF2B5EF4-FFF2-40B4-BE49-F238E27FC236}">
                      <a16:creationId xmlns:a16="http://schemas.microsoft.com/office/drawing/2014/main" id="{14E57981-1EE5-4C0E-B5CA-EDAD7C97EF5C}"/>
                    </a:ext>
                  </a:extLst>
                </p:cNvPr>
                <p:cNvGrpSpPr/>
                <p:nvPr/>
              </p:nvGrpSpPr>
              <p:grpSpPr>
                <a:xfrm>
                  <a:off x="785786" y="3857628"/>
                  <a:ext cx="2428892" cy="2428892"/>
                  <a:chOff x="1714480" y="3500438"/>
                  <a:chExt cx="2428892" cy="2428892"/>
                </a:xfrm>
                <a:scene3d>
                  <a:camera prst="isometricBottomDown"/>
                  <a:lightRig rig="threePt" dir="t"/>
                </a:scene3d>
              </p:grpSpPr>
              <p:grpSp>
                <p:nvGrpSpPr>
                  <p:cNvPr id="75" name="Group 21">
                    <a:extLst>
                      <a:ext uri="{FF2B5EF4-FFF2-40B4-BE49-F238E27FC236}">
                        <a16:creationId xmlns:a16="http://schemas.microsoft.com/office/drawing/2014/main" id="{8B3B7685-F77C-4B00-A8C9-64501C514A4E}"/>
                      </a:ext>
                    </a:extLst>
                  </p:cNvPr>
                  <p:cNvGrpSpPr/>
                  <p:nvPr/>
                </p:nvGrpSpPr>
                <p:grpSpPr>
                  <a:xfrm>
                    <a:off x="2643174" y="3500438"/>
                    <a:ext cx="1500198" cy="2428892"/>
                    <a:chOff x="3214678" y="3286124"/>
                    <a:chExt cx="1500198" cy="2428892"/>
                  </a:xfrm>
                </p:grpSpPr>
                <p:grpSp>
                  <p:nvGrpSpPr>
                    <p:cNvPr id="81" name="Group 27">
                      <a:extLst>
                        <a:ext uri="{FF2B5EF4-FFF2-40B4-BE49-F238E27FC236}">
                          <a16:creationId xmlns:a16="http://schemas.microsoft.com/office/drawing/2014/main" id="{4448CC08-B9D4-4A04-99EB-8DEE1BBFAFAA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3214678" y="3286124"/>
                      <a:ext cx="857256" cy="2428892"/>
                      <a:chOff x="2643174" y="3143248"/>
                      <a:chExt cx="857256" cy="2428892"/>
                    </a:xfrm>
                    <a:solidFill>
                      <a:srgbClr val="2D2D8A">
                        <a:lumMod val="75000"/>
                      </a:srgbClr>
                    </a:solidFill>
                  </p:grpSpPr>
                  <p:sp>
                    <p:nvSpPr>
                      <p:cNvPr id="84" name="Rectangle 83">
                        <a:extLst>
                          <a:ext uri="{FF2B5EF4-FFF2-40B4-BE49-F238E27FC236}">
                            <a16:creationId xmlns:a16="http://schemas.microsoft.com/office/drawing/2014/main" id="{03064985-BACA-49E1-8C8D-6BF91D2040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43174" y="3571876"/>
                        <a:ext cx="142876" cy="714380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2D2D8A">
                            <a:lumMod val="7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Std Medium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E3262262-2B86-4232-9BAC-7AD67E36B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7554" y="3571876"/>
                        <a:ext cx="142876" cy="714380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2D2D8A">
                            <a:lumMod val="7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Std Medium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B7EA69D6-D58D-4E98-A674-B4BBE85621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43174" y="4429132"/>
                        <a:ext cx="142876" cy="714380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2D2D8A">
                            <a:lumMod val="7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Std Medium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7" name="Rectangle 86">
                        <a:extLst>
                          <a:ext uri="{FF2B5EF4-FFF2-40B4-BE49-F238E27FC236}">
                            <a16:creationId xmlns:a16="http://schemas.microsoft.com/office/drawing/2014/main" id="{BED7DF1E-D7A1-4120-A57C-DB1DF15B35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7554" y="4286256"/>
                        <a:ext cx="142876" cy="857256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2D2D8A">
                            <a:lumMod val="7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Std Medium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8" name="Block Arc 87">
                        <a:extLst>
                          <a:ext uri="{FF2B5EF4-FFF2-40B4-BE49-F238E27FC236}">
                            <a16:creationId xmlns:a16="http://schemas.microsoft.com/office/drawing/2014/main" id="{C122814D-07E2-4403-87F4-056128C4CF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43174" y="3143248"/>
                        <a:ext cx="857256" cy="857256"/>
                      </a:xfrm>
                      <a:prstGeom prst="blockArc">
                        <a:avLst>
                          <a:gd name="adj1" fmla="val 10800000"/>
                          <a:gd name="adj2" fmla="val 0"/>
                          <a:gd name="adj3" fmla="val 16716"/>
                        </a:avLst>
                      </a:prstGeom>
                      <a:grpFill/>
                      <a:ln w="25400" cap="flat" cmpd="sng" algn="ctr">
                        <a:solidFill>
                          <a:srgbClr val="2D2D8A">
                            <a:lumMod val="7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utura Std Medium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9" name="Block Arc 88">
                        <a:extLst>
                          <a:ext uri="{FF2B5EF4-FFF2-40B4-BE49-F238E27FC236}">
                            <a16:creationId xmlns:a16="http://schemas.microsoft.com/office/drawing/2014/main" id="{9B6751CD-E152-4F20-845B-8A2BEA2AD58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643174" y="4714884"/>
                        <a:ext cx="857256" cy="857256"/>
                      </a:xfrm>
                      <a:prstGeom prst="blockArc">
                        <a:avLst>
                          <a:gd name="adj1" fmla="val 10800000"/>
                          <a:gd name="adj2" fmla="val 0"/>
                          <a:gd name="adj3" fmla="val 16716"/>
                        </a:avLst>
                      </a:prstGeom>
                      <a:grpFill/>
                      <a:ln w="25400" cap="flat" cmpd="sng" algn="ctr">
                        <a:solidFill>
                          <a:srgbClr val="2D2D8A">
                            <a:lumMod val="7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utura Std Medium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82" name="Rectangle 28">
                      <a:extLst>
                        <a:ext uri="{FF2B5EF4-FFF2-40B4-BE49-F238E27FC236}">
                          <a16:creationId xmlns:a16="http://schemas.microsoft.com/office/drawing/2014/main" id="{33EABEDB-95D1-472E-A9DB-A1F6B542D859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4286248" y="4000504"/>
                      <a:ext cx="142876" cy="714380"/>
                    </a:xfrm>
                    <a:prstGeom prst="rect">
                      <a:avLst/>
                    </a:prstGeom>
                    <a:solidFill>
                      <a:srgbClr val="2D2D8A">
                        <a:lumMod val="75000"/>
                      </a:srgbClr>
                    </a:solidFill>
                    <a:ln w="25400" cap="flat" cmpd="sng" algn="ctr">
                      <a:solidFill>
                        <a:srgbClr val="2D2D8A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Futura Std Medium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AAC4FDFD-52B5-491B-AB9F-2751159AD2BD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4286248" y="4286256"/>
                      <a:ext cx="142876" cy="714380"/>
                    </a:xfrm>
                    <a:prstGeom prst="rect">
                      <a:avLst/>
                    </a:prstGeom>
                    <a:solidFill>
                      <a:srgbClr val="2D2D8A">
                        <a:lumMod val="75000"/>
                      </a:srgbClr>
                    </a:solidFill>
                    <a:ln w="25400" cap="flat" cmpd="sng" algn="ctr">
                      <a:solidFill>
                        <a:srgbClr val="2D2D8A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Futura Std Medium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" name="Straight Connector 22">
                    <a:extLst>
                      <a:ext uri="{FF2B5EF4-FFF2-40B4-BE49-F238E27FC236}">
                        <a16:creationId xmlns:a16="http://schemas.microsoft.com/office/drawing/2014/main" id="{5E9A1047-12E7-4C2D-8453-BD2BCF359458}"/>
                      </a:ext>
                    </a:extLst>
                  </p:cNvPr>
                  <p:cNvCxnSpPr>
                    <a:stCxn id="87" idx="0"/>
                  </p:cNvCxnSpPr>
                  <p:nvPr/>
                </p:nvCxnSpPr>
                <p:spPr>
                  <a:xfrm rot="16200000" flipV="1">
                    <a:off x="2357422" y="4286256"/>
                    <a:ext cx="0" cy="71438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A7F3E34F-A988-4C3D-8599-A9928EEF0BB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00232" y="3929066"/>
                    <a:ext cx="0" cy="71438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CBE95587-8E8E-4CD3-89A6-1D39D4748E34}"/>
                      </a:ext>
                    </a:extLst>
                  </p:cNvPr>
                  <p:cNvCxnSpPr/>
                  <p:nvPr/>
                </p:nvCxnSpPr>
                <p:spPr>
                  <a:xfrm>
                    <a:off x="1714480" y="3929066"/>
                    <a:ext cx="571504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D6DD2D4C-0A4A-4CC2-B3A7-C87CFEA7BD09}"/>
                      </a:ext>
                    </a:extLst>
                  </p:cNvPr>
                  <p:cNvCxnSpPr/>
                  <p:nvPr/>
                </p:nvCxnSpPr>
                <p:spPr>
                  <a:xfrm>
                    <a:off x="1857356" y="3857628"/>
                    <a:ext cx="285752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DB3BF23-1AFF-41E5-A79A-58610B674EFF}"/>
                      </a:ext>
                    </a:extLst>
                  </p:cNvPr>
                  <p:cNvCxnSpPr/>
                  <p:nvPr/>
                </p:nvCxnSpPr>
                <p:spPr>
                  <a:xfrm>
                    <a:off x="1928794" y="3786190"/>
                    <a:ext cx="142876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0" name="Group 6">
                  <a:extLst>
                    <a:ext uri="{FF2B5EF4-FFF2-40B4-BE49-F238E27FC236}">
                      <a16:creationId xmlns:a16="http://schemas.microsoft.com/office/drawing/2014/main" id="{D8B50CE9-81E4-4377-BF37-89A42A7A2FCA}"/>
                    </a:ext>
                  </a:extLst>
                </p:cNvPr>
                <p:cNvGrpSpPr/>
                <p:nvPr/>
              </p:nvGrpSpPr>
              <p:grpSpPr>
                <a:xfrm>
                  <a:off x="642910" y="3571876"/>
                  <a:ext cx="1785950" cy="2428892"/>
                  <a:chOff x="1714480" y="3143248"/>
                  <a:chExt cx="1785950" cy="2428892"/>
                </a:xfrm>
                <a:scene3d>
                  <a:camera prst="isometricBottomDown"/>
                  <a:lightRig rig="threePt" dir="t"/>
                </a:scene3d>
              </p:grpSpPr>
              <p:cxnSp>
                <p:nvCxnSpPr>
                  <p:cNvPr id="61" name="Straight Connector 7">
                    <a:extLst>
                      <a:ext uri="{FF2B5EF4-FFF2-40B4-BE49-F238E27FC236}">
                        <a16:creationId xmlns:a16="http://schemas.microsoft.com/office/drawing/2014/main" id="{340A79FA-36D2-4BC4-A2FD-12EEFFF9659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643042" y="4429132"/>
                    <a:ext cx="42862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62" name="Group 8">
                    <a:extLst>
                      <a:ext uri="{FF2B5EF4-FFF2-40B4-BE49-F238E27FC236}">
                        <a16:creationId xmlns:a16="http://schemas.microsoft.com/office/drawing/2014/main" id="{4E148DF2-99FD-4D0F-B588-167349166D3D}"/>
                      </a:ext>
                    </a:extLst>
                  </p:cNvPr>
                  <p:cNvGrpSpPr/>
                  <p:nvPr/>
                </p:nvGrpSpPr>
                <p:grpSpPr>
                  <a:xfrm>
                    <a:off x="1714480" y="3143248"/>
                    <a:ext cx="1785950" cy="2428892"/>
                    <a:chOff x="1714480" y="3143248"/>
                    <a:chExt cx="1785950" cy="2428892"/>
                  </a:xfrm>
                </p:grpSpPr>
                <p:grpSp>
                  <p:nvGrpSpPr>
                    <p:cNvPr id="63" name="Group 9">
                      <a:extLst>
                        <a:ext uri="{FF2B5EF4-FFF2-40B4-BE49-F238E27FC236}">
                          <a16:creationId xmlns:a16="http://schemas.microsoft.com/office/drawing/2014/main" id="{5339FCFF-D543-4E1A-8526-B69E7099A9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14546" y="3143248"/>
                      <a:ext cx="1285884" cy="2428892"/>
                      <a:chOff x="2214546" y="3143248"/>
                      <a:chExt cx="1285884" cy="2428892"/>
                    </a:xfrm>
                  </p:grpSpPr>
                  <p:grpSp>
                    <p:nvGrpSpPr>
                      <p:cNvPr id="67" name="Group 13">
                        <a:extLst>
                          <a:ext uri="{FF2B5EF4-FFF2-40B4-BE49-F238E27FC236}">
                            <a16:creationId xmlns:a16="http://schemas.microsoft.com/office/drawing/2014/main" id="{279AE050-70BE-4E1E-ABF1-DEB357BF05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43174" y="3143248"/>
                        <a:ext cx="857256" cy="2428892"/>
                        <a:chOff x="2643174" y="3143248"/>
                        <a:chExt cx="857256" cy="2428892"/>
                      </a:xfrm>
                    </p:grpSpPr>
                    <p:sp>
                      <p:nvSpPr>
                        <p:cNvPr id="69" name="Rectangle 68">
                          <a:extLst>
                            <a:ext uri="{FF2B5EF4-FFF2-40B4-BE49-F238E27FC236}">
                              <a16:creationId xmlns:a16="http://schemas.microsoft.com/office/drawing/2014/main" id="{C8A0EE4E-31DE-4E93-9853-FBED933B95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43174" y="3571876"/>
                          <a:ext cx="142876" cy="714380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25400" cap="flat" cmpd="sng" algn="ctr">
                          <a:solidFill>
                            <a:srgbClr val="92D050"/>
                          </a:solidFill>
                          <a:prstDash val="solid"/>
                        </a:ln>
                        <a:effectLst/>
                      </p:spPr>
                      <p:txBody>
                        <a:bodyPr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Futura Std Medium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Rectangle 69">
                          <a:extLst>
                            <a:ext uri="{FF2B5EF4-FFF2-40B4-BE49-F238E27FC236}">
                              <a16:creationId xmlns:a16="http://schemas.microsoft.com/office/drawing/2014/main" id="{983FF24A-BC8A-4733-BDDD-05072E32AB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57554" y="3571876"/>
                          <a:ext cx="142876" cy="714380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25400" cap="flat" cmpd="sng" algn="ctr">
                          <a:solidFill>
                            <a:srgbClr val="92D050"/>
                          </a:solidFill>
                          <a:prstDash val="solid"/>
                        </a:ln>
                        <a:effectLst/>
                      </p:spPr>
                      <p:txBody>
                        <a:bodyPr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Futura Std Medium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1" name="Rectangle 70">
                          <a:extLst>
                            <a:ext uri="{FF2B5EF4-FFF2-40B4-BE49-F238E27FC236}">
                              <a16:creationId xmlns:a16="http://schemas.microsoft.com/office/drawing/2014/main" id="{A1A8D3CC-A0FF-4FA2-A0E6-08A44E1AE9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43174" y="4429132"/>
                          <a:ext cx="142876" cy="714380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25400" cap="flat" cmpd="sng" algn="ctr">
                          <a:solidFill>
                            <a:srgbClr val="92D050"/>
                          </a:solidFill>
                          <a:prstDash val="solid"/>
                        </a:ln>
                        <a:effectLst/>
                      </p:spPr>
                      <p:txBody>
                        <a:bodyPr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Futura Std Medium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Rectangle 71">
                          <a:extLst>
                            <a:ext uri="{FF2B5EF4-FFF2-40B4-BE49-F238E27FC236}">
                              <a16:creationId xmlns:a16="http://schemas.microsoft.com/office/drawing/2014/main" id="{DEBB304A-FFE7-4FE0-A092-D144DB060F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57554" y="4286256"/>
                          <a:ext cx="142876" cy="857256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25400" cap="flat" cmpd="sng" algn="ctr">
                          <a:solidFill>
                            <a:srgbClr val="92D050"/>
                          </a:solidFill>
                          <a:prstDash val="solid"/>
                        </a:ln>
                        <a:effectLst/>
                      </p:spPr>
                      <p:txBody>
                        <a:bodyPr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Futura Std Medium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3" name="Block Arc 72">
                          <a:extLst>
                            <a:ext uri="{FF2B5EF4-FFF2-40B4-BE49-F238E27FC236}">
                              <a16:creationId xmlns:a16="http://schemas.microsoft.com/office/drawing/2014/main" id="{14660FDD-9208-4EE7-AB1A-AB69CC878C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43174" y="3143248"/>
                          <a:ext cx="857256" cy="857256"/>
                        </a:xfrm>
                        <a:prstGeom prst="blockArc">
                          <a:avLst>
                            <a:gd name="adj1" fmla="val 10800000"/>
                            <a:gd name="adj2" fmla="val 0"/>
                            <a:gd name="adj3" fmla="val 16716"/>
                          </a:avLst>
                        </a:prstGeom>
                        <a:solidFill>
                          <a:srgbClr val="92D050"/>
                        </a:solidFill>
                        <a:ln w="25400" cap="flat" cmpd="sng" algn="ctr">
                          <a:solidFill>
                            <a:srgbClr val="92D050"/>
                          </a:solidFill>
                          <a:prstDash val="solid"/>
                        </a:ln>
                        <a:effectLst/>
                      </p:spPr>
                      <p:txBody>
                        <a:bodyPr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Futura Std Medium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Block Arc 73">
                          <a:extLst>
                            <a:ext uri="{FF2B5EF4-FFF2-40B4-BE49-F238E27FC236}">
                              <a16:creationId xmlns:a16="http://schemas.microsoft.com/office/drawing/2014/main" id="{DCC9D1E5-AA28-491A-967E-B8D1B16C9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643174" y="4714884"/>
                          <a:ext cx="857256" cy="857256"/>
                        </a:xfrm>
                        <a:prstGeom prst="blockArc">
                          <a:avLst>
                            <a:gd name="adj1" fmla="val 10800000"/>
                            <a:gd name="adj2" fmla="val 0"/>
                            <a:gd name="adj3" fmla="val 16716"/>
                          </a:avLst>
                        </a:prstGeom>
                        <a:solidFill>
                          <a:srgbClr val="92D050"/>
                        </a:solidFill>
                        <a:ln w="25400" cap="flat" cmpd="sng" algn="ctr">
                          <a:solidFill>
                            <a:srgbClr val="92D050"/>
                          </a:solidFill>
                          <a:prstDash val="solid"/>
                        </a:ln>
                        <a:effectLst/>
                      </p:spPr>
                      <p:txBody>
                        <a:bodyPr anchor="ctr"/>
                        <a:lstStyle>
                          <a:defPPr>
                            <a:defRPr lang="en-US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Futura Std Medium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68" name="Rectangle 14">
                        <a:extLst>
                          <a:ext uri="{FF2B5EF4-FFF2-40B4-BE49-F238E27FC236}">
                            <a16:creationId xmlns:a16="http://schemas.microsoft.com/office/drawing/2014/main" id="{DAA57FD2-0A81-4A35-9AEB-F0965CD17C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4546" y="4143380"/>
                        <a:ext cx="428628" cy="142876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25400" cap="flat" cmpd="sng" algn="ctr">
                        <a:solidFill>
                          <a:srgbClr val="92D050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Std Medium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cxnSp>
                  <p:nvCxnSpPr>
                    <p:cNvPr id="64" name="Straight Connector 10">
                      <a:extLst>
                        <a:ext uri="{FF2B5EF4-FFF2-40B4-BE49-F238E27FC236}">
                          <a16:creationId xmlns:a16="http://schemas.microsoft.com/office/drawing/2014/main" id="{CA7CD8D7-7487-42B3-B3E1-62CCDDC3B072}"/>
                        </a:ext>
                      </a:extLst>
                    </p:cNvPr>
                    <p:cNvCxnSpPr>
                      <a:stCxn id="71" idx="0"/>
                    </p:cNvCxnSpPr>
                    <p:nvPr/>
                  </p:nvCxnSpPr>
                  <p:spPr>
                    <a:xfrm rot="16200000" flipV="1">
                      <a:off x="2285984" y="4000504"/>
                      <a:ext cx="0" cy="85725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98664E31-C9D3-4CF8-AD87-A1BFB9E8F48C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1643042" y="4429132"/>
                      <a:ext cx="28575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DEF2AEFA-9646-4391-9C15-C2A2EBD4C484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1643042" y="4429132"/>
                      <a:ext cx="1428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</p:cxnSp>
              </p:grpSp>
            </p:grp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9950487-1E31-4AF8-A91E-8E89061F6115}"/>
                  </a:ext>
                </a:extLst>
              </p:cNvPr>
              <p:cNvSpPr txBox="1"/>
              <p:nvPr/>
            </p:nvSpPr>
            <p:spPr>
              <a:xfrm>
                <a:off x="124651" y="1874304"/>
                <a:ext cx="2438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Motorola patent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35581F6-8BC5-4A87-9E8E-86F66550AB7F}"/>
                  </a:ext>
                </a:extLst>
              </p:cNvPr>
              <p:cNvSpPr txBox="1"/>
              <p:nvPr/>
            </p:nvSpPr>
            <p:spPr>
              <a:xfrm>
                <a:off x="1745994" y="242359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</a:rPr>
                  <a:t>unbalanced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D0511B-1FD2-4BAA-ACC6-F67ECAC3C9D8}"/>
                  </a:ext>
                </a:extLst>
              </p:cNvPr>
              <p:cNvSpPr txBox="1"/>
              <p:nvPr/>
            </p:nvSpPr>
            <p:spPr>
              <a:xfrm>
                <a:off x="1752599" y="4191001"/>
                <a:ext cx="18288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balanced</a:t>
                </a:r>
              </a:p>
            </p:txBody>
          </p:sp>
        </p:grp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4500246-8A3F-4150-84F4-B6DC937165B6}"/>
                </a:ext>
              </a:extLst>
            </p:cNvPr>
            <p:cNvCxnSpPr/>
            <p:nvPr/>
          </p:nvCxnSpPr>
          <p:spPr>
            <a:xfrm>
              <a:off x="2915816" y="2276872"/>
              <a:ext cx="93610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99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6372200" y="501774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[M. Langlois, ESRF]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6573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2C49-0359-407A-B862-54626669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Wilkinson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splitter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for the RF drive distribution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D29EB-E4C7-48F9-BE1F-1BF746671F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9FDC-5AA4-4AD9-939F-77751B423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053FCD-D316-4783-A596-63DFDB825458}"/>
              </a:ext>
            </a:extLst>
          </p:cNvPr>
          <p:cNvGrpSpPr/>
          <p:nvPr/>
        </p:nvGrpSpPr>
        <p:grpSpPr>
          <a:xfrm>
            <a:off x="289963" y="769268"/>
            <a:ext cx="5650189" cy="2579514"/>
            <a:chOff x="289963" y="1412776"/>
            <a:chExt cx="5650189" cy="25795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036BD8-2FB0-4A13-81A2-50C67AA32DA6}"/>
                </a:ext>
              </a:extLst>
            </p:cNvPr>
            <p:cNvSpPr/>
            <p:nvPr/>
          </p:nvSpPr>
          <p:spPr>
            <a:xfrm>
              <a:off x="2290319" y="2528352"/>
              <a:ext cx="216024" cy="144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E99131-32F8-44F6-8F45-AC1D7054F0B0}"/>
                </a:ext>
              </a:extLst>
            </p:cNvPr>
            <p:cNvSpPr/>
            <p:nvPr/>
          </p:nvSpPr>
          <p:spPr>
            <a:xfrm rot="19495261" flipV="1">
              <a:off x="2213200" y="2022990"/>
              <a:ext cx="1647800" cy="8039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99CE54-AEE3-468C-9CDD-3F16ED4CB4A6}"/>
                </a:ext>
              </a:extLst>
            </p:cNvPr>
            <p:cNvSpPr/>
            <p:nvPr/>
          </p:nvSpPr>
          <p:spPr>
            <a:xfrm flipV="1">
              <a:off x="2420144" y="2564904"/>
              <a:ext cx="1647800" cy="8039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916C7E-E395-4DDE-B484-EC83E71EAE6C}"/>
                </a:ext>
              </a:extLst>
            </p:cNvPr>
            <p:cNvSpPr/>
            <p:nvPr/>
          </p:nvSpPr>
          <p:spPr>
            <a:xfrm rot="2104739">
              <a:off x="2213200" y="3103111"/>
              <a:ext cx="1647800" cy="8039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C56648-9781-4313-A92D-76F4015C27A0}"/>
                </a:ext>
              </a:extLst>
            </p:cNvPr>
            <p:cNvSpPr/>
            <p:nvPr/>
          </p:nvSpPr>
          <p:spPr>
            <a:xfrm>
              <a:off x="3657410" y="1517057"/>
              <a:ext cx="2210733" cy="1837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BF1BA9-E8B4-4056-8C15-E1CDD5D185FC}"/>
                </a:ext>
              </a:extLst>
            </p:cNvPr>
            <p:cNvSpPr/>
            <p:nvPr/>
          </p:nvSpPr>
          <p:spPr>
            <a:xfrm>
              <a:off x="4067944" y="2492896"/>
              <a:ext cx="180020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0AEABC-A9B5-42FA-A00A-2E4059362034}"/>
                </a:ext>
              </a:extLst>
            </p:cNvPr>
            <p:cNvSpPr/>
            <p:nvPr/>
          </p:nvSpPr>
          <p:spPr>
            <a:xfrm>
              <a:off x="3689684" y="3501008"/>
              <a:ext cx="2250468" cy="21602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E80569-47C4-4B0E-BA3C-9EBCF89F96D1}"/>
                </a:ext>
              </a:extLst>
            </p:cNvPr>
            <p:cNvSpPr txBox="1"/>
            <p:nvPr/>
          </p:nvSpPr>
          <p:spPr>
            <a:xfrm>
              <a:off x="4499992" y="34290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 </a:t>
              </a:r>
              <a:r>
                <a:rPr lang="en-US" dirty="0">
                  <a:sym typeface="Symbol"/>
                </a:rPr>
                <a:t></a:t>
              </a:r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F2489D-449F-41D6-B433-CA0E7733293B}"/>
                </a:ext>
              </a:extLst>
            </p:cNvPr>
            <p:cNvSpPr txBox="1"/>
            <p:nvPr/>
          </p:nvSpPr>
          <p:spPr>
            <a:xfrm>
              <a:off x="4499992" y="24208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 </a:t>
              </a:r>
              <a:r>
                <a:rPr lang="en-US" dirty="0">
                  <a:sym typeface="Symbol"/>
                </a:rPr>
                <a:t></a:t>
              </a:r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931303-018D-4699-B263-719F590E8BF5}"/>
                </a:ext>
              </a:extLst>
            </p:cNvPr>
            <p:cNvSpPr txBox="1"/>
            <p:nvPr/>
          </p:nvSpPr>
          <p:spPr>
            <a:xfrm>
              <a:off x="4499992" y="141277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 </a:t>
              </a:r>
              <a:r>
                <a:rPr lang="en-US" dirty="0">
                  <a:sym typeface="Symbol"/>
                </a:rPr>
                <a:t></a:t>
              </a:r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F33F0F-1497-4278-9D44-967A60CB1876}"/>
                </a:ext>
              </a:extLst>
            </p:cNvPr>
            <p:cNvSpPr txBox="1"/>
            <p:nvPr/>
          </p:nvSpPr>
          <p:spPr>
            <a:xfrm>
              <a:off x="1115616" y="3068960"/>
              <a:ext cx="19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 x splitter:</a:t>
              </a:r>
            </a:p>
            <a:p>
              <a:r>
                <a:rPr lang="en-US" dirty="0"/>
                <a:t>Length = </a:t>
              </a:r>
              <a:r>
                <a:rPr lang="en-US" dirty="0">
                  <a:sym typeface="Symbol"/>
                </a:rPr>
                <a:t>/4</a:t>
              </a:r>
              <a:endParaRPr lang="en-GB" dirty="0"/>
            </a:p>
            <a:p>
              <a:r>
                <a:rPr lang="en-US" dirty="0"/>
                <a:t>Z = </a:t>
              </a:r>
              <a:r>
                <a:rPr lang="en-US" dirty="0">
                  <a:sym typeface="Symbol"/>
                </a:rPr>
                <a:t>3 x 50 </a:t>
              </a:r>
              <a:endParaRPr lang="en-GB" dirty="0"/>
            </a:p>
          </p:txBody>
        </p:sp>
        <p:sp>
          <p:nvSpPr>
            <p:cNvPr id="19" name="Can 32">
              <a:extLst>
                <a:ext uri="{FF2B5EF4-FFF2-40B4-BE49-F238E27FC236}">
                  <a16:creationId xmlns:a16="http://schemas.microsoft.com/office/drawing/2014/main" id="{1F5B586B-C0A5-41FD-92A3-C807FF13BA6E}"/>
                </a:ext>
              </a:extLst>
            </p:cNvPr>
            <p:cNvSpPr/>
            <p:nvPr/>
          </p:nvSpPr>
          <p:spPr>
            <a:xfrm rot="16200000">
              <a:off x="1104455" y="1783977"/>
              <a:ext cx="455549" cy="1585356"/>
            </a:xfrm>
            <a:prstGeom prst="ca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B5244C-769F-40E2-8EEF-38583343CDB1}"/>
                </a:ext>
              </a:extLst>
            </p:cNvPr>
            <p:cNvCxnSpPr/>
            <p:nvPr/>
          </p:nvCxnSpPr>
          <p:spPr>
            <a:xfrm>
              <a:off x="289963" y="2592787"/>
              <a:ext cx="36004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51E02C0-9592-4FC6-8432-44E627BC29A6}"/>
                </a:ext>
              </a:extLst>
            </p:cNvPr>
            <p:cNvCxnSpPr/>
            <p:nvPr/>
          </p:nvCxnSpPr>
          <p:spPr>
            <a:xfrm>
              <a:off x="2124908" y="2588405"/>
              <a:ext cx="396044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AF7841-08E1-4505-BD1B-6F5BF0558019}"/>
                </a:ext>
              </a:extLst>
            </p:cNvPr>
            <p:cNvSpPr txBox="1"/>
            <p:nvPr/>
          </p:nvSpPr>
          <p:spPr>
            <a:xfrm>
              <a:off x="941447" y="2390927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 </a:t>
              </a:r>
              <a:r>
                <a:rPr lang="en-US" dirty="0">
                  <a:sym typeface="Symbol"/>
                </a:rPr>
                <a:t></a:t>
              </a:r>
              <a:endParaRPr lang="en-GB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E4E3F31-4C49-4B5E-88B6-640E8830004F}"/>
                </a:ext>
              </a:extLst>
            </p:cNvPr>
            <p:cNvCxnSpPr/>
            <p:nvPr/>
          </p:nvCxnSpPr>
          <p:spPr>
            <a:xfrm flipH="1">
              <a:off x="2411760" y="2132856"/>
              <a:ext cx="504056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60DD0B-DD8F-4A3D-A00B-55A828E57031}"/>
                </a:ext>
              </a:extLst>
            </p:cNvPr>
            <p:cNvCxnSpPr/>
            <p:nvPr/>
          </p:nvCxnSpPr>
          <p:spPr>
            <a:xfrm flipH="1">
              <a:off x="2555776" y="2636912"/>
              <a:ext cx="432048" cy="648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F990BA-BB4F-483D-BFA8-92490C2FB85D}"/>
                </a:ext>
              </a:extLst>
            </p:cNvPr>
            <p:cNvCxnSpPr/>
            <p:nvPr/>
          </p:nvCxnSpPr>
          <p:spPr>
            <a:xfrm flipH="1">
              <a:off x="2555776" y="3140968"/>
              <a:ext cx="432048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DD94DD-8B74-4C2B-95FF-CEB52FB675E0}"/>
                </a:ext>
              </a:extLst>
            </p:cNvPr>
            <p:cNvSpPr txBox="1"/>
            <p:nvPr/>
          </p:nvSpPr>
          <p:spPr>
            <a:xfrm>
              <a:off x="3563888" y="314096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 = 50 </a:t>
              </a:r>
              <a:r>
                <a:rPr lang="en-US" dirty="0">
                  <a:sym typeface="Symbol"/>
                </a:rPr>
                <a:t></a:t>
              </a:r>
              <a:r>
                <a:rPr lang="en-US" dirty="0"/>
                <a:t> </a:t>
              </a:r>
              <a:endParaRPr lang="en-GB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A286450-197B-49AD-95DE-6B90C5C4017C}"/>
                </a:ext>
              </a:extLst>
            </p:cNvPr>
            <p:cNvCxnSpPr/>
            <p:nvPr/>
          </p:nvCxnSpPr>
          <p:spPr>
            <a:xfrm flipH="1" flipV="1">
              <a:off x="3347864" y="2852936"/>
              <a:ext cx="288032" cy="720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B39494-B252-4DCD-88FB-5ACB2B4DAD3A}"/>
                </a:ext>
              </a:extLst>
            </p:cNvPr>
            <p:cNvSpPr txBox="1"/>
            <p:nvPr/>
          </p:nvSpPr>
          <p:spPr>
            <a:xfrm>
              <a:off x="3635896" y="270892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 = 50 </a:t>
              </a:r>
              <a:r>
                <a:rPr lang="en-US" dirty="0">
                  <a:sym typeface="Symbol"/>
                </a:rPr>
                <a:t></a:t>
              </a:r>
              <a:r>
                <a:rPr lang="en-US" dirty="0"/>
                <a:t> </a:t>
              </a:r>
              <a:endParaRPr lang="en-GB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642D2D-C068-419D-A222-D083021C1C82}"/>
                </a:ext>
              </a:extLst>
            </p:cNvPr>
            <p:cNvCxnSpPr/>
            <p:nvPr/>
          </p:nvCxnSpPr>
          <p:spPr>
            <a:xfrm flipH="1">
              <a:off x="3347864" y="2618162"/>
              <a:ext cx="722430" cy="2347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DD7F6C9-263D-4CDA-A9E5-7553320F0F8A}"/>
                </a:ext>
              </a:extLst>
            </p:cNvPr>
            <p:cNvCxnSpPr/>
            <p:nvPr/>
          </p:nvCxnSpPr>
          <p:spPr>
            <a:xfrm flipV="1">
              <a:off x="3347864" y="1628800"/>
              <a:ext cx="288032" cy="12241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DB245D1-5008-4A78-A93B-844BA53DA954}"/>
                </a:ext>
              </a:extLst>
            </p:cNvPr>
            <p:cNvSpPr/>
            <p:nvPr/>
          </p:nvSpPr>
          <p:spPr>
            <a:xfrm rot="4102916">
              <a:off x="3227665" y="3082321"/>
              <a:ext cx="482250" cy="1367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16D556-0513-40ED-B86F-8164FA32810B}"/>
                </a:ext>
              </a:extLst>
            </p:cNvPr>
            <p:cNvSpPr/>
            <p:nvPr/>
          </p:nvSpPr>
          <p:spPr>
            <a:xfrm rot="6133548">
              <a:off x="3251831" y="2130639"/>
              <a:ext cx="482250" cy="1367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387BC0-CDEC-49EC-B387-C1347EA99981}"/>
                </a:ext>
              </a:extLst>
            </p:cNvPr>
            <p:cNvSpPr/>
            <p:nvPr/>
          </p:nvSpPr>
          <p:spPr>
            <a:xfrm rot="9752929">
              <a:off x="3447644" y="2674003"/>
              <a:ext cx="482250" cy="1367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3A7B5FB3-63B7-4C87-89AA-1519FF56E0F1}"/>
                </a:ext>
              </a:extLst>
            </p:cNvPr>
            <p:cNvSpPr/>
            <p:nvPr/>
          </p:nvSpPr>
          <p:spPr>
            <a:xfrm>
              <a:off x="3310463" y="2805100"/>
              <a:ext cx="72008" cy="7200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F16F45DF-C563-4F2E-9EA5-169B19270E28}"/>
                </a:ext>
              </a:extLst>
            </p:cNvPr>
            <p:cNvSpPr/>
            <p:nvPr/>
          </p:nvSpPr>
          <p:spPr>
            <a:xfrm>
              <a:off x="3604307" y="1582382"/>
              <a:ext cx="72008" cy="7200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96F840AE-CF31-4836-A33E-DD3A98772CF4}"/>
                </a:ext>
              </a:extLst>
            </p:cNvPr>
            <p:cNvSpPr/>
            <p:nvPr/>
          </p:nvSpPr>
          <p:spPr>
            <a:xfrm>
              <a:off x="4030905" y="2580128"/>
              <a:ext cx="72008" cy="7200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2D5FB7C6-9C51-4279-8CC4-4C339485E84C}"/>
                </a:ext>
              </a:extLst>
            </p:cNvPr>
            <p:cNvSpPr/>
            <p:nvPr/>
          </p:nvSpPr>
          <p:spPr>
            <a:xfrm>
              <a:off x="3612761" y="3524623"/>
              <a:ext cx="72008" cy="7200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CD53EC-D50D-4708-9517-6E4FA4D91442}"/>
                </a:ext>
              </a:extLst>
            </p:cNvPr>
            <p:cNvSpPr txBox="1"/>
            <p:nvPr/>
          </p:nvSpPr>
          <p:spPr>
            <a:xfrm>
              <a:off x="3563888" y="184482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 = 50 </a:t>
              </a:r>
              <a:r>
                <a:rPr lang="en-US" dirty="0">
                  <a:sym typeface="Symbol"/>
                </a:rPr>
                <a:t></a:t>
              </a:r>
              <a:r>
                <a:rPr lang="en-US" dirty="0"/>
                <a:t> </a:t>
              </a:r>
              <a:endParaRPr lang="en-GB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1C58445-DB49-48F5-9010-96C121A522D1}"/>
              </a:ext>
            </a:extLst>
          </p:cNvPr>
          <p:cNvSpPr txBox="1"/>
          <p:nvPr/>
        </p:nvSpPr>
        <p:spPr>
          <a:xfrm>
            <a:off x="395536" y="3721596"/>
            <a:ext cx="475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R</a:t>
            </a:r>
            <a:r>
              <a:rPr lang="en-US" sz="1600" dirty="0" smtClean="0">
                <a:solidFill>
                  <a:srgbClr val="002060"/>
                </a:solidFill>
              </a:rPr>
              <a:t>esistors absorb </a:t>
            </a:r>
            <a:r>
              <a:rPr lang="en-US" sz="1600" dirty="0">
                <a:solidFill>
                  <a:srgbClr val="002060"/>
                </a:solidFill>
              </a:rPr>
              <a:t>differential signals without perturbing the common mode, thereby decoupling the connected outputs from each other 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341F77-B53B-4887-B017-6FBC86FDAAF5}"/>
              </a:ext>
            </a:extLst>
          </p:cNvPr>
          <p:cNvSpPr txBox="1"/>
          <p:nvPr/>
        </p:nvSpPr>
        <p:spPr>
          <a:xfrm>
            <a:off x="6084168" y="4441676"/>
            <a:ext cx="287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Water cooled wing with 6 RF modules, developed at ESRF</a:t>
            </a: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41" name="Picture 4" descr="P:\MACH\RF\Photothèque\SS amplifiers\CRISP75KW\Wings\P115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25117" y="1174313"/>
            <a:ext cx="3816424" cy="2862318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6228184" y="508974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[M. Langlois, ESRF]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68344" y="408163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RF splitters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28184" y="393762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50 </a:t>
            </a:r>
            <a:r>
              <a:rPr lang="en-US" sz="1400" b="1" dirty="0" err="1">
                <a:solidFill>
                  <a:schemeClr val="bg1"/>
                </a:solidFill>
              </a:rPr>
              <a:t>Vdc</a:t>
            </a:r>
            <a:r>
              <a:rPr lang="en-US" sz="1400" b="1" dirty="0">
                <a:solidFill>
                  <a:schemeClr val="bg1"/>
                </a:solidFill>
              </a:rPr>
              <a:t> distribution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6948264" y="3217540"/>
            <a:ext cx="432048" cy="936104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028384" y="3649588"/>
            <a:ext cx="0" cy="43204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4801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CD8-3021-4433-90DA-C9E4DA26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GB" dirty="0"/>
              <a:t>ESRF design using a </a:t>
            </a:r>
            <a:r>
              <a:rPr lang="en-GB" dirty="0">
                <a:solidFill>
                  <a:srgbClr val="FFC000"/>
                </a:solidFill>
              </a:rPr>
              <a:t>cavity combiner *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942F-D218-4919-B9DE-5247C1CF7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241CC-E207-41BD-A26A-AB809C0D33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 dirty="0"/>
          </a:p>
        </p:txBody>
      </p:sp>
      <p:pic>
        <p:nvPicPr>
          <p:cNvPr id="6" name="Picture 20" descr="Cavity_Design_Report_FP7_WP13_img_0">
            <a:extLst>
              <a:ext uri="{FF2B5EF4-FFF2-40B4-BE49-F238E27FC236}">
                <a16:creationId xmlns:a16="http://schemas.microsoft.com/office/drawing/2014/main" id="{E8BA18B5-1EC3-4CD9-B16C-5B0FCBC1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077" y="164929"/>
            <a:ext cx="540568" cy="4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Cavity_Design_Report_FP7_WP13_img_1">
            <a:extLst>
              <a:ext uri="{FF2B5EF4-FFF2-40B4-BE49-F238E27FC236}">
                <a16:creationId xmlns:a16="http://schemas.microsoft.com/office/drawing/2014/main" id="{C850B6C7-0EC8-40C6-948D-68873B29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964" y="172787"/>
            <a:ext cx="605439" cy="40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9575AE4-84BA-4B3D-AE39-288373DE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59475"/>
            <a:ext cx="1080119" cy="40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622" y="696416"/>
            <a:ext cx="2108344" cy="2665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9512" y="4225652"/>
            <a:ext cx="4248472" cy="1224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265113" indent="7938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1400" b="1" kern="0" dirty="0">
                <a:solidFill>
                  <a:srgbClr val="C00000"/>
                </a:solidFill>
                <a:latin typeface="+mn-lt"/>
                <a:cs typeface="+mn-cs"/>
              </a:rPr>
              <a:t>Strongly loaded E</a:t>
            </a:r>
            <a:r>
              <a:rPr lang="en-US" sz="1400" b="1" kern="0" baseline="-25000" dirty="0">
                <a:solidFill>
                  <a:srgbClr val="C00000"/>
                </a:solidFill>
                <a:latin typeface="+mn-lt"/>
                <a:cs typeface="+mn-cs"/>
              </a:rPr>
              <a:t>010</a:t>
            </a:r>
            <a:r>
              <a:rPr lang="en-US" sz="1400" b="1" kern="0" dirty="0">
                <a:solidFill>
                  <a:srgbClr val="C00000"/>
                </a:solidFill>
                <a:latin typeface="+mn-lt"/>
                <a:cs typeface="+mn-cs"/>
              </a:rPr>
              <a:t> resonance</a:t>
            </a:r>
          </a:p>
          <a:p>
            <a:pPr marL="53975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Modest field strength</a:t>
            </a:r>
          </a:p>
          <a:p>
            <a:pPr marL="53975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Cavity at atmospheric pressure </a:t>
            </a:r>
          </a:p>
          <a:p>
            <a:pPr marL="53975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1 dB - Bandwidth </a:t>
            </a: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  <a:sym typeface="Symbol" pitchFamily="18" charset="2"/>
              </a:rPr>
              <a:t> 0.5 … 1 MHz</a:t>
            </a:r>
            <a:endParaRPr lang="en-GB" sz="1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 cstate="print"/>
          <a:srcRect l="31961" r="29056"/>
          <a:stretch>
            <a:fillRect/>
          </a:stretch>
        </p:blipFill>
        <p:spPr bwMode="auto">
          <a:xfrm>
            <a:off x="2339752" y="696416"/>
            <a:ext cx="2088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0" y="697260"/>
            <a:ext cx="43204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000099"/>
                </a:solidFill>
              </a:rPr>
              <a:t>For 352.2 MHz ESRF application: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b="1" kern="0" dirty="0">
                <a:solidFill>
                  <a:srgbClr val="000099"/>
                </a:solidFill>
              </a:rPr>
              <a:t>6</a:t>
            </a:r>
            <a:r>
              <a:rPr lang="en-US" sz="1600" kern="0" dirty="0">
                <a:solidFill>
                  <a:srgbClr val="000099"/>
                </a:solidFill>
              </a:rPr>
              <a:t> rows x </a:t>
            </a:r>
            <a:r>
              <a:rPr lang="en-US" sz="1600" b="1" kern="0" dirty="0">
                <a:solidFill>
                  <a:srgbClr val="000099"/>
                </a:solidFill>
              </a:rPr>
              <a:t>22</a:t>
            </a:r>
            <a:r>
              <a:rPr lang="en-US" sz="1600" kern="0" dirty="0">
                <a:solidFill>
                  <a:srgbClr val="000099"/>
                </a:solidFill>
              </a:rPr>
              <a:t> Columns x </a:t>
            </a:r>
            <a:r>
              <a:rPr lang="en-US" sz="1600" b="1" kern="0" dirty="0">
                <a:solidFill>
                  <a:srgbClr val="000099"/>
                </a:solidFill>
              </a:rPr>
              <a:t>700 W</a:t>
            </a:r>
            <a:r>
              <a:rPr lang="en-US" sz="1600" kern="0" dirty="0">
                <a:solidFill>
                  <a:srgbClr val="000099"/>
                </a:solidFill>
              </a:rPr>
              <a:t> per transistor module</a:t>
            </a:r>
          </a:p>
          <a:p>
            <a:pPr marL="182563" marR="0" lvl="0" indent="-182563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lang="en-US" sz="1600" b="1" kern="0" dirty="0">
                <a:solidFill>
                  <a:srgbClr val="FF3300"/>
                </a:solidFill>
              </a:rPr>
              <a:t> 85 kW</a:t>
            </a:r>
            <a:r>
              <a:rPr lang="en-US" sz="1600" b="1" kern="0" dirty="0">
                <a:solidFill>
                  <a:srgbClr val="006600"/>
                </a:solidFill>
              </a:rPr>
              <a:t> </a:t>
            </a:r>
            <a:r>
              <a:rPr lang="en-US" sz="1600" kern="0" dirty="0">
                <a:solidFill>
                  <a:schemeClr val="accent1"/>
                </a:solidFill>
              </a:rPr>
              <a:t>nominal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dirty="0">
                <a:solidFill>
                  <a:srgbClr val="000099"/>
                </a:solidFill>
              </a:rPr>
              <a:t>More compact than coaxial combiners  </a:t>
            </a:r>
          </a:p>
          <a:p>
            <a:pPr marL="182563" marR="0" lvl="0" indent="-182563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kern="0" dirty="0" err="1">
                <a:solidFill>
                  <a:srgbClr val="28842C"/>
                </a:solidFill>
              </a:rPr>
              <a:t>ß</a:t>
            </a:r>
            <a:r>
              <a:rPr lang="en-US" sz="1600" b="1" i="1" kern="0" baseline="-25000" dirty="0" err="1">
                <a:solidFill>
                  <a:srgbClr val="28842C"/>
                </a:solidFill>
              </a:rPr>
              <a:t>waveguide</a:t>
            </a:r>
            <a:r>
              <a:rPr lang="en-US" sz="1600" b="1" i="1" kern="0" dirty="0">
                <a:solidFill>
                  <a:srgbClr val="28842C"/>
                </a:solidFill>
              </a:rPr>
              <a:t>  </a:t>
            </a:r>
            <a:r>
              <a:rPr lang="en-US" sz="1600" b="1" i="1" kern="0" dirty="0">
                <a:solidFill>
                  <a:srgbClr val="28842C"/>
                </a:solidFill>
                <a:sym typeface="Symbol" pitchFamily="18" charset="2"/>
              </a:rPr>
              <a:t></a:t>
            </a:r>
            <a:r>
              <a:rPr lang="en-US" sz="1600" b="1" i="1" kern="0" dirty="0">
                <a:solidFill>
                  <a:srgbClr val="28842C"/>
                </a:solidFill>
              </a:rPr>
              <a:t>  </a:t>
            </a:r>
            <a:r>
              <a:rPr lang="en-US" sz="1600" b="1" i="1" kern="0" dirty="0" err="1">
                <a:solidFill>
                  <a:srgbClr val="28842C"/>
                </a:solidFill>
              </a:rPr>
              <a:t>n</a:t>
            </a:r>
            <a:r>
              <a:rPr lang="en-US" sz="1600" b="1" i="1" kern="0" baseline="-25000" dirty="0" err="1">
                <a:solidFill>
                  <a:srgbClr val="28842C"/>
                </a:solidFill>
              </a:rPr>
              <a:t>module</a:t>
            </a:r>
            <a:r>
              <a:rPr lang="en-US" sz="1600" b="1" i="1" kern="0" dirty="0">
                <a:solidFill>
                  <a:srgbClr val="28842C"/>
                </a:solidFill>
              </a:rPr>
              <a:t> x </a:t>
            </a:r>
            <a:r>
              <a:rPr lang="en-US" sz="1600" b="1" i="1" kern="0" dirty="0" err="1">
                <a:solidFill>
                  <a:srgbClr val="28842C"/>
                </a:solidFill>
              </a:rPr>
              <a:t>ß</a:t>
            </a:r>
            <a:r>
              <a:rPr lang="en-US" sz="1600" b="1" i="1" kern="0" baseline="-25000" dirty="0" err="1">
                <a:solidFill>
                  <a:srgbClr val="28842C"/>
                </a:solidFill>
              </a:rPr>
              <a:t>module</a:t>
            </a:r>
            <a:r>
              <a:rPr lang="en-US" sz="1600" b="1" i="1" kern="0" dirty="0">
                <a:solidFill>
                  <a:srgbClr val="28842C"/>
                </a:solidFill>
              </a:rPr>
              <a:t> &gt;&gt; 1 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dirty="0">
                <a:solidFill>
                  <a:srgbClr val="000099"/>
                </a:solidFill>
              </a:rPr>
              <a:t>Easy to tune if </a:t>
            </a:r>
            <a:r>
              <a:rPr lang="en-US" sz="1600" i="1" kern="0" dirty="0" err="1">
                <a:solidFill>
                  <a:srgbClr val="000099"/>
                </a:solidFill>
              </a:rPr>
              <a:t>n</a:t>
            </a:r>
            <a:r>
              <a:rPr lang="en-US" sz="1600" i="1" kern="0" baseline="-25000" dirty="0" err="1">
                <a:solidFill>
                  <a:srgbClr val="000099"/>
                </a:solidFill>
              </a:rPr>
              <a:t>module</a:t>
            </a:r>
            <a:r>
              <a:rPr lang="en-US" sz="1600" kern="0" dirty="0">
                <a:solidFill>
                  <a:srgbClr val="000099"/>
                </a:solidFill>
              </a:rPr>
              <a:t> is varied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dirty="0">
                <a:solidFill>
                  <a:srgbClr val="000099"/>
                </a:solidFill>
              </a:rPr>
              <a:t>Substantial reduction of losses </a:t>
            </a:r>
            <a:r>
              <a:rPr lang="en-US" sz="1600" kern="0" dirty="0">
                <a:solidFill>
                  <a:srgbClr val="000099"/>
                </a:solidFill>
                <a:sym typeface="Symbol" pitchFamily="18" charset="2"/>
              </a:rPr>
              <a:t> higher </a:t>
            </a:r>
            <a:r>
              <a:rPr lang="en-US" sz="1600" kern="0" dirty="0">
                <a:solidFill>
                  <a:srgbClr val="000099"/>
                </a:solidFill>
                <a:latin typeface="Symbol" pitchFamily="18" charset="2"/>
                <a:sym typeface="Symbol" pitchFamily="18" charset="2"/>
              </a:rPr>
              <a:t>h</a:t>
            </a:r>
            <a:endParaRPr lang="en-GB" sz="16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9512" y="3145532"/>
            <a:ext cx="2016224" cy="10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6600"/>
                </a:solidFill>
                <a:latin typeface="+mn-lt"/>
                <a:cs typeface="+mn-cs"/>
              </a:rPr>
              <a:t>H field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6600"/>
                </a:solidFill>
                <a:latin typeface="+mn-lt"/>
                <a:cs typeface="+mn-cs"/>
              </a:rPr>
              <a:t>Homogenous magnetic coupling of all </a:t>
            </a:r>
            <a:r>
              <a:rPr lang="en-US" sz="1400" b="1" kern="0" dirty="0">
                <a:solidFill>
                  <a:srgbClr val="006600"/>
                </a:solidFill>
                <a:latin typeface="+mn-lt"/>
                <a:cs typeface="+mn-cs"/>
              </a:rPr>
              <a:t>input loops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83768" y="3145532"/>
            <a:ext cx="1944687" cy="10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3300"/>
                </a:solidFill>
                <a:latin typeface="+mn-lt"/>
                <a:cs typeface="+mn-cs"/>
              </a:rPr>
              <a:t>E field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3300"/>
                </a:solidFill>
                <a:latin typeface="+mn-lt"/>
                <a:cs typeface="+mn-cs"/>
              </a:rPr>
              <a:t>Strong capacitive coupling to </a:t>
            </a:r>
            <a:r>
              <a:rPr lang="en-US" sz="1400" b="1" kern="0" dirty="0">
                <a:solidFill>
                  <a:srgbClr val="FF3300"/>
                </a:solidFill>
                <a:latin typeface="+mn-lt"/>
                <a:cs typeface="+mn-cs"/>
              </a:rPr>
              <a:t>the output waveguide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480171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US" sz="1400" i="1" baseline="0" dirty="0">
                <a:solidFill>
                  <a:srgbClr val="800080"/>
                </a:solidFill>
              </a:rPr>
              <a:t>* 	Received funding from the EU as work package WP7 of</a:t>
            </a:r>
            <a:r>
              <a:rPr lang="en-US" sz="1400" i="1" dirty="0">
                <a:solidFill>
                  <a:srgbClr val="800080"/>
                </a:solidFill>
              </a:rPr>
              <a:t> the </a:t>
            </a:r>
            <a:r>
              <a:rPr lang="en-US" sz="1400" i="1" baseline="0" dirty="0">
                <a:solidFill>
                  <a:srgbClr val="800080"/>
                </a:solidFill>
              </a:rPr>
              <a:t>FP7/</a:t>
            </a:r>
            <a:r>
              <a:rPr lang="en-US" sz="1400" i="1" dirty="0">
                <a:solidFill>
                  <a:srgbClr val="800080"/>
                </a:solidFill>
              </a:rPr>
              <a:t> ESRFI/</a:t>
            </a:r>
            <a:r>
              <a:rPr lang="en-US" sz="1400" i="1" baseline="0" dirty="0">
                <a:solidFill>
                  <a:srgbClr val="800080"/>
                </a:solidFill>
              </a:rPr>
              <a:t>CRISP project </a:t>
            </a:r>
          </a:p>
        </p:txBody>
      </p:sp>
    </p:spTree>
    <p:extLst>
      <p:ext uri="{BB962C8B-B14F-4D97-AF65-F5344CB8AC3E}">
        <p14:creationId xmlns:p14="http://schemas.microsoft.com/office/powerpoint/2010/main" val="373427570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CD8-3021-4433-90DA-C9E4DA26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GB" dirty="0"/>
              <a:t>ESRF design using a </a:t>
            </a:r>
            <a:r>
              <a:rPr lang="en-GB" dirty="0">
                <a:solidFill>
                  <a:srgbClr val="FFC000"/>
                </a:solidFill>
              </a:rPr>
              <a:t>cavity combiner 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942F-D218-4919-B9DE-5247C1CF7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241CC-E207-41BD-A26A-AB809C0D33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 dirty="0"/>
          </a:p>
        </p:txBody>
      </p:sp>
      <p:pic>
        <p:nvPicPr>
          <p:cNvPr id="6" name="Picture 20" descr="Cavity_Design_Report_FP7_WP13_img_0">
            <a:extLst>
              <a:ext uri="{FF2B5EF4-FFF2-40B4-BE49-F238E27FC236}">
                <a16:creationId xmlns:a16="http://schemas.microsoft.com/office/drawing/2014/main" id="{E8BA18B5-1EC3-4CD9-B16C-5B0FCBC1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077" y="164929"/>
            <a:ext cx="540568" cy="4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Cavity_Design_Report_FP7_WP13_img_1">
            <a:extLst>
              <a:ext uri="{FF2B5EF4-FFF2-40B4-BE49-F238E27FC236}">
                <a16:creationId xmlns:a16="http://schemas.microsoft.com/office/drawing/2014/main" id="{C850B6C7-0EC8-40C6-948D-68873B29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964" y="172787"/>
            <a:ext cx="605439" cy="40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9575AE4-84BA-4B3D-AE39-288373DE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59475"/>
            <a:ext cx="1080119" cy="40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P:\MACH\RF\Photothèque\SS amplifiers\CRISP 10kW\P1220027-rota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697260"/>
            <a:ext cx="1372195" cy="20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P:\MACH\RF\Photothèque\SS amplifiers\CRISP 10kW\wing with 6 modules 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697260"/>
            <a:ext cx="2685537" cy="201415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347864" y="2751807"/>
            <a:ext cx="57606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C00000"/>
                </a:solidFill>
              </a:rPr>
              <a:t>Direct coupling of RF modules to the cavity combiner:</a:t>
            </a:r>
          </a:p>
          <a:p>
            <a:pPr marL="273050" indent="-273050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600" dirty="0">
                <a:solidFill>
                  <a:srgbClr val="000099"/>
                </a:solidFill>
              </a:rPr>
              <a:t>No coaxial RF power line</a:t>
            </a:r>
          </a:p>
          <a:p>
            <a:pPr marL="273050" indent="-273050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600" dirty="0">
                <a:solidFill>
                  <a:srgbClr val="000099"/>
                </a:solidFill>
              </a:rPr>
              <a:t>Very few, sound connections</a:t>
            </a:r>
          </a:p>
          <a:p>
            <a:pPr marL="273050" indent="-273050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600" dirty="0">
                <a:solidFill>
                  <a:srgbClr val="000099"/>
                </a:solidFill>
              </a:rPr>
              <a:t>6 RF modules are supported by a water cooled “wing” </a:t>
            </a:r>
          </a:p>
          <a:p>
            <a:pPr marL="273050" indent="-273050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600" dirty="0">
                <a:solidFill>
                  <a:srgbClr val="000099"/>
                </a:solidFill>
              </a:rPr>
              <a:t>The end plate of the wing is part of the cavity wall with built on coupling loops</a:t>
            </a:r>
          </a:p>
          <a:p>
            <a:pPr marL="273050" indent="-273050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600" dirty="0">
                <a:solidFill>
                  <a:srgbClr val="000099"/>
                </a:solidFill>
              </a:rPr>
              <a:t>One collective shielding per wing</a:t>
            </a:r>
          </a:p>
          <a:p>
            <a:pPr marL="273050" lvl="0" indent="-273050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600" b="1" kern="0" dirty="0">
                <a:solidFill>
                  <a:srgbClr val="000099"/>
                </a:solidFill>
              </a:rPr>
              <a:t>Less than half the size of a 75 kW tower with coaxial combiner tree</a:t>
            </a:r>
            <a:endParaRPr lang="en-GB" sz="1600" dirty="0">
              <a:solidFill>
                <a:srgbClr val="000099"/>
              </a:solidFill>
            </a:endParaRPr>
          </a:p>
        </p:txBody>
      </p:sp>
      <p:pic>
        <p:nvPicPr>
          <p:cNvPr id="1027" name="Picture 3" descr="P:\MACH\RF\Photothèque\SS amplifiers\CRISP75KW\Whole SSA\P4070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697260"/>
            <a:ext cx="2952328" cy="3936437"/>
          </a:xfrm>
          <a:prstGeom prst="rect">
            <a:avLst/>
          </a:prstGeom>
          <a:noFill/>
        </p:spPr>
      </p:pic>
      <p:pic>
        <p:nvPicPr>
          <p:cNvPr id="1028" name="Picture 4" descr="P:\MACH\RF\Photothèque\SS amplifiers\CRISP75KW\Wings\P1150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7200292" y="949288"/>
            <a:ext cx="2016224" cy="15121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4680871"/>
            <a:ext cx="3024336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rgbClr val="336600"/>
                </a:solidFill>
                <a:sym typeface="Symbol"/>
              </a:rPr>
              <a:t></a:t>
            </a:r>
            <a:r>
              <a:rPr lang="en-US" sz="1600" b="1" baseline="-25000" dirty="0">
                <a:solidFill>
                  <a:srgbClr val="336600"/>
                </a:solidFill>
                <a:sym typeface="Symbol"/>
              </a:rPr>
              <a:t>RF/DC</a:t>
            </a:r>
            <a:r>
              <a:rPr lang="en-US" sz="1600" b="1" dirty="0">
                <a:solidFill>
                  <a:srgbClr val="336600"/>
                </a:solidFill>
              </a:rPr>
              <a:t> = 62 % at </a:t>
            </a:r>
            <a:r>
              <a:rPr lang="en-US" sz="1600" b="1" dirty="0" err="1">
                <a:solidFill>
                  <a:srgbClr val="336600"/>
                </a:solidFill>
              </a:rPr>
              <a:t>P</a:t>
            </a:r>
            <a:r>
              <a:rPr lang="en-US" sz="1600" b="1" baseline="-25000" dirty="0" err="1">
                <a:solidFill>
                  <a:srgbClr val="336600"/>
                </a:solidFill>
              </a:rPr>
              <a:t>nom</a:t>
            </a:r>
            <a:r>
              <a:rPr lang="en-US" sz="1600" b="1" dirty="0">
                <a:solidFill>
                  <a:srgbClr val="336600"/>
                </a:solidFill>
              </a:rPr>
              <a:t> = 85 kW</a:t>
            </a:r>
          </a:p>
          <a:p>
            <a:pPr lvl="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b="1" dirty="0" err="1">
                <a:solidFill>
                  <a:srgbClr val="336600"/>
                </a:solidFill>
              </a:rPr>
              <a:t>P</a:t>
            </a:r>
            <a:r>
              <a:rPr lang="en-US" sz="1600" b="1" baseline="-25000" dirty="0" err="1">
                <a:solidFill>
                  <a:srgbClr val="336600"/>
                </a:solidFill>
              </a:rPr>
              <a:t>test</a:t>
            </a:r>
            <a:r>
              <a:rPr lang="en-US" sz="1600" b="1" dirty="0">
                <a:solidFill>
                  <a:srgbClr val="336600"/>
                </a:solidFill>
              </a:rPr>
              <a:t> = 90 kW</a:t>
            </a:r>
          </a:p>
          <a:p>
            <a:pPr lvl="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b="1" dirty="0" err="1">
                <a:solidFill>
                  <a:srgbClr val="336600"/>
                </a:solidFill>
              </a:rPr>
              <a:t>P</a:t>
            </a:r>
            <a:r>
              <a:rPr lang="en-US" sz="1600" b="1" baseline="-25000" dirty="0" err="1">
                <a:solidFill>
                  <a:srgbClr val="336600"/>
                </a:solidFill>
              </a:rPr>
              <a:t>nom</a:t>
            </a:r>
            <a:r>
              <a:rPr lang="en-US" sz="1600" b="1" dirty="0">
                <a:solidFill>
                  <a:srgbClr val="336600"/>
                </a:solidFill>
              </a:rPr>
              <a:t> obtained with 1 wing off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6096" y="532725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[M. Langlois, ESRF]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1168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3A26-7434-42D3-907B-175059C2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DC power requirement </a:t>
            </a:r>
            <a:r>
              <a:rPr lang="en-US" dirty="0"/>
              <a:t>for ESRF 150 kW SSPA from ELTA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3C4B5-144F-4492-BE82-0A0AF9829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02252-133C-42BF-92EB-21267036D5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grpSp>
        <p:nvGrpSpPr>
          <p:cNvPr id="6" name="Group 5"/>
          <p:cNvGrpSpPr/>
          <p:nvPr/>
        </p:nvGrpSpPr>
        <p:grpSpPr>
          <a:xfrm>
            <a:off x="1403648" y="758126"/>
            <a:ext cx="6932398" cy="4547646"/>
            <a:chOff x="755576" y="1340768"/>
            <a:chExt cx="7580470" cy="512371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340768"/>
              <a:ext cx="7580470" cy="5123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339752" y="2339588"/>
              <a:ext cx="1740940" cy="38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sym typeface="Symbol"/>
                </a:rPr>
                <a:t></a:t>
              </a:r>
              <a:r>
                <a:rPr lang="en-US" sz="1600" b="1" baseline="-25000" dirty="0">
                  <a:solidFill>
                    <a:srgbClr val="C00000"/>
                  </a:solidFill>
                </a:rPr>
                <a:t>diff</a:t>
              </a:r>
              <a:r>
                <a:rPr lang="en-US" sz="1600" b="1" dirty="0">
                  <a:solidFill>
                    <a:srgbClr val="C00000"/>
                  </a:solidFill>
                </a:rPr>
                <a:t> = </a:t>
              </a:r>
              <a:r>
                <a:rPr lang="en-US" sz="1600" b="1" dirty="0" err="1">
                  <a:solidFill>
                    <a:srgbClr val="C00000"/>
                  </a:solidFill>
                </a:rPr>
                <a:t>dP</a:t>
              </a:r>
              <a:r>
                <a:rPr lang="en-US" sz="1600" b="1" baseline="-25000" dirty="0" err="1">
                  <a:solidFill>
                    <a:srgbClr val="C00000"/>
                  </a:solidFill>
                </a:rPr>
                <a:t>rf</a:t>
              </a:r>
              <a:r>
                <a:rPr lang="en-US" sz="1600" b="1" dirty="0">
                  <a:solidFill>
                    <a:srgbClr val="C00000"/>
                  </a:solidFill>
                </a:rPr>
                <a:t>/</a:t>
              </a:r>
              <a:r>
                <a:rPr lang="en-US" sz="1600" b="1" dirty="0" err="1">
                  <a:solidFill>
                    <a:srgbClr val="C00000"/>
                  </a:solidFill>
                </a:rPr>
                <a:t>dP</a:t>
              </a:r>
              <a:r>
                <a:rPr lang="en-US" sz="1600" b="1" baseline="-25000" dirty="0" err="1">
                  <a:solidFill>
                    <a:srgbClr val="C00000"/>
                  </a:solidFill>
                </a:rPr>
                <a:t>dc</a:t>
              </a:r>
              <a:endParaRPr lang="en-GB" sz="16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9992" y="3861048"/>
              <a:ext cx="1236116" cy="38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336600"/>
                  </a:solidFill>
                  <a:sym typeface="Symbol"/>
                </a:rPr>
                <a:t></a:t>
              </a:r>
              <a:r>
                <a:rPr lang="en-US" sz="1600" b="1" dirty="0">
                  <a:solidFill>
                    <a:srgbClr val="336600"/>
                  </a:solidFill>
                </a:rPr>
                <a:t> = </a:t>
              </a:r>
              <a:r>
                <a:rPr lang="en-US" sz="1600" b="1" dirty="0" err="1">
                  <a:solidFill>
                    <a:srgbClr val="336600"/>
                  </a:solidFill>
                </a:rPr>
                <a:t>P</a:t>
              </a:r>
              <a:r>
                <a:rPr lang="en-US" sz="1600" b="1" baseline="-25000" dirty="0" err="1">
                  <a:solidFill>
                    <a:srgbClr val="336600"/>
                  </a:solidFill>
                </a:rPr>
                <a:t>rf</a:t>
              </a:r>
              <a:r>
                <a:rPr lang="en-US" sz="1600" b="1" dirty="0">
                  <a:solidFill>
                    <a:srgbClr val="336600"/>
                  </a:solidFill>
                </a:rPr>
                <a:t>/</a:t>
              </a:r>
              <a:r>
                <a:rPr lang="en-US" sz="1600" b="1" dirty="0" err="1">
                  <a:solidFill>
                    <a:srgbClr val="336600"/>
                  </a:solidFill>
                </a:rPr>
                <a:t>P</a:t>
              </a:r>
              <a:r>
                <a:rPr lang="en-US" sz="1600" b="1" baseline="-25000" dirty="0" err="1">
                  <a:solidFill>
                    <a:srgbClr val="336600"/>
                  </a:solidFill>
                </a:rPr>
                <a:t>dc</a:t>
              </a:r>
              <a:endParaRPr lang="en-GB" sz="1600" b="1" baseline="-25000" dirty="0">
                <a:solidFill>
                  <a:srgbClr val="3366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4008" y="2852936"/>
              <a:ext cx="524455" cy="38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en-US" sz="1600" b="1" baseline="-25000" dirty="0" err="1">
                  <a:solidFill>
                    <a:schemeClr val="accent1">
                      <a:lumMod val="75000"/>
                    </a:schemeClr>
                  </a:solidFill>
                </a:rPr>
                <a:t>dc</a:t>
              </a:r>
              <a:endParaRPr lang="en-GB" sz="1600" b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635896" y="3573016"/>
              <a:ext cx="648072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635896" y="2852936"/>
              <a:ext cx="648072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347864" y="4437112"/>
              <a:ext cx="648072" cy="0"/>
            </a:xfrm>
            <a:prstGeom prst="straightConnector1">
              <a:avLst/>
            </a:prstGeom>
            <a:ln w="19050">
              <a:solidFill>
                <a:srgbClr val="3366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298858" y="2083487"/>
              <a:ext cx="1922139" cy="497805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5078" y="2002357"/>
              <a:ext cx="1101147" cy="381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sym typeface="Symbol"/>
                </a:rPr>
                <a:t> 90 % ! </a:t>
              </a:r>
              <a:endParaRPr lang="en-GB" sz="1600" b="1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91880" y="3865612"/>
            <a:ext cx="324036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600"/>
              </a:spcAft>
              <a:buFont typeface="Symbol" pitchFamily="18" charset="2"/>
              <a:buChar char="Þ"/>
            </a:pPr>
            <a:r>
              <a:rPr lang="en-GB" sz="1400" dirty="0">
                <a:solidFill>
                  <a:srgbClr val="000099"/>
                </a:solidFill>
                <a:sym typeface="Symbol"/>
              </a:rPr>
              <a:t>400 Vac / 280 </a:t>
            </a:r>
            <a:r>
              <a:rPr lang="en-GB" sz="1400" dirty="0" err="1">
                <a:solidFill>
                  <a:srgbClr val="000099"/>
                </a:solidFill>
                <a:sym typeface="Symbol"/>
              </a:rPr>
              <a:t>Vdc</a:t>
            </a:r>
            <a:r>
              <a:rPr lang="en-GB" sz="1400" dirty="0">
                <a:solidFill>
                  <a:srgbClr val="000099"/>
                </a:solidFill>
                <a:sym typeface="Symbol"/>
              </a:rPr>
              <a:t> - 360 kW Power Converters</a:t>
            </a:r>
          </a:p>
        </p:txBody>
      </p:sp>
    </p:spTree>
    <p:extLst>
      <p:ext uri="{BB962C8B-B14F-4D97-AF65-F5344CB8AC3E}">
        <p14:creationId xmlns:p14="http://schemas.microsoft.com/office/powerpoint/2010/main" val="415185789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BF1A-296F-4CB0-9273-936CFF37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supply of 4</a:t>
            </a:r>
            <a:r>
              <a:rPr lang="en-US" cap="none" dirty="0"/>
              <a:t>x</a:t>
            </a:r>
            <a:r>
              <a:rPr lang="en-US" dirty="0"/>
              <a:t> 150 kW SSPA on </a:t>
            </a:r>
            <a:r>
              <a:rPr lang="en-US" dirty="0">
                <a:solidFill>
                  <a:srgbClr val="FFC000"/>
                </a:solidFill>
              </a:rPr>
              <a:t>ESRF booster  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FE00B-5F61-468E-9334-DB7B6B843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7524D-F35D-4E4D-AB34-B7DECAA351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 dirty="0"/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203575" y="2276823"/>
            <a:ext cx="468313" cy="940717"/>
          </a:xfrm>
          <a:prstGeom prst="rect">
            <a:avLst/>
          </a:prstGeom>
          <a:solidFill>
            <a:srgbClr val="99CCFF">
              <a:alpha val="74117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4" name="Group 76"/>
          <p:cNvGrpSpPr>
            <a:grpSpLocks/>
          </p:cNvGrpSpPr>
          <p:nvPr/>
        </p:nvGrpSpPr>
        <p:grpSpPr bwMode="auto">
          <a:xfrm>
            <a:off x="3250501" y="2262775"/>
            <a:ext cx="360362" cy="735013"/>
            <a:chOff x="1973" y="2976"/>
            <a:chExt cx="227" cy="463"/>
          </a:xfrm>
        </p:grpSpPr>
        <p:sp>
          <p:nvSpPr>
            <p:cNvPr id="55" name="Line 69"/>
            <p:cNvSpPr>
              <a:spLocks noChangeShapeType="1"/>
            </p:cNvSpPr>
            <p:nvPr/>
          </p:nvSpPr>
          <p:spPr bwMode="auto">
            <a:xfrm>
              <a:off x="2024" y="3158"/>
              <a:ext cx="115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>
              <a:off x="1973" y="3249"/>
              <a:ext cx="227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71"/>
            <p:cNvSpPr>
              <a:spLocks noChangeShapeType="1"/>
            </p:cNvSpPr>
            <p:nvPr/>
          </p:nvSpPr>
          <p:spPr bwMode="auto">
            <a:xfrm flipV="1">
              <a:off x="1973" y="3163"/>
              <a:ext cx="0" cy="86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72"/>
            <p:cNvSpPr>
              <a:spLocks noChangeShapeType="1"/>
            </p:cNvSpPr>
            <p:nvPr/>
          </p:nvSpPr>
          <p:spPr bwMode="auto">
            <a:xfrm flipV="1">
              <a:off x="2200" y="3158"/>
              <a:ext cx="0" cy="86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73"/>
            <p:cNvSpPr>
              <a:spLocks noChangeShapeType="1"/>
            </p:cNvSpPr>
            <p:nvPr/>
          </p:nvSpPr>
          <p:spPr bwMode="auto">
            <a:xfrm flipV="1">
              <a:off x="2079" y="2976"/>
              <a:ext cx="0" cy="18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75"/>
            <p:cNvSpPr>
              <a:spLocks noChangeShapeType="1"/>
            </p:cNvSpPr>
            <p:nvPr/>
          </p:nvSpPr>
          <p:spPr bwMode="auto">
            <a:xfrm flipV="1">
              <a:off x="2090" y="3257"/>
              <a:ext cx="0" cy="18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Rectangle 13"/>
          <p:cNvSpPr>
            <a:spLocks noChangeArrowheads="1"/>
          </p:cNvSpPr>
          <p:nvPr/>
        </p:nvSpPr>
        <p:spPr bwMode="auto">
          <a:xfrm>
            <a:off x="1187624" y="2234679"/>
            <a:ext cx="1800200" cy="766837"/>
          </a:xfrm>
          <a:prstGeom prst="rect">
            <a:avLst/>
          </a:prstGeom>
          <a:solidFill>
            <a:srgbClr val="99CCFF">
              <a:alpha val="74117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2" name="Group 16"/>
          <p:cNvGrpSpPr>
            <a:grpSpLocks/>
          </p:cNvGrpSpPr>
          <p:nvPr/>
        </p:nvGrpSpPr>
        <p:grpSpPr bwMode="auto">
          <a:xfrm>
            <a:off x="2468563" y="2106960"/>
            <a:ext cx="149225" cy="58738"/>
            <a:chOff x="3696" y="2036"/>
            <a:chExt cx="100" cy="28"/>
          </a:xfrm>
        </p:grpSpPr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3696" y="2064"/>
              <a:ext cx="9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3700" y="2036"/>
              <a:ext cx="9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5" name="Group 19"/>
          <p:cNvGrpSpPr>
            <a:grpSpLocks/>
          </p:cNvGrpSpPr>
          <p:nvPr/>
        </p:nvGrpSpPr>
        <p:grpSpPr bwMode="auto">
          <a:xfrm>
            <a:off x="1720850" y="2037110"/>
            <a:ext cx="88900" cy="146050"/>
            <a:chOff x="3494" y="3315"/>
            <a:chExt cx="80" cy="74"/>
          </a:xfrm>
        </p:grpSpPr>
        <p:sp>
          <p:nvSpPr>
            <p:cNvPr id="66" name="Arc 20"/>
            <p:cNvSpPr>
              <a:spLocks/>
            </p:cNvSpPr>
            <p:nvPr/>
          </p:nvSpPr>
          <p:spPr bwMode="auto">
            <a:xfrm rot="5400000" flipH="1">
              <a:off x="3489" y="3320"/>
              <a:ext cx="50" cy="40"/>
            </a:xfrm>
            <a:custGeom>
              <a:avLst/>
              <a:gdLst>
                <a:gd name="T0" fmla="*/ 0 w 21600"/>
                <a:gd name="T1" fmla="*/ 0 h 41915"/>
                <a:gd name="T2" fmla="*/ 0 w 21600"/>
                <a:gd name="T3" fmla="*/ 0 h 41915"/>
                <a:gd name="T4" fmla="*/ 0 w 21600"/>
                <a:gd name="T5" fmla="*/ 0 h 419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915"/>
                <a:gd name="T11" fmla="*/ 21600 w 21600"/>
                <a:gd name="T12" fmla="*/ 41915 h 419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915" fill="none" extrusionOk="0">
                  <a:moveTo>
                    <a:pt x="5930" y="-1"/>
                  </a:moveTo>
                  <a:cubicBezTo>
                    <a:pt x="15204" y="2648"/>
                    <a:pt x="21600" y="11124"/>
                    <a:pt x="21600" y="20770"/>
                  </a:cubicBezTo>
                  <a:cubicBezTo>
                    <a:pt x="21600" y="30999"/>
                    <a:pt x="14424" y="39826"/>
                    <a:pt x="4410" y="41915"/>
                  </a:cubicBezTo>
                </a:path>
                <a:path w="21600" h="41915" stroke="0" extrusionOk="0">
                  <a:moveTo>
                    <a:pt x="5930" y="-1"/>
                  </a:moveTo>
                  <a:cubicBezTo>
                    <a:pt x="15204" y="2648"/>
                    <a:pt x="21600" y="11124"/>
                    <a:pt x="21600" y="20770"/>
                  </a:cubicBezTo>
                  <a:cubicBezTo>
                    <a:pt x="21600" y="30999"/>
                    <a:pt x="14424" y="39826"/>
                    <a:pt x="4410" y="41915"/>
                  </a:cubicBezTo>
                  <a:lnTo>
                    <a:pt x="0" y="20770"/>
                  </a:lnTo>
                  <a:close/>
                </a:path>
              </a:pathLst>
            </a:cu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Arc 21"/>
            <p:cNvSpPr>
              <a:spLocks/>
            </p:cNvSpPr>
            <p:nvPr/>
          </p:nvSpPr>
          <p:spPr bwMode="auto">
            <a:xfrm rot="-5400000" flipH="1" flipV="1">
              <a:off x="3529" y="3344"/>
              <a:ext cx="50" cy="40"/>
            </a:xfrm>
            <a:custGeom>
              <a:avLst/>
              <a:gdLst>
                <a:gd name="T0" fmla="*/ 0 w 21600"/>
                <a:gd name="T1" fmla="*/ 0 h 41915"/>
                <a:gd name="T2" fmla="*/ 0 w 21600"/>
                <a:gd name="T3" fmla="*/ 0 h 41915"/>
                <a:gd name="T4" fmla="*/ 0 w 21600"/>
                <a:gd name="T5" fmla="*/ 0 h 419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915"/>
                <a:gd name="T11" fmla="*/ 21600 w 21600"/>
                <a:gd name="T12" fmla="*/ 41915 h 419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915" fill="none" extrusionOk="0">
                  <a:moveTo>
                    <a:pt x="5930" y="-1"/>
                  </a:moveTo>
                  <a:cubicBezTo>
                    <a:pt x="15204" y="2648"/>
                    <a:pt x="21600" y="11124"/>
                    <a:pt x="21600" y="20770"/>
                  </a:cubicBezTo>
                  <a:cubicBezTo>
                    <a:pt x="21600" y="30999"/>
                    <a:pt x="14424" y="39826"/>
                    <a:pt x="4410" y="41915"/>
                  </a:cubicBezTo>
                </a:path>
                <a:path w="21600" h="41915" stroke="0" extrusionOk="0">
                  <a:moveTo>
                    <a:pt x="5930" y="-1"/>
                  </a:moveTo>
                  <a:cubicBezTo>
                    <a:pt x="15204" y="2648"/>
                    <a:pt x="21600" y="11124"/>
                    <a:pt x="21600" y="20770"/>
                  </a:cubicBezTo>
                  <a:cubicBezTo>
                    <a:pt x="21600" y="30999"/>
                    <a:pt x="14424" y="39826"/>
                    <a:pt x="4410" y="41915"/>
                  </a:cubicBezTo>
                  <a:lnTo>
                    <a:pt x="0" y="20770"/>
                  </a:lnTo>
                  <a:close/>
                </a:path>
              </a:pathLst>
            </a:cu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6443663" y="1484660"/>
            <a:ext cx="121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600 kW RF</a:t>
            </a:r>
          </a:p>
        </p:txBody>
      </p:sp>
      <p:sp>
        <p:nvSpPr>
          <p:cNvPr id="69" name="Line 27"/>
          <p:cNvSpPr>
            <a:spLocks noChangeShapeType="1"/>
          </p:cNvSpPr>
          <p:nvPr/>
        </p:nvSpPr>
        <p:spPr bwMode="auto">
          <a:xfrm>
            <a:off x="611188" y="2025998"/>
            <a:ext cx="1025525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28"/>
          <p:cNvSpPr>
            <a:spLocks noChangeShapeType="1"/>
          </p:cNvSpPr>
          <p:nvPr/>
        </p:nvSpPr>
        <p:spPr bwMode="auto">
          <a:xfrm>
            <a:off x="1636713" y="2010123"/>
            <a:ext cx="0" cy="2540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>
            <a:off x="2693988" y="2011710"/>
            <a:ext cx="0" cy="254000"/>
          </a:xfrm>
          <a:prstGeom prst="line">
            <a:avLst/>
          </a:prstGeom>
          <a:noFill/>
          <a:ln w="6350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31"/>
          <p:cNvSpPr>
            <a:spLocks noChangeShapeType="1"/>
          </p:cNvSpPr>
          <p:nvPr/>
        </p:nvSpPr>
        <p:spPr bwMode="auto">
          <a:xfrm>
            <a:off x="2663825" y="2027585"/>
            <a:ext cx="2074863" cy="0"/>
          </a:xfrm>
          <a:prstGeom prst="line">
            <a:avLst/>
          </a:prstGeom>
          <a:noFill/>
          <a:ln w="6350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32"/>
          <p:cNvSpPr>
            <a:spLocks noChangeShapeType="1"/>
          </p:cNvSpPr>
          <p:nvPr/>
        </p:nvSpPr>
        <p:spPr bwMode="auto">
          <a:xfrm>
            <a:off x="3409950" y="2029173"/>
            <a:ext cx="0" cy="254000"/>
          </a:xfrm>
          <a:prstGeom prst="line">
            <a:avLst/>
          </a:prstGeom>
          <a:noFill/>
          <a:ln w="6350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>
            <a:off x="4710113" y="2022823"/>
            <a:ext cx="0" cy="309562"/>
          </a:xfrm>
          <a:prstGeom prst="line">
            <a:avLst/>
          </a:prstGeom>
          <a:noFill/>
          <a:ln w="6350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107950" y="1494185"/>
            <a:ext cx="16450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Mains 400 V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ac</a:t>
            </a:r>
          </a:p>
        </p:txBody>
      </p:sp>
      <p:sp>
        <p:nvSpPr>
          <p:cNvPr id="76" name="Text Box 35"/>
          <p:cNvSpPr txBox="1">
            <a:spLocks noChangeArrowheads="1"/>
          </p:cNvSpPr>
          <p:nvPr/>
        </p:nvSpPr>
        <p:spPr bwMode="auto">
          <a:xfrm>
            <a:off x="3491880" y="1705372"/>
            <a:ext cx="1065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280 V dc </a:t>
            </a:r>
          </a:p>
        </p:txBody>
      </p:sp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1115616" y="2281436"/>
            <a:ext cx="1944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280 </a:t>
            </a:r>
            <a:r>
              <a:rPr lang="en-US" sz="1600" b="1" kern="0" noProof="0" dirty="0" err="1">
                <a:solidFill>
                  <a:sysClr val="windowText" lastClr="000000"/>
                </a:solidFill>
              </a:rPr>
              <a:t>Vdc</a:t>
            </a:r>
            <a:r>
              <a:rPr lang="en-US" sz="1600" b="1" kern="0" noProof="0" dirty="0">
                <a:solidFill>
                  <a:sysClr val="windowText" lastClr="000000"/>
                </a:solidFill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Supply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ysClr val="windowText" lastClr="000000"/>
                </a:solidFill>
              </a:rPr>
              <a:t>400 kW average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 Box 42"/>
          <p:cNvSpPr txBox="1">
            <a:spLocks noChangeArrowheads="1"/>
          </p:cNvSpPr>
          <p:nvPr/>
        </p:nvSpPr>
        <p:spPr bwMode="auto">
          <a:xfrm>
            <a:off x="2915816" y="3217540"/>
            <a:ext cx="1247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Anti-flicker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C = 4.4 F</a:t>
            </a:r>
          </a:p>
        </p:txBody>
      </p:sp>
      <p:sp>
        <p:nvSpPr>
          <p:cNvPr id="80" name="Rectangle 57"/>
          <p:cNvSpPr>
            <a:spLocks noChangeArrowheads="1"/>
          </p:cNvSpPr>
          <p:nvPr/>
        </p:nvSpPr>
        <p:spPr bwMode="auto">
          <a:xfrm>
            <a:off x="5435600" y="1914873"/>
            <a:ext cx="2232025" cy="227012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Rectangle 59"/>
          <p:cNvSpPr>
            <a:spLocks noChangeArrowheads="1"/>
          </p:cNvSpPr>
          <p:nvPr/>
        </p:nvSpPr>
        <p:spPr bwMode="auto">
          <a:xfrm>
            <a:off x="7451725" y="1916460"/>
            <a:ext cx="206375" cy="1112838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5" name="Picture 12" descr="Cavity 5-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785492"/>
            <a:ext cx="1836738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 Box 55"/>
          <p:cNvSpPr txBox="1">
            <a:spLocks noChangeArrowheads="1"/>
          </p:cNvSpPr>
          <p:nvPr/>
        </p:nvSpPr>
        <p:spPr bwMode="auto">
          <a:xfrm>
            <a:off x="7020272" y="4153644"/>
            <a:ext cx="194468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marR="0" lvl="0" indent="-2667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4 booster cavities</a:t>
            </a:r>
          </a:p>
        </p:txBody>
      </p:sp>
      <p:sp>
        <p:nvSpPr>
          <p:cNvPr id="87" name="Text Box 57"/>
          <p:cNvSpPr txBox="1">
            <a:spLocks noChangeArrowheads="1"/>
          </p:cNvSpPr>
          <p:nvPr/>
        </p:nvSpPr>
        <p:spPr bwMode="auto">
          <a:xfrm>
            <a:off x="755576" y="769268"/>
            <a:ext cx="230353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Constant AC power 300…400 kW</a:t>
            </a: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6515100" y="697260"/>
            <a:ext cx="17287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Peak DC power 1000…1200 kW</a:t>
            </a:r>
          </a:p>
        </p:txBody>
      </p:sp>
      <p:sp>
        <p:nvSpPr>
          <p:cNvPr id="89" name="Line 59"/>
          <p:cNvSpPr>
            <a:spLocks noChangeShapeType="1"/>
          </p:cNvSpPr>
          <p:nvPr/>
        </p:nvSpPr>
        <p:spPr bwMode="auto">
          <a:xfrm flipH="1" flipV="1">
            <a:off x="3059113" y="1056035"/>
            <a:ext cx="338455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60"/>
          <p:cNvSpPr txBox="1">
            <a:spLocks noChangeArrowheads="1"/>
          </p:cNvSpPr>
          <p:nvPr/>
        </p:nvSpPr>
        <p:spPr bwMode="auto">
          <a:xfrm>
            <a:off x="3276600" y="768698"/>
            <a:ext cx="309562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</a:rPr>
              <a:t>Average power consumption</a:t>
            </a:r>
          </a:p>
        </p:txBody>
      </p:sp>
      <p:sp>
        <p:nvSpPr>
          <p:cNvPr id="92" name="Rectangle 58"/>
          <p:cNvSpPr>
            <a:spLocks noChangeArrowheads="1"/>
          </p:cNvSpPr>
          <p:nvPr/>
        </p:nvSpPr>
        <p:spPr bwMode="auto">
          <a:xfrm>
            <a:off x="5435600" y="1924398"/>
            <a:ext cx="215900" cy="504825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3" name="Group 64"/>
          <p:cNvGrpSpPr>
            <a:grpSpLocks noChangeAspect="1"/>
          </p:cNvGrpSpPr>
          <p:nvPr/>
        </p:nvGrpSpPr>
        <p:grpSpPr bwMode="auto">
          <a:xfrm>
            <a:off x="539550" y="3073524"/>
            <a:ext cx="2379757" cy="2396009"/>
            <a:chOff x="5364088" y="2852935"/>
            <a:chExt cx="3242372" cy="3266272"/>
          </a:xfrm>
        </p:grpSpPr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4088" y="2852935"/>
              <a:ext cx="3242372" cy="3239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Box 62"/>
            <p:cNvSpPr txBox="1">
              <a:spLocks noChangeArrowheads="1"/>
            </p:cNvSpPr>
            <p:nvPr/>
          </p:nvSpPr>
          <p:spPr bwMode="auto">
            <a:xfrm>
              <a:off x="5727677" y="5699641"/>
              <a:ext cx="2677806" cy="41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Capacitor cabinets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6" name="Content Placeholder 2"/>
          <p:cNvSpPr txBox="1">
            <a:spLocks/>
          </p:cNvSpPr>
          <p:nvPr/>
        </p:nvSpPr>
        <p:spPr>
          <a:xfrm>
            <a:off x="2987824" y="4657700"/>
            <a:ext cx="4248472" cy="792088"/>
          </a:xfrm>
          <a:prstGeom prst="rect">
            <a:avLst/>
          </a:prstGeom>
          <a:solidFill>
            <a:srgbClr val="DDDDDD"/>
          </a:solidFill>
        </p:spPr>
        <p:txBody>
          <a:bodyPr>
            <a:normAutofit/>
          </a:bodyPr>
          <a:lstStyle/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  <a:sym typeface="Symbol" pitchFamily="18" charset="2"/>
              </a:rPr>
              <a:t>Single  280 V dc / 400 kW PS for the 4 SSPA of the ESRF booster and</a:t>
            </a:r>
            <a:r>
              <a:rPr kumimoji="0" lang="en-US" sz="13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  <a:sym typeface="Symbol" pitchFamily="18" charset="2"/>
              </a:rPr>
              <a:t> one back up 360 kW PS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  <a:sym typeface="Symbol" pitchFamily="18" charset="2"/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F"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cs typeface="+mn-cs"/>
                <a:sym typeface="Symbol" pitchFamily="18" charset="2"/>
              </a:rPr>
              <a:t>Three  280 V dc / 360 kW PS:  for the 3 SR SSPA</a:t>
            </a:r>
          </a:p>
        </p:txBody>
      </p:sp>
      <p:pic>
        <p:nvPicPr>
          <p:cNvPr id="98" name="Picture 2" descr="C:\Users\jacob\Documents\WORKSHOPS\ESLS\2011\DSC_0152 Re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8315" y="2362223"/>
            <a:ext cx="2779949" cy="222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9" name="Group 98"/>
          <p:cNvGrpSpPr/>
          <p:nvPr/>
        </p:nvGrpSpPr>
        <p:grpSpPr>
          <a:xfrm>
            <a:off x="5076056" y="1129308"/>
            <a:ext cx="1747875" cy="772729"/>
            <a:chOff x="2938463" y="1933339"/>
            <a:chExt cx="5996347" cy="1852849"/>
          </a:xfrm>
        </p:grpSpPr>
        <p:pic>
          <p:nvPicPr>
            <p:cNvPr id="10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8463" y="1933575"/>
              <a:ext cx="3267075" cy="185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67735" y="1933339"/>
              <a:ext cx="3267075" cy="185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03" name="Straight Arrow Connector 102"/>
          <p:cNvCxnSpPr/>
          <p:nvPr/>
        </p:nvCxnSpPr>
        <p:spPr>
          <a:xfrm flipH="1">
            <a:off x="2699792" y="3073524"/>
            <a:ext cx="504056" cy="504056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572000" y="400962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4 SSPA incl. 280V / 50V dc/dc converter boards</a:t>
            </a:r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652120" y="1345332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kern="0" dirty="0">
                <a:solidFill>
                  <a:srgbClr val="0000FF"/>
                </a:solidFill>
              </a:rPr>
              <a:t>4 Hz</a:t>
            </a:r>
          </a:p>
        </p:txBody>
      </p:sp>
    </p:spTree>
    <p:extLst>
      <p:ext uri="{BB962C8B-B14F-4D97-AF65-F5344CB8AC3E}">
        <p14:creationId xmlns:p14="http://schemas.microsoft.com/office/powerpoint/2010/main" val="168136104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ESRF: </a:t>
            </a:r>
            <a:r>
              <a:rPr lang="en-US" dirty="0" smtClean="0"/>
              <a:t>First</a:t>
            </a:r>
            <a:r>
              <a:rPr lang="en-US" dirty="0" smtClean="0">
                <a:solidFill>
                  <a:srgbClr val="FFFF00"/>
                </a:solidFill>
              </a:rPr>
              <a:t> 3</a:t>
            </a:r>
            <a:r>
              <a:rPr lang="en-US" cap="none" baseline="30000" dirty="0" smtClean="0">
                <a:solidFill>
                  <a:srgbClr val="FFFF00"/>
                </a:solidFill>
              </a:rPr>
              <a:t>rd</a:t>
            </a:r>
            <a:r>
              <a:rPr lang="en-US" dirty="0" smtClean="0">
                <a:solidFill>
                  <a:srgbClr val="FFFF00"/>
                </a:solidFill>
              </a:rPr>
              <a:t> generation</a:t>
            </a:r>
            <a:r>
              <a:rPr lang="en-US" dirty="0" smtClean="0"/>
              <a:t>, becomes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4</a:t>
            </a:r>
            <a:r>
              <a:rPr lang="en-US" cap="none" baseline="30000" dirty="0" smtClean="0">
                <a:solidFill>
                  <a:srgbClr val="FFC000"/>
                </a:solidFill>
              </a:rPr>
              <a:t>th</a:t>
            </a:r>
            <a:r>
              <a:rPr lang="en-US" dirty="0" smtClean="0">
                <a:solidFill>
                  <a:srgbClr val="FFC000"/>
                </a:solidFill>
              </a:rPr>
              <a:t> generation </a:t>
            </a:r>
            <a:r>
              <a:rPr lang="en-US" dirty="0" smtClean="0"/>
              <a:t>light source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pic>
        <p:nvPicPr>
          <p:cNvPr id="8" name="Picture 2" descr="P:\DIR\COM\PHOTOS\PHOTOS AERIAL VIEWS\2015_05_11_AERIAL VIEW_MOREL_MAY 2015\JPEG_LR\ESRF AERIAL VIEWS_MOREL_MAY 2015_LR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21358"/>
            <a:ext cx="7056784" cy="4695230"/>
          </a:xfrm>
          <a:prstGeom prst="rect">
            <a:avLst/>
          </a:prstGeom>
          <a:noFill/>
        </p:spPr>
      </p:pic>
      <p:sp>
        <p:nvSpPr>
          <p:cNvPr id="9" name="TextBox 10"/>
          <p:cNvSpPr txBox="1"/>
          <p:nvPr/>
        </p:nvSpPr>
        <p:spPr>
          <a:xfrm>
            <a:off x="4644008" y="2857500"/>
            <a:ext cx="1080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200 </a:t>
            </a:r>
            <a:r>
              <a:rPr lang="en-US" sz="1600" b="1" dirty="0" err="1" smtClean="0">
                <a:solidFill>
                  <a:srgbClr val="FFC000"/>
                </a:solidFill>
              </a:rPr>
              <a:t>MeV</a:t>
            </a:r>
            <a:r>
              <a:rPr lang="en-US" sz="1600" b="1" dirty="0" smtClean="0">
                <a:solidFill>
                  <a:srgbClr val="FFC000"/>
                </a:solidFill>
              </a:rPr>
              <a:t> Linac</a:t>
            </a:r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139952" y="2353444"/>
            <a:ext cx="1080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6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r>
              <a:rPr lang="en-US" sz="1600" b="1" dirty="0" smtClean="0">
                <a:solidFill>
                  <a:srgbClr val="C00000"/>
                </a:solidFill>
              </a:rPr>
              <a:t> Booster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3851920" y="3496860"/>
            <a:ext cx="28719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6 </a:t>
            </a:r>
            <a:r>
              <a:rPr lang="en-US" sz="1600" b="1" dirty="0" err="1" smtClean="0">
                <a:solidFill>
                  <a:srgbClr val="002060"/>
                </a:solidFill>
              </a:rPr>
              <a:t>GeV</a:t>
            </a:r>
            <a:r>
              <a:rPr lang="en-US" sz="1600" b="1" dirty="0" smtClean="0">
                <a:solidFill>
                  <a:srgbClr val="002060"/>
                </a:solidFill>
              </a:rPr>
              <a:t> Storage Ring 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200 mA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899592" y="3649588"/>
            <a:ext cx="2808312" cy="1708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002060"/>
                </a:solidFill>
              </a:rPr>
              <a:t>Existing Storage Ring</a:t>
            </a:r>
          </a:p>
          <a:p>
            <a:pPr marL="625475" indent="-625475"/>
            <a:r>
              <a:rPr lang="en-US" sz="1400" b="1" dirty="0" smtClean="0">
                <a:solidFill>
                  <a:srgbClr val="002060"/>
                </a:solidFill>
              </a:rPr>
              <a:t>1992: 	commissioning</a:t>
            </a:r>
          </a:p>
          <a:p>
            <a:pPr marL="625475" indent="-625475"/>
            <a:r>
              <a:rPr lang="en-US" sz="1400" b="1" dirty="0" smtClean="0">
                <a:solidFill>
                  <a:srgbClr val="002060"/>
                </a:solidFill>
              </a:rPr>
              <a:t>1994: 	external users</a:t>
            </a:r>
          </a:p>
          <a:p>
            <a:pPr marL="625475" indent="-625475"/>
            <a:r>
              <a:rPr lang="en-US" sz="1400" b="1" dirty="0" smtClean="0">
                <a:solidFill>
                  <a:srgbClr val="002060"/>
                </a:solidFill>
              </a:rPr>
              <a:t>since then: </a:t>
            </a:r>
          </a:p>
          <a:p>
            <a:pPr marL="182563" indent="-174625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many upgrades</a:t>
            </a:r>
          </a:p>
          <a:p>
            <a:pPr marL="182563" indent="-174625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brilliance increase by about a factor 1000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3" name="TextBox 15"/>
          <p:cNvSpPr txBox="1"/>
          <p:nvPr/>
        </p:nvSpPr>
        <p:spPr>
          <a:xfrm rot="559618">
            <a:off x="4572000" y="1633364"/>
            <a:ext cx="225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Up to 100 </a:t>
            </a:r>
            <a:r>
              <a:rPr lang="en-US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keV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X-rays</a:t>
            </a:r>
            <a:endParaRPr lang="en-GB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4628840" y="4083993"/>
            <a:ext cx="4407656" cy="10618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C00000"/>
                </a:solidFill>
              </a:rPr>
              <a:t>New </a:t>
            </a:r>
            <a:r>
              <a:rPr lang="en-US" sz="1600" b="1" u="sng" dirty="0" smtClean="0">
                <a:solidFill>
                  <a:srgbClr val="C00000"/>
                </a:solidFill>
              </a:rPr>
              <a:t>E</a:t>
            </a:r>
            <a:r>
              <a:rPr lang="en-US" sz="1600" b="1" dirty="0" smtClean="0">
                <a:solidFill>
                  <a:srgbClr val="C00000"/>
                </a:solidFill>
              </a:rPr>
              <a:t>xtremely </a:t>
            </a:r>
            <a:r>
              <a:rPr lang="en-US" sz="1600" b="1" u="sng" dirty="0" smtClean="0">
                <a:solidFill>
                  <a:srgbClr val="C00000"/>
                </a:solidFill>
              </a:rPr>
              <a:t>B</a:t>
            </a:r>
            <a:r>
              <a:rPr lang="en-US" sz="1600" b="1" dirty="0" smtClean="0">
                <a:solidFill>
                  <a:srgbClr val="C00000"/>
                </a:solidFill>
              </a:rPr>
              <a:t>rilliant </a:t>
            </a:r>
            <a:r>
              <a:rPr lang="en-US" sz="1600" b="1" u="sng" dirty="0" smtClean="0">
                <a:solidFill>
                  <a:srgbClr val="C00000"/>
                </a:solidFill>
              </a:rPr>
              <a:t>S</a:t>
            </a:r>
            <a:r>
              <a:rPr lang="en-US" sz="1600" b="1" dirty="0" smtClean="0">
                <a:solidFill>
                  <a:srgbClr val="C00000"/>
                </a:solidFill>
              </a:rPr>
              <a:t>ource: EBS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Further brilliance increase by a factor 100</a:t>
            </a:r>
          </a:p>
          <a:p>
            <a:pPr marL="625475" indent="-625475"/>
            <a:r>
              <a:rPr lang="en-US" sz="1400" b="1" dirty="0" smtClean="0">
                <a:solidFill>
                  <a:srgbClr val="C00000"/>
                </a:solidFill>
              </a:rPr>
              <a:t>2019: 	installation well advanced, start up in Dec.</a:t>
            </a:r>
          </a:p>
          <a:p>
            <a:pPr marL="625475" indent="-625475"/>
            <a:r>
              <a:rPr lang="en-US" sz="1400" b="1" dirty="0" smtClean="0">
                <a:solidFill>
                  <a:srgbClr val="C00000"/>
                </a:solidFill>
              </a:rPr>
              <a:t>2020: 	commissioning and resume user service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15" name="Right Arrow 17"/>
          <p:cNvSpPr/>
          <p:nvPr/>
        </p:nvSpPr>
        <p:spPr>
          <a:xfrm>
            <a:off x="3808332" y="4586206"/>
            <a:ext cx="720080" cy="24178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16" name="Picture 3" descr="P:\DIR\COM\LOGOS-2014\Logo files\JPG\ESRF-Logo-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380" y="805272"/>
            <a:ext cx="971600" cy="1059859"/>
          </a:xfrm>
          <a:prstGeom prst="rect">
            <a:avLst/>
          </a:prstGeom>
          <a:noFill/>
        </p:spPr>
      </p:pic>
      <p:sp>
        <p:nvSpPr>
          <p:cNvPr id="17" name="TextBox 12"/>
          <p:cNvSpPr txBox="1"/>
          <p:nvPr/>
        </p:nvSpPr>
        <p:spPr>
          <a:xfrm rot="17866744">
            <a:off x="2756126" y="2150387"/>
            <a:ext cx="1698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Circ = 844 m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44008" y="697260"/>
            <a:ext cx="4248472" cy="47525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51520" y="697260"/>
            <a:ext cx="4176464" cy="47525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FA382-4695-40CF-ACCB-AF45842C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DC supplies </a:t>
            </a:r>
            <a:r>
              <a:rPr lang="en-US" dirty="0"/>
              <a:t>with increased </a:t>
            </a:r>
            <a:r>
              <a:rPr lang="en-US" dirty="0">
                <a:solidFill>
                  <a:srgbClr val="FFC000"/>
                </a:solidFill>
              </a:rPr>
              <a:t>efficiency, modularity and redundancy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18D49-37AB-45F8-A663-A411A3495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4B90B-9EBE-47E7-8EB0-9C6D7BE8CD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pic>
        <p:nvPicPr>
          <p:cNvPr id="2050" name="Picture 2" descr="P:\MACH\RF\Photothèque\SS amplifiers\CRISP75KW\Supplies\Front_vie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01516"/>
            <a:ext cx="1764196" cy="2352261"/>
          </a:xfrm>
          <a:prstGeom prst="rect">
            <a:avLst/>
          </a:prstGeom>
          <a:noFill/>
        </p:spPr>
      </p:pic>
      <p:pic>
        <p:nvPicPr>
          <p:cNvPr id="9" name="Picture 3" descr="P:\MACH\RF\Photothèque\SS amplifiers\CRISP75KW\Whole SSA\P407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7166" y="3025552"/>
            <a:ext cx="1728192" cy="230425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3073524"/>
            <a:ext cx="2162677" cy="230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DB195E-17F6-4206-8E55-833631309A30}"/>
              </a:ext>
            </a:extLst>
          </p:cNvPr>
          <p:cNvSpPr txBox="1"/>
          <p:nvPr/>
        </p:nvSpPr>
        <p:spPr>
          <a:xfrm>
            <a:off x="6948264" y="3001516"/>
            <a:ext cx="194421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Example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500 MHz -80 kW SSPA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</a:rPr>
              <a:t>at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 SESAME:</a:t>
            </a:r>
          </a:p>
          <a:p>
            <a:pPr marL="93663" indent="-93663">
              <a:spcAft>
                <a:spcPts val="600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fr-FR" sz="1400" baseline="30000" dirty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one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built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by SOLEIL</a:t>
            </a:r>
          </a:p>
          <a:p>
            <a:pPr marL="93663" indent="-93663">
              <a:spcAft>
                <a:spcPts val="600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fr-FR" sz="1400" baseline="30000" dirty="0">
                <a:solidFill>
                  <a:schemeClr val="accent5">
                    <a:lumMod val="50000"/>
                  </a:schemeClr>
                </a:solidFill>
              </a:rPr>
              <a:t>nd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- 4</a:t>
            </a:r>
            <a:r>
              <a:rPr lang="fr-FR" sz="1400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under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SOLEIL licence by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Sigmaphi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Electronics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B195E-17F6-4206-8E55-833631309A30}"/>
              </a:ext>
            </a:extLst>
          </p:cNvPr>
          <p:cNvSpPr txBox="1"/>
          <p:nvPr/>
        </p:nvSpPr>
        <p:spPr>
          <a:xfrm>
            <a:off x="323528" y="697260"/>
            <a:ext cx="410445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000099"/>
                </a:solidFill>
              </a:rPr>
              <a:t>ESRF 352 MHz - 85 kW SSPA: 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1400" b="1" dirty="0">
                <a:solidFill>
                  <a:srgbClr val="000099"/>
                </a:solidFill>
              </a:rPr>
              <a:t> </a:t>
            </a:r>
            <a:r>
              <a:rPr lang="fr-FR" sz="1400" dirty="0">
                <a:solidFill>
                  <a:srgbClr val="000099"/>
                </a:solidFill>
              </a:rPr>
              <a:t>Direct 400 Vac / 50 </a:t>
            </a:r>
            <a:r>
              <a:rPr lang="fr-FR" sz="1400" dirty="0" err="1">
                <a:solidFill>
                  <a:srgbClr val="000099"/>
                </a:solidFill>
              </a:rPr>
              <a:t>Vdc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converters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from</a:t>
            </a:r>
            <a:r>
              <a:rPr lang="fr-FR" sz="1400" dirty="0">
                <a:solidFill>
                  <a:srgbClr val="000099"/>
                </a:solidFill>
              </a:rPr>
              <a:t> EEI </a:t>
            </a:r>
          </a:p>
          <a:p>
            <a:pPr marL="541338" lvl="1" indent="-261938">
              <a:spcAft>
                <a:spcPts val="600"/>
              </a:spcAft>
              <a:buFont typeface="Symbol" pitchFamily="18" charset="2"/>
              <a:buChar char="Þ"/>
            </a:pPr>
            <a:r>
              <a:rPr lang="fr-FR" sz="1400" dirty="0" err="1">
                <a:solidFill>
                  <a:srgbClr val="000099"/>
                </a:solidFill>
              </a:rPr>
              <a:t>Higher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efficiency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than</a:t>
            </a:r>
            <a:r>
              <a:rPr lang="fr-FR" sz="1400" dirty="0">
                <a:solidFill>
                  <a:srgbClr val="000099"/>
                </a:solidFill>
              </a:rPr>
              <a:t> 2 stages</a:t>
            </a:r>
          </a:p>
          <a:p>
            <a:pPr marL="541338" lvl="1" indent="-261938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400" dirty="0">
                <a:solidFill>
                  <a:srgbClr val="000099"/>
                </a:solidFill>
              </a:rPr>
              <a:t>OK for CW, but </a:t>
            </a:r>
            <a:r>
              <a:rPr lang="fr-FR" sz="1400" dirty="0" err="1">
                <a:solidFill>
                  <a:srgbClr val="000099"/>
                </a:solidFill>
              </a:rPr>
              <a:t>antiflicker</a:t>
            </a:r>
            <a:r>
              <a:rPr lang="fr-FR" sz="1400" dirty="0">
                <a:solidFill>
                  <a:srgbClr val="000099"/>
                </a:solidFill>
              </a:rPr>
              <a:t> capacitances for </a:t>
            </a:r>
            <a:r>
              <a:rPr lang="fr-FR" sz="1400" dirty="0" err="1">
                <a:solidFill>
                  <a:srgbClr val="000099"/>
                </a:solidFill>
              </a:rPr>
              <a:t>pulsed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operation</a:t>
            </a:r>
            <a:r>
              <a:rPr lang="fr-FR" sz="1400" dirty="0">
                <a:solidFill>
                  <a:srgbClr val="000099"/>
                </a:solidFill>
              </a:rPr>
              <a:t> 6x </a:t>
            </a:r>
            <a:r>
              <a:rPr lang="fr-FR" sz="1400" dirty="0" err="1">
                <a:solidFill>
                  <a:srgbClr val="000099"/>
                </a:solidFill>
              </a:rPr>
              <a:t>higher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at</a:t>
            </a:r>
            <a:r>
              <a:rPr lang="fr-FR" sz="1400" dirty="0">
                <a:solidFill>
                  <a:srgbClr val="000099"/>
                </a:solidFill>
              </a:rPr>
              <a:t> 50 </a:t>
            </a:r>
            <a:r>
              <a:rPr lang="fr-FR" sz="1400" dirty="0" err="1">
                <a:solidFill>
                  <a:srgbClr val="000099"/>
                </a:solidFill>
              </a:rPr>
              <a:t>Vdc</a:t>
            </a:r>
            <a:endParaRPr lang="fr-FR" sz="1400" dirty="0">
              <a:solidFill>
                <a:srgbClr val="000099"/>
              </a:solidFill>
            </a:endParaRP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srgbClr val="000099"/>
                </a:solidFill>
              </a:rPr>
              <a:t> One 160 A / </a:t>
            </a:r>
            <a:r>
              <a:rPr lang="fr-FR" sz="1400" dirty="0">
                <a:solidFill>
                  <a:srgbClr val="C00000"/>
                </a:solidFill>
              </a:rPr>
              <a:t>8 kW </a:t>
            </a:r>
            <a:r>
              <a:rPr lang="fr-FR" sz="1400" dirty="0">
                <a:solidFill>
                  <a:srgbClr val="000099"/>
                </a:solidFill>
              </a:rPr>
              <a:t>PS per </a:t>
            </a:r>
            <a:r>
              <a:rPr lang="fr-FR" sz="1400" dirty="0" err="1">
                <a:solidFill>
                  <a:srgbClr val="000099"/>
                </a:solidFill>
              </a:rPr>
              <a:t>wing</a:t>
            </a:r>
            <a:r>
              <a:rPr lang="fr-FR" sz="1400" dirty="0">
                <a:solidFill>
                  <a:srgbClr val="000099"/>
                </a:solidFill>
              </a:rPr>
              <a:t> = 6 RF modules</a:t>
            </a:r>
          </a:p>
          <a:p>
            <a:pPr marL="541338" lvl="1" indent="-261938">
              <a:spcAft>
                <a:spcPts val="600"/>
              </a:spcAft>
              <a:buFont typeface="Symbol" pitchFamily="18" charset="2"/>
              <a:buChar char="Þ"/>
            </a:pPr>
            <a:r>
              <a:rPr lang="fr-FR" sz="1400" dirty="0" err="1">
                <a:solidFill>
                  <a:srgbClr val="C00000"/>
                </a:solidFill>
              </a:rPr>
              <a:t>Redundancy</a:t>
            </a:r>
            <a:r>
              <a:rPr lang="fr-FR" sz="1400" dirty="0">
                <a:solidFill>
                  <a:srgbClr val="C00000"/>
                </a:solidFill>
              </a:rPr>
              <a:t>: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can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tolerate</a:t>
            </a:r>
            <a:r>
              <a:rPr lang="fr-FR" sz="1400" dirty="0">
                <a:solidFill>
                  <a:srgbClr val="000099"/>
                </a:solidFill>
              </a:rPr>
              <a:t> 1 PS </a:t>
            </a:r>
            <a:r>
              <a:rPr lang="fr-FR" sz="1400" dirty="0" err="1">
                <a:solidFill>
                  <a:srgbClr val="000099"/>
                </a:solidFill>
              </a:rPr>
              <a:t>failure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at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P</a:t>
            </a:r>
            <a:r>
              <a:rPr lang="fr-FR" sz="1400" baseline="-25000" dirty="0" err="1">
                <a:solidFill>
                  <a:srgbClr val="000099"/>
                </a:solidFill>
              </a:rPr>
              <a:t>nom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without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tripping</a:t>
            </a:r>
            <a:r>
              <a:rPr lang="fr-FR" sz="1400" dirty="0">
                <a:solidFill>
                  <a:srgbClr val="000099"/>
                </a:solidFill>
              </a:rPr>
              <a:t> the SSPA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DB195E-17F6-4206-8E55-833631309A30}"/>
              </a:ext>
            </a:extLst>
          </p:cNvPr>
          <p:cNvSpPr txBox="1"/>
          <p:nvPr/>
        </p:nvSpPr>
        <p:spPr>
          <a:xfrm>
            <a:off x="4644008" y="697260"/>
            <a:ext cx="432048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 err="1">
                <a:solidFill>
                  <a:srgbClr val="000099"/>
                </a:solidFill>
              </a:rPr>
              <a:t>Recent</a:t>
            </a:r>
            <a:r>
              <a:rPr lang="fr-FR" sz="1400" b="1" dirty="0">
                <a:solidFill>
                  <a:srgbClr val="000099"/>
                </a:solidFill>
              </a:rPr>
              <a:t> SOLEIL </a:t>
            </a:r>
            <a:r>
              <a:rPr lang="fr-FR" sz="1400" b="1" dirty="0" err="1">
                <a:solidFill>
                  <a:srgbClr val="000099"/>
                </a:solidFill>
              </a:rPr>
              <a:t>developments</a:t>
            </a:r>
            <a:r>
              <a:rPr lang="fr-FR" sz="1400" b="1" dirty="0">
                <a:solidFill>
                  <a:srgbClr val="000099"/>
                </a:solidFill>
              </a:rPr>
              <a:t>: </a:t>
            </a:r>
          </a:p>
          <a:p>
            <a:pPr marL="269875" indent="-269875">
              <a:spcAft>
                <a:spcPts val="600"/>
              </a:spcAft>
              <a:buFont typeface="Arial" pitchFamily="34" charset="0"/>
              <a:buChar char="•"/>
            </a:pPr>
            <a:r>
              <a:rPr lang="fr-FR" sz="1400" dirty="0" err="1">
                <a:solidFill>
                  <a:srgbClr val="000099"/>
                </a:solidFill>
              </a:rPr>
              <a:t>Highly</a:t>
            </a:r>
            <a:r>
              <a:rPr lang="fr-FR" sz="1400" dirty="0">
                <a:solidFill>
                  <a:srgbClr val="000099"/>
                </a:solidFill>
              </a:rPr>
              <a:t> efficient (</a:t>
            </a:r>
            <a:r>
              <a:rPr lang="fr-FR" sz="1400" dirty="0">
                <a:solidFill>
                  <a:srgbClr val="000099"/>
                </a:solidFill>
                <a:sym typeface="Symbol"/>
              </a:rPr>
              <a:t> = 96 %), </a:t>
            </a:r>
            <a:r>
              <a:rPr lang="fr-FR" sz="1400" dirty="0" err="1">
                <a:solidFill>
                  <a:srgbClr val="000099"/>
                </a:solidFill>
                <a:sym typeface="Symbol"/>
              </a:rPr>
              <a:t>m</a:t>
            </a:r>
            <a:r>
              <a:rPr lang="fr-FR" sz="1400" dirty="0" err="1">
                <a:solidFill>
                  <a:srgbClr val="000099"/>
                </a:solidFill>
              </a:rPr>
              <a:t>odular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>
                <a:solidFill>
                  <a:srgbClr val="C00000"/>
                </a:solidFill>
              </a:rPr>
              <a:t>2 kW </a:t>
            </a:r>
            <a:r>
              <a:rPr lang="fr-FR" sz="1400" dirty="0">
                <a:solidFill>
                  <a:srgbClr val="000099"/>
                </a:solidFill>
              </a:rPr>
              <a:t>- 240 Vac / 50 </a:t>
            </a:r>
            <a:r>
              <a:rPr lang="fr-FR" sz="1400" dirty="0" err="1">
                <a:solidFill>
                  <a:srgbClr val="000099"/>
                </a:solidFill>
              </a:rPr>
              <a:t>Vdc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converters</a:t>
            </a:r>
            <a:r>
              <a:rPr lang="fr-FR" sz="1400" dirty="0">
                <a:solidFill>
                  <a:srgbClr val="000099"/>
                </a:solidFill>
              </a:rPr>
              <a:t>, </a:t>
            </a:r>
            <a:r>
              <a:rPr lang="fr-FR" sz="1400" dirty="0" err="1">
                <a:solidFill>
                  <a:srgbClr val="000099"/>
                </a:solidFill>
              </a:rPr>
              <a:t>feeding</a:t>
            </a:r>
            <a:r>
              <a:rPr lang="fr-FR" sz="1400" dirty="0">
                <a:solidFill>
                  <a:srgbClr val="000099"/>
                </a:solidFill>
              </a:rPr>
              <a:t> 50 </a:t>
            </a:r>
            <a:r>
              <a:rPr lang="fr-FR" sz="1400" dirty="0" err="1">
                <a:solidFill>
                  <a:srgbClr val="000099"/>
                </a:solidFill>
              </a:rPr>
              <a:t>Vdc</a:t>
            </a:r>
            <a:r>
              <a:rPr lang="fr-FR" sz="1400" dirty="0">
                <a:solidFill>
                  <a:srgbClr val="000099"/>
                </a:solidFill>
              </a:rPr>
              <a:t> busses</a:t>
            </a:r>
          </a:p>
          <a:p>
            <a:pPr marL="541338" indent="-271463">
              <a:spcAft>
                <a:spcPts val="600"/>
              </a:spcAft>
              <a:buFont typeface="Symbol" pitchFamily="18" charset="2"/>
              <a:buChar char="Þ"/>
            </a:pPr>
            <a:r>
              <a:rPr lang="fr-FR" sz="1400" dirty="0">
                <a:solidFill>
                  <a:srgbClr val="000099"/>
                </a:solidFill>
              </a:rPr>
              <a:t>High </a:t>
            </a:r>
            <a:r>
              <a:rPr lang="fr-FR" sz="1400" dirty="0" err="1">
                <a:solidFill>
                  <a:srgbClr val="C00000"/>
                </a:solidFill>
              </a:rPr>
              <a:t>redundancy</a:t>
            </a:r>
            <a:r>
              <a:rPr lang="fr-FR" sz="1400" dirty="0">
                <a:solidFill>
                  <a:srgbClr val="000099"/>
                </a:solidFill>
              </a:rPr>
              <a:t>, </a:t>
            </a:r>
            <a:r>
              <a:rPr lang="fr-FR" sz="1400" dirty="0" err="1">
                <a:solidFill>
                  <a:srgbClr val="000099"/>
                </a:solidFill>
              </a:rPr>
              <a:t>tolerates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converter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failures</a:t>
            </a:r>
            <a:endParaRPr lang="fr-FR" sz="1400" dirty="0">
              <a:solidFill>
                <a:srgbClr val="000099"/>
              </a:solidFill>
            </a:endParaRPr>
          </a:p>
          <a:p>
            <a:pPr marL="269875" indent="-269875">
              <a:spcAft>
                <a:spcPts val="600"/>
              </a:spcAft>
              <a:buFont typeface="Arial" pitchFamily="34" charset="0"/>
              <a:buChar char="•"/>
            </a:pPr>
            <a:r>
              <a:rPr lang="fr-FR" sz="1400" dirty="0" err="1">
                <a:solidFill>
                  <a:srgbClr val="000099"/>
                </a:solidFill>
              </a:rPr>
              <a:t>Remote</a:t>
            </a:r>
            <a:r>
              <a:rPr lang="fr-FR" sz="1400" dirty="0">
                <a:solidFill>
                  <a:srgbClr val="000099"/>
                </a:solidFill>
              </a:rPr>
              <a:t> voltage control: </a:t>
            </a:r>
            <a:r>
              <a:rPr lang="fr-FR" sz="1400" dirty="0" err="1">
                <a:solidFill>
                  <a:srgbClr val="000099"/>
                </a:solidFill>
              </a:rPr>
              <a:t>allows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optimising</a:t>
            </a:r>
            <a:r>
              <a:rPr lang="fr-FR" sz="1400" dirty="0">
                <a:solidFill>
                  <a:srgbClr val="000099"/>
                </a:solidFill>
              </a:rPr>
              <a:t> SSPA </a:t>
            </a:r>
            <a:r>
              <a:rPr lang="fr-FR" sz="1400" dirty="0" err="1">
                <a:solidFill>
                  <a:srgbClr val="000099"/>
                </a:solidFill>
              </a:rPr>
              <a:t>efficiency</a:t>
            </a:r>
            <a:r>
              <a:rPr lang="fr-FR" sz="1400" dirty="0">
                <a:solidFill>
                  <a:srgbClr val="000099"/>
                </a:solidFill>
              </a:rPr>
              <a:t> for large range of output power:</a:t>
            </a:r>
          </a:p>
          <a:p>
            <a:pPr marL="541338" lvl="1" indent="-261938">
              <a:spcAft>
                <a:spcPts val="600"/>
              </a:spcAft>
              <a:buFont typeface="Symbol" pitchFamily="18" charset="2"/>
              <a:buChar char="Þ"/>
              <a:tabLst>
                <a:tab pos="1258888" algn="l"/>
              </a:tabLst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</a:t>
            </a:r>
            <a:r>
              <a:rPr lang="fr-FR" sz="1600" b="1" baseline="-25000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RF/AC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= 56 %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at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P</a:t>
            </a:r>
            <a:r>
              <a:rPr lang="fr-FR" sz="1400" b="1" baseline="-25000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max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  </a:t>
            </a:r>
            <a:r>
              <a:rPr lang="fr-FR" sz="1400" dirty="0">
                <a:solidFill>
                  <a:srgbClr val="000099"/>
                </a:solidFill>
                <a:sym typeface="Symbol"/>
              </a:rPr>
              <a:t>and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50 %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at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 ½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P</a:t>
            </a:r>
            <a:r>
              <a:rPr lang="fr-FR" sz="1400" b="1" baseline="-25000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max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  </a:t>
            </a:r>
          </a:p>
          <a:p>
            <a:pPr marL="269875" indent="-269875">
              <a:spcAft>
                <a:spcPts val="600"/>
              </a:spcAft>
              <a:buFont typeface="Symbol" pitchFamily="18" charset="2"/>
              <a:buChar char="Þ"/>
            </a:pPr>
            <a:r>
              <a:rPr lang="fr-FR" sz="1400" dirty="0">
                <a:solidFill>
                  <a:srgbClr val="000099"/>
                </a:solidFill>
              </a:rPr>
              <a:t>Architecture </a:t>
            </a:r>
            <a:r>
              <a:rPr lang="fr-FR" sz="1400" dirty="0" err="1">
                <a:solidFill>
                  <a:srgbClr val="000099"/>
                </a:solidFill>
              </a:rPr>
              <a:t>changed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from</a:t>
            </a:r>
            <a:r>
              <a:rPr lang="fr-FR" sz="1400" dirty="0">
                <a:solidFill>
                  <a:srgbClr val="000099"/>
                </a:solidFill>
              </a:rPr>
              <a:t> </a:t>
            </a:r>
            <a:r>
              <a:rPr lang="fr-FR" sz="1400" dirty="0" err="1">
                <a:solidFill>
                  <a:srgbClr val="000099"/>
                </a:solidFill>
              </a:rPr>
              <a:t>tower</a:t>
            </a:r>
            <a:r>
              <a:rPr lang="fr-FR" sz="1400" dirty="0">
                <a:solidFill>
                  <a:srgbClr val="000099"/>
                </a:solidFill>
              </a:rPr>
              <a:t> to cabinet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8264" y="5142011"/>
            <a:ext cx="201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[P. </a:t>
            </a:r>
            <a:r>
              <a:rPr lang="en-US" sz="1400" dirty="0" err="1">
                <a:solidFill>
                  <a:schemeClr val="bg2"/>
                </a:solidFill>
              </a:rPr>
              <a:t>Marchand</a:t>
            </a:r>
            <a:r>
              <a:rPr lang="en-US" sz="1400" dirty="0">
                <a:solidFill>
                  <a:schemeClr val="bg2"/>
                </a:solidFill>
              </a:rPr>
              <a:t>, SOLEIL]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710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smtClean="0"/>
              <a:t>ARIES Workshop on high efficiency RF   -   Ångström Lab, Uppsala  -  18-20 June 2019   -   Jörn Jacob </a:t>
            </a:r>
            <a:endParaRPr lang="en-US" noProof="0" dirty="0"/>
          </a:p>
        </p:txBody>
      </p:sp>
      <p:pic>
        <p:nvPicPr>
          <p:cNvPr id="6" name="Picture 5" descr="154_web_1.jpg"/>
          <p:cNvPicPr>
            <a:picLocks noChangeAspect="1"/>
          </p:cNvPicPr>
          <p:nvPr/>
        </p:nvPicPr>
        <p:blipFill>
          <a:blip r:embed="rId2" cstate="print"/>
          <a:srcRect l="416" t="-405" r="671"/>
          <a:stretch>
            <a:fillRect/>
          </a:stretch>
        </p:blipFill>
        <p:spPr>
          <a:xfrm>
            <a:off x="-108520" y="-32209"/>
            <a:ext cx="9603500" cy="6921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261551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accent3"/>
                </a:solidFill>
              </a:rPr>
              <a:t>Thank you !!!</a:t>
            </a:r>
            <a:endParaRPr lang="en-GB" sz="6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Layout </a:t>
            </a:r>
            <a:r>
              <a:rPr lang="en-US" dirty="0" smtClean="0">
                <a:sym typeface="Symbol" panose="05050102010706020507" pitchFamily="18" charset="2"/>
              </a:rPr>
              <a:t> until</a:t>
            </a:r>
            <a:r>
              <a:rPr lang="en-US" dirty="0" smtClean="0"/>
              <a:t> December 2018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sp>
        <p:nvSpPr>
          <p:cNvPr id="5" name="Oval 948"/>
          <p:cNvSpPr>
            <a:spLocks noChangeArrowheads="1"/>
          </p:cNvSpPr>
          <p:nvPr/>
        </p:nvSpPr>
        <p:spPr bwMode="auto">
          <a:xfrm>
            <a:off x="5076825" y="5036319"/>
            <a:ext cx="466725" cy="468312"/>
          </a:xfrm>
          <a:prstGeom prst="ellipse">
            <a:avLst/>
          </a:prstGeom>
          <a:solidFill>
            <a:srgbClr val="CCFFCC"/>
          </a:solidFill>
          <a:ln w="28575" algn="ctr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99792" y="2209428"/>
            <a:ext cx="1348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B2B2B2"/>
                </a:solidFill>
              </a:rPr>
              <a:t>6 </a:t>
            </a:r>
            <a:r>
              <a:rPr lang="en-US" sz="2400" b="1" dirty="0" err="1" smtClean="0">
                <a:solidFill>
                  <a:srgbClr val="B2B2B2"/>
                </a:solidFill>
              </a:rPr>
              <a:t>GeV</a:t>
            </a:r>
            <a:endParaRPr lang="en-US" sz="2400" b="1" dirty="0" smtClean="0">
              <a:solidFill>
                <a:srgbClr val="B2B2B2"/>
              </a:solidFill>
            </a:endParaRPr>
          </a:p>
          <a:p>
            <a:r>
              <a:rPr lang="en-US" sz="2400" b="1" dirty="0" smtClean="0">
                <a:solidFill>
                  <a:srgbClr val="B2B2B2"/>
                </a:solidFill>
              </a:rPr>
              <a:t>Booster</a:t>
            </a:r>
            <a:endParaRPr lang="en-US" sz="2400" b="1" dirty="0">
              <a:solidFill>
                <a:srgbClr val="B2B2B2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83568" y="2065412"/>
            <a:ext cx="3889375" cy="2520950"/>
          </a:xfrm>
          <a:prstGeom prst="ellips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68313" y="913284"/>
            <a:ext cx="8496300" cy="4392488"/>
          </a:xfrm>
          <a:prstGeom prst="ellips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 rot="18812397" flipH="1" flipV="1">
            <a:off x="409788" y="2843972"/>
            <a:ext cx="449469" cy="761111"/>
          </a:xfrm>
          <a:custGeom>
            <a:avLst/>
            <a:gdLst>
              <a:gd name="T0" fmla="*/ 0 w 468"/>
              <a:gd name="T1" fmla="*/ 741362 h 186"/>
              <a:gd name="T2" fmla="*/ 276103 w 468"/>
              <a:gd name="T3" fmla="*/ 478298 h 186"/>
              <a:gd name="T4" fmla="*/ 422275 w 468"/>
              <a:gd name="T5" fmla="*/ 0 h 186"/>
              <a:gd name="T6" fmla="*/ 0 60000 65536"/>
              <a:gd name="T7" fmla="*/ 0 60000 65536"/>
              <a:gd name="T8" fmla="*/ 0 60000 65536"/>
              <a:gd name="T9" fmla="*/ 0 w 468"/>
              <a:gd name="T10" fmla="*/ 0 h 186"/>
              <a:gd name="T11" fmla="*/ 468 w 46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186">
                <a:moveTo>
                  <a:pt x="0" y="186"/>
                </a:moveTo>
                <a:cubicBezTo>
                  <a:pt x="114" y="168"/>
                  <a:pt x="228" y="151"/>
                  <a:pt x="306" y="120"/>
                </a:cubicBezTo>
                <a:cubicBezTo>
                  <a:pt x="384" y="89"/>
                  <a:pt x="441" y="20"/>
                  <a:pt x="468" y="0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 type="triangle" w="med" len="med"/>
            <a:tailEnd type="none" w="sm" len="lg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45349" y="586343"/>
            <a:ext cx="20986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B2B2B2"/>
                </a:solidFill>
              </a:rPr>
              <a:t>6 </a:t>
            </a:r>
            <a:r>
              <a:rPr lang="en-US" sz="2400" b="1" dirty="0" err="1" smtClean="0">
                <a:solidFill>
                  <a:srgbClr val="B2B2B2"/>
                </a:solidFill>
              </a:rPr>
              <a:t>GeV</a:t>
            </a:r>
            <a:r>
              <a:rPr lang="en-US" sz="2400" b="1" dirty="0" smtClean="0">
                <a:solidFill>
                  <a:srgbClr val="B2B2B2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B2B2B2"/>
                </a:solidFill>
              </a:rPr>
              <a:t>Storage </a:t>
            </a:r>
            <a:r>
              <a:rPr lang="en-US" sz="2400" b="1" dirty="0">
                <a:solidFill>
                  <a:srgbClr val="B2B2B2"/>
                </a:solidFill>
              </a:rPr>
              <a:t>Ring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716016" y="625252"/>
            <a:ext cx="5950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8000"/>
                </a:solidFill>
              </a:rPr>
              <a:t>Cell 5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732240" y="697260"/>
            <a:ext cx="5950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8000"/>
                </a:solidFill>
              </a:rPr>
              <a:t>Cell 7</a:t>
            </a: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6804025" y="2366838"/>
            <a:ext cx="903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Teststand</a:t>
            </a:r>
          </a:p>
        </p:txBody>
      </p:sp>
      <p:sp>
        <p:nvSpPr>
          <p:cNvPr id="15" name="AutoShape 384"/>
          <p:cNvSpPr>
            <a:spLocks noChangeArrowheads="1"/>
          </p:cNvSpPr>
          <p:nvPr/>
        </p:nvSpPr>
        <p:spPr bwMode="auto">
          <a:xfrm>
            <a:off x="3059113" y="1067267"/>
            <a:ext cx="792162" cy="576262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6" name="Group 406"/>
          <p:cNvGrpSpPr>
            <a:grpSpLocks/>
          </p:cNvGrpSpPr>
          <p:nvPr/>
        </p:nvGrpSpPr>
        <p:grpSpPr bwMode="auto">
          <a:xfrm>
            <a:off x="4500563" y="1647701"/>
            <a:ext cx="792162" cy="720725"/>
            <a:chOff x="2426" y="890"/>
            <a:chExt cx="499" cy="454"/>
          </a:xfrm>
        </p:grpSpPr>
        <p:sp>
          <p:nvSpPr>
            <p:cNvPr id="17" name="AutoShape 389"/>
            <p:cNvSpPr>
              <a:spLocks noChangeArrowheads="1"/>
            </p:cNvSpPr>
            <p:nvPr/>
          </p:nvSpPr>
          <p:spPr bwMode="auto">
            <a:xfrm rot="-5400000">
              <a:off x="2404" y="912"/>
              <a:ext cx="454" cy="409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8" name="Text Box 390"/>
            <p:cNvSpPr txBox="1">
              <a:spLocks noChangeArrowheads="1"/>
            </p:cNvSpPr>
            <p:nvPr/>
          </p:nvSpPr>
          <p:spPr bwMode="auto">
            <a:xfrm>
              <a:off x="2472" y="1026"/>
              <a:ext cx="45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6700"/>
              <a:r>
                <a:rPr lang="en-US" sz="1400"/>
                <a:t>Klys1</a:t>
              </a:r>
            </a:p>
          </p:txBody>
        </p:sp>
      </p:grpSp>
      <p:grpSp>
        <p:nvGrpSpPr>
          <p:cNvPr id="19" name="Group 658"/>
          <p:cNvGrpSpPr>
            <a:grpSpLocks/>
          </p:cNvGrpSpPr>
          <p:nvPr/>
        </p:nvGrpSpPr>
        <p:grpSpPr bwMode="auto">
          <a:xfrm>
            <a:off x="5219700" y="1647701"/>
            <a:ext cx="719138" cy="720725"/>
            <a:chOff x="4060" y="1253"/>
            <a:chExt cx="453" cy="454"/>
          </a:xfrm>
        </p:grpSpPr>
        <p:sp>
          <p:nvSpPr>
            <p:cNvPr id="20" name="AutoShape 408"/>
            <p:cNvSpPr>
              <a:spLocks noChangeArrowheads="1"/>
            </p:cNvSpPr>
            <p:nvPr/>
          </p:nvSpPr>
          <p:spPr bwMode="auto">
            <a:xfrm rot="5400000" flipH="1">
              <a:off x="4082" y="1275"/>
              <a:ext cx="454" cy="409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1" name="Text Box 409"/>
            <p:cNvSpPr txBox="1">
              <a:spLocks noChangeArrowheads="1"/>
            </p:cNvSpPr>
            <p:nvPr/>
          </p:nvSpPr>
          <p:spPr bwMode="auto">
            <a:xfrm flipH="1">
              <a:off x="4060" y="1378"/>
              <a:ext cx="45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6700"/>
              <a:r>
                <a:rPr lang="en-US" sz="1400"/>
                <a:t>Klys2</a:t>
              </a:r>
            </a:p>
          </p:txBody>
        </p:sp>
      </p:grpSp>
      <p:sp>
        <p:nvSpPr>
          <p:cNvPr id="22" name="Line 411"/>
          <p:cNvSpPr>
            <a:spLocks noChangeShapeType="1"/>
          </p:cNvSpPr>
          <p:nvPr/>
        </p:nvSpPr>
        <p:spPr bwMode="auto">
          <a:xfrm>
            <a:off x="2411413" y="3588217"/>
            <a:ext cx="504825" cy="36036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23" name="Group 594"/>
          <p:cNvGrpSpPr>
            <a:grpSpLocks/>
          </p:cNvGrpSpPr>
          <p:nvPr/>
        </p:nvGrpSpPr>
        <p:grpSpPr bwMode="auto">
          <a:xfrm rot="769893">
            <a:off x="5784850" y="774576"/>
            <a:ext cx="874713" cy="947737"/>
            <a:chOff x="3424" y="2334"/>
            <a:chExt cx="551" cy="597"/>
          </a:xfrm>
        </p:grpSpPr>
        <p:sp>
          <p:nvSpPr>
            <p:cNvPr id="24" name="Line 595"/>
            <p:cNvSpPr>
              <a:spLocks noChangeShapeType="1"/>
            </p:cNvSpPr>
            <p:nvPr/>
          </p:nvSpPr>
          <p:spPr bwMode="auto">
            <a:xfrm flipH="1" flipV="1">
              <a:off x="3590" y="2578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5" name="Line 596"/>
            <p:cNvSpPr>
              <a:spLocks noChangeShapeType="1"/>
            </p:cNvSpPr>
            <p:nvPr/>
          </p:nvSpPr>
          <p:spPr bwMode="auto">
            <a:xfrm>
              <a:off x="3469" y="2342"/>
              <a:ext cx="1" cy="36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597"/>
            <p:cNvSpPr>
              <a:spLocks noChangeShapeType="1"/>
            </p:cNvSpPr>
            <p:nvPr/>
          </p:nvSpPr>
          <p:spPr bwMode="auto">
            <a:xfrm flipV="1">
              <a:off x="3460" y="2342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598"/>
            <p:cNvSpPr>
              <a:spLocks noChangeShapeType="1"/>
            </p:cNvSpPr>
            <p:nvPr/>
          </p:nvSpPr>
          <p:spPr bwMode="auto">
            <a:xfrm>
              <a:off x="3592" y="2334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8" name="Line 599"/>
            <p:cNvSpPr>
              <a:spLocks noChangeShapeType="1"/>
            </p:cNvSpPr>
            <p:nvPr/>
          </p:nvSpPr>
          <p:spPr bwMode="auto">
            <a:xfrm flipV="1">
              <a:off x="3460" y="2706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600"/>
            <p:cNvSpPr>
              <a:spLocks noChangeShapeType="1"/>
            </p:cNvSpPr>
            <p:nvPr/>
          </p:nvSpPr>
          <p:spPr bwMode="auto">
            <a:xfrm flipH="1" flipV="1">
              <a:off x="3800" y="2576"/>
              <a:ext cx="0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0" name="Line 601"/>
            <p:cNvSpPr>
              <a:spLocks noChangeShapeType="1"/>
            </p:cNvSpPr>
            <p:nvPr/>
          </p:nvSpPr>
          <p:spPr bwMode="auto">
            <a:xfrm flipH="1">
              <a:off x="3923" y="2336"/>
              <a:ext cx="1" cy="36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602"/>
            <p:cNvSpPr>
              <a:spLocks noChangeShapeType="1"/>
            </p:cNvSpPr>
            <p:nvPr/>
          </p:nvSpPr>
          <p:spPr bwMode="auto">
            <a:xfrm flipV="1">
              <a:off x="3790" y="2342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603"/>
            <p:cNvSpPr>
              <a:spLocks noChangeShapeType="1"/>
            </p:cNvSpPr>
            <p:nvPr/>
          </p:nvSpPr>
          <p:spPr bwMode="auto">
            <a:xfrm>
              <a:off x="3796" y="2334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3" name="Line 604"/>
            <p:cNvSpPr>
              <a:spLocks noChangeShapeType="1"/>
            </p:cNvSpPr>
            <p:nvPr/>
          </p:nvSpPr>
          <p:spPr bwMode="auto">
            <a:xfrm flipV="1">
              <a:off x="3796" y="2697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605"/>
            <p:cNvSpPr>
              <a:spLocks noChangeShapeType="1"/>
            </p:cNvSpPr>
            <p:nvPr/>
          </p:nvSpPr>
          <p:spPr bwMode="auto">
            <a:xfrm flipH="1">
              <a:off x="3424" y="2523"/>
              <a:ext cx="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5" name="Line 606"/>
            <p:cNvSpPr>
              <a:spLocks noChangeShapeType="1"/>
            </p:cNvSpPr>
            <p:nvPr/>
          </p:nvSpPr>
          <p:spPr bwMode="auto">
            <a:xfrm flipH="1">
              <a:off x="3929" y="2517"/>
              <a:ext cx="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6" name="Line 607"/>
            <p:cNvSpPr>
              <a:spLocks noChangeShapeType="1"/>
            </p:cNvSpPr>
            <p:nvPr/>
          </p:nvSpPr>
          <p:spPr bwMode="auto">
            <a:xfrm flipH="1">
              <a:off x="3969" y="2507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7" name="Line 608"/>
            <p:cNvSpPr>
              <a:spLocks noChangeShapeType="1"/>
            </p:cNvSpPr>
            <p:nvPr/>
          </p:nvSpPr>
          <p:spPr bwMode="auto">
            <a:xfrm flipH="1">
              <a:off x="3424" y="2515"/>
              <a:ext cx="0" cy="2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8" name="Line 609"/>
            <p:cNvSpPr>
              <a:spLocks noChangeShapeType="1"/>
            </p:cNvSpPr>
            <p:nvPr/>
          </p:nvSpPr>
          <p:spPr bwMode="auto">
            <a:xfrm flipH="1">
              <a:off x="3696" y="2795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9" name="Line 610"/>
            <p:cNvSpPr>
              <a:spLocks noChangeShapeType="1"/>
            </p:cNvSpPr>
            <p:nvPr/>
          </p:nvSpPr>
          <p:spPr bwMode="auto">
            <a:xfrm flipV="1">
              <a:off x="3426" y="2791"/>
              <a:ext cx="54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40" name="Group 611"/>
            <p:cNvGrpSpPr>
              <a:grpSpLocks/>
            </p:cNvGrpSpPr>
            <p:nvPr/>
          </p:nvGrpSpPr>
          <p:grpSpPr bwMode="auto">
            <a:xfrm>
              <a:off x="3465" y="2472"/>
              <a:ext cx="187" cy="104"/>
              <a:chOff x="3651" y="3248"/>
              <a:chExt cx="227" cy="91"/>
            </a:xfrm>
          </p:grpSpPr>
          <p:sp>
            <p:nvSpPr>
              <p:cNvPr id="47" name="Rectangle 612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8" name="Rectangle 613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9" name="Rectangle 614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0" name="Rectangle 615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1" name="Rectangle 616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41" name="Group 617"/>
            <p:cNvGrpSpPr>
              <a:grpSpLocks/>
            </p:cNvGrpSpPr>
            <p:nvPr/>
          </p:nvGrpSpPr>
          <p:grpSpPr bwMode="auto">
            <a:xfrm>
              <a:off x="3673" y="2472"/>
              <a:ext cx="187" cy="104"/>
              <a:chOff x="3651" y="3248"/>
              <a:chExt cx="227" cy="91"/>
            </a:xfrm>
          </p:grpSpPr>
          <p:sp>
            <p:nvSpPr>
              <p:cNvPr id="42" name="Rectangle 618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3" name="Rectangle 619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4" name="Rectangle 620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5" name="Rectangle 621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6" name="Rectangle 622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52" name="Group 623"/>
          <p:cNvGrpSpPr>
            <a:grpSpLocks/>
          </p:cNvGrpSpPr>
          <p:nvPr/>
        </p:nvGrpSpPr>
        <p:grpSpPr bwMode="auto">
          <a:xfrm rot="-206662">
            <a:off x="3910013" y="639638"/>
            <a:ext cx="874712" cy="947738"/>
            <a:chOff x="3424" y="2334"/>
            <a:chExt cx="551" cy="597"/>
          </a:xfrm>
        </p:grpSpPr>
        <p:sp>
          <p:nvSpPr>
            <p:cNvPr id="53" name="Line 624"/>
            <p:cNvSpPr>
              <a:spLocks noChangeShapeType="1"/>
            </p:cNvSpPr>
            <p:nvPr/>
          </p:nvSpPr>
          <p:spPr bwMode="auto">
            <a:xfrm flipH="1" flipV="1">
              <a:off x="3590" y="2578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4" name="Line 625"/>
            <p:cNvSpPr>
              <a:spLocks noChangeShapeType="1"/>
            </p:cNvSpPr>
            <p:nvPr/>
          </p:nvSpPr>
          <p:spPr bwMode="auto">
            <a:xfrm>
              <a:off x="3469" y="2342"/>
              <a:ext cx="1" cy="36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626"/>
            <p:cNvSpPr>
              <a:spLocks noChangeShapeType="1"/>
            </p:cNvSpPr>
            <p:nvPr/>
          </p:nvSpPr>
          <p:spPr bwMode="auto">
            <a:xfrm flipV="1">
              <a:off x="3460" y="2342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627"/>
            <p:cNvSpPr>
              <a:spLocks noChangeShapeType="1"/>
            </p:cNvSpPr>
            <p:nvPr/>
          </p:nvSpPr>
          <p:spPr bwMode="auto">
            <a:xfrm>
              <a:off x="3592" y="2334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7" name="Line 628"/>
            <p:cNvSpPr>
              <a:spLocks noChangeShapeType="1"/>
            </p:cNvSpPr>
            <p:nvPr/>
          </p:nvSpPr>
          <p:spPr bwMode="auto">
            <a:xfrm flipV="1">
              <a:off x="3460" y="2706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629"/>
            <p:cNvSpPr>
              <a:spLocks noChangeShapeType="1"/>
            </p:cNvSpPr>
            <p:nvPr/>
          </p:nvSpPr>
          <p:spPr bwMode="auto">
            <a:xfrm flipH="1" flipV="1">
              <a:off x="3800" y="2576"/>
              <a:ext cx="0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9" name="Line 630"/>
            <p:cNvSpPr>
              <a:spLocks noChangeShapeType="1"/>
            </p:cNvSpPr>
            <p:nvPr/>
          </p:nvSpPr>
          <p:spPr bwMode="auto">
            <a:xfrm flipH="1">
              <a:off x="3923" y="2336"/>
              <a:ext cx="1" cy="36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631"/>
            <p:cNvSpPr>
              <a:spLocks noChangeShapeType="1"/>
            </p:cNvSpPr>
            <p:nvPr/>
          </p:nvSpPr>
          <p:spPr bwMode="auto">
            <a:xfrm flipV="1">
              <a:off x="3790" y="2342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632"/>
            <p:cNvSpPr>
              <a:spLocks noChangeShapeType="1"/>
            </p:cNvSpPr>
            <p:nvPr/>
          </p:nvSpPr>
          <p:spPr bwMode="auto">
            <a:xfrm>
              <a:off x="3796" y="2334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62" name="Line 633"/>
            <p:cNvSpPr>
              <a:spLocks noChangeShapeType="1"/>
            </p:cNvSpPr>
            <p:nvPr/>
          </p:nvSpPr>
          <p:spPr bwMode="auto">
            <a:xfrm flipV="1">
              <a:off x="3796" y="2697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634"/>
            <p:cNvSpPr>
              <a:spLocks noChangeShapeType="1"/>
            </p:cNvSpPr>
            <p:nvPr/>
          </p:nvSpPr>
          <p:spPr bwMode="auto">
            <a:xfrm flipH="1">
              <a:off x="3424" y="2523"/>
              <a:ext cx="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64" name="Line 635"/>
            <p:cNvSpPr>
              <a:spLocks noChangeShapeType="1"/>
            </p:cNvSpPr>
            <p:nvPr/>
          </p:nvSpPr>
          <p:spPr bwMode="auto">
            <a:xfrm flipH="1">
              <a:off x="3929" y="2517"/>
              <a:ext cx="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65" name="Line 636"/>
            <p:cNvSpPr>
              <a:spLocks noChangeShapeType="1"/>
            </p:cNvSpPr>
            <p:nvPr/>
          </p:nvSpPr>
          <p:spPr bwMode="auto">
            <a:xfrm flipH="1">
              <a:off x="3969" y="2507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66" name="Line 637"/>
            <p:cNvSpPr>
              <a:spLocks noChangeShapeType="1"/>
            </p:cNvSpPr>
            <p:nvPr/>
          </p:nvSpPr>
          <p:spPr bwMode="auto">
            <a:xfrm flipH="1">
              <a:off x="3424" y="2515"/>
              <a:ext cx="0" cy="2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67" name="Line 638"/>
            <p:cNvSpPr>
              <a:spLocks noChangeShapeType="1"/>
            </p:cNvSpPr>
            <p:nvPr/>
          </p:nvSpPr>
          <p:spPr bwMode="auto">
            <a:xfrm flipH="1">
              <a:off x="3696" y="2795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68" name="Line 639"/>
            <p:cNvSpPr>
              <a:spLocks noChangeShapeType="1"/>
            </p:cNvSpPr>
            <p:nvPr/>
          </p:nvSpPr>
          <p:spPr bwMode="auto">
            <a:xfrm flipV="1">
              <a:off x="3426" y="2791"/>
              <a:ext cx="54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69" name="Group 640"/>
            <p:cNvGrpSpPr>
              <a:grpSpLocks/>
            </p:cNvGrpSpPr>
            <p:nvPr/>
          </p:nvGrpSpPr>
          <p:grpSpPr bwMode="auto">
            <a:xfrm>
              <a:off x="3465" y="2472"/>
              <a:ext cx="187" cy="104"/>
              <a:chOff x="3651" y="3248"/>
              <a:chExt cx="227" cy="91"/>
            </a:xfrm>
          </p:grpSpPr>
          <p:sp>
            <p:nvSpPr>
              <p:cNvPr id="76" name="Rectangle 641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7" name="Rectangle 642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8" name="Rectangle 643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9" name="Rectangle 644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" name="Rectangle 645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70" name="Group 646"/>
            <p:cNvGrpSpPr>
              <a:grpSpLocks/>
            </p:cNvGrpSpPr>
            <p:nvPr/>
          </p:nvGrpSpPr>
          <p:grpSpPr bwMode="auto">
            <a:xfrm>
              <a:off x="3673" y="2472"/>
              <a:ext cx="187" cy="104"/>
              <a:chOff x="3651" y="3248"/>
              <a:chExt cx="227" cy="91"/>
            </a:xfrm>
          </p:grpSpPr>
          <p:sp>
            <p:nvSpPr>
              <p:cNvPr id="71" name="Rectangle 647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2" name="Rectangle 648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3" name="Rectangle 649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4" name="Rectangle 650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5" name="Rectangle 651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81" name="Arc 659"/>
          <p:cNvSpPr>
            <a:spLocks/>
          </p:cNvSpPr>
          <p:nvPr/>
        </p:nvSpPr>
        <p:spPr bwMode="auto">
          <a:xfrm rot="13771256" flipV="1">
            <a:off x="4040188" y="1251417"/>
            <a:ext cx="2117725" cy="2327275"/>
          </a:xfrm>
          <a:custGeom>
            <a:avLst/>
            <a:gdLst>
              <a:gd name="T0" fmla="*/ 133614613 w 18766"/>
              <a:gd name="T1" fmla="*/ 0 h 18881"/>
              <a:gd name="T2" fmla="*/ 238983124 w 18766"/>
              <a:gd name="T3" fmla="*/ 124355178 h 18881"/>
              <a:gd name="T4" fmla="*/ 0 w 18766"/>
              <a:gd name="T5" fmla="*/ 286860160 h 18881"/>
              <a:gd name="T6" fmla="*/ 0 60000 65536"/>
              <a:gd name="T7" fmla="*/ 0 60000 65536"/>
              <a:gd name="T8" fmla="*/ 0 60000 65536"/>
              <a:gd name="T9" fmla="*/ 0 w 18766"/>
              <a:gd name="T10" fmla="*/ 0 h 18881"/>
              <a:gd name="T11" fmla="*/ 18766 w 18766"/>
              <a:gd name="T12" fmla="*/ 18881 h 188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66" h="18881" fill="none" extrusionOk="0">
                <a:moveTo>
                  <a:pt x="10491" y="0"/>
                </a:moveTo>
                <a:cubicBezTo>
                  <a:pt x="13946" y="1920"/>
                  <a:pt x="16808" y="4751"/>
                  <a:pt x="18765" y="8185"/>
                </a:cubicBezTo>
              </a:path>
              <a:path w="18766" h="18881" stroke="0" extrusionOk="0">
                <a:moveTo>
                  <a:pt x="10491" y="0"/>
                </a:moveTo>
                <a:cubicBezTo>
                  <a:pt x="13946" y="1920"/>
                  <a:pt x="16808" y="4751"/>
                  <a:pt x="18765" y="8185"/>
                </a:cubicBezTo>
                <a:lnTo>
                  <a:pt x="0" y="18881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2" name="Line 660"/>
          <p:cNvSpPr>
            <a:spLocks noChangeShapeType="1"/>
          </p:cNvSpPr>
          <p:nvPr/>
        </p:nvSpPr>
        <p:spPr bwMode="auto">
          <a:xfrm>
            <a:off x="4365625" y="1574676"/>
            <a:ext cx="4763" cy="206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83" name="Line 661"/>
          <p:cNvSpPr>
            <a:spLocks noChangeShapeType="1"/>
          </p:cNvSpPr>
          <p:nvPr/>
        </p:nvSpPr>
        <p:spPr bwMode="auto">
          <a:xfrm>
            <a:off x="6122988" y="1690563"/>
            <a:ext cx="0" cy="192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84" name="Line 664"/>
          <p:cNvSpPr>
            <a:spLocks noChangeShapeType="1"/>
          </p:cNvSpPr>
          <p:nvPr/>
        </p:nvSpPr>
        <p:spPr bwMode="auto">
          <a:xfrm flipH="1" flipV="1">
            <a:off x="6227763" y="2008063"/>
            <a:ext cx="8651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85" name="Line 667"/>
          <p:cNvSpPr>
            <a:spLocks noChangeShapeType="1"/>
          </p:cNvSpPr>
          <p:nvPr/>
        </p:nvSpPr>
        <p:spPr bwMode="auto">
          <a:xfrm flipV="1">
            <a:off x="5940425" y="1955676"/>
            <a:ext cx="196850" cy="523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86" name="Oval 668"/>
          <p:cNvSpPr>
            <a:spLocks noChangeArrowheads="1"/>
          </p:cNvSpPr>
          <p:nvPr/>
        </p:nvSpPr>
        <p:spPr bwMode="auto">
          <a:xfrm>
            <a:off x="6080125" y="1849313"/>
            <a:ext cx="71438" cy="71438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7" name="Oval 669"/>
          <p:cNvSpPr>
            <a:spLocks noChangeArrowheads="1"/>
          </p:cNvSpPr>
          <p:nvPr/>
        </p:nvSpPr>
        <p:spPr bwMode="auto">
          <a:xfrm>
            <a:off x="6161088" y="1977901"/>
            <a:ext cx="71437" cy="71437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8" name="Line 675"/>
          <p:cNvSpPr>
            <a:spLocks noChangeShapeType="1"/>
          </p:cNvSpPr>
          <p:nvPr/>
        </p:nvSpPr>
        <p:spPr bwMode="auto">
          <a:xfrm flipV="1">
            <a:off x="4356100" y="2006476"/>
            <a:ext cx="139700" cy="1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89" name="Line 676"/>
          <p:cNvSpPr>
            <a:spLocks noChangeShapeType="1"/>
          </p:cNvSpPr>
          <p:nvPr/>
        </p:nvSpPr>
        <p:spPr bwMode="auto">
          <a:xfrm>
            <a:off x="4281488" y="1809626"/>
            <a:ext cx="85725" cy="2016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0" name="Oval 677"/>
          <p:cNvSpPr>
            <a:spLocks noChangeArrowheads="1"/>
          </p:cNvSpPr>
          <p:nvPr/>
        </p:nvSpPr>
        <p:spPr bwMode="auto">
          <a:xfrm>
            <a:off x="4337050" y="1750888"/>
            <a:ext cx="71438" cy="71438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91" name="Oval 678"/>
          <p:cNvSpPr>
            <a:spLocks noChangeArrowheads="1"/>
          </p:cNvSpPr>
          <p:nvPr/>
        </p:nvSpPr>
        <p:spPr bwMode="auto">
          <a:xfrm>
            <a:off x="4502150" y="1552451"/>
            <a:ext cx="71438" cy="71437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92" name="Oval 680"/>
          <p:cNvSpPr>
            <a:spLocks noChangeArrowheads="1"/>
          </p:cNvSpPr>
          <p:nvPr/>
        </p:nvSpPr>
        <p:spPr bwMode="auto">
          <a:xfrm>
            <a:off x="5867400" y="1608013"/>
            <a:ext cx="71438" cy="71438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93" name="Line 681"/>
          <p:cNvSpPr>
            <a:spLocks noChangeShapeType="1"/>
          </p:cNvSpPr>
          <p:nvPr/>
        </p:nvSpPr>
        <p:spPr bwMode="auto">
          <a:xfrm flipV="1">
            <a:off x="4378325" y="1517526"/>
            <a:ext cx="128588" cy="412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4" name="Line 682"/>
          <p:cNvSpPr>
            <a:spLocks noChangeShapeType="1"/>
          </p:cNvSpPr>
          <p:nvPr/>
        </p:nvSpPr>
        <p:spPr bwMode="auto">
          <a:xfrm>
            <a:off x="5940425" y="1574676"/>
            <a:ext cx="180975" cy="1254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5" name="Rectangle 745"/>
          <p:cNvSpPr>
            <a:spLocks noChangeArrowheads="1"/>
          </p:cNvSpPr>
          <p:nvPr/>
        </p:nvSpPr>
        <p:spPr bwMode="auto">
          <a:xfrm>
            <a:off x="3131840" y="3155970"/>
            <a:ext cx="1114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SY </a:t>
            </a:r>
            <a:r>
              <a:rPr lang="en-US" sz="1200" b="1" dirty="0" err="1">
                <a:solidFill>
                  <a:srgbClr val="008000"/>
                </a:solidFill>
              </a:rPr>
              <a:t>Cav</a:t>
            </a:r>
            <a:r>
              <a:rPr lang="en-US" sz="1200" b="1" dirty="0">
                <a:solidFill>
                  <a:srgbClr val="008000"/>
                </a:solidFill>
              </a:rPr>
              <a:t> 1 &amp; 2</a:t>
            </a:r>
          </a:p>
        </p:txBody>
      </p:sp>
      <p:sp>
        <p:nvSpPr>
          <p:cNvPr id="96" name="AutoShape 765"/>
          <p:cNvSpPr>
            <a:spLocks noChangeArrowheads="1"/>
          </p:cNvSpPr>
          <p:nvPr/>
        </p:nvSpPr>
        <p:spPr bwMode="auto">
          <a:xfrm rot="5400000">
            <a:off x="6658769" y="2725411"/>
            <a:ext cx="1368425" cy="1366837"/>
          </a:xfrm>
          <a:prstGeom prst="wedgeRectCallout">
            <a:avLst>
              <a:gd name="adj1" fmla="val -166940"/>
              <a:gd name="adj2" fmla="val 69972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 vert="eaVert"/>
          <a:lstStyle/>
          <a:p>
            <a:pPr marL="266700" indent="-266700" algn="ctr"/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rot="-5400000" flipH="1" flipV="1">
            <a:off x="4830763" y="3170704"/>
            <a:ext cx="4762" cy="6111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auto">
          <a:xfrm rot="-5400000" flipH="1">
            <a:off x="5022019" y="3354023"/>
            <a:ext cx="10170" cy="76619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0" name="Line 28"/>
          <p:cNvSpPr>
            <a:spLocks noChangeShapeType="1"/>
          </p:cNvSpPr>
          <p:nvPr/>
        </p:nvSpPr>
        <p:spPr bwMode="auto">
          <a:xfrm rot="5400000" flipV="1">
            <a:off x="4827017" y="2612921"/>
            <a:ext cx="32890" cy="542924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1" name="Group 38"/>
          <p:cNvGrpSpPr>
            <a:grpSpLocks/>
          </p:cNvGrpSpPr>
          <p:nvPr/>
        </p:nvGrpSpPr>
        <p:grpSpPr bwMode="auto">
          <a:xfrm rot="-5400000">
            <a:off x="4291806" y="3392161"/>
            <a:ext cx="300037" cy="165100"/>
            <a:chOff x="3651" y="3248"/>
            <a:chExt cx="227" cy="91"/>
          </a:xfrm>
        </p:grpSpPr>
        <p:sp>
          <p:nvSpPr>
            <p:cNvPr id="102" name="Rectangle 39"/>
            <p:cNvSpPr>
              <a:spLocks noChangeArrowheads="1"/>
            </p:cNvSpPr>
            <p:nvPr/>
          </p:nvSpPr>
          <p:spPr bwMode="auto">
            <a:xfrm>
              <a:off x="3651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03" name="Rectangle 40"/>
            <p:cNvSpPr>
              <a:spLocks noChangeArrowheads="1"/>
            </p:cNvSpPr>
            <p:nvPr/>
          </p:nvSpPr>
          <p:spPr bwMode="auto">
            <a:xfrm>
              <a:off x="3696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04" name="Rectangle 41"/>
            <p:cNvSpPr>
              <a:spLocks noChangeArrowheads="1"/>
            </p:cNvSpPr>
            <p:nvPr/>
          </p:nvSpPr>
          <p:spPr bwMode="auto">
            <a:xfrm>
              <a:off x="3742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05" name="Rectangle 42"/>
            <p:cNvSpPr>
              <a:spLocks noChangeArrowheads="1"/>
            </p:cNvSpPr>
            <p:nvPr/>
          </p:nvSpPr>
          <p:spPr bwMode="auto">
            <a:xfrm>
              <a:off x="3787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06" name="Rectangle 43"/>
            <p:cNvSpPr>
              <a:spLocks noChangeArrowheads="1"/>
            </p:cNvSpPr>
            <p:nvPr/>
          </p:nvSpPr>
          <p:spPr bwMode="auto">
            <a:xfrm>
              <a:off x="3833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07" name="Group 44"/>
          <p:cNvGrpSpPr>
            <a:grpSpLocks/>
          </p:cNvGrpSpPr>
          <p:nvPr/>
        </p:nvGrpSpPr>
        <p:grpSpPr bwMode="auto">
          <a:xfrm rot="-5400000">
            <a:off x="4291806" y="3061961"/>
            <a:ext cx="300037" cy="165100"/>
            <a:chOff x="3651" y="3248"/>
            <a:chExt cx="227" cy="91"/>
          </a:xfrm>
        </p:grpSpPr>
        <p:sp>
          <p:nvSpPr>
            <p:cNvPr id="108" name="Rectangle 45"/>
            <p:cNvSpPr>
              <a:spLocks noChangeArrowheads="1"/>
            </p:cNvSpPr>
            <p:nvPr/>
          </p:nvSpPr>
          <p:spPr bwMode="auto">
            <a:xfrm>
              <a:off x="3651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09" name="Rectangle 46"/>
            <p:cNvSpPr>
              <a:spLocks noChangeArrowheads="1"/>
            </p:cNvSpPr>
            <p:nvPr/>
          </p:nvSpPr>
          <p:spPr bwMode="auto">
            <a:xfrm>
              <a:off x="3696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10" name="Rectangle 47"/>
            <p:cNvSpPr>
              <a:spLocks noChangeArrowheads="1"/>
            </p:cNvSpPr>
            <p:nvPr/>
          </p:nvSpPr>
          <p:spPr bwMode="auto">
            <a:xfrm>
              <a:off x="3742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11" name="Rectangle 48"/>
            <p:cNvSpPr>
              <a:spLocks noChangeArrowheads="1"/>
            </p:cNvSpPr>
            <p:nvPr/>
          </p:nvSpPr>
          <p:spPr bwMode="auto">
            <a:xfrm>
              <a:off x="3787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12" name="Rectangle 49"/>
            <p:cNvSpPr>
              <a:spLocks noChangeArrowheads="1"/>
            </p:cNvSpPr>
            <p:nvPr/>
          </p:nvSpPr>
          <p:spPr bwMode="auto">
            <a:xfrm>
              <a:off x="3833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13" name="Group 830"/>
          <p:cNvGrpSpPr>
            <a:grpSpLocks/>
          </p:cNvGrpSpPr>
          <p:nvPr/>
        </p:nvGrpSpPr>
        <p:grpSpPr bwMode="auto">
          <a:xfrm rot="16200000" flipH="1">
            <a:off x="4645819" y="3039735"/>
            <a:ext cx="361950" cy="211138"/>
            <a:chOff x="785" y="2104"/>
            <a:chExt cx="228" cy="133"/>
          </a:xfrm>
        </p:grpSpPr>
        <p:sp>
          <p:nvSpPr>
            <p:cNvPr id="114" name="Oval 831"/>
            <p:cNvSpPr>
              <a:spLocks noChangeArrowheads="1"/>
            </p:cNvSpPr>
            <p:nvPr/>
          </p:nvSpPr>
          <p:spPr bwMode="auto">
            <a:xfrm>
              <a:off x="802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" name="Oval 832"/>
            <p:cNvSpPr>
              <a:spLocks noChangeArrowheads="1"/>
            </p:cNvSpPr>
            <p:nvPr/>
          </p:nvSpPr>
          <p:spPr bwMode="auto">
            <a:xfrm>
              <a:off x="901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" name="Rectangle 833"/>
            <p:cNvSpPr>
              <a:spLocks noChangeArrowheads="1"/>
            </p:cNvSpPr>
            <p:nvPr/>
          </p:nvSpPr>
          <p:spPr bwMode="auto">
            <a:xfrm>
              <a:off x="785" y="2104"/>
              <a:ext cx="228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" name="Line 834"/>
            <p:cNvSpPr>
              <a:spLocks noChangeShapeType="1"/>
            </p:cNvSpPr>
            <p:nvPr/>
          </p:nvSpPr>
          <p:spPr bwMode="auto">
            <a:xfrm>
              <a:off x="832" y="2170"/>
              <a:ext cx="1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18" name="Group 907"/>
          <p:cNvGrpSpPr>
            <a:grpSpLocks/>
          </p:cNvGrpSpPr>
          <p:nvPr/>
        </p:nvGrpSpPr>
        <p:grpSpPr bwMode="auto">
          <a:xfrm rot="16200000" flipH="1">
            <a:off x="4928394" y="3374698"/>
            <a:ext cx="361950" cy="211138"/>
            <a:chOff x="785" y="2104"/>
            <a:chExt cx="228" cy="133"/>
          </a:xfrm>
        </p:grpSpPr>
        <p:sp>
          <p:nvSpPr>
            <p:cNvPr id="119" name="Oval 908"/>
            <p:cNvSpPr>
              <a:spLocks noChangeArrowheads="1"/>
            </p:cNvSpPr>
            <p:nvPr/>
          </p:nvSpPr>
          <p:spPr bwMode="auto">
            <a:xfrm>
              <a:off x="802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0" name="Oval 909"/>
            <p:cNvSpPr>
              <a:spLocks noChangeArrowheads="1"/>
            </p:cNvSpPr>
            <p:nvPr/>
          </p:nvSpPr>
          <p:spPr bwMode="auto">
            <a:xfrm>
              <a:off x="901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" name="Rectangle 910"/>
            <p:cNvSpPr>
              <a:spLocks noChangeArrowheads="1"/>
            </p:cNvSpPr>
            <p:nvPr/>
          </p:nvSpPr>
          <p:spPr bwMode="auto">
            <a:xfrm>
              <a:off x="785" y="2104"/>
              <a:ext cx="228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" name="Line 911"/>
            <p:cNvSpPr>
              <a:spLocks noChangeShapeType="1"/>
            </p:cNvSpPr>
            <p:nvPr/>
          </p:nvSpPr>
          <p:spPr bwMode="auto">
            <a:xfrm>
              <a:off x="832" y="2170"/>
              <a:ext cx="1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23" name="Group 912"/>
          <p:cNvGrpSpPr>
            <a:grpSpLocks/>
          </p:cNvGrpSpPr>
          <p:nvPr/>
        </p:nvGrpSpPr>
        <p:grpSpPr bwMode="auto">
          <a:xfrm rot="16200000" flipH="1">
            <a:off x="5233194" y="3631873"/>
            <a:ext cx="361950" cy="211138"/>
            <a:chOff x="785" y="2104"/>
            <a:chExt cx="228" cy="133"/>
          </a:xfrm>
        </p:grpSpPr>
        <p:sp>
          <p:nvSpPr>
            <p:cNvPr id="124" name="Oval 913"/>
            <p:cNvSpPr>
              <a:spLocks noChangeArrowheads="1"/>
            </p:cNvSpPr>
            <p:nvPr/>
          </p:nvSpPr>
          <p:spPr bwMode="auto">
            <a:xfrm>
              <a:off x="802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" name="Oval 914"/>
            <p:cNvSpPr>
              <a:spLocks noChangeArrowheads="1"/>
            </p:cNvSpPr>
            <p:nvPr/>
          </p:nvSpPr>
          <p:spPr bwMode="auto">
            <a:xfrm>
              <a:off x="901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6" name="Rectangle 915"/>
            <p:cNvSpPr>
              <a:spLocks noChangeArrowheads="1"/>
            </p:cNvSpPr>
            <p:nvPr/>
          </p:nvSpPr>
          <p:spPr bwMode="auto">
            <a:xfrm>
              <a:off x="785" y="2104"/>
              <a:ext cx="228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7" name="Line 916"/>
            <p:cNvSpPr>
              <a:spLocks noChangeShapeType="1"/>
            </p:cNvSpPr>
            <p:nvPr/>
          </p:nvSpPr>
          <p:spPr bwMode="auto">
            <a:xfrm>
              <a:off x="832" y="2170"/>
              <a:ext cx="1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28" name="Group 917"/>
          <p:cNvGrpSpPr>
            <a:grpSpLocks/>
          </p:cNvGrpSpPr>
          <p:nvPr/>
        </p:nvGrpSpPr>
        <p:grpSpPr bwMode="auto">
          <a:xfrm rot="16200000" flipH="1">
            <a:off x="4928394" y="2800023"/>
            <a:ext cx="361950" cy="211138"/>
            <a:chOff x="785" y="2104"/>
            <a:chExt cx="228" cy="133"/>
          </a:xfrm>
        </p:grpSpPr>
        <p:sp>
          <p:nvSpPr>
            <p:cNvPr id="129" name="Oval 918"/>
            <p:cNvSpPr>
              <a:spLocks noChangeArrowheads="1"/>
            </p:cNvSpPr>
            <p:nvPr/>
          </p:nvSpPr>
          <p:spPr bwMode="auto">
            <a:xfrm>
              <a:off x="802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0" name="Oval 919"/>
            <p:cNvSpPr>
              <a:spLocks noChangeArrowheads="1"/>
            </p:cNvSpPr>
            <p:nvPr/>
          </p:nvSpPr>
          <p:spPr bwMode="auto">
            <a:xfrm>
              <a:off x="901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1" name="Rectangle 920"/>
            <p:cNvSpPr>
              <a:spLocks noChangeArrowheads="1"/>
            </p:cNvSpPr>
            <p:nvPr/>
          </p:nvSpPr>
          <p:spPr bwMode="auto">
            <a:xfrm>
              <a:off x="785" y="2104"/>
              <a:ext cx="228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2" name="Line 921"/>
            <p:cNvSpPr>
              <a:spLocks noChangeShapeType="1"/>
            </p:cNvSpPr>
            <p:nvPr/>
          </p:nvSpPr>
          <p:spPr bwMode="auto">
            <a:xfrm>
              <a:off x="832" y="2170"/>
              <a:ext cx="1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33" name="Line 27"/>
          <p:cNvSpPr>
            <a:spLocks noChangeShapeType="1"/>
          </p:cNvSpPr>
          <p:nvPr/>
        </p:nvSpPr>
        <p:spPr bwMode="auto">
          <a:xfrm rot="-5400000" flipH="1" flipV="1">
            <a:off x="4679157" y="2990522"/>
            <a:ext cx="0" cy="3095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34" name="Text Box 929"/>
          <p:cNvSpPr txBox="1">
            <a:spLocks noChangeArrowheads="1"/>
          </p:cNvSpPr>
          <p:nvPr/>
        </p:nvSpPr>
        <p:spPr bwMode="auto">
          <a:xfrm>
            <a:off x="5148263" y="2796054"/>
            <a:ext cx="4905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/>
              <a:t>150 kW</a:t>
            </a:r>
          </a:p>
        </p:txBody>
      </p:sp>
      <p:sp>
        <p:nvSpPr>
          <p:cNvPr id="135" name="Text Box 930"/>
          <p:cNvSpPr txBox="1">
            <a:spLocks noChangeArrowheads="1"/>
          </p:cNvSpPr>
          <p:nvPr/>
        </p:nvSpPr>
        <p:spPr bwMode="auto">
          <a:xfrm>
            <a:off x="4859338" y="3083392"/>
            <a:ext cx="4905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/>
              <a:t>150 kW</a:t>
            </a:r>
          </a:p>
        </p:txBody>
      </p:sp>
      <p:sp>
        <p:nvSpPr>
          <p:cNvPr id="136" name="Text Box 931"/>
          <p:cNvSpPr txBox="1">
            <a:spLocks noChangeArrowheads="1"/>
          </p:cNvSpPr>
          <p:nvPr/>
        </p:nvSpPr>
        <p:spPr bwMode="auto">
          <a:xfrm>
            <a:off x="5148263" y="3318342"/>
            <a:ext cx="4905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/>
              <a:t>150 kW</a:t>
            </a:r>
          </a:p>
        </p:txBody>
      </p:sp>
      <p:sp>
        <p:nvSpPr>
          <p:cNvPr id="137" name="Text Box 932"/>
          <p:cNvSpPr txBox="1">
            <a:spLocks noChangeArrowheads="1"/>
          </p:cNvSpPr>
          <p:nvPr/>
        </p:nvSpPr>
        <p:spPr bwMode="auto">
          <a:xfrm>
            <a:off x="5449888" y="3605679"/>
            <a:ext cx="4905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/>
              <a:t>150 kW</a:t>
            </a:r>
          </a:p>
        </p:txBody>
      </p:sp>
      <p:sp>
        <p:nvSpPr>
          <p:cNvPr id="138" name="Text Box 944"/>
          <p:cNvSpPr txBox="1">
            <a:spLocks noChangeArrowheads="1"/>
          </p:cNvSpPr>
          <p:nvPr/>
        </p:nvSpPr>
        <p:spPr bwMode="auto">
          <a:xfrm>
            <a:off x="5219700" y="3083392"/>
            <a:ext cx="7921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/>
            <a:r>
              <a:rPr lang="en-US" sz="1200" b="1">
                <a:solidFill>
                  <a:srgbClr val="000099"/>
                </a:solidFill>
              </a:rPr>
              <a:t>pulsed</a:t>
            </a:r>
          </a:p>
        </p:txBody>
      </p:sp>
      <p:sp>
        <p:nvSpPr>
          <p:cNvPr id="139" name="AutoShape 954"/>
          <p:cNvSpPr>
            <a:spLocks noChangeArrowheads="1"/>
          </p:cNvSpPr>
          <p:nvPr/>
        </p:nvSpPr>
        <p:spPr bwMode="auto">
          <a:xfrm>
            <a:off x="6444208" y="3516605"/>
            <a:ext cx="2520007" cy="576064"/>
          </a:xfrm>
          <a:prstGeom prst="wedgeRectCallout">
            <a:avLst>
              <a:gd name="adj1" fmla="val -76324"/>
              <a:gd name="adj2" fmla="val 68494"/>
            </a:avLst>
          </a:prstGeom>
          <a:solidFill>
            <a:srgbClr val="CCFFFF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spcAft>
                <a:spcPts val="600"/>
              </a:spcAft>
            </a:pPr>
            <a:r>
              <a:rPr lang="en-US" sz="1200" b="1" dirty="0">
                <a:solidFill>
                  <a:srgbClr val="800080"/>
                </a:solidFill>
              </a:rPr>
              <a:t>3 x 150 kW </a:t>
            </a:r>
            <a:r>
              <a:rPr lang="en-US" sz="1200" b="1" dirty="0" smtClean="0">
                <a:solidFill>
                  <a:srgbClr val="800080"/>
                </a:solidFill>
              </a:rPr>
              <a:t>SSA [ELTA/SOLEIL]</a:t>
            </a:r>
            <a:endParaRPr lang="en-US" sz="1200" b="1" dirty="0">
              <a:solidFill>
                <a:srgbClr val="800080"/>
              </a:solidFill>
            </a:endParaRPr>
          </a:p>
          <a:p>
            <a:pPr marL="228600" lvl="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>
                <a:solidFill>
                  <a:srgbClr val="800080"/>
                </a:solidFill>
              </a:rPr>
              <a:t>in operation since 2013</a:t>
            </a:r>
          </a:p>
          <a:p>
            <a:pPr marL="228600" indent="-228600">
              <a:spcAft>
                <a:spcPts val="600"/>
              </a:spcAft>
            </a:pPr>
            <a:endParaRPr lang="en-US" sz="1200" b="1" dirty="0">
              <a:solidFill>
                <a:srgbClr val="800080"/>
              </a:solidFill>
            </a:endParaRPr>
          </a:p>
        </p:txBody>
      </p:sp>
      <p:sp>
        <p:nvSpPr>
          <p:cNvPr id="140" name="Rectangle 179"/>
          <p:cNvSpPr>
            <a:spLocks noChangeArrowheads="1"/>
          </p:cNvSpPr>
          <p:nvPr/>
        </p:nvSpPr>
        <p:spPr bwMode="auto">
          <a:xfrm>
            <a:off x="6981825" y="1647701"/>
            <a:ext cx="647700" cy="719137"/>
          </a:xfrm>
          <a:prstGeom prst="rect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41" name="Line 148"/>
          <p:cNvSpPr>
            <a:spLocks noChangeShapeType="1"/>
          </p:cNvSpPr>
          <p:nvPr/>
        </p:nvSpPr>
        <p:spPr bwMode="auto">
          <a:xfrm flipH="1" flipV="1">
            <a:off x="6875463" y="2001713"/>
            <a:ext cx="250825" cy="6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42" name="Group 166"/>
          <p:cNvGrpSpPr>
            <a:grpSpLocks/>
          </p:cNvGrpSpPr>
          <p:nvPr/>
        </p:nvGrpSpPr>
        <p:grpSpPr bwMode="auto">
          <a:xfrm rot="5400000">
            <a:off x="6958012" y="1817564"/>
            <a:ext cx="601663" cy="373062"/>
            <a:chOff x="3556" y="3167"/>
            <a:chExt cx="379" cy="237"/>
          </a:xfrm>
        </p:grpSpPr>
        <p:sp>
          <p:nvSpPr>
            <p:cNvPr id="143" name="Line 167"/>
            <p:cNvSpPr>
              <a:spLocks noChangeShapeType="1"/>
            </p:cNvSpPr>
            <p:nvPr/>
          </p:nvSpPr>
          <p:spPr bwMode="auto">
            <a:xfrm rot="-5400000" flipH="1" flipV="1">
              <a:off x="3867" y="3194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44" name="Line 171"/>
            <p:cNvSpPr>
              <a:spLocks noChangeShapeType="1"/>
            </p:cNvSpPr>
            <p:nvPr/>
          </p:nvSpPr>
          <p:spPr bwMode="auto">
            <a:xfrm rot="16200000" flipV="1">
              <a:off x="3861" y="3323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Line 169"/>
            <p:cNvSpPr>
              <a:spLocks noChangeShapeType="1"/>
            </p:cNvSpPr>
            <p:nvPr/>
          </p:nvSpPr>
          <p:spPr bwMode="auto">
            <a:xfrm rot="16200000" flipV="1">
              <a:off x="3484" y="3328"/>
              <a:ext cx="149" cy="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Line 170"/>
            <p:cNvSpPr>
              <a:spLocks noChangeShapeType="1"/>
            </p:cNvSpPr>
            <p:nvPr/>
          </p:nvSpPr>
          <p:spPr bwMode="auto">
            <a:xfrm rot="16200000" flipH="1">
              <a:off x="3631" y="3194"/>
              <a:ext cx="1" cy="14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47" name="Line 172"/>
            <p:cNvSpPr>
              <a:spLocks noChangeShapeType="1"/>
            </p:cNvSpPr>
            <p:nvPr/>
          </p:nvSpPr>
          <p:spPr bwMode="auto">
            <a:xfrm rot="16200000" flipH="1">
              <a:off x="3726" y="3368"/>
              <a:ext cx="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148" name="Group 173"/>
            <p:cNvGrpSpPr>
              <a:grpSpLocks/>
            </p:cNvGrpSpPr>
            <p:nvPr/>
          </p:nvGrpSpPr>
          <p:grpSpPr bwMode="auto">
            <a:xfrm rot="-5400000">
              <a:off x="3661" y="3211"/>
              <a:ext cx="187" cy="104"/>
              <a:chOff x="3651" y="3248"/>
              <a:chExt cx="227" cy="91"/>
            </a:xfrm>
          </p:grpSpPr>
          <p:sp>
            <p:nvSpPr>
              <p:cNvPr id="150" name="Rectangle 174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1" name="Rectangle 175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2" name="Rectangle 176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3" name="Rectangle 177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4" name="Rectangle 178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49" name="Line 168"/>
            <p:cNvSpPr>
              <a:spLocks noChangeShapeType="1"/>
            </p:cNvSpPr>
            <p:nvPr/>
          </p:nvSpPr>
          <p:spPr bwMode="auto">
            <a:xfrm rot="-5400000">
              <a:off x="3743" y="3202"/>
              <a:ext cx="2" cy="37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" name="Rectangle 905"/>
          <p:cNvSpPr>
            <a:spLocks noChangeArrowheads="1"/>
          </p:cNvSpPr>
          <p:nvPr/>
        </p:nvSpPr>
        <p:spPr bwMode="auto">
          <a:xfrm rot="-214580">
            <a:off x="4716463" y="5168081"/>
            <a:ext cx="412750" cy="2540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ctr"/>
            <a:r>
              <a:rPr lang="en-US" sz="1000" b="1"/>
              <a:t>ID</a:t>
            </a:r>
          </a:p>
        </p:txBody>
      </p:sp>
      <p:sp>
        <p:nvSpPr>
          <p:cNvPr id="156" name="Rectangle 906"/>
          <p:cNvSpPr>
            <a:spLocks noChangeArrowheads="1"/>
          </p:cNvSpPr>
          <p:nvPr/>
        </p:nvSpPr>
        <p:spPr bwMode="auto">
          <a:xfrm rot="-343435">
            <a:off x="5508625" y="5144269"/>
            <a:ext cx="412750" cy="2540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ctr"/>
            <a:r>
              <a:rPr lang="en-US" sz="1000" b="1"/>
              <a:t>ID</a:t>
            </a:r>
          </a:p>
        </p:txBody>
      </p:sp>
      <p:sp>
        <p:nvSpPr>
          <p:cNvPr id="157" name="AutoShape 753"/>
          <p:cNvSpPr>
            <a:spLocks noChangeArrowheads="1"/>
          </p:cNvSpPr>
          <p:nvPr/>
        </p:nvSpPr>
        <p:spPr bwMode="auto">
          <a:xfrm rot="21369131" flipV="1">
            <a:off x="5288918" y="5159775"/>
            <a:ext cx="74612" cy="223989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8" name="AutoShape 754"/>
          <p:cNvSpPr>
            <a:spLocks noChangeArrowheads="1"/>
          </p:cNvSpPr>
          <p:nvPr/>
        </p:nvSpPr>
        <p:spPr bwMode="auto">
          <a:xfrm rot="21369131" flipV="1">
            <a:off x="5399792" y="5152318"/>
            <a:ext cx="74612" cy="223989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9" name="Line 757"/>
          <p:cNvSpPr>
            <a:spLocks noChangeShapeType="1"/>
          </p:cNvSpPr>
          <p:nvPr/>
        </p:nvSpPr>
        <p:spPr bwMode="auto">
          <a:xfrm rot="21369131" flipH="1">
            <a:off x="5305597" y="4879766"/>
            <a:ext cx="0" cy="288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60" name="Group 758"/>
          <p:cNvGrpSpPr>
            <a:grpSpLocks/>
          </p:cNvGrpSpPr>
          <p:nvPr/>
        </p:nvGrpSpPr>
        <p:grpSpPr bwMode="auto">
          <a:xfrm rot="21369131" flipH="1" flipV="1">
            <a:off x="5144842" y="4556918"/>
            <a:ext cx="361950" cy="211138"/>
            <a:chOff x="785" y="2104"/>
            <a:chExt cx="228" cy="133"/>
          </a:xfrm>
        </p:grpSpPr>
        <p:sp>
          <p:nvSpPr>
            <p:cNvPr id="161" name="Oval 759"/>
            <p:cNvSpPr>
              <a:spLocks noChangeArrowheads="1"/>
            </p:cNvSpPr>
            <p:nvPr/>
          </p:nvSpPr>
          <p:spPr bwMode="auto">
            <a:xfrm>
              <a:off x="802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" name="Oval 760"/>
            <p:cNvSpPr>
              <a:spLocks noChangeArrowheads="1"/>
            </p:cNvSpPr>
            <p:nvPr/>
          </p:nvSpPr>
          <p:spPr bwMode="auto">
            <a:xfrm>
              <a:off x="901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" name="Rectangle 761"/>
            <p:cNvSpPr>
              <a:spLocks noChangeArrowheads="1"/>
            </p:cNvSpPr>
            <p:nvPr/>
          </p:nvSpPr>
          <p:spPr bwMode="auto">
            <a:xfrm>
              <a:off x="785" y="2104"/>
              <a:ext cx="228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" name="Line 762"/>
            <p:cNvSpPr>
              <a:spLocks noChangeShapeType="1"/>
            </p:cNvSpPr>
            <p:nvPr/>
          </p:nvSpPr>
          <p:spPr bwMode="auto">
            <a:xfrm>
              <a:off x="832" y="2170"/>
              <a:ext cx="1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65" name="Line 764"/>
          <p:cNvSpPr>
            <a:spLocks noChangeShapeType="1"/>
          </p:cNvSpPr>
          <p:nvPr/>
        </p:nvSpPr>
        <p:spPr bwMode="auto">
          <a:xfrm rot="21369131">
            <a:off x="5413968" y="5002674"/>
            <a:ext cx="3175" cy="142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6" name="Line 765"/>
          <p:cNvSpPr>
            <a:spLocks noChangeShapeType="1"/>
          </p:cNvSpPr>
          <p:nvPr/>
        </p:nvSpPr>
        <p:spPr bwMode="auto">
          <a:xfrm rot="21369131" flipH="1" flipV="1">
            <a:off x="5297035" y="4889985"/>
            <a:ext cx="271463" cy="4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67" name="Group 766"/>
          <p:cNvGrpSpPr>
            <a:grpSpLocks/>
          </p:cNvGrpSpPr>
          <p:nvPr/>
        </p:nvGrpSpPr>
        <p:grpSpPr bwMode="auto">
          <a:xfrm rot="21369131" flipH="1" flipV="1">
            <a:off x="5371295" y="4280749"/>
            <a:ext cx="361950" cy="211138"/>
            <a:chOff x="785" y="2104"/>
            <a:chExt cx="228" cy="133"/>
          </a:xfrm>
        </p:grpSpPr>
        <p:sp>
          <p:nvSpPr>
            <p:cNvPr id="168" name="Oval 767"/>
            <p:cNvSpPr>
              <a:spLocks noChangeArrowheads="1"/>
            </p:cNvSpPr>
            <p:nvPr/>
          </p:nvSpPr>
          <p:spPr bwMode="auto">
            <a:xfrm>
              <a:off x="802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" name="Oval 768"/>
            <p:cNvSpPr>
              <a:spLocks noChangeArrowheads="1"/>
            </p:cNvSpPr>
            <p:nvPr/>
          </p:nvSpPr>
          <p:spPr bwMode="auto">
            <a:xfrm>
              <a:off x="901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" name="Rectangle 769"/>
            <p:cNvSpPr>
              <a:spLocks noChangeArrowheads="1"/>
            </p:cNvSpPr>
            <p:nvPr/>
          </p:nvSpPr>
          <p:spPr bwMode="auto">
            <a:xfrm>
              <a:off x="785" y="2104"/>
              <a:ext cx="228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" name="Line 770"/>
            <p:cNvSpPr>
              <a:spLocks noChangeShapeType="1"/>
            </p:cNvSpPr>
            <p:nvPr/>
          </p:nvSpPr>
          <p:spPr bwMode="auto">
            <a:xfrm>
              <a:off x="832" y="2170"/>
              <a:ext cx="1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72" name="Line 771"/>
          <p:cNvSpPr>
            <a:spLocks noChangeShapeType="1"/>
          </p:cNvSpPr>
          <p:nvPr/>
        </p:nvSpPr>
        <p:spPr bwMode="auto">
          <a:xfrm rot="21369131" flipV="1">
            <a:off x="5553790" y="4398547"/>
            <a:ext cx="4763" cy="493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73" name="Line 772"/>
          <p:cNvSpPr>
            <a:spLocks noChangeShapeType="1"/>
          </p:cNvSpPr>
          <p:nvPr/>
        </p:nvSpPr>
        <p:spPr bwMode="auto">
          <a:xfrm rot="21369131" flipH="1">
            <a:off x="5401728" y="4979749"/>
            <a:ext cx="4206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74" name="Group 773"/>
          <p:cNvGrpSpPr>
            <a:grpSpLocks/>
          </p:cNvGrpSpPr>
          <p:nvPr/>
        </p:nvGrpSpPr>
        <p:grpSpPr bwMode="auto">
          <a:xfrm rot="21369131" flipH="1" flipV="1">
            <a:off x="5613470" y="4522217"/>
            <a:ext cx="361950" cy="211138"/>
            <a:chOff x="785" y="2104"/>
            <a:chExt cx="228" cy="133"/>
          </a:xfrm>
        </p:grpSpPr>
        <p:sp>
          <p:nvSpPr>
            <p:cNvPr id="175" name="Oval 774"/>
            <p:cNvSpPr>
              <a:spLocks noChangeArrowheads="1"/>
            </p:cNvSpPr>
            <p:nvPr/>
          </p:nvSpPr>
          <p:spPr bwMode="auto">
            <a:xfrm>
              <a:off x="802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6" name="Oval 775"/>
            <p:cNvSpPr>
              <a:spLocks noChangeArrowheads="1"/>
            </p:cNvSpPr>
            <p:nvPr/>
          </p:nvSpPr>
          <p:spPr bwMode="auto">
            <a:xfrm>
              <a:off x="901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7" name="Rectangle 776"/>
            <p:cNvSpPr>
              <a:spLocks noChangeArrowheads="1"/>
            </p:cNvSpPr>
            <p:nvPr/>
          </p:nvSpPr>
          <p:spPr bwMode="auto">
            <a:xfrm>
              <a:off x="785" y="2104"/>
              <a:ext cx="228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8" name="Line 777"/>
            <p:cNvSpPr>
              <a:spLocks noChangeShapeType="1"/>
            </p:cNvSpPr>
            <p:nvPr/>
          </p:nvSpPr>
          <p:spPr bwMode="auto">
            <a:xfrm>
              <a:off x="832" y="2170"/>
              <a:ext cx="1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79" name="Line 778"/>
          <p:cNvSpPr>
            <a:spLocks noChangeShapeType="1"/>
          </p:cNvSpPr>
          <p:nvPr/>
        </p:nvSpPr>
        <p:spPr bwMode="auto">
          <a:xfrm rot="21369131" flipH="1" flipV="1">
            <a:off x="5807481" y="4620151"/>
            <a:ext cx="0" cy="355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0DF3DEB-2E38-4F05-B194-6862D7B0B2DB}"/>
              </a:ext>
            </a:extLst>
          </p:cNvPr>
          <p:cNvGrpSpPr/>
          <p:nvPr/>
        </p:nvGrpSpPr>
        <p:grpSpPr>
          <a:xfrm>
            <a:off x="5171076" y="4809589"/>
            <a:ext cx="166688" cy="580200"/>
            <a:chOff x="5171076" y="5830129"/>
            <a:chExt cx="166688" cy="580200"/>
          </a:xfrm>
        </p:grpSpPr>
        <p:sp>
          <p:nvSpPr>
            <p:cNvPr id="181" name="AutoShape 755"/>
            <p:cNvSpPr>
              <a:spLocks noChangeArrowheads="1"/>
            </p:cNvSpPr>
            <p:nvPr/>
          </p:nvSpPr>
          <p:spPr bwMode="auto">
            <a:xfrm rot="21369131" flipV="1">
              <a:off x="5177947" y="6186340"/>
              <a:ext cx="74612" cy="223989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2" name="Line 763"/>
            <p:cNvSpPr>
              <a:spLocks noChangeShapeType="1"/>
            </p:cNvSpPr>
            <p:nvPr/>
          </p:nvSpPr>
          <p:spPr bwMode="auto">
            <a:xfrm rot="21369131">
              <a:off x="5190154" y="5830129"/>
              <a:ext cx="1588" cy="355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83" name="Line 779"/>
            <p:cNvSpPr>
              <a:spLocks noChangeShapeType="1"/>
            </p:cNvSpPr>
            <p:nvPr/>
          </p:nvSpPr>
          <p:spPr bwMode="auto">
            <a:xfrm rot="21369131" flipV="1">
              <a:off x="5171076" y="5839778"/>
              <a:ext cx="1666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84" name="Line 780"/>
          <p:cNvSpPr>
            <a:spLocks noChangeShapeType="1"/>
          </p:cNvSpPr>
          <p:nvPr/>
        </p:nvSpPr>
        <p:spPr bwMode="auto">
          <a:xfrm rot="21369131" flipH="1" flipV="1">
            <a:off x="5329454" y="4664800"/>
            <a:ext cx="0" cy="1508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5" name="Text Box 935"/>
          <p:cNvSpPr txBox="1">
            <a:spLocks noChangeArrowheads="1"/>
          </p:cNvSpPr>
          <p:nvPr/>
        </p:nvSpPr>
        <p:spPr bwMode="auto">
          <a:xfrm>
            <a:off x="5816600" y="4804242"/>
            <a:ext cx="490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 dirty="0"/>
              <a:t>150 kW</a:t>
            </a:r>
          </a:p>
        </p:txBody>
      </p:sp>
      <p:sp>
        <p:nvSpPr>
          <p:cNvPr id="186" name="Text Box 937"/>
          <p:cNvSpPr txBox="1">
            <a:spLocks noChangeArrowheads="1"/>
          </p:cNvSpPr>
          <p:nvPr/>
        </p:nvSpPr>
        <p:spPr bwMode="auto">
          <a:xfrm>
            <a:off x="4854575" y="4399731"/>
            <a:ext cx="490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/>
              <a:t>150 kW</a:t>
            </a:r>
          </a:p>
        </p:txBody>
      </p:sp>
      <p:grpSp>
        <p:nvGrpSpPr>
          <p:cNvPr id="187" name="Group 238"/>
          <p:cNvGrpSpPr/>
          <p:nvPr/>
        </p:nvGrpSpPr>
        <p:grpSpPr>
          <a:xfrm>
            <a:off x="2770276" y="4225652"/>
            <a:ext cx="1657708" cy="1171694"/>
            <a:chOff x="2889814" y="3811027"/>
            <a:chExt cx="1657708" cy="1171694"/>
          </a:xfrm>
        </p:grpSpPr>
        <p:grpSp>
          <p:nvGrpSpPr>
            <p:cNvPr id="188" name="Group 44"/>
            <p:cNvGrpSpPr>
              <a:grpSpLocks/>
            </p:cNvGrpSpPr>
            <p:nvPr/>
          </p:nvGrpSpPr>
          <p:grpSpPr bwMode="auto">
            <a:xfrm rot="11576126">
              <a:off x="3060060" y="4622077"/>
              <a:ext cx="292538" cy="160972"/>
              <a:chOff x="3651" y="3248"/>
              <a:chExt cx="227" cy="91"/>
            </a:xfrm>
          </p:grpSpPr>
          <p:sp>
            <p:nvSpPr>
              <p:cNvPr id="206" name="Rectangle 45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7" name="Rectangle 46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8" name="Rectangle 47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9" name="Rectangle 48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0" name="Rectangle 49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89" name="Line 571"/>
            <p:cNvSpPr>
              <a:spLocks noChangeShapeType="1"/>
            </p:cNvSpPr>
            <p:nvPr/>
          </p:nvSpPr>
          <p:spPr bwMode="auto">
            <a:xfrm rot="11606041" flipH="1" flipV="1">
              <a:off x="3199377" y="4411578"/>
              <a:ext cx="0" cy="2043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90" name="Line 572"/>
            <p:cNvSpPr>
              <a:spLocks noChangeShapeType="1"/>
            </p:cNvSpPr>
            <p:nvPr/>
          </p:nvSpPr>
          <p:spPr bwMode="auto">
            <a:xfrm rot="11606041" flipH="1">
              <a:off x="2968753" y="4368240"/>
              <a:ext cx="1547" cy="569595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Line 573"/>
            <p:cNvSpPr>
              <a:spLocks noChangeShapeType="1"/>
            </p:cNvSpPr>
            <p:nvPr/>
          </p:nvSpPr>
          <p:spPr bwMode="auto">
            <a:xfrm rot="11606041" flipV="1">
              <a:off x="2899101" y="4944026"/>
              <a:ext cx="210502" cy="154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Line 574"/>
            <p:cNvSpPr>
              <a:spLocks noChangeShapeType="1"/>
            </p:cNvSpPr>
            <p:nvPr/>
          </p:nvSpPr>
          <p:spPr bwMode="auto">
            <a:xfrm rot="11606041">
              <a:off x="3118890" y="4772219"/>
              <a:ext cx="0" cy="2105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93" name="Line 575"/>
            <p:cNvSpPr>
              <a:spLocks noChangeShapeType="1"/>
            </p:cNvSpPr>
            <p:nvPr/>
          </p:nvSpPr>
          <p:spPr bwMode="auto">
            <a:xfrm rot="11606041" flipV="1">
              <a:off x="3016735" y="4406936"/>
              <a:ext cx="210502" cy="1547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Line 577"/>
            <p:cNvSpPr>
              <a:spLocks noChangeShapeType="1"/>
            </p:cNvSpPr>
            <p:nvPr/>
          </p:nvSpPr>
          <p:spPr bwMode="auto">
            <a:xfrm rot="11606041" flipH="1">
              <a:off x="2889814" y="4648394"/>
              <a:ext cx="7119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95" name="Line 578"/>
            <p:cNvSpPr>
              <a:spLocks noChangeShapeType="1"/>
            </p:cNvSpPr>
            <p:nvPr/>
          </p:nvSpPr>
          <p:spPr bwMode="auto">
            <a:xfrm rot="11606041" flipH="1">
              <a:off x="2989919" y="3865981"/>
              <a:ext cx="16349" cy="80313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  <p:grpSp>
          <p:nvGrpSpPr>
            <p:cNvPr id="196" name="Group 588"/>
            <p:cNvGrpSpPr>
              <a:grpSpLocks/>
            </p:cNvGrpSpPr>
            <p:nvPr/>
          </p:nvGrpSpPr>
          <p:grpSpPr bwMode="auto">
            <a:xfrm rot="11606041">
              <a:off x="3063185" y="4623632"/>
              <a:ext cx="289440" cy="160972"/>
              <a:chOff x="3651" y="3248"/>
              <a:chExt cx="227" cy="91"/>
            </a:xfrm>
          </p:grpSpPr>
          <p:sp>
            <p:nvSpPr>
              <p:cNvPr id="201" name="Rectangle 589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2" name="Rectangle 590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3" name="Rectangle 591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4" name="Rectangle 592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5" name="Rectangle 593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197" name="Group 652"/>
            <p:cNvGrpSpPr>
              <a:grpSpLocks/>
            </p:cNvGrpSpPr>
            <p:nvPr/>
          </p:nvGrpSpPr>
          <p:grpSpPr bwMode="auto">
            <a:xfrm rot="759889">
              <a:off x="3775163" y="3811027"/>
              <a:ext cx="772359" cy="702707"/>
              <a:chOff x="2426" y="890"/>
              <a:chExt cx="499" cy="454"/>
            </a:xfrm>
          </p:grpSpPr>
          <p:sp>
            <p:nvSpPr>
              <p:cNvPr id="199" name="AutoShape 653"/>
              <p:cNvSpPr>
                <a:spLocks noChangeArrowheads="1"/>
              </p:cNvSpPr>
              <p:nvPr/>
            </p:nvSpPr>
            <p:spPr bwMode="auto">
              <a:xfrm rot="-5400000">
                <a:off x="2404" y="912"/>
                <a:ext cx="454" cy="409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0" name="Text Box 654"/>
              <p:cNvSpPr txBox="1">
                <a:spLocks noChangeArrowheads="1"/>
              </p:cNvSpPr>
              <p:nvPr/>
            </p:nvSpPr>
            <p:spPr bwMode="auto">
              <a:xfrm>
                <a:off x="2472" y="1026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66700" indent="-266700"/>
                <a:r>
                  <a:rPr lang="en-US" sz="1400"/>
                  <a:t>Klys3</a:t>
                </a:r>
              </a:p>
            </p:txBody>
          </p:sp>
        </p:grpSp>
        <p:sp>
          <p:nvSpPr>
            <p:cNvPr id="198" name="Line 665"/>
            <p:cNvSpPr>
              <a:spLocks noChangeShapeType="1"/>
            </p:cNvSpPr>
            <p:nvPr/>
          </p:nvSpPr>
          <p:spPr bwMode="auto">
            <a:xfrm rot="286919">
              <a:off x="3102144" y="3907575"/>
              <a:ext cx="694222" cy="1322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GB"/>
            </a:p>
          </p:txBody>
        </p:sp>
      </p:grpSp>
      <p:sp>
        <p:nvSpPr>
          <p:cNvPr id="211" name="Text Box 935"/>
          <p:cNvSpPr txBox="1">
            <a:spLocks noChangeArrowheads="1"/>
          </p:cNvSpPr>
          <p:nvPr/>
        </p:nvSpPr>
        <p:spPr bwMode="auto">
          <a:xfrm>
            <a:off x="5305598" y="4081636"/>
            <a:ext cx="490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 dirty="0"/>
              <a:t>150 kW</a:t>
            </a:r>
          </a:p>
        </p:txBody>
      </p:sp>
      <p:sp>
        <p:nvSpPr>
          <p:cNvPr id="212" name="AutoShape 955"/>
          <p:cNvSpPr>
            <a:spLocks noChangeArrowheads="1"/>
          </p:cNvSpPr>
          <p:nvPr/>
        </p:nvSpPr>
        <p:spPr bwMode="auto">
          <a:xfrm>
            <a:off x="6516216" y="4153644"/>
            <a:ext cx="2411983" cy="1141095"/>
          </a:xfrm>
          <a:prstGeom prst="wedgeRectCallout">
            <a:avLst>
              <a:gd name="adj1" fmla="val -93429"/>
              <a:gd name="adj2" fmla="val 33414"/>
            </a:avLst>
          </a:prstGeom>
          <a:solidFill>
            <a:srgbClr val="CCFFCC"/>
          </a:solidFill>
          <a:ln w="9525" algn="ctr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006600"/>
                </a:solidFill>
              </a:rPr>
              <a:t>3 prototype HOM damped cavities</a:t>
            </a:r>
            <a:endParaRPr lang="en-US" sz="1200" dirty="0">
              <a:solidFill>
                <a:srgbClr val="006600"/>
              </a:solidFill>
            </a:endParaRPr>
          </a:p>
          <a:p>
            <a:pPr marL="179388" lvl="1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>
                <a:solidFill>
                  <a:srgbClr val="006600"/>
                </a:solidFill>
              </a:rPr>
              <a:t>In operation since 2013</a:t>
            </a:r>
          </a:p>
          <a:p>
            <a:pPr marL="179388" lvl="1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>
                <a:solidFill>
                  <a:srgbClr val="006600"/>
                </a:solidFill>
              </a:rPr>
              <a:t>One cavity removed due to a micro </a:t>
            </a:r>
            <a:r>
              <a:rPr lang="en-US" sz="1200" dirty="0" smtClean="0">
                <a:solidFill>
                  <a:srgbClr val="006600"/>
                </a:solidFill>
              </a:rPr>
              <a:t>leak</a:t>
            </a:r>
            <a:endParaRPr lang="en-US" sz="1200" dirty="0">
              <a:solidFill>
                <a:srgbClr val="006600"/>
              </a:solidFill>
            </a:endParaRPr>
          </a:p>
        </p:txBody>
      </p:sp>
      <p:pic>
        <p:nvPicPr>
          <p:cNvPr id="213" name="Picture 2" descr="C:\Users\jacob\Documents\WORKSHOPS\ESLS\2011\DSC_0152 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7420"/>
            <a:ext cx="2324189" cy="185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709" y="4058885"/>
            <a:ext cx="2329735" cy="15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5" name="Group 44"/>
          <p:cNvGrpSpPr>
            <a:grpSpLocks/>
          </p:cNvGrpSpPr>
          <p:nvPr/>
        </p:nvGrpSpPr>
        <p:grpSpPr bwMode="auto">
          <a:xfrm rot="13801361">
            <a:off x="4149576" y="2665353"/>
            <a:ext cx="300037" cy="165100"/>
            <a:chOff x="3651" y="3248"/>
            <a:chExt cx="227" cy="91"/>
          </a:xfrm>
        </p:grpSpPr>
        <p:sp>
          <p:nvSpPr>
            <p:cNvPr id="216" name="Rectangle 45"/>
            <p:cNvSpPr>
              <a:spLocks noChangeArrowheads="1"/>
            </p:cNvSpPr>
            <p:nvPr/>
          </p:nvSpPr>
          <p:spPr bwMode="auto">
            <a:xfrm>
              <a:off x="3651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17" name="Rectangle 46"/>
            <p:cNvSpPr>
              <a:spLocks noChangeArrowheads="1"/>
            </p:cNvSpPr>
            <p:nvPr/>
          </p:nvSpPr>
          <p:spPr bwMode="auto">
            <a:xfrm>
              <a:off x="3696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18" name="Rectangle 47"/>
            <p:cNvSpPr>
              <a:spLocks noChangeArrowheads="1"/>
            </p:cNvSpPr>
            <p:nvPr/>
          </p:nvSpPr>
          <p:spPr bwMode="auto">
            <a:xfrm>
              <a:off x="3742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19" name="Rectangle 48"/>
            <p:cNvSpPr>
              <a:spLocks noChangeArrowheads="1"/>
            </p:cNvSpPr>
            <p:nvPr/>
          </p:nvSpPr>
          <p:spPr bwMode="auto">
            <a:xfrm>
              <a:off x="3787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20" name="Rectangle 49"/>
            <p:cNvSpPr>
              <a:spLocks noChangeArrowheads="1"/>
            </p:cNvSpPr>
            <p:nvPr/>
          </p:nvSpPr>
          <p:spPr bwMode="auto">
            <a:xfrm>
              <a:off x="3833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221" name="Group 44"/>
          <p:cNvGrpSpPr>
            <a:grpSpLocks/>
          </p:cNvGrpSpPr>
          <p:nvPr/>
        </p:nvGrpSpPr>
        <p:grpSpPr bwMode="auto">
          <a:xfrm rot="17952968">
            <a:off x="4207215" y="3766289"/>
            <a:ext cx="300037" cy="165100"/>
            <a:chOff x="3651" y="3248"/>
            <a:chExt cx="227" cy="91"/>
          </a:xfrm>
        </p:grpSpPr>
        <p:sp>
          <p:nvSpPr>
            <p:cNvPr id="222" name="Rectangle 45"/>
            <p:cNvSpPr>
              <a:spLocks noChangeArrowheads="1"/>
            </p:cNvSpPr>
            <p:nvPr/>
          </p:nvSpPr>
          <p:spPr bwMode="auto">
            <a:xfrm>
              <a:off x="3651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23" name="Rectangle 46"/>
            <p:cNvSpPr>
              <a:spLocks noChangeArrowheads="1"/>
            </p:cNvSpPr>
            <p:nvPr/>
          </p:nvSpPr>
          <p:spPr bwMode="auto">
            <a:xfrm>
              <a:off x="3696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24" name="Rectangle 47"/>
            <p:cNvSpPr>
              <a:spLocks noChangeArrowheads="1"/>
            </p:cNvSpPr>
            <p:nvPr/>
          </p:nvSpPr>
          <p:spPr bwMode="auto">
            <a:xfrm>
              <a:off x="3742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25" name="Rectangle 48"/>
            <p:cNvSpPr>
              <a:spLocks noChangeArrowheads="1"/>
            </p:cNvSpPr>
            <p:nvPr/>
          </p:nvSpPr>
          <p:spPr bwMode="auto">
            <a:xfrm>
              <a:off x="3787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26" name="Rectangle 49"/>
            <p:cNvSpPr>
              <a:spLocks noChangeArrowheads="1"/>
            </p:cNvSpPr>
            <p:nvPr/>
          </p:nvSpPr>
          <p:spPr bwMode="auto">
            <a:xfrm>
              <a:off x="3833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27" name="Line 30"/>
          <p:cNvSpPr>
            <a:spLocks noChangeShapeType="1"/>
          </p:cNvSpPr>
          <p:nvPr/>
        </p:nvSpPr>
        <p:spPr bwMode="auto">
          <a:xfrm rot="-5400000" flipH="1" flipV="1">
            <a:off x="4391980" y="2543902"/>
            <a:ext cx="144016" cy="21602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228" name="Line 30"/>
          <p:cNvSpPr>
            <a:spLocks noChangeShapeType="1"/>
          </p:cNvSpPr>
          <p:nvPr/>
        </p:nvSpPr>
        <p:spPr bwMode="auto">
          <a:xfrm rot="-5400000" flipV="1">
            <a:off x="4463988" y="3840046"/>
            <a:ext cx="144016" cy="21602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229" name="Line 580"/>
          <p:cNvSpPr>
            <a:spLocks noChangeShapeType="1"/>
          </p:cNvSpPr>
          <p:nvPr/>
        </p:nvSpPr>
        <p:spPr bwMode="auto">
          <a:xfrm rot="11606041">
            <a:off x="4608084" y="3735635"/>
            <a:ext cx="66514" cy="30141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230" name="Line 580"/>
          <p:cNvSpPr>
            <a:spLocks noChangeShapeType="1"/>
          </p:cNvSpPr>
          <p:nvPr/>
        </p:nvSpPr>
        <p:spPr bwMode="auto">
          <a:xfrm rot="11606041">
            <a:off x="4535428" y="2588270"/>
            <a:ext cx="78524" cy="30558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GB"/>
          </a:p>
        </p:txBody>
      </p:sp>
      <p:grpSp>
        <p:nvGrpSpPr>
          <p:cNvPr id="231" name="Group 230"/>
          <p:cNvGrpSpPr/>
          <p:nvPr/>
        </p:nvGrpSpPr>
        <p:grpSpPr>
          <a:xfrm>
            <a:off x="70338" y="680309"/>
            <a:ext cx="2555776" cy="1451193"/>
            <a:chOff x="-200847" y="3031285"/>
            <a:chExt cx="2910695" cy="1829371"/>
          </a:xfrm>
        </p:grpSpPr>
        <p:pic>
          <p:nvPicPr>
            <p:cNvPr id="232" name="Picture 746" descr="BoosterR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0246" y="3031285"/>
              <a:ext cx="2624247" cy="1829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" name="Text Box 749"/>
            <p:cNvSpPr txBox="1">
              <a:spLocks noChangeArrowheads="1"/>
            </p:cNvSpPr>
            <p:nvPr/>
          </p:nvSpPr>
          <p:spPr bwMode="auto">
            <a:xfrm>
              <a:off x="-200847" y="4458704"/>
              <a:ext cx="2910695" cy="3879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6700" indent="-266700" algn="ctr"/>
              <a:r>
                <a:rPr lang="en-US" sz="1400" b="1" dirty="0">
                  <a:solidFill>
                    <a:srgbClr val="FF9900"/>
                  </a:solidFill>
                </a:rPr>
                <a:t>5-cell cavities: </a:t>
              </a:r>
              <a:r>
                <a:rPr lang="en-US" sz="1400" b="1" dirty="0" smtClean="0">
                  <a:solidFill>
                    <a:srgbClr val="FF9900"/>
                  </a:solidFill>
                </a:rPr>
                <a:t>strong HOM</a:t>
              </a:r>
              <a:endParaRPr lang="en-US" sz="1400" b="1" dirty="0">
                <a:solidFill>
                  <a:srgbClr val="FF9900"/>
                </a:solidFill>
              </a:endParaRPr>
            </a:p>
          </p:txBody>
        </p:sp>
      </p:grpSp>
      <p:sp>
        <p:nvSpPr>
          <p:cNvPr id="234" name="Text Box 11"/>
          <p:cNvSpPr txBox="1">
            <a:spLocks noChangeArrowheads="1"/>
          </p:cNvSpPr>
          <p:nvPr/>
        </p:nvSpPr>
        <p:spPr bwMode="auto">
          <a:xfrm>
            <a:off x="3151957" y="5306367"/>
            <a:ext cx="679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8000"/>
                </a:solidFill>
              </a:rPr>
              <a:t>Cell 25</a:t>
            </a:r>
          </a:p>
        </p:txBody>
      </p:sp>
      <p:sp>
        <p:nvSpPr>
          <p:cNvPr id="235" name="Text Box 11"/>
          <p:cNvSpPr txBox="1">
            <a:spLocks noChangeArrowheads="1"/>
          </p:cNvSpPr>
          <p:nvPr/>
        </p:nvSpPr>
        <p:spPr bwMode="auto">
          <a:xfrm>
            <a:off x="5508104" y="5432796"/>
            <a:ext cx="679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8000"/>
                </a:solidFill>
              </a:rPr>
              <a:t>Cell 23</a:t>
            </a:r>
          </a:p>
        </p:txBody>
      </p:sp>
      <p:sp>
        <p:nvSpPr>
          <p:cNvPr id="236" name="AutoShape 954"/>
          <p:cNvSpPr>
            <a:spLocks noChangeArrowheads="1"/>
          </p:cNvSpPr>
          <p:nvPr/>
        </p:nvSpPr>
        <p:spPr bwMode="auto">
          <a:xfrm>
            <a:off x="6444208" y="2724517"/>
            <a:ext cx="2520007" cy="648072"/>
          </a:xfrm>
          <a:prstGeom prst="wedgeRectCallout">
            <a:avLst>
              <a:gd name="adj1" fmla="val -72635"/>
              <a:gd name="adj2" fmla="val 35589"/>
            </a:avLst>
          </a:prstGeom>
          <a:solidFill>
            <a:srgbClr val="CCFFFF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spcAft>
                <a:spcPts val="600"/>
              </a:spcAft>
            </a:pPr>
            <a:r>
              <a:rPr lang="en-US" sz="1200" b="1" dirty="0">
                <a:solidFill>
                  <a:srgbClr val="800080"/>
                </a:solidFill>
              </a:rPr>
              <a:t>4 x 150 kW </a:t>
            </a:r>
            <a:r>
              <a:rPr lang="en-US" sz="1200" b="1" dirty="0" smtClean="0">
                <a:solidFill>
                  <a:srgbClr val="800080"/>
                </a:solidFill>
              </a:rPr>
              <a:t>SSA  [ELTA/SOLEIL]</a:t>
            </a:r>
            <a:endParaRPr lang="en-US" sz="1200" b="1" dirty="0">
              <a:solidFill>
                <a:srgbClr val="800080"/>
              </a:solidFill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>
                <a:solidFill>
                  <a:srgbClr val="800080"/>
                </a:solidFill>
              </a:rPr>
              <a:t>in operation since April 2012</a:t>
            </a:r>
          </a:p>
        </p:txBody>
      </p:sp>
    </p:spTree>
    <p:extLst>
      <p:ext uri="{BB962C8B-B14F-4D97-AF65-F5344CB8AC3E}">
        <p14:creationId xmlns:p14="http://schemas.microsoft.com/office/powerpoint/2010/main" val="2810220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EBS RF system Layout – Start up December 2019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ARIES Workshop on high efficiency RF   -   Ångström Lab, Uppsala  -  18-20 June 2019   -   Jörn Jacob </a:t>
            </a:r>
            <a:endParaRPr lang="en-US" dirty="0"/>
          </a:p>
        </p:txBody>
      </p:sp>
      <p:grpSp>
        <p:nvGrpSpPr>
          <p:cNvPr id="7" name="Group 180"/>
          <p:cNvGrpSpPr/>
          <p:nvPr/>
        </p:nvGrpSpPr>
        <p:grpSpPr>
          <a:xfrm>
            <a:off x="3413373" y="1387658"/>
            <a:ext cx="2626854" cy="827293"/>
            <a:chOff x="2981325" y="1835884"/>
            <a:chExt cx="2626854" cy="827293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2981325" y="1962154"/>
              <a:ext cx="300038" cy="6905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flipV="1">
              <a:off x="3543301" y="1835884"/>
              <a:ext cx="300038" cy="69055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 rot="20820000">
              <a:off x="3167641" y="1997111"/>
              <a:ext cx="1265" cy="37413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 rot="20820000">
              <a:off x="3743002" y="1865291"/>
              <a:ext cx="4762" cy="37122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 flipH="1">
              <a:off x="3195736" y="2228775"/>
              <a:ext cx="604838" cy="14049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grpSp>
          <p:nvGrpSpPr>
            <p:cNvPr id="13" name="Group 346"/>
            <p:cNvGrpSpPr/>
            <p:nvPr/>
          </p:nvGrpSpPr>
          <p:grpSpPr>
            <a:xfrm>
              <a:off x="3517442" y="2303177"/>
              <a:ext cx="2090737" cy="360000"/>
              <a:chOff x="3729038" y="2476499"/>
              <a:chExt cx="2090737" cy="450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729038" y="2476499"/>
                <a:ext cx="95250" cy="4500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814763" y="2895559"/>
                <a:ext cx="1892758" cy="23858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5691188" y="2476500"/>
                <a:ext cx="128587" cy="4191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</p:grpSp>
      </p:grp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024802" y="880462"/>
            <a:ext cx="7954963" cy="4384675"/>
          </a:xfrm>
          <a:prstGeom prst="ellipse">
            <a:avLst/>
          </a:prstGeom>
          <a:noFill/>
          <a:ln w="57150">
            <a:solidFill>
              <a:sysClr val="windowText" lastClr="000000">
                <a:lumMod val="50000"/>
                <a:lumOff val="50000"/>
              </a:sys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7496" y="840950"/>
            <a:ext cx="2816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EBS Storage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Ring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6485142" y="3419171"/>
            <a:ext cx="22169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NEW RF power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Teststand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20" name="AutoShape 384"/>
          <p:cNvSpPr>
            <a:spLocks noChangeArrowheads="1"/>
          </p:cNvSpPr>
          <p:nvPr/>
        </p:nvSpPr>
        <p:spPr bwMode="auto">
          <a:xfrm>
            <a:off x="3491161" y="919287"/>
            <a:ext cx="366960" cy="733663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1" name="Group 12"/>
          <p:cNvGrpSpPr/>
          <p:nvPr/>
        </p:nvGrpSpPr>
        <p:grpSpPr>
          <a:xfrm>
            <a:off x="6430327" y="2517404"/>
            <a:ext cx="912800" cy="900906"/>
            <a:chOff x="1501849" y="3426609"/>
            <a:chExt cx="912800" cy="900906"/>
          </a:xfrm>
        </p:grpSpPr>
        <p:sp>
          <p:nvSpPr>
            <p:cNvPr id="22" name="AutoShape 389"/>
            <p:cNvSpPr>
              <a:spLocks noChangeArrowheads="1"/>
            </p:cNvSpPr>
            <p:nvPr/>
          </p:nvSpPr>
          <p:spPr bwMode="auto">
            <a:xfrm rot="16200000">
              <a:off x="1418228" y="3510230"/>
              <a:ext cx="900906" cy="733663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9050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390"/>
            <p:cNvSpPr txBox="1">
              <a:spLocks noChangeArrowheads="1"/>
            </p:cNvSpPr>
            <p:nvPr/>
          </p:nvSpPr>
          <p:spPr bwMode="auto">
            <a:xfrm>
              <a:off x="1515730" y="3698180"/>
              <a:ext cx="89891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KLYS 2</a:t>
              </a:r>
            </a:p>
          </p:txBody>
        </p:sp>
      </p:grpSp>
      <p:sp>
        <p:nvSpPr>
          <p:cNvPr id="25" name="AutoShape 755"/>
          <p:cNvSpPr>
            <a:spLocks noChangeArrowheads="1"/>
          </p:cNvSpPr>
          <p:nvPr/>
        </p:nvSpPr>
        <p:spPr bwMode="auto">
          <a:xfrm rot="780000" flipV="1">
            <a:off x="5769191" y="693307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AutoShape 755"/>
          <p:cNvSpPr>
            <a:spLocks noChangeArrowheads="1"/>
          </p:cNvSpPr>
          <p:nvPr/>
        </p:nvSpPr>
        <p:spPr bwMode="auto">
          <a:xfrm rot="780000" flipV="1">
            <a:off x="6044223" y="761666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AutoShape 755"/>
          <p:cNvSpPr>
            <a:spLocks noChangeArrowheads="1"/>
          </p:cNvSpPr>
          <p:nvPr/>
        </p:nvSpPr>
        <p:spPr bwMode="auto">
          <a:xfrm rot="780000" flipV="1">
            <a:off x="6327820" y="824716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AutoShape 755"/>
          <p:cNvSpPr>
            <a:spLocks noChangeArrowheads="1"/>
          </p:cNvSpPr>
          <p:nvPr/>
        </p:nvSpPr>
        <p:spPr bwMode="auto">
          <a:xfrm rot="780000" flipV="1">
            <a:off x="6610887" y="890067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AutoShape 755"/>
          <p:cNvSpPr>
            <a:spLocks noChangeArrowheads="1"/>
          </p:cNvSpPr>
          <p:nvPr/>
        </p:nvSpPr>
        <p:spPr bwMode="auto">
          <a:xfrm rot="20820000" flipV="1">
            <a:off x="2909251" y="954666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AutoShape 755"/>
          <p:cNvSpPr>
            <a:spLocks noChangeArrowheads="1"/>
          </p:cNvSpPr>
          <p:nvPr/>
        </p:nvSpPr>
        <p:spPr bwMode="auto">
          <a:xfrm rot="20820000" flipV="1">
            <a:off x="3186415" y="895541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AutoShape 755"/>
          <p:cNvSpPr>
            <a:spLocks noChangeArrowheads="1"/>
          </p:cNvSpPr>
          <p:nvPr/>
        </p:nvSpPr>
        <p:spPr bwMode="auto">
          <a:xfrm rot="20820000" flipV="1">
            <a:off x="3468950" y="827890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755"/>
          <p:cNvSpPr>
            <a:spLocks noChangeArrowheads="1"/>
          </p:cNvSpPr>
          <p:nvPr/>
        </p:nvSpPr>
        <p:spPr bwMode="auto">
          <a:xfrm rot="20820000" flipV="1">
            <a:off x="3752016" y="762539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AutoShape 755"/>
          <p:cNvSpPr>
            <a:spLocks noChangeArrowheads="1"/>
          </p:cNvSpPr>
          <p:nvPr/>
        </p:nvSpPr>
        <p:spPr bwMode="auto">
          <a:xfrm rot="20820000" flipV="1">
            <a:off x="4032762" y="697723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780000" flipH="1" flipV="1">
            <a:off x="5758663" y="1068910"/>
            <a:ext cx="7144" cy="3219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 rot="780000" flipH="1" flipV="1">
            <a:off x="6036436" y="1135957"/>
            <a:ext cx="7144" cy="3219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>
            <a:off x="5716546" y="1382813"/>
            <a:ext cx="304800" cy="73819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 rot="780000">
            <a:off x="5816778" y="1415335"/>
            <a:ext cx="1265" cy="374134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grpSp>
        <p:nvGrpSpPr>
          <p:cNvPr id="38" name="Group 214"/>
          <p:cNvGrpSpPr/>
          <p:nvPr/>
        </p:nvGrpSpPr>
        <p:grpSpPr>
          <a:xfrm>
            <a:off x="5766031" y="1200778"/>
            <a:ext cx="839010" cy="720439"/>
            <a:chOff x="5333983" y="1649004"/>
            <a:chExt cx="839010" cy="720439"/>
          </a:xfrm>
        </p:grpSpPr>
        <p:cxnSp>
          <p:nvCxnSpPr>
            <p:cNvPr id="39" name="Straight Arrow Connector 38"/>
            <p:cNvCxnSpPr/>
            <p:nvPr/>
          </p:nvCxnSpPr>
          <p:spPr>
            <a:xfrm rot="780000" flipH="1" flipV="1">
              <a:off x="5885119" y="1649004"/>
              <a:ext cx="7144" cy="321989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>
            <a:xfrm rot="780000" flipH="1" flipV="1">
              <a:off x="6165849" y="1713826"/>
              <a:ext cx="7144" cy="321989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5844092" y="1966911"/>
              <a:ext cx="307181" cy="66675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 rot="780000">
              <a:off x="5960107" y="1998217"/>
              <a:ext cx="4762" cy="37122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5333983" y="2226468"/>
              <a:ext cx="602457" cy="14049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cxnSp>
        <p:nvCxnSpPr>
          <p:cNvPr id="44" name="Straight Arrow Connector 43"/>
          <p:cNvCxnSpPr/>
          <p:nvPr/>
        </p:nvCxnSpPr>
        <p:spPr>
          <a:xfrm rot="20820000" flipH="1" flipV="1">
            <a:off x="3383867" y="1264346"/>
            <a:ext cx="7144" cy="3219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 rot="20820000" flipH="1" flipV="1">
            <a:off x="3662919" y="1202840"/>
            <a:ext cx="7144" cy="3219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 rot="20820000" flipH="1" flipV="1">
            <a:off x="3943654" y="1138037"/>
            <a:ext cx="7144" cy="3219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>
          <a:xfrm rot="20820000" flipH="1" flipV="1">
            <a:off x="4224388" y="1073234"/>
            <a:ext cx="7144" cy="3219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48" name="AutoShape 755"/>
          <p:cNvSpPr>
            <a:spLocks noChangeArrowheads="1"/>
          </p:cNvSpPr>
          <p:nvPr/>
        </p:nvSpPr>
        <p:spPr bwMode="auto">
          <a:xfrm flipV="1">
            <a:off x="4743814" y="5071506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AutoShape 755"/>
          <p:cNvSpPr>
            <a:spLocks noChangeArrowheads="1"/>
          </p:cNvSpPr>
          <p:nvPr/>
        </p:nvSpPr>
        <p:spPr bwMode="auto">
          <a:xfrm flipV="1">
            <a:off x="5034326" y="5069145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AutoShape 755"/>
          <p:cNvSpPr>
            <a:spLocks noChangeArrowheads="1"/>
          </p:cNvSpPr>
          <p:nvPr/>
        </p:nvSpPr>
        <p:spPr bwMode="auto">
          <a:xfrm flipV="1">
            <a:off x="5324838" y="5069145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6516216" y="605359"/>
            <a:ext cx="6463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Cell 7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3044825" y="1309881"/>
            <a:ext cx="111920" cy="50244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tailEnd type="triangle"/>
          </a:ln>
          <a:effectLst/>
        </p:spPr>
      </p:cxnSp>
      <p:grpSp>
        <p:nvGrpSpPr>
          <p:cNvPr id="54" name="Group 84"/>
          <p:cNvGrpSpPr/>
          <p:nvPr/>
        </p:nvGrpSpPr>
        <p:grpSpPr>
          <a:xfrm>
            <a:off x="3491880" y="2526221"/>
            <a:ext cx="898919" cy="900906"/>
            <a:chOff x="3059832" y="2974447"/>
            <a:chExt cx="898919" cy="900906"/>
          </a:xfrm>
        </p:grpSpPr>
        <p:sp>
          <p:nvSpPr>
            <p:cNvPr id="55" name="AutoShape 389"/>
            <p:cNvSpPr>
              <a:spLocks noChangeArrowheads="1"/>
            </p:cNvSpPr>
            <p:nvPr/>
          </p:nvSpPr>
          <p:spPr bwMode="auto">
            <a:xfrm rot="5400000">
              <a:off x="3059362" y="3058068"/>
              <a:ext cx="900906" cy="733663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9050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390"/>
            <p:cNvSpPr txBox="1">
              <a:spLocks noChangeArrowheads="1"/>
            </p:cNvSpPr>
            <p:nvPr/>
          </p:nvSpPr>
          <p:spPr bwMode="auto">
            <a:xfrm>
              <a:off x="3059832" y="3246020"/>
              <a:ext cx="89891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KLYS 1</a:t>
              </a:r>
            </a:p>
          </p:txBody>
        </p:sp>
      </p:grpSp>
      <p:cxnSp>
        <p:nvCxnSpPr>
          <p:cNvPr id="57" name="Elbow Connector 56"/>
          <p:cNvCxnSpPr/>
          <p:nvPr/>
        </p:nvCxnSpPr>
        <p:spPr>
          <a:xfrm rot="16200000" flipH="1">
            <a:off x="4278770" y="4520481"/>
            <a:ext cx="705882" cy="40363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0000FF"/>
            </a:solidFill>
            <a:prstDash val="solid"/>
            <a:tailEnd type="triangle"/>
          </a:ln>
          <a:effectLst/>
        </p:spPr>
      </p:cxnSp>
      <p:cxnSp>
        <p:nvCxnSpPr>
          <p:cNvPr id="58" name="Elbow Connector 57"/>
          <p:cNvCxnSpPr/>
          <p:nvPr/>
        </p:nvCxnSpPr>
        <p:spPr>
          <a:xfrm rot="5400000">
            <a:off x="4934184" y="4563903"/>
            <a:ext cx="689812" cy="31361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0000FF"/>
            </a:solidFill>
            <a:prstDash val="solid"/>
            <a:tailEnd type="triangle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 flipH="1">
            <a:off x="6007809" y="4584348"/>
            <a:ext cx="385010" cy="28875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5415053" y="4863481"/>
            <a:ext cx="60960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1" name="Straight Connector 61"/>
          <p:cNvCxnSpPr>
            <a:stCxn id="55" idx="0"/>
          </p:cNvCxnSpPr>
          <p:nvPr/>
        </p:nvCxnSpPr>
        <p:spPr>
          <a:xfrm>
            <a:off x="4308695" y="2976674"/>
            <a:ext cx="552478" cy="1719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2" name="Straight Connector 62"/>
          <p:cNvCxnSpPr/>
          <p:nvPr/>
        </p:nvCxnSpPr>
        <p:spPr>
          <a:xfrm flipV="1">
            <a:off x="4861173" y="2835518"/>
            <a:ext cx="80963" cy="147637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3" name="Straight Connector 63"/>
          <p:cNvCxnSpPr/>
          <p:nvPr/>
        </p:nvCxnSpPr>
        <p:spPr>
          <a:xfrm>
            <a:off x="5001667" y="2199724"/>
            <a:ext cx="0" cy="352425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4" name="Straight Connector 64"/>
          <p:cNvCxnSpPr/>
          <p:nvPr/>
        </p:nvCxnSpPr>
        <p:spPr>
          <a:xfrm>
            <a:off x="4999286" y="2556912"/>
            <a:ext cx="92868" cy="9525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5" name="Straight Arrow Connector 65"/>
          <p:cNvCxnSpPr/>
          <p:nvPr/>
        </p:nvCxnSpPr>
        <p:spPr>
          <a:xfrm>
            <a:off x="5001667" y="2687880"/>
            <a:ext cx="2381" cy="161925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66" name="Straight Arrow Connector 66"/>
          <p:cNvCxnSpPr/>
          <p:nvPr/>
        </p:nvCxnSpPr>
        <p:spPr>
          <a:xfrm flipV="1">
            <a:off x="5132636" y="2604537"/>
            <a:ext cx="592931" cy="476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67" name="Straight Connector 67"/>
          <p:cNvCxnSpPr>
            <a:stCxn id="22" idx="0"/>
          </p:cNvCxnSpPr>
          <p:nvPr/>
        </p:nvCxnSpPr>
        <p:spPr>
          <a:xfrm flipH="1">
            <a:off x="5830342" y="2967857"/>
            <a:ext cx="599986" cy="5773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8" name="Straight Connector 68"/>
          <p:cNvCxnSpPr/>
          <p:nvPr/>
        </p:nvCxnSpPr>
        <p:spPr>
          <a:xfrm flipH="1" flipV="1">
            <a:off x="5677943" y="2928387"/>
            <a:ext cx="166686" cy="5000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9" name="Straight Arrow Connector 69"/>
          <p:cNvCxnSpPr/>
          <p:nvPr/>
        </p:nvCxnSpPr>
        <p:spPr>
          <a:xfrm>
            <a:off x="5723186" y="2604537"/>
            <a:ext cx="4762" cy="238125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tailEnd type="oval"/>
          </a:ln>
          <a:effectLst/>
        </p:spPr>
      </p:cxnSp>
      <p:cxnSp>
        <p:nvCxnSpPr>
          <p:cNvPr id="70" name="Straight Arrow Connector 70"/>
          <p:cNvCxnSpPr/>
          <p:nvPr/>
        </p:nvCxnSpPr>
        <p:spPr>
          <a:xfrm flipH="1">
            <a:off x="5724126" y="3054395"/>
            <a:ext cx="2386" cy="358427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oval"/>
            <a:tailEnd type="none"/>
          </a:ln>
          <a:effectLst/>
        </p:spPr>
      </p:cxn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2771800" y="605359"/>
            <a:ext cx="6463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Cell 5</a:t>
            </a:r>
          </a:p>
        </p:txBody>
      </p:sp>
      <p:sp>
        <p:nvSpPr>
          <p:cNvPr id="72" name="Rectangle 179"/>
          <p:cNvSpPr>
            <a:spLocks noChangeArrowheads="1"/>
          </p:cNvSpPr>
          <p:nvPr/>
        </p:nvSpPr>
        <p:spPr bwMode="auto">
          <a:xfrm>
            <a:off x="5882273" y="3048158"/>
            <a:ext cx="647700" cy="719137"/>
          </a:xfrm>
          <a:prstGeom prst="rect">
            <a:avLst/>
          </a:prstGeom>
          <a:noFill/>
          <a:ln w="38100" algn="ctr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3" name="Line 148"/>
          <p:cNvSpPr>
            <a:spLocks noChangeShapeType="1"/>
          </p:cNvSpPr>
          <p:nvPr/>
        </p:nvSpPr>
        <p:spPr bwMode="auto">
          <a:xfrm flipH="1" flipV="1">
            <a:off x="5717667" y="3396615"/>
            <a:ext cx="273557" cy="381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971922" y="3102141"/>
            <a:ext cx="372099" cy="603251"/>
            <a:chOff x="5971922" y="3102141"/>
            <a:chExt cx="372099" cy="603251"/>
          </a:xfrm>
        </p:grpSpPr>
        <p:sp>
          <p:nvSpPr>
            <p:cNvPr id="75" name="Line 167"/>
            <p:cNvSpPr>
              <a:spLocks noChangeShapeType="1"/>
            </p:cNvSpPr>
            <p:nvPr/>
          </p:nvSpPr>
          <p:spPr bwMode="auto">
            <a:xfrm flipH="1" flipV="1">
              <a:off x="6196234" y="3489492"/>
              <a:ext cx="0" cy="2159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171"/>
            <p:cNvSpPr>
              <a:spLocks noChangeShapeType="1"/>
            </p:cNvSpPr>
            <p:nvPr/>
          </p:nvSpPr>
          <p:spPr bwMode="auto">
            <a:xfrm flipV="1">
              <a:off x="5992385" y="3695073"/>
              <a:ext cx="214080" cy="158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169"/>
            <p:cNvSpPr>
              <a:spLocks noChangeShapeType="1"/>
            </p:cNvSpPr>
            <p:nvPr/>
          </p:nvSpPr>
          <p:spPr bwMode="auto">
            <a:xfrm flipV="1">
              <a:off x="5971922" y="3104522"/>
              <a:ext cx="234543" cy="635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Line 170"/>
            <p:cNvSpPr>
              <a:spLocks noChangeShapeType="1"/>
            </p:cNvSpPr>
            <p:nvPr/>
          </p:nvSpPr>
          <p:spPr bwMode="auto">
            <a:xfrm flipH="1">
              <a:off x="6191511" y="3111666"/>
              <a:ext cx="1574" cy="2238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6050654" y="3332815"/>
              <a:ext cx="293367" cy="167313"/>
              <a:chOff x="6050654" y="3332815"/>
              <a:chExt cx="293367" cy="167313"/>
            </a:xfrm>
          </p:grpSpPr>
          <p:sp>
            <p:nvSpPr>
              <p:cNvPr id="82" name="Rectangle 174"/>
              <p:cNvSpPr>
                <a:spLocks noChangeArrowheads="1"/>
              </p:cNvSpPr>
              <p:nvPr/>
            </p:nvSpPr>
            <p:spPr bwMode="auto">
              <a:xfrm>
                <a:off x="6050654" y="3332815"/>
                <a:ext cx="58263" cy="167035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Rectangle 175"/>
              <p:cNvSpPr>
                <a:spLocks noChangeArrowheads="1"/>
              </p:cNvSpPr>
              <p:nvPr/>
            </p:nvSpPr>
            <p:spPr bwMode="auto">
              <a:xfrm>
                <a:off x="6109065" y="3333093"/>
                <a:ext cx="58263" cy="167035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Rectangle 176"/>
              <p:cNvSpPr>
                <a:spLocks noChangeArrowheads="1"/>
              </p:cNvSpPr>
              <p:nvPr/>
            </p:nvSpPr>
            <p:spPr bwMode="auto">
              <a:xfrm>
                <a:off x="6165959" y="3333788"/>
                <a:ext cx="58263" cy="16519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Rectangle 177"/>
              <p:cNvSpPr>
                <a:spLocks noChangeArrowheads="1"/>
              </p:cNvSpPr>
              <p:nvPr/>
            </p:nvSpPr>
            <p:spPr bwMode="auto">
              <a:xfrm>
                <a:off x="6226127" y="3334552"/>
                <a:ext cx="58263" cy="16519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Rectangle 178"/>
              <p:cNvSpPr>
                <a:spLocks noChangeArrowheads="1"/>
              </p:cNvSpPr>
              <p:nvPr/>
            </p:nvSpPr>
            <p:spPr bwMode="auto">
              <a:xfrm>
                <a:off x="6285758" y="3333480"/>
                <a:ext cx="58263" cy="16519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1" name="Line 168"/>
            <p:cNvSpPr>
              <a:spLocks noChangeShapeType="1"/>
            </p:cNvSpPr>
            <p:nvPr/>
          </p:nvSpPr>
          <p:spPr bwMode="auto">
            <a:xfrm>
              <a:off x="5990024" y="3102141"/>
              <a:ext cx="3148" cy="59690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7" name="AutoShape 755"/>
          <p:cNvSpPr>
            <a:spLocks noChangeArrowheads="1"/>
          </p:cNvSpPr>
          <p:nvPr/>
        </p:nvSpPr>
        <p:spPr bwMode="auto">
          <a:xfrm rot="780000" flipV="1">
            <a:off x="6906060" y="942901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8" name="Group 243"/>
          <p:cNvGrpSpPr/>
          <p:nvPr/>
        </p:nvGrpSpPr>
        <p:grpSpPr>
          <a:xfrm>
            <a:off x="3779912" y="2242016"/>
            <a:ext cx="1080120" cy="306710"/>
            <a:chOff x="3347864" y="2690242"/>
            <a:chExt cx="1080120" cy="306710"/>
          </a:xfrm>
        </p:grpSpPr>
        <p:cxnSp>
          <p:nvCxnSpPr>
            <p:cNvPr id="89" name="Straight Connector 93"/>
            <p:cNvCxnSpPr/>
            <p:nvPr/>
          </p:nvCxnSpPr>
          <p:spPr>
            <a:xfrm flipV="1">
              <a:off x="3779912" y="2780928"/>
              <a:ext cx="388144" cy="476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0" name="Straight Connector 94"/>
            <p:cNvCxnSpPr/>
            <p:nvPr/>
          </p:nvCxnSpPr>
          <p:spPr>
            <a:xfrm>
              <a:off x="4139952" y="2780928"/>
              <a:ext cx="216024" cy="21602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1" name="Straight Connector 95"/>
            <p:cNvCxnSpPr/>
            <p:nvPr/>
          </p:nvCxnSpPr>
          <p:spPr>
            <a:xfrm flipH="1">
              <a:off x="3635896" y="2780928"/>
              <a:ext cx="144016" cy="14401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2" name="Straight Connector 96"/>
            <p:cNvCxnSpPr/>
            <p:nvPr/>
          </p:nvCxnSpPr>
          <p:spPr>
            <a:xfrm flipH="1">
              <a:off x="3347864" y="2924944"/>
              <a:ext cx="288032" cy="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3" name="Straight Connector 97"/>
            <p:cNvCxnSpPr/>
            <p:nvPr/>
          </p:nvCxnSpPr>
          <p:spPr>
            <a:xfrm>
              <a:off x="3861817" y="2690242"/>
              <a:ext cx="216024" cy="72008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94" name="Straight Connector 98"/>
            <p:cNvCxnSpPr/>
            <p:nvPr/>
          </p:nvCxnSpPr>
          <p:spPr>
            <a:xfrm flipV="1">
              <a:off x="3861817" y="2690242"/>
              <a:ext cx="207640" cy="80392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95" name="Straight Connector 99"/>
            <p:cNvCxnSpPr/>
            <p:nvPr/>
          </p:nvCxnSpPr>
          <p:spPr>
            <a:xfrm>
              <a:off x="4211960" y="2852936"/>
              <a:ext cx="216024" cy="7200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6" name="Straight Connector 100"/>
            <p:cNvCxnSpPr/>
            <p:nvPr/>
          </p:nvCxnSpPr>
          <p:spPr>
            <a:xfrm flipV="1">
              <a:off x="4355976" y="2924944"/>
              <a:ext cx="72008" cy="7200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grpSp>
        <p:nvGrpSpPr>
          <p:cNvPr id="97" name="Group 244"/>
          <p:cNvGrpSpPr/>
          <p:nvPr/>
        </p:nvGrpSpPr>
        <p:grpSpPr>
          <a:xfrm flipH="1">
            <a:off x="5140077" y="2214582"/>
            <a:ext cx="1080120" cy="306710"/>
            <a:chOff x="3347864" y="2690242"/>
            <a:chExt cx="1080120" cy="306710"/>
          </a:xfrm>
        </p:grpSpPr>
        <p:cxnSp>
          <p:nvCxnSpPr>
            <p:cNvPr id="98" name="Straight Connector 102"/>
            <p:cNvCxnSpPr/>
            <p:nvPr/>
          </p:nvCxnSpPr>
          <p:spPr>
            <a:xfrm flipV="1">
              <a:off x="3779912" y="2780928"/>
              <a:ext cx="388144" cy="476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9" name="Straight Connector 103"/>
            <p:cNvCxnSpPr/>
            <p:nvPr/>
          </p:nvCxnSpPr>
          <p:spPr>
            <a:xfrm>
              <a:off x="4139952" y="2780928"/>
              <a:ext cx="216024" cy="21602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00" name="Straight Connector 104"/>
            <p:cNvCxnSpPr/>
            <p:nvPr/>
          </p:nvCxnSpPr>
          <p:spPr>
            <a:xfrm flipH="1">
              <a:off x="3635896" y="2780928"/>
              <a:ext cx="144016" cy="14401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01" name="Straight Connector 105"/>
            <p:cNvCxnSpPr/>
            <p:nvPr/>
          </p:nvCxnSpPr>
          <p:spPr>
            <a:xfrm flipH="1">
              <a:off x="3347864" y="2924944"/>
              <a:ext cx="288032" cy="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02" name="Straight Connector 106"/>
            <p:cNvCxnSpPr/>
            <p:nvPr/>
          </p:nvCxnSpPr>
          <p:spPr>
            <a:xfrm>
              <a:off x="3861817" y="2690242"/>
              <a:ext cx="216024" cy="72008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3" name="Straight Connector 107"/>
            <p:cNvCxnSpPr/>
            <p:nvPr/>
          </p:nvCxnSpPr>
          <p:spPr>
            <a:xfrm flipV="1">
              <a:off x="3861817" y="2690242"/>
              <a:ext cx="207640" cy="80392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4" name="Straight Connector 108"/>
            <p:cNvCxnSpPr/>
            <p:nvPr/>
          </p:nvCxnSpPr>
          <p:spPr>
            <a:xfrm>
              <a:off x="4211960" y="2852936"/>
              <a:ext cx="216024" cy="7200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05" name="Straight Connector 109"/>
            <p:cNvCxnSpPr/>
            <p:nvPr/>
          </p:nvCxnSpPr>
          <p:spPr>
            <a:xfrm flipV="1">
              <a:off x="4355976" y="2924944"/>
              <a:ext cx="72008" cy="7200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cxnSp>
        <p:nvCxnSpPr>
          <p:cNvPr id="106" name="Straight Connector 110"/>
          <p:cNvCxnSpPr/>
          <p:nvPr/>
        </p:nvCxnSpPr>
        <p:spPr>
          <a:xfrm flipV="1">
            <a:off x="6204198" y="1828646"/>
            <a:ext cx="600050" cy="628253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07" name="Straight Arrow Connector 111"/>
          <p:cNvCxnSpPr/>
          <p:nvPr/>
        </p:nvCxnSpPr>
        <p:spPr>
          <a:xfrm flipV="1">
            <a:off x="6804248" y="1324590"/>
            <a:ext cx="144016" cy="50405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tailEnd type="triangle"/>
          </a:ln>
          <a:effectLst/>
        </p:spPr>
      </p:cxnSp>
      <p:grpSp>
        <p:nvGrpSpPr>
          <p:cNvPr id="108" name="Group 273"/>
          <p:cNvGrpSpPr/>
          <p:nvPr/>
        </p:nvGrpSpPr>
        <p:grpSpPr>
          <a:xfrm rot="20719406">
            <a:off x="5529214" y="3917118"/>
            <a:ext cx="1238297" cy="807381"/>
            <a:chOff x="2195737" y="4005066"/>
            <a:chExt cx="1238297" cy="807381"/>
          </a:xfrm>
        </p:grpSpPr>
        <p:cxnSp>
          <p:nvCxnSpPr>
            <p:cNvPr id="109" name="Straight Connector 113"/>
            <p:cNvCxnSpPr/>
            <p:nvPr/>
          </p:nvCxnSpPr>
          <p:spPr>
            <a:xfrm flipH="1">
              <a:off x="2699792" y="4381500"/>
              <a:ext cx="186283" cy="8801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grpSp>
          <p:nvGrpSpPr>
            <p:cNvPr id="110" name="Group 81"/>
            <p:cNvGrpSpPr/>
            <p:nvPr/>
          </p:nvGrpSpPr>
          <p:grpSpPr>
            <a:xfrm>
              <a:off x="2195737" y="4293096"/>
              <a:ext cx="590225" cy="519351"/>
              <a:chOff x="5948662" y="5832878"/>
              <a:chExt cx="590225" cy="519351"/>
            </a:xfrm>
          </p:grpSpPr>
          <p:sp>
            <p:nvSpPr>
              <p:cNvPr id="115" name="Oval 948"/>
              <p:cNvSpPr>
                <a:spLocks noChangeAspect="1" noChangeArrowheads="1"/>
              </p:cNvSpPr>
              <p:nvPr/>
            </p:nvSpPr>
            <p:spPr bwMode="auto">
              <a:xfrm>
                <a:off x="5964217" y="5832878"/>
                <a:ext cx="560070" cy="519351"/>
              </a:xfrm>
              <a:prstGeom prst="ellipse">
                <a:avLst/>
              </a:prstGeom>
              <a:solidFill>
                <a:srgbClr val="CCFFCC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TextBox 120"/>
              <p:cNvSpPr txBox="1"/>
              <p:nvPr/>
            </p:nvSpPr>
            <p:spPr>
              <a:xfrm>
                <a:off x="5948662" y="5875270"/>
                <a:ext cx="590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75 kW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tower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1" name="Group 263"/>
            <p:cNvGrpSpPr/>
            <p:nvPr/>
          </p:nvGrpSpPr>
          <p:grpSpPr>
            <a:xfrm>
              <a:off x="2843809" y="4005066"/>
              <a:ext cx="590225" cy="519351"/>
              <a:chOff x="5948662" y="5832880"/>
              <a:chExt cx="590225" cy="519351"/>
            </a:xfrm>
          </p:grpSpPr>
          <p:sp>
            <p:nvSpPr>
              <p:cNvPr id="113" name="Oval 948"/>
              <p:cNvSpPr>
                <a:spLocks noChangeAspect="1" noChangeArrowheads="1"/>
              </p:cNvSpPr>
              <p:nvPr/>
            </p:nvSpPr>
            <p:spPr bwMode="auto">
              <a:xfrm>
                <a:off x="5964217" y="5832880"/>
                <a:ext cx="560070" cy="519351"/>
              </a:xfrm>
              <a:prstGeom prst="ellipse">
                <a:avLst/>
              </a:prstGeom>
              <a:solidFill>
                <a:srgbClr val="CCFFCC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TextBox 118"/>
              <p:cNvSpPr txBox="1"/>
              <p:nvPr/>
            </p:nvSpPr>
            <p:spPr>
              <a:xfrm>
                <a:off x="5948662" y="5875271"/>
                <a:ext cx="590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75 kW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tower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12" name="Straight Connector 116"/>
            <p:cNvCxnSpPr/>
            <p:nvPr/>
          </p:nvCxnSpPr>
          <p:spPr>
            <a:xfrm>
              <a:off x="2819400" y="4410075"/>
              <a:ext cx="171450" cy="32385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grpSp>
        <p:nvGrpSpPr>
          <p:cNvPr id="117" name="Group 302"/>
          <p:cNvGrpSpPr/>
          <p:nvPr/>
        </p:nvGrpSpPr>
        <p:grpSpPr>
          <a:xfrm rot="20719406">
            <a:off x="3562127" y="3718154"/>
            <a:ext cx="1238297" cy="807381"/>
            <a:chOff x="2195737" y="4005066"/>
            <a:chExt cx="1238297" cy="807381"/>
          </a:xfrm>
        </p:grpSpPr>
        <p:cxnSp>
          <p:nvCxnSpPr>
            <p:cNvPr id="118" name="Straight Connector 122"/>
            <p:cNvCxnSpPr/>
            <p:nvPr/>
          </p:nvCxnSpPr>
          <p:spPr>
            <a:xfrm flipH="1">
              <a:off x="2699792" y="4381500"/>
              <a:ext cx="186283" cy="8801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grpSp>
          <p:nvGrpSpPr>
            <p:cNvPr id="119" name="Group 81"/>
            <p:cNvGrpSpPr/>
            <p:nvPr/>
          </p:nvGrpSpPr>
          <p:grpSpPr>
            <a:xfrm>
              <a:off x="2195737" y="4293096"/>
              <a:ext cx="590225" cy="519351"/>
              <a:chOff x="5948662" y="5832878"/>
              <a:chExt cx="590225" cy="519351"/>
            </a:xfrm>
          </p:grpSpPr>
          <p:sp>
            <p:nvSpPr>
              <p:cNvPr id="124" name="Oval 948"/>
              <p:cNvSpPr>
                <a:spLocks noChangeAspect="1" noChangeArrowheads="1"/>
              </p:cNvSpPr>
              <p:nvPr/>
            </p:nvSpPr>
            <p:spPr bwMode="auto">
              <a:xfrm>
                <a:off x="5964217" y="5832878"/>
                <a:ext cx="560070" cy="519351"/>
              </a:xfrm>
              <a:prstGeom prst="ellipse">
                <a:avLst/>
              </a:prstGeom>
              <a:solidFill>
                <a:srgbClr val="CCFFCC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TextBox 129"/>
              <p:cNvSpPr txBox="1"/>
              <p:nvPr/>
            </p:nvSpPr>
            <p:spPr>
              <a:xfrm>
                <a:off x="5948662" y="5875270"/>
                <a:ext cx="590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75 kW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tower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0" name="Group 263"/>
            <p:cNvGrpSpPr/>
            <p:nvPr/>
          </p:nvGrpSpPr>
          <p:grpSpPr>
            <a:xfrm>
              <a:off x="2843809" y="4005066"/>
              <a:ext cx="590225" cy="519351"/>
              <a:chOff x="5948662" y="5832880"/>
              <a:chExt cx="590225" cy="519351"/>
            </a:xfrm>
          </p:grpSpPr>
          <p:sp>
            <p:nvSpPr>
              <p:cNvPr id="122" name="Oval 948"/>
              <p:cNvSpPr>
                <a:spLocks noChangeAspect="1" noChangeArrowheads="1"/>
              </p:cNvSpPr>
              <p:nvPr/>
            </p:nvSpPr>
            <p:spPr bwMode="auto">
              <a:xfrm>
                <a:off x="5964217" y="5832880"/>
                <a:ext cx="560070" cy="519351"/>
              </a:xfrm>
              <a:prstGeom prst="ellipse">
                <a:avLst/>
              </a:prstGeom>
              <a:solidFill>
                <a:srgbClr val="CCFFCC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TextBox 127"/>
              <p:cNvSpPr txBox="1"/>
              <p:nvPr/>
            </p:nvSpPr>
            <p:spPr>
              <a:xfrm>
                <a:off x="5948662" y="5875271"/>
                <a:ext cx="590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75 kW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tower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21" name="Straight Connector 125"/>
            <p:cNvCxnSpPr/>
            <p:nvPr/>
          </p:nvCxnSpPr>
          <p:spPr>
            <a:xfrm>
              <a:off x="2819400" y="4410075"/>
              <a:ext cx="171450" cy="32385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grpSp>
        <p:nvGrpSpPr>
          <p:cNvPr id="126" name="Group 311"/>
          <p:cNvGrpSpPr/>
          <p:nvPr/>
        </p:nvGrpSpPr>
        <p:grpSpPr>
          <a:xfrm rot="20719406">
            <a:off x="4580535" y="3747102"/>
            <a:ext cx="1238297" cy="807381"/>
            <a:chOff x="2195737" y="4005066"/>
            <a:chExt cx="1238297" cy="807381"/>
          </a:xfrm>
        </p:grpSpPr>
        <p:cxnSp>
          <p:nvCxnSpPr>
            <p:cNvPr id="127" name="Straight Connector 131"/>
            <p:cNvCxnSpPr/>
            <p:nvPr/>
          </p:nvCxnSpPr>
          <p:spPr>
            <a:xfrm flipH="1">
              <a:off x="2699792" y="4381500"/>
              <a:ext cx="186283" cy="8801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grpSp>
          <p:nvGrpSpPr>
            <p:cNvPr id="128" name="Group 81"/>
            <p:cNvGrpSpPr/>
            <p:nvPr/>
          </p:nvGrpSpPr>
          <p:grpSpPr>
            <a:xfrm>
              <a:off x="2195737" y="4293096"/>
              <a:ext cx="590225" cy="519351"/>
              <a:chOff x="5948662" y="5832878"/>
              <a:chExt cx="590225" cy="519351"/>
            </a:xfrm>
          </p:grpSpPr>
          <p:sp>
            <p:nvSpPr>
              <p:cNvPr id="133" name="Oval 948"/>
              <p:cNvSpPr>
                <a:spLocks noChangeAspect="1" noChangeArrowheads="1"/>
              </p:cNvSpPr>
              <p:nvPr/>
            </p:nvSpPr>
            <p:spPr bwMode="auto">
              <a:xfrm>
                <a:off x="5964217" y="5832878"/>
                <a:ext cx="560070" cy="519351"/>
              </a:xfrm>
              <a:prstGeom prst="ellipse">
                <a:avLst/>
              </a:prstGeom>
              <a:solidFill>
                <a:srgbClr val="CCFFCC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TextBox 138"/>
              <p:cNvSpPr txBox="1"/>
              <p:nvPr/>
            </p:nvSpPr>
            <p:spPr>
              <a:xfrm>
                <a:off x="5948662" y="5875270"/>
                <a:ext cx="590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75 kW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tower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9" name="Group 263"/>
            <p:cNvGrpSpPr/>
            <p:nvPr/>
          </p:nvGrpSpPr>
          <p:grpSpPr>
            <a:xfrm>
              <a:off x="2843809" y="4005066"/>
              <a:ext cx="590225" cy="519351"/>
              <a:chOff x="5948662" y="5832880"/>
              <a:chExt cx="590225" cy="519351"/>
            </a:xfrm>
          </p:grpSpPr>
          <p:sp>
            <p:nvSpPr>
              <p:cNvPr id="131" name="Oval 948"/>
              <p:cNvSpPr>
                <a:spLocks noChangeAspect="1" noChangeArrowheads="1"/>
              </p:cNvSpPr>
              <p:nvPr/>
            </p:nvSpPr>
            <p:spPr bwMode="auto">
              <a:xfrm>
                <a:off x="5964217" y="5832880"/>
                <a:ext cx="560070" cy="519351"/>
              </a:xfrm>
              <a:prstGeom prst="ellipse">
                <a:avLst/>
              </a:prstGeom>
              <a:solidFill>
                <a:srgbClr val="CCFFCC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TextBox 136"/>
              <p:cNvSpPr txBox="1"/>
              <p:nvPr/>
            </p:nvSpPr>
            <p:spPr>
              <a:xfrm>
                <a:off x="5948662" y="5875271"/>
                <a:ext cx="590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75 kW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tower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30" name="Straight Connector 134"/>
            <p:cNvCxnSpPr/>
            <p:nvPr/>
          </p:nvCxnSpPr>
          <p:spPr>
            <a:xfrm>
              <a:off x="2819400" y="4410075"/>
              <a:ext cx="171450" cy="32385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37" name="TextBox 139"/>
          <p:cNvSpPr txBox="1"/>
          <p:nvPr/>
        </p:nvSpPr>
        <p:spPr>
          <a:xfrm>
            <a:off x="6516216" y="4369668"/>
            <a:ext cx="1440160" cy="523220"/>
          </a:xfrm>
          <a:prstGeom prst="rect">
            <a:avLst/>
          </a:prstGeom>
          <a:solidFill>
            <a:srgbClr val="CCFF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3x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existing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150 kW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SSAs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45" name="Text Box 11"/>
          <p:cNvSpPr txBox="1">
            <a:spLocks noChangeArrowheads="1"/>
          </p:cNvSpPr>
          <p:nvPr/>
        </p:nvSpPr>
        <p:spPr bwMode="auto">
          <a:xfrm>
            <a:off x="5580112" y="5233764"/>
            <a:ext cx="7505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Cell 25</a:t>
            </a:r>
          </a:p>
        </p:txBody>
      </p:sp>
      <p:sp>
        <p:nvSpPr>
          <p:cNvPr id="146" name="TextBox 152"/>
          <p:cNvSpPr txBox="1"/>
          <p:nvPr/>
        </p:nvSpPr>
        <p:spPr>
          <a:xfrm>
            <a:off x="4139952" y="233355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-7 dB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47" name="TextBox 153"/>
          <p:cNvSpPr txBox="1"/>
          <p:nvPr/>
        </p:nvSpPr>
        <p:spPr>
          <a:xfrm>
            <a:off x="5364088" y="226154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-7 dB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cxnSp>
        <p:nvCxnSpPr>
          <p:cNvPr id="148" name="Straight Arrow Connector 148"/>
          <p:cNvCxnSpPr/>
          <p:nvPr/>
        </p:nvCxnSpPr>
        <p:spPr>
          <a:xfrm>
            <a:off x="5420668" y="4864283"/>
            <a:ext cx="0" cy="21183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tailEnd type="triangle"/>
          </a:ln>
          <a:effectLst/>
        </p:spPr>
      </p:cxnSp>
      <p:cxnSp>
        <p:nvCxnSpPr>
          <p:cNvPr id="149" name="Straight Arrow Connector 148"/>
          <p:cNvCxnSpPr>
            <a:stCxn id="17" idx="7"/>
          </p:cNvCxnSpPr>
          <p:nvPr/>
        </p:nvCxnSpPr>
        <p:spPr>
          <a:xfrm>
            <a:off x="7814787" y="1522582"/>
            <a:ext cx="237261" cy="146873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0C64577-4F80-4CFC-8C87-E1FBEA76113F}"/>
              </a:ext>
            </a:extLst>
          </p:cNvPr>
          <p:cNvGrpSpPr/>
          <p:nvPr/>
        </p:nvGrpSpPr>
        <p:grpSpPr>
          <a:xfrm>
            <a:off x="347172" y="4369668"/>
            <a:ext cx="4363102" cy="1015663"/>
            <a:chOff x="-84876" y="4529013"/>
            <a:chExt cx="4363102" cy="1015663"/>
          </a:xfrm>
        </p:grpSpPr>
        <p:sp>
          <p:nvSpPr>
            <p:cNvPr id="151" name="TextBox 144"/>
            <p:cNvSpPr txBox="1"/>
            <p:nvPr/>
          </p:nvSpPr>
          <p:spPr>
            <a:xfrm>
              <a:off x="-84876" y="4529013"/>
              <a:ext cx="3144708" cy="10156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Space for 3</a:t>
              </a:r>
              <a:r>
                <a:rPr kumimoji="0" lang="en-US" sz="1200" b="1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rd</a:t>
              </a:r>
              <a:r>
                <a:rPr kumimoji="0" lang="en-US" sz="1200" b="1" i="0" u="none" strike="noStrike" kern="0" cap="none" spc="0" normalizeH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 or 4</a:t>
              </a:r>
              <a:r>
                <a:rPr kumimoji="0" lang="en-US" sz="1200" b="1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th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harmonic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RF system</a:t>
              </a:r>
            </a:p>
            <a:p>
              <a:pPr marL="176213" marR="0" lvl="1" indent="-17621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Still under study: </a:t>
              </a:r>
            </a:p>
            <a:p>
              <a:pPr marL="179388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5 to </a:t>
              </a: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7 active </a:t>
              </a:r>
              <a:r>
                <a:rPr lang="en-US" sz="1200" kern="0" dirty="0" smtClean="0">
                  <a:solidFill>
                    <a:srgbClr val="C00000"/>
                  </a:solidFill>
                </a:rPr>
                <a:t>(?) </a:t>
              </a: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NC cavities </a:t>
              </a:r>
            </a:p>
            <a:p>
              <a:pPr marL="179388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or passive Super3HC</a:t>
              </a:r>
              <a:r>
                <a:rPr kumimoji="0" lang="en-US" sz="1200" i="0" u="none" strike="noStrike" kern="0" cap="none" spc="0" normalizeH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 type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  <a:p>
              <a:pPr marL="176213" lvl="1" indent="-176213"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 smtClean="0">
                  <a:solidFill>
                    <a:schemeClr val="accent1">
                      <a:lumMod val="75000"/>
                    </a:schemeClr>
                  </a:solidFill>
                  <a:sym typeface="Symbol" panose="05050102010706020507" pitchFamily="18" charset="2"/>
                </a:rPr>
                <a:t> 40 </a:t>
              </a:r>
              <a:r>
                <a:rPr lang="en-US" sz="1200" kern="0" dirty="0" smtClean="0">
                  <a:solidFill>
                    <a:schemeClr val="accent1">
                      <a:lumMod val="75000"/>
                    </a:schemeClr>
                  </a:solidFill>
                </a:rPr>
                <a:t>kW </a:t>
              </a:r>
              <a:r>
                <a:rPr lang="en-US" sz="1200" kern="0" dirty="0">
                  <a:solidFill>
                    <a:schemeClr val="accent1">
                      <a:lumMod val="75000"/>
                    </a:schemeClr>
                  </a:solidFill>
                </a:rPr>
                <a:t>per </a:t>
              </a:r>
              <a:r>
                <a:rPr lang="en-US" sz="1200" kern="0" dirty="0" smtClean="0">
                  <a:solidFill>
                    <a:schemeClr val="accent1">
                      <a:lumMod val="75000"/>
                    </a:schemeClr>
                  </a:solidFill>
                </a:rPr>
                <a:t>NC cavity from SSA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8173565D-D0DD-41A1-B18E-FB68799676A1}"/>
                </a:ext>
              </a:extLst>
            </p:cNvPr>
            <p:cNvCxnSpPr>
              <a:cxnSpLocks/>
            </p:cNvCxnSpPr>
            <p:nvPr/>
          </p:nvCxnSpPr>
          <p:spPr>
            <a:xfrm>
              <a:off x="3059832" y="4745037"/>
              <a:ext cx="720080" cy="50405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1">
              <a:extLst>
                <a:ext uri="{FF2B5EF4-FFF2-40B4-BE49-F238E27FC236}">
                  <a16:creationId xmlns:a16="http://schemas.microsoft.com/office/drawing/2014/main" id="{F95F94CF-9356-41FC-A796-7EBEBC5CC765}"/>
                </a:ext>
              </a:extLst>
            </p:cNvPr>
            <p:cNvGrpSpPr/>
            <p:nvPr/>
          </p:nvGrpSpPr>
          <p:grpSpPr>
            <a:xfrm>
              <a:off x="3671858" y="5305292"/>
              <a:ext cx="606368" cy="185298"/>
              <a:chOff x="3671858" y="5305292"/>
              <a:chExt cx="606368" cy="185298"/>
            </a:xfrm>
          </p:grpSpPr>
          <p:sp>
            <p:nvSpPr>
              <p:cNvPr id="154" name="AutoShape 755"/>
              <p:cNvSpPr>
                <a:spLocks noChangeArrowheads="1"/>
              </p:cNvSpPr>
              <p:nvPr/>
            </p:nvSpPr>
            <p:spPr bwMode="auto">
              <a:xfrm flipV="1">
                <a:off x="3879097" y="5310329"/>
                <a:ext cx="78018" cy="172941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AutoShape 755"/>
              <p:cNvSpPr>
                <a:spLocks noChangeArrowheads="1"/>
              </p:cNvSpPr>
              <p:nvPr/>
            </p:nvSpPr>
            <p:spPr bwMode="auto">
              <a:xfrm flipV="1">
                <a:off x="3988064" y="5310329"/>
                <a:ext cx="78018" cy="172941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AutoShape 755">
                <a:extLst>
                  <a:ext uri="{FF2B5EF4-FFF2-40B4-BE49-F238E27FC236}">
                    <a16:creationId xmlns:a16="http://schemas.microsoft.com/office/drawing/2014/main" id="{35F3E823-48F4-4055-AD94-811E95537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093740" y="5317649"/>
                <a:ext cx="78018" cy="172941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AutoShape 755">
                <a:extLst>
                  <a:ext uri="{FF2B5EF4-FFF2-40B4-BE49-F238E27FC236}">
                    <a16:creationId xmlns:a16="http://schemas.microsoft.com/office/drawing/2014/main" id="{94396EB7-50D5-4B15-B1F4-46722C6C6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200208" y="5314510"/>
                <a:ext cx="78018" cy="172941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AutoShape 755">
                <a:extLst>
                  <a:ext uri="{FF2B5EF4-FFF2-40B4-BE49-F238E27FC236}">
                    <a16:creationId xmlns:a16="http://schemas.microsoft.com/office/drawing/2014/main" id="{997E68F4-AB34-4479-B99F-F1F5EE18A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71858" y="5305292"/>
                <a:ext cx="78018" cy="172941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AutoShape 755">
                <a:extLst>
                  <a:ext uri="{FF2B5EF4-FFF2-40B4-BE49-F238E27FC236}">
                    <a16:creationId xmlns:a16="http://schemas.microsoft.com/office/drawing/2014/main" id="{FA0979C7-71DF-4F2F-8531-3C3CEB5CF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769631" y="5310997"/>
                <a:ext cx="78018" cy="172941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98" name="TextBox 143"/>
          <p:cNvSpPr txBox="1"/>
          <p:nvPr/>
        </p:nvSpPr>
        <p:spPr>
          <a:xfrm>
            <a:off x="4427984" y="985292"/>
            <a:ext cx="1152128" cy="830997"/>
          </a:xfrm>
          <a:prstGeom prst="rect">
            <a:avLst/>
          </a:prstGeom>
          <a:noFill/>
          <a:ln>
            <a:solidFill>
              <a:srgbClr val="4E5B99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Symmetric 3dB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 splitting using existing magic T’s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0" y="1924820"/>
            <a:ext cx="3129429" cy="2347072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H="1" flipV="1">
            <a:off x="3146673" y="1790149"/>
            <a:ext cx="633239" cy="686569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150 </a:t>
            </a:r>
            <a:r>
              <a:rPr lang="en-US" cap="none" dirty="0"/>
              <a:t>k</a:t>
            </a:r>
            <a:r>
              <a:rPr lang="en-US" dirty="0"/>
              <a:t>W – 352 MH</a:t>
            </a:r>
            <a:r>
              <a:rPr lang="en-US" cap="none" dirty="0"/>
              <a:t>z</a:t>
            </a:r>
            <a:r>
              <a:rPr lang="en-US" dirty="0"/>
              <a:t> </a:t>
            </a:r>
            <a:r>
              <a:rPr lang="en-US" dirty="0" smtClean="0">
                <a:solidFill>
                  <a:srgbClr val="FFC000"/>
                </a:solidFill>
              </a:rPr>
              <a:t>SSA</a:t>
            </a:r>
            <a:r>
              <a:rPr lang="en-US" dirty="0" smtClean="0"/>
              <a:t> </a:t>
            </a:r>
            <a:r>
              <a:rPr lang="en-US" dirty="0"/>
              <a:t>at ESRF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01316"/>
            <a:ext cx="1963065" cy="23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34987" y="3551739"/>
            <a:ext cx="2304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99"/>
                </a:solidFill>
                <a:latin typeface="+mn-lt"/>
                <a:cs typeface="+mn-cs"/>
              </a:rPr>
              <a:t>75 kW coaxial </a:t>
            </a:r>
            <a:r>
              <a:rPr lang="en-US" sz="1600" b="1" dirty="0">
                <a:solidFill>
                  <a:srgbClr val="C00000"/>
                </a:solidFill>
                <a:latin typeface="+mn-lt"/>
                <a:cs typeface="+mn-cs"/>
              </a:rPr>
              <a:t>power combiner </a:t>
            </a:r>
            <a:r>
              <a:rPr lang="en-US" sz="1600" b="1" dirty="0">
                <a:solidFill>
                  <a:srgbClr val="000099"/>
                </a:solidFill>
                <a:latin typeface="+mn-lt"/>
                <a:cs typeface="+mn-cs"/>
              </a:rPr>
              <a:t>tree</a:t>
            </a:r>
          </a:p>
        </p:txBody>
      </p:sp>
      <p:pic>
        <p:nvPicPr>
          <p:cNvPr id="8" name="Picture 2" descr="C:\Users\jacob\Documents\WORKSHOPS\ESLS\2011\DSC_0152 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7260"/>
            <a:ext cx="36004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3666718"/>
            <a:ext cx="25202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99"/>
                </a:solidFill>
                <a:latin typeface="+mn-lt"/>
                <a:cs typeface="+mn-cs"/>
              </a:rPr>
              <a:t>650 W RF module</a:t>
            </a:r>
          </a:p>
          <a:p>
            <a:pPr marL="265113" indent="-188913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0099"/>
                </a:solidFill>
              </a:rPr>
              <a:t>DC to RF: </a:t>
            </a:r>
            <a:r>
              <a:rPr lang="en-US" sz="1400" dirty="0">
                <a:solidFill>
                  <a:srgbClr val="000099"/>
                </a:solidFill>
                <a:sym typeface="Symbol"/>
              </a:rPr>
              <a:t> =</a:t>
            </a:r>
            <a:r>
              <a:rPr lang="en-US" sz="1400" dirty="0">
                <a:solidFill>
                  <a:srgbClr val="000099"/>
                </a:solidFill>
              </a:rPr>
              <a:t> 68 to 70 %</a:t>
            </a:r>
            <a:endParaRPr lang="en-GB" sz="1400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5694" y="2092139"/>
            <a:ext cx="935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  <a:cs typeface="+mn-cs"/>
              </a:rPr>
              <a:t>x 128</a:t>
            </a:r>
            <a:endParaRPr lang="en-GB" sz="2000" b="1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8881" y="2100884"/>
            <a:ext cx="720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  <a:cs typeface="+mn-cs"/>
              </a:rPr>
              <a:t>x 2</a:t>
            </a:r>
            <a:endParaRPr lang="en-GB" sz="2000" b="1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1927" y="4513684"/>
            <a:ext cx="36730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Initially developed by SOLEIL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Transfer of technology to ELTA / AREVA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RF modules &amp; coaxial lines built by BBEF (PRC)</a:t>
            </a:r>
            <a:endParaRPr lang="en-GB" sz="14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3649588"/>
            <a:ext cx="3673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99"/>
                </a:solidFill>
                <a:latin typeface="+mn-lt"/>
                <a:cs typeface="+mn-cs"/>
              </a:rPr>
              <a:t>150 kW - 352.2 MHz </a:t>
            </a:r>
            <a:r>
              <a:rPr lang="en-US" sz="1600" b="1" dirty="0" smtClean="0">
                <a:solidFill>
                  <a:srgbClr val="000099"/>
                </a:solidFill>
                <a:latin typeface="+mn-lt"/>
                <a:cs typeface="+mn-cs"/>
              </a:rPr>
              <a:t>SSA</a:t>
            </a:r>
            <a:endParaRPr lang="en-US" sz="1600" b="1" dirty="0">
              <a:solidFill>
                <a:srgbClr val="000099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rgbClr val="000099"/>
                </a:solidFill>
                <a:latin typeface="+mn-lt"/>
                <a:cs typeface="+mn-cs"/>
              </a:rPr>
              <a:t>DC to RF: </a:t>
            </a:r>
            <a:r>
              <a:rPr lang="en-US" sz="1400" dirty="0">
                <a:solidFill>
                  <a:srgbClr val="000099"/>
                </a:solidFill>
                <a:sym typeface="Symbol"/>
              </a:rPr>
              <a:t></a:t>
            </a:r>
            <a:r>
              <a:rPr lang="en-US" sz="1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1400" dirty="0" smtClean="0">
                <a:solidFill>
                  <a:srgbClr val="000099"/>
                </a:solidFill>
                <a:latin typeface="+mn-lt"/>
                <a:cs typeface="+mn-cs"/>
              </a:rPr>
              <a:t>= 58 %, G = 63.3 dB at </a:t>
            </a:r>
            <a:r>
              <a:rPr lang="en-US" sz="1400" dirty="0" err="1" smtClean="0">
                <a:solidFill>
                  <a:srgbClr val="000099"/>
                </a:solidFill>
              </a:rPr>
              <a:t>P</a:t>
            </a:r>
            <a:r>
              <a:rPr lang="en-US" sz="1400" baseline="-25000" dirty="0" err="1" smtClean="0">
                <a:solidFill>
                  <a:srgbClr val="000099"/>
                </a:solidFill>
              </a:rPr>
              <a:t>nom</a:t>
            </a:r>
            <a:endParaRPr lang="en-US" sz="1400" baseline="-25000" dirty="0">
              <a:solidFill>
                <a:srgbClr val="000099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sym typeface="Wingdings"/>
              </a:rPr>
              <a:t> </a:t>
            </a:r>
            <a:r>
              <a:rPr lang="en-US" sz="1400" b="1" dirty="0">
                <a:solidFill>
                  <a:srgbClr val="C00000"/>
                </a:solidFill>
              </a:rPr>
              <a:t>7 such SSAs in operation at the ESRF!</a:t>
            </a:r>
            <a:endParaRPr lang="en-US" sz="14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4" name="Picture 14" descr="LDMOS3.JPG"/>
          <p:cNvPicPr>
            <a:picLocks noChangeAspect="1"/>
          </p:cNvPicPr>
          <p:nvPr/>
        </p:nvPicPr>
        <p:blipFill>
          <a:blip r:embed="rId4" cstate="print"/>
          <a:srcRect l="29167" t="26161" r="24167" b="44981"/>
          <a:stretch>
            <a:fillRect/>
          </a:stretch>
        </p:blipFill>
        <p:spPr bwMode="auto">
          <a:xfrm>
            <a:off x="204788" y="1290454"/>
            <a:ext cx="1927441" cy="79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179388" y="697260"/>
            <a:ext cx="39757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Pair of transistors in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push-pull</a:t>
            </a:r>
          </a:p>
          <a:p>
            <a:pPr lvl="0"/>
            <a:r>
              <a:rPr lang="en-US" sz="1400" kern="0" dirty="0">
                <a:solidFill>
                  <a:schemeClr val="accent6">
                    <a:lumMod val="75000"/>
                  </a:schemeClr>
                </a:solidFill>
              </a:rPr>
              <a:t>(BLF578 from NXP, now produced by </a:t>
            </a:r>
            <a:r>
              <a:rPr lang="en-US" sz="1400" kern="0" dirty="0" err="1">
                <a:solidFill>
                  <a:schemeClr val="accent6">
                    <a:lumMod val="75000"/>
                  </a:schemeClr>
                </a:solidFill>
              </a:rPr>
              <a:t>Ampleon</a:t>
            </a:r>
            <a:r>
              <a:rPr lang="en-US" sz="1400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6" name="Picture 3" descr="P:\MACH\RF\Photothèque\SS amplifiers\ELTA-SOLEIL design\P1240001 - resiz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154352"/>
            <a:ext cx="1944216" cy="1458163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flipV="1">
            <a:off x="899592" y="1793446"/>
            <a:ext cx="143396" cy="93716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6660DF6-B912-472B-BCFB-3F53DDC80005}"/>
              </a:ext>
            </a:extLst>
          </p:cNvPr>
          <p:cNvSpPr txBox="1"/>
          <p:nvPr/>
        </p:nvSpPr>
        <p:spPr>
          <a:xfrm>
            <a:off x="290473" y="4439538"/>
            <a:ext cx="4347103" cy="9079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</a:rPr>
              <a:t>Tolerates failures: no trip even at maximum power with up to 6 faulty modules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rgbClr val="C00000"/>
                </a:solidFill>
              </a:rPr>
              <a:t>High redundancy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1950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ounded Rectangle 223"/>
          <p:cNvSpPr/>
          <p:nvPr/>
        </p:nvSpPr>
        <p:spPr>
          <a:xfrm>
            <a:off x="5436096" y="2641476"/>
            <a:ext cx="3600400" cy="27363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ounded Rectangle 222"/>
          <p:cNvSpPr/>
          <p:nvPr/>
        </p:nvSpPr>
        <p:spPr>
          <a:xfrm>
            <a:off x="107504" y="2137420"/>
            <a:ext cx="5040560" cy="33123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COMPARISION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SSA </a:t>
            </a:r>
            <a:r>
              <a:rPr lang="en-US" cap="none" dirty="0" smtClean="0"/>
              <a:t>versus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klystron </a:t>
            </a:r>
            <a:r>
              <a:rPr lang="en-US" dirty="0" smtClean="0"/>
              <a:t>in operation</a:t>
            </a:r>
            <a:endParaRPr lang="en-GB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grpSp>
        <p:nvGrpSpPr>
          <p:cNvPr id="144" name="Group 143"/>
          <p:cNvGrpSpPr>
            <a:grpSpLocks noChangeAspect="1"/>
          </p:cNvGrpSpPr>
          <p:nvPr/>
        </p:nvGrpSpPr>
        <p:grpSpPr>
          <a:xfrm>
            <a:off x="6964523" y="1057300"/>
            <a:ext cx="1423901" cy="1423422"/>
            <a:chOff x="7622871" y="1685226"/>
            <a:chExt cx="1684915" cy="1684348"/>
          </a:xfrm>
        </p:grpSpPr>
        <p:pic>
          <p:nvPicPr>
            <p:cNvPr id="145" name="Picture 144" descr="Cavity_Single_Ce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2871" y="1685226"/>
              <a:ext cx="1684915" cy="1681307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7864755" y="2932540"/>
              <a:ext cx="1016991" cy="437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Load</a:t>
              </a:r>
              <a:endParaRPr lang="en-GB" b="1" dirty="0"/>
            </a:p>
          </p:txBody>
        </p:sp>
      </p:grpSp>
      <p:cxnSp>
        <p:nvCxnSpPr>
          <p:cNvPr id="147" name="Straight Connector 146"/>
          <p:cNvCxnSpPr>
            <a:cxnSpLocks noChangeAspect="1"/>
          </p:cNvCxnSpPr>
          <p:nvPr/>
        </p:nvCxnSpPr>
        <p:spPr>
          <a:xfrm>
            <a:off x="4968005" y="1336806"/>
            <a:ext cx="1959190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 noChangeAspect="1"/>
          </p:cNvCxnSpPr>
          <p:nvPr/>
        </p:nvCxnSpPr>
        <p:spPr>
          <a:xfrm>
            <a:off x="3131840" y="1345332"/>
            <a:ext cx="550291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1475656" y="1005037"/>
            <a:ext cx="1915076" cy="624443"/>
            <a:chOff x="840509" y="1570182"/>
            <a:chExt cx="1939639" cy="738909"/>
          </a:xfrm>
        </p:grpSpPr>
        <p:sp>
          <p:nvSpPr>
            <p:cNvPr id="150" name="Rounded Rectangle 149"/>
            <p:cNvSpPr/>
            <p:nvPr/>
          </p:nvSpPr>
          <p:spPr>
            <a:xfrm>
              <a:off x="840509" y="1570182"/>
              <a:ext cx="1810327" cy="7389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</a:t>
              </a:r>
              <a:endParaRPr lang="en-GB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01164" y="1745671"/>
              <a:ext cx="1878984" cy="437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Low Level RF</a:t>
              </a:r>
              <a:endParaRPr lang="en-GB" b="1" dirty="0"/>
            </a:p>
          </p:txBody>
        </p:sp>
      </p:grpSp>
      <p:sp>
        <p:nvSpPr>
          <p:cNvPr id="152" name="TextBox 151"/>
          <p:cNvSpPr txBox="1">
            <a:spLocks noChangeAspect="1"/>
          </p:cNvSpPr>
          <p:nvPr/>
        </p:nvSpPr>
        <p:spPr>
          <a:xfrm>
            <a:off x="323528" y="985292"/>
            <a:ext cx="1221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RF 352MHz</a:t>
            </a:r>
            <a:endParaRPr lang="en-GB" sz="1400" b="1" dirty="0"/>
          </a:p>
        </p:txBody>
      </p:sp>
      <p:cxnSp>
        <p:nvCxnSpPr>
          <p:cNvPr id="153" name="Straight Arrow Connector 152"/>
          <p:cNvCxnSpPr>
            <a:cxnSpLocks noChangeAspect="1"/>
          </p:cNvCxnSpPr>
          <p:nvPr/>
        </p:nvCxnSpPr>
        <p:spPr>
          <a:xfrm>
            <a:off x="437519" y="1308810"/>
            <a:ext cx="103813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 noChangeAspect="1"/>
          </p:cNvCxnSpPr>
          <p:nvPr/>
        </p:nvCxnSpPr>
        <p:spPr>
          <a:xfrm>
            <a:off x="6904313" y="1335955"/>
            <a:ext cx="538583" cy="27709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/>
          <p:cNvGrpSpPr>
            <a:grpSpLocks noChangeAspect="1"/>
          </p:cNvGrpSpPr>
          <p:nvPr/>
        </p:nvGrpSpPr>
        <p:grpSpPr>
          <a:xfrm>
            <a:off x="3652777" y="628702"/>
            <a:ext cx="1378705" cy="1401605"/>
            <a:chOff x="3858548" y="731218"/>
            <a:chExt cx="2111287" cy="225367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6" name="Isosceles Triangle 155"/>
            <p:cNvSpPr/>
            <p:nvPr/>
          </p:nvSpPr>
          <p:spPr>
            <a:xfrm rot="5400000">
              <a:off x="3794671" y="809728"/>
              <a:ext cx="2253673" cy="209665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858548" y="1246356"/>
              <a:ext cx="1890747" cy="1039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Power Amplifier</a:t>
              </a:r>
              <a:endParaRPr lang="en-GB" b="1" dirty="0"/>
            </a:p>
          </p:txBody>
        </p:sp>
      </p:grpSp>
      <p:grpSp>
        <p:nvGrpSpPr>
          <p:cNvPr id="158" name="Group 157"/>
          <p:cNvGrpSpPr>
            <a:grpSpLocks noChangeAspect="1"/>
          </p:cNvGrpSpPr>
          <p:nvPr/>
        </p:nvGrpSpPr>
        <p:grpSpPr>
          <a:xfrm>
            <a:off x="179512" y="2094510"/>
            <a:ext cx="4945157" cy="3312890"/>
            <a:chOff x="9096" y="2578060"/>
            <a:chExt cx="5851651" cy="3920173"/>
          </a:xfrm>
        </p:grpSpPr>
        <p:grpSp>
          <p:nvGrpSpPr>
            <p:cNvPr id="159" name="Group 28"/>
            <p:cNvGrpSpPr/>
            <p:nvPr/>
          </p:nvGrpSpPr>
          <p:grpSpPr>
            <a:xfrm>
              <a:off x="9096" y="2578060"/>
              <a:ext cx="5851651" cy="3920173"/>
              <a:chOff x="94009" y="2090475"/>
              <a:chExt cx="5851651" cy="3920173"/>
            </a:xfrm>
          </p:grpSpPr>
          <p:grpSp>
            <p:nvGrpSpPr>
              <p:cNvPr id="161" name="Group 105"/>
              <p:cNvGrpSpPr/>
              <p:nvPr/>
            </p:nvGrpSpPr>
            <p:grpSpPr>
              <a:xfrm>
                <a:off x="94009" y="2090475"/>
                <a:ext cx="5623712" cy="3920173"/>
                <a:chOff x="94009" y="2090475"/>
                <a:chExt cx="5623712" cy="3920173"/>
              </a:xfrm>
            </p:grpSpPr>
            <p:grpSp>
              <p:nvGrpSpPr>
                <p:cNvPr id="164" name="Group 99"/>
                <p:cNvGrpSpPr/>
                <p:nvPr/>
              </p:nvGrpSpPr>
              <p:grpSpPr>
                <a:xfrm>
                  <a:off x="94009" y="2311668"/>
                  <a:ext cx="5623712" cy="3698980"/>
                  <a:chOff x="94009" y="2311668"/>
                  <a:chExt cx="5623712" cy="3698980"/>
                </a:xfrm>
              </p:grpSpPr>
              <p:cxnSp>
                <p:nvCxnSpPr>
                  <p:cNvPr id="166" name="Straight Connector 165"/>
                  <p:cNvCxnSpPr/>
                  <p:nvPr/>
                </p:nvCxnSpPr>
                <p:spPr>
                  <a:xfrm>
                    <a:off x="3978564" y="3848100"/>
                    <a:ext cx="0" cy="51435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6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882054" y="4540252"/>
                    <a:ext cx="2495982" cy="9846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68" name="TextBox 167"/>
                  <p:cNvSpPr txBox="1"/>
                  <p:nvPr/>
                </p:nvSpPr>
                <p:spPr>
                  <a:xfrm>
                    <a:off x="1968579" y="5464353"/>
                    <a:ext cx="2556232" cy="4006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132577"/>
                        </a:solidFill>
                      </a:rPr>
                      <a:t>1.3 MW KLYSTRON</a:t>
                    </a:r>
                    <a:endParaRPr lang="en-GB" sz="1600" b="1" dirty="0">
                      <a:solidFill>
                        <a:srgbClr val="132577"/>
                      </a:solidFill>
                    </a:endParaRPr>
                  </a:p>
                </p:txBody>
              </p:sp>
              <p:cxnSp>
                <p:nvCxnSpPr>
                  <p:cNvPr id="169" name="Straight Arrow Connector 168"/>
                  <p:cNvCxnSpPr/>
                  <p:nvPr/>
                </p:nvCxnSpPr>
                <p:spPr>
                  <a:xfrm>
                    <a:off x="1092200" y="3939317"/>
                    <a:ext cx="712361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Arrow Connector 169"/>
                  <p:cNvCxnSpPr/>
                  <p:nvPr/>
                </p:nvCxnSpPr>
                <p:spPr>
                  <a:xfrm>
                    <a:off x="1411438" y="4821967"/>
                    <a:ext cx="323273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Arrow Connector 170"/>
                  <p:cNvCxnSpPr/>
                  <p:nvPr/>
                </p:nvCxnSpPr>
                <p:spPr>
                  <a:xfrm>
                    <a:off x="1449538" y="5317267"/>
                    <a:ext cx="323273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2" name="Group 44"/>
                  <p:cNvGrpSpPr/>
                  <p:nvPr/>
                </p:nvGrpSpPr>
                <p:grpSpPr>
                  <a:xfrm>
                    <a:off x="145256" y="2652499"/>
                    <a:ext cx="1322301" cy="1744947"/>
                    <a:chOff x="1583335" y="495482"/>
                    <a:chExt cx="1571917" cy="2146245"/>
                  </a:xfrm>
                </p:grpSpPr>
                <p:pic>
                  <p:nvPicPr>
                    <p:cNvPr id="199" name="Picture 1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83335" y="495482"/>
                      <a:ext cx="1511286" cy="21462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00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3707" y="1857928"/>
                      <a:ext cx="1531545" cy="4031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HVPS 100kV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p:txBody>
                </p:sp>
              </p:grpSp>
              <p:pic>
                <p:nvPicPr>
                  <p:cNvPr id="173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565007" y="4757015"/>
                    <a:ext cx="1023648" cy="6915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74" name="Straight Arrow Connector 173"/>
                  <p:cNvCxnSpPr/>
                  <p:nvPr/>
                </p:nvCxnSpPr>
                <p:spPr>
                  <a:xfrm>
                    <a:off x="1745672" y="5116945"/>
                    <a:ext cx="323273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Arrow Connector 174"/>
                  <p:cNvCxnSpPr/>
                  <p:nvPr/>
                </p:nvCxnSpPr>
                <p:spPr>
                  <a:xfrm>
                    <a:off x="1722588" y="5056917"/>
                    <a:ext cx="323273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1756064" y="5106555"/>
                    <a:ext cx="0" cy="21474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1730664" y="4813300"/>
                    <a:ext cx="0" cy="24765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1806864" y="3930650"/>
                    <a:ext cx="0" cy="10541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Arrow Connector 178"/>
                  <p:cNvCxnSpPr/>
                  <p:nvPr/>
                </p:nvCxnSpPr>
                <p:spPr>
                  <a:xfrm>
                    <a:off x="1809750" y="4974367"/>
                    <a:ext cx="274211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0" name="TextBox 179"/>
                  <p:cNvSpPr txBox="1"/>
                  <p:nvPr/>
                </p:nvSpPr>
                <p:spPr>
                  <a:xfrm>
                    <a:off x="1344545" y="3661495"/>
                    <a:ext cx="1050074" cy="327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95kV/18A</a:t>
                    </a:r>
                    <a:endParaRPr lang="en-GB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1" name="TextBox 180"/>
                  <p:cNvSpPr txBox="1"/>
                  <p:nvPr/>
                </p:nvSpPr>
                <p:spPr>
                  <a:xfrm>
                    <a:off x="94009" y="4441861"/>
                    <a:ext cx="1794599" cy="327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Filament 25V/25A</a:t>
                    </a:r>
                    <a:endParaRPr lang="en-GB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2" name="TextBox 181"/>
                  <p:cNvSpPr txBox="1"/>
                  <p:nvPr/>
                </p:nvSpPr>
                <p:spPr>
                  <a:xfrm>
                    <a:off x="264425" y="5464355"/>
                    <a:ext cx="1959778" cy="5462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Modulating Anode 60kV/2mA</a:t>
                    </a:r>
                    <a:endParaRPr lang="en-GB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183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1920609" y="2653383"/>
                    <a:ext cx="704066" cy="3762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1627749" y="2311668"/>
                    <a:ext cx="1618947" cy="327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Driver RF 100W</a:t>
                    </a:r>
                    <a:endParaRPr lang="en-GB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185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2636839" y="3792539"/>
                    <a:ext cx="836062" cy="2460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6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636839" y="3551239"/>
                    <a:ext cx="836062" cy="2460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87" name="Straight Arrow Connector 186"/>
                  <p:cNvCxnSpPr/>
                  <p:nvPr/>
                </p:nvCxnSpPr>
                <p:spPr>
                  <a:xfrm>
                    <a:off x="3149600" y="4019550"/>
                    <a:ext cx="0" cy="9652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2224203" y="3078538"/>
                    <a:ext cx="2300611" cy="7648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2 Focusing Power Supplies 2 X 130V/8A</a:t>
                    </a:r>
                    <a:endParaRPr lang="en-GB" sz="1200" b="1" dirty="0" smtClean="0">
                      <a:solidFill>
                        <a:srgbClr val="FF0000"/>
                      </a:solidFill>
                    </a:endParaRPr>
                  </a:p>
                  <a:p>
                    <a:endParaRPr lang="en-GB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189" name="Straight Arrow Connector 188"/>
                  <p:cNvCxnSpPr/>
                  <p:nvPr/>
                </p:nvCxnSpPr>
                <p:spPr>
                  <a:xfrm>
                    <a:off x="2800350" y="3740150"/>
                    <a:ext cx="0" cy="122555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0" name="Picture 189" descr="FrontPanel"/>
                  <p:cNvPicPr/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3576637" y="3817937"/>
                    <a:ext cx="792163" cy="207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91" name="Straight Arrow Connector 190"/>
                  <p:cNvCxnSpPr/>
                  <p:nvPr/>
                </p:nvCxnSpPr>
                <p:spPr>
                  <a:xfrm>
                    <a:off x="3530600" y="4343400"/>
                    <a:ext cx="0" cy="5461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Arrow Connector 191"/>
                  <p:cNvCxnSpPr/>
                  <p:nvPr/>
                </p:nvCxnSpPr>
                <p:spPr>
                  <a:xfrm>
                    <a:off x="3519638" y="4358417"/>
                    <a:ext cx="468162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4354397" y="3589784"/>
                    <a:ext cx="1363324" cy="5462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IP Power Supply</a:t>
                    </a:r>
                    <a:endParaRPr lang="en-GB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4" name="TextBox 193"/>
                  <p:cNvSpPr txBox="1"/>
                  <p:nvPr/>
                </p:nvSpPr>
                <p:spPr>
                  <a:xfrm>
                    <a:off x="3924300" y="4095750"/>
                    <a:ext cx="45717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5kV</a:t>
                    </a:r>
                    <a:endParaRPr lang="en-GB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195" name="Straight Arrow Connector 194"/>
                  <p:cNvCxnSpPr/>
                  <p:nvPr/>
                </p:nvCxnSpPr>
                <p:spPr>
                  <a:xfrm>
                    <a:off x="3891972" y="4735945"/>
                    <a:ext cx="553028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6" name="TextBox 195"/>
                  <p:cNvSpPr txBox="1"/>
                  <p:nvPr/>
                </p:nvSpPr>
                <p:spPr>
                  <a:xfrm>
                    <a:off x="4354397" y="4356653"/>
                    <a:ext cx="1363324" cy="327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0000FF"/>
                        </a:solidFill>
                      </a:rPr>
                      <a:t>Power  OUT</a:t>
                    </a:r>
                    <a:endParaRPr lang="en-GB" sz="1200" b="1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1798164" y="4453582"/>
                    <a:ext cx="1070463" cy="327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0000FF"/>
                        </a:solidFill>
                      </a:rPr>
                      <a:t>Power IN</a:t>
                    </a:r>
                    <a:endParaRPr lang="en-GB" sz="1200" b="1" dirty="0">
                      <a:solidFill>
                        <a:srgbClr val="0000FF"/>
                      </a:solidFill>
                    </a:endParaRPr>
                  </a:p>
                </p:txBody>
              </p:sp>
              <p:cxnSp>
                <p:nvCxnSpPr>
                  <p:cNvPr id="198" name="Straight Arrow Connector 197"/>
                  <p:cNvCxnSpPr/>
                  <p:nvPr/>
                </p:nvCxnSpPr>
                <p:spPr>
                  <a:xfrm>
                    <a:off x="2280649" y="3013423"/>
                    <a:ext cx="5351" cy="1982688"/>
                  </a:xfrm>
                  <a:prstGeom prst="straightConnector1">
                    <a:avLst/>
                  </a:prstGeom>
                  <a:ln w="25400">
                    <a:solidFill>
                      <a:srgbClr val="132577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5" name="Down Arrow 164"/>
                <p:cNvSpPr/>
                <p:nvPr/>
              </p:nvSpPr>
              <p:spPr>
                <a:xfrm rot="2247247">
                  <a:off x="3945968" y="2090475"/>
                  <a:ext cx="124875" cy="545475"/>
                </a:xfrm>
                <a:prstGeom prst="downArrow">
                  <a:avLst>
                    <a:gd name="adj1" fmla="val 50000"/>
                    <a:gd name="adj2" fmla="val 136275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62" name="Picture 1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402283" y="4606060"/>
                <a:ext cx="622300" cy="56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" name="TextBox 162"/>
              <p:cNvSpPr txBox="1"/>
              <p:nvPr/>
            </p:nvSpPr>
            <p:spPr>
              <a:xfrm>
                <a:off x="4439604" y="5136579"/>
                <a:ext cx="1506056" cy="32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CIRCULATOR</a:t>
                </a:r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Arrow Connector 159"/>
            <p:cNvCxnSpPr/>
            <p:nvPr/>
          </p:nvCxnSpPr>
          <p:spPr>
            <a:xfrm>
              <a:off x="4932040" y="5229200"/>
              <a:ext cx="288032" cy="0"/>
            </a:xfrm>
            <a:prstGeom prst="straightConnector1">
              <a:avLst/>
            </a:prstGeom>
            <a:ln w="19050">
              <a:solidFill>
                <a:srgbClr val="132577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18"/>
          <p:cNvGrpSpPr/>
          <p:nvPr/>
        </p:nvGrpSpPr>
        <p:grpSpPr>
          <a:xfrm>
            <a:off x="5368288" y="1773312"/>
            <a:ext cx="3529566" cy="3473546"/>
            <a:chOff x="5839162" y="2727529"/>
            <a:chExt cx="4016199" cy="3952455"/>
          </a:xfrm>
        </p:grpSpPr>
        <p:grpSp>
          <p:nvGrpSpPr>
            <p:cNvPr id="204" name="Group 100"/>
            <p:cNvGrpSpPr/>
            <p:nvPr/>
          </p:nvGrpSpPr>
          <p:grpSpPr>
            <a:xfrm>
              <a:off x="6216794" y="4322618"/>
              <a:ext cx="3638567" cy="2357366"/>
              <a:chOff x="6216794" y="4322618"/>
              <a:chExt cx="3638567" cy="2357366"/>
            </a:xfrm>
          </p:grpSpPr>
          <p:cxnSp>
            <p:nvCxnSpPr>
              <p:cNvPr id="206" name="Straight Connector 21"/>
              <p:cNvCxnSpPr/>
              <p:nvPr/>
            </p:nvCxnSpPr>
            <p:spPr>
              <a:xfrm>
                <a:off x="6714837" y="4331855"/>
                <a:ext cx="0" cy="8035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" name="Group 169"/>
              <p:cNvGrpSpPr>
                <a:grpSpLocks/>
              </p:cNvGrpSpPr>
              <p:nvPr/>
            </p:nvGrpSpPr>
            <p:grpSpPr bwMode="auto">
              <a:xfrm>
                <a:off x="6216794" y="4846348"/>
                <a:ext cx="1347511" cy="1833636"/>
                <a:chOff x="111" y="999"/>
                <a:chExt cx="1025" cy="1377"/>
              </a:xfrm>
            </p:grpSpPr>
            <p:pic>
              <p:nvPicPr>
                <p:cNvPr id="210" name="Picture 25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11" y="999"/>
                  <a:ext cx="970" cy="13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1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147" y="1633"/>
                  <a:ext cx="989" cy="7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</a:rPr>
                    <a:t>AC/DC Converter</a:t>
                  </a:r>
                </a:p>
                <a:p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</a:rPr>
                    <a:t>460kVA / 280VDC</a:t>
                  </a:r>
                </a:p>
              </p:txBody>
            </p:sp>
          </p:grpSp>
          <p:cxnSp>
            <p:nvCxnSpPr>
              <p:cNvPr id="208" name="Straight Arrow Connector 207"/>
              <p:cNvCxnSpPr/>
              <p:nvPr/>
            </p:nvCxnSpPr>
            <p:spPr>
              <a:xfrm>
                <a:off x="6705600" y="4322618"/>
                <a:ext cx="902596" cy="349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Box 208"/>
              <p:cNvSpPr txBox="1"/>
              <p:nvPr/>
            </p:nvSpPr>
            <p:spPr>
              <a:xfrm>
                <a:off x="7391167" y="6009597"/>
                <a:ext cx="2464194" cy="595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132577"/>
                    </a:solidFill>
                  </a:rPr>
                  <a:t>ELTA/SOLEIL </a:t>
                </a:r>
              </a:p>
              <a:p>
                <a:pPr algn="ctr"/>
                <a:r>
                  <a:rPr lang="en-US" sz="1400" b="1" dirty="0" smtClean="0">
                    <a:solidFill>
                      <a:srgbClr val="132577"/>
                    </a:solidFill>
                  </a:rPr>
                  <a:t>Solid State Amplifier</a:t>
                </a:r>
              </a:p>
            </p:txBody>
          </p:sp>
        </p:grpSp>
        <p:sp>
          <p:nvSpPr>
            <p:cNvPr id="205" name="Down Arrow 204"/>
            <p:cNvSpPr/>
            <p:nvPr/>
          </p:nvSpPr>
          <p:spPr>
            <a:xfrm rot="18952506">
              <a:off x="5839162" y="2727529"/>
              <a:ext cx="115863" cy="1669596"/>
            </a:xfrm>
            <a:prstGeom prst="downArrow">
              <a:avLst>
                <a:gd name="adj1" fmla="val 50000"/>
                <a:gd name="adj2" fmla="val 13627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6" name="Picture 2" descr="C:\Users\jacob\Documents\WORKSHOPS\ESLS\2011\DSC_0152 Resize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16146" y="2846468"/>
            <a:ext cx="1981708" cy="158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248447" y="471913"/>
            <a:ext cx="1876221" cy="1868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3688" y="841276"/>
            <a:ext cx="1484759" cy="9380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7225" y="714138"/>
            <a:ext cx="204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we compare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000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SSA </a:t>
            </a:r>
            <a:r>
              <a:rPr lang="en-US" cap="none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versus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klystron </a:t>
            </a:r>
            <a:r>
              <a:rPr lang="en-US" dirty="0" smtClean="0"/>
              <a:t>– </a:t>
            </a:r>
            <a:r>
              <a:rPr lang="en-US" cap="none" dirty="0" smtClean="0"/>
              <a:t>TRIP RATE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sp>
        <p:nvSpPr>
          <p:cNvPr id="5" name="TextBox 4"/>
          <p:cNvSpPr txBox="1"/>
          <p:nvPr/>
        </p:nvSpPr>
        <p:spPr>
          <a:xfrm>
            <a:off x="4761346" y="985292"/>
            <a:ext cx="43826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Including auxiliaries and Power supplies</a:t>
            </a:r>
          </a:p>
          <a:p>
            <a:pPr algn="just"/>
            <a:endParaRPr lang="en-US" sz="1600" b="1" dirty="0" smtClean="0"/>
          </a:p>
          <a:p>
            <a:pPr algn="just"/>
            <a:r>
              <a:rPr lang="en-US" b="1" dirty="0" smtClean="0">
                <a:solidFill>
                  <a:schemeClr val="bg2"/>
                </a:solidFill>
              </a:rPr>
              <a:t>KLYSTRON</a:t>
            </a:r>
            <a:r>
              <a:rPr lang="en-US" sz="1600" dirty="0" smtClean="0">
                <a:solidFill>
                  <a:schemeClr val="bg2"/>
                </a:solidFill>
              </a:rPr>
              <a:t> average failure: </a:t>
            </a:r>
            <a:r>
              <a:rPr lang="en-US" sz="2000" b="1" dirty="0" smtClean="0">
                <a:solidFill>
                  <a:schemeClr val="bg2"/>
                </a:solidFill>
              </a:rPr>
              <a:t>4 </a:t>
            </a:r>
            <a:r>
              <a:rPr lang="en-US" sz="1600" dirty="0" smtClean="0">
                <a:solidFill>
                  <a:schemeClr val="bg2"/>
                </a:solidFill>
              </a:rPr>
              <a:t>trips / year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SSA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average failure: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0.9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trips/ year</a:t>
            </a:r>
          </a:p>
          <a:p>
            <a:pPr algn="just"/>
            <a:endParaRPr lang="en-US" sz="1600" dirty="0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107504" y="913284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8024" y="300151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	When a klystron begins to be sick it can generate several beam interruptions in a short time lapse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356211" y="1921041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452709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0.5 year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57067" y="3916283"/>
            <a:ext cx="14401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98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Operation experience with  </a:t>
            </a:r>
            <a:r>
              <a:rPr lang="en-US" cap="none" dirty="0" smtClean="0"/>
              <a:t>7 x 150 kW SSA</a:t>
            </a:r>
            <a:endParaRPr lang="en-GB" i="1" dirty="0">
              <a:solidFill>
                <a:srgbClr val="FFDD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697260"/>
            <a:ext cx="87849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Booster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4 x 150 kW SSA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, since January 2012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6,400 hr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),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Top-up since April 2016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x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 kW SSA</a:t>
            </a:r>
            <a:r>
              <a:rPr lang="en-US" sz="1400" kern="0" dirty="0" smtClean="0">
                <a:solidFill>
                  <a:srgbClr val="00B0F0"/>
                </a:solidFill>
              </a:rPr>
              <a:t>,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October 2013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32,000 hr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stopped after a few months due to cavity</a:t>
            </a:r>
          </a:p>
          <a:p>
            <a:pPr marL="179388" marR="0" lvl="0" indent="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far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 single transistor failure !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Power Efficiency DC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anose="05050102010706020507" pitchFamily="18" charset="2"/>
              </a:rPr>
              <a:t>RF: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58%, Gain 63.3 dB – No variation in time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detected so far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2" y="1777380"/>
          <a:ext cx="8352929" cy="365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2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Component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Event</a:t>
                      </a:r>
                    </a:p>
                    <a:p>
                      <a:pPr algn="ctr"/>
                      <a:r>
                        <a:rPr lang="en-US" sz="1200" dirty="0" smtClean="0"/>
                        <a:t>count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Disturb</a:t>
                      </a:r>
                      <a:br>
                        <a:rPr lang="en-US" sz="12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Operation ?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Comment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HPA  650W (filter)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SR 22</a:t>
                      </a:r>
                    </a:p>
                    <a:p>
                      <a:pPr algn="ctr"/>
                      <a:r>
                        <a:rPr lang="en-US" sz="1200" dirty="0" smtClean="0"/>
                        <a:t>SY   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</a:p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CMS</a:t>
                      </a:r>
                      <a:r>
                        <a:rPr lang="en-US" sz="1200" baseline="0" dirty="0" smtClean="0"/>
                        <a:t> filters stressed when soldering on the PCB.</a:t>
                      </a:r>
                    </a:p>
                    <a:p>
                      <a:r>
                        <a:rPr lang="en-US" sz="1200" baseline="0" dirty="0" smtClean="0"/>
                        <a:t>Youth problem, now fixed with time.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Last failure:  February 2018</a:t>
                      </a:r>
                      <a:r>
                        <a:rPr lang="en-US" sz="1200" baseline="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DC/DC Converter  280V/50V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SR   12</a:t>
                      </a:r>
                    </a:p>
                    <a:p>
                      <a:pPr algn="ctr"/>
                      <a:r>
                        <a:rPr lang="en-US" sz="1200" dirty="0" smtClean="0"/>
                        <a:t>SY   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</a:p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Primary filter capacitors (C12</a:t>
                      </a:r>
                      <a:r>
                        <a:rPr lang="en-US" sz="1200" baseline="0" dirty="0" smtClean="0"/>
                        <a:t> &amp; C24)</a:t>
                      </a:r>
                      <a:r>
                        <a:rPr lang="en-US" sz="1200" dirty="0" smtClean="0"/>
                        <a:t>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Pre-Driver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SR   0</a:t>
                      </a:r>
                    </a:p>
                    <a:p>
                      <a:pPr algn="ctr"/>
                      <a:r>
                        <a:rPr lang="en-US" sz="1200" dirty="0" smtClean="0"/>
                        <a:t>SY</a:t>
                      </a:r>
                      <a:r>
                        <a:rPr lang="en-US" sz="1200" baseline="0" dirty="0" smtClean="0"/>
                        <a:t>   5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Yes  1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Conception problems,</a:t>
                      </a:r>
                      <a:r>
                        <a:rPr lang="en-US" sz="1200" baseline="0" dirty="0" smtClean="0"/>
                        <a:t> which have been fixed:</a:t>
                      </a:r>
                    </a:p>
                    <a:p>
                      <a:r>
                        <a:rPr lang="en-US" sz="1200" baseline="0" dirty="0" smtClean="0"/>
                        <a:t>Gain loss, bad soldering, bad logic circuitry …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MUXBOX Control Interface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SR   3</a:t>
                      </a:r>
                    </a:p>
                    <a:p>
                      <a:pPr algn="ctr"/>
                      <a:r>
                        <a:rPr lang="en-US" sz="1200" dirty="0" smtClean="0"/>
                        <a:t>SY   4 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Yes   3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The SSA trips when the fuse blows because the relays for  cooling interlocks are fed by this interface. </a:t>
                      </a:r>
                      <a:r>
                        <a:rPr lang="en-US" sz="1200" i="1" dirty="0" smtClean="0"/>
                        <a:t>This is a weakness of the system, which can be improved.</a:t>
                      </a:r>
                      <a:endParaRPr lang="en-GB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Water Cooling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SR   1</a:t>
                      </a:r>
                    </a:p>
                    <a:p>
                      <a:pPr algn="ctr"/>
                      <a:r>
                        <a:rPr lang="en-US" sz="1200" dirty="0" smtClean="0"/>
                        <a:t>SY   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Yes  1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Fortunately it happened outside of machine operation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40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SR 38</a:t>
                      </a:r>
                    </a:p>
                    <a:p>
                      <a:pPr algn="ctr"/>
                      <a:r>
                        <a:rPr lang="en-US" sz="1400" b="1" dirty="0" smtClean="0"/>
                        <a:t>SY 23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50"/>
                        </a:spcAft>
                      </a:pPr>
                      <a:r>
                        <a:rPr lang="en-US" sz="1200" b="1" dirty="0" smtClean="0"/>
                        <a:t>1 in 2014 + 1 in 2015 + 1 in 2016 </a:t>
                      </a:r>
                      <a:r>
                        <a:rPr lang="en-US" sz="1200" b="1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sz="1200" b="1" baseline="0" dirty="0" smtClean="0">
                          <a:sym typeface="Wingdings" pitchFamily="2" charset="2"/>
                        </a:rPr>
                        <a:t> Beam loss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350"/>
                        </a:spcAft>
                      </a:pPr>
                      <a:r>
                        <a:rPr lang="en-US" sz="1200" b="1" baseline="0" dirty="0" smtClean="0">
                          <a:sym typeface="Wingdings" pitchFamily="2" charset="2"/>
                        </a:rPr>
                        <a:t>2 in 2012  Refill postponed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9259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55976" y="1057300"/>
            <a:ext cx="4320480" cy="26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SSA </a:t>
            </a:r>
            <a:r>
              <a:rPr lang="en-US" dirty="0" smtClean="0"/>
              <a:t>: 650 W - </a:t>
            </a:r>
            <a:r>
              <a:rPr lang="en-US" cap="none" dirty="0" smtClean="0"/>
              <a:t>HPA Failures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ARIES Workshop on high efficiency RF   -   Ångström Lab, Uppsala  -  18-20 June 2019   -   Jörn Jacob </a:t>
            </a:r>
            <a:endParaRPr lang="en-US" noProof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1801" y="1108362"/>
          <a:ext cx="3539835" cy="258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1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1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1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1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1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6474" y="3925455"/>
            <a:ext cx="751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5 HPA failures per year  for a total of 1820 HPA (128+2 / tower)</a:t>
            </a:r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797" y="1245474"/>
            <a:ext cx="39385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6605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2391</Words>
  <Application>Microsoft Office PowerPoint</Application>
  <PresentationFormat>On-screen Show (16:10)</PresentationFormat>
  <Paragraphs>425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Futura Std Medium</vt:lpstr>
      <vt:lpstr>ITCOfficinaSans LT Book</vt:lpstr>
      <vt:lpstr>Symbol</vt:lpstr>
      <vt:lpstr>Wingdings</vt:lpstr>
      <vt:lpstr>wide-screen</vt:lpstr>
      <vt:lpstr>PowerPoint Presentation</vt:lpstr>
      <vt:lpstr>ESRF: First 3rd generation, becomes 4th generation light source</vt:lpstr>
      <vt:lpstr>RF Layout  until December 2018</vt:lpstr>
      <vt:lpstr>EBS RF system Layout – Start up December 2019 </vt:lpstr>
      <vt:lpstr>150 kW – 352 MHz SSA at ESRF</vt:lpstr>
      <vt:lpstr>COMPARISION SSA versus klystron in operation</vt:lpstr>
      <vt:lpstr>SSA versus klystron – TRIP RATE </vt:lpstr>
      <vt:lpstr>Operation experience with  7 x 150 kW SSA</vt:lpstr>
      <vt:lpstr>SSA : 650 W - HPA Failures</vt:lpstr>
      <vt:lpstr>ELTA/SOLEIL SSA TEsts - OVERDRIVE</vt:lpstr>
      <vt:lpstr>ELTA/SOLEIL SSA TEsts – gain modulation for mismatched load</vt:lpstr>
      <vt:lpstr>ELTA/SOLEIL SSA TEsts – overload of unpowered RF modules</vt:lpstr>
      <vt:lpstr>Transient Reflections for pulsed cavity conditioning</vt:lpstr>
      <vt:lpstr>RF amplifier module: ESRF in house development </vt:lpstr>
      <vt:lpstr>Wilkinson splitter for the RF drive distribution</vt:lpstr>
      <vt:lpstr>ESRF design using a cavity combiner *</vt:lpstr>
      <vt:lpstr>ESRF design using a cavity combiner </vt:lpstr>
      <vt:lpstr>DC power requirement for ESRF 150 kW SSPA from ELTA</vt:lpstr>
      <vt:lpstr>DC supply of 4x 150 kW SSPA on ESRF booster  </vt:lpstr>
      <vt:lpstr>DC supplies with increased efficiency, modularity and redundancy</vt:lpstr>
      <vt:lpstr>PowerPoint Presentation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JACOB Jorn</cp:lastModifiedBy>
  <cp:revision>1843</cp:revision>
  <dcterms:created xsi:type="dcterms:W3CDTF">2014-01-17T08:20:57Z</dcterms:created>
  <dcterms:modified xsi:type="dcterms:W3CDTF">2019-06-17T08:08:00Z</dcterms:modified>
</cp:coreProperties>
</file>