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670" r:id="rId3"/>
    <p:sldMasterId id="2147483691" r:id="rId4"/>
  </p:sldMasterIdLst>
  <p:notesMasterIdLst>
    <p:notesMasterId r:id="rId26"/>
  </p:notesMasterIdLst>
  <p:handoutMasterIdLst>
    <p:handoutMasterId r:id="rId27"/>
  </p:handoutMasterIdLst>
  <p:sldIdLst>
    <p:sldId id="256" r:id="rId5"/>
    <p:sldId id="321" r:id="rId6"/>
    <p:sldId id="322" r:id="rId7"/>
    <p:sldId id="273" r:id="rId8"/>
    <p:sldId id="323" r:id="rId9"/>
    <p:sldId id="324" r:id="rId10"/>
    <p:sldId id="325" r:id="rId11"/>
    <p:sldId id="313" r:id="rId12"/>
    <p:sldId id="342" r:id="rId13"/>
    <p:sldId id="340" r:id="rId14"/>
    <p:sldId id="312" r:id="rId15"/>
    <p:sldId id="298" r:id="rId16"/>
    <p:sldId id="333" r:id="rId17"/>
    <p:sldId id="335" r:id="rId18"/>
    <p:sldId id="336" r:id="rId19"/>
    <p:sldId id="341" r:id="rId20"/>
    <p:sldId id="314" r:id="rId21"/>
    <p:sldId id="338" r:id="rId22"/>
    <p:sldId id="337" r:id="rId23"/>
    <p:sldId id="318" r:id="rId24"/>
    <p:sldId id="304" r:id="rId25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000000"/>
    <a:srgbClr val="EFE125"/>
    <a:srgbClr val="F9EEED"/>
    <a:srgbClr val="FFFF00"/>
    <a:srgbClr val="F0D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55" autoAdjust="0"/>
  </p:normalViewPr>
  <p:slideViewPr>
    <p:cSldViewPr>
      <p:cViewPr varScale="1">
        <p:scale>
          <a:sx n="118" d="100"/>
          <a:sy n="118" d="100"/>
        </p:scale>
        <p:origin x="-86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Helvetica" panose="020B0604020202020204" pitchFamily="34" charset="0"/>
                <a:cs typeface="Helvetica" panose="020B0604020202020204" pitchFamily="34" charset="0"/>
              </a:defRPr>
            </a:pP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Gain and </a:t>
            </a:r>
            <a:r>
              <a:rPr lang="fr-FR" sz="11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Efficiency</a:t>
            </a:r>
            <a:r>
              <a:rPr lang="fr-FR" sz="1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100" dirty="0">
                <a:latin typeface="Helvetica" panose="020B0604020202020204" pitchFamily="34" charset="0"/>
                <a:cs typeface="Helvetica" panose="020B0604020202020204" pitchFamily="34" charset="0"/>
              </a:rPr>
              <a:t>vs P</a:t>
            </a:r>
            <a:r>
              <a:rPr lang="fr-FR" sz="11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out</a:t>
            </a:r>
          </a:p>
        </c:rich>
      </c:tx>
      <c:layout>
        <c:manualLayout>
          <c:xMode val="edge"/>
          <c:yMode val="edge"/>
          <c:x val="0.35403445890666752"/>
          <c:y val="0.903679184549062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450744024993038E-2"/>
          <c:y val="5.5999270510524876E-2"/>
          <c:w val="0.83313281570499487"/>
          <c:h val="0.72523192918475443"/>
        </c:manualLayout>
      </c:layout>
      <c:scatterChart>
        <c:scatterStyle val="smoothMarker"/>
        <c:varyColors val="0"/>
        <c:ser>
          <c:idx val="3"/>
          <c:order val="3"/>
          <c:tx>
            <c:strRef>
              <c:f>Feuil1!$H$4</c:f>
              <c:strCache>
                <c:ptCount val="1"/>
                <c:pt idx="0">
                  <c:v>Gain New Gen GaN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Feuil1!$G$5:$G$26</c:f>
              <c:numCache>
                <c:formatCode>General</c:formatCode>
                <c:ptCount val="22"/>
                <c:pt idx="0">
                  <c:v>0.56115000000000004</c:v>
                </c:pt>
                <c:pt idx="1">
                  <c:v>1.1556040000000001</c:v>
                </c:pt>
                <c:pt idx="2">
                  <c:v>2.4446319999999999</c:v>
                </c:pt>
                <c:pt idx="3">
                  <c:v>5.206671</c:v>
                </c:pt>
                <c:pt idx="4">
                  <c:v>11.016477999999999</c:v>
                </c:pt>
                <c:pt idx="5">
                  <c:v>22.837921999999999</c:v>
                </c:pt>
                <c:pt idx="6">
                  <c:v>45.161327999999997</c:v>
                </c:pt>
                <c:pt idx="7">
                  <c:v>84.883118999999994</c:v>
                </c:pt>
                <c:pt idx="8">
                  <c:v>150.24931599999999</c:v>
                </c:pt>
                <c:pt idx="9">
                  <c:v>178.793645</c:v>
                </c:pt>
                <c:pt idx="10">
                  <c:v>194.37178599999999</c:v>
                </c:pt>
                <c:pt idx="11">
                  <c:v>211.49771200000001</c:v>
                </c:pt>
                <c:pt idx="12">
                  <c:v>228.45988700000001</c:v>
                </c:pt>
                <c:pt idx="13">
                  <c:v>248.50824800000001</c:v>
                </c:pt>
                <c:pt idx="14">
                  <c:v>270.47577699999999</c:v>
                </c:pt>
                <c:pt idx="15">
                  <c:v>293.99310300000002</c:v>
                </c:pt>
                <c:pt idx="16">
                  <c:v>319.14723900000001</c:v>
                </c:pt>
                <c:pt idx="17">
                  <c:v>346.17151799999999</c:v>
                </c:pt>
                <c:pt idx="18">
                  <c:v>375.09783499999998</c:v>
                </c:pt>
                <c:pt idx="19">
                  <c:v>403.27713899999998</c:v>
                </c:pt>
                <c:pt idx="20">
                  <c:v>430.92197099999998</c:v>
                </c:pt>
                <c:pt idx="21">
                  <c:v>453.93225000000001</c:v>
                </c:pt>
              </c:numCache>
            </c:numRef>
          </c:xVal>
          <c:yVal>
            <c:numRef>
              <c:f>Feuil1!$H$5:$H$26</c:f>
              <c:numCache>
                <c:formatCode>General</c:formatCode>
                <c:ptCount val="22"/>
                <c:pt idx="0">
                  <c:v>20.238681</c:v>
                </c:pt>
                <c:pt idx="1">
                  <c:v>20.388169000000001</c:v>
                </c:pt>
                <c:pt idx="2">
                  <c:v>20.648911999999999</c:v>
                </c:pt>
                <c:pt idx="3">
                  <c:v>20.939565999999999</c:v>
                </c:pt>
                <c:pt idx="4">
                  <c:v>21.180478999999998</c:v>
                </c:pt>
                <c:pt idx="5">
                  <c:v>21.306781999999998</c:v>
                </c:pt>
                <c:pt idx="6">
                  <c:v>21.240466999999999</c:v>
                </c:pt>
                <c:pt idx="7">
                  <c:v>20.912023000000001</c:v>
                </c:pt>
                <c:pt idx="8">
                  <c:v>20.319407999999999</c:v>
                </c:pt>
                <c:pt idx="9">
                  <c:v>20.053111000000001</c:v>
                </c:pt>
                <c:pt idx="10">
                  <c:v>19.909251000000001</c:v>
                </c:pt>
                <c:pt idx="11">
                  <c:v>19.764899</c:v>
                </c:pt>
                <c:pt idx="12">
                  <c:v>19.636001</c:v>
                </c:pt>
                <c:pt idx="13">
                  <c:v>19.488883999999999</c:v>
                </c:pt>
                <c:pt idx="14">
                  <c:v>19.341695000000001</c:v>
                </c:pt>
                <c:pt idx="15">
                  <c:v>19.191604999999999</c:v>
                </c:pt>
                <c:pt idx="16">
                  <c:v>19.037839000000002</c:v>
                </c:pt>
                <c:pt idx="17">
                  <c:v>18.884516000000001</c:v>
                </c:pt>
                <c:pt idx="18">
                  <c:v>18.726492</c:v>
                </c:pt>
                <c:pt idx="19">
                  <c:v>18.541633000000001</c:v>
                </c:pt>
                <c:pt idx="20">
                  <c:v>18.331257999999998</c:v>
                </c:pt>
                <c:pt idx="21">
                  <c:v>18.080504000000001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Feuil1!$C$4</c:f>
              <c:strCache>
                <c:ptCount val="1"/>
                <c:pt idx="0">
                  <c:v>Gain Old Gen GaN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Feuil1!$B$5:$B$20</c:f>
              <c:numCache>
                <c:formatCode>General</c:formatCode>
                <c:ptCount val="16"/>
                <c:pt idx="0">
                  <c:v>4.7393999999999999E-2</c:v>
                </c:pt>
                <c:pt idx="1">
                  <c:v>2.6143360000000002</c:v>
                </c:pt>
                <c:pt idx="2">
                  <c:v>47.877105999999998</c:v>
                </c:pt>
                <c:pt idx="3">
                  <c:v>58.461869999999998</c:v>
                </c:pt>
                <c:pt idx="4">
                  <c:v>71.243239000000003</c:v>
                </c:pt>
                <c:pt idx="5">
                  <c:v>88.611273999999995</c:v>
                </c:pt>
                <c:pt idx="6">
                  <c:v>108.591685</c:v>
                </c:pt>
                <c:pt idx="7">
                  <c:v>132.330636</c:v>
                </c:pt>
                <c:pt idx="8">
                  <c:v>160.36798899999999</c:v>
                </c:pt>
                <c:pt idx="9">
                  <c:v>193.04935800000001</c:v>
                </c:pt>
                <c:pt idx="10">
                  <c:v>235.12717699999999</c:v>
                </c:pt>
                <c:pt idx="11">
                  <c:v>279.99365299999999</c:v>
                </c:pt>
                <c:pt idx="12">
                  <c:v>329.30028099999998</c:v>
                </c:pt>
                <c:pt idx="13">
                  <c:v>379.16941400000002</c:v>
                </c:pt>
                <c:pt idx="14">
                  <c:v>425.95265699999999</c:v>
                </c:pt>
                <c:pt idx="15">
                  <c:v>448.80754999999999</c:v>
                </c:pt>
              </c:numCache>
            </c:numRef>
          </c:xVal>
          <c:yVal>
            <c:numRef>
              <c:f>Feuil1!$C$5:$C$20</c:f>
              <c:numCache>
                <c:formatCode>General</c:formatCode>
                <c:ptCount val="16"/>
                <c:pt idx="0">
                  <c:v>15.619377</c:v>
                </c:pt>
                <c:pt idx="1">
                  <c:v>17.185423</c:v>
                </c:pt>
                <c:pt idx="2">
                  <c:v>16.602733000000001</c:v>
                </c:pt>
                <c:pt idx="3">
                  <c:v>16.485969999999998</c:v>
                </c:pt>
                <c:pt idx="4">
                  <c:v>16.370953</c:v>
                </c:pt>
                <c:pt idx="5">
                  <c:v>16.234584000000002</c:v>
                </c:pt>
                <c:pt idx="6">
                  <c:v>16.106936000000001</c:v>
                </c:pt>
                <c:pt idx="7">
                  <c:v>15.968078999999999</c:v>
                </c:pt>
                <c:pt idx="8">
                  <c:v>15.803144</c:v>
                </c:pt>
                <c:pt idx="9">
                  <c:v>15.618304</c:v>
                </c:pt>
                <c:pt idx="10">
                  <c:v>15.394556</c:v>
                </c:pt>
                <c:pt idx="11">
                  <c:v>15.150581000000001</c:v>
                </c:pt>
                <c:pt idx="12">
                  <c:v>14.875367000000001</c:v>
                </c:pt>
                <c:pt idx="13">
                  <c:v>14.524981</c:v>
                </c:pt>
                <c:pt idx="14">
                  <c:v>14.116654</c:v>
                </c:pt>
                <c:pt idx="15">
                  <c:v>13.849284000000001</c:v>
                </c:pt>
              </c:numCache>
            </c:numRef>
          </c:yVal>
          <c:smooth val="1"/>
        </c:ser>
        <c:ser>
          <c:idx val="0"/>
          <c:order val="0"/>
          <c:tx>
            <c:strRef>
              <c:f>Feuil1!$M$4</c:f>
              <c:strCache>
                <c:ptCount val="1"/>
                <c:pt idx="0">
                  <c:v>Gain New Gen LDMOS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Feuil1!$L$5:$L$33</c:f>
              <c:numCache>
                <c:formatCode>General</c:formatCode>
                <c:ptCount val="29"/>
                <c:pt idx="0">
                  <c:v>5.9447E-2</c:v>
                </c:pt>
                <c:pt idx="1">
                  <c:v>0.105147</c:v>
                </c:pt>
                <c:pt idx="2">
                  <c:v>0.20544999999999999</c:v>
                </c:pt>
                <c:pt idx="3">
                  <c:v>0.40450900000000001</c:v>
                </c:pt>
                <c:pt idx="4">
                  <c:v>0.83901899999999996</c:v>
                </c:pt>
                <c:pt idx="5">
                  <c:v>1.763498</c:v>
                </c:pt>
                <c:pt idx="6">
                  <c:v>3.829882</c:v>
                </c:pt>
                <c:pt idx="7">
                  <c:v>8.7550399999999993</c:v>
                </c:pt>
                <c:pt idx="8">
                  <c:v>18.064632</c:v>
                </c:pt>
                <c:pt idx="9">
                  <c:v>35.579863000000003</c:v>
                </c:pt>
                <c:pt idx="10">
                  <c:v>67.875352000000007</c:v>
                </c:pt>
                <c:pt idx="11">
                  <c:v>78.739639999999994</c:v>
                </c:pt>
                <c:pt idx="12">
                  <c:v>91.214952999999994</c:v>
                </c:pt>
                <c:pt idx="13">
                  <c:v>105.425388</c:v>
                </c:pt>
                <c:pt idx="14">
                  <c:v>121.49681200000001</c:v>
                </c:pt>
                <c:pt idx="15">
                  <c:v>139.65181200000001</c:v>
                </c:pt>
                <c:pt idx="16">
                  <c:v>160.27058299999999</c:v>
                </c:pt>
                <c:pt idx="17">
                  <c:v>192.963796</c:v>
                </c:pt>
                <c:pt idx="18">
                  <c:v>219.52159399999999</c:v>
                </c:pt>
                <c:pt idx="19">
                  <c:v>249.38713799999999</c:v>
                </c:pt>
                <c:pt idx="20">
                  <c:v>281.84909499999998</c:v>
                </c:pt>
                <c:pt idx="21">
                  <c:v>314.91756700000002</c:v>
                </c:pt>
                <c:pt idx="22">
                  <c:v>349.56923599999999</c:v>
                </c:pt>
                <c:pt idx="23">
                  <c:v>383.47429799999998</c:v>
                </c:pt>
                <c:pt idx="24">
                  <c:v>413.62685800000003</c:v>
                </c:pt>
                <c:pt idx="25">
                  <c:v>439.006213</c:v>
                </c:pt>
                <c:pt idx="26">
                  <c:v>459.74183699999998</c:v>
                </c:pt>
                <c:pt idx="27">
                  <c:v>480.07775199999998</c:v>
                </c:pt>
                <c:pt idx="28">
                  <c:v>493.40407299999998</c:v>
                </c:pt>
              </c:numCache>
            </c:numRef>
          </c:xVal>
          <c:yVal>
            <c:numRef>
              <c:f>Feuil1!$M$5:$M$33</c:f>
              <c:numCache>
                <c:formatCode>General</c:formatCode>
                <c:ptCount val="29"/>
                <c:pt idx="0">
                  <c:v>7.6043019999999997</c:v>
                </c:pt>
                <c:pt idx="1">
                  <c:v>8.1195889999999995</c:v>
                </c:pt>
                <c:pt idx="2">
                  <c:v>8.9184280000000005</c:v>
                </c:pt>
                <c:pt idx="3">
                  <c:v>9.8943680000000001</c:v>
                </c:pt>
                <c:pt idx="4">
                  <c:v>11.109786</c:v>
                </c:pt>
                <c:pt idx="5">
                  <c:v>12.437207000000001</c:v>
                </c:pt>
                <c:pt idx="6">
                  <c:v>13.840134000000001</c:v>
                </c:pt>
                <c:pt idx="7">
                  <c:v>15.292888</c:v>
                </c:pt>
                <c:pt idx="8">
                  <c:v>16.460125999999999</c:v>
                </c:pt>
                <c:pt idx="9">
                  <c:v>17.421023999999999</c:v>
                </c:pt>
                <c:pt idx="10">
                  <c:v>18.178245</c:v>
                </c:pt>
                <c:pt idx="11">
                  <c:v>18.327058000000001</c:v>
                </c:pt>
                <c:pt idx="12">
                  <c:v>18.46707</c:v>
                </c:pt>
                <c:pt idx="13">
                  <c:v>18.596070000000001</c:v>
                </c:pt>
                <c:pt idx="14">
                  <c:v>18.706064000000001</c:v>
                </c:pt>
                <c:pt idx="15">
                  <c:v>18.814442</c:v>
                </c:pt>
                <c:pt idx="16">
                  <c:v>18.909711999999999</c:v>
                </c:pt>
                <c:pt idx="17">
                  <c:v>19.023140000000001</c:v>
                </c:pt>
                <c:pt idx="18">
                  <c:v>19.080228000000002</c:v>
                </c:pt>
                <c:pt idx="19">
                  <c:v>19.121272999999999</c:v>
                </c:pt>
                <c:pt idx="20">
                  <c:v>19.137079</c:v>
                </c:pt>
                <c:pt idx="21">
                  <c:v>19.114659</c:v>
                </c:pt>
                <c:pt idx="22">
                  <c:v>19.051393000000001</c:v>
                </c:pt>
                <c:pt idx="23">
                  <c:v>18.933593999999999</c:v>
                </c:pt>
                <c:pt idx="24">
                  <c:v>18.73948</c:v>
                </c:pt>
                <c:pt idx="25">
                  <c:v>18.479351000000001</c:v>
                </c:pt>
                <c:pt idx="26">
                  <c:v>18.161142999999999</c:v>
                </c:pt>
                <c:pt idx="27">
                  <c:v>17.726203999999999</c:v>
                </c:pt>
                <c:pt idx="28">
                  <c:v>17.351572999999998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110848"/>
        <c:axId val="144049280"/>
      </c:scatterChart>
      <c:scatterChart>
        <c:scatterStyle val="smoothMarker"/>
        <c:varyColors val="0"/>
        <c:ser>
          <c:idx val="1"/>
          <c:order val="1"/>
          <c:tx>
            <c:strRef>
              <c:f>Feuil1!$N$4</c:f>
              <c:strCache>
                <c:ptCount val="1"/>
                <c:pt idx="0">
                  <c:v>Eff New Gen LDMOS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Feuil1!$L$5:$L$33</c:f>
              <c:numCache>
                <c:formatCode>General</c:formatCode>
                <c:ptCount val="29"/>
                <c:pt idx="0">
                  <c:v>5.9447E-2</c:v>
                </c:pt>
                <c:pt idx="1">
                  <c:v>0.105147</c:v>
                </c:pt>
                <c:pt idx="2">
                  <c:v>0.20544999999999999</c:v>
                </c:pt>
                <c:pt idx="3">
                  <c:v>0.40450900000000001</c:v>
                </c:pt>
                <c:pt idx="4">
                  <c:v>0.83901899999999996</c:v>
                </c:pt>
                <c:pt idx="5">
                  <c:v>1.763498</c:v>
                </c:pt>
                <c:pt idx="6">
                  <c:v>3.829882</c:v>
                </c:pt>
                <c:pt idx="7">
                  <c:v>8.7550399999999993</c:v>
                </c:pt>
                <c:pt idx="8">
                  <c:v>18.064632</c:v>
                </c:pt>
                <c:pt idx="9">
                  <c:v>35.579863000000003</c:v>
                </c:pt>
                <c:pt idx="10">
                  <c:v>67.875352000000007</c:v>
                </c:pt>
                <c:pt idx="11">
                  <c:v>78.739639999999994</c:v>
                </c:pt>
                <c:pt idx="12">
                  <c:v>91.214952999999994</c:v>
                </c:pt>
                <c:pt idx="13">
                  <c:v>105.425388</c:v>
                </c:pt>
                <c:pt idx="14">
                  <c:v>121.49681200000001</c:v>
                </c:pt>
                <c:pt idx="15">
                  <c:v>139.65181200000001</c:v>
                </c:pt>
                <c:pt idx="16">
                  <c:v>160.27058299999999</c:v>
                </c:pt>
                <c:pt idx="17">
                  <c:v>192.963796</c:v>
                </c:pt>
                <c:pt idx="18">
                  <c:v>219.52159399999999</c:v>
                </c:pt>
                <c:pt idx="19">
                  <c:v>249.38713799999999</c:v>
                </c:pt>
                <c:pt idx="20">
                  <c:v>281.84909499999998</c:v>
                </c:pt>
                <c:pt idx="21">
                  <c:v>314.91756700000002</c:v>
                </c:pt>
                <c:pt idx="22">
                  <c:v>349.56923599999999</c:v>
                </c:pt>
                <c:pt idx="23">
                  <c:v>383.47429799999998</c:v>
                </c:pt>
                <c:pt idx="24">
                  <c:v>413.62685800000003</c:v>
                </c:pt>
                <c:pt idx="25">
                  <c:v>439.006213</c:v>
                </c:pt>
                <c:pt idx="26">
                  <c:v>459.74183699999998</c:v>
                </c:pt>
                <c:pt idx="27">
                  <c:v>480.07775199999998</c:v>
                </c:pt>
                <c:pt idx="28">
                  <c:v>493.40407299999998</c:v>
                </c:pt>
              </c:numCache>
            </c:numRef>
          </c:xVal>
          <c:yVal>
            <c:numRef>
              <c:f>Feuil1!$N$5:$N$33</c:f>
              <c:numCache>
                <c:formatCode>General</c:formatCode>
                <c:ptCount val="29"/>
                <c:pt idx="0">
                  <c:v>0.51501300000000005</c:v>
                </c:pt>
                <c:pt idx="1">
                  <c:v>0.77561500000000005</c:v>
                </c:pt>
                <c:pt idx="2">
                  <c:v>1.2028449999999999</c:v>
                </c:pt>
                <c:pt idx="3">
                  <c:v>1.7986390000000001</c:v>
                </c:pt>
                <c:pt idx="4">
                  <c:v>2.710302</c:v>
                </c:pt>
                <c:pt idx="5">
                  <c:v>4.0363319999999998</c:v>
                </c:pt>
                <c:pt idx="6">
                  <c:v>6.0569850000000001</c:v>
                </c:pt>
                <c:pt idx="7">
                  <c:v>9.2264189999999999</c:v>
                </c:pt>
                <c:pt idx="8">
                  <c:v>13.244586999999999</c:v>
                </c:pt>
                <c:pt idx="9">
                  <c:v>18.514482000000001</c:v>
                </c:pt>
                <c:pt idx="10">
                  <c:v>25.36861</c:v>
                </c:pt>
                <c:pt idx="11">
                  <c:v>27.265803999999999</c:v>
                </c:pt>
                <c:pt idx="12">
                  <c:v>29.258796</c:v>
                </c:pt>
                <c:pt idx="13">
                  <c:v>31.358827000000002</c:v>
                </c:pt>
                <c:pt idx="14">
                  <c:v>33.578122</c:v>
                </c:pt>
                <c:pt idx="15">
                  <c:v>35.887236999999999</c:v>
                </c:pt>
                <c:pt idx="16">
                  <c:v>38.313836999999999</c:v>
                </c:pt>
                <c:pt idx="17">
                  <c:v>41.814363</c:v>
                </c:pt>
                <c:pt idx="18">
                  <c:v>44.368001</c:v>
                </c:pt>
                <c:pt idx="19">
                  <c:v>47.016466000000001</c:v>
                </c:pt>
                <c:pt idx="20">
                  <c:v>49.627192999999998</c:v>
                </c:pt>
                <c:pt idx="21">
                  <c:v>52.000069000000003</c:v>
                </c:pt>
                <c:pt idx="22">
                  <c:v>54.257480999999999</c:v>
                </c:pt>
                <c:pt idx="23">
                  <c:v>56.241853999999996</c:v>
                </c:pt>
                <c:pt idx="24">
                  <c:v>57.776997999999999</c:v>
                </c:pt>
                <c:pt idx="25">
                  <c:v>58.879798000000001</c:v>
                </c:pt>
                <c:pt idx="26">
                  <c:v>59.591869000000003</c:v>
                </c:pt>
                <c:pt idx="27">
                  <c:v>60.112955999999997</c:v>
                </c:pt>
                <c:pt idx="28">
                  <c:v>60.352791000000003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Feuil1!$I$4</c:f>
              <c:strCache>
                <c:ptCount val="1"/>
                <c:pt idx="0">
                  <c:v>Eff New Gen GaN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Feuil1!$G$5:$G$26</c:f>
              <c:numCache>
                <c:formatCode>General</c:formatCode>
                <c:ptCount val="22"/>
                <c:pt idx="0">
                  <c:v>0.56115000000000004</c:v>
                </c:pt>
                <c:pt idx="1">
                  <c:v>1.1556040000000001</c:v>
                </c:pt>
                <c:pt idx="2">
                  <c:v>2.4446319999999999</c:v>
                </c:pt>
                <c:pt idx="3">
                  <c:v>5.206671</c:v>
                </c:pt>
                <c:pt idx="4">
                  <c:v>11.016477999999999</c:v>
                </c:pt>
                <c:pt idx="5">
                  <c:v>22.837921999999999</c:v>
                </c:pt>
                <c:pt idx="6">
                  <c:v>45.161327999999997</c:v>
                </c:pt>
                <c:pt idx="7">
                  <c:v>84.883118999999994</c:v>
                </c:pt>
                <c:pt idx="8">
                  <c:v>150.24931599999999</c:v>
                </c:pt>
                <c:pt idx="9">
                  <c:v>178.793645</c:v>
                </c:pt>
                <c:pt idx="10">
                  <c:v>194.37178599999999</c:v>
                </c:pt>
                <c:pt idx="11">
                  <c:v>211.49771200000001</c:v>
                </c:pt>
                <c:pt idx="12">
                  <c:v>228.45988700000001</c:v>
                </c:pt>
                <c:pt idx="13">
                  <c:v>248.50824800000001</c:v>
                </c:pt>
                <c:pt idx="14">
                  <c:v>270.47577699999999</c:v>
                </c:pt>
                <c:pt idx="15">
                  <c:v>293.99310300000002</c:v>
                </c:pt>
                <c:pt idx="16">
                  <c:v>319.14723900000001</c:v>
                </c:pt>
                <c:pt idx="17">
                  <c:v>346.17151799999999</c:v>
                </c:pt>
                <c:pt idx="18">
                  <c:v>375.09783499999998</c:v>
                </c:pt>
                <c:pt idx="19">
                  <c:v>403.27713899999998</c:v>
                </c:pt>
                <c:pt idx="20">
                  <c:v>430.92197099999998</c:v>
                </c:pt>
                <c:pt idx="21">
                  <c:v>453.93225000000001</c:v>
                </c:pt>
              </c:numCache>
            </c:numRef>
          </c:xVal>
          <c:yVal>
            <c:numRef>
              <c:f>Feuil1!$I$5:$I$26</c:f>
              <c:numCache>
                <c:formatCode>General</c:formatCode>
                <c:ptCount val="22"/>
                <c:pt idx="0">
                  <c:v>2.1134539999999999</c:v>
                </c:pt>
                <c:pt idx="1">
                  <c:v>3.493763</c:v>
                </c:pt>
                <c:pt idx="2">
                  <c:v>5.3405810000000002</c:v>
                </c:pt>
                <c:pt idx="3">
                  <c:v>8.0354100000000006</c:v>
                </c:pt>
                <c:pt idx="4">
                  <c:v>11.915794</c:v>
                </c:pt>
                <c:pt idx="5">
                  <c:v>17.202691999999999</c:v>
                </c:pt>
                <c:pt idx="6">
                  <c:v>24.077612999999999</c:v>
                </c:pt>
                <c:pt idx="7">
                  <c:v>32.397537</c:v>
                </c:pt>
                <c:pt idx="8">
                  <c:v>41.86074</c:v>
                </c:pt>
                <c:pt idx="9">
                  <c:v>45.187854999999999</c:v>
                </c:pt>
                <c:pt idx="10">
                  <c:v>46.770110000000003</c:v>
                </c:pt>
                <c:pt idx="11">
                  <c:v>48.451366</c:v>
                </c:pt>
                <c:pt idx="12">
                  <c:v>50.035387</c:v>
                </c:pt>
                <c:pt idx="13">
                  <c:v>51.816367</c:v>
                </c:pt>
                <c:pt idx="14">
                  <c:v>53.683689999999999</c:v>
                </c:pt>
                <c:pt idx="15">
                  <c:v>55.566389000000001</c:v>
                </c:pt>
                <c:pt idx="16">
                  <c:v>57.424287999999997</c:v>
                </c:pt>
                <c:pt idx="17">
                  <c:v>59.389873999999999</c:v>
                </c:pt>
                <c:pt idx="18">
                  <c:v>61.353923999999999</c:v>
                </c:pt>
                <c:pt idx="19">
                  <c:v>63.135750000000002</c:v>
                </c:pt>
                <c:pt idx="20">
                  <c:v>65.027840999999995</c:v>
                </c:pt>
                <c:pt idx="21">
                  <c:v>66.288784000000007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Feuil1!$D$4</c:f>
              <c:strCache>
                <c:ptCount val="1"/>
                <c:pt idx="0">
                  <c:v>Eff Old Gen GaN</c:v>
                </c:pt>
              </c:strCache>
            </c:strRef>
          </c:tx>
          <c:spPr>
            <a:ln>
              <a:solidFill>
                <a:srgbClr val="0070C0"/>
              </a:solidFill>
              <a:prstDash val="dash"/>
            </a:ln>
          </c:spPr>
          <c:marker>
            <c:symbol val="none"/>
          </c:marker>
          <c:xVal>
            <c:numRef>
              <c:f>Feuil1!$B$5:$B$20</c:f>
              <c:numCache>
                <c:formatCode>General</c:formatCode>
                <c:ptCount val="16"/>
                <c:pt idx="0">
                  <c:v>4.7393999999999999E-2</c:v>
                </c:pt>
                <c:pt idx="1">
                  <c:v>2.6143360000000002</c:v>
                </c:pt>
                <c:pt idx="2">
                  <c:v>47.877105999999998</c:v>
                </c:pt>
                <c:pt idx="3">
                  <c:v>58.461869999999998</c:v>
                </c:pt>
                <c:pt idx="4">
                  <c:v>71.243239000000003</c:v>
                </c:pt>
                <c:pt idx="5">
                  <c:v>88.611273999999995</c:v>
                </c:pt>
                <c:pt idx="6">
                  <c:v>108.591685</c:v>
                </c:pt>
                <c:pt idx="7">
                  <c:v>132.330636</c:v>
                </c:pt>
                <c:pt idx="8">
                  <c:v>160.36798899999999</c:v>
                </c:pt>
                <c:pt idx="9">
                  <c:v>193.04935800000001</c:v>
                </c:pt>
                <c:pt idx="10">
                  <c:v>235.12717699999999</c:v>
                </c:pt>
                <c:pt idx="11">
                  <c:v>279.99365299999999</c:v>
                </c:pt>
                <c:pt idx="12">
                  <c:v>329.30028099999998</c:v>
                </c:pt>
                <c:pt idx="13">
                  <c:v>379.16941400000002</c:v>
                </c:pt>
                <c:pt idx="14">
                  <c:v>425.95265699999999</c:v>
                </c:pt>
                <c:pt idx="15">
                  <c:v>448.80754999999999</c:v>
                </c:pt>
              </c:numCache>
            </c:numRef>
          </c:xVal>
          <c:yVal>
            <c:numRef>
              <c:f>Feuil1!$D$5:$D$20</c:f>
              <c:numCache>
                <c:formatCode>General</c:formatCode>
                <c:ptCount val="16"/>
                <c:pt idx="0">
                  <c:v>0.188835</c:v>
                </c:pt>
                <c:pt idx="1">
                  <c:v>4.7623049999999996</c:v>
                </c:pt>
                <c:pt idx="2">
                  <c:v>21.114319999999999</c:v>
                </c:pt>
                <c:pt idx="3">
                  <c:v>23.229247999999998</c:v>
                </c:pt>
                <c:pt idx="4">
                  <c:v>25.527009</c:v>
                </c:pt>
                <c:pt idx="5">
                  <c:v>28.349947</c:v>
                </c:pt>
                <c:pt idx="6">
                  <c:v>31.160605</c:v>
                </c:pt>
                <c:pt idx="7">
                  <c:v>34.087049999999998</c:v>
                </c:pt>
                <c:pt idx="8">
                  <c:v>37.187379999999997</c:v>
                </c:pt>
                <c:pt idx="9">
                  <c:v>40.427110999999996</c:v>
                </c:pt>
                <c:pt idx="10">
                  <c:v>44.021994999999997</c:v>
                </c:pt>
                <c:pt idx="11">
                  <c:v>47.400675</c:v>
                </c:pt>
                <c:pt idx="12">
                  <c:v>50.572187</c:v>
                </c:pt>
                <c:pt idx="13">
                  <c:v>53.359755999999997</c:v>
                </c:pt>
                <c:pt idx="14">
                  <c:v>55.668951999999997</c:v>
                </c:pt>
                <c:pt idx="15">
                  <c:v>56.677221000000003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065280"/>
        <c:axId val="144051200"/>
      </c:scatterChart>
      <c:valAx>
        <c:axId val="140110848"/>
        <c:scaling>
          <c:orientation val="minMax"/>
          <c:max val="5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/>
                  <a:t>P</a:t>
                </a:r>
                <a:r>
                  <a:rPr lang="fr-FR" baseline="-25000" dirty="0"/>
                  <a:t>out</a:t>
                </a:r>
                <a:r>
                  <a:rPr lang="fr-FR" dirty="0"/>
                  <a:t> (W)</a:t>
                </a:r>
              </a:p>
            </c:rich>
          </c:tx>
          <c:layout>
            <c:manualLayout>
              <c:xMode val="edge"/>
              <c:yMode val="edge"/>
              <c:x val="0.44051123078733945"/>
              <c:y val="0.830098231891669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4049280"/>
        <c:crosses val="autoZero"/>
        <c:crossBetween val="midCat"/>
      </c:valAx>
      <c:valAx>
        <c:axId val="144049280"/>
        <c:scaling>
          <c:orientation val="minMax"/>
          <c:max val="2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Gain (dB)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0110848"/>
        <c:crosses val="autoZero"/>
        <c:crossBetween val="midCat"/>
      </c:valAx>
      <c:valAx>
        <c:axId val="144051200"/>
        <c:scaling>
          <c:orientation val="minMax"/>
          <c:max val="11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crossAx val="144065280"/>
        <c:crosses val="max"/>
        <c:crossBetween val="midCat"/>
      </c:valAx>
      <c:valAx>
        <c:axId val="14406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051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584020890649697"/>
          <c:y val="0.45375176382285343"/>
          <c:w val="0.24373985517228988"/>
          <c:h val="0.30773734891134547"/>
        </c:manualLayout>
      </c:layout>
      <c:overlay val="1"/>
      <c:spPr>
        <a:solidFill>
          <a:schemeClr val="bg1">
            <a:alpha val="77000"/>
          </a:schemeClr>
        </a:solidFill>
      </c:spPr>
      <c:txPr>
        <a:bodyPr/>
        <a:lstStyle/>
        <a:p>
          <a:pPr>
            <a:defRPr sz="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437AD-BFA0-444B-B5B1-B1BDB18FBB42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1A8C0-1EB8-4B52-8158-9E40991E9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686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8582-32F8-4511-BE8E-9127F14BA016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2F002-206D-4184-B39E-C7D93CBC5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>
                <a:cs typeface="Times New Roman" panose="02020603050405020304" pitchFamily="18" charset="0"/>
              </a:rPr>
              <a:t>146 modules of 300 W @ 352 MHz &amp; individual power supplies, mounted on 8 water cooled dissipaters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0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2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50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2F002-206D-4184-B39E-C7D93CBC598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1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 flipH="1">
            <a:off x="3131841" y="3392727"/>
            <a:ext cx="6017581" cy="799203"/>
          </a:xfrm>
          <a:prstGeom prst="rect">
            <a:avLst/>
          </a:prstGeom>
          <a:solidFill>
            <a:schemeClr val="bg1">
              <a:lumMod val="5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EDE12"/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3131841" y="3956875"/>
            <a:ext cx="6012163" cy="0"/>
          </a:xfrm>
          <a:prstGeom prst="line">
            <a:avLst/>
          </a:prstGeom>
          <a:ln w="73025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1" y="3307249"/>
            <a:ext cx="5935803" cy="857250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04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5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945000"/>
            <a:ext cx="7920000" cy="364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gris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945000"/>
            <a:ext cx="7920000" cy="364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3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gris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6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945000"/>
            <a:ext cx="7920000" cy="364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gris -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950CC-5D2A-480A-A7CB-12BB3D94A6E0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82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H="1">
            <a:off x="1691680" y="3369604"/>
            <a:ext cx="7452320" cy="799203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 flipH="1">
            <a:off x="1691681" y="3975906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57260" y="3517283"/>
            <a:ext cx="7210800" cy="4239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5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2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2483768" y="4910122"/>
            <a:ext cx="3998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M. Diop, </a:t>
            </a:r>
            <a:r>
              <a:rPr lang="fr-FR" sz="1050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Energy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Efficient RF, </a:t>
            </a:r>
            <a:r>
              <a:rPr lang="fr-FR" sz="1050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June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2019 – </a:t>
            </a:r>
            <a:r>
              <a:rPr lang="fr-FR" sz="1050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Ångström</a:t>
            </a:r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050" dirty="0" err="1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Laboratory</a:t>
            </a:r>
            <a:endParaRPr lang="fr-FR" sz="105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Espace réservé du numéro de diapositive 14"/>
          <p:cNvSpPr txBox="1">
            <a:spLocks/>
          </p:cNvSpPr>
          <p:nvPr userDrawn="1"/>
        </p:nvSpPr>
        <p:spPr>
          <a:xfrm>
            <a:off x="8676456" y="4890195"/>
            <a:ext cx="4320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1D9307-60FB-4D94-9F62-EB849F8F5433}" type="slidenum">
              <a:rPr lang="fr-FR" sz="800" smtClean="0"/>
              <a:pPr/>
              <a:t>‹N°›</a:t>
            </a:fld>
            <a:endParaRPr lang="fr-FR" sz="800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1470"/>
            <a:ext cx="1296016" cy="535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380312" y="2859782"/>
            <a:ext cx="1656184" cy="2030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29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1FD1-3CFD-4394-8B60-0025C3F980F3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1841" y="3307249"/>
            <a:ext cx="5935803" cy="857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9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466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blanc -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41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EIL - fond blanc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EIL - fond blanc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03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LEIL - fond blanc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EIL - fond blanc -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SOLEIL - fond blanc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EEDE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EIL - fond blanc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81600" y="4768200"/>
            <a:ext cx="2347200" cy="273844"/>
          </a:xfrm>
          <a:prstGeom prst="rect">
            <a:avLst/>
          </a:prstGeom>
        </p:spPr>
        <p:txBody>
          <a:bodyPr/>
          <a:lstStyle/>
          <a:p>
            <a:fld id="{5452BFBD-4454-4E1C-9464-871A371187D9}" type="datetime1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21600" y="4768200"/>
            <a:ext cx="3830400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452000" y="4767263"/>
            <a:ext cx="1234800" cy="273844"/>
          </a:xfrm>
          <a:prstGeom prst="rect">
            <a:avLst/>
          </a:prstGeom>
        </p:spPr>
        <p:txBody>
          <a:bodyPr/>
          <a:lstStyle/>
          <a:p>
            <a:fld id="{5F1D9307-60FB-4D94-9F62-EB849F8F5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2088" y="465516"/>
            <a:ext cx="7772400" cy="110251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1599642"/>
            <a:ext cx="6400800" cy="1314450"/>
          </a:xfrm>
          <a:prstGeom prst="rect">
            <a:avLst/>
          </a:prstGeom>
          <a:effectLst>
            <a:glow rad="139700">
              <a:schemeClr val="bg1">
                <a:alpha val="0"/>
              </a:schemeClr>
            </a:glow>
            <a:softEdge rad="0"/>
          </a:effectLst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51470"/>
            <a:ext cx="1296016" cy="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600" y="585791"/>
            <a:ext cx="7772400" cy="1242138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9A2E-B7EC-4280-985B-322C1A6C80DB}" type="datetimeFigureOut">
              <a:rPr lang="fr-FR" smtClean="0"/>
              <a:t>18/06/2019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9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 flipH="1">
            <a:off x="1691680" y="3369604"/>
            <a:ext cx="7452320" cy="799203"/>
          </a:xfrm>
          <a:prstGeom prst="rect">
            <a:avLst/>
          </a:prstGeom>
          <a:solidFill>
            <a:srgbClr val="EFE125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91681" y="3975906"/>
            <a:ext cx="7452321" cy="0"/>
          </a:xfrm>
          <a:prstGeom prst="line">
            <a:avLst/>
          </a:prstGeom>
          <a:ln w="73025" cmpd="tri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7" y="3524670"/>
            <a:ext cx="7206973" cy="4238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7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9C2E-5475-4DE0-9F09-423CC9BA1F4F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0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945000"/>
            <a:ext cx="7920000" cy="364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EIL - fond gris -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008-B03F-4AEB-BF0D-242799B39311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14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EIL - fond gri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CB8AE-108C-4F1A-9AF7-187625B7B34F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0000" y="945000"/>
            <a:ext cx="7920000" cy="3645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619673" y="557702"/>
            <a:ext cx="7524333" cy="0"/>
          </a:xfrm>
          <a:prstGeom prst="line">
            <a:avLst/>
          </a:prstGeom>
          <a:ln w="38100" cmpd="tri">
            <a:solidFill>
              <a:srgbClr val="F0DC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84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4108" y="4767263"/>
            <a:ext cx="23469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926" y="4767263"/>
            <a:ext cx="38317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10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49868"/>
            <a:ext cx="1217101" cy="4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4164302"/>
            <a:ext cx="561618" cy="98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459890"/>
            <a:ext cx="6737130" cy="468610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93600" y="4767263"/>
            <a:ext cx="234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0E9A2E-B7EC-4280-985B-322C1A6C80DB}" type="datetimeFigureOut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133600" y="4767263"/>
            <a:ext cx="3830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4164302"/>
            <a:ext cx="561618" cy="981927"/>
          </a:xfrm>
          <a:prstGeom prst="rect">
            <a:avLst/>
          </a:prstGeom>
        </p:spPr>
      </p:pic>
      <p:pic>
        <p:nvPicPr>
          <p:cNvPr id="7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49868"/>
            <a:ext cx="1217101" cy="4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46755"/>
            <a:ext cx="7211424" cy="42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945000"/>
            <a:ext cx="7920000" cy="36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4767263"/>
            <a:ext cx="23469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149C2E-5475-4DE0-9F09-423CC9BA1F4F}" type="datetime1">
              <a:rPr lang="fr-FR" smtClean="0"/>
              <a:t>18/06/2019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4767263"/>
            <a:ext cx="38317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4767263"/>
            <a:ext cx="1234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4164302"/>
            <a:ext cx="561618" cy="9819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380"/>
            <a:ext cx="1224136" cy="4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685" r:id="rId3"/>
    <p:sldLayoutId id="2147483709" r:id="rId4"/>
    <p:sldLayoutId id="2147483686" r:id="rId5"/>
    <p:sldLayoutId id="2147483710" r:id="rId6"/>
    <p:sldLayoutId id="2147483687" r:id="rId7"/>
    <p:sldLayoutId id="2147483712" r:id="rId8"/>
    <p:sldLayoutId id="2147483699" r:id="rId9"/>
    <p:sldLayoutId id="2147483711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F0DC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28000" y="145800"/>
            <a:ext cx="7210800" cy="423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0000" y="944999"/>
            <a:ext cx="7920000" cy="364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4" y="4164302"/>
            <a:ext cx="561618" cy="981927"/>
          </a:xfrm>
          <a:prstGeom prst="rect">
            <a:avLst/>
          </a:prstGeom>
        </p:spPr>
      </p:pic>
      <p:pic>
        <p:nvPicPr>
          <p:cNvPr id="8" name="Picture 2" descr="C:\Users\corona\Desktop\TODO\general\images-png\soleilq [Converti]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7" y="149868"/>
            <a:ext cx="1217101" cy="4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80798" y="4767263"/>
            <a:ext cx="23469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C1FD1-3CFD-4394-8B60-0025C3F980F3}" type="datetime1">
              <a:rPr lang="fr-FR" smtClean="0"/>
              <a:pPr/>
              <a:t>18/06/2019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0616" y="4767263"/>
            <a:ext cx="38317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52320" y="4767263"/>
            <a:ext cx="12344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DB0296-9B1A-4720-B29E-B92D812C976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11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3" r:id="rId3"/>
    <p:sldLayoutId id="2147483705" r:id="rId4"/>
    <p:sldLayoutId id="2147483694" r:id="rId5"/>
    <p:sldLayoutId id="2147483706" r:id="rId6"/>
    <p:sldLayoutId id="2147483695" r:id="rId7"/>
    <p:sldLayoutId id="2147483707" r:id="rId8"/>
    <p:sldLayoutId id="2147483700" r:id="rId9"/>
    <p:sldLayoutId id="2147483708" r:id="rId10"/>
    <p:sldLayoutId id="2147483734" r:id="rId11"/>
    <p:sldLayoutId id="214748373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763688" y="537523"/>
            <a:ext cx="5832648" cy="1242139"/>
          </a:xfrm>
        </p:spPr>
        <p:txBody>
          <a:bodyPr>
            <a:noAutofit/>
          </a:bodyPr>
          <a:lstStyle/>
          <a:p>
            <a:pPr algn="ctr"/>
            <a:r>
              <a:rPr lang="fr-FR" u="sng" cap="small" dirty="0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  <a:t>SOLEIL Long </a:t>
            </a:r>
            <a:r>
              <a:rPr lang="fr-FR" u="sng" cap="small" dirty="0" err="1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  <a:t>Term</a:t>
            </a:r>
            <a:r>
              <a:rPr lang="fr-FR" u="sng" cap="small" dirty="0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  <a:t> SSPA </a:t>
            </a:r>
            <a:br>
              <a:rPr lang="fr-FR" u="sng" cap="small" dirty="0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</a:br>
            <a:r>
              <a:rPr lang="fr-FR" u="sng" cap="small" dirty="0" err="1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  <a:t>Operational</a:t>
            </a:r>
            <a:r>
              <a:rPr lang="fr-FR" u="sng" cap="small" dirty="0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  <a:t> </a:t>
            </a:r>
            <a:r>
              <a:rPr lang="fr-FR" u="sng" cap="small" dirty="0" err="1" smtClean="0">
                <a:solidFill>
                  <a:schemeClr val="tx1"/>
                </a:solidFill>
                <a:uFill>
                  <a:solidFill>
                    <a:srgbClr val="F0DC08"/>
                  </a:solidFill>
                </a:uFill>
                <a:latin typeface="Arial Black" panose="020B0A04020102020204" pitchFamily="34" charset="0"/>
              </a:rPr>
              <a:t>Experience</a:t>
            </a:r>
            <a:endParaRPr lang="fr-FR" u="sng" cap="small" dirty="0">
              <a:solidFill>
                <a:schemeClr val="tx1"/>
              </a:solidFill>
              <a:uFill>
                <a:solidFill>
                  <a:srgbClr val="F0DC08"/>
                </a:solidFill>
              </a:uFill>
              <a:latin typeface="Arial Black" panose="020B0A0402010202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355976" y="3075806"/>
            <a:ext cx="4608512" cy="1224136"/>
          </a:xfrm>
        </p:spPr>
        <p:txBody>
          <a:bodyPr/>
          <a:lstStyle/>
          <a:p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ARIES Workshop on </a:t>
            </a:r>
            <a:r>
              <a:rPr lang="fr-FR" sz="18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Energy</a:t>
            </a:r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Efficient RF</a:t>
            </a:r>
          </a:p>
          <a:p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Ångström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Laboratory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18-20 </a:t>
            </a:r>
            <a:r>
              <a:rPr lang="fr-FR" sz="16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June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2018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Massamba DIOP</a:t>
            </a:r>
          </a:p>
          <a:p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fr-FR" sz="1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Behalf</a:t>
            </a: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 of the RF &amp; LINAC Group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4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1" y="1275606"/>
            <a:ext cx="8848162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12 of the 16 towers 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already refurbished (~ 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2400 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modules) 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rate of  5 towers a year until 2020 with SOLEIL and external 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resources</a:t>
            </a:r>
            <a:endParaRPr lang="en-US" sz="1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2224152"/>
            <a:ext cx="8424935" cy="1508105"/>
          </a:xfrm>
          <a:prstGeom prst="rect">
            <a:avLst/>
          </a:prstGeom>
          <a:noFill/>
          <a:ln w="57150" cmpd="thickThin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fr-FR" sz="500" b="1" cap="small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cap="small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Storage Ring RF upgrade </a:t>
            </a:r>
            <a:r>
              <a:rPr lang="fr-FR" b="1" cap="small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Status</a:t>
            </a:r>
            <a:endParaRPr lang="fr-FR" b="1" cap="small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4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Present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Now we can store </a:t>
            </a:r>
            <a:r>
              <a:rPr lang="en-US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450 mA with 3 running SSPA’s or 500 mA with 3 running cavities </a:t>
            </a:r>
          </a:p>
          <a:p>
            <a:r>
              <a:rPr lang="fr-FR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 2020 (end of </a:t>
            </a:r>
            <a:r>
              <a:rPr lang="fr-FR" sz="14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refurbishment</a:t>
            </a:r>
            <a:r>
              <a:rPr lang="fr-FR" sz="1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fr-FR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  <a:r>
              <a:rPr lang="fr-FR" sz="1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Possibility</a:t>
            </a:r>
            <a:r>
              <a:rPr lang="fr-FR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to store 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500 mA with 3 running SSPA’s / cavities 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or 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450 mA with a single </a:t>
            </a:r>
            <a:r>
              <a:rPr lang="en-US" sz="1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cryomodule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, combining 2 SSPA’s per 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cavity</a:t>
            </a:r>
          </a:p>
          <a:p>
            <a:pPr algn="ctr"/>
            <a:endParaRPr lang="fr-FR" sz="1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23728" y="141480"/>
            <a:ext cx="5400600" cy="33144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180 kW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SSPA’s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Refurbishement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30354"/>
            <a:ext cx="2266452" cy="11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2976748" y="1231691"/>
            <a:ext cx="2389119" cy="1319663"/>
            <a:chOff x="5269607" y="1537742"/>
            <a:chExt cx="2610781" cy="155825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28000" y="1584000"/>
              <a:ext cx="2304000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Connecteur droit avec flèche 6"/>
            <p:cNvCxnSpPr/>
            <p:nvPr/>
          </p:nvCxnSpPr>
          <p:spPr bwMode="auto">
            <a:xfrm flipV="1">
              <a:off x="7265586" y="1721630"/>
              <a:ext cx="66673" cy="137102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 bwMode="auto">
            <a:xfrm flipV="1">
              <a:off x="6363858" y="1613942"/>
              <a:ext cx="66673" cy="137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 bwMode="auto">
            <a:xfrm>
              <a:off x="5361646" y="2510760"/>
              <a:ext cx="166303" cy="250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 bwMode="auto">
            <a:xfrm flipH="1" flipV="1">
              <a:off x="7201749" y="2783672"/>
              <a:ext cx="199063" cy="26749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5269607" y="2224892"/>
              <a:ext cx="691980" cy="30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279024" y="2545368"/>
              <a:ext cx="601364" cy="30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  <a:endParaRPr 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95236" y="1593713"/>
              <a:ext cx="567154" cy="30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  <a:endParaRPr lang="en-US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386377" y="1537742"/>
              <a:ext cx="582847" cy="308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3132" y="1279093"/>
            <a:ext cx="2205457" cy="127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 flipV="1">
            <a:off x="8277876" y="1407721"/>
            <a:ext cx="67631" cy="15095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 bwMode="auto">
          <a:xfrm>
            <a:off x="6513596" y="1988706"/>
            <a:ext cx="162815" cy="2001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 bwMode="auto">
          <a:xfrm flipH="1" flipV="1">
            <a:off x="8227791" y="2291305"/>
            <a:ext cx="194888" cy="21376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8314873" y="2127581"/>
            <a:ext cx="573176" cy="25111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endParaRPr lang="en-US" sz="11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410623" y="1780983"/>
            <a:ext cx="573176" cy="25111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en-US" sz="11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086061" y="1244209"/>
            <a:ext cx="754962" cy="25111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P1+P2</a:t>
            </a:r>
            <a:endParaRPr lang="en-US" sz="11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74966" y="2713373"/>
            <a:ext cx="2307558" cy="13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-50905" y="2713373"/>
            <a:ext cx="3483500" cy="1592510"/>
            <a:chOff x="-7368" y="4293096"/>
            <a:chExt cx="3970946" cy="2376000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0000" y="4293096"/>
              <a:ext cx="3672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Connecteur droit avec flèche 24"/>
            <p:cNvCxnSpPr/>
            <p:nvPr/>
          </p:nvCxnSpPr>
          <p:spPr bwMode="auto">
            <a:xfrm>
              <a:off x="236956" y="5281316"/>
              <a:ext cx="216024" cy="84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Connecteur droit avec flèche 25"/>
            <p:cNvCxnSpPr/>
            <p:nvPr/>
          </p:nvCxnSpPr>
          <p:spPr bwMode="auto">
            <a:xfrm rot="10800000">
              <a:off x="1481282" y="5713495"/>
              <a:ext cx="216024" cy="84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ZoneTexte 26"/>
            <p:cNvSpPr txBox="1"/>
            <p:nvPr/>
          </p:nvSpPr>
          <p:spPr>
            <a:xfrm>
              <a:off x="-7368" y="4925330"/>
              <a:ext cx="691980" cy="39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476618" y="5824230"/>
              <a:ext cx="403948" cy="39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Connecteur droit avec flèche 28"/>
            <p:cNvCxnSpPr/>
            <p:nvPr/>
          </p:nvCxnSpPr>
          <p:spPr bwMode="auto">
            <a:xfrm>
              <a:off x="2034399" y="5875675"/>
              <a:ext cx="216024" cy="84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ZoneTexte 29"/>
            <p:cNvSpPr txBox="1"/>
            <p:nvPr/>
          </p:nvSpPr>
          <p:spPr>
            <a:xfrm>
              <a:off x="1798482" y="5892244"/>
              <a:ext cx="414433" cy="39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P3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Connecteur droit avec flèche 30"/>
            <p:cNvCxnSpPr/>
            <p:nvPr/>
          </p:nvCxnSpPr>
          <p:spPr bwMode="auto">
            <a:xfrm flipV="1">
              <a:off x="2843282" y="4798345"/>
              <a:ext cx="87686" cy="2526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Connecteur droit avec flèche 31"/>
            <p:cNvCxnSpPr/>
            <p:nvPr/>
          </p:nvCxnSpPr>
          <p:spPr bwMode="auto">
            <a:xfrm flipV="1">
              <a:off x="3500879" y="5017553"/>
              <a:ext cx="87686" cy="2526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Connecteur droit avec flèche 32"/>
            <p:cNvCxnSpPr/>
            <p:nvPr/>
          </p:nvCxnSpPr>
          <p:spPr bwMode="auto">
            <a:xfrm rot="10800000">
              <a:off x="3374156" y="6342605"/>
              <a:ext cx="216024" cy="84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ZoneTexte 33"/>
            <p:cNvSpPr txBox="1"/>
            <p:nvPr/>
          </p:nvSpPr>
          <p:spPr>
            <a:xfrm>
              <a:off x="3522248" y="6214548"/>
              <a:ext cx="435678" cy="39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P4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275995" y="4710461"/>
              <a:ext cx="687583" cy="39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P3+P4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628078" y="4495591"/>
              <a:ext cx="731332" cy="39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P1+P2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Flèche droite 36"/>
          <p:cNvSpPr/>
          <p:nvPr/>
        </p:nvSpPr>
        <p:spPr bwMode="auto">
          <a:xfrm>
            <a:off x="2644402" y="1795271"/>
            <a:ext cx="272582" cy="3741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5502565" y="1363223"/>
            <a:ext cx="759918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103752" y="1633253"/>
            <a:ext cx="1329734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epending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on the post configuration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41390" y="4294180"/>
            <a:ext cx="2557865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Connecting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2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Magic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Switches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6167256" y="2751770"/>
            <a:ext cx="2924633" cy="2052228"/>
            <a:chOff x="6372000" y="3573016"/>
            <a:chExt cx="3242470" cy="3230984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2000" y="3672000"/>
              <a:ext cx="3096000" cy="3132000"/>
            </a:xfrm>
            <a:prstGeom prst="rect">
              <a:avLst/>
            </a:prstGeom>
          </p:spPr>
        </p:pic>
        <p:cxnSp>
          <p:nvCxnSpPr>
            <p:cNvPr id="43" name="Connecteur droit avec flèche 42"/>
            <p:cNvCxnSpPr/>
            <p:nvPr/>
          </p:nvCxnSpPr>
          <p:spPr bwMode="auto">
            <a:xfrm flipH="1" flipV="1">
              <a:off x="7151343" y="3783478"/>
              <a:ext cx="35646" cy="1797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ZoneTexte 43"/>
            <p:cNvSpPr txBox="1"/>
            <p:nvPr/>
          </p:nvSpPr>
          <p:spPr>
            <a:xfrm>
              <a:off x="6968754" y="3573016"/>
              <a:ext cx="588341" cy="3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CM2</a:t>
              </a:r>
              <a:endParaRPr 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Connecteur droit avec flèche 44"/>
            <p:cNvCxnSpPr/>
            <p:nvPr/>
          </p:nvCxnSpPr>
          <p:spPr bwMode="auto">
            <a:xfrm flipV="1">
              <a:off x="9060882" y="3859427"/>
              <a:ext cx="164973" cy="2462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ZoneTexte 45"/>
            <p:cNvSpPr txBox="1"/>
            <p:nvPr/>
          </p:nvSpPr>
          <p:spPr>
            <a:xfrm>
              <a:off x="9026129" y="3645023"/>
              <a:ext cx="588341" cy="363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</a:t>
              </a:r>
              <a:endParaRPr 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3442029" y="4024149"/>
            <a:ext cx="3071567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Waveguide</a:t>
            </a:r>
            <a:r>
              <a:rPr lang="fr-FR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network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layout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to power one or the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other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CM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300 kW /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cav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the 4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SSPA’s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combined</a:t>
            </a: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 by pairs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48" name="Connecteur droit avec flèche 47"/>
          <p:cNvCxnSpPr/>
          <p:nvPr/>
        </p:nvCxnSpPr>
        <p:spPr bwMode="auto">
          <a:xfrm flipV="1">
            <a:off x="4927008" y="3269990"/>
            <a:ext cx="1745601" cy="815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ZoneTexte 48"/>
          <p:cNvSpPr txBox="1"/>
          <p:nvPr/>
        </p:nvSpPr>
        <p:spPr>
          <a:xfrm>
            <a:off x="441389" y="1116597"/>
            <a:ext cx="1682339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« </a:t>
            </a:r>
            <a:r>
              <a:rPr lang="en-US" sz="1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Magic Switch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 » 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94214" y="769157"/>
            <a:ext cx="314611" cy="527067"/>
            <a:chOff x="125029" y="1510505"/>
            <a:chExt cx="340829" cy="609425"/>
          </a:xfrm>
        </p:grpSpPr>
        <p:cxnSp>
          <p:nvCxnSpPr>
            <p:cNvPr id="51" name="Connecteur droit 50"/>
            <p:cNvCxnSpPr/>
            <p:nvPr/>
          </p:nvCxnSpPr>
          <p:spPr bwMode="auto">
            <a:xfrm flipH="1">
              <a:off x="125029" y="1513359"/>
              <a:ext cx="14745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Connecteur droit 51"/>
            <p:cNvCxnSpPr/>
            <p:nvPr/>
          </p:nvCxnSpPr>
          <p:spPr bwMode="auto">
            <a:xfrm>
              <a:off x="125029" y="1510505"/>
              <a:ext cx="0" cy="6094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Connecteur droit avec flèche 52"/>
            <p:cNvCxnSpPr/>
            <p:nvPr/>
          </p:nvCxnSpPr>
          <p:spPr bwMode="auto">
            <a:xfrm flipV="1">
              <a:off x="127451" y="2111741"/>
              <a:ext cx="338407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ZoneTexte 53"/>
          <p:cNvSpPr txBox="1"/>
          <p:nvPr/>
        </p:nvSpPr>
        <p:spPr>
          <a:xfrm>
            <a:off x="251519" y="589136"/>
            <a:ext cx="8489847" cy="55888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500" b="1" u="sng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Modification of </a:t>
            </a:r>
            <a:r>
              <a:rPr lang="en-US" sz="1500" b="1" u="sng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the waveguide network</a:t>
            </a:r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en-US" sz="1500" dirty="0"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to combine the power from two amplifiers into one cavity 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500" i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Possibility of storing the full beam current using a single CM</a:t>
            </a:r>
            <a:endParaRPr lang="en-US" sz="1500" i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705360" y="141480"/>
            <a:ext cx="7187121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en-US" sz="2400" cap="small" dirty="0">
                <a:solidFill>
                  <a:srgbClr val="C00000"/>
                </a:solidFill>
                <a:latin typeface="Arial Black" pitchFamily="34" charset="0"/>
              </a:rPr>
              <a:t>Toward storing </a:t>
            </a:r>
            <a:r>
              <a:rPr lang="en-US" sz="2400" cap="small" dirty="0" smtClean="0">
                <a:solidFill>
                  <a:srgbClr val="C00000"/>
                </a:solidFill>
                <a:latin typeface="Arial Black" pitchFamily="34" charset="0"/>
              </a:rPr>
              <a:t>450 </a:t>
            </a:r>
            <a:r>
              <a:rPr lang="en-US" sz="2400" cap="small" dirty="0">
                <a:solidFill>
                  <a:srgbClr val="C00000"/>
                </a:solidFill>
                <a:latin typeface="Arial Black" pitchFamily="34" charset="0"/>
              </a:rPr>
              <a:t>mA using a single CM</a:t>
            </a:r>
          </a:p>
        </p:txBody>
      </p:sp>
      <p:sp>
        <p:nvSpPr>
          <p:cNvPr id="3" name="Ellipse 2"/>
          <p:cNvSpPr/>
          <p:nvPr/>
        </p:nvSpPr>
        <p:spPr>
          <a:xfrm rot="1099894">
            <a:off x="6878937" y="3191463"/>
            <a:ext cx="1215856" cy="69344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 flipH="1">
            <a:off x="326548" y="4686640"/>
            <a:ext cx="8781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he 2 </a:t>
            </a:r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Magic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Switches </a:t>
            </a:r>
            <a:r>
              <a:rPr lang="fr-FR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implemented</a:t>
            </a:r>
            <a:r>
              <a:rPr lang="fr-FR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fr-FR" sz="1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waveguide</a:t>
            </a:r>
            <a:r>
              <a:rPr lang="fr-FR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distribution </a:t>
            </a:r>
            <a:r>
              <a:rPr lang="fr-FR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completed</a:t>
            </a:r>
            <a:r>
              <a:rPr lang="fr-FR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in end-2018</a:t>
            </a:r>
            <a:endParaRPr lang="fr-FR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58" name="Connecteur droit avec flèche 57"/>
          <p:cNvCxnSpPr>
            <a:endCxn id="3" idx="4"/>
          </p:cNvCxnSpPr>
          <p:nvPr/>
        </p:nvCxnSpPr>
        <p:spPr>
          <a:xfrm flipV="1">
            <a:off x="6705514" y="3867315"/>
            <a:ext cx="672301" cy="86467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9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7" grpId="0"/>
      <p:bldP spid="3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3728" y="1779662"/>
            <a:ext cx="4752528" cy="1296144"/>
          </a:xfrm>
          <a:prstGeom prst="rect">
            <a:avLst/>
          </a:prstGeom>
          <a:solidFill>
            <a:srgbClr val="EFE125">
              <a:alpha val="7000"/>
            </a:srgbClr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>
              <a:spcAft>
                <a:spcPts val="0"/>
              </a:spcAft>
            </a:pPr>
            <a:r>
              <a:rPr lang="en-US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SOLEIL SSPA R&amp;D </a:t>
            </a:r>
            <a:endParaRPr lang="en-US" sz="2400" b="1" cap="small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Scientific Collaborations </a:t>
            </a:r>
            <a:endParaRPr lang="en-US" sz="2400" b="1" cap="small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US" sz="2400" b="1" cap="small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and </a:t>
            </a:r>
            <a:r>
              <a:rPr lang="en-US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echnology </a:t>
            </a:r>
            <a:r>
              <a:rPr lang="en-US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ransfers 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141480"/>
            <a:ext cx="5746960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SOLEIL R</a:t>
            </a:r>
            <a:r>
              <a:rPr lang="fr-FR" sz="2000" cap="small" dirty="0">
                <a:solidFill>
                  <a:srgbClr val="C00000"/>
                </a:solidFill>
                <a:latin typeface="Arial Black" pitchFamily="34" charset="0"/>
              </a:rPr>
              <a:t>&amp;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D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with</a:t>
            </a:r>
            <a:r>
              <a:rPr lang="fr-FR" sz="2000" cap="small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352</a:t>
            </a:r>
            <a:r>
              <a:rPr lang="fr-FR" sz="800" cap="small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MHz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SSPA’s</a:t>
            </a:r>
            <a:endParaRPr lang="en-US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179512" y="587266"/>
            <a:ext cx="8928992" cy="119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4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new RF modules, based on 6</a:t>
            </a:r>
            <a:r>
              <a:rPr lang="en-US" sz="1400" b="0" baseline="30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14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generation LDMOS (</a:t>
            </a:r>
            <a:r>
              <a:rPr lang="en-US" sz="1400" b="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Vd</a:t>
            </a:r>
            <a:r>
              <a:rPr lang="en-US" sz="1400" b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50V)</a:t>
            </a:r>
          </a:p>
          <a:p>
            <a:pPr marL="285750" indent="-285750" eaLnBrk="1" hangingPunct="1">
              <a:lnSpc>
                <a:spcPts val="1684"/>
              </a:lnSpc>
              <a:spcBef>
                <a:spcPts val="0"/>
              </a:spcBef>
              <a:buFont typeface="Wingdings"/>
              <a:buChar char="à"/>
              <a:defRPr/>
            </a:pPr>
            <a:r>
              <a:rPr lang="en-US" sz="1400" dirty="0" err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aseline="-25000" dirty="0" err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</a:t>
            </a: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 700 W, G  </a:t>
            </a:r>
            <a:r>
              <a:rPr lang="fr-FR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 dB, 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&gt; 70%  at 352 </a:t>
            </a:r>
            <a:r>
              <a:rPr lang="en-US" sz="140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MHz</a:t>
            </a:r>
            <a:r>
              <a:rPr lang="en-US" sz="1400" b="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</a:p>
          <a:p>
            <a:pPr eaLnBrk="1" hangingPunct="1">
              <a:lnSpc>
                <a:spcPts val="1684"/>
              </a:lnSpc>
              <a:spcBef>
                <a:spcPts val="0"/>
              </a:spcBef>
              <a:defRPr/>
            </a:pPr>
            <a:r>
              <a:rPr lang="en-US" sz="1400" b="0" dirty="0" smtClean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[ </a:t>
            </a:r>
            <a:r>
              <a:rPr lang="en-US" sz="1400" b="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With original LR301 (28V), </a:t>
            </a:r>
            <a:r>
              <a:rPr lang="en-US" sz="1400" b="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400" b="0" baseline="-250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</a:t>
            </a:r>
            <a:r>
              <a:rPr lang="en-US" sz="1400" b="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315 W, G = 13 dB, </a:t>
            </a:r>
            <a:r>
              <a:rPr lang="en-US" sz="1400" b="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400" b="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62</a:t>
            </a:r>
            <a:r>
              <a:rPr lang="en-US" sz="1400" b="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% @ 352 MHz ]</a:t>
            </a:r>
          </a:p>
          <a:p>
            <a:pPr eaLnBrk="1" hangingPunct="1">
              <a:lnSpc>
                <a:spcPts val="1595"/>
              </a:lnSpc>
              <a:spcBef>
                <a:spcPts val="266"/>
              </a:spcBef>
              <a:defRPr/>
            </a:pPr>
            <a:r>
              <a:rPr lang="en-US" sz="14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Huge improvement : P</a:t>
            </a:r>
            <a:r>
              <a:rPr lang="en-US" sz="1400" baseline="-250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mod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x 2.2 , better performance (G , 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, linearity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 </a:t>
            </a:r>
            <a:r>
              <a:rPr lang="en-US" sz="14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&amp; 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strong reduction in thermal stress (</a:t>
            </a:r>
            <a:r>
              <a:rPr lang="el-GR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Δ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 : - 60 °C)  longer lifetime</a:t>
            </a:r>
            <a:endParaRPr lang="en-US" sz="1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>
            <a:off x="4211732" y="1563638"/>
            <a:ext cx="293800" cy="19792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3" y="1779662"/>
            <a:ext cx="7200800" cy="728166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ESRF project of </a:t>
            </a:r>
            <a:r>
              <a:rPr lang="en-US" sz="1400" dirty="0" smtClean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partly replacing </a:t>
            </a:r>
            <a:r>
              <a:rPr lang="en-US" sz="1400" dirty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its 1 MW klystrons by 150 kW SSPA’s (1 per cavity</a:t>
            </a:r>
            <a:r>
              <a:rPr lang="en-US" sz="1400" dirty="0" smtClean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2009, SOLEIL transfer of technology with ELTA-AREVA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en-US" sz="1400" dirty="0" smtClean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 </a:t>
            </a:r>
            <a:r>
              <a:rPr lang="en-US" sz="1400" dirty="0">
                <a:solidFill>
                  <a:srgbClr val="80008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7 SSPA’s of 150 kW, built by ELTA under SOLEIL license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2" descr="C:\Users\jacob\Documents\WORKSHOPS\ESLS\2011\DSC_0152 Resiz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021" y="2643758"/>
            <a:ext cx="2741843" cy="24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594186" y="3147814"/>
            <a:ext cx="5226286" cy="141040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200" b="1" u="sng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</a:t>
            </a:r>
            <a:r>
              <a:rPr lang="en-US" sz="12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4 x 150 kW SSPA’s in use 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since January </a:t>
            </a:r>
            <a:r>
              <a:rPr lang="en-US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2012</a:t>
            </a:r>
          </a:p>
          <a:p>
            <a:pPr>
              <a:lnSpc>
                <a:spcPts val="1773"/>
              </a:lnSpc>
            </a:pPr>
            <a:r>
              <a:rPr lang="en-US" sz="1200" dirty="0" smtClean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2 trips in </a:t>
            </a:r>
            <a:r>
              <a:rPr lang="en-US" sz="1200" dirty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r>
              <a:rPr lang="en-US" sz="1200" dirty="0" smtClean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years of operation </a:t>
            </a:r>
            <a:r>
              <a:rPr lang="en-US" sz="1200" dirty="0" smtClean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refill postponed</a:t>
            </a:r>
            <a:endParaRPr lang="en-US" sz="1200" dirty="0" smtClean="0">
              <a:solidFill>
                <a:srgbClr val="CC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532"/>
              </a:spcBef>
            </a:pPr>
            <a:r>
              <a:rPr lang="en-US" sz="1200" b="1" u="sng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SR</a:t>
            </a:r>
            <a:r>
              <a:rPr lang="en-US" sz="12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2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en-US" sz="12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150 kW SSPA’s in use 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since October </a:t>
            </a:r>
            <a:r>
              <a:rPr lang="en-US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 </a:t>
            </a:r>
          </a:p>
          <a:p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(3</a:t>
            </a:r>
            <a:r>
              <a:rPr lang="en-US" sz="1200" baseline="300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US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one stopped after few months due to cavity leak)</a:t>
            </a:r>
            <a:r>
              <a:rPr lang="en-US" sz="12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2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773"/>
              </a:lnSpc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</a:t>
            </a:r>
            <a:r>
              <a:rPr lang="en-US" sz="1200" dirty="0" smtClean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 trips </a:t>
            </a:r>
            <a:r>
              <a:rPr lang="en-US" sz="1200" dirty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1200" dirty="0" smtClean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 </a:t>
            </a:r>
            <a:r>
              <a:rPr lang="en-US" sz="1200" dirty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 of operation </a:t>
            </a:r>
            <a:r>
              <a:rPr lang="en-US" sz="1200" dirty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beam loss (youth </a:t>
            </a:r>
            <a:r>
              <a:rPr lang="en-US" sz="1200" dirty="0" smtClean="0">
                <a:solidFill>
                  <a:srgbClr val="CC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problems fixed)</a:t>
            </a:r>
            <a:endParaRPr lang="en-US" sz="1200" dirty="0">
              <a:solidFill>
                <a:srgbClr val="CC660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ts val="532"/>
              </a:spcBef>
            </a:pPr>
            <a:r>
              <a:rPr lang="en-US" sz="1200" b="1" dirty="0" smtClean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BO </a:t>
            </a:r>
            <a:r>
              <a:rPr lang="en-US" sz="1200" b="1" dirty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+ SR : ~ 1 820 transistors and not a single failure !</a:t>
            </a:r>
            <a:endParaRPr lang="en-US" sz="1200" b="1" dirty="0">
              <a:solidFill>
                <a:srgbClr val="008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23928" y="4568855"/>
            <a:ext cx="4176464" cy="45116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200" b="1" u="sng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DC-to-RF efficiency of 58%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dc-dc converters included</a:t>
            </a:r>
          </a:p>
          <a:p>
            <a:r>
              <a:rPr lang="en-US" sz="1200" i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With new ac-dc converters  </a:t>
            </a:r>
            <a:r>
              <a:rPr lang="en-US" sz="1200" i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 (overall ac to RF) </a:t>
            </a:r>
            <a:r>
              <a:rPr lang="en-US" sz="1200" i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&gt; 60%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</a:t>
            </a:r>
            <a:endParaRPr lang="en-US" sz="1200" dirty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75856" y="2571750"/>
            <a:ext cx="4790808" cy="543500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>
              <a:lnSpc>
                <a:spcPts val="1773"/>
              </a:lnSpc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ESRF 150 kW 352 MHz SSPA from ELTA/SOLEIL</a:t>
            </a:r>
          </a:p>
          <a:p>
            <a:pPr algn="ctr">
              <a:lnSpc>
                <a:spcPts val="1773"/>
              </a:lnSpc>
            </a:pPr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fr-FR" sz="14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towers</a:t>
            </a:r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of 75 kW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↔</a:t>
            </a:r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260 RF modules of 700 W</a:t>
            </a:r>
            <a:r>
              <a:rPr lang="fr-FR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141480"/>
            <a:ext cx="5472608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LNLS – SOLEIL Collaboration</a:t>
            </a:r>
            <a:endParaRPr lang="en-US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 Box 43"/>
          <p:cNvSpPr txBox="1">
            <a:spLocks noChangeArrowheads="1"/>
          </p:cNvSpPr>
          <p:nvPr/>
        </p:nvSpPr>
        <p:spPr bwMode="auto">
          <a:xfrm>
            <a:off x="517396" y="4275306"/>
            <a:ext cx="8231068" cy="31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1773"/>
              </a:lnSpc>
            </a:pPr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April 2010 </a:t>
            </a:r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in Campinas-Brazil</a:t>
            </a:r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</a:t>
            </a:r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the </a:t>
            </a:r>
            <a:r>
              <a:rPr lang="fr-FR" altLang="en-US" sz="14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SOLEIL </a:t>
            </a:r>
            <a:r>
              <a:rPr lang="fr-FR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LNLS team</a:t>
            </a:r>
            <a:r>
              <a:rPr lang="en-US" altLang="en-US" sz="14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, after </a:t>
            </a:r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successful tests of the amplifiers</a:t>
            </a:r>
          </a:p>
        </p:txBody>
      </p:sp>
      <p:pic>
        <p:nvPicPr>
          <p:cNvPr id="6" name="Picture 4" descr="DSC0487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91" y="1253981"/>
            <a:ext cx="6384925" cy="30027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7396" y="627534"/>
            <a:ext cx="8231068" cy="57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1950"/>
              </a:lnSpc>
              <a:spcBef>
                <a:spcPct val="50000"/>
              </a:spcBef>
            </a:pPr>
            <a:r>
              <a:rPr lang="en-US" altLang="en-US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SSPA’s of</a:t>
            </a:r>
            <a:r>
              <a:rPr lang="fr-FR" altLang="en-US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 kW @ 476 MHz for LNLS (Brazilian LS) SR * </a:t>
            </a:r>
            <a:r>
              <a:rPr lang="en-US" altLang="en-US" sz="1400" b="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altLang="en-US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components designed by SOLEIL (400 W modules with BLF574)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48654" y="4621335"/>
            <a:ext cx="4968552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A 2.5 kW 476 MHz SSA had already been built for the LNLS Booster</a:t>
            </a:r>
          </a:p>
        </p:txBody>
      </p:sp>
    </p:spTree>
    <p:extLst>
      <p:ext uri="{BB962C8B-B14F-4D97-AF65-F5344CB8AC3E}">
        <p14:creationId xmlns:p14="http://schemas.microsoft.com/office/powerpoint/2010/main" val="34556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55776" y="141480"/>
            <a:ext cx="4392488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LNLS 50 kW RF plants</a:t>
            </a:r>
            <a:endParaRPr lang="en-US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81539"/>
            <a:ext cx="6837362" cy="359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185052" y="4299942"/>
            <a:ext cx="8693073" cy="51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two 50 kW SSPA’s of the LNLS SR have run satisfactorily for &gt; </a:t>
            </a:r>
            <a:r>
              <a:rPr lang="en-US" altLang="en-US" sz="14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 </a:t>
            </a:r>
            <a:r>
              <a:rPr lang="en-US" alt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</a:t>
            </a:r>
          </a:p>
          <a:p>
            <a:pPr algn="ctr" eaLnBrk="1" hangingPunct="1"/>
            <a:r>
              <a:rPr lang="en-US" alt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Use of SSPA’s @ 500 MHz in SIRIUS, the new LS under construction  </a:t>
            </a:r>
            <a:r>
              <a:rPr lang="en-US" alt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84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113" y="714115"/>
            <a:ext cx="2326412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Experience feedback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5052" y="1050335"/>
            <a:ext cx="8840367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+ 10 pts in efficiency lead </a:t>
            </a:r>
            <a:r>
              <a:rPr lang="en-US" sz="14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to electrical power </a:t>
            </a:r>
            <a:r>
              <a:rPr lang="en-US" sz="14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savings over 10 years of operation  ≈  full amplifier cost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458" y="3507854"/>
            <a:ext cx="5051638" cy="1159053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 marL="253260" lvl="1" indent="-25326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60398" algn="l"/>
              </a:tabLst>
            </a:pPr>
            <a:r>
              <a:rPr lang="en-US" sz="14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Modular dc-dc converters + single power rectifier replaced by </a:t>
            </a:r>
            <a:r>
              <a:rPr lang="en-US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modular 230 </a:t>
            </a:r>
            <a:r>
              <a:rPr lang="en-US" sz="1400" b="1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sz="1400" b="1" baseline="-250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ac</a:t>
            </a:r>
            <a:r>
              <a:rPr lang="en-US" sz="1400" b="1" baseline="-250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/ 50 </a:t>
            </a:r>
            <a:r>
              <a:rPr lang="en-US" sz="1400" b="1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sz="1400" b="1" baseline="-250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dc</a:t>
            </a:r>
            <a:r>
              <a:rPr lang="en-US" sz="1400" b="1" baseline="-250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converters</a:t>
            </a:r>
            <a:r>
              <a:rPr lang="en-US" sz="14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, in 2 kW units, 96% efficiency, voltage remote control  </a:t>
            </a:r>
          </a:p>
          <a:p>
            <a:pPr marL="0" lvl="1">
              <a:spcAft>
                <a:spcPts val="0"/>
              </a:spcAft>
              <a:tabLst>
                <a:tab pos="320796" algn="l"/>
              </a:tabLst>
            </a:pPr>
            <a:r>
              <a:rPr lang="en-US" sz="14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optimized efficiency for any operating power :</a:t>
            </a:r>
          </a:p>
          <a:p>
            <a:pPr marL="0" lvl="1">
              <a:spcAft>
                <a:spcPts val="0"/>
              </a:spcAft>
              <a:tabLst>
                <a:tab pos="320796" algn="l"/>
              </a:tabLst>
            </a:pP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56</a:t>
            </a: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% (overall) @ </a:t>
            </a:r>
            <a:r>
              <a:rPr lang="en-US" sz="1400" b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</a:t>
            </a:r>
            <a:r>
              <a:rPr lang="en-US" sz="1400" b="1" baseline="-250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max</a:t>
            </a:r>
            <a:r>
              <a:rPr lang="en-US" sz="1400" b="1" baseline="-250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and 50% @ 0.6 </a:t>
            </a:r>
            <a:r>
              <a:rPr lang="en-US" sz="1400" b="1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P</a:t>
            </a:r>
            <a:r>
              <a:rPr lang="en-US" sz="1400" b="1" baseline="-25000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max</a:t>
            </a:r>
            <a:endParaRPr lang="en-US" sz="1400" b="1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Accolade ouvrante 6"/>
          <p:cNvSpPr/>
          <p:nvPr/>
        </p:nvSpPr>
        <p:spPr bwMode="auto">
          <a:xfrm>
            <a:off x="2179120" y="671252"/>
            <a:ext cx="99703" cy="37752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8470" y="1684841"/>
            <a:ext cx="3855198" cy="12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19619" y="1617644"/>
            <a:ext cx="3655791" cy="1607894"/>
          </a:xfrm>
          <a:prstGeom prst="rect">
            <a:avLst/>
          </a:prstGeom>
          <a:noFill/>
          <a:ln>
            <a:noFill/>
          </a:ln>
        </p:spPr>
        <p:txBody>
          <a:bodyPr wrap="square" lIns="81043" tIns="40522" rIns="81043" bIns="40522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53260" indent="-253260" eaLnBrk="1" hangingPunct="1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 output power, </a:t>
            </a:r>
            <a:r>
              <a:rPr lang="en-US" sz="12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650 W CW</a:t>
            </a:r>
          </a:p>
          <a:p>
            <a:pPr marL="253260" indent="-253260" eaLnBrk="1" hangingPunct="1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Input return loss : - 40 dB at </a:t>
            </a:r>
            <a:r>
              <a:rPr lang="en-US" sz="12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endParaRPr lang="en-US" sz="1200" baseline="-25000" dirty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53260" indent="-253260" eaLnBrk="1" hangingPunct="1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Unconditional stability (K &gt;10 dB)</a:t>
            </a:r>
            <a:endParaRPr lang="en-US" sz="1200" baseline="-25000" dirty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53260" indent="-253260" eaLnBrk="1" hangingPunct="1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Gain : 17 dB at </a:t>
            </a:r>
            <a:r>
              <a:rPr lang="en-US" sz="12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1200" baseline="-250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dB 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compression)</a:t>
            </a:r>
            <a:endParaRPr lang="en-US" sz="1200" baseline="-25000" dirty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53260" indent="-253260" eaLnBrk="1" hangingPunct="1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Efficiency ≈ 62 % at </a:t>
            </a:r>
            <a:r>
              <a:rPr lang="en-US" sz="12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endParaRPr lang="en-US" sz="1200" baseline="-25000" dirty="0" smtClean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53260" indent="-253260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Gain dispersion : +/- 0.2 dB at </a:t>
            </a:r>
            <a:r>
              <a:rPr lang="en-US" sz="12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en-US" sz="1200" baseline="-25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53260" indent="-253260">
              <a:lnSpc>
                <a:spcPts val="1684"/>
              </a:lnSpc>
              <a:buFont typeface="Wingdings" pitchFamily="2" charset="2"/>
              <a:buChar char="v"/>
            </a:pP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Phase dispersion : +/- 5° at </a:t>
            </a:r>
            <a:r>
              <a:rPr lang="en-US" sz="1200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endParaRPr lang="fr-FR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037283" y="2063981"/>
            <a:ext cx="932992" cy="42517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6300193" y="2102681"/>
            <a:ext cx="465282" cy="365048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Connecteur droit 11"/>
          <p:cNvCxnSpPr/>
          <p:nvPr/>
        </p:nvCxnSpPr>
        <p:spPr bwMode="auto">
          <a:xfrm>
            <a:off x="5985433" y="2283205"/>
            <a:ext cx="311761" cy="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12"/>
          <p:cNvCxnSpPr/>
          <p:nvPr/>
        </p:nvCxnSpPr>
        <p:spPr bwMode="auto">
          <a:xfrm flipH="1">
            <a:off x="3491880" y="2341623"/>
            <a:ext cx="1576702" cy="5582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384459" y="1347614"/>
            <a:ext cx="8441553" cy="2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3260" indent="-253260" eaLnBrk="1" hangingPunct="1">
              <a:spcBef>
                <a:spcPts val="532"/>
              </a:spcBef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650 W - 500 MHz modules </a:t>
            </a:r>
            <a:r>
              <a:rPr lang="fr-FR" sz="1400" b="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using</a:t>
            </a:r>
            <a:r>
              <a:rPr lang="fr-FR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6</a:t>
            </a:r>
            <a:r>
              <a:rPr lang="fr-FR" sz="1400" b="0" baseline="300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fr-FR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generation</a:t>
            </a:r>
            <a:r>
              <a:rPr lang="fr-FR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fr-FR" sz="1400" b="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Vd</a:t>
            </a:r>
            <a:r>
              <a:rPr lang="fr-FR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50V) LDMOS</a:t>
            </a:r>
            <a:r>
              <a:rPr lang="fr-FR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BLF578 </a:t>
            </a:r>
            <a:r>
              <a:rPr lang="fr-FR" sz="1400" b="0" dirty="0" err="1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from</a:t>
            </a:r>
            <a:r>
              <a:rPr lang="fr-FR" sz="1400" b="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NXP </a:t>
            </a:r>
            <a:endParaRPr lang="fr-FR" sz="1400" b="0" dirty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Flèche courbée vers la droite 15"/>
          <p:cNvSpPr/>
          <p:nvPr/>
        </p:nvSpPr>
        <p:spPr bwMode="auto">
          <a:xfrm>
            <a:off x="402042" y="2879252"/>
            <a:ext cx="353535" cy="484586"/>
          </a:xfrm>
          <a:prstGeom prst="curvedRightArrow">
            <a:avLst/>
          </a:prstGeom>
          <a:solidFill>
            <a:srgbClr val="FF99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02042" y="4722743"/>
            <a:ext cx="8091625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marL="253260" indent="-25326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Modularity brought in the preamplification stage by inserting the « divider-combiner » </a:t>
            </a:r>
          </a:p>
        </p:txBody>
      </p:sp>
      <p:pic>
        <p:nvPicPr>
          <p:cNvPr id="18" name="Picture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94" y="3427774"/>
            <a:ext cx="2248192" cy="130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" name="Connecteur droit avec flèche 18"/>
          <p:cNvCxnSpPr/>
          <p:nvPr/>
        </p:nvCxnSpPr>
        <p:spPr bwMode="auto">
          <a:xfrm>
            <a:off x="7137912" y="3723878"/>
            <a:ext cx="84651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ZoneTexte 19"/>
          <p:cNvSpPr txBox="1"/>
          <p:nvPr/>
        </p:nvSpPr>
        <p:spPr>
          <a:xfrm>
            <a:off x="8022845" y="3606522"/>
            <a:ext cx="797627" cy="26137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>
              <a:lnSpc>
                <a:spcPts val="1418"/>
              </a:lnSpc>
            </a:pPr>
            <a:r>
              <a:rPr lang="fr-FR" sz="1200" dirty="0">
                <a:latin typeface="Helvetica" panose="020B0604020202020204" pitchFamily="34" charset="0"/>
                <a:cs typeface="Helvetica" panose="020B0604020202020204" pitchFamily="34" charset="0"/>
              </a:rPr>
              <a:t>2 kW unit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>
            <a:off x="7480015" y="4443958"/>
            <a:ext cx="5317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7984423" y="4299942"/>
            <a:ext cx="1063503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controller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260996" y="624391"/>
            <a:ext cx="6703492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marL="236376" indent="-236376">
              <a:buAutoNum type="arabicParenR"/>
            </a:pPr>
            <a:r>
              <a:rPr lang="en-GB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Increase effort on the modularity/redundancy and the efficiency *</a:t>
            </a:r>
          </a:p>
          <a:p>
            <a:pPr marL="236376" indent="-236376">
              <a:buAutoNum type="arabicParenR"/>
            </a:pPr>
            <a:r>
              <a:rPr lang="en-GB" sz="1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Moderate power for long lifetime (thermal stress  soldering degradation) 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35696" y="141480"/>
            <a:ext cx="6336704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R&amp;D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with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 500 MHz SSPA at SOLEIL</a:t>
            </a:r>
            <a:endParaRPr lang="en-US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55576" y="3128695"/>
            <a:ext cx="7200799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Mandatory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good combining efficiency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Components for gain and phase adjustments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4" grpId="0"/>
      <p:bldP spid="16" grpId="0" animBg="1"/>
      <p:bldP spid="17" grpId="0"/>
      <p:bldP spid="20" grpId="0"/>
      <p:bldP spid="2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91680" y="141480"/>
            <a:ext cx="7056784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>
                <a:solidFill>
                  <a:srgbClr val="C00000"/>
                </a:solidFill>
                <a:latin typeface="Arial Black" panose="020B0A04020102020204" pitchFamily="34" charset="0"/>
              </a:rPr>
              <a:t>500 MHz SSPA for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ThomX</a:t>
            </a:r>
            <a:r>
              <a:rPr lang="fr-FR" sz="2400" b="1" cap="small" baseline="30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(1) 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&amp; SESAME</a:t>
            </a:r>
            <a:r>
              <a:rPr lang="fr-FR" sz="2400" b="1" cap="small" baseline="30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(2)</a:t>
            </a:r>
            <a:r>
              <a:rPr lang="fr-FR" sz="2400" b="1" cap="small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959" y="987574"/>
            <a:ext cx="2538652" cy="25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\\FILER-SOU\sources\Commun\RF\Ampli 500MHz\Données SPE 20160504\_CYR17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2294" y="987574"/>
            <a:ext cx="2881827" cy="25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70073" y="3514570"/>
            <a:ext cx="2501727" cy="49220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595"/>
              </a:lnSpc>
            </a:pP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        </a:t>
            </a:r>
            <a:r>
              <a:rPr lang="fr-FR" sz="12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ThomX</a:t>
            </a: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 50 kW SSPA </a:t>
            </a:r>
          </a:p>
          <a:p>
            <a:pPr>
              <a:lnSpc>
                <a:spcPts val="1595"/>
              </a:lnSpc>
            </a:pP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 (6 x 16 RF modules + 3 x 15 PS)</a:t>
            </a:r>
            <a:endParaRPr lang="en-US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22542" y="555526"/>
            <a:ext cx="5073794" cy="440908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418"/>
              </a:lnSpc>
            </a:pPr>
            <a:r>
              <a:rPr lang="en-US" sz="1200" i="1" baseline="30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(1)</a:t>
            </a:r>
            <a:r>
              <a:rPr lang="en-US" sz="12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ThomX</a:t>
            </a:r>
            <a:r>
              <a:rPr lang="en-US" sz="12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: Compton X-ray source under construction in </a:t>
            </a:r>
            <a:r>
              <a:rPr lang="en-US" sz="1200" i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Orsay</a:t>
            </a:r>
            <a:r>
              <a:rPr lang="en-US" sz="12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France </a:t>
            </a:r>
          </a:p>
          <a:p>
            <a:pPr>
              <a:lnSpc>
                <a:spcPts val="1418"/>
              </a:lnSpc>
            </a:pPr>
            <a:r>
              <a:rPr lang="en-US" sz="1200" i="1" baseline="30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(2)  </a:t>
            </a:r>
            <a:r>
              <a:rPr lang="en-US" sz="1200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SESAME : Jordan Synchrotron light </a:t>
            </a:r>
            <a:r>
              <a:rPr lang="en-US" sz="1200" i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</a:t>
            </a:r>
            <a:endParaRPr lang="en-US" sz="1200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598" y="4009921"/>
            <a:ext cx="8100391" cy="1082109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>
              <a:lnSpc>
                <a:spcPts val="1773"/>
              </a:lnSpc>
              <a:buFont typeface="Wingdings" pitchFamily="2" charset="2"/>
              <a:buChar char="ü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SESAME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SR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4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x 80 kW SSPA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one built by SOLEIL as a demonstrator</a:t>
            </a:r>
          </a:p>
          <a:p>
            <a:pPr>
              <a:lnSpc>
                <a:spcPts val="1773"/>
              </a:lnSpc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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 others on the same model by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SigmaPhi Electronics (SPE)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SOLEIL licensee since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2014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773"/>
              </a:lnSpc>
            </a:pP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1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Status</a:t>
            </a:r>
            <a:r>
              <a:rPr lang="en-US" sz="1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: all in operation (first pair since end 2016 and 2</a:t>
            </a:r>
            <a:r>
              <a:rPr lang="en-US" sz="1400" b="1" baseline="30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US" sz="1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one since May 2017)</a:t>
            </a: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773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1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ThomX</a:t>
            </a:r>
            <a:r>
              <a:rPr lang="en-US" sz="1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50 kW SSPA is also completed ; it </a:t>
            </a:r>
            <a:r>
              <a:rPr lang="en-US" sz="1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is now being commissioned on site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50964" y="1145508"/>
            <a:ext cx="3229281" cy="265946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marL="160398" lvl="1" indent="-160398">
              <a:lnSpc>
                <a:spcPts val="1684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60398" algn="l"/>
              </a:tabLst>
            </a:pPr>
            <a:r>
              <a:rPr lang="fr-FR" sz="1400" u="sng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Fully</a:t>
            </a:r>
            <a:r>
              <a:rPr lang="fr-FR" sz="1400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u="sng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modular</a:t>
            </a:r>
            <a:r>
              <a:rPr lang="fr-FR" sz="1400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50V power supplies</a:t>
            </a:r>
            <a:endParaRPr lang="en-US" sz="1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162000" lvl="1">
              <a:lnSpc>
                <a:spcPts val="1684"/>
              </a:lnSpc>
              <a:spcAft>
                <a:spcPts val="0"/>
              </a:spcAft>
              <a:tabLst>
                <a:tab pos="160398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230 </a:t>
            </a:r>
            <a:r>
              <a:rPr lang="en-US" sz="14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sz="1400" baseline="-250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ac</a:t>
            </a:r>
            <a:r>
              <a:rPr lang="en-US" sz="1400" baseline="-250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/ 50 </a:t>
            </a:r>
            <a:r>
              <a:rPr lang="en-US" sz="14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sz="1400" baseline="-250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dc</a:t>
            </a:r>
            <a:r>
              <a:rPr lang="en-US" sz="1400" baseline="-250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converters,</a:t>
            </a:r>
          </a:p>
          <a:p>
            <a:pPr marL="162000" lvl="1">
              <a:lnSpc>
                <a:spcPts val="1684"/>
              </a:lnSpc>
              <a:spcAft>
                <a:spcPts val="1000"/>
              </a:spcAft>
              <a:tabLst>
                <a:tab pos="160398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 2 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kW units, 96% 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efficiency, with 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voltage remote control 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for efficiency optimization</a:t>
            </a:r>
          </a:p>
          <a:p>
            <a:pPr marL="162000" lvl="1" indent="-162000">
              <a:lnSpc>
                <a:spcPts val="1595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320796" algn="l"/>
              </a:tabLst>
            </a:pPr>
            <a:r>
              <a:rPr lang="en-US" sz="1400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Change from the tower to cabinet 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assembly, better suited with the new power 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supplies</a:t>
            </a:r>
          </a:p>
          <a:p>
            <a:pPr marL="160398" indent="-160398">
              <a:lnSpc>
                <a:spcPts val="1595"/>
              </a:lnSpc>
              <a:buFont typeface="Wingdings" panose="05000000000000000000" pitchFamily="2" charset="2"/>
              <a:buChar char="§"/>
            </a:pPr>
            <a:r>
              <a:rPr lang="en-US" sz="1400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 upgrade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stand-alone, self-protected and more modular  </a:t>
            </a:r>
          </a:p>
          <a:p>
            <a:pPr>
              <a:lnSpc>
                <a:spcPts val="1595"/>
              </a:lnSpc>
            </a:pP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(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µ</a:t>
            </a:r>
            <a:r>
              <a:rPr lang="en-US" sz="14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controler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per dissipater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 bwMode="auto">
          <a:xfrm>
            <a:off x="5836540" y="1275122"/>
            <a:ext cx="39164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480392" y="3507854"/>
            <a:ext cx="2628112" cy="49220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595"/>
              </a:lnSpc>
            </a:pP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        SESAME 80 kW SSPA</a:t>
            </a:r>
          </a:p>
          <a:p>
            <a:pPr>
              <a:lnSpc>
                <a:spcPts val="1595"/>
              </a:lnSpc>
            </a:pPr>
            <a:r>
              <a:rPr lang="fr-FR" sz="1200" i="1" dirty="0">
                <a:latin typeface="Helvetica" panose="020B0604020202020204" pitchFamily="34" charset="0"/>
                <a:cs typeface="Helvetica" panose="020B0604020202020204" pitchFamily="34" charset="0"/>
              </a:rPr>
              <a:t>(10 x 16 RF modules + 5 x 16 PS)</a:t>
            </a:r>
            <a:endParaRPr lang="en-US" sz="12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6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39752" y="141480"/>
            <a:ext cx="5184576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1.3 GHz SSPA for LUCRECE*</a:t>
            </a:r>
            <a:endParaRPr lang="fr-FR" sz="2400" b="1" cap="small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817280"/>
            <a:ext cx="87849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84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u="sng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RF Power Source requirements for LUCRECE:</a:t>
            </a:r>
            <a:r>
              <a:rPr lang="en-US" sz="14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20 </a:t>
            </a:r>
            <a:r>
              <a:rPr lang="en-US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kW CW SSPA @ 1.3 </a:t>
            </a:r>
            <a:r>
              <a:rPr lang="en-US" sz="14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GHz </a:t>
            </a:r>
            <a:r>
              <a:rPr lang="en-US" sz="1400" i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fr-FR" sz="1400" i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SOLEIL </a:t>
            </a:r>
            <a:r>
              <a:rPr lang="fr-FR" sz="1400" i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- SPE </a:t>
            </a:r>
            <a:r>
              <a:rPr lang="fr-FR" sz="1400" i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collaboration)</a:t>
            </a:r>
          </a:p>
          <a:p>
            <a:pPr marL="285750" indent="-285750">
              <a:lnSpc>
                <a:spcPts val="1684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Comparison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GaN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and LDMOS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technology</a:t>
            </a:r>
            <a:endParaRPr lang="fr-FR" sz="1400" b="1" dirty="0" smtClean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06518" y="555526"/>
            <a:ext cx="3921666" cy="26137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418"/>
              </a:lnSpc>
            </a:pPr>
            <a:r>
              <a:rPr lang="en-US" sz="1200" i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RF R&amp;D program for the French FEL project LUNEX5 </a:t>
            </a:r>
            <a:endParaRPr lang="en-US" sz="1200" i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545680692"/>
              </p:ext>
            </p:extLst>
          </p:nvPr>
        </p:nvGraphicFramePr>
        <p:xfrm>
          <a:off x="3491880" y="1422574"/>
          <a:ext cx="5577232" cy="365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40601"/>
              </p:ext>
            </p:extLst>
          </p:nvPr>
        </p:nvGraphicFramePr>
        <p:xfrm>
          <a:off x="35496" y="1995686"/>
          <a:ext cx="3312368" cy="191779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238885"/>
                <a:gridCol w="633323"/>
                <a:gridCol w="720080"/>
                <a:gridCol w="720080"/>
              </a:tblGrid>
              <a:tr h="43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Old </a:t>
                      </a:r>
                      <a:r>
                        <a:rPr lang="fr-FR" sz="1100" dirty="0" err="1">
                          <a:effectLst/>
                        </a:rPr>
                        <a:t>Gen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endParaRPr lang="fr-F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GaN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New </a:t>
                      </a:r>
                      <a:r>
                        <a:rPr lang="fr-FR" sz="1100" dirty="0" err="1">
                          <a:effectLst/>
                        </a:rPr>
                        <a:t>Gen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endParaRPr lang="fr-F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GaN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New </a:t>
                      </a:r>
                      <a:r>
                        <a:rPr lang="fr-FR" sz="1100" dirty="0" err="1">
                          <a:effectLst/>
                        </a:rPr>
                        <a:t>Gen</a:t>
                      </a:r>
                      <a:r>
                        <a:rPr lang="fr-FR" sz="1100" dirty="0">
                          <a:effectLst/>
                        </a:rPr>
                        <a:t> </a:t>
                      </a:r>
                      <a:endParaRPr lang="fr-FR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</a:rPr>
                        <a:t>LDMOS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08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effectLst/>
                        </a:rPr>
                        <a:t>V</a:t>
                      </a:r>
                      <a:r>
                        <a:rPr lang="fr-FR" sz="1100" baseline="-25000" dirty="0" err="1" smtClean="0">
                          <a:effectLst/>
                        </a:rPr>
                        <a:t>d</a:t>
                      </a:r>
                      <a:r>
                        <a:rPr lang="fr-FR" sz="1100" dirty="0" smtClean="0">
                          <a:effectLst/>
                        </a:rPr>
                        <a:t> </a:t>
                      </a:r>
                      <a:r>
                        <a:rPr lang="fr-FR" sz="1100" dirty="0">
                          <a:effectLst/>
                        </a:rPr>
                        <a:t>(V)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50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</a:t>
                      </a:r>
                      <a:r>
                        <a:rPr lang="fr-FR" sz="1100" baseline="-25000">
                          <a:effectLst/>
                        </a:rPr>
                        <a:t>out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(W @ 1 dB comp.)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71.2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150.2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459.7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</a:t>
                      </a:r>
                      <a:r>
                        <a:rPr lang="fr-FR" sz="1100" baseline="-25000">
                          <a:effectLst/>
                        </a:rPr>
                        <a:t>out</a:t>
                      </a:r>
                      <a:endParaRPr lang="fr-F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(W @ 3 dB comp.)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425.9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430.9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100" dirty="0" smtClean="0">
                          <a:effectLst/>
                        </a:rPr>
                        <a:t>X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Gain (dB)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14.11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18.33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18.16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Efficiency (%)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55.6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65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59.6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 rot="5400000">
            <a:off x="8538797" y="2823228"/>
            <a:ext cx="893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/>
              <a:t>Efficiency</a:t>
            </a:r>
            <a:r>
              <a:rPr lang="fr-FR" sz="1000" b="1" dirty="0" smtClean="0"/>
              <a:t> (%)</a:t>
            </a:r>
            <a:endParaRPr lang="fr-FR" sz="1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78547" y="1707654"/>
            <a:ext cx="27254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Transistor performance </a:t>
            </a:r>
            <a:r>
              <a:rPr lang="fr-FR" sz="105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measurements</a:t>
            </a:r>
            <a:r>
              <a:rPr lang="fr-FR" sz="105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endParaRPr lang="fr-FR" sz="1050" b="1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8792" y="3894316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X: not </a:t>
            </a:r>
            <a:r>
              <a:rPr lang="fr-FR" sz="1100" dirty="0" err="1" smtClean="0"/>
              <a:t>measured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030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1720" y="141480"/>
            <a:ext cx="6192688" cy="32403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Other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 SOLEIL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activities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 on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SSPA’s</a:t>
            </a:r>
            <a:r>
              <a:rPr lang="fr-FR" sz="2400" b="1" cap="small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fr-FR" sz="2400" b="1" cap="small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3" y="1109874"/>
            <a:ext cx="2671541" cy="21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987574"/>
            <a:ext cx="8712968" cy="3369915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684"/>
              </a:lnSpc>
              <a:buFont typeface="Wingdings" pitchFamily="2" charset="2"/>
              <a:buChar char="q"/>
            </a:pPr>
            <a:r>
              <a:rPr lang="en-US" sz="1400" b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en-US" sz="1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150 kW-500 MHz SSPA </a:t>
            </a:r>
            <a:r>
              <a:rPr lang="en-US" sz="14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 already in the SPE catalogue  </a:t>
            </a:r>
          </a:p>
          <a:p>
            <a:pPr>
              <a:lnSpc>
                <a:spcPts val="1684"/>
              </a:lnSpc>
            </a:pPr>
            <a:r>
              <a:rPr lang="en-US" sz="14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     </a:t>
            </a:r>
            <a:r>
              <a:rPr lang="en-US" sz="14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x 75 kW (2 x 8 dissipaters of 16 modules) combined by </a:t>
            </a:r>
          </a:p>
          <a:p>
            <a:pPr>
              <a:lnSpc>
                <a:spcPts val="1684"/>
              </a:lnSpc>
            </a:pPr>
            <a:r>
              <a:rPr lang="en-US" sz="14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means of a wave guide to coaxial combiner, the </a:t>
            </a:r>
            <a:r>
              <a:rPr lang="en-US" sz="1400" b="1" u="sng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WaCCo</a:t>
            </a:r>
            <a:r>
              <a:rPr lang="en-US" sz="1400" b="1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b="1" dirty="0" smtClean="0">
              <a:solidFill>
                <a:srgbClr val="009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684"/>
              </a:lnSpc>
            </a:pPr>
            <a:endParaRPr lang="en-US" sz="1400" b="1" dirty="0">
              <a:solidFill>
                <a:srgbClr val="009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684"/>
              </a:lnSpc>
              <a:buFont typeface="Wingdings" pitchFamily="2" charset="2"/>
              <a:buChar char="q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R&amp;D on VHF e-gun for LUNEX5 </a:t>
            </a:r>
          </a:p>
          <a:p>
            <a:pPr marL="216000">
              <a:lnSpc>
                <a:spcPts val="1684"/>
              </a:lnSpc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SSPA of 60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kW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@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176 MHz</a:t>
            </a:r>
          </a:p>
          <a:p>
            <a:pPr marL="216000">
              <a:lnSpc>
                <a:spcPts val="1684"/>
              </a:lnSpc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800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176</a:t>
            </a:r>
            <a:r>
              <a:rPr lang="en-US" sz="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MHz RF modules</a:t>
            </a:r>
          </a:p>
          <a:p>
            <a:pPr marL="216000">
              <a:lnSpc>
                <a:spcPts val="1684"/>
              </a:lnSpc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(compact 800 W - 176 MHz circulators developed </a:t>
            </a:r>
          </a:p>
          <a:p>
            <a:pPr marL="216000">
              <a:lnSpc>
                <a:spcPts val="1684"/>
              </a:lnSpc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in collaboration with VALVO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Bauelemente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US" sz="1400" b="1" dirty="0">
              <a:solidFill>
                <a:srgbClr val="009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52000">
              <a:lnSpc>
                <a:spcPts val="1684"/>
              </a:lnSpc>
            </a:pPr>
            <a:endParaRPr lang="en-US" sz="1400" b="1" dirty="0" smtClean="0">
              <a:solidFill>
                <a:srgbClr val="009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1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SOLEIL upgrade </a:t>
            </a:r>
            <a:r>
              <a:rPr lang="fr-FR" sz="1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towards</a:t>
            </a:r>
            <a:r>
              <a:rPr lang="fr-FR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DLSR</a:t>
            </a:r>
          </a:p>
          <a:p>
            <a:pPr marL="216000"/>
            <a:r>
              <a:rPr lang="en-US" sz="14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US" sz="6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</a:t>
            </a:r>
            <a:r>
              <a:rPr lang="en-US" sz="6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 BA</a:t>
            </a:r>
            <a:r>
              <a:rPr lang="en-US" sz="6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US" sz="6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cell lattice </a:t>
            </a:r>
            <a:r>
              <a:rPr lang="en-US" sz="16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</a:t>
            </a:r>
            <a:r>
              <a:rPr lang="en-US" sz="1400" baseline="-250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z</a:t>
            </a:r>
            <a:r>
              <a:rPr lang="en-US" sz="6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US" sz="1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&lt; 100 </a:t>
            </a:r>
            <a:r>
              <a:rPr lang="en-US" sz="14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pm</a:t>
            </a:r>
          </a:p>
          <a:p>
            <a:pPr marL="501750" indent="-285750">
              <a:buFontTx/>
              <a:buChar char="-"/>
            </a:pPr>
            <a:r>
              <a:rPr lang="en-US" sz="1400" b="1" u="sng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Main RF</a:t>
            </a:r>
            <a:r>
              <a:rPr lang="en-US" sz="1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400" dirty="0" err="1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baseline="-25000" dirty="0" err="1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beam</a:t>
            </a:r>
            <a:r>
              <a:rPr lang="en-US" sz="14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= 250 kW at 352 MHz </a:t>
            </a:r>
            <a:r>
              <a:rPr lang="en-US" sz="14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4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Re-use of our actual refurbished 180 kW SSPA’s (or part of them) + converter and control upgrade?</a:t>
            </a:r>
          </a:p>
          <a:p>
            <a:pPr marL="501750" indent="-285750">
              <a:buFontTx/>
              <a:buChar char="-"/>
            </a:pPr>
            <a:r>
              <a:rPr lang="en-US" sz="1400" b="1" u="sng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Harmonic system (n=4)</a:t>
            </a:r>
            <a:r>
              <a:rPr lang="en-US" sz="1400" b="1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4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adaptation of LUCRECE SSPA if the system is active</a:t>
            </a:r>
            <a:endParaRPr lang="en-US" sz="14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Flèche droite 7"/>
          <p:cNvSpPr/>
          <p:nvPr/>
        </p:nvSpPr>
        <p:spPr bwMode="auto">
          <a:xfrm>
            <a:off x="5436096" y="1229972"/>
            <a:ext cx="960351" cy="27003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fr-FR" sz="16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63110" y="1113874"/>
            <a:ext cx="731158" cy="25111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050" b="1" dirty="0" err="1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WaCCo</a:t>
            </a:r>
            <a:endParaRPr lang="en-US" sz="1050" b="1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20" descr="D:\Photos 500_MHz\2 part\IMG_0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7283" y="1797664"/>
            <a:ext cx="1149277" cy="69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28"/>
          <p:cNvSpPr txBox="1">
            <a:spLocks noChangeArrowheads="1"/>
          </p:cNvSpPr>
          <p:nvPr/>
        </p:nvSpPr>
        <p:spPr bwMode="auto">
          <a:xfrm>
            <a:off x="5148065" y="2139702"/>
            <a:ext cx="989052" cy="29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x 80 kW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88470" y="2357222"/>
            <a:ext cx="814063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2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WaCCo</a:t>
            </a:r>
            <a:endParaRPr lang="fr-FR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 bwMode="auto">
          <a:xfrm>
            <a:off x="5004048" y="1563638"/>
            <a:ext cx="6091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5613189" y="1563638"/>
            <a:ext cx="0" cy="1620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22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/>
          <p:cNvSpPr txBox="1"/>
          <p:nvPr/>
        </p:nvSpPr>
        <p:spPr>
          <a:xfrm>
            <a:off x="75591" y="4155926"/>
            <a:ext cx="8951690" cy="553760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400" b="1" dirty="0"/>
              <a:t>SOLEIL Booster </a:t>
            </a:r>
            <a:r>
              <a:rPr lang="en-US" sz="1400" b="1" dirty="0" smtClean="0"/>
              <a:t>first SSPA  </a:t>
            </a:r>
            <a:r>
              <a:rPr lang="en-US" sz="1400" b="1" dirty="0"/>
              <a:t>(</a:t>
            </a:r>
            <a:r>
              <a:rPr lang="en-US" sz="1400" b="1" dirty="0" err="1"/>
              <a:t>P</a:t>
            </a:r>
            <a:r>
              <a:rPr lang="en-US" sz="1400" b="1" baseline="-25000" dirty="0" err="1"/>
              <a:t>nom</a:t>
            </a:r>
            <a:r>
              <a:rPr lang="en-US" sz="1400" b="1" dirty="0"/>
              <a:t> = 35 kW @ 352 MHz) :</a:t>
            </a:r>
            <a:r>
              <a:rPr lang="en-US" sz="1200" b="1" dirty="0"/>
              <a:t> </a:t>
            </a:r>
          </a:p>
          <a:p>
            <a:pPr algn="ctr">
              <a:lnSpc>
                <a:spcPts val="2038"/>
              </a:lnSpc>
            </a:pPr>
            <a:r>
              <a:rPr lang="en-US" sz="1200" dirty="0" err="1"/>
              <a:t>P</a:t>
            </a:r>
            <a:r>
              <a:rPr lang="en-US" sz="1200" baseline="-25000" dirty="0" err="1"/>
              <a:t>mod</a:t>
            </a:r>
            <a:r>
              <a:rPr lang="en-US" sz="1200" dirty="0"/>
              <a:t>  ≈ 300 W ; n</a:t>
            </a:r>
            <a:r>
              <a:rPr lang="en-US" sz="1200" baseline="-25000" dirty="0"/>
              <a:t>1</a:t>
            </a:r>
            <a:r>
              <a:rPr lang="en-US" sz="1200" dirty="0"/>
              <a:t> = 8 </a:t>
            </a:r>
            <a:r>
              <a:rPr lang="en-US" sz="900" dirty="0">
                <a:sym typeface="Wingdings" panose="05000000000000000000" pitchFamily="2" charset="2"/>
              </a:rPr>
              <a:t></a:t>
            </a:r>
            <a:r>
              <a:rPr lang="en-US" sz="1200" dirty="0">
                <a:sym typeface="Wingdings" panose="05000000000000000000" pitchFamily="2" charset="2"/>
              </a:rPr>
              <a:t> 2.4 kW ; n</a:t>
            </a:r>
            <a:r>
              <a:rPr lang="en-US" sz="1200" baseline="-25000" dirty="0">
                <a:sym typeface="Wingdings" panose="05000000000000000000" pitchFamily="2" charset="2"/>
              </a:rPr>
              <a:t>2</a:t>
            </a:r>
            <a:r>
              <a:rPr lang="en-US" sz="1200" dirty="0">
                <a:sym typeface="Wingdings" panose="05000000000000000000" pitchFamily="2" charset="2"/>
              </a:rPr>
              <a:t> = 8 </a:t>
            </a:r>
            <a:r>
              <a:rPr lang="en-US" sz="900" dirty="0">
                <a:sym typeface="Wingdings" panose="05000000000000000000" pitchFamily="2" charset="2"/>
              </a:rPr>
              <a:t></a:t>
            </a:r>
            <a:r>
              <a:rPr lang="en-US" sz="1200" dirty="0">
                <a:sym typeface="Wingdings" panose="05000000000000000000" pitchFamily="2" charset="2"/>
              </a:rPr>
              <a:t> 19 kW ; n</a:t>
            </a:r>
            <a:r>
              <a:rPr lang="en-US" sz="1200" baseline="-25000" dirty="0">
                <a:sym typeface="Wingdings" panose="05000000000000000000" pitchFamily="2" charset="2"/>
              </a:rPr>
              <a:t>3</a:t>
            </a:r>
            <a:r>
              <a:rPr lang="en-US" sz="1200" dirty="0">
                <a:sym typeface="Wingdings" panose="05000000000000000000" pitchFamily="2" charset="2"/>
              </a:rPr>
              <a:t> = 2  </a:t>
            </a:r>
            <a:r>
              <a:rPr lang="en-US" sz="900" dirty="0">
                <a:sym typeface="Wingdings" panose="05000000000000000000" pitchFamily="2" charset="2"/>
              </a:rPr>
              <a:t></a:t>
            </a:r>
            <a:r>
              <a:rPr lang="en-US" sz="1200" dirty="0">
                <a:sym typeface="Wingdings" panose="05000000000000000000" pitchFamily="2" charset="2"/>
              </a:rPr>
              <a:t> 146 RF modules (128 </a:t>
            </a:r>
            <a:r>
              <a:rPr lang="en-US" sz="1200" dirty="0" err="1">
                <a:sym typeface="Wingdings" panose="05000000000000000000" pitchFamily="2" charset="2"/>
              </a:rPr>
              <a:t>Ampli</a:t>
            </a:r>
            <a:r>
              <a:rPr lang="en-US" sz="1200" dirty="0">
                <a:sym typeface="Wingdings" panose="05000000000000000000" pitchFamily="2" charset="2"/>
              </a:rPr>
              <a:t> + 18 Pre-A)</a:t>
            </a:r>
            <a:r>
              <a:rPr lang="en-US" sz="900" dirty="0">
                <a:sym typeface="Wingdings" panose="05000000000000000000" pitchFamily="2" charset="2"/>
              </a:rPr>
              <a:t>  </a:t>
            </a:r>
            <a:r>
              <a:rPr lang="en-US" sz="1200" dirty="0">
                <a:sym typeface="Wingdings" panose="05000000000000000000" pitchFamily="2" charset="2"/>
              </a:rPr>
              <a:t>P</a:t>
            </a:r>
            <a:r>
              <a:rPr lang="en-US" sz="1200" baseline="-25000" dirty="0">
                <a:sym typeface="Wingdings" panose="05000000000000000000" pitchFamily="2" charset="2"/>
              </a:rPr>
              <a:t>out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/>
              <a:t>≈ 38 kW</a:t>
            </a:r>
            <a:r>
              <a:rPr lang="en-US" sz="1200" dirty="0">
                <a:sym typeface="Wingdings" panose="05000000000000000000" pitchFamily="2" charset="2"/>
              </a:rPr>
              <a:t>   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118582" y="555526"/>
            <a:ext cx="8931520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400" b="1" dirty="0"/>
              <a:t>Combining in // a number of elementary amplifier modules (or pallets) of a few 100</a:t>
            </a:r>
            <a:r>
              <a:rPr lang="en-US" sz="700" b="1" dirty="0"/>
              <a:t> </a:t>
            </a:r>
            <a:r>
              <a:rPr lang="en-US" sz="1400" b="1" dirty="0"/>
              <a:t>W (up</a:t>
            </a:r>
            <a:r>
              <a:rPr lang="en-US" sz="700" b="1" dirty="0"/>
              <a:t> </a:t>
            </a:r>
            <a:r>
              <a:rPr lang="en-US" sz="1400" b="1" dirty="0"/>
              <a:t>to</a:t>
            </a:r>
            <a:r>
              <a:rPr lang="en-US" sz="700" b="1" dirty="0"/>
              <a:t> </a:t>
            </a:r>
            <a:r>
              <a:rPr lang="en-US" sz="1400" b="1" dirty="0"/>
              <a:t>~ 1</a:t>
            </a:r>
            <a:r>
              <a:rPr lang="en-US" sz="700" b="1" dirty="0"/>
              <a:t> </a:t>
            </a:r>
            <a:r>
              <a:rPr lang="en-US" sz="1400" b="1" dirty="0"/>
              <a:t>kW)</a:t>
            </a:r>
            <a:r>
              <a:rPr lang="en-US" sz="700" b="1" dirty="0"/>
              <a:t> </a:t>
            </a:r>
            <a:endParaRPr lang="en-US" sz="1400" b="1" dirty="0"/>
          </a:p>
        </p:txBody>
      </p:sp>
      <p:sp>
        <p:nvSpPr>
          <p:cNvPr id="143" name="ZoneTexte 142"/>
          <p:cNvSpPr txBox="1"/>
          <p:nvPr/>
        </p:nvSpPr>
        <p:spPr>
          <a:xfrm>
            <a:off x="438059" y="3169817"/>
            <a:ext cx="1342246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400" b="1" dirty="0"/>
              <a:t>Few kW unit</a:t>
            </a:r>
            <a:endParaRPr lang="en-US" sz="1400" b="1" dirty="0"/>
          </a:p>
        </p:txBody>
      </p:sp>
      <p:sp>
        <p:nvSpPr>
          <p:cNvPr id="144" name="Triangle isocèle 143"/>
          <p:cNvSpPr/>
          <p:nvPr/>
        </p:nvSpPr>
        <p:spPr bwMode="auto">
          <a:xfrm rot="5400000">
            <a:off x="912447" y="3622086"/>
            <a:ext cx="474957" cy="595004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/>
          </a:p>
        </p:txBody>
      </p:sp>
      <p:sp>
        <p:nvSpPr>
          <p:cNvPr id="145" name="ZoneTexte 144"/>
          <p:cNvSpPr txBox="1"/>
          <p:nvPr/>
        </p:nvSpPr>
        <p:spPr>
          <a:xfrm>
            <a:off x="804399" y="3755861"/>
            <a:ext cx="604906" cy="32805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6" name="Connecteur droit 145"/>
          <p:cNvCxnSpPr/>
          <p:nvPr/>
        </p:nvCxnSpPr>
        <p:spPr bwMode="auto">
          <a:xfrm>
            <a:off x="730660" y="3922750"/>
            <a:ext cx="12089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Connecteur droit 146"/>
          <p:cNvCxnSpPr/>
          <p:nvPr/>
        </p:nvCxnSpPr>
        <p:spPr bwMode="auto">
          <a:xfrm>
            <a:off x="1423584" y="3921453"/>
            <a:ext cx="15731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ZoneTexte 147"/>
          <p:cNvSpPr txBox="1"/>
          <p:nvPr/>
        </p:nvSpPr>
        <p:spPr>
          <a:xfrm>
            <a:off x="3340391" y="843559"/>
            <a:ext cx="5689950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200" dirty="0"/>
              <a:t>- MOSFET (</a:t>
            </a:r>
            <a:r>
              <a:rPr lang="en-US" sz="1200" dirty="0" err="1"/>
              <a:t>V</a:t>
            </a:r>
            <a:r>
              <a:rPr lang="en-US" sz="1200" baseline="-25000" dirty="0" err="1"/>
              <a:t>d</a:t>
            </a:r>
            <a:r>
              <a:rPr lang="en-US" sz="1200" dirty="0"/>
              <a:t> = 30 - 50 V) </a:t>
            </a:r>
            <a:r>
              <a:rPr lang="en-US" sz="1200" b="1" dirty="0">
                <a:solidFill>
                  <a:srgbClr val="00B050"/>
                </a:solidFill>
                <a:sym typeface="Wingdings" panose="05000000000000000000" pitchFamily="2" charset="2"/>
              </a:rPr>
              <a:t> No HV &amp; Low phase ripple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</a:p>
          <a:p>
            <a:r>
              <a:rPr lang="en-US" sz="1200" dirty="0"/>
              <a:t>- Circulator &amp; its load</a:t>
            </a:r>
            <a:r>
              <a:rPr lang="en-US" sz="1200" dirty="0">
                <a:sym typeface="Wingdings" panose="05000000000000000000" pitchFamily="2" charset="2"/>
              </a:rPr>
              <a:t> to ensure a good isolation 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(even a small </a:t>
            </a:r>
            <a:r>
              <a:rPr lang="en-US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residual 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VSWR can affect the MOSFET power capability !!)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49" name="Accolade ouvrante 148"/>
          <p:cNvSpPr/>
          <p:nvPr/>
        </p:nvSpPr>
        <p:spPr bwMode="auto">
          <a:xfrm>
            <a:off x="3233831" y="907976"/>
            <a:ext cx="156389" cy="51438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/>
          </a:p>
        </p:txBody>
      </p:sp>
      <p:sp>
        <p:nvSpPr>
          <p:cNvPr id="150" name="ZoneTexte 149"/>
          <p:cNvSpPr txBox="1"/>
          <p:nvPr/>
        </p:nvSpPr>
        <p:spPr>
          <a:xfrm>
            <a:off x="2051720" y="4659982"/>
            <a:ext cx="4810059" cy="29727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400" b="1" dirty="0">
                <a:solidFill>
                  <a:srgbClr val="009900"/>
                </a:solidFill>
                <a:sym typeface="Wingdings" panose="05000000000000000000" pitchFamily="2" charset="2"/>
              </a:rPr>
              <a:t> Modularity &amp; Redundancy inherent to such a design    </a:t>
            </a:r>
            <a:r>
              <a:rPr lang="en-US" sz="1400" b="1" dirty="0">
                <a:solidFill>
                  <a:srgbClr val="009900"/>
                </a:solidFill>
              </a:rPr>
              <a:t>   </a:t>
            </a:r>
          </a:p>
        </p:txBody>
      </p:sp>
      <p:grpSp>
        <p:nvGrpSpPr>
          <p:cNvPr id="151" name="Groupe 228"/>
          <p:cNvGrpSpPr/>
          <p:nvPr/>
        </p:nvGrpSpPr>
        <p:grpSpPr>
          <a:xfrm>
            <a:off x="6621983" y="1567068"/>
            <a:ext cx="2186445" cy="2555180"/>
            <a:chOff x="7173813" y="2240432"/>
            <a:chExt cx="2368649" cy="3406906"/>
          </a:xfrm>
        </p:grpSpPr>
        <p:grpSp>
          <p:nvGrpSpPr>
            <p:cNvPr id="152" name="Groupe 102"/>
            <p:cNvGrpSpPr/>
            <p:nvPr/>
          </p:nvGrpSpPr>
          <p:grpSpPr>
            <a:xfrm>
              <a:off x="7525353" y="2240432"/>
              <a:ext cx="2017109" cy="3406906"/>
              <a:chOff x="4111562" y="2078820"/>
              <a:chExt cx="2017109" cy="3406906"/>
            </a:xfrm>
          </p:grpSpPr>
          <p:grpSp>
            <p:nvGrpSpPr>
              <p:cNvPr id="164" name="Groupe 103"/>
              <p:cNvGrpSpPr/>
              <p:nvPr/>
            </p:nvGrpSpPr>
            <p:grpSpPr>
              <a:xfrm>
                <a:off x="4111562" y="2078820"/>
                <a:ext cx="2017109" cy="3406906"/>
                <a:chOff x="5383371" y="2168832"/>
                <a:chExt cx="2017109" cy="3406906"/>
              </a:xfrm>
            </p:grpSpPr>
            <p:grpSp>
              <p:nvGrpSpPr>
                <p:cNvPr id="166" name="Groupe 105"/>
                <p:cNvGrpSpPr/>
                <p:nvPr/>
              </p:nvGrpSpPr>
              <p:grpSpPr>
                <a:xfrm>
                  <a:off x="5383371" y="2168832"/>
                  <a:ext cx="2017109" cy="3406906"/>
                  <a:chOff x="6853081" y="1808784"/>
                  <a:chExt cx="2017109" cy="3406906"/>
                </a:xfrm>
              </p:grpSpPr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6853081" y="4805321"/>
                    <a:ext cx="1856135" cy="410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400" b="1" dirty="0"/>
                      <a:t> Few 100 kW unit</a:t>
                    </a:r>
                    <a:endParaRPr lang="en-US" sz="1400" b="1" dirty="0"/>
                  </a:p>
                </p:txBody>
              </p:sp>
              <p:grpSp>
                <p:nvGrpSpPr>
                  <p:cNvPr id="169" name="Groupe 108"/>
                  <p:cNvGrpSpPr/>
                  <p:nvPr/>
                </p:nvGrpSpPr>
                <p:grpSpPr>
                  <a:xfrm>
                    <a:off x="6968178" y="2078819"/>
                    <a:ext cx="1902012" cy="2598077"/>
                    <a:chOff x="6968178" y="1898795"/>
                    <a:chExt cx="1902012" cy="2598077"/>
                  </a:xfrm>
                </p:grpSpPr>
                <p:cxnSp>
                  <p:nvCxnSpPr>
                    <p:cNvPr id="175" name="Connecteur droit 174"/>
                    <p:cNvCxnSpPr/>
                    <p:nvPr/>
                  </p:nvCxnSpPr>
                  <p:spPr bwMode="auto">
                    <a:xfrm flipH="1" flipV="1">
                      <a:off x="7253255" y="2225031"/>
                      <a:ext cx="246475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176" name="Connecteur droit 175"/>
                    <p:cNvCxnSpPr/>
                    <p:nvPr/>
                  </p:nvCxnSpPr>
                  <p:spPr bwMode="auto">
                    <a:xfrm flipV="1">
                      <a:off x="8158798" y="2234556"/>
                      <a:ext cx="232191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177" name="Rectangle 176"/>
                    <p:cNvSpPr/>
                    <p:nvPr/>
                  </p:nvSpPr>
                  <p:spPr bwMode="auto">
                    <a:xfrm>
                      <a:off x="7063231" y="2781581"/>
                      <a:ext cx="184525" cy="7114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48422"/>
                      <a:endParaRPr lang="en-US"/>
                    </a:p>
                  </p:txBody>
                </p:sp>
                <p:grpSp>
                  <p:nvGrpSpPr>
                    <p:cNvPr id="178" name="Groupe 117"/>
                    <p:cNvGrpSpPr/>
                    <p:nvPr/>
                  </p:nvGrpSpPr>
                  <p:grpSpPr>
                    <a:xfrm>
                      <a:off x="6968178" y="3193740"/>
                      <a:ext cx="347741" cy="1303132"/>
                      <a:chOff x="3593295" y="1686423"/>
                      <a:chExt cx="347741" cy="1133678"/>
                    </a:xfrm>
                  </p:grpSpPr>
                  <p:sp>
                    <p:nvSpPr>
                      <p:cNvPr id="189" name="Rectangle 188"/>
                      <p:cNvSpPr/>
                      <p:nvPr/>
                    </p:nvSpPr>
                    <p:spPr bwMode="auto">
                      <a:xfrm>
                        <a:off x="3692832" y="2026338"/>
                        <a:ext cx="180024" cy="793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190" name="ZoneTexte 189"/>
                      <p:cNvSpPr txBox="1"/>
                      <p:nvPr/>
                    </p:nvSpPr>
                    <p:spPr>
                      <a:xfrm>
                        <a:off x="3593295" y="1686423"/>
                        <a:ext cx="347741" cy="5533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500" b="1" dirty="0"/>
                          <a:t>≈</a:t>
                        </a:r>
                      </a:p>
                    </p:txBody>
                  </p:sp>
                </p:grpSp>
                <p:grpSp>
                  <p:nvGrpSpPr>
                    <p:cNvPr id="179" name="Groupe 118"/>
                    <p:cNvGrpSpPr/>
                    <p:nvPr/>
                  </p:nvGrpSpPr>
                  <p:grpSpPr>
                    <a:xfrm>
                      <a:off x="6968179" y="1898801"/>
                      <a:ext cx="357266" cy="1129548"/>
                      <a:chOff x="1883068" y="2340535"/>
                      <a:chExt cx="357266" cy="925713"/>
                    </a:xfrm>
                  </p:grpSpPr>
                  <p:sp>
                    <p:nvSpPr>
                      <p:cNvPr id="187" name="Rectangle 186"/>
                      <p:cNvSpPr/>
                      <p:nvPr/>
                    </p:nvSpPr>
                    <p:spPr bwMode="auto">
                      <a:xfrm>
                        <a:off x="1982604" y="2340535"/>
                        <a:ext cx="180024" cy="65052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188" name="ZoneTexte 187"/>
                      <p:cNvSpPr txBox="1"/>
                      <p:nvPr/>
                    </p:nvSpPr>
                    <p:spPr>
                      <a:xfrm>
                        <a:off x="1883068" y="2744961"/>
                        <a:ext cx="357266" cy="5212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500" b="1" dirty="0"/>
                          <a:t>≈</a:t>
                        </a:r>
                      </a:p>
                    </p:txBody>
                  </p:sp>
                </p:grpSp>
                <p:sp>
                  <p:nvSpPr>
                    <p:cNvPr id="180" name="Rectangle 179"/>
                    <p:cNvSpPr/>
                    <p:nvPr/>
                  </p:nvSpPr>
                  <p:spPr bwMode="auto">
                    <a:xfrm>
                      <a:off x="8390941" y="2781579"/>
                      <a:ext cx="180889" cy="7114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48422"/>
                      <a:endParaRPr lang="en-US"/>
                    </a:p>
                  </p:txBody>
                </p:sp>
                <p:grpSp>
                  <p:nvGrpSpPr>
                    <p:cNvPr id="181" name="Groupe 120"/>
                    <p:cNvGrpSpPr/>
                    <p:nvPr/>
                  </p:nvGrpSpPr>
                  <p:grpSpPr>
                    <a:xfrm>
                      <a:off x="8294070" y="3193738"/>
                      <a:ext cx="576120" cy="1303132"/>
                      <a:chOff x="3593295" y="1686423"/>
                      <a:chExt cx="576120" cy="1133678"/>
                    </a:xfrm>
                  </p:grpSpPr>
                  <p:sp>
                    <p:nvSpPr>
                      <p:cNvPr id="185" name="Rectangle 184"/>
                      <p:cNvSpPr/>
                      <p:nvPr/>
                    </p:nvSpPr>
                    <p:spPr bwMode="auto">
                      <a:xfrm>
                        <a:off x="3692832" y="2026338"/>
                        <a:ext cx="180024" cy="793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186" name="ZoneTexte 185"/>
                      <p:cNvSpPr txBox="1"/>
                      <p:nvPr/>
                    </p:nvSpPr>
                    <p:spPr>
                      <a:xfrm>
                        <a:off x="3593295" y="1686423"/>
                        <a:ext cx="576120" cy="5533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500" b="1" dirty="0"/>
                          <a:t>≈</a:t>
                        </a:r>
                      </a:p>
                    </p:txBody>
                  </p:sp>
                </p:grpSp>
                <p:grpSp>
                  <p:nvGrpSpPr>
                    <p:cNvPr id="182" name="Groupe 121"/>
                    <p:cNvGrpSpPr/>
                    <p:nvPr/>
                  </p:nvGrpSpPr>
                  <p:grpSpPr>
                    <a:xfrm>
                      <a:off x="8294070" y="1898795"/>
                      <a:ext cx="576120" cy="1129549"/>
                      <a:chOff x="1883067" y="2340535"/>
                      <a:chExt cx="576120" cy="925715"/>
                    </a:xfrm>
                  </p:grpSpPr>
                  <p:sp>
                    <p:nvSpPr>
                      <p:cNvPr id="183" name="Rectangle 182"/>
                      <p:cNvSpPr/>
                      <p:nvPr/>
                    </p:nvSpPr>
                    <p:spPr bwMode="auto">
                      <a:xfrm>
                        <a:off x="1982604" y="2340535"/>
                        <a:ext cx="180024" cy="65052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184" name="ZoneTexte 183"/>
                      <p:cNvSpPr txBox="1"/>
                      <p:nvPr/>
                    </p:nvSpPr>
                    <p:spPr>
                      <a:xfrm>
                        <a:off x="1883067" y="2744961"/>
                        <a:ext cx="576120" cy="52128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500" b="1" dirty="0"/>
                          <a:t>≈</a:t>
                        </a:r>
                      </a:p>
                    </p:txBody>
                  </p:sp>
                </p:grpSp>
              </p:grpSp>
              <p:cxnSp>
                <p:nvCxnSpPr>
                  <p:cNvPr id="170" name="Connecteur droit avec flèche 169"/>
                  <p:cNvCxnSpPr/>
                  <p:nvPr/>
                </p:nvCxnSpPr>
                <p:spPr bwMode="auto">
                  <a:xfrm>
                    <a:off x="8581280" y="3300888"/>
                    <a:ext cx="256048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2" name="Connecteur droit 171"/>
                  <p:cNvCxnSpPr/>
                  <p:nvPr/>
                </p:nvCxnSpPr>
                <p:spPr bwMode="auto">
                  <a:xfrm>
                    <a:off x="7810047" y="2811767"/>
                    <a:ext cx="1358" cy="37482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173" name="ZoneTexte 172"/>
                  <p:cNvSpPr txBox="1"/>
                  <p:nvPr/>
                </p:nvSpPr>
                <p:spPr>
                  <a:xfrm>
                    <a:off x="6938502" y="1821163"/>
                    <a:ext cx="491717" cy="348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b="1" dirty="0"/>
                      <a:t>1:n</a:t>
                    </a:r>
                    <a:r>
                      <a:rPr lang="fr-FR" sz="1100" b="1" baseline="-25000" dirty="0"/>
                      <a:t>3</a:t>
                    </a:r>
                    <a:r>
                      <a:rPr lang="fr-FR" sz="1100" b="1" dirty="0"/>
                      <a:t> </a:t>
                    </a:r>
                    <a:endParaRPr lang="en-US" sz="1100" b="1" dirty="0"/>
                  </a:p>
                </p:txBody>
              </p:sp>
              <p:sp>
                <p:nvSpPr>
                  <p:cNvPr id="174" name="ZoneTexte 173"/>
                  <p:cNvSpPr txBox="1"/>
                  <p:nvPr/>
                </p:nvSpPr>
                <p:spPr>
                  <a:xfrm>
                    <a:off x="8241787" y="1808784"/>
                    <a:ext cx="491717" cy="348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b="1" dirty="0"/>
                      <a:t>n</a:t>
                    </a:r>
                    <a:r>
                      <a:rPr lang="fr-FR" sz="1100" b="1" baseline="-25000" dirty="0"/>
                      <a:t>3</a:t>
                    </a:r>
                    <a:r>
                      <a:rPr lang="fr-FR" sz="1100" b="1" dirty="0"/>
                      <a:t>:1 </a:t>
                    </a:r>
                    <a:endParaRPr lang="en-US" sz="1100" b="1" dirty="0"/>
                  </a:p>
                </p:txBody>
              </p:sp>
            </p:grpSp>
            <p:cxnSp>
              <p:nvCxnSpPr>
                <p:cNvPr id="167" name="Connecteur droit 166"/>
                <p:cNvCxnSpPr/>
                <p:nvPr/>
              </p:nvCxnSpPr>
              <p:spPr bwMode="auto">
                <a:xfrm>
                  <a:off x="6350805" y="3954299"/>
                  <a:ext cx="1358" cy="3748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65" name="Rectangle 164"/>
              <p:cNvSpPr/>
              <p:nvPr/>
            </p:nvSpPr>
            <p:spPr bwMode="auto">
              <a:xfrm>
                <a:off x="4235655" y="2091198"/>
                <a:ext cx="1684653" cy="2979512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48422"/>
                <a:endParaRPr lang="en-US"/>
              </a:p>
            </p:txBody>
          </p:sp>
        </p:grpSp>
        <p:sp>
          <p:nvSpPr>
            <p:cNvPr id="153" name="Triangle isocèle 152"/>
            <p:cNvSpPr/>
            <p:nvPr/>
          </p:nvSpPr>
          <p:spPr bwMode="auto">
            <a:xfrm rot="5400000">
              <a:off x="8191153" y="2433139"/>
              <a:ext cx="655937" cy="824612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8422"/>
              <a:endParaRPr lang="en-US"/>
            </a:p>
          </p:txBody>
        </p:sp>
        <p:sp>
          <p:nvSpPr>
            <p:cNvPr id="154" name="ZoneTexte 153"/>
            <p:cNvSpPr txBox="1"/>
            <p:nvPr/>
          </p:nvSpPr>
          <p:spPr>
            <a:xfrm>
              <a:off x="8067514" y="2523891"/>
              <a:ext cx="7739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fr-FR" sz="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fr-FR" sz="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kW</a:t>
              </a:r>
              <a:r>
                <a: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Connecteur droit 154"/>
            <p:cNvCxnSpPr/>
            <p:nvPr/>
          </p:nvCxnSpPr>
          <p:spPr bwMode="auto">
            <a:xfrm flipH="1" flipV="1">
              <a:off x="7906477" y="4770292"/>
              <a:ext cx="246475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Connecteur droit 155"/>
            <p:cNvCxnSpPr/>
            <p:nvPr/>
          </p:nvCxnSpPr>
          <p:spPr bwMode="auto">
            <a:xfrm flipV="1">
              <a:off x="8831070" y="4770292"/>
              <a:ext cx="232191" cy="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7" name="Triangle isocèle 156"/>
            <p:cNvSpPr/>
            <p:nvPr/>
          </p:nvSpPr>
          <p:spPr bwMode="auto">
            <a:xfrm rot="5400000">
              <a:off x="8212097" y="4359721"/>
              <a:ext cx="655937" cy="824612"/>
            </a:xfrm>
            <a:prstGeom prst="triangl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8422"/>
              <a:endParaRPr lang="en-US"/>
            </a:p>
          </p:txBody>
        </p:sp>
        <p:sp>
          <p:nvSpPr>
            <p:cNvPr id="158" name="ZoneTexte 157"/>
            <p:cNvSpPr txBox="1"/>
            <p:nvPr/>
          </p:nvSpPr>
          <p:spPr>
            <a:xfrm>
              <a:off x="8073345" y="4527725"/>
              <a:ext cx="7739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fr-FR" sz="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fr-FR" sz="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kW</a:t>
              </a:r>
              <a:r>
                <a:rPr lang="fr-F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7173813" y="3266130"/>
              <a:ext cx="602357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900" b="1" dirty="0"/>
                <a:t>Driver</a:t>
              </a:r>
            </a:p>
            <a:p>
              <a:r>
                <a:rPr lang="fr-FR" sz="900" b="1" dirty="0"/>
                <a:t>ampli</a:t>
              </a:r>
              <a:endParaRPr lang="en-US" sz="900" b="1" dirty="0"/>
            </a:p>
          </p:txBody>
        </p:sp>
        <p:grpSp>
          <p:nvGrpSpPr>
            <p:cNvPr id="160" name="Groupe 213"/>
            <p:cNvGrpSpPr/>
            <p:nvPr/>
          </p:nvGrpSpPr>
          <p:grpSpPr>
            <a:xfrm>
              <a:off x="7295241" y="3645024"/>
              <a:ext cx="437264" cy="176291"/>
              <a:chOff x="215642" y="2564999"/>
              <a:chExt cx="437264" cy="176291"/>
            </a:xfrm>
          </p:grpSpPr>
          <p:cxnSp>
            <p:nvCxnSpPr>
              <p:cNvPr id="161" name="Connecteur droit 160"/>
              <p:cNvCxnSpPr/>
              <p:nvPr/>
            </p:nvCxnSpPr>
            <p:spPr bwMode="auto">
              <a:xfrm>
                <a:off x="215642" y="2656663"/>
                <a:ext cx="437264" cy="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2" name="Triangle isocèle 161"/>
              <p:cNvSpPr/>
              <p:nvPr/>
            </p:nvSpPr>
            <p:spPr bwMode="auto">
              <a:xfrm rot="5400000">
                <a:off x="272591" y="2598908"/>
                <a:ext cx="176291" cy="108474"/>
              </a:xfrm>
              <a:prstGeom prst="triangl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48422"/>
                <a:endParaRPr lang="en-US"/>
              </a:p>
            </p:txBody>
          </p:sp>
          <p:sp>
            <p:nvSpPr>
              <p:cNvPr id="163" name="Ellipse 162"/>
              <p:cNvSpPr/>
              <p:nvPr/>
            </p:nvSpPr>
            <p:spPr bwMode="auto">
              <a:xfrm>
                <a:off x="434405" y="2610325"/>
                <a:ext cx="78812" cy="82596"/>
              </a:xfrm>
              <a:prstGeom prst="ellipse">
                <a:avLst/>
              </a:prstGeom>
              <a:solidFill>
                <a:srgbClr val="FF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48422"/>
                <a:endParaRPr lang="en-US"/>
              </a:p>
            </p:txBody>
          </p:sp>
        </p:grpSp>
      </p:grpSp>
      <p:sp>
        <p:nvSpPr>
          <p:cNvPr id="191" name="ZoneTexte 190"/>
          <p:cNvSpPr txBox="1"/>
          <p:nvPr/>
        </p:nvSpPr>
        <p:spPr>
          <a:xfrm rot="5400000">
            <a:off x="836624" y="3419214"/>
            <a:ext cx="530647" cy="4050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2100" dirty="0">
                <a:latin typeface="Cambria"/>
              </a:rPr>
              <a:t>⇔</a:t>
            </a:r>
            <a:endParaRPr lang="en-US" sz="2100" dirty="0"/>
          </a:p>
        </p:txBody>
      </p:sp>
      <p:pic>
        <p:nvPicPr>
          <p:cNvPr id="192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26" y="979426"/>
            <a:ext cx="731158" cy="3724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  <a:extLst/>
        </p:spPr>
      </p:pic>
      <p:grpSp>
        <p:nvGrpSpPr>
          <p:cNvPr id="193" name="Groupe 192"/>
          <p:cNvGrpSpPr/>
          <p:nvPr/>
        </p:nvGrpSpPr>
        <p:grpSpPr>
          <a:xfrm>
            <a:off x="140038" y="1011506"/>
            <a:ext cx="2045831" cy="2154311"/>
            <a:chOff x="151706" y="980728"/>
            <a:chExt cx="2216317" cy="2872415"/>
          </a:xfrm>
        </p:grpSpPr>
        <p:cxnSp>
          <p:nvCxnSpPr>
            <p:cNvPr id="194" name="Connecteur droit 193"/>
            <p:cNvCxnSpPr/>
            <p:nvPr/>
          </p:nvCxnSpPr>
          <p:spPr bwMode="auto">
            <a:xfrm>
              <a:off x="749871" y="2439913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Connecteur droit 194"/>
            <p:cNvCxnSpPr/>
            <p:nvPr/>
          </p:nvCxnSpPr>
          <p:spPr bwMode="auto">
            <a:xfrm>
              <a:off x="151706" y="2449463"/>
              <a:ext cx="14401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6" name="Imag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0" y="2310780"/>
              <a:ext cx="504056" cy="36004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  <a:extLst/>
          </p:spPr>
        </p:pic>
        <p:grpSp>
          <p:nvGrpSpPr>
            <p:cNvPr id="197" name="Groupe 157"/>
            <p:cNvGrpSpPr/>
            <p:nvPr/>
          </p:nvGrpSpPr>
          <p:grpSpPr>
            <a:xfrm>
              <a:off x="200472" y="980728"/>
              <a:ext cx="2167551" cy="2872415"/>
              <a:chOff x="-225943" y="2078820"/>
              <a:chExt cx="2673138" cy="2991890"/>
            </a:xfrm>
          </p:grpSpPr>
          <p:grpSp>
            <p:nvGrpSpPr>
              <p:cNvPr id="199" name="Groupe 158"/>
              <p:cNvGrpSpPr/>
              <p:nvPr/>
            </p:nvGrpSpPr>
            <p:grpSpPr>
              <a:xfrm>
                <a:off x="-225943" y="2078820"/>
                <a:ext cx="2673138" cy="2991890"/>
                <a:chOff x="134105" y="2078820"/>
                <a:chExt cx="2673138" cy="2991890"/>
              </a:xfrm>
            </p:grpSpPr>
            <p:grpSp>
              <p:nvGrpSpPr>
                <p:cNvPr id="202" name="Groupe 164"/>
                <p:cNvGrpSpPr/>
                <p:nvPr/>
              </p:nvGrpSpPr>
              <p:grpSpPr>
                <a:xfrm>
                  <a:off x="802721" y="2078820"/>
                  <a:ext cx="2004522" cy="2870859"/>
                  <a:chOff x="6874684" y="1808784"/>
                  <a:chExt cx="2004522" cy="2870859"/>
                </a:xfrm>
              </p:grpSpPr>
              <p:grpSp>
                <p:nvGrpSpPr>
                  <p:cNvPr id="204" name="Groupe 166"/>
                  <p:cNvGrpSpPr/>
                  <p:nvPr/>
                </p:nvGrpSpPr>
                <p:grpSpPr>
                  <a:xfrm>
                    <a:off x="6932936" y="2078824"/>
                    <a:ext cx="1913760" cy="2600819"/>
                    <a:chOff x="6932936" y="1898800"/>
                    <a:chExt cx="1913760" cy="2600819"/>
                  </a:xfrm>
                </p:grpSpPr>
                <p:pic>
                  <p:nvPicPr>
                    <p:cNvPr id="209" name="Image 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91350" y="1908321"/>
                      <a:ext cx="847725" cy="48577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C00000"/>
                      </a:solidFill>
                    </a:ln>
                    <a:extLst/>
                  </p:spPr>
                </p:pic>
                <p:pic>
                  <p:nvPicPr>
                    <p:cNvPr id="210" name="Imag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91350" y="4013844"/>
                      <a:ext cx="847725" cy="485775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C00000"/>
                      </a:solidFill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211" name="Connecteur droit 210"/>
                    <p:cNvCxnSpPr/>
                    <p:nvPr/>
                  </p:nvCxnSpPr>
                  <p:spPr bwMode="auto">
                    <a:xfrm flipH="1" flipV="1">
                      <a:off x="7247334" y="2094058"/>
                      <a:ext cx="144016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2" name="Connecteur droit 211"/>
                    <p:cNvCxnSpPr/>
                    <p:nvPr/>
                  </p:nvCxnSpPr>
                  <p:spPr bwMode="auto">
                    <a:xfrm flipH="1" flipV="1">
                      <a:off x="7259538" y="4199581"/>
                      <a:ext cx="150862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3" name="Connecteur droit 212"/>
                    <p:cNvCxnSpPr/>
                    <p:nvPr/>
                  </p:nvCxnSpPr>
                  <p:spPr bwMode="auto">
                    <a:xfrm flipV="1">
                      <a:off x="8222327" y="2084533"/>
                      <a:ext cx="162283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214" name="Connecteur droit 213"/>
                    <p:cNvCxnSpPr/>
                    <p:nvPr/>
                  </p:nvCxnSpPr>
                  <p:spPr bwMode="auto">
                    <a:xfrm flipV="1">
                      <a:off x="8225210" y="4190056"/>
                      <a:ext cx="163362" cy="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15" name="Rectangle 214"/>
                    <p:cNvSpPr/>
                    <p:nvPr/>
                  </p:nvSpPr>
                  <p:spPr bwMode="auto">
                    <a:xfrm>
                      <a:off x="7063231" y="2781581"/>
                      <a:ext cx="184525" cy="7114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48422"/>
                      <a:endParaRPr lang="en-US"/>
                    </a:p>
                  </p:txBody>
                </p:sp>
                <p:grpSp>
                  <p:nvGrpSpPr>
                    <p:cNvPr id="216" name="Groupe 178"/>
                    <p:cNvGrpSpPr/>
                    <p:nvPr/>
                  </p:nvGrpSpPr>
                  <p:grpSpPr>
                    <a:xfrm>
                      <a:off x="6932936" y="3273295"/>
                      <a:ext cx="347742" cy="1223577"/>
                      <a:chOff x="3558053" y="1755633"/>
                      <a:chExt cx="347742" cy="1064468"/>
                    </a:xfrm>
                  </p:grpSpPr>
                  <p:sp>
                    <p:nvSpPr>
                      <p:cNvPr id="227" name="Rectangle 226"/>
                      <p:cNvSpPr/>
                      <p:nvPr/>
                    </p:nvSpPr>
                    <p:spPr bwMode="auto">
                      <a:xfrm>
                        <a:off x="3692832" y="2026338"/>
                        <a:ext cx="180024" cy="793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228" name="ZoneTexte 227"/>
                      <p:cNvSpPr txBox="1"/>
                      <p:nvPr/>
                    </p:nvSpPr>
                    <p:spPr>
                      <a:xfrm>
                        <a:off x="3558053" y="1755633"/>
                        <a:ext cx="347742" cy="53919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300" b="1" dirty="0"/>
                          <a:t>≈</a:t>
                        </a:r>
                      </a:p>
                    </p:txBody>
                  </p:sp>
                </p:grpSp>
                <p:grpSp>
                  <p:nvGrpSpPr>
                    <p:cNvPr id="217" name="Groupe 179"/>
                    <p:cNvGrpSpPr/>
                    <p:nvPr/>
                  </p:nvGrpSpPr>
                  <p:grpSpPr>
                    <a:xfrm>
                      <a:off x="6932937" y="1898800"/>
                      <a:ext cx="357266" cy="1192814"/>
                      <a:chOff x="1847826" y="2340535"/>
                      <a:chExt cx="357266" cy="977562"/>
                    </a:xfrm>
                  </p:grpSpPr>
                  <p:sp>
                    <p:nvSpPr>
                      <p:cNvPr id="225" name="Rectangle 224"/>
                      <p:cNvSpPr/>
                      <p:nvPr/>
                    </p:nvSpPr>
                    <p:spPr bwMode="auto">
                      <a:xfrm>
                        <a:off x="1982604" y="2340535"/>
                        <a:ext cx="180024" cy="65052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226" name="ZoneTexte 225"/>
                      <p:cNvSpPr txBox="1"/>
                      <p:nvPr/>
                    </p:nvSpPr>
                    <p:spPr>
                      <a:xfrm>
                        <a:off x="1847826" y="2810158"/>
                        <a:ext cx="357266" cy="50793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300" b="1" dirty="0"/>
                          <a:t>≈</a:t>
                        </a:r>
                      </a:p>
                    </p:txBody>
                  </p:sp>
                </p:grpSp>
                <p:sp>
                  <p:nvSpPr>
                    <p:cNvPr id="218" name="Rectangle 217"/>
                    <p:cNvSpPr/>
                    <p:nvPr/>
                  </p:nvSpPr>
                  <p:spPr bwMode="auto">
                    <a:xfrm>
                      <a:off x="8397861" y="2781579"/>
                      <a:ext cx="167049" cy="7114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48422"/>
                      <a:endParaRPr lang="en-US"/>
                    </a:p>
                  </p:txBody>
                </p:sp>
                <p:grpSp>
                  <p:nvGrpSpPr>
                    <p:cNvPr id="219" name="Groupe 181"/>
                    <p:cNvGrpSpPr/>
                    <p:nvPr/>
                  </p:nvGrpSpPr>
                  <p:grpSpPr>
                    <a:xfrm>
                      <a:off x="8270576" y="3283214"/>
                      <a:ext cx="576120" cy="1213656"/>
                      <a:chOff x="3569801" y="1764264"/>
                      <a:chExt cx="576120" cy="1055837"/>
                    </a:xfrm>
                  </p:grpSpPr>
                  <p:sp>
                    <p:nvSpPr>
                      <p:cNvPr id="223" name="Rectangle 222"/>
                      <p:cNvSpPr/>
                      <p:nvPr/>
                    </p:nvSpPr>
                    <p:spPr bwMode="auto">
                      <a:xfrm>
                        <a:off x="3692832" y="2026338"/>
                        <a:ext cx="180024" cy="7937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224" name="ZoneTexte 223"/>
                      <p:cNvSpPr txBox="1"/>
                      <p:nvPr/>
                    </p:nvSpPr>
                    <p:spPr>
                      <a:xfrm>
                        <a:off x="3569801" y="1764264"/>
                        <a:ext cx="576120" cy="5205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200" b="1" dirty="0"/>
                          <a:t>≈</a:t>
                        </a:r>
                      </a:p>
                    </p:txBody>
                  </p:sp>
                </p:grpSp>
                <p:grpSp>
                  <p:nvGrpSpPr>
                    <p:cNvPr id="220" name="Groupe 182"/>
                    <p:cNvGrpSpPr/>
                    <p:nvPr/>
                  </p:nvGrpSpPr>
                  <p:grpSpPr>
                    <a:xfrm>
                      <a:off x="8270576" y="1898801"/>
                      <a:ext cx="576120" cy="1181364"/>
                      <a:chOff x="1859573" y="2340535"/>
                      <a:chExt cx="576120" cy="968178"/>
                    </a:xfrm>
                  </p:grpSpPr>
                  <p:sp>
                    <p:nvSpPr>
                      <p:cNvPr id="221" name="Rectangle 220"/>
                      <p:cNvSpPr/>
                      <p:nvPr/>
                    </p:nvSpPr>
                    <p:spPr bwMode="auto">
                      <a:xfrm>
                        <a:off x="1982604" y="2340535"/>
                        <a:ext cx="180024" cy="65052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sp>
                    <p:nvSpPr>
                      <p:cNvPr id="222" name="ZoneTexte 221"/>
                      <p:cNvSpPr txBox="1"/>
                      <p:nvPr/>
                    </p:nvSpPr>
                    <p:spPr>
                      <a:xfrm>
                        <a:off x="1859573" y="2818289"/>
                        <a:ext cx="576120" cy="4904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200" b="1" dirty="0"/>
                          <a:t>≈</a:t>
                        </a:r>
                      </a:p>
                    </p:txBody>
                  </p:sp>
                </p:grpSp>
              </p:grpSp>
              <p:cxnSp>
                <p:nvCxnSpPr>
                  <p:cNvPr id="205" name="Connecteur droit avec flèche 204"/>
                  <p:cNvCxnSpPr/>
                  <p:nvPr/>
                </p:nvCxnSpPr>
                <p:spPr bwMode="auto">
                  <a:xfrm>
                    <a:off x="8581944" y="3300888"/>
                    <a:ext cx="29726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206" name="ZoneTexte 205"/>
                  <p:cNvSpPr txBox="1"/>
                  <p:nvPr/>
                </p:nvSpPr>
                <p:spPr>
                  <a:xfrm>
                    <a:off x="7326082" y="3122632"/>
                    <a:ext cx="1053101" cy="5984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100" b="1" dirty="0"/>
                      <a:t>n</a:t>
                    </a:r>
                    <a:r>
                      <a:rPr lang="fr-FR" sz="1100" b="1" baseline="-25000" dirty="0"/>
                      <a:t>1</a:t>
                    </a:r>
                    <a:r>
                      <a:rPr lang="fr-FR" sz="1100" b="1" dirty="0"/>
                      <a:t> Ampli modules</a:t>
                    </a:r>
                  </a:p>
                </p:txBody>
              </p:sp>
              <p:sp>
                <p:nvSpPr>
                  <p:cNvPr id="207" name="ZoneTexte 206"/>
                  <p:cNvSpPr txBox="1"/>
                  <p:nvPr/>
                </p:nvSpPr>
                <p:spPr>
                  <a:xfrm>
                    <a:off x="6874684" y="1821162"/>
                    <a:ext cx="668892" cy="363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b="1" dirty="0"/>
                      <a:t>1:n</a:t>
                    </a:r>
                    <a:r>
                      <a:rPr lang="fr-FR" sz="1100" b="1" baseline="-25000" dirty="0"/>
                      <a:t>1</a:t>
                    </a:r>
                    <a:r>
                      <a:rPr lang="fr-FR" sz="1100" b="1" dirty="0"/>
                      <a:t> </a:t>
                    </a:r>
                    <a:endParaRPr lang="en-US" sz="1100" b="1" dirty="0"/>
                  </a:p>
                </p:txBody>
              </p:sp>
              <p:sp>
                <p:nvSpPr>
                  <p:cNvPr id="208" name="ZoneTexte 207"/>
                  <p:cNvSpPr txBox="1"/>
                  <p:nvPr/>
                </p:nvSpPr>
                <p:spPr>
                  <a:xfrm>
                    <a:off x="8189305" y="1808784"/>
                    <a:ext cx="626425" cy="363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100" b="1" dirty="0"/>
                      <a:t>n</a:t>
                    </a:r>
                    <a:r>
                      <a:rPr lang="fr-FR" sz="1100" b="1" baseline="-25000" dirty="0"/>
                      <a:t>1</a:t>
                    </a:r>
                    <a:r>
                      <a:rPr lang="fr-FR" sz="1100" b="1" dirty="0"/>
                      <a:t>:1 </a:t>
                    </a:r>
                    <a:endParaRPr lang="en-US" sz="1100" b="1" dirty="0"/>
                  </a:p>
                </p:txBody>
              </p:sp>
            </p:grpSp>
            <p:sp>
              <p:nvSpPr>
                <p:cNvPr id="203" name="Rectangle 202"/>
                <p:cNvSpPr/>
                <p:nvPr/>
              </p:nvSpPr>
              <p:spPr bwMode="auto">
                <a:xfrm>
                  <a:off x="134105" y="2078820"/>
                  <a:ext cx="2486514" cy="29918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848422"/>
                  <a:endParaRPr lang="en-US"/>
                </a:p>
              </p:txBody>
            </p:sp>
          </p:grpSp>
          <p:cxnSp>
            <p:nvCxnSpPr>
              <p:cNvPr id="200" name="Connecteur droit 199"/>
              <p:cNvCxnSpPr/>
              <p:nvPr/>
            </p:nvCxnSpPr>
            <p:spPr bwMode="auto">
              <a:xfrm>
                <a:off x="1379737" y="2918375"/>
                <a:ext cx="1358" cy="3748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Connecteur droit 200"/>
              <p:cNvCxnSpPr/>
              <p:nvPr/>
            </p:nvCxnSpPr>
            <p:spPr bwMode="auto">
              <a:xfrm>
                <a:off x="1379737" y="3983714"/>
                <a:ext cx="1358" cy="37482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8" name="ZoneTexte 197"/>
            <p:cNvSpPr txBox="1"/>
            <p:nvPr/>
          </p:nvSpPr>
          <p:spPr>
            <a:xfrm>
              <a:off x="287144" y="1926357"/>
              <a:ext cx="542350" cy="4650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75"/>
                </a:lnSpc>
              </a:pPr>
              <a:r>
                <a:rPr lang="fr-FR" sz="900" b="1" dirty="0"/>
                <a:t>Pre-</a:t>
              </a:r>
            </a:p>
            <a:p>
              <a:pPr algn="ctr">
                <a:lnSpc>
                  <a:spcPts val="975"/>
                </a:lnSpc>
              </a:pPr>
              <a:r>
                <a:rPr lang="fr-FR" sz="900" b="1" dirty="0"/>
                <a:t>ampli</a:t>
              </a:r>
              <a:endParaRPr lang="en-US" sz="900" b="1" dirty="0"/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2511464" y="1580541"/>
            <a:ext cx="3685025" cy="2557239"/>
            <a:chOff x="2670076" y="2107387"/>
            <a:chExt cx="3992110" cy="3409652"/>
          </a:xfrm>
        </p:grpSpPr>
        <p:grpSp>
          <p:nvGrpSpPr>
            <p:cNvPr id="230" name="Groupe 153"/>
            <p:cNvGrpSpPr/>
            <p:nvPr/>
          </p:nvGrpSpPr>
          <p:grpSpPr>
            <a:xfrm>
              <a:off x="5673080" y="3277991"/>
              <a:ext cx="989106" cy="655937"/>
              <a:chOff x="4982270" y="5331498"/>
              <a:chExt cx="989106" cy="655937"/>
            </a:xfrm>
          </p:grpSpPr>
          <p:cxnSp>
            <p:nvCxnSpPr>
              <p:cNvPr id="273" name="Connecteur droit 272"/>
              <p:cNvCxnSpPr/>
              <p:nvPr/>
            </p:nvCxnSpPr>
            <p:spPr bwMode="auto">
              <a:xfrm>
                <a:off x="4982270" y="5667431"/>
                <a:ext cx="17042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4" name="Connecteur droit 273"/>
              <p:cNvCxnSpPr/>
              <p:nvPr/>
            </p:nvCxnSpPr>
            <p:spPr bwMode="auto">
              <a:xfrm>
                <a:off x="5800952" y="5662971"/>
                <a:ext cx="17042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5" name="Triangle isocèle 274"/>
              <p:cNvSpPr/>
              <p:nvPr/>
            </p:nvSpPr>
            <p:spPr bwMode="auto">
              <a:xfrm rot="5400000">
                <a:off x="5162033" y="5247161"/>
                <a:ext cx="655937" cy="824612"/>
              </a:xfrm>
              <a:prstGeom prst="triangl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48422"/>
                <a:endParaRPr lang="en-US"/>
              </a:p>
            </p:txBody>
          </p:sp>
          <p:sp>
            <p:nvSpPr>
              <p:cNvPr id="276" name="ZoneTexte 275"/>
              <p:cNvSpPr txBox="1"/>
              <p:nvPr/>
            </p:nvSpPr>
            <p:spPr>
              <a:xfrm>
                <a:off x="4991600" y="5473685"/>
                <a:ext cx="863914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fr-FR" sz="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kW</a:t>
                </a:r>
                <a:r>
                  <a:rPr lang="fr-FR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1" name="Groupe 227"/>
            <p:cNvGrpSpPr/>
            <p:nvPr/>
          </p:nvGrpSpPr>
          <p:grpSpPr>
            <a:xfrm>
              <a:off x="2720752" y="2107387"/>
              <a:ext cx="2506529" cy="3409652"/>
              <a:chOff x="2720752" y="2258396"/>
              <a:chExt cx="2506529" cy="3409652"/>
            </a:xfrm>
          </p:grpSpPr>
          <p:grpSp>
            <p:nvGrpSpPr>
              <p:cNvPr id="237" name="Groupe 46"/>
              <p:cNvGrpSpPr/>
              <p:nvPr/>
            </p:nvGrpSpPr>
            <p:grpSpPr>
              <a:xfrm>
                <a:off x="2720752" y="2258396"/>
                <a:ext cx="2506529" cy="2991890"/>
                <a:chOff x="3622142" y="2078820"/>
                <a:chExt cx="2506529" cy="2991890"/>
              </a:xfrm>
            </p:grpSpPr>
            <p:grpSp>
              <p:nvGrpSpPr>
                <p:cNvPr id="239" name="Groupe 47"/>
                <p:cNvGrpSpPr/>
                <p:nvPr/>
              </p:nvGrpSpPr>
              <p:grpSpPr>
                <a:xfrm>
                  <a:off x="4196983" y="2078820"/>
                  <a:ext cx="1931688" cy="2870859"/>
                  <a:chOff x="5468792" y="2168832"/>
                  <a:chExt cx="1931688" cy="2870859"/>
                </a:xfrm>
              </p:grpSpPr>
              <p:grpSp>
                <p:nvGrpSpPr>
                  <p:cNvPr id="241" name="Groupe 69"/>
                  <p:cNvGrpSpPr/>
                  <p:nvPr/>
                </p:nvGrpSpPr>
                <p:grpSpPr>
                  <a:xfrm>
                    <a:off x="5468792" y="2168832"/>
                    <a:ext cx="1931688" cy="2868111"/>
                    <a:chOff x="6938502" y="1808784"/>
                    <a:chExt cx="1931688" cy="2868111"/>
                  </a:xfrm>
                </p:grpSpPr>
                <p:grpSp>
                  <p:nvGrpSpPr>
                    <p:cNvPr id="249" name="Groupe 78"/>
                    <p:cNvGrpSpPr/>
                    <p:nvPr/>
                  </p:nvGrpSpPr>
                  <p:grpSpPr>
                    <a:xfrm>
                      <a:off x="6968178" y="2078818"/>
                      <a:ext cx="1902012" cy="2598077"/>
                      <a:chOff x="6968178" y="1898794"/>
                      <a:chExt cx="1902012" cy="2598077"/>
                    </a:xfrm>
                  </p:grpSpPr>
                  <p:cxnSp>
                    <p:nvCxnSpPr>
                      <p:cNvPr id="255" name="Connecteur droit 254"/>
                      <p:cNvCxnSpPr/>
                      <p:nvPr/>
                    </p:nvCxnSpPr>
                    <p:spPr bwMode="auto">
                      <a:xfrm flipH="1" flipV="1">
                        <a:off x="7262780" y="2225031"/>
                        <a:ext cx="246475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56" name="Connecteur droit 255"/>
                      <p:cNvCxnSpPr/>
                      <p:nvPr/>
                    </p:nvCxnSpPr>
                    <p:spPr bwMode="auto">
                      <a:xfrm flipH="1" flipV="1">
                        <a:off x="7260762" y="4181958"/>
                        <a:ext cx="224615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57" name="Connecteur droit 256"/>
                      <p:cNvCxnSpPr/>
                      <p:nvPr/>
                    </p:nvCxnSpPr>
                    <p:spPr bwMode="auto">
                      <a:xfrm flipV="1">
                        <a:off x="8158798" y="2215506"/>
                        <a:ext cx="232191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258" name="Connecteur droit 257"/>
                      <p:cNvCxnSpPr/>
                      <p:nvPr/>
                    </p:nvCxnSpPr>
                    <p:spPr bwMode="auto">
                      <a:xfrm flipV="1">
                        <a:off x="8148383" y="4180531"/>
                        <a:ext cx="240817" cy="1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sp>
                    <p:nvSpPr>
                      <p:cNvPr id="259" name="Rectangle 258"/>
                      <p:cNvSpPr/>
                      <p:nvPr/>
                    </p:nvSpPr>
                    <p:spPr bwMode="auto">
                      <a:xfrm>
                        <a:off x="7067709" y="2781581"/>
                        <a:ext cx="175569" cy="711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grpSp>
                    <p:nvGrpSpPr>
                      <p:cNvPr id="260" name="Groupe 89"/>
                      <p:cNvGrpSpPr/>
                      <p:nvPr/>
                    </p:nvGrpSpPr>
                    <p:grpSpPr>
                      <a:xfrm>
                        <a:off x="6968178" y="3238402"/>
                        <a:ext cx="347741" cy="1258469"/>
                        <a:chOff x="3593295" y="1725278"/>
                        <a:chExt cx="347741" cy="1094823"/>
                      </a:xfrm>
                    </p:grpSpPr>
                    <p:sp>
                      <p:nvSpPr>
                        <p:cNvPr id="271" name="Rectangle 270"/>
                        <p:cNvSpPr/>
                        <p:nvPr/>
                      </p:nvSpPr>
                      <p:spPr bwMode="auto">
                        <a:xfrm>
                          <a:off x="3692832" y="2026338"/>
                          <a:ext cx="180024" cy="79376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848422"/>
                          <a:endParaRPr lang="en-US"/>
                        </a:p>
                      </p:txBody>
                    </p:sp>
                    <p:sp>
                      <p:nvSpPr>
                        <p:cNvPr id="272" name="ZoneTexte 271"/>
                        <p:cNvSpPr txBox="1"/>
                        <p:nvPr/>
                      </p:nvSpPr>
                      <p:spPr>
                        <a:xfrm>
                          <a:off x="3593295" y="1725278"/>
                          <a:ext cx="347741" cy="5533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500" b="1" dirty="0"/>
                            <a:t>≈</a:t>
                          </a:r>
                        </a:p>
                      </p:txBody>
                    </p:sp>
                  </p:grpSp>
                  <p:grpSp>
                    <p:nvGrpSpPr>
                      <p:cNvPr id="261" name="Groupe 90"/>
                      <p:cNvGrpSpPr/>
                      <p:nvPr/>
                    </p:nvGrpSpPr>
                    <p:grpSpPr>
                      <a:xfrm>
                        <a:off x="6968179" y="1898799"/>
                        <a:ext cx="357266" cy="1111578"/>
                        <a:chOff x="1883068" y="2340535"/>
                        <a:chExt cx="357266" cy="910986"/>
                      </a:xfrm>
                    </p:grpSpPr>
                    <p:sp>
                      <p:nvSpPr>
                        <p:cNvPr id="269" name="Rectangle 268"/>
                        <p:cNvSpPr/>
                        <p:nvPr/>
                      </p:nvSpPr>
                      <p:spPr bwMode="auto">
                        <a:xfrm>
                          <a:off x="1982604" y="2340535"/>
                          <a:ext cx="180024" cy="65052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848422"/>
                          <a:endParaRPr lang="en-US"/>
                        </a:p>
                      </p:txBody>
                    </p:sp>
                    <p:sp>
                      <p:nvSpPr>
                        <p:cNvPr id="270" name="ZoneTexte 269"/>
                        <p:cNvSpPr txBox="1"/>
                        <p:nvPr/>
                      </p:nvSpPr>
                      <p:spPr>
                        <a:xfrm>
                          <a:off x="1883068" y="2730234"/>
                          <a:ext cx="357266" cy="52128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500" b="1" dirty="0"/>
                            <a:t>≈</a:t>
                          </a:r>
                        </a:p>
                      </p:txBody>
                    </p:sp>
                  </p:grpSp>
                  <p:sp>
                    <p:nvSpPr>
                      <p:cNvPr id="262" name="Rectangle 261"/>
                      <p:cNvSpPr/>
                      <p:nvPr/>
                    </p:nvSpPr>
                    <p:spPr bwMode="auto">
                      <a:xfrm>
                        <a:off x="8391836" y="2781579"/>
                        <a:ext cx="179098" cy="711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848422"/>
                        <a:endParaRPr lang="en-US"/>
                      </a:p>
                    </p:txBody>
                  </p:sp>
                  <p:grpSp>
                    <p:nvGrpSpPr>
                      <p:cNvPr id="263" name="Groupe 92"/>
                      <p:cNvGrpSpPr/>
                      <p:nvPr/>
                    </p:nvGrpSpPr>
                    <p:grpSpPr>
                      <a:xfrm>
                        <a:off x="8294070" y="3175774"/>
                        <a:ext cx="576120" cy="1321096"/>
                        <a:chOff x="3593295" y="1670795"/>
                        <a:chExt cx="576120" cy="1149306"/>
                      </a:xfrm>
                    </p:grpSpPr>
                    <p:sp>
                      <p:nvSpPr>
                        <p:cNvPr id="267" name="Rectangle 266"/>
                        <p:cNvSpPr/>
                        <p:nvPr/>
                      </p:nvSpPr>
                      <p:spPr bwMode="auto">
                        <a:xfrm>
                          <a:off x="3692832" y="2026338"/>
                          <a:ext cx="180024" cy="79376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848422"/>
                          <a:endParaRPr lang="en-US"/>
                        </a:p>
                      </p:txBody>
                    </p:sp>
                    <p:sp>
                      <p:nvSpPr>
                        <p:cNvPr id="268" name="ZoneTexte 267"/>
                        <p:cNvSpPr txBox="1"/>
                        <p:nvPr/>
                      </p:nvSpPr>
                      <p:spPr>
                        <a:xfrm>
                          <a:off x="3593295" y="1670795"/>
                          <a:ext cx="576120" cy="5533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500" b="1" dirty="0"/>
                            <a:t>≈</a:t>
                          </a:r>
                        </a:p>
                      </p:txBody>
                    </p:sp>
                  </p:grpSp>
                  <p:grpSp>
                    <p:nvGrpSpPr>
                      <p:cNvPr id="264" name="Groupe 93"/>
                      <p:cNvGrpSpPr/>
                      <p:nvPr/>
                    </p:nvGrpSpPr>
                    <p:grpSpPr>
                      <a:xfrm>
                        <a:off x="8294070" y="1898794"/>
                        <a:ext cx="576120" cy="1111585"/>
                        <a:chOff x="1883067" y="2340535"/>
                        <a:chExt cx="576120" cy="910993"/>
                      </a:xfrm>
                    </p:grpSpPr>
                    <p:sp>
                      <p:nvSpPr>
                        <p:cNvPr id="265" name="Rectangle 264"/>
                        <p:cNvSpPr/>
                        <p:nvPr/>
                      </p:nvSpPr>
                      <p:spPr bwMode="auto">
                        <a:xfrm>
                          <a:off x="1982604" y="2340535"/>
                          <a:ext cx="180024" cy="65052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848422"/>
                          <a:endParaRPr lang="en-US"/>
                        </a:p>
                      </p:txBody>
                    </p:sp>
                    <p:sp>
                      <p:nvSpPr>
                        <p:cNvPr id="266" name="ZoneTexte 265"/>
                        <p:cNvSpPr txBox="1"/>
                        <p:nvPr/>
                      </p:nvSpPr>
                      <p:spPr>
                        <a:xfrm>
                          <a:off x="1883067" y="2730239"/>
                          <a:ext cx="576120" cy="5212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500" b="1" dirty="0"/>
                            <a:t>≈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250" name="Connecteur droit avec flèche 249"/>
                    <p:cNvCxnSpPr/>
                    <p:nvPr/>
                  </p:nvCxnSpPr>
                  <p:spPr bwMode="auto">
                    <a:xfrm>
                      <a:off x="8581280" y="3300888"/>
                      <a:ext cx="256048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51" name="ZoneTexte 250"/>
                    <p:cNvSpPr txBox="1"/>
                    <p:nvPr/>
                  </p:nvSpPr>
                  <p:spPr>
                    <a:xfrm>
                      <a:off x="7658376" y="3125362"/>
                      <a:ext cx="496813" cy="67710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050" b="1" dirty="0" smtClean="0"/>
                        <a:t>x</a:t>
                      </a:r>
                      <a:r>
                        <a:rPr lang="fr-FR" b="1" dirty="0" smtClean="0"/>
                        <a:t> </a:t>
                      </a:r>
                      <a:r>
                        <a:rPr lang="fr-FR" sz="1200" b="1" dirty="0"/>
                        <a:t>n</a:t>
                      </a:r>
                      <a:r>
                        <a:rPr lang="fr-FR" sz="1200" b="1" baseline="-25000" dirty="0"/>
                        <a:t>2</a:t>
                      </a:r>
                      <a:r>
                        <a:rPr lang="fr-FR" b="1" baseline="-25000" dirty="0"/>
                        <a:t> </a:t>
                      </a:r>
                      <a:r>
                        <a:rPr lang="fr-FR" b="1" dirty="0"/>
                        <a:t> </a:t>
                      </a:r>
                    </a:p>
                    <a:p>
                      <a:endParaRPr lang="en-US" sz="900" b="1" dirty="0"/>
                    </a:p>
                  </p:txBody>
                </p:sp>
                <p:cxnSp>
                  <p:nvCxnSpPr>
                    <p:cNvPr id="252" name="Connecteur droit 251"/>
                    <p:cNvCxnSpPr/>
                    <p:nvPr/>
                  </p:nvCxnSpPr>
                  <p:spPr bwMode="auto">
                    <a:xfrm>
                      <a:off x="7810047" y="2811767"/>
                      <a:ext cx="1358" cy="374821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253" name="ZoneTexte 252"/>
                    <p:cNvSpPr txBox="1"/>
                    <p:nvPr/>
                  </p:nvSpPr>
                  <p:spPr>
                    <a:xfrm>
                      <a:off x="6938502" y="1821163"/>
                      <a:ext cx="491717" cy="3488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100" b="1" dirty="0"/>
                        <a:t>1:n</a:t>
                      </a:r>
                      <a:r>
                        <a:rPr lang="fr-FR" sz="1100" b="1" baseline="-25000" dirty="0"/>
                        <a:t>2 </a:t>
                      </a:r>
                      <a:endParaRPr lang="en-US" sz="1100" b="1" baseline="-25000" dirty="0"/>
                    </a:p>
                  </p:txBody>
                </p:sp>
                <p:sp>
                  <p:nvSpPr>
                    <p:cNvPr id="254" name="ZoneTexte 253"/>
                    <p:cNvSpPr txBox="1"/>
                    <p:nvPr/>
                  </p:nvSpPr>
                  <p:spPr>
                    <a:xfrm>
                      <a:off x="8251312" y="1808784"/>
                      <a:ext cx="491717" cy="3488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1100" b="1" dirty="0"/>
                        <a:t>n</a:t>
                      </a:r>
                      <a:r>
                        <a:rPr lang="fr-FR" sz="1100" b="1" baseline="-25000" dirty="0"/>
                        <a:t>2</a:t>
                      </a:r>
                      <a:r>
                        <a:rPr lang="fr-FR" sz="1100" b="1" dirty="0"/>
                        <a:t>:1 </a:t>
                      </a:r>
                      <a:endParaRPr lang="en-US" sz="1100" b="1" dirty="0"/>
                    </a:p>
                  </p:txBody>
                </p:sp>
              </p:grpSp>
              <p:grpSp>
                <p:nvGrpSpPr>
                  <p:cNvPr id="242" name="Groupe 70"/>
                  <p:cNvGrpSpPr/>
                  <p:nvPr/>
                </p:nvGrpSpPr>
                <p:grpSpPr>
                  <a:xfrm>
                    <a:off x="5981232" y="2438868"/>
                    <a:ext cx="706025" cy="633276"/>
                    <a:chOff x="5981232" y="2358381"/>
                    <a:chExt cx="706025" cy="633276"/>
                  </a:xfrm>
                </p:grpSpPr>
                <p:sp>
                  <p:nvSpPr>
                    <p:cNvPr id="247" name="Triangle isocèle 246"/>
                    <p:cNvSpPr/>
                    <p:nvPr/>
                  </p:nvSpPr>
                  <p:spPr bwMode="auto">
                    <a:xfrm rot="5400000">
                      <a:off x="6048325" y="2352725"/>
                      <a:ext cx="633276" cy="644588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48422"/>
                      <a:endParaRPr lang="en-US"/>
                    </a:p>
                  </p:txBody>
                </p:sp>
                <p:sp>
                  <p:nvSpPr>
                    <p:cNvPr id="248" name="ZoneTexte 247"/>
                    <p:cNvSpPr txBox="1"/>
                    <p:nvPr/>
                  </p:nvSpPr>
                  <p:spPr>
                    <a:xfrm>
                      <a:off x="5981232" y="2472200"/>
                      <a:ext cx="655315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7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fr-FR" sz="7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43" name="Groupe 71"/>
                  <p:cNvGrpSpPr/>
                  <p:nvPr/>
                </p:nvGrpSpPr>
                <p:grpSpPr>
                  <a:xfrm>
                    <a:off x="5962182" y="4406415"/>
                    <a:ext cx="706025" cy="633276"/>
                    <a:chOff x="5981232" y="2358381"/>
                    <a:chExt cx="706025" cy="633276"/>
                  </a:xfrm>
                </p:grpSpPr>
                <p:sp>
                  <p:nvSpPr>
                    <p:cNvPr id="245" name="Triangle isocèle 244"/>
                    <p:cNvSpPr/>
                    <p:nvPr/>
                  </p:nvSpPr>
                  <p:spPr bwMode="auto">
                    <a:xfrm rot="5400000">
                      <a:off x="6048325" y="2352725"/>
                      <a:ext cx="633276" cy="644588"/>
                    </a:xfrm>
                    <a:prstGeom prst="triangle">
                      <a:avLst/>
                    </a:prstGeom>
                    <a:solidFill>
                      <a:srgbClr val="FFC000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848422"/>
                      <a:endParaRPr lang="en-US"/>
                    </a:p>
                  </p:txBody>
                </p:sp>
                <p:sp>
                  <p:nvSpPr>
                    <p:cNvPr id="246" name="ZoneTexte 245"/>
                    <p:cNvSpPr txBox="1"/>
                    <p:nvPr/>
                  </p:nvSpPr>
                  <p:spPr>
                    <a:xfrm>
                      <a:off x="5981232" y="2472200"/>
                      <a:ext cx="655315" cy="4103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7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fr-FR" sz="7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</a:t>
                      </a:r>
                      <a:r>
                        <a:rPr lang="fr-FR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244" name="Connecteur droit 243"/>
                  <p:cNvCxnSpPr/>
                  <p:nvPr/>
                </p:nvCxnSpPr>
                <p:spPr bwMode="auto">
                  <a:xfrm>
                    <a:off x="6350805" y="3954299"/>
                    <a:ext cx="1358" cy="37482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40" name="Rectangle 239"/>
                <p:cNvSpPr/>
                <p:nvPr/>
              </p:nvSpPr>
              <p:spPr bwMode="auto">
                <a:xfrm>
                  <a:off x="3622142" y="2091198"/>
                  <a:ext cx="2300064" cy="2979512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848422"/>
                  <a:endParaRPr lang="en-US"/>
                </a:p>
              </p:txBody>
            </p:sp>
          </p:grpSp>
          <p:sp>
            <p:nvSpPr>
              <p:cNvPr id="238" name="ZoneTexte 237"/>
              <p:cNvSpPr txBox="1"/>
              <p:nvPr/>
            </p:nvSpPr>
            <p:spPr>
              <a:xfrm>
                <a:off x="3080792" y="5257679"/>
                <a:ext cx="1694798" cy="41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/>
                  <a:t>Few 10 kW unit</a:t>
                </a:r>
                <a:endParaRPr lang="en-US" sz="1400" b="1" dirty="0"/>
              </a:p>
            </p:txBody>
          </p:sp>
        </p:grpSp>
        <p:sp>
          <p:nvSpPr>
            <p:cNvPr id="232" name="ZoneTexte 231"/>
            <p:cNvSpPr txBox="1"/>
            <p:nvPr/>
          </p:nvSpPr>
          <p:spPr>
            <a:xfrm rot="10800000">
              <a:off x="4968850" y="3367311"/>
              <a:ext cx="70752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mbria"/>
                </a:rPr>
                <a:t>⇔</a:t>
              </a:r>
              <a:endParaRPr lang="en-US" sz="2100" dirty="0"/>
            </a:p>
          </p:txBody>
        </p:sp>
        <p:cxnSp>
          <p:nvCxnSpPr>
            <p:cNvPr id="233" name="Connecteur droit 232"/>
            <p:cNvCxnSpPr/>
            <p:nvPr/>
          </p:nvCxnSpPr>
          <p:spPr bwMode="auto">
            <a:xfrm>
              <a:off x="3287291" y="3630166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4" name="Imag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25" y="3501008"/>
              <a:ext cx="504056" cy="360040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C00000"/>
              </a:solidFill>
            </a:ln>
            <a:extLst/>
          </p:spPr>
        </p:pic>
        <p:sp>
          <p:nvSpPr>
            <p:cNvPr id="235" name="ZoneTexte 234"/>
            <p:cNvSpPr txBox="1"/>
            <p:nvPr/>
          </p:nvSpPr>
          <p:spPr>
            <a:xfrm>
              <a:off x="2834089" y="3116586"/>
              <a:ext cx="542350" cy="4650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975"/>
                </a:lnSpc>
              </a:pPr>
              <a:r>
                <a:rPr lang="fr-FR" sz="900" b="1" dirty="0"/>
                <a:t>Pre-</a:t>
              </a:r>
            </a:p>
            <a:p>
              <a:pPr algn="ctr">
                <a:lnSpc>
                  <a:spcPts val="975"/>
                </a:lnSpc>
              </a:pPr>
              <a:r>
                <a:rPr lang="fr-FR" sz="900" b="1" dirty="0"/>
                <a:t>ampli</a:t>
              </a:r>
              <a:endParaRPr lang="en-US" sz="900" b="1" dirty="0"/>
            </a:p>
          </p:txBody>
        </p:sp>
        <p:cxnSp>
          <p:nvCxnSpPr>
            <p:cNvPr id="236" name="Connecteur droit 235"/>
            <p:cNvCxnSpPr/>
            <p:nvPr/>
          </p:nvCxnSpPr>
          <p:spPr bwMode="auto">
            <a:xfrm>
              <a:off x="2670076" y="3639691"/>
              <a:ext cx="14401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7" name="ZoneTexte 276"/>
          <p:cNvSpPr txBox="1"/>
          <p:nvPr/>
        </p:nvSpPr>
        <p:spPr>
          <a:xfrm>
            <a:off x="4771407" y="3489852"/>
            <a:ext cx="2127006" cy="45116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The number of pre-ampli depends on the module gain</a:t>
            </a:r>
          </a:p>
        </p:txBody>
      </p:sp>
      <p:sp>
        <p:nvSpPr>
          <p:cNvPr id="278" name="Rectangle 277"/>
          <p:cNvSpPr>
            <a:spLocks noChangeArrowheads="1"/>
          </p:cNvSpPr>
          <p:nvPr/>
        </p:nvSpPr>
        <p:spPr bwMode="auto">
          <a:xfrm>
            <a:off x="2987824" y="123478"/>
            <a:ext cx="2991102" cy="36004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SSPA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Principle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9" name="ZoneTexte 278"/>
          <p:cNvSpPr txBox="1"/>
          <p:nvPr/>
        </p:nvSpPr>
        <p:spPr>
          <a:xfrm>
            <a:off x="7653840" y="2567975"/>
            <a:ext cx="4585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 smtClean="0"/>
              <a:t>x</a:t>
            </a:r>
            <a:r>
              <a:rPr lang="fr-FR" b="1" dirty="0" smtClean="0"/>
              <a:t> </a:t>
            </a:r>
            <a:r>
              <a:rPr lang="fr-FR" sz="1200" b="1" dirty="0" smtClean="0"/>
              <a:t>n</a:t>
            </a:r>
            <a:r>
              <a:rPr lang="fr-FR" sz="1200" b="1" baseline="-25000" dirty="0"/>
              <a:t>3</a:t>
            </a:r>
            <a:r>
              <a:rPr lang="fr-FR" b="1" baseline="-25000" dirty="0" smtClean="0"/>
              <a:t> </a:t>
            </a:r>
            <a:r>
              <a:rPr lang="fr-FR" b="1" dirty="0" smtClean="0"/>
              <a:t> </a:t>
            </a:r>
            <a:endParaRPr lang="fr-FR" b="1" dirty="0"/>
          </a:p>
          <a:p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473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50" grpId="0"/>
      <p:bldP spid="2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1760" y="68610"/>
            <a:ext cx="4968552" cy="396906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957263" eaLnBrk="0" hangingPunct="0">
              <a:buFont typeface="Monotype Sorts" pitchFamily="2" charset="2"/>
              <a:buNone/>
            </a:pPr>
            <a:r>
              <a:rPr lang="fr-FR" sz="2600" cap="small" dirty="0" err="1" smtClean="0">
                <a:solidFill>
                  <a:srgbClr val="C00000"/>
                </a:solidFill>
                <a:latin typeface="Arial Black" pitchFamily="34" charset="0"/>
              </a:rPr>
              <a:t>Summary</a:t>
            </a:r>
            <a:r>
              <a:rPr lang="fr-FR" sz="2600" cap="small" dirty="0" smtClean="0">
                <a:solidFill>
                  <a:srgbClr val="C00000"/>
                </a:solidFill>
                <a:latin typeface="Arial Black" pitchFamily="34" charset="0"/>
              </a:rPr>
              <a:t> &amp; Conclusions</a:t>
            </a:r>
            <a:endParaRPr lang="fr-FR" sz="26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1040656"/>
            <a:ext cx="9036496" cy="347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SOLEIL has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pioneered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the use of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SSPA’s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particle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accelerators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1400" i="1" strike="sngStrike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8000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35 kW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 new 60 kW in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 and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 4 x 180 kW in the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SR with outstanding </a:t>
            </a: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operational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MTBF &gt;&gt; 1 year</a:t>
            </a:r>
            <a:endParaRPr lang="fr-FR" sz="14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8000">
              <a:spcAft>
                <a:spcPts val="1200"/>
              </a:spcAft>
            </a:pPr>
            <a:r>
              <a:rPr lang="fr-FR" sz="1400" i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 RF upgrade </a:t>
            </a:r>
            <a:r>
              <a:rPr lang="en-US" sz="14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redundancy + </a:t>
            </a:r>
            <a:r>
              <a:rPr lang="fr-FR" sz="1400" i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SR </a:t>
            </a:r>
            <a:r>
              <a:rPr lang="fr-FR" sz="1400" i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injection </a:t>
            </a:r>
            <a:r>
              <a:rPr lang="fr-FR" sz="1400" i="1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efficiency</a:t>
            </a:r>
            <a:r>
              <a:rPr lang="fr-FR" sz="1400" i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400" i="1" dirty="0" err="1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improvement</a:t>
            </a:r>
            <a:r>
              <a:rPr lang="fr-FR" sz="1400" i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US" sz="1400" i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low-ɑ operating </a:t>
            </a:r>
            <a:r>
              <a:rPr lang="en-US" sz="1400" i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</a:t>
            </a:r>
            <a:r>
              <a:rPr lang="fr-FR" sz="1400" i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(~ factor of 2)</a:t>
            </a:r>
            <a:r>
              <a:rPr lang="fr-FR" sz="1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4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2013: start of original transistor replacement by </a:t>
            </a:r>
            <a:r>
              <a:rPr lang="en-US" sz="14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US" sz="1400" b="1" baseline="300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14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generation LDMOS</a:t>
            </a:r>
            <a:r>
              <a:rPr lang="en-US" sz="14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14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sz="1400" baseline="-250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sz="14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50 V instead of 30 V), much more robust and with higher gain and efficiency </a:t>
            </a:r>
            <a:r>
              <a:rPr lang="en-US" sz="1400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sz="1400" b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rastic reduction in module failures, higher power capabilities and efficiency</a:t>
            </a:r>
            <a:r>
              <a:rPr lang="en-US" sz="14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+ available components for the new 60 kW BO SSPA</a:t>
            </a:r>
            <a:endParaRPr lang="fr-FR" sz="14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53260" indent="-253260">
              <a:lnSpc>
                <a:spcPts val="1684"/>
              </a:lnSpc>
              <a:buFont typeface="Wingdings" panose="05000000000000000000" pitchFamily="2" charset="2"/>
              <a:buChar char="q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SR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SSPA </a:t>
            </a: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refurbishment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+ “Magic switches”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(+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Upgraded cavity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couplers)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Additional redundancy </a:t>
            </a:r>
          </a:p>
          <a:p>
            <a:pPr>
              <a:lnSpc>
                <a:spcPts val="1684"/>
              </a:lnSpc>
              <a:spcAft>
                <a:spcPts val="1000"/>
              </a:spcAft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sz="14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Possibility to store full </a:t>
            </a:r>
            <a:r>
              <a:rPr lang="en-US" sz="14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US" sz="1400" baseline="-25000" dirty="0" err="1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beam</a:t>
            </a:r>
            <a:r>
              <a:rPr lang="en-US" sz="14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using either a single CM or 2 CMs with only 3 running amplifiers/cavities</a:t>
            </a:r>
            <a:endParaRPr lang="fr-FR" sz="1400" dirty="0" smtClean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1684"/>
              </a:lnSpc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SOLEIL R&amp;D on SSPA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improvement</a:t>
            </a:r>
            <a:r>
              <a:rPr lang="fr-FR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of the original design in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compactness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reliability</a:t>
            </a:r>
            <a:r>
              <a:rPr lang="fr-FR" sz="14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1400" b="1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efficiency</a:t>
            </a:r>
            <a:endParaRPr lang="fr-FR" sz="1400" b="1" dirty="0" smtClean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8000">
              <a:lnSpc>
                <a:spcPts val="1684"/>
              </a:lnSpc>
              <a:spcAft>
                <a:spcPts val="1200"/>
              </a:spcAft>
            </a:pPr>
            <a:r>
              <a:rPr lang="en-US" sz="14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Overall </a:t>
            </a:r>
            <a:r>
              <a:rPr lang="en-US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(plug to RF) efficiency ~</a:t>
            </a:r>
            <a:r>
              <a:rPr lang="en-GB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65% </a:t>
            </a:r>
            <a:r>
              <a:rPr lang="en-GB" sz="1400" b="1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GB" sz="1400" b="1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352 MHz or lower frequencies, ~ 56% at 500 MHz and ~ 50% at 1.3 GHz</a:t>
            </a:r>
            <a:endParaRPr lang="en-US" sz="1400" b="1" dirty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ts val="1684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Scientific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collaborations &amp; technology transfers to the industry (ESRF, LNLS, </a:t>
            </a:r>
            <a:r>
              <a:rPr lang="en-GB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ThomX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, SESAME, LUCRECE,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38566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TC-2012-SOLEIL_MD.pptx - Microsoft PowerPoi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32" y="843558"/>
            <a:ext cx="8152982" cy="367240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55576" y="3291830"/>
            <a:ext cx="4192912" cy="1080120"/>
          </a:xfrm>
          <a:prstGeom prst="rect">
            <a:avLst/>
          </a:prstGeom>
          <a:solidFill>
            <a:schemeClr val="bg1">
              <a:alpha val="66000"/>
            </a:schemeClr>
          </a:solidFill>
          <a:ln w="63500" cmpd="dbl">
            <a:solidFill>
              <a:srgbClr val="FF0000"/>
            </a:solidFill>
          </a:ln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2pPr>
            <a:lvl3pPr marL="1143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3pPr>
            <a:lvl4pPr marL="1600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4pPr>
            <a:lvl5pPr marL="20574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pitchFamily="34" charset="0"/>
                <a:ea typeface="WenQuanYi Zen Hei" charset="0"/>
                <a:cs typeface="WenQuanYi Zen Hei" charset="0"/>
              </a:defRPr>
            </a:lvl9pPr>
          </a:lstStyle>
          <a:p>
            <a:pPr defTabSz="848422"/>
            <a:r>
              <a:rPr lang="fr-FR" sz="3200" cap="small" dirty="0" err="1">
                <a:solidFill>
                  <a:srgbClr val="C00000"/>
                </a:solidFill>
                <a:latin typeface="Arial Black" pitchFamily="34" charset="0"/>
              </a:rPr>
              <a:t>Thank</a:t>
            </a:r>
            <a:r>
              <a:rPr lang="fr-FR" sz="3200" cap="small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3200" cap="small" dirty="0" err="1">
                <a:solidFill>
                  <a:srgbClr val="C00000"/>
                </a:solidFill>
                <a:latin typeface="Arial Black" pitchFamily="34" charset="0"/>
              </a:rPr>
              <a:t>you</a:t>
            </a:r>
            <a:r>
              <a:rPr lang="fr-FR" sz="3200" cap="small" dirty="0">
                <a:solidFill>
                  <a:srgbClr val="C00000"/>
                </a:solidFill>
                <a:latin typeface="Arial Black" pitchFamily="34" charset="0"/>
              </a:rPr>
              <a:t> for </a:t>
            </a:r>
            <a:r>
              <a:rPr lang="fr-FR" sz="3200" cap="small" dirty="0" err="1">
                <a:solidFill>
                  <a:srgbClr val="C00000"/>
                </a:solidFill>
                <a:latin typeface="Arial Black" pitchFamily="34" charset="0"/>
              </a:rPr>
              <a:t>your</a:t>
            </a:r>
            <a:r>
              <a:rPr lang="fr-FR" sz="3200" cap="small" dirty="0">
                <a:solidFill>
                  <a:srgbClr val="C00000"/>
                </a:solidFill>
                <a:latin typeface="Arial Black" pitchFamily="34" charset="0"/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8499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4" y="628630"/>
            <a:ext cx="3124039" cy="3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3" y="4371950"/>
            <a:ext cx="8234243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 </a:t>
            </a:r>
            <a:r>
              <a:rPr lang="en-US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r>
              <a:rPr lang="fr-FR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n-US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00 running </a:t>
            </a: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hours over </a:t>
            </a:r>
            <a:r>
              <a:rPr lang="en-US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14 </a:t>
            </a: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years and </a:t>
            </a:r>
            <a:r>
              <a:rPr lang="en-US" sz="1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only </a:t>
            </a:r>
            <a:r>
              <a:rPr lang="en-US" sz="1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one </a:t>
            </a:r>
            <a:r>
              <a:rPr lang="en-US" sz="1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single trip from the SSPA</a:t>
            </a: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in August 2016,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due to a loose connection on a monitoring cable (down time ~ </a:t>
            </a:r>
            <a:r>
              <a:rPr lang="en-US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2.10</a:t>
            </a:r>
            <a:r>
              <a:rPr lang="en-US" sz="1200" b="1" baseline="300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-5</a:t>
            </a:r>
            <a:r>
              <a:rPr lang="en-US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MTBF ~ </a:t>
            </a:r>
            <a:r>
              <a:rPr lang="en-US" sz="12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38 000 </a:t>
            </a: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hours)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2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~ 1 module failure / year, without impact on the operation, thanks to the modularity and redundancy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576406" y="574047"/>
            <a:ext cx="4821943" cy="3754005"/>
            <a:chOff x="4722118" y="832844"/>
            <a:chExt cx="5006845" cy="480541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426" y="832844"/>
              <a:ext cx="2671849" cy="117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741" y="2278777"/>
              <a:ext cx="2413855" cy="107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4" r="1427" b="1181"/>
            <a:stretch>
              <a:fillRect/>
            </a:stretch>
          </p:blipFill>
          <p:spPr bwMode="auto">
            <a:xfrm>
              <a:off x="5196743" y="3429764"/>
              <a:ext cx="1939931" cy="2208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7648857" y="887595"/>
              <a:ext cx="2021334" cy="115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152"/>
                </a:lnSpc>
              </a:pPr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300 W CW - 352 MHz amplifier module </a:t>
              </a:r>
            </a:p>
            <a:p>
              <a:pPr algn="ctr">
                <a:lnSpc>
                  <a:spcPts val="1329"/>
                </a:lnSpc>
              </a:pP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VDMOS D1029UK05 </a:t>
              </a:r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from SEMELAB</a:t>
              </a:r>
            </a:p>
            <a:p>
              <a:pPr algn="ctr">
                <a:lnSpc>
                  <a:spcPts val="1329"/>
                </a:lnSpc>
              </a:pPr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(G = 11 dB, ƞ = 62 %)</a:t>
              </a:r>
            </a:p>
          </p:txBody>
        </p:sp>
        <p:sp>
          <p:nvSpPr>
            <p:cNvPr id="11" name="ZoneTexte 10"/>
            <p:cNvSpPr txBox="1">
              <a:spLocks noChangeArrowheads="1"/>
            </p:cNvSpPr>
            <p:nvPr/>
          </p:nvSpPr>
          <p:spPr bwMode="auto">
            <a:xfrm>
              <a:off x="7569235" y="2544708"/>
              <a:ext cx="2159728" cy="590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600 W - 280 / 28 V dc</a:t>
              </a:r>
            </a:p>
            <a:p>
              <a:pPr algn="ctr" eaLnBrk="1" hangingPunct="1"/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power converter  </a:t>
              </a:r>
            </a:p>
          </p:txBody>
        </p:sp>
        <p:sp>
          <p:nvSpPr>
            <p:cNvPr id="12" name="ZoneTexte 11"/>
            <p:cNvSpPr txBox="1">
              <a:spLocks noChangeArrowheads="1"/>
            </p:cNvSpPr>
            <p:nvPr/>
          </p:nvSpPr>
          <p:spPr bwMode="auto">
            <a:xfrm>
              <a:off x="7717825" y="3564742"/>
              <a:ext cx="1843087" cy="130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Power combiner</a:t>
              </a:r>
            </a:p>
            <a:p>
              <a:pPr algn="ctr" eaLnBrk="1" hangingPunct="1"/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(8 x 8 x 2)</a:t>
              </a:r>
            </a:p>
            <a:p>
              <a:pPr algn="ctr" eaLnBrk="1" hangingPunct="1"/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8 dissipaters of </a:t>
              </a:r>
            </a:p>
            <a:p>
              <a:pPr algn="ctr" eaLnBrk="1" hangingPunct="1"/>
              <a:r>
                <a:rPr lang="en-US" sz="1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16 </a:t>
              </a:r>
              <a:r>
                <a:rPr lang="en-US" sz="12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+ 2</a:t>
              </a:r>
              <a:r>
                <a:rPr lang="en-US" sz="12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</a:t>
              </a:r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modules</a:t>
              </a:r>
            </a:p>
            <a:p>
              <a:pPr algn="ctr" eaLnBrk="1" hangingPunct="1"/>
              <a:r>
                <a:rPr lang="en-US" sz="1200" b="1" dirty="0">
                  <a:solidFill>
                    <a:srgbClr val="0000FF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* Pre-amplifiers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 flipV="1">
              <a:off x="7136674" y="4163686"/>
              <a:ext cx="288032" cy="5414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ZoneTexte 13"/>
            <p:cNvSpPr txBox="1"/>
            <p:nvPr/>
          </p:nvSpPr>
          <p:spPr>
            <a:xfrm>
              <a:off x="7101182" y="3697965"/>
              <a:ext cx="936104" cy="35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35 kW</a:t>
              </a: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 flipV="1">
              <a:off x="7410466" y="3986265"/>
              <a:ext cx="0" cy="1678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ZoneTexte 15"/>
            <p:cNvSpPr txBox="1"/>
            <p:nvPr/>
          </p:nvSpPr>
          <p:spPr>
            <a:xfrm>
              <a:off x="4874709" y="1868175"/>
              <a:ext cx="4762061" cy="393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1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anose="020B0604020202020204" pitchFamily="34" charset="0"/>
                  <a:cs typeface="Helvetica" panose="020B0604020202020204" pitchFamily="34" charset="0"/>
                </a:rPr>
                <a:t>Circulator</a:t>
              </a:r>
            </a:p>
          </p:txBody>
        </p:sp>
        <p:cxnSp>
          <p:nvCxnSpPr>
            <p:cNvPr id="17" name="Connecteur droit avec flèche 16"/>
            <p:cNvCxnSpPr/>
            <p:nvPr/>
          </p:nvCxnSpPr>
          <p:spPr bwMode="auto">
            <a:xfrm flipV="1">
              <a:off x="6524132" y="1370009"/>
              <a:ext cx="464241" cy="58121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ZoneTexte 16"/>
            <p:cNvSpPr txBox="1"/>
            <p:nvPr/>
          </p:nvSpPr>
          <p:spPr>
            <a:xfrm>
              <a:off x="4722118" y="4161424"/>
              <a:ext cx="1060073" cy="35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fr-FR" sz="12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8</a:t>
              </a:r>
              <a:r>
                <a:rPr lang="fr-FR" sz="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2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x</a:t>
              </a:r>
              <a:r>
                <a:rPr lang="fr-FR" sz="6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fr-FR" sz="12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300 W</a:t>
              </a:r>
              <a:endParaRPr lang="en-US" sz="1200" b="1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 bwMode="auto">
            <a:xfrm flipV="1">
              <a:off x="5212457" y="3986265"/>
              <a:ext cx="144016" cy="2315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Connecteur droit avec flèche 19"/>
            <p:cNvCxnSpPr/>
            <p:nvPr/>
          </p:nvCxnSpPr>
          <p:spPr bwMode="auto">
            <a:xfrm>
              <a:off x="5226174" y="4459667"/>
              <a:ext cx="144016" cy="2315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ZoneTexte 20"/>
          <p:cNvSpPr txBox="1"/>
          <p:nvPr/>
        </p:nvSpPr>
        <p:spPr>
          <a:xfrm>
            <a:off x="6156176" y="3723878"/>
            <a:ext cx="2779040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 amplifier components were designed in house and the mass production contracted to industry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32242" y="4002663"/>
            <a:ext cx="2943614" cy="2972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2005, world record for a SSPA</a:t>
            </a:r>
            <a:endParaRPr lang="en-US" sz="1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67744" y="123478"/>
            <a:ext cx="5133936" cy="36004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Booster Original 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35 kW SSPA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1720" y="141480"/>
            <a:ext cx="6048672" cy="34290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957263" eaLnBrk="0" hangingPunct="0">
              <a:buFont typeface="Monotype Sorts" pitchFamily="2" charset="2"/>
              <a:buNone/>
            </a:pP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A new 60 kW SSPA for the Booster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Flèche vers le bas 4"/>
          <p:cNvSpPr/>
          <p:nvPr/>
        </p:nvSpPr>
        <p:spPr bwMode="auto">
          <a:xfrm>
            <a:off x="4239657" y="2473652"/>
            <a:ext cx="365579" cy="1620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2545660"/>
            <a:ext cx="8856984" cy="1682274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Upgrade plan :</a:t>
            </a:r>
          </a:p>
          <a:p>
            <a:pPr marL="303912" indent="-30391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Former spare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cavity installed in one straight section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 ring and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powered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60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kW (V</a:t>
            </a:r>
            <a:r>
              <a:rPr lang="en-US" sz="1200" baseline="-25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= 1.8 MV) </a:t>
            </a:r>
          </a:p>
          <a:p>
            <a:pPr marL="303912" indent="-303912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New 60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kW - 352 MHz SSPA, identical to a standard tower of our SR amplifiers</a:t>
            </a:r>
          </a:p>
          <a:p>
            <a:pPr marL="288000" indent="-288000">
              <a:spcAft>
                <a:spcPts val="600"/>
              </a:spcAft>
            </a:pP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   (10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dissipaters of 16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modules, built from 160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RF modules of 400 W with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BLF574XR transistors and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their dc-dc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converters made available by the SR SSPA refurbishment)</a:t>
            </a:r>
            <a:endParaRPr lang="en-US" sz="12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03912" indent="-303912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SSPA and its associated LLRF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control (replica of the actual one) inside the Bo RF 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room</a:t>
            </a:r>
            <a:endParaRPr lang="en-US" sz="12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303912" indent="-303912">
              <a:spcAft>
                <a:spcPts val="532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Increase V</a:t>
            </a:r>
            <a:r>
              <a:rPr lang="en-US" sz="1200" baseline="-25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the existing plant from 1 MV up to 1.2 MV 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P</a:t>
            </a:r>
            <a:r>
              <a:rPr lang="en-US" sz="1200" baseline="-25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RF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~ 30 kW (</a:t>
            </a:r>
            <a:r>
              <a:rPr lang="en-US" sz="12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200" baseline="-25000" dirty="0" err="1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beam</a:t>
            </a:r>
            <a:r>
              <a:rPr lang="en-US" sz="12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~ 0</a:t>
            </a:r>
            <a:r>
              <a:rPr lang="en-US" sz="1200" dirty="0" smtClean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)</a:t>
            </a:r>
            <a:endParaRPr lang="en-US" sz="1200" dirty="0">
              <a:solidFill>
                <a:srgbClr val="7030A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714" y="627533"/>
            <a:ext cx="8784976" cy="187206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950"/>
              </a:lnSpc>
            </a:pPr>
            <a:r>
              <a:rPr lang="en-US" sz="1200" b="1" u="sng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Booster RF system was originally designed for </a:t>
            </a:r>
            <a:r>
              <a:rPr lang="en-US" sz="1200" b="1" u="sng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</a:t>
            </a:r>
            <a:r>
              <a:rPr lang="en-US" sz="1200" b="1" u="sng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tandard operation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1950"/>
              </a:lnSpc>
            </a:pP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 35 kW amplifier drives a 5-cell copper cavity =&gt; V</a:t>
            </a:r>
            <a:r>
              <a:rPr lang="en-US" sz="1200" baseline="-250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RF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= 1 MV </a:t>
            </a:r>
            <a:r>
              <a:rPr lang="en-US" sz="1200" dirty="0" smtClean="0">
                <a:latin typeface="+mj-lt"/>
                <a:cs typeface="Helvetica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1200" dirty="0" err="1">
                <a:latin typeface="+mj-lt"/>
                <a:cs typeface="Times New Roman" pitchFamily="18" charset="0"/>
              </a:rPr>
              <a:t>P</a:t>
            </a:r>
            <a:r>
              <a:rPr lang="en-US" sz="1200" baseline="-25000" dirty="0" err="1">
                <a:latin typeface="+mj-lt"/>
                <a:cs typeface="Times New Roman" pitchFamily="18" charset="0"/>
              </a:rPr>
              <a:t>diss</a:t>
            </a:r>
            <a:r>
              <a:rPr lang="en-US" sz="1200" baseline="-25000" dirty="0">
                <a:latin typeface="+mj-lt"/>
                <a:cs typeface="Times New Roman" pitchFamily="18" charset="0"/>
              </a:rPr>
              <a:t> </a:t>
            </a:r>
            <a:r>
              <a:rPr lang="en-US" sz="1200" dirty="0" smtClean="0">
                <a:latin typeface="+mj-lt"/>
                <a:cs typeface="Times New Roman" pitchFamily="18" charset="0"/>
              </a:rPr>
              <a:t>= </a:t>
            </a:r>
            <a:r>
              <a:rPr lang="en-US" sz="1200" dirty="0">
                <a:latin typeface="+mj-lt"/>
                <a:cs typeface="Times New Roman" pitchFamily="18" charset="0"/>
              </a:rPr>
              <a:t>20 kW</a:t>
            </a:r>
            <a:r>
              <a:rPr lang="en-US" sz="100" dirty="0">
                <a:latin typeface="+mj-lt"/>
                <a:cs typeface="Times New Roman" pitchFamily="18" charset="0"/>
              </a:rPr>
              <a:t> </a:t>
            </a:r>
            <a:r>
              <a:rPr lang="en-US" sz="1200" dirty="0">
                <a:latin typeface="+mj-lt"/>
                <a:cs typeface="Times New Roman" pitchFamily="18" charset="0"/>
              </a:rPr>
              <a:t>; </a:t>
            </a:r>
            <a:r>
              <a:rPr lang="en-US" sz="1200" dirty="0" err="1">
                <a:latin typeface="+mj-lt"/>
                <a:cs typeface="Times New Roman" pitchFamily="18" charset="0"/>
              </a:rPr>
              <a:t>P</a:t>
            </a:r>
            <a:r>
              <a:rPr lang="en-US" sz="1200" baseline="-25000" dirty="0" err="1">
                <a:latin typeface="+mj-lt"/>
                <a:cs typeface="Times New Roman" pitchFamily="18" charset="0"/>
              </a:rPr>
              <a:t>beam</a:t>
            </a:r>
            <a:r>
              <a:rPr lang="en-US" sz="1200" dirty="0">
                <a:latin typeface="+mj-lt"/>
                <a:cs typeface="Times New Roman" pitchFamily="18" charset="0"/>
              </a:rPr>
              <a:t> = 5 kW </a:t>
            </a:r>
            <a:r>
              <a:rPr lang="en-US" sz="1200" dirty="0">
                <a:latin typeface="+mj-lt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1200" dirty="0" err="1">
                <a:latin typeface="+mj-lt"/>
                <a:cs typeface="Times New Roman" pitchFamily="18" charset="0"/>
                <a:sym typeface="Wingdings" panose="05000000000000000000" pitchFamily="2" charset="2"/>
              </a:rPr>
              <a:t>P</a:t>
            </a:r>
            <a:r>
              <a:rPr lang="en-US" sz="1200" baseline="-25000" dirty="0" err="1">
                <a:latin typeface="+mj-lt"/>
                <a:cs typeface="Times New Roman" pitchFamily="18" charset="0"/>
                <a:sym typeface="Wingdings" panose="05000000000000000000" pitchFamily="2" charset="2"/>
              </a:rPr>
              <a:t>tot</a:t>
            </a:r>
            <a:r>
              <a:rPr lang="en-US" sz="1200" dirty="0">
                <a:latin typeface="+mj-lt"/>
                <a:cs typeface="Times New Roman" pitchFamily="18" charset="0"/>
                <a:sym typeface="Wingdings" panose="05000000000000000000" pitchFamily="2" charset="2"/>
              </a:rPr>
              <a:t> = 25 </a:t>
            </a:r>
            <a:r>
              <a:rPr lang="en-US" sz="1200" dirty="0" smtClean="0">
                <a:latin typeface="+mj-lt"/>
                <a:cs typeface="Times New Roman" pitchFamily="18" charset="0"/>
                <a:sym typeface="Wingdings" panose="05000000000000000000" pitchFamily="2" charset="2"/>
              </a:rPr>
              <a:t>kW)</a:t>
            </a:r>
            <a:endParaRPr lang="en-US" sz="1200" dirty="0" smtClean="0">
              <a:latin typeface="+mj-lt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ts val="1950"/>
              </a:lnSpc>
            </a:pPr>
            <a:r>
              <a:rPr lang="en-US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 low-</a:t>
            </a:r>
            <a:r>
              <a:rPr lang="en-US" sz="1200" i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ɑ</a:t>
            </a:r>
            <a:r>
              <a:rPr lang="en-US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operating mode suffered </a:t>
            </a:r>
            <a:r>
              <a:rPr lang="en-U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a low injection efficiency (15-20%) due to the long BO bunches </a:t>
            </a:r>
          </a:p>
          <a:p>
            <a:r>
              <a:rPr lang="en-U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 </a:t>
            </a:r>
            <a:r>
              <a:rPr lang="en-U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Heavy safety radiation constraints </a:t>
            </a:r>
          </a:p>
          <a:p>
            <a:r>
              <a:rPr lang="en-U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     P</a:t>
            </a:r>
            <a:r>
              <a:rPr lang="en-US" sz="1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revents more beam lines to join this </a:t>
            </a:r>
            <a:r>
              <a:rPr lang="en-US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operating mode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>
              <a:lnSpc>
                <a:spcPts val="1950"/>
              </a:lnSpc>
              <a:spcBef>
                <a:spcPts val="600"/>
              </a:spcBef>
            </a:pPr>
            <a:r>
              <a:rPr lang="en-US" sz="1200" b="1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1200" b="1" u="sng" baseline="300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US" sz="1200" b="1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RF </a:t>
            </a:r>
            <a:r>
              <a:rPr lang="en-US" sz="1200" b="1" u="sng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station</a:t>
            </a:r>
            <a:r>
              <a:rPr lang="en-US" sz="12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installed to </a:t>
            </a:r>
            <a:r>
              <a:rPr lang="en-US" sz="12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i</a:t>
            </a:r>
            <a:r>
              <a:rPr lang="en-US" sz="12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ncrease </a:t>
            </a:r>
            <a:r>
              <a:rPr lang="en-US" sz="12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sz="1200" baseline="-250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</a:t>
            </a:r>
            <a:r>
              <a:rPr lang="en-US" sz="12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from 1 MV up to 3 MV </a:t>
            </a:r>
            <a:r>
              <a:rPr lang="en-US" sz="1200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winter 2017-2018</a:t>
            </a:r>
            <a:endParaRPr lang="en-US" sz="12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ts val="195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Shorter bunch length </a:t>
            </a:r>
            <a:r>
              <a:rPr lang="en-US" sz="12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SR </a:t>
            </a:r>
            <a:r>
              <a:rPr lang="en-US" sz="1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injection efficiency </a:t>
            </a:r>
            <a:r>
              <a:rPr lang="en-US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improved by </a:t>
            </a:r>
            <a:r>
              <a:rPr lang="en-US" sz="1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a factor of ~ 2 in low-ɑ </a:t>
            </a:r>
            <a:r>
              <a:rPr lang="en-US" sz="1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operation</a:t>
            </a:r>
            <a:endParaRPr lang="en-US" sz="12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99592" y="4276422"/>
            <a:ext cx="6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‘Upgraded’ Low-</a:t>
            </a:r>
            <a:r>
              <a:rPr lang="en-US" sz="1400" b="1" i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ɑ</a:t>
            </a: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operating mode </a:t>
            </a:r>
            <a:r>
              <a:rPr 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available for </a:t>
            </a: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users since October 2018</a:t>
            </a:r>
          </a:p>
          <a:p>
            <a:pPr marL="324000" algn="ctr">
              <a:buClr>
                <a:srgbClr val="00B050"/>
              </a:buClr>
            </a:pP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V</a:t>
            </a:r>
            <a:r>
              <a:rPr lang="en-US" sz="1400" b="1" baseline="-250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RF </a:t>
            </a:r>
            <a:r>
              <a:rPr lang="en-US" sz="1400" b="1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3 MV (SR injection efficiency = 35</a:t>
            </a:r>
            <a:r>
              <a:rPr 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instead of 18% before).</a:t>
            </a:r>
          </a:p>
          <a:p>
            <a:pPr marL="324000" algn="ctr">
              <a:buClr>
                <a:srgbClr val="00B050"/>
              </a:buClr>
            </a:pPr>
            <a:r>
              <a:rPr lang="en-US" sz="1400" b="1" dirty="0" smtClean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power savings and redundancy in all other operating modes</a:t>
            </a:r>
            <a:endParaRPr lang="en-US" sz="1400" b="1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588670"/>
            <a:ext cx="5268254" cy="6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Same </a:t>
            </a:r>
            <a:r>
              <a:rPr lang="en-US" sz="1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principle as the BO </a:t>
            </a: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 but </a:t>
            </a:r>
            <a:r>
              <a:rPr lang="en-US" sz="1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extended to </a:t>
            </a: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en-US" sz="1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towers of 45 </a:t>
            </a: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kW:</a:t>
            </a:r>
          </a:p>
          <a:p>
            <a:pPr marL="540000" lvl="1" eaLnBrk="1" hangingPunct="1">
              <a:spcBef>
                <a:spcPts val="0"/>
              </a:spcBef>
              <a:buFont typeface="Wingdings"/>
              <a:buChar char="à"/>
            </a:pP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10 </a:t>
            </a:r>
            <a:r>
              <a:rPr lang="en-US" sz="1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dissipaters of 18 modules per </a:t>
            </a: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tower</a:t>
            </a:r>
          </a:p>
          <a:p>
            <a:pPr marL="540000" lvl="1" eaLnBrk="1" hangingPunct="1">
              <a:spcBef>
                <a:spcPts val="0"/>
              </a:spcBef>
              <a:buFont typeface="Wingdings"/>
              <a:buChar char="à"/>
            </a:pP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72</a:t>
            </a:r>
            <a:r>
              <a:rPr lang="fr-FR" sz="1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6</a:t>
            </a:r>
            <a:r>
              <a:rPr lang="en-US" sz="1200" b="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 modules / amplifier x 4 cavities  16 towers &amp; ~ </a:t>
            </a:r>
            <a:r>
              <a:rPr lang="en-US" sz="1200" b="0" dirty="0" smtClean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itchFamily="2" charset="2"/>
              </a:rPr>
              <a:t>3000 modules</a:t>
            </a:r>
            <a:endParaRPr lang="en-US" sz="1200" b="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itchFamily="2" charset="2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78"/>
          <a:stretch/>
        </p:blipFill>
        <p:spPr bwMode="auto">
          <a:xfrm>
            <a:off x="395536" y="1218643"/>
            <a:ext cx="5904656" cy="37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4366042"/>
            <a:ext cx="2392880" cy="581972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>
              <a:lnSpc>
                <a:spcPts val="1329"/>
              </a:lnSpc>
            </a:pPr>
            <a:r>
              <a:rPr lang="en-US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Amplifiers 1 &amp; </a:t>
            </a:r>
            <a:r>
              <a:rPr lang="en-US" sz="1200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(2 </a:t>
            </a:r>
            <a:r>
              <a:rPr lang="en-US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 4 towers)</a:t>
            </a:r>
          </a:p>
          <a:p>
            <a:pPr algn="ctr">
              <a:lnSpc>
                <a:spcPts val="1329"/>
              </a:lnSpc>
            </a:pPr>
            <a:r>
              <a:rPr lang="en-US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powering </a:t>
            </a:r>
            <a:r>
              <a:rPr lang="en-US" sz="1200" b="1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2 </a:t>
            </a:r>
            <a:r>
              <a:rPr lang="en-US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cavities of </a:t>
            </a:r>
          </a:p>
          <a:p>
            <a:pPr algn="ctr">
              <a:lnSpc>
                <a:spcPts val="1329"/>
              </a:lnSpc>
            </a:pPr>
            <a:r>
              <a:rPr lang="en-US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Cryomodule 1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3005" y="249905"/>
            <a:ext cx="916096" cy="224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6565101" y="3507854"/>
            <a:ext cx="2317620" cy="1608199"/>
            <a:chOff x="632520" y="764944"/>
            <a:chExt cx="6265864" cy="516944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0" y="764944"/>
              <a:ext cx="6248401" cy="2330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20" y="3155826"/>
              <a:ext cx="6265864" cy="2778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6613427" y="1803664"/>
            <a:ext cx="2335762" cy="1680187"/>
            <a:chOff x="4463230" y="2353072"/>
            <a:chExt cx="5484670" cy="4464496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695056" y="2434289"/>
              <a:ext cx="4938464" cy="4140015"/>
              <a:chOff x="2400" y="1313"/>
              <a:chExt cx="2880" cy="2439"/>
            </a:xfrm>
          </p:grpSpPr>
          <p:pic>
            <p:nvPicPr>
              <p:cNvPr id="15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313"/>
                <a:ext cx="2832" cy="9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2392"/>
                <a:ext cx="2832" cy="1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5091742" y="3836868"/>
              <a:ext cx="4856158" cy="695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100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600 W - 280 </a:t>
              </a:r>
              <a:r>
                <a:rPr lang="en-GB" sz="1100" dirty="0" err="1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Vdc</a:t>
              </a:r>
              <a:r>
                <a:rPr lang="en-GB" sz="1100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/ 28 </a:t>
              </a:r>
              <a:r>
                <a:rPr lang="en-GB" sz="1100" dirty="0" err="1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Vdc</a:t>
              </a:r>
              <a:r>
                <a:rPr lang="en-US" sz="1100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4463230" y="2353072"/>
              <a:ext cx="5328592" cy="4464496"/>
            </a:xfrm>
            <a:prstGeom prst="roundRect">
              <a:avLst/>
            </a:prstGeom>
            <a:noFill/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48422"/>
              <a:endParaRPr lang="en-US"/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565100" y="597962"/>
            <a:ext cx="2392881" cy="3896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1043" tIns="40522" rIns="81043" bIns="40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ts val="1152"/>
              </a:lnSpc>
              <a:spcBef>
                <a:spcPts val="0"/>
              </a:spcBef>
            </a:pPr>
            <a:r>
              <a:rPr lang="fr-FR" sz="1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LDMOS LR301 </a:t>
            </a:r>
            <a:r>
              <a:rPr lang="fr-FR" sz="1200" dirty="0" err="1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fr-FR" sz="1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POLYFET</a:t>
            </a:r>
          </a:p>
          <a:p>
            <a:pPr algn="ctr">
              <a:lnSpc>
                <a:spcPts val="1152"/>
              </a:lnSpc>
            </a:pPr>
            <a:r>
              <a:rPr lang="en-US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 : 13 </a:t>
            </a:r>
            <a:r>
              <a:rPr lang="en-US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dB</a:t>
            </a:r>
            <a:r>
              <a:rPr lang="en-US" sz="1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l-GR" sz="1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η</a:t>
            </a:r>
            <a:r>
              <a:rPr lang="fr-FR" sz="1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62 </a:t>
            </a:r>
            <a:r>
              <a:rPr lang="en-US" sz="12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n-US" sz="12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27794" y="4290843"/>
            <a:ext cx="854250" cy="21385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064"/>
              </a:lnSpc>
            </a:pPr>
            <a:r>
              <a:rPr lang="en-US" sz="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Combiners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516216" y="3502819"/>
            <a:ext cx="854250" cy="213859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>
              <a:lnSpc>
                <a:spcPts val="1064"/>
              </a:lnSpc>
            </a:pPr>
            <a:r>
              <a:rPr lang="en-US" sz="9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Splitters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71897" y="3867894"/>
            <a:ext cx="387735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A1</a:t>
            </a:r>
            <a:endParaRPr lang="en-US" sz="1200" b="1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15816" y="4659982"/>
            <a:ext cx="531751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fr-FR" sz="12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A2</a:t>
            </a:r>
            <a:endParaRPr lang="en-US" sz="1200" b="1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38680" y="2778527"/>
            <a:ext cx="2721352" cy="2972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fr-FR" sz="14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Still</a:t>
            </a:r>
            <a:r>
              <a:rPr lang="fr-FR" sz="1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world record for </a:t>
            </a:r>
            <a:r>
              <a:rPr lang="fr-FR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SSPA?</a:t>
            </a:r>
            <a:endParaRPr lang="en-US" sz="1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23728" y="141480"/>
            <a:ext cx="4593560" cy="34290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957263" eaLnBrk="0" hangingPunct="0">
              <a:buFont typeface="Monotype Sorts" pitchFamily="2" charset="2"/>
              <a:buNone/>
            </a:pP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Soleil 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SR 180 kW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SSPA’s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662805" y="1347613"/>
            <a:ext cx="1063503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Top transistor currents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96336" y="2928932"/>
            <a:ext cx="1196441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Bottom transistor currents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755644" y="2172637"/>
            <a:ext cx="864096" cy="63583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 &amp;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</a:t>
            </a:r>
            <a:endParaRPr lang="en-US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2.5 kW combiner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6654" y="577057"/>
            <a:ext cx="6901690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Multiplexing (I x 2 x 680 mod. + P</a:t>
            </a:r>
            <a:r>
              <a:rPr lang="en-US" sz="12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en-US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2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x 80)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single µcontroller for 1 complete amplifier (4 towers)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662805" y="771550"/>
            <a:ext cx="1129972" cy="451167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fr-FR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Tower T4 of</a:t>
            </a:r>
          </a:p>
          <a:p>
            <a:pPr algn="ctr"/>
            <a:r>
              <a:rPr lang="fr-FR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Amplifier 2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" descr="C:\Users\marchand\AppData\Local\Microsoft\Windows\Temporary Internet Files\Content.Outlook\99URQ1UW\appli-r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6696744" cy="40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27784" y="141480"/>
            <a:ext cx="3528392" cy="34290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957263" eaLnBrk="0" hangingPunct="0">
              <a:buFont typeface="Monotype Sorts" pitchFamily="2" charset="2"/>
              <a:buNone/>
            </a:pP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SR SSPA</a:t>
            </a:r>
            <a:r>
              <a:rPr lang="fr-FR" sz="2400" cap="small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Control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93511"/>
              </p:ext>
            </p:extLst>
          </p:nvPr>
        </p:nvGraphicFramePr>
        <p:xfrm>
          <a:off x="1043609" y="915566"/>
          <a:ext cx="6768753" cy="1769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5459"/>
                <a:gridCol w="942892"/>
                <a:gridCol w="1022063"/>
                <a:gridCol w="2578339"/>
              </a:tblGrid>
              <a:tr h="414867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Equipment</a:t>
                      </a:r>
                      <a:endParaRPr lang="en-US" sz="1200" b="1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MTBF</a:t>
                      </a:r>
                      <a:endParaRPr lang="en-US" sz="1200" b="1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Downtime </a:t>
                      </a:r>
                      <a:endParaRPr lang="en-US" sz="1200" b="1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Comments</a:t>
                      </a:r>
                      <a:endParaRPr lang="en-US" sz="1200" b="1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a) 4 x RF amplifiers</a:t>
                      </a:r>
                      <a:endParaRPr lang="en-US" sz="12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fr-FR" sz="1200" b="0" baseline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 12 500 h</a:t>
                      </a:r>
                      <a:endParaRPr lang="en-US" sz="1200" b="0" baseline="3000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 1 10</a:t>
                      </a:r>
                      <a:r>
                        <a:rPr lang="en-US" sz="1200" b="0" baseline="3000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-4</a:t>
                      </a:r>
                      <a:endParaRPr lang="en-US" sz="1200" b="0" baseline="3000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b="0" baseline="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Failures from preamplifiers 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200" b="0" baseline="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and 1</a:t>
                      </a:r>
                      <a:r>
                        <a:rPr lang="en-US" sz="1200" b="0" baseline="3000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</a:t>
                      </a:r>
                      <a:r>
                        <a:rPr lang="en-US" sz="1200" b="0" baseline="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stage combiners</a:t>
                      </a:r>
                      <a:endParaRPr lang="en-US" sz="1200" b="0" baseline="30000" noProof="0" dirty="0" smtClean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b) 4 x 500 kVA thyristor</a:t>
                      </a:r>
                      <a:r>
                        <a:rPr lang="en-US" sz="1200" b="0" baseline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based 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b="0" baseline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23</a:t>
                      </a: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 </a:t>
                      </a:r>
                      <a:r>
                        <a:rPr lang="en-US" sz="1200" b="0" noProof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Vac</a:t>
                      </a: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/ 270 </a:t>
                      </a:r>
                      <a:r>
                        <a:rPr lang="en-US" sz="1200" b="0" noProof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Vdc</a:t>
                      </a:r>
                      <a:r>
                        <a:rPr lang="en-US" sz="1200" b="0" baseline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rectifiers</a:t>
                      </a:r>
                      <a:endParaRPr lang="en-US" sz="12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 8 000 h</a:t>
                      </a:r>
                      <a:endParaRPr lang="en-US" sz="1200" b="0" baseline="0" noProof="0" dirty="0" smtClean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 4 10</a:t>
                      </a:r>
                      <a:r>
                        <a:rPr lang="en-US" sz="1200" b="0" baseline="3000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-4</a:t>
                      </a: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200" b="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Single</a:t>
                      </a:r>
                      <a:r>
                        <a:rPr lang="fr-FR" sz="1200" b="0" baseline="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rectifier 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fr-FR" sz="1200" b="0" baseline="0" noProof="0" dirty="0" smtClean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 amplifier</a:t>
                      </a:r>
                      <a:endParaRPr lang="en-US" sz="1200" b="0" noProof="0" dirty="0" smtClean="0">
                        <a:solidFill>
                          <a:srgbClr val="FF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</a:tr>
              <a:tr h="414867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200" b="0" noProof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a) + b)</a:t>
                      </a:r>
                      <a:r>
                        <a:rPr lang="en-US" sz="1200" b="0" noProof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200" b="0" noProof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 x RF transmitters </a:t>
                      </a:r>
                      <a:endParaRPr lang="en-US" sz="1200" b="0" noProof="0" dirty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baseline="0" noProof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~ 5 000 h</a:t>
                      </a:r>
                      <a:endParaRPr lang="en-US" sz="1200" b="0" baseline="0" noProof="0" dirty="0" smtClean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noProof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~ 5 10</a:t>
                      </a:r>
                      <a:r>
                        <a:rPr lang="en-US" sz="1200" b="0" baseline="30000" noProof="0" dirty="0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-4 </a:t>
                      </a:r>
                      <a:endParaRPr lang="en-US" sz="1200" b="0" baseline="0" noProof="0" dirty="0" smtClean="0"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en-US" sz="1200" b="0" noProof="0" dirty="0" smtClean="0">
                        <a:solidFill>
                          <a:srgbClr val="0099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84406" marR="84406" marT="38100" marB="38100"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11560" y="627534"/>
            <a:ext cx="7632848" cy="266501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MTBF &amp; beam downtime, cumulated by the 4 SR SSPA’s over ~ </a:t>
            </a: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70 000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running hours in ~ </a:t>
            </a:r>
            <a:r>
              <a:rPr lang="en-US" sz="1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 </a:t>
            </a:r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years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169" y="2785492"/>
            <a:ext cx="4735911" cy="2036217"/>
          </a:xfrm>
          <a:prstGeom prst="rect">
            <a:avLst/>
          </a:prstGeom>
        </p:spPr>
        <p:txBody>
          <a:bodyPr wrap="square" lIns="81043" tIns="40522" rIns="81043" bIns="40522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dirty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Already excellent MTBF and operational avaibility</a:t>
            </a:r>
          </a:p>
          <a:p>
            <a:pPr lvl="1">
              <a:spcAft>
                <a:spcPts val="200"/>
              </a:spcAft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But still perfectible </a:t>
            </a:r>
          </a:p>
          <a:p>
            <a:pPr lvl="1"/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providing some more redundancy </a:t>
            </a:r>
          </a:p>
          <a:p>
            <a:pPr lvl="1"/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1) in the ac-dc power conversion, which originally </a:t>
            </a:r>
          </a:p>
          <a:p>
            <a:pPr lvl="1">
              <a:lnSpc>
                <a:spcPts val="1773"/>
              </a:lnSpc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consists in a single 500 kW rectifier per SSPA </a:t>
            </a:r>
          </a:p>
          <a:p>
            <a:pPr lvl="1"/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2) in the preamplifier stage,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failure of one of them  </a:t>
            </a:r>
          </a:p>
          <a:p>
            <a:pPr lvl="1">
              <a:lnSpc>
                <a:spcPts val="1773"/>
              </a:lnSpc>
            </a:pPr>
            <a:r>
              <a:rPr lang="en-US" sz="1200" dirty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switching the RF off </a:t>
            </a:r>
            <a:r>
              <a:rPr lang="en-US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automatically</a:t>
            </a:r>
          </a:p>
          <a:p>
            <a:pPr lvl="1">
              <a:lnSpc>
                <a:spcPts val="1773"/>
              </a:lnSpc>
              <a:spcBef>
                <a:spcPts val="200"/>
              </a:spcBef>
              <a:spcAft>
                <a:spcPts val="600"/>
              </a:spcAft>
            </a:pPr>
            <a:r>
              <a:rPr lang="fr-FR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fr-FR" sz="12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improving</a:t>
            </a:r>
            <a:r>
              <a:rPr lang="fr-FR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power </a:t>
            </a:r>
            <a:r>
              <a:rPr lang="fr-FR" sz="12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capability</a:t>
            </a:r>
            <a:r>
              <a:rPr lang="fr-FR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the 1</a:t>
            </a:r>
            <a:r>
              <a:rPr lang="fr-FR" sz="1200" baseline="300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fr-FR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stage </a:t>
            </a:r>
            <a:r>
              <a:rPr lang="fr-FR" sz="1200" dirty="0" err="1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combiners</a:t>
            </a:r>
            <a:r>
              <a:rPr lang="fr-FR" sz="1200" dirty="0" smtClean="0">
                <a:solidFill>
                  <a:srgbClr val="0000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1200" dirty="0" smtClean="0">
              <a:solidFill>
                <a:srgbClr val="0000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spcBef>
                <a:spcPts val="177"/>
              </a:spcBef>
            </a:pP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Cures 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these 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weaknesses” 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our new design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8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1294" y="2831585"/>
            <a:ext cx="1817112" cy="22399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èche angle droit à deux pointes 7"/>
          <p:cNvSpPr/>
          <p:nvPr/>
        </p:nvSpPr>
        <p:spPr bwMode="auto">
          <a:xfrm flipV="1">
            <a:off x="6699006" y="1989254"/>
            <a:ext cx="372437" cy="796238"/>
          </a:xfrm>
          <a:prstGeom prst="leftUpArrow">
            <a:avLst>
              <a:gd name="adj1" fmla="val 25000"/>
              <a:gd name="adj2" fmla="val 19098"/>
              <a:gd name="adj3" fmla="val 25000"/>
            </a:avLst>
          </a:prstGeom>
          <a:solidFill>
            <a:srgbClr val="FFFF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/>
          </a:p>
        </p:txBody>
      </p:sp>
      <p:sp>
        <p:nvSpPr>
          <p:cNvPr id="9" name="Flèche droite 8"/>
          <p:cNvSpPr/>
          <p:nvPr/>
        </p:nvSpPr>
        <p:spPr bwMode="auto">
          <a:xfrm>
            <a:off x="5276803" y="3507854"/>
            <a:ext cx="837718" cy="1800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43" tIns="40522" rIns="81043" bIns="40522" numCol="1" rtlCol="0" anchor="t" anchorCtr="0" compatLnSpc="1">
            <a:prstTxWarp prst="textNoShape">
              <a:avLst/>
            </a:prstTxWarp>
          </a:bodyPr>
          <a:lstStyle/>
          <a:p>
            <a:pPr defTabSz="848422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3728" y="141480"/>
            <a:ext cx="5616624" cy="34290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957263" eaLnBrk="0" hangingPunct="0">
              <a:buFont typeface="Monotype Sorts" pitchFamily="2" charset="2"/>
              <a:buNone/>
            </a:pP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SR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SSPA’s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 err="1">
                <a:solidFill>
                  <a:srgbClr val="C00000"/>
                </a:solidFill>
                <a:latin typeface="Arial Black" pitchFamily="34" charset="0"/>
              </a:rPr>
              <a:t>O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perational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Results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23728" y="141480"/>
            <a:ext cx="5400600" cy="33144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180 kW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SSPA’s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Refurbishement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944984"/>
            <a:ext cx="8784976" cy="3241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The failure rate of our original LR301 transistors remains significant, stabilized ~ 2% a year from </a:t>
            </a: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2012-2013.</a:t>
            </a:r>
          </a:p>
          <a:p>
            <a:pPr>
              <a:lnSpc>
                <a:spcPts val="1773"/>
              </a:lnSpc>
              <a:spcBef>
                <a:spcPts val="0"/>
              </a:spcBef>
              <a:defRPr/>
            </a:pPr>
            <a:r>
              <a:rPr lang="en-US" sz="1400" b="1" u="sng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types of failures </a:t>
            </a:r>
            <a:r>
              <a:rPr lang="en-US" sz="1400" b="1" u="sng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identified:</a:t>
            </a:r>
            <a:r>
              <a:rPr lang="en-US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Transistor </a:t>
            </a:r>
            <a:r>
              <a:rPr lang="en-US" sz="1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breakdown</a:t>
            </a:r>
          </a:p>
          <a:p>
            <a:pPr marL="2448000">
              <a:lnSpc>
                <a:spcPts val="1773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Damaged soldering due to thermal fatigue</a:t>
            </a:r>
          </a:p>
          <a:p>
            <a:pPr marL="2733750" indent="-285750">
              <a:lnSpc>
                <a:spcPts val="1773"/>
              </a:lnSpc>
              <a:spcBef>
                <a:spcPts val="0"/>
              </a:spcBef>
              <a:buFontTx/>
              <a:buChar char="-"/>
              <a:defRPr/>
            </a:pPr>
            <a:endParaRPr lang="en-US" sz="14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ts val="1950"/>
              </a:lnSpc>
              <a:spcAft>
                <a:spcPts val="1200"/>
              </a:spcAft>
            </a:pPr>
            <a:r>
              <a:rPr lang="en-US" sz="1400" b="1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u="sng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Since 2013, on going refurbishment</a:t>
            </a:r>
            <a:endParaRPr lang="en-US" sz="1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lnSpc>
                <a:spcPts val="195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LR301 replacement by 6</a:t>
            </a:r>
            <a:r>
              <a:rPr lang="en-US" sz="1400" b="1" baseline="300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generation </a:t>
            </a:r>
            <a:r>
              <a:rPr lang="en-US" sz="1400" b="1" u="sng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BLF574XR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en-US" sz="1400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= 50V instead of 30V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with better </a:t>
            </a:r>
            <a:r>
              <a:rPr lang="en-US" sz="1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performances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573750" indent="-285750">
              <a:spcAft>
                <a:spcPts val="177"/>
              </a:spcAft>
              <a:buFont typeface="Calibri" panose="020F0502020204030204" pitchFamily="34" charset="0"/>
              <a:buChar char="‒"/>
            </a:pP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More robust transistor and lower thermal stress  longer lifetime  less maintenance</a:t>
            </a:r>
          </a:p>
          <a:p>
            <a:pPr marL="288000">
              <a:spcAft>
                <a:spcPts val="600"/>
              </a:spcAft>
            </a:pP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en-US" sz="1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failure of a single « new » transistor (~ </a:t>
            </a:r>
            <a:r>
              <a:rPr lang="en-US" sz="14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6 </a:t>
            </a:r>
            <a:r>
              <a:rPr lang="en-US" sz="14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years of operation)</a:t>
            </a:r>
          </a:p>
          <a:p>
            <a:pPr marL="573750" indent="-285750">
              <a:spcAft>
                <a:spcPts val="177"/>
              </a:spcAft>
              <a:buFont typeface="Calibri" panose="020F0502020204030204" pitchFamily="34" charset="0"/>
              <a:buChar char="‒"/>
            </a:pP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+ 7 dB transistor gain  160 modules &amp; their dc PS are got back for the new BO SSA</a:t>
            </a:r>
          </a:p>
          <a:p>
            <a:pPr marL="573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14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1400" baseline="-25000" dirty="0" err="1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</a:t>
            </a:r>
            <a:r>
              <a:rPr lang="en-US" sz="14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increased : 315 W  450 W</a:t>
            </a:r>
          </a:p>
          <a:p>
            <a:pPr marL="573750" indent="-28575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en-US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Electrical power savings (</a:t>
            </a:r>
            <a:r>
              <a:rPr lang="en-US" sz="1400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efficiency : 50 %  60%)</a:t>
            </a:r>
            <a:r>
              <a:rPr lang="en-US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compensate the investment cost in &lt; 3 </a:t>
            </a:r>
            <a:r>
              <a:rPr lang="en-US" sz="1400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years</a:t>
            </a:r>
            <a:endParaRPr lang="en-US" sz="14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991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08784" y="1079327"/>
            <a:ext cx="3097890" cy="1694586"/>
            <a:chOff x="85854" y="4240144"/>
            <a:chExt cx="3776503" cy="2490033"/>
          </a:xfrm>
        </p:grpSpPr>
        <p:grpSp>
          <p:nvGrpSpPr>
            <p:cNvPr id="5" name="Groupe 4"/>
            <p:cNvGrpSpPr/>
            <p:nvPr/>
          </p:nvGrpSpPr>
          <p:grpSpPr>
            <a:xfrm rot="5400000">
              <a:off x="895430" y="3763251"/>
              <a:ext cx="2490033" cy="3443820"/>
              <a:chOff x="532871" y="1217197"/>
              <a:chExt cx="3047896" cy="4050945"/>
            </a:xfrm>
          </p:grpSpPr>
          <p:sp>
            <p:nvSpPr>
              <p:cNvPr id="9" name="Triangle isocèle 8"/>
              <p:cNvSpPr/>
              <p:nvPr/>
            </p:nvSpPr>
            <p:spPr bwMode="auto">
              <a:xfrm rot="5400000">
                <a:off x="1532847" y="1339338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" name="Triangle isocèle 9"/>
              <p:cNvSpPr/>
              <p:nvPr/>
            </p:nvSpPr>
            <p:spPr bwMode="auto">
              <a:xfrm rot="5400000">
                <a:off x="2173070" y="1231296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1" name="Connecteur droit 10"/>
              <p:cNvCxnSpPr>
                <a:stCxn id="9" idx="0"/>
                <a:endCxn id="10" idx="3"/>
              </p:cNvCxnSpPr>
              <p:nvPr/>
            </p:nvCxnSpPr>
            <p:spPr bwMode="auto">
              <a:xfrm>
                <a:off x="1766668" y="1462291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Triangle isocèle 11"/>
              <p:cNvSpPr/>
              <p:nvPr/>
            </p:nvSpPr>
            <p:spPr bwMode="auto">
              <a:xfrm rot="5400000">
                <a:off x="1532847" y="1845222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" name="Triangle isocèle 12"/>
              <p:cNvSpPr/>
              <p:nvPr/>
            </p:nvSpPr>
            <p:spPr bwMode="auto">
              <a:xfrm rot="5400000">
                <a:off x="2173070" y="1737180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4" name="Connecteur droit 13"/>
              <p:cNvCxnSpPr>
                <a:stCxn id="12" idx="0"/>
                <a:endCxn id="13" idx="3"/>
              </p:cNvCxnSpPr>
              <p:nvPr/>
            </p:nvCxnSpPr>
            <p:spPr bwMode="auto">
              <a:xfrm>
                <a:off x="1766668" y="1968175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riangle isocèle 14"/>
              <p:cNvSpPr/>
              <p:nvPr/>
            </p:nvSpPr>
            <p:spPr bwMode="auto">
              <a:xfrm rot="5400000">
                <a:off x="1532847" y="2357127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6" name="Triangle isocèle 15"/>
              <p:cNvSpPr/>
              <p:nvPr/>
            </p:nvSpPr>
            <p:spPr bwMode="auto">
              <a:xfrm rot="5400000">
                <a:off x="2173070" y="2249085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7" name="Connecteur droit 16"/>
              <p:cNvCxnSpPr>
                <a:stCxn id="15" idx="0"/>
                <a:endCxn id="16" idx="3"/>
              </p:cNvCxnSpPr>
              <p:nvPr/>
            </p:nvCxnSpPr>
            <p:spPr bwMode="auto">
              <a:xfrm>
                <a:off x="1766668" y="2480080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riangle isocèle 17"/>
              <p:cNvSpPr/>
              <p:nvPr/>
            </p:nvSpPr>
            <p:spPr bwMode="auto">
              <a:xfrm rot="5400000">
                <a:off x="1532847" y="2863011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9" name="Triangle isocèle 18"/>
              <p:cNvSpPr/>
              <p:nvPr/>
            </p:nvSpPr>
            <p:spPr bwMode="auto">
              <a:xfrm rot="5400000">
                <a:off x="2173070" y="2754969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0" name="Connecteur droit 19"/>
              <p:cNvCxnSpPr>
                <a:stCxn id="18" idx="0"/>
                <a:endCxn id="19" idx="3"/>
              </p:cNvCxnSpPr>
              <p:nvPr/>
            </p:nvCxnSpPr>
            <p:spPr bwMode="auto">
              <a:xfrm>
                <a:off x="1766668" y="2985964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riangle isocèle 20"/>
              <p:cNvSpPr/>
              <p:nvPr/>
            </p:nvSpPr>
            <p:spPr bwMode="auto">
              <a:xfrm rot="5400000">
                <a:off x="1536585" y="3396531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2" name="Triangle isocèle 21"/>
              <p:cNvSpPr/>
              <p:nvPr/>
            </p:nvSpPr>
            <p:spPr bwMode="auto">
              <a:xfrm rot="5400000">
                <a:off x="2176808" y="3288489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3" name="Connecteur droit 22"/>
              <p:cNvCxnSpPr>
                <a:stCxn id="21" idx="0"/>
                <a:endCxn id="22" idx="3"/>
              </p:cNvCxnSpPr>
              <p:nvPr/>
            </p:nvCxnSpPr>
            <p:spPr bwMode="auto">
              <a:xfrm>
                <a:off x="1770406" y="3519484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riangle isocèle 23"/>
              <p:cNvSpPr/>
              <p:nvPr/>
            </p:nvSpPr>
            <p:spPr bwMode="auto">
              <a:xfrm rot="5400000">
                <a:off x="1536585" y="3902415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5" name="Triangle isocèle 24"/>
              <p:cNvSpPr/>
              <p:nvPr/>
            </p:nvSpPr>
            <p:spPr bwMode="auto">
              <a:xfrm rot="5400000">
                <a:off x="2176808" y="3794373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6" name="Connecteur droit 25"/>
              <p:cNvCxnSpPr>
                <a:stCxn id="24" idx="0"/>
                <a:endCxn id="25" idx="3"/>
              </p:cNvCxnSpPr>
              <p:nvPr/>
            </p:nvCxnSpPr>
            <p:spPr bwMode="auto">
              <a:xfrm>
                <a:off x="1770406" y="4025368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riangle isocèle 26"/>
              <p:cNvSpPr/>
              <p:nvPr/>
            </p:nvSpPr>
            <p:spPr bwMode="auto">
              <a:xfrm rot="5400000">
                <a:off x="1536585" y="4414320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" name="Triangle isocèle 27"/>
              <p:cNvSpPr/>
              <p:nvPr/>
            </p:nvSpPr>
            <p:spPr bwMode="auto">
              <a:xfrm rot="5400000">
                <a:off x="2176808" y="4306278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9" name="Connecteur droit 28"/>
              <p:cNvCxnSpPr>
                <a:stCxn id="27" idx="0"/>
                <a:endCxn id="28" idx="3"/>
              </p:cNvCxnSpPr>
              <p:nvPr/>
            </p:nvCxnSpPr>
            <p:spPr bwMode="auto">
              <a:xfrm>
                <a:off x="1770406" y="4537273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Triangle isocèle 29"/>
              <p:cNvSpPr/>
              <p:nvPr/>
            </p:nvSpPr>
            <p:spPr bwMode="auto">
              <a:xfrm rot="5400000">
                <a:off x="1536585" y="4920204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1" name="Triangle isocèle 30"/>
              <p:cNvSpPr/>
              <p:nvPr/>
            </p:nvSpPr>
            <p:spPr bwMode="auto">
              <a:xfrm rot="5400000">
                <a:off x="2176808" y="4812162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2" name="Connecteur droit 31"/>
              <p:cNvCxnSpPr>
                <a:stCxn id="30" idx="0"/>
                <a:endCxn id="31" idx="3"/>
              </p:cNvCxnSpPr>
              <p:nvPr/>
            </p:nvCxnSpPr>
            <p:spPr bwMode="auto">
              <a:xfrm>
                <a:off x="1770406" y="5043157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Rectangle 32"/>
              <p:cNvSpPr/>
              <p:nvPr/>
            </p:nvSpPr>
            <p:spPr bwMode="auto">
              <a:xfrm>
                <a:off x="884548" y="1237306"/>
                <a:ext cx="360040" cy="40308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34" name="Connecteur droit 33"/>
              <p:cNvCxnSpPr>
                <a:stCxn id="9" idx="3"/>
              </p:cNvCxnSpPr>
              <p:nvPr/>
            </p:nvCxnSpPr>
            <p:spPr bwMode="auto">
              <a:xfrm flipH="1" flipV="1">
                <a:off x="1064568" y="1462290"/>
                <a:ext cx="456195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Connecteur en angle 34"/>
              <p:cNvCxnSpPr>
                <a:stCxn id="30" idx="3"/>
              </p:cNvCxnSpPr>
              <p:nvPr/>
            </p:nvCxnSpPr>
            <p:spPr bwMode="auto">
              <a:xfrm rot="10800000">
                <a:off x="1064569" y="1462291"/>
                <a:ext cx="459933" cy="358086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Connecteur droit 35"/>
              <p:cNvCxnSpPr>
                <a:stCxn id="12" idx="3"/>
              </p:cNvCxnSpPr>
              <p:nvPr/>
            </p:nvCxnSpPr>
            <p:spPr bwMode="auto">
              <a:xfrm flipH="1">
                <a:off x="1064568" y="1968175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Connecteur droit 36"/>
              <p:cNvCxnSpPr>
                <a:stCxn id="15" idx="3"/>
              </p:cNvCxnSpPr>
              <p:nvPr/>
            </p:nvCxnSpPr>
            <p:spPr bwMode="auto">
              <a:xfrm flipH="1">
                <a:off x="1064568" y="2480080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Connecteur droit 37"/>
              <p:cNvCxnSpPr>
                <a:stCxn id="18" idx="3"/>
              </p:cNvCxnSpPr>
              <p:nvPr/>
            </p:nvCxnSpPr>
            <p:spPr bwMode="auto">
              <a:xfrm flipH="1">
                <a:off x="1064568" y="2985964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Connecteur droit 38"/>
              <p:cNvCxnSpPr>
                <a:stCxn id="21" idx="3"/>
              </p:cNvCxnSpPr>
              <p:nvPr/>
            </p:nvCxnSpPr>
            <p:spPr bwMode="auto">
              <a:xfrm flipH="1">
                <a:off x="1064568" y="3519484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Connecteur droit 39"/>
              <p:cNvCxnSpPr>
                <a:stCxn id="24" idx="3"/>
              </p:cNvCxnSpPr>
              <p:nvPr/>
            </p:nvCxnSpPr>
            <p:spPr bwMode="auto">
              <a:xfrm flipH="1">
                <a:off x="1064568" y="4025368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Connecteur droit 40"/>
              <p:cNvCxnSpPr>
                <a:stCxn id="27" idx="3"/>
              </p:cNvCxnSpPr>
              <p:nvPr/>
            </p:nvCxnSpPr>
            <p:spPr bwMode="auto">
              <a:xfrm flipH="1">
                <a:off x="1064568" y="4537273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2900772" y="1237306"/>
                <a:ext cx="360040" cy="4030836"/>
              </a:xfrm>
              <a:prstGeom prst="rect">
                <a:avLst/>
              </a:prstGeom>
              <a:solidFill>
                <a:srgbClr val="BFBBE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3" name="Connecteur droit 42"/>
              <p:cNvCxnSpPr>
                <a:stCxn id="10" idx="0"/>
              </p:cNvCxnSpPr>
              <p:nvPr/>
            </p:nvCxnSpPr>
            <p:spPr bwMode="auto">
              <a:xfrm>
                <a:off x="2629050" y="1462291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Connecteur droit 43"/>
              <p:cNvCxnSpPr>
                <a:stCxn id="13" idx="0"/>
              </p:cNvCxnSpPr>
              <p:nvPr/>
            </p:nvCxnSpPr>
            <p:spPr bwMode="auto">
              <a:xfrm flipV="1">
                <a:off x="2629050" y="1968174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Connecteur droit 44"/>
              <p:cNvCxnSpPr/>
              <p:nvPr/>
            </p:nvCxnSpPr>
            <p:spPr bwMode="auto">
              <a:xfrm>
                <a:off x="3080792" y="1462290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45"/>
              <p:cNvCxnSpPr/>
              <p:nvPr/>
            </p:nvCxnSpPr>
            <p:spPr bwMode="auto">
              <a:xfrm>
                <a:off x="2629050" y="2480080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Connecteur droit 46"/>
              <p:cNvCxnSpPr/>
              <p:nvPr/>
            </p:nvCxnSpPr>
            <p:spPr bwMode="auto">
              <a:xfrm flipV="1">
                <a:off x="2629050" y="2985963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Connecteur droit 47"/>
              <p:cNvCxnSpPr/>
              <p:nvPr/>
            </p:nvCxnSpPr>
            <p:spPr bwMode="auto">
              <a:xfrm>
                <a:off x="3080792" y="2480079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Connecteur droit 48"/>
              <p:cNvCxnSpPr/>
              <p:nvPr/>
            </p:nvCxnSpPr>
            <p:spPr bwMode="auto">
              <a:xfrm>
                <a:off x="2629050" y="3519484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Connecteur droit 49"/>
              <p:cNvCxnSpPr/>
              <p:nvPr/>
            </p:nvCxnSpPr>
            <p:spPr bwMode="auto">
              <a:xfrm flipV="1">
                <a:off x="2629050" y="4025367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Connecteur droit 50"/>
              <p:cNvCxnSpPr/>
              <p:nvPr/>
            </p:nvCxnSpPr>
            <p:spPr bwMode="auto">
              <a:xfrm>
                <a:off x="3080792" y="3519483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Connecteur droit 51"/>
              <p:cNvCxnSpPr/>
              <p:nvPr/>
            </p:nvCxnSpPr>
            <p:spPr bwMode="auto">
              <a:xfrm>
                <a:off x="2629050" y="4537273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Connecteur droit 52"/>
              <p:cNvCxnSpPr/>
              <p:nvPr/>
            </p:nvCxnSpPr>
            <p:spPr bwMode="auto">
              <a:xfrm flipV="1">
                <a:off x="2629050" y="5043156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Connecteur droit 53"/>
              <p:cNvCxnSpPr/>
              <p:nvPr/>
            </p:nvCxnSpPr>
            <p:spPr bwMode="auto">
              <a:xfrm>
                <a:off x="3080792" y="4537272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Connecteur droit 54"/>
              <p:cNvCxnSpPr/>
              <p:nvPr/>
            </p:nvCxnSpPr>
            <p:spPr bwMode="auto">
              <a:xfrm>
                <a:off x="3080792" y="1968174"/>
                <a:ext cx="0" cy="25690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Connecteur droit avec flèche 55"/>
              <p:cNvCxnSpPr/>
              <p:nvPr/>
            </p:nvCxnSpPr>
            <p:spPr bwMode="auto">
              <a:xfrm rot="16200000">
                <a:off x="3257923" y="3075593"/>
                <a:ext cx="0" cy="35426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Connecteur droit 56"/>
              <p:cNvCxnSpPr/>
              <p:nvPr/>
            </p:nvCxnSpPr>
            <p:spPr bwMode="auto">
              <a:xfrm>
                <a:off x="632520" y="3252928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8" name="ZoneTexte 57"/>
              <p:cNvSpPr txBox="1"/>
              <p:nvPr/>
            </p:nvSpPr>
            <p:spPr>
              <a:xfrm rot="16200000">
                <a:off x="1408239" y="1263122"/>
                <a:ext cx="356751" cy="415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  <a:endParaRPr lang="fr-FR" sz="9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 rot="16200000">
                <a:off x="2094535" y="1226967"/>
                <a:ext cx="490073" cy="470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80</a:t>
                </a:r>
                <a:endParaRPr lang="fr-FR" sz="11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 rot="16200000">
                <a:off x="446877" y="2892129"/>
                <a:ext cx="466121" cy="29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24W</a:t>
                </a:r>
                <a:endParaRPr lang="fr-FR" sz="8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 rot="16200000">
                <a:off x="3132758" y="2789671"/>
                <a:ext cx="601885" cy="29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190kW</a:t>
                </a:r>
                <a:endParaRPr lang="fr-FR" sz="8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128464" y="4838964"/>
              <a:ext cx="338554" cy="24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0364" y="5199003"/>
              <a:ext cx="453970" cy="24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300W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5854" y="5919082"/>
              <a:ext cx="453970" cy="240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24kW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053426" y="1035273"/>
            <a:ext cx="3839054" cy="2026672"/>
            <a:chOff x="4736976" y="4114130"/>
            <a:chExt cx="4328367" cy="2699104"/>
          </a:xfrm>
        </p:grpSpPr>
        <p:grpSp>
          <p:nvGrpSpPr>
            <p:cNvPr id="63" name="Groupe 62"/>
            <p:cNvGrpSpPr/>
            <p:nvPr/>
          </p:nvGrpSpPr>
          <p:grpSpPr>
            <a:xfrm rot="5400000">
              <a:off x="5746740" y="3790693"/>
              <a:ext cx="2495964" cy="3405391"/>
              <a:chOff x="5414118" y="1235523"/>
              <a:chExt cx="3646223" cy="4032823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6737790" y="1237509"/>
                <a:ext cx="643632" cy="4028849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2" name="Triangle isocèle 71"/>
              <p:cNvSpPr/>
              <p:nvPr/>
            </p:nvSpPr>
            <p:spPr bwMode="auto">
              <a:xfrm rot="5400000">
                <a:off x="6300036" y="1337555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3" name="Triangle isocèle 72"/>
              <p:cNvSpPr/>
              <p:nvPr/>
            </p:nvSpPr>
            <p:spPr bwMode="auto">
              <a:xfrm rot="5400000">
                <a:off x="7665143" y="1231500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74" name="Connecteur droit 73"/>
              <p:cNvCxnSpPr>
                <a:stCxn id="72" idx="0"/>
              </p:cNvCxnSpPr>
              <p:nvPr/>
            </p:nvCxnSpPr>
            <p:spPr bwMode="auto">
              <a:xfrm>
                <a:off x="6533857" y="1460508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5" name="Triangle isocèle 74"/>
              <p:cNvSpPr/>
              <p:nvPr/>
            </p:nvSpPr>
            <p:spPr bwMode="auto">
              <a:xfrm rot="5400000">
                <a:off x="6300036" y="1843439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6" name="Triangle isocèle 75"/>
              <p:cNvSpPr/>
              <p:nvPr/>
            </p:nvSpPr>
            <p:spPr bwMode="auto">
              <a:xfrm rot="5400000">
                <a:off x="7665143" y="1737384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77" name="Connecteur droit 76"/>
              <p:cNvCxnSpPr>
                <a:stCxn id="75" idx="0"/>
              </p:cNvCxnSpPr>
              <p:nvPr/>
            </p:nvCxnSpPr>
            <p:spPr bwMode="auto">
              <a:xfrm>
                <a:off x="6533857" y="1966392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8" name="Triangle isocèle 77"/>
              <p:cNvSpPr/>
              <p:nvPr/>
            </p:nvSpPr>
            <p:spPr bwMode="auto">
              <a:xfrm rot="5400000">
                <a:off x="6300036" y="2355344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9" name="Triangle isocèle 78"/>
              <p:cNvSpPr/>
              <p:nvPr/>
            </p:nvSpPr>
            <p:spPr bwMode="auto">
              <a:xfrm rot="5400000">
                <a:off x="7665143" y="2249289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80" name="Connecteur droit 79"/>
              <p:cNvCxnSpPr>
                <a:stCxn id="78" idx="0"/>
              </p:cNvCxnSpPr>
              <p:nvPr/>
            </p:nvCxnSpPr>
            <p:spPr bwMode="auto">
              <a:xfrm>
                <a:off x="6533857" y="2478297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1" name="Triangle isocèle 80"/>
              <p:cNvSpPr/>
              <p:nvPr/>
            </p:nvSpPr>
            <p:spPr bwMode="auto">
              <a:xfrm rot="5400000">
                <a:off x="6300036" y="2861228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2" name="Triangle isocèle 81"/>
              <p:cNvSpPr/>
              <p:nvPr/>
            </p:nvSpPr>
            <p:spPr bwMode="auto">
              <a:xfrm rot="5400000">
                <a:off x="7665143" y="2755173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83" name="Connecteur droit 82"/>
              <p:cNvCxnSpPr>
                <a:stCxn id="81" idx="0"/>
              </p:cNvCxnSpPr>
              <p:nvPr/>
            </p:nvCxnSpPr>
            <p:spPr bwMode="auto">
              <a:xfrm>
                <a:off x="6533857" y="2984181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4" name="Triangle isocèle 83"/>
              <p:cNvSpPr/>
              <p:nvPr/>
            </p:nvSpPr>
            <p:spPr bwMode="auto">
              <a:xfrm rot="5400000">
                <a:off x="6303774" y="3394748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5" name="Triangle isocèle 84"/>
              <p:cNvSpPr/>
              <p:nvPr/>
            </p:nvSpPr>
            <p:spPr bwMode="auto">
              <a:xfrm rot="5400000">
                <a:off x="7668881" y="3288693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86" name="Connecteur droit 85"/>
              <p:cNvCxnSpPr>
                <a:stCxn id="84" idx="0"/>
              </p:cNvCxnSpPr>
              <p:nvPr/>
            </p:nvCxnSpPr>
            <p:spPr bwMode="auto">
              <a:xfrm>
                <a:off x="6537595" y="3517701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7" name="Triangle isocèle 86"/>
              <p:cNvSpPr/>
              <p:nvPr/>
            </p:nvSpPr>
            <p:spPr bwMode="auto">
              <a:xfrm rot="5400000">
                <a:off x="6303774" y="3900632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8" name="Triangle isocèle 87"/>
              <p:cNvSpPr/>
              <p:nvPr/>
            </p:nvSpPr>
            <p:spPr bwMode="auto">
              <a:xfrm rot="5400000">
                <a:off x="7668881" y="3794577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89" name="Connecteur droit 88"/>
              <p:cNvCxnSpPr>
                <a:stCxn id="87" idx="0"/>
              </p:cNvCxnSpPr>
              <p:nvPr/>
            </p:nvCxnSpPr>
            <p:spPr bwMode="auto">
              <a:xfrm>
                <a:off x="6537595" y="4023585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Triangle isocèle 89"/>
              <p:cNvSpPr/>
              <p:nvPr/>
            </p:nvSpPr>
            <p:spPr bwMode="auto">
              <a:xfrm rot="5400000">
                <a:off x="6303774" y="4412537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1" name="Triangle isocèle 90"/>
              <p:cNvSpPr/>
              <p:nvPr/>
            </p:nvSpPr>
            <p:spPr bwMode="auto">
              <a:xfrm rot="5400000">
                <a:off x="7668881" y="4306482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92" name="Connecteur droit 91"/>
              <p:cNvCxnSpPr>
                <a:stCxn id="90" idx="0"/>
              </p:cNvCxnSpPr>
              <p:nvPr/>
            </p:nvCxnSpPr>
            <p:spPr bwMode="auto">
              <a:xfrm>
                <a:off x="6537595" y="4535490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3" name="Triangle isocèle 92"/>
              <p:cNvSpPr/>
              <p:nvPr/>
            </p:nvSpPr>
            <p:spPr bwMode="auto">
              <a:xfrm rot="5400000">
                <a:off x="6303774" y="4918421"/>
                <a:ext cx="221737" cy="24590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4" name="Triangle isocèle 93"/>
              <p:cNvSpPr/>
              <p:nvPr/>
            </p:nvSpPr>
            <p:spPr bwMode="auto">
              <a:xfrm rot="5400000">
                <a:off x="7668881" y="4812366"/>
                <a:ext cx="449970" cy="461990"/>
              </a:xfrm>
              <a:prstGeom prst="triangle">
                <a:avLst/>
              </a:prstGeom>
              <a:solidFill>
                <a:srgbClr val="66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wordArt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95" name="Connecteur droit 94"/>
              <p:cNvCxnSpPr>
                <a:stCxn id="93" idx="0"/>
              </p:cNvCxnSpPr>
              <p:nvPr/>
            </p:nvCxnSpPr>
            <p:spPr bwMode="auto">
              <a:xfrm>
                <a:off x="6537595" y="5041374"/>
                <a:ext cx="400391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6" name="Rectangle 95"/>
              <p:cNvSpPr/>
              <p:nvPr/>
            </p:nvSpPr>
            <p:spPr bwMode="auto">
              <a:xfrm>
                <a:off x="5651737" y="1235523"/>
                <a:ext cx="360040" cy="403083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97" name="Connecteur droit 96"/>
              <p:cNvCxnSpPr>
                <a:stCxn id="72" idx="3"/>
              </p:cNvCxnSpPr>
              <p:nvPr/>
            </p:nvCxnSpPr>
            <p:spPr bwMode="auto">
              <a:xfrm flipH="1" flipV="1">
                <a:off x="5831757" y="1460507"/>
                <a:ext cx="456195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Connecteur en angle 97"/>
              <p:cNvCxnSpPr>
                <a:stCxn id="93" idx="3"/>
              </p:cNvCxnSpPr>
              <p:nvPr/>
            </p:nvCxnSpPr>
            <p:spPr bwMode="auto">
              <a:xfrm rot="10800000">
                <a:off x="5831758" y="1460508"/>
                <a:ext cx="459933" cy="358086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Connecteur droit 98"/>
              <p:cNvCxnSpPr>
                <a:stCxn id="75" idx="3"/>
              </p:cNvCxnSpPr>
              <p:nvPr/>
            </p:nvCxnSpPr>
            <p:spPr bwMode="auto">
              <a:xfrm flipH="1">
                <a:off x="5831757" y="1966392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Connecteur droit 99"/>
              <p:cNvCxnSpPr>
                <a:stCxn id="78" idx="3"/>
              </p:cNvCxnSpPr>
              <p:nvPr/>
            </p:nvCxnSpPr>
            <p:spPr bwMode="auto">
              <a:xfrm flipH="1">
                <a:off x="5831757" y="2478297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Connecteur droit 100"/>
              <p:cNvCxnSpPr>
                <a:stCxn id="81" idx="3"/>
              </p:cNvCxnSpPr>
              <p:nvPr/>
            </p:nvCxnSpPr>
            <p:spPr bwMode="auto">
              <a:xfrm flipH="1">
                <a:off x="5831757" y="2984181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Connecteur droit 101"/>
              <p:cNvCxnSpPr>
                <a:stCxn id="84" idx="3"/>
              </p:cNvCxnSpPr>
              <p:nvPr/>
            </p:nvCxnSpPr>
            <p:spPr bwMode="auto">
              <a:xfrm flipH="1">
                <a:off x="5831757" y="3517701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Connecteur droit 102"/>
              <p:cNvCxnSpPr>
                <a:stCxn id="87" idx="3"/>
              </p:cNvCxnSpPr>
              <p:nvPr/>
            </p:nvCxnSpPr>
            <p:spPr bwMode="auto">
              <a:xfrm flipH="1">
                <a:off x="5831757" y="4023585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Connecteur droit 103"/>
              <p:cNvCxnSpPr>
                <a:stCxn id="90" idx="3"/>
              </p:cNvCxnSpPr>
              <p:nvPr/>
            </p:nvCxnSpPr>
            <p:spPr bwMode="auto">
              <a:xfrm flipH="1">
                <a:off x="5831757" y="4535490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5" name="Rectangle 104"/>
              <p:cNvSpPr/>
              <p:nvPr/>
            </p:nvSpPr>
            <p:spPr bwMode="auto">
              <a:xfrm>
                <a:off x="8392845" y="1237510"/>
                <a:ext cx="360040" cy="4030836"/>
              </a:xfrm>
              <a:prstGeom prst="rect">
                <a:avLst/>
              </a:prstGeom>
              <a:solidFill>
                <a:srgbClr val="BFBBE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57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1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06" name="Connecteur droit 105"/>
              <p:cNvCxnSpPr>
                <a:stCxn id="73" idx="0"/>
              </p:cNvCxnSpPr>
              <p:nvPr/>
            </p:nvCxnSpPr>
            <p:spPr bwMode="auto">
              <a:xfrm>
                <a:off x="8121123" y="1462495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" name="Connecteur droit 106"/>
              <p:cNvCxnSpPr>
                <a:stCxn id="76" idx="0"/>
              </p:cNvCxnSpPr>
              <p:nvPr/>
            </p:nvCxnSpPr>
            <p:spPr bwMode="auto">
              <a:xfrm flipV="1">
                <a:off x="8121123" y="1968378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Connecteur droit 107"/>
              <p:cNvCxnSpPr/>
              <p:nvPr/>
            </p:nvCxnSpPr>
            <p:spPr bwMode="auto">
              <a:xfrm>
                <a:off x="8572865" y="1462494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Connecteur droit 108"/>
              <p:cNvCxnSpPr/>
              <p:nvPr/>
            </p:nvCxnSpPr>
            <p:spPr bwMode="auto">
              <a:xfrm>
                <a:off x="8121123" y="2480284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Connecteur droit 109"/>
              <p:cNvCxnSpPr/>
              <p:nvPr/>
            </p:nvCxnSpPr>
            <p:spPr bwMode="auto">
              <a:xfrm flipV="1">
                <a:off x="8121123" y="2986167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Connecteur droit 110"/>
              <p:cNvCxnSpPr/>
              <p:nvPr/>
            </p:nvCxnSpPr>
            <p:spPr bwMode="auto">
              <a:xfrm>
                <a:off x="8572865" y="2480283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Connecteur droit 111"/>
              <p:cNvCxnSpPr/>
              <p:nvPr/>
            </p:nvCxnSpPr>
            <p:spPr bwMode="auto">
              <a:xfrm>
                <a:off x="8121123" y="3519688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3" name="Connecteur droit 112"/>
              <p:cNvCxnSpPr/>
              <p:nvPr/>
            </p:nvCxnSpPr>
            <p:spPr bwMode="auto">
              <a:xfrm flipV="1">
                <a:off x="8121123" y="4025571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Connecteur droit 113"/>
              <p:cNvCxnSpPr/>
              <p:nvPr/>
            </p:nvCxnSpPr>
            <p:spPr bwMode="auto">
              <a:xfrm>
                <a:off x="8572865" y="3519687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Connecteur droit 114"/>
              <p:cNvCxnSpPr/>
              <p:nvPr/>
            </p:nvCxnSpPr>
            <p:spPr bwMode="auto">
              <a:xfrm>
                <a:off x="8121123" y="4537477"/>
                <a:ext cx="45174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Connecteur droit 115"/>
              <p:cNvCxnSpPr/>
              <p:nvPr/>
            </p:nvCxnSpPr>
            <p:spPr bwMode="auto">
              <a:xfrm flipV="1">
                <a:off x="8121123" y="5043360"/>
                <a:ext cx="451742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Connecteur droit 116"/>
              <p:cNvCxnSpPr/>
              <p:nvPr/>
            </p:nvCxnSpPr>
            <p:spPr bwMode="auto">
              <a:xfrm>
                <a:off x="8572865" y="4537476"/>
                <a:ext cx="0" cy="5058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Connecteur droit 117"/>
              <p:cNvCxnSpPr/>
              <p:nvPr/>
            </p:nvCxnSpPr>
            <p:spPr bwMode="auto">
              <a:xfrm>
                <a:off x="8572865" y="1968378"/>
                <a:ext cx="0" cy="256909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Connecteur droit avec flèche 118"/>
              <p:cNvCxnSpPr/>
              <p:nvPr/>
            </p:nvCxnSpPr>
            <p:spPr bwMode="auto">
              <a:xfrm rot="16200000">
                <a:off x="8816603" y="3009189"/>
                <a:ext cx="0" cy="48747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Connecteur droit 119"/>
              <p:cNvCxnSpPr/>
              <p:nvPr/>
            </p:nvCxnSpPr>
            <p:spPr bwMode="auto">
              <a:xfrm flipH="1" flipV="1">
                <a:off x="7201402" y="1460507"/>
                <a:ext cx="456195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Connecteur en angle 120"/>
              <p:cNvCxnSpPr/>
              <p:nvPr/>
            </p:nvCxnSpPr>
            <p:spPr bwMode="auto">
              <a:xfrm rot="10800000">
                <a:off x="7201403" y="1460508"/>
                <a:ext cx="459933" cy="3580867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Connecteur droit 121"/>
              <p:cNvCxnSpPr/>
              <p:nvPr/>
            </p:nvCxnSpPr>
            <p:spPr bwMode="auto">
              <a:xfrm flipH="1">
                <a:off x="7201402" y="1966392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Connecteur droit 122"/>
              <p:cNvCxnSpPr/>
              <p:nvPr/>
            </p:nvCxnSpPr>
            <p:spPr bwMode="auto">
              <a:xfrm flipH="1">
                <a:off x="7201402" y="2478297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Connecteur droit 123"/>
              <p:cNvCxnSpPr/>
              <p:nvPr/>
            </p:nvCxnSpPr>
            <p:spPr bwMode="auto">
              <a:xfrm flipH="1">
                <a:off x="7201402" y="2984181"/>
                <a:ext cx="45619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Connecteur droit 124"/>
              <p:cNvCxnSpPr/>
              <p:nvPr/>
            </p:nvCxnSpPr>
            <p:spPr bwMode="auto">
              <a:xfrm flipH="1">
                <a:off x="7201402" y="3517701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Connecteur droit 125"/>
              <p:cNvCxnSpPr/>
              <p:nvPr/>
            </p:nvCxnSpPr>
            <p:spPr bwMode="auto">
              <a:xfrm flipH="1">
                <a:off x="7201402" y="4023585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Connecteur droit 126"/>
              <p:cNvCxnSpPr/>
              <p:nvPr/>
            </p:nvCxnSpPr>
            <p:spPr bwMode="auto">
              <a:xfrm flipH="1">
                <a:off x="7201402" y="4535490"/>
                <a:ext cx="459933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Connecteur droit 127"/>
              <p:cNvCxnSpPr/>
              <p:nvPr/>
            </p:nvCxnSpPr>
            <p:spPr bwMode="auto">
              <a:xfrm>
                <a:off x="6934248" y="1462495"/>
                <a:ext cx="3738" cy="35808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Connecteur droit 128"/>
              <p:cNvCxnSpPr/>
              <p:nvPr/>
            </p:nvCxnSpPr>
            <p:spPr bwMode="auto">
              <a:xfrm>
                <a:off x="6937986" y="3250941"/>
                <a:ext cx="263416" cy="0"/>
              </a:xfrm>
              <a:prstGeom prst="line">
                <a:avLst/>
              </a:prstGeom>
              <a:solidFill>
                <a:schemeClr val="accent1"/>
              </a:solidFill>
              <a:ln w="857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Connecteur droit 129"/>
              <p:cNvCxnSpPr/>
              <p:nvPr/>
            </p:nvCxnSpPr>
            <p:spPr bwMode="auto">
              <a:xfrm>
                <a:off x="5414118" y="3294498"/>
                <a:ext cx="417639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1" name="ZoneTexte 130"/>
              <p:cNvSpPr txBox="1"/>
              <p:nvPr/>
            </p:nvSpPr>
            <p:spPr>
              <a:xfrm rot="16200000">
                <a:off x="6253528" y="1275751"/>
                <a:ext cx="287031" cy="384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1</a:t>
                </a:r>
                <a:endParaRPr lang="fr-FR" sz="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32" name="ZoneTexte 131"/>
              <p:cNvSpPr txBox="1"/>
              <p:nvPr/>
            </p:nvSpPr>
            <p:spPr>
              <a:xfrm rot="16200000">
                <a:off x="7606980" y="1214713"/>
                <a:ext cx="456313" cy="508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80</a:t>
                </a:r>
                <a:endParaRPr lang="fr-FR" sz="11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64" name="ZoneTexte 63"/>
            <p:cNvSpPr txBox="1"/>
            <p:nvPr/>
          </p:nvSpPr>
          <p:spPr>
            <a:xfrm>
              <a:off x="6934664" y="4114130"/>
              <a:ext cx="396262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6997799" y="6549727"/>
              <a:ext cx="511679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190kW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8608422" y="4653136"/>
              <a:ext cx="338554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8606040" y="4898819"/>
              <a:ext cx="453970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300W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736976" y="5229200"/>
              <a:ext cx="482824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2.4kW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8611373" y="5554793"/>
              <a:ext cx="453970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300W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611373" y="6004849"/>
              <a:ext cx="453970" cy="2635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24kW</a:t>
              </a:r>
              <a:endParaRPr lang="fr-FR" sz="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33" name="ZoneTexte 132"/>
          <p:cNvSpPr txBox="1"/>
          <p:nvPr/>
        </p:nvSpPr>
        <p:spPr>
          <a:xfrm>
            <a:off x="221681" y="2816304"/>
            <a:ext cx="383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</a:t>
            </a:r>
            <a:r>
              <a:rPr lang="en-US" sz="12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config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: each pre-ampli drives 80 modules; if one of them fails the amplifier is stopped 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3275856" y="1560810"/>
            <a:ext cx="856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Pre-ampli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5" name="Flèche droite 134"/>
          <p:cNvSpPr/>
          <p:nvPr/>
        </p:nvSpPr>
        <p:spPr bwMode="auto">
          <a:xfrm>
            <a:off x="3874565" y="1840517"/>
            <a:ext cx="792088" cy="357332"/>
          </a:xfrm>
          <a:prstGeom prst="rightArrow">
            <a:avLst/>
          </a:prstGeom>
          <a:solidFill>
            <a:srgbClr val="8BF927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3851920" y="2178104"/>
            <a:ext cx="985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Upgrade</a:t>
            </a:r>
            <a:endParaRPr lang="en-US" sz="1200" b="1" dirty="0">
              <a:solidFill>
                <a:srgbClr val="0099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5436096" y="2996227"/>
            <a:ext cx="36004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Thanks to the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combiner-divider</a:t>
            </a:r>
            <a:r>
              <a:rPr lang="en-US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the failure of a pre-ampli does not affect the functioning anymore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38" name="Groupe 137"/>
          <p:cNvGrpSpPr/>
          <p:nvPr/>
        </p:nvGrpSpPr>
        <p:grpSpPr>
          <a:xfrm>
            <a:off x="7718398" y="963265"/>
            <a:ext cx="1250093" cy="1001902"/>
            <a:chOff x="7456925" y="1285480"/>
            <a:chExt cx="1588179" cy="1286271"/>
          </a:xfrm>
        </p:grpSpPr>
        <p:cxnSp>
          <p:nvCxnSpPr>
            <p:cNvPr id="139" name="Connecteur droit 138"/>
            <p:cNvCxnSpPr/>
            <p:nvPr/>
          </p:nvCxnSpPr>
          <p:spPr bwMode="auto">
            <a:xfrm>
              <a:off x="7456925" y="1285480"/>
              <a:ext cx="158817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Connecteur droit 139"/>
            <p:cNvCxnSpPr/>
            <p:nvPr/>
          </p:nvCxnSpPr>
          <p:spPr bwMode="auto">
            <a:xfrm>
              <a:off x="9045104" y="1285480"/>
              <a:ext cx="0" cy="128277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Connecteur droit avec flèche 140"/>
            <p:cNvCxnSpPr/>
            <p:nvPr/>
          </p:nvCxnSpPr>
          <p:spPr bwMode="auto">
            <a:xfrm flipH="1">
              <a:off x="8829465" y="2571751"/>
              <a:ext cx="21563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2" name="Rectangle 141"/>
          <p:cNvSpPr/>
          <p:nvPr/>
        </p:nvSpPr>
        <p:spPr>
          <a:xfrm>
            <a:off x="251520" y="771550"/>
            <a:ext cx="8126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Cure the lack of redundancy in the pre-amplification stage  develop a “</a:t>
            </a:r>
            <a:r>
              <a:rPr lang="en-US" sz="14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combiner-divider</a:t>
            </a:r>
            <a:r>
              <a:rPr lang="en-US" sz="1400" dirty="0">
                <a:solidFill>
                  <a:srgbClr val="FF66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”</a:t>
            </a:r>
            <a:endParaRPr lang="en-US" sz="1400" dirty="0">
              <a:solidFill>
                <a:srgbClr val="009900"/>
              </a:solidFill>
              <a:latin typeface="Helvetica" panose="020B0604020202020204" pitchFamily="34" charset="0"/>
              <a:cs typeface="Helvetica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2123728" y="141480"/>
            <a:ext cx="5400600" cy="331440"/>
          </a:xfrm>
          <a:prstGeom prst="rect">
            <a:avLst/>
          </a:prstGeom>
          <a:gradFill flip="none" rotWithShape="1">
            <a:gsLst>
              <a:gs pos="0">
                <a:srgbClr val="EFE125">
                  <a:shade val="30000"/>
                  <a:satMod val="115000"/>
                </a:srgbClr>
              </a:gs>
              <a:gs pos="19000">
                <a:srgbClr val="EFE125">
                  <a:shade val="67500"/>
                  <a:satMod val="115000"/>
                </a:srgbClr>
              </a:gs>
              <a:gs pos="100000">
                <a:srgbClr val="EFE12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5769" tIns="47884" rIns="95769" bIns="47884" anchor="ctr"/>
          <a:lstStyle/>
          <a:p>
            <a:pPr algn="ctr" defTabSz="848422" eaLnBrk="0" hangingPunct="0"/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180 kW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SSPA’s</a:t>
            </a:r>
            <a:r>
              <a:rPr lang="fr-FR" sz="2400" cap="small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fr-FR" sz="2400" cap="small" dirty="0" err="1" smtClean="0">
                <a:solidFill>
                  <a:srgbClr val="C00000"/>
                </a:solidFill>
                <a:latin typeface="Arial Black" pitchFamily="34" charset="0"/>
              </a:rPr>
              <a:t>Refurbishement</a:t>
            </a:r>
            <a:endParaRPr lang="fr-FR" sz="2400" cap="sm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4" name="ZoneTexte 143"/>
          <p:cNvSpPr txBox="1"/>
          <p:nvPr/>
        </p:nvSpPr>
        <p:spPr>
          <a:xfrm>
            <a:off x="251520" y="3579862"/>
            <a:ext cx="8848162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Modification of </a:t>
            </a:r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the 2.5 kW combiners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(welded  screwed connections) to increase their power </a:t>
            </a:r>
            <a:r>
              <a:rPr lang="en-US" sz="14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capability</a:t>
            </a:r>
          </a:p>
        </p:txBody>
      </p:sp>
    </p:spTree>
    <p:extLst>
      <p:ext uri="{BB962C8B-B14F-4D97-AF65-F5344CB8AC3E}">
        <p14:creationId xmlns:p14="http://schemas.microsoft.com/office/powerpoint/2010/main" val="8933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EIL - fond gr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EIL - fond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47596</TotalTime>
  <Words>2397</Words>
  <Application>Microsoft Office PowerPoint</Application>
  <PresentationFormat>Affichage à l'écran (16:9)</PresentationFormat>
  <Paragraphs>342</Paragraphs>
  <Slides>21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Conception personnalisée</vt:lpstr>
      <vt:lpstr>1_Conception personnalisée</vt:lpstr>
      <vt:lpstr>SOLEIL - fond gris</vt:lpstr>
      <vt:lpstr>SOLEIL - fond blanc</vt:lpstr>
      <vt:lpstr>SOLEIL Long Term SSPA  Operational Experience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DIOP Massamba</cp:lastModifiedBy>
  <cp:revision>877</cp:revision>
  <cp:lastPrinted>2019-06-14T15:56:57Z</cp:lastPrinted>
  <dcterms:created xsi:type="dcterms:W3CDTF">2016-11-25T17:34:53Z</dcterms:created>
  <dcterms:modified xsi:type="dcterms:W3CDTF">2019-06-18T13:53:59Z</dcterms:modified>
</cp:coreProperties>
</file>