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  <p:sldMasterId id="2147483684" r:id="rId3"/>
  </p:sldMasterIdLst>
  <p:notesMasterIdLst>
    <p:notesMasterId r:id="rId24"/>
  </p:notesMasterIdLst>
  <p:sldIdLst>
    <p:sldId id="307" r:id="rId4"/>
    <p:sldId id="257" r:id="rId5"/>
    <p:sldId id="378" r:id="rId6"/>
    <p:sldId id="380" r:id="rId7"/>
    <p:sldId id="379" r:id="rId8"/>
    <p:sldId id="373" r:id="rId9"/>
    <p:sldId id="268" r:id="rId10"/>
    <p:sldId id="360" r:id="rId11"/>
    <p:sldId id="363" r:id="rId12"/>
    <p:sldId id="364" r:id="rId13"/>
    <p:sldId id="365" r:id="rId14"/>
    <p:sldId id="371" r:id="rId15"/>
    <p:sldId id="370" r:id="rId16"/>
    <p:sldId id="369" r:id="rId17"/>
    <p:sldId id="367" r:id="rId18"/>
    <p:sldId id="381" r:id="rId19"/>
    <p:sldId id="275" r:id="rId20"/>
    <p:sldId id="372" r:id="rId21"/>
    <p:sldId id="314" r:id="rId22"/>
    <p:sldId id="296" r:id="rId23"/>
  </p:sldIdLst>
  <p:sldSz cx="9144000" cy="6858000" type="screen4x3"/>
  <p:notesSz cx="7315200" cy="9601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93" autoAdjust="0"/>
  </p:normalViewPr>
  <p:slideViewPr>
    <p:cSldViewPr>
      <p:cViewPr varScale="1">
        <p:scale>
          <a:sx n="105" d="100"/>
          <a:sy n="105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156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7522FD-D30A-4BED-B8E0-E2D692EF6AA6}" type="datetimeFigureOut">
              <a:rPr lang="sv-SE" smtClean="0"/>
              <a:t>2019-06-19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921D6AF-413D-4C77-9224-17F8AE1F96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44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GB" altLang="sv-SE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4A118-865C-4CB3-9081-476B015208B2}" type="slidenum">
              <a:rPr lang="sv-SE" altLang="sv-SE" smtClean="0">
                <a:solidFill>
                  <a:prstClr val="black"/>
                </a:solidFill>
              </a:rPr>
              <a:pPr/>
              <a:t>1</a:t>
            </a:fld>
            <a:endParaRPr lang="sv-SE" alt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5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6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26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5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20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5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5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6671-A8EE-4077-B5FA-CE80804CB6D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3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indico.uu.se/event/515/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indico.uu.se/event/515/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indico.uu.se/event/515/" TargetMode="Externa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6" name="Picture 13" descr="FREIA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1"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5843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453188"/>
            <a:ext cx="5834063" cy="2682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4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0F50-00A6-481A-A49F-5688E38D537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8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2F2A-BC53-405C-A7B9-7F8DB426B61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6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ED2C-DA32-4E84-AF3B-969057E7990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5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C46B-2541-4450-95E5-C708270ECAF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1421-5321-4B77-9B04-30DC99178BF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9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242F2-D6FD-4CBD-B1A9-DDFCA84C4233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9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6" name="Picture 13" descr="FREIA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1"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584325" cy="268287"/>
          </a:xfrm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453188"/>
            <a:ext cx="5834063" cy="2682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4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0F50-00A6-481A-A49F-5688E38D537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4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9100-4995-4B79-B3D2-562FD41D7BC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1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2F2A-BC53-405C-A7B9-7F8DB426B61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2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Duc et al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ED2C-DA32-4E84-AF3B-969057E7990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8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C46B-2541-4450-95E5-C708270ECAF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9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9100-4995-4B79-B3D2-562FD41D7BC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1421-5321-4B77-9B04-30DC99178BF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31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242F2-D6FD-4CBD-B1A9-DDFCA84C4233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5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2F2A-BC53-405C-A7B9-7F8DB426B61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ED2C-DA32-4E84-AF3B-969057E7990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C46B-2541-4450-95E5-C708270ECAF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1421-5321-4B77-9B04-30DC99178BF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1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242F2-D6FD-4CBD-B1A9-DDFCA84C4233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6" name="Picture 13" descr="FREIA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1"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5843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453188"/>
            <a:ext cx="5834063" cy="2682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4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0F50-00A6-481A-A49F-5688E38D537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9100-4995-4B79-B3D2-562FD41D7BC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0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hyperlink" Target="https://indico.uu.se/event/515/" TargetMode="Externa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hyperlink" Target="https://indico.uu.se/event/515/" TargetMode="Externa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8000"/>
            <a:lum/>
          </a:blip>
          <a:srcRect/>
          <a:stretch>
            <a:fillRect t="16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152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0000"/>
                </a:solidFill>
              </a:rPr>
              <a:t>5/29/2019 </a:t>
            </a: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453188"/>
            <a:ext cx="6553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Long Hoang Duc et al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6A316-80D5-4D43-B3DC-E05C6D5C0FC9}" type="slidenum">
              <a:rPr 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1034" name="Picture 10" descr="FREIA_logo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341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730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81075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44613" indent="-1841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08150" indent="-1841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8000"/>
            <a:lum/>
          </a:blip>
          <a:srcRect/>
          <a:stretch>
            <a:fillRect t="16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152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453188"/>
            <a:ext cx="6553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11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6A316-80D5-4D43-B3DC-E05C6D5C0FC9}" type="slidenum">
              <a:rPr 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1034" name="Picture 10" descr="FREIA_logo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2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730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81075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44613" indent="-1841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08150" indent="-1841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8000"/>
            <a:lum/>
          </a:blip>
          <a:srcRect/>
          <a:stretch>
            <a:fillRect t="16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152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453188"/>
            <a:ext cx="6553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11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6A316-80D5-4D43-B3DC-E05C6D5C0FC9}" type="slidenum">
              <a:rPr 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1034" name="Picture 10" descr="FREIA_logo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33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730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81075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44613" indent="-1841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08150" indent="-1841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google.com/patents/WO2003065573A1?cl=en" TargetMode="External"/><Relationship Id="rId4" Type="http://schemas.openxmlformats.org/officeDocument/2006/relationships/hyperlink" Target="https://indico.uu.se/event/515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hyperlink" Target="https://indico.uu.se/event/51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hyperlink" Target="https://indico.uu.se/event/515/" TargetMode="External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7" Type="http://schemas.openxmlformats.org/officeDocument/2006/relationships/hyperlink" Target="http://stacks.iop.org/1742-6596/874/i=1/a=01209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u.se/event/51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134672" cy="2232248"/>
          </a:xfrm>
        </p:spPr>
        <p:txBody>
          <a:bodyPr/>
          <a:lstStyle/>
          <a:p>
            <a:pPr lvl="0" algn="ctr"/>
            <a:r>
              <a:rPr lang="sv-SE" altLang="sv-SE" sz="3000" b="1">
                <a:solidFill>
                  <a:schemeClr val="tx1"/>
                </a:solidFill>
                <a:latin typeface="Arial" panose="020B0604020202020204" pitchFamily="34" charset="0"/>
                <a:ea typeface="HG Mincho Light J"/>
                <a:cs typeface="Arial" panose="020B0604020202020204" pitchFamily="34" charset="0"/>
              </a:rPr>
              <a:t>A Design of kW Solid State Power Amplifier to be used for Optimal Charging of Superconducting Cavities</a:t>
            </a:r>
            <a:endParaRPr lang="sv-SE" sz="3000">
              <a:latin typeface="Calibri" panose="020F050202020403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7504" y="4509120"/>
            <a:ext cx="8928992" cy="720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L. Hoang </a:t>
            </a:r>
            <a:r>
              <a:rPr lang="en-US" dirty="0" err="1">
                <a:solidFill>
                  <a:srgbClr val="0000FF"/>
                </a:solidFill>
              </a:rPr>
              <a:t>Duc</a:t>
            </a:r>
            <a:r>
              <a:rPr lang="en-US" dirty="0">
                <a:solidFill>
                  <a:srgbClr val="0000FF"/>
                </a:solidFill>
              </a:rPr>
              <a:t>, A. Bhattacharyya, </a:t>
            </a:r>
            <a:r>
              <a:rPr lang="en-US" dirty="0" smtClean="0">
                <a:solidFill>
                  <a:srgbClr val="0000FF"/>
                </a:solidFill>
              </a:rPr>
              <a:t>A. Rydberg, R</a:t>
            </a:r>
            <a:r>
              <a:rPr lang="en-US" dirty="0">
                <a:solidFill>
                  <a:srgbClr val="0000FF"/>
                </a:solidFill>
              </a:rPr>
              <a:t>. </a:t>
            </a:r>
            <a:r>
              <a:rPr lang="en-US" dirty="0" err="1">
                <a:solidFill>
                  <a:srgbClr val="0000FF"/>
                </a:solidFill>
              </a:rPr>
              <a:t>Ruber</a:t>
            </a:r>
            <a:r>
              <a:rPr lang="en-US" dirty="0">
                <a:solidFill>
                  <a:srgbClr val="0000FF"/>
                </a:solidFill>
              </a:rPr>
              <a:t>, J. Olsson, D. </a:t>
            </a:r>
            <a:r>
              <a:rPr lang="en-US" dirty="0" err="1">
                <a:solidFill>
                  <a:srgbClr val="0000FF"/>
                </a:solidFill>
              </a:rPr>
              <a:t>Dancila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sz="1600" dirty="0"/>
              <a:t>FREIA Laboratory, Uppsala University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3959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CHARACTERIZING SSPA MODULE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944724"/>
            <a:ext cx="599923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lonho846\Dropbox\RF high power amplifier monitoring with Arduino\SwedishMicrowavesDays\UU-FREIA-1kW-SSA-352MHz-1.JPG">
            <a:extLst>
              <a:ext uri="{FF2B5EF4-FFF2-40B4-BE49-F238E27FC236}">
                <a16:creationId xmlns:a16="http://schemas.microsoft.com/office/drawing/2014/main" id="{25D6F1E2-E231-4CCC-817A-3D8C82B5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06" y="2348880"/>
            <a:ext cx="294458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1CCBF5-69FA-4F17-9FA9-59DE6638C232}"/>
              </a:ext>
            </a:extLst>
          </p:cNvPr>
          <p:cNvSpPr/>
          <p:nvPr/>
        </p:nvSpPr>
        <p:spPr>
          <a:xfrm>
            <a:off x="292922" y="5913276"/>
            <a:ext cx="87412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/>
              <a:t>(**)</a:t>
            </a:r>
            <a:r>
              <a:rPr lang="sv-SE" sz="1300" b="1"/>
              <a:t> L. Haapala, A. Eriksson, L. H. Duc, and D. Dancila, “Kilowatt-level  power amplifier in a single-ended architecture at 352 MHz,” </a:t>
            </a:r>
            <a:r>
              <a:rPr lang="sv-SE" sz="1300" b="1" i="1"/>
              <a:t>Electronics Letters</a:t>
            </a:r>
            <a:r>
              <a:rPr lang="sv-SE" sz="1300" b="1"/>
              <a:t>, vol. 52, no. 18, pp. 1552–1554, 2016.</a:t>
            </a:r>
          </a:p>
        </p:txBody>
      </p:sp>
    </p:spTree>
    <p:extLst>
      <p:ext uri="{BB962C8B-B14F-4D97-AF65-F5344CB8AC3E}">
        <p14:creationId xmlns:p14="http://schemas.microsoft.com/office/powerpoint/2010/main" val="218152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BLOCK DIAGRAM OF THE SYSTEM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7"/>
            <a:ext cx="5546905" cy="2376262"/>
          </a:xfrm>
        </p:spPr>
      </p:pic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3923928" y="3059668"/>
            <a:ext cx="0" cy="3947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 flipH="1">
            <a:off x="1042988" y="3454428"/>
            <a:ext cx="29077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V="1">
            <a:off x="1016212" y="3203684"/>
            <a:ext cx="0" cy="2507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350" y="3549471"/>
            <a:ext cx="15905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500"/>
              <a:t>Feedback</a:t>
            </a:r>
          </a:p>
        </p:txBody>
      </p:sp>
      <p:pic>
        <p:nvPicPr>
          <p:cNvPr id="20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558" y="3535502"/>
            <a:ext cx="5546905" cy="283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63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OPTIMAL FILLING FUNCTIONS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010260"/>
            <a:ext cx="4111625" cy="33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302" y="571479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/>
              <a:t/>
            </a:r>
            <a:br>
              <a:rPr lang="sv-SE"/>
            </a:br>
            <a:r>
              <a:rPr lang="sv-SE"/>
              <a:t>K1,K2 are chosen optimally for highest efficiency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11" y="980728"/>
            <a:ext cx="4176464" cy="3132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F011D7-932D-4C48-A146-1B51CA721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92" y="4262090"/>
            <a:ext cx="7236460" cy="17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VOLTAGE AND CURRENT VS TIME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81" y="981075"/>
            <a:ext cx="70128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19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DC AND RF OUTPUT POWER VS TIME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85" y="981074"/>
            <a:ext cx="6715150" cy="540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6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EFFICIENCY USING ET TECHNIQUE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3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15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92" y="981075"/>
            <a:ext cx="6568416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7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TRACKING EFFICIENCY VS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3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16</a:t>
            </a:r>
          </a:p>
        </p:txBody>
      </p:sp>
      <p:pic>
        <p:nvPicPr>
          <p:cNvPr id="8" name="Content Placeholder 1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5976664" cy="4958170"/>
          </a:xfrm>
        </p:spPr>
      </p:pic>
    </p:spTree>
    <p:extLst>
      <p:ext uri="{BB962C8B-B14F-4D97-AF65-F5344CB8AC3E}">
        <p14:creationId xmlns:p14="http://schemas.microsoft.com/office/powerpoint/2010/main" val="190652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ET SSPA VS OTHER TECHNOLOGIES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1" y="1368642"/>
            <a:ext cx="4702203" cy="38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17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980728"/>
            <a:ext cx="424847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W. Doherty, A new high efficiency power amplifier for modulated waves,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Radio Engineers, Proceedings of the Institute of 24 (9) (1936) 1163–1182.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doi:10.1109/JRPROC.1936.228468.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B. Kim, J. Kim, I. Kim, J. Cha, The doherty power amplifier, Microwave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dirty="0">
                <a:solidFill>
                  <a:srgbClr val="000000"/>
                </a:solidFill>
              </a:rPr>
              <a:t>Magazine, IEEE 7 (5) (2006) 42–50. doi:10.1109/MW-M.2006.247914.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R. Pengelly, N-way </a:t>
            </a:r>
            <a:r>
              <a:rPr lang="en-US" sz="900" dirty="0" err="1">
                <a:solidFill>
                  <a:srgbClr val="000000"/>
                </a:solidFill>
              </a:rPr>
              <a:t>rf</a:t>
            </a:r>
            <a:r>
              <a:rPr lang="en-US" sz="900" dirty="0">
                <a:solidFill>
                  <a:srgbClr val="000000"/>
                </a:solidFill>
              </a:rPr>
              <a:t> power amplifier with increased </a:t>
            </a:r>
            <a:r>
              <a:rPr lang="en-US" sz="900" dirty="0" err="1">
                <a:solidFill>
                  <a:srgbClr val="000000"/>
                </a:solidFill>
              </a:rPr>
              <a:t>backoff</a:t>
            </a:r>
            <a:r>
              <a:rPr lang="en-US" sz="900" dirty="0">
                <a:solidFill>
                  <a:srgbClr val="000000"/>
                </a:solidFill>
              </a:rPr>
              <a:t> power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power added efficiency, </a:t>
            </a:r>
            <a:r>
              <a:rPr lang="en-US" sz="900" dirty="0" err="1">
                <a:solidFill>
                  <a:srgbClr val="000000"/>
                </a:solidFill>
              </a:rPr>
              <a:t>wO</a:t>
            </a:r>
            <a:r>
              <a:rPr lang="en-US" sz="900" dirty="0">
                <a:solidFill>
                  <a:srgbClr val="000000"/>
                </a:solidFill>
              </a:rPr>
              <a:t> Patent App. PCT/US2003/002,365 (Aug.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2003).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URL </a:t>
            </a:r>
            <a:r>
              <a:rPr lang="sv-SE" sz="900" dirty="0">
                <a:solidFill>
                  <a:srgbClr val="000000"/>
                </a:solidFill>
                <a:hlinkClick r:id="rId5"/>
              </a:rPr>
              <a:t>http://www.google.com/patents/WO2003065573A1?cl=en</a:t>
            </a:r>
            <a:endParaRPr lang="sv-SE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dirty="0">
                <a:solidFill>
                  <a:srgbClr val="000000"/>
                </a:solidFill>
              </a:rPr>
              <a:t>P. Colantonio, F. Giannini, R. Giofr, L. Piazzon, The doherty power ampli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0000"/>
                </a:solidFill>
              </a:rPr>
              <a:t>fier</a:t>
            </a:r>
            <a:r>
              <a:rPr lang="en-US" sz="900" dirty="0">
                <a:solidFill>
                  <a:srgbClr val="000000"/>
                </a:solidFill>
              </a:rPr>
              <a:t>, INTERNATIONAL JOURNAL OF MICROWAVE AND OPTICAL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TECHNOLOGY 5 (6) (2010) 419–430.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G. Ahn, M. su Kim, H. chul Park, S. chan Jung, J. ho Van, H. Cho,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S. wook Kwon, J.-H. Jeong, K. hoon Lim, J. Y. Kim, S. C. Song, C.-S.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Park, Y. Yang, Design of a high-efficiency and high-power inverted </a:t>
            </a:r>
            <a:r>
              <a:rPr lang="en-US" sz="900" dirty="0" err="1">
                <a:solidFill>
                  <a:srgbClr val="000000"/>
                </a:solidFill>
              </a:rPr>
              <a:t>doherty</a:t>
            </a: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amplifier, Microwave Theory and Techniques, IEEE Transactions on 55 (6)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(2007) 1105–1111. doi:10.1109/TMTT.2007.896807.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NXP Semiconductors, AN10967 BLF578 demo for 352 MHz 1kW CW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power, 2nd Edition, application note (November 2012).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D. Rees, D. </a:t>
            </a:r>
            <a:r>
              <a:rPr lang="en-US" sz="900" dirty="0" err="1">
                <a:solidFill>
                  <a:srgbClr val="000000"/>
                </a:solidFill>
              </a:rPr>
              <a:t>Keffeler</a:t>
            </a:r>
            <a:r>
              <a:rPr lang="en-US" sz="900" dirty="0">
                <a:solidFill>
                  <a:srgbClr val="000000"/>
                </a:solidFill>
              </a:rPr>
              <a:t>, W. </a:t>
            </a:r>
            <a:r>
              <a:rPr lang="en-US" sz="900" dirty="0" err="1">
                <a:solidFill>
                  <a:srgbClr val="000000"/>
                </a:solidFill>
              </a:rPr>
              <a:t>Roybal</a:t>
            </a:r>
            <a:r>
              <a:rPr lang="en-US" sz="900" dirty="0">
                <a:solidFill>
                  <a:srgbClr val="000000"/>
                </a:solidFill>
              </a:rPr>
              <a:t>, P. </a:t>
            </a:r>
            <a:r>
              <a:rPr lang="en-US" sz="900" dirty="0" err="1">
                <a:solidFill>
                  <a:srgbClr val="000000"/>
                </a:solidFill>
              </a:rPr>
              <a:t>Tallerico</a:t>
            </a:r>
            <a:r>
              <a:rPr lang="en-US" sz="900" dirty="0">
                <a:solidFill>
                  <a:srgbClr val="000000"/>
                </a:solidFill>
              </a:rPr>
              <a:t>, Characterization of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0000"/>
                </a:solidFill>
              </a:rPr>
              <a:t>Klystrode</a:t>
            </a:r>
            <a:r>
              <a:rPr lang="en-US" sz="900" dirty="0">
                <a:solidFill>
                  <a:srgbClr val="000000"/>
                </a:solidFill>
              </a:rPr>
              <a:t> as a RF Source for High-Average-Power Accelerators, </a:t>
            </a:r>
            <a:r>
              <a:rPr lang="en-US" sz="900" dirty="0" err="1">
                <a:solidFill>
                  <a:srgbClr val="000000"/>
                </a:solidFill>
              </a:rPr>
              <a:t>Conf.Proc</a:t>
            </a:r>
            <a:r>
              <a:rPr lang="en-US" sz="9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C950501 (1995) 1521.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E. </a:t>
            </a:r>
            <a:r>
              <a:rPr lang="en-US" sz="900" dirty="0" err="1">
                <a:solidFill>
                  <a:srgbClr val="000000"/>
                </a:solidFill>
              </a:rPr>
              <a:t>Montesinos</a:t>
            </a:r>
            <a:r>
              <a:rPr lang="en-US" sz="900" dirty="0">
                <a:solidFill>
                  <a:srgbClr val="000000"/>
                </a:solidFill>
              </a:rPr>
              <a:t>, Tetrode power amplifiers, in: TIARA Workshop on RF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Power Generation for Accelerators, Uppsala University</a:t>
            </a:r>
            <a:r>
              <a:rPr lang="sv-SE" sz="900">
                <a:solidFill>
                  <a:srgbClr val="000000"/>
                </a:solidFill>
              </a:rPr>
              <a:t>, Angstrom Laboratory</a:t>
            </a:r>
            <a:r>
              <a:rPr lang="sv-SE" sz="900" dirty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solidFill>
                  <a:srgbClr val="000000"/>
                </a:solidFill>
              </a:rPr>
              <a:t>2013.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3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ENERGY SAVINGS VS CHARGING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60138" y="1052736"/>
                <a:ext cx="4383862" cy="5256584"/>
              </a:xfrm>
            </p:spPr>
            <p:txBody>
              <a:bodyPr/>
              <a:lstStyle/>
              <a:p>
                <a:r>
                  <a:rPr lang="sv-SE" dirty="0"/>
                  <a:t>The ratio of energies from the wall plug for the two filling schemes:</a:t>
                </a:r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, in which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η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b/>
                      <m:sup>
                        <m:r>
                          <a:rPr lang="sv-SE" b="0" i="1" smtClean="0">
                            <a:latin typeface="Cambria Math"/>
                          </a:rPr>
                          <m:t>𝑅𝐹</m:t>
                        </m:r>
                      </m:sup>
                    </m:sSubSup>
                  </m:oMath>
                </a14:m>
                <a:r>
                  <a:rPr lang="en-US" dirty="0"/>
                  <a:t> is the effective efficiency of the power source with optimal filling over the pulse.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v-SE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v-SE" b="0" i="0" smtClean="0">
                                <a:latin typeface="Cambria Math"/>
                                <a:ea typeface="Cambria Math"/>
                              </a:rPr>
                              <m:t>S</m:t>
                            </m:r>
                          </m:sub>
                        </m:sSub>
                      </m:e>
                      <m:sub/>
                      <m:sup>
                        <m:r>
                          <a:rPr lang="sv-SE" i="1">
                            <a:latin typeface="Cambria Math"/>
                          </a:rPr>
                          <m:t>𝑅𝐹</m:t>
                        </m:r>
                      </m:sup>
                    </m:sSubSup>
                  </m:oMath>
                </a14:m>
                <a:r>
                  <a:rPr lang="en-US" dirty="0"/>
                  <a:t>is the effective efficiency of the power source with </a:t>
                </a:r>
                <a:r>
                  <a:rPr lang="en-US"/>
                  <a:t>step filling.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60138" y="1052736"/>
                <a:ext cx="4383862" cy="5256584"/>
              </a:xfrm>
              <a:blipFill>
                <a:blip r:embed="rId2"/>
                <a:stretch>
                  <a:fillRect l="-1530"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3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62F2A-BC53-405C-A7B9-7F8DB426B619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11967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Optimal Beam Injection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24050"/>
            <a:ext cx="3734785" cy="107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3916"/>
            <a:ext cx="4608512" cy="355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1547664" y="1566084"/>
            <a:ext cx="504056" cy="5667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58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Conclusions</a:t>
            </a:r>
            <a:endParaRPr lang="sv-SE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Reflected energy can be reduced by the proposed filling profile.</a:t>
            </a:r>
          </a:p>
          <a:p>
            <a:r>
              <a:rPr lang="en-US"/>
              <a:t>R&amp;D on high power sources for high efficiency at low output powers by using voltage envelope tracking technique.</a:t>
            </a:r>
          </a:p>
          <a:p>
            <a:r>
              <a:rPr lang="en-US"/>
              <a:t>We successfully improve about 24% in energy efficiency 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23268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Outline</a:t>
            </a:r>
            <a:endParaRPr lang="sv-SE" sz="38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981075"/>
            <a:ext cx="8892480" cy="5327650"/>
          </a:xfrm>
        </p:spPr>
        <p:txBody>
          <a:bodyPr/>
          <a:lstStyle/>
          <a:p>
            <a:r>
              <a:rPr lang="sv-SE" sz="3000"/>
              <a:t>Step </a:t>
            </a:r>
            <a:r>
              <a:rPr lang="sv-SE" sz="3000" err="1"/>
              <a:t>Charging</a:t>
            </a:r>
            <a:r>
              <a:rPr lang="sv-SE" sz="3000"/>
              <a:t> and Optimal </a:t>
            </a:r>
            <a:r>
              <a:rPr lang="sv-SE" sz="3000" err="1"/>
              <a:t>Charging</a:t>
            </a:r>
            <a:r>
              <a:rPr lang="sv-SE" sz="3000"/>
              <a:t> </a:t>
            </a:r>
            <a:r>
              <a:rPr lang="sv-SE" sz="3000" err="1"/>
              <a:t>Schemes</a:t>
            </a:r>
            <a:r>
              <a:rPr lang="sv-SE" sz="3000"/>
              <a:t> </a:t>
            </a:r>
            <a:r>
              <a:rPr lang="sv-SE" sz="3000" err="1"/>
              <a:t>of</a:t>
            </a:r>
            <a:r>
              <a:rPr lang="sv-SE" sz="3000"/>
              <a:t> </a:t>
            </a:r>
            <a:r>
              <a:rPr lang="sv-SE" sz="3000" err="1"/>
              <a:t>RFSuperconducting</a:t>
            </a:r>
            <a:r>
              <a:rPr lang="sv-SE" sz="3000"/>
              <a:t> (SC) </a:t>
            </a:r>
            <a:r>
              <a:rPr lang="sv-SE" sz="3000" err="1"/>
              <a:t>Cavities</a:t>
            </a:r>
            <a:endParaRPr lang="sv-SE" sz="3000"/>
          </a:p>
          <a:p>
            <a:r>
              <a:rPr lang="sv-SE" sz="3000"/>
              <a:t>Motivation</a:t>
            </a:r>
          </a:p>
          <a:p>
            <a:r>
              <a:rPr lang="sv-SE" sz="3000"/>
              <a:t>Implementation </a:t>
            </a:r>
            <a:r>
              <a:rPr lang="sv-SE" sz="3000" err="1"/>
              <a:t>of</a:t>
            </a:r>
            <a:r>
              <a:rPr lang="sv-SE" sz="3000"/>
              <a:t> Envelope Tracking (ET) </a:t>
            </a:r>
            <a:r>
              <a:rPr lang="sv-SE" sz="3000" err="1"/>
              <a:t>Amplifiers</a:t>
            </a:r>
            <a:r>
              <a:rPr lang="sv-SE" sz="3000"/>
              <a:t> </a:t>
            </a:r>
            <a:r>
              <a:rPr lang="sv-SE" sz="3000" err="1"/>
              <a:t>Using</a:t>
            </a:r>
            <a:r>
              <a:rPr lang="sv-SE" sz="3000"/>
              <a:t> Optimal </a:t>
            </a:r>
            <a:r>
              <a:rPr lang="sv-SE" sz="3000" err="1"/>
              <a:t>Charging</a:t>
            </a:r>
            <a:r>
              <a:rPr lang="sv-SE" sz="3000"/>
              <a:t> </a:t>
            </a:r>
            <a:r>
              <a:rPr lang="sv-SE" sz="3000" err="1"/>
              <a:t>Scheme</a:t>
            </a:r>
            <a:endParaRPr lang="sv-SE" sz="3000"/>
          </a:p>
          <a:p>
            <a:r>
              <a:rPr lang="sv-SE" sz="3000" err="1"/>
              <a:t>Conclusion</a:t>
            </a:r>
            <a:endParaRPr lang="sv-SE" sz="3000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3"/>
            </a:endParaRPr>
          </a:p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263691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/>
              <a:t>Thank You</a:t>
            </a:r>
            <a:endParaRPr lang="sv-SE" sz="6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5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RF SUPERCONDUCTING CAVITIES</a:t>
            </a:r>
            <a:endParaRPr lang="sv-SE" sz="3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5</a:t>
            </a:r>
          </a:p>
          <a:p>
            <a:endParaRPr lang="sv-SE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737847" cy="38382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1600" y="1512094"/>
                <a:ext cx="432048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sv-SE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512094"/>
                <a:ext cx="432048" cy="3499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8076" y="1184423"/>
                <a:ext cx="432048" cy="384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sv-SE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6" y="1184423"/>
                <a:ext cx="432048" cy="3849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>
            <a:off x="1411886" y="1687078"/>
            <a:ext cx="252241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926062" y="1687078"/>
            <a:ext cx="0" cy="9498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995936" y="1376905"/>
            <a:ext cx="0" cy="12600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>
            <a:endCxn id="11" idx="3"/>
          </p:cNvCxnSpPr>
          <p:nvPr/>
        </p:nvCxnSpPr>
        <p:spPr bwMode="auto">
          <a:xfrm flipH="1">
            <a:off x="1420124" y="1376905"/>
            <a:ext cx="2575812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1115616" y="4965882"/>
            <a:ext cx="21602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7544" y="3933056"/>
                <a:ext cx="12961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Cavity Quality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)</a:t>
                </a:r>
                <a:endParaRPr lang="sv-SE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33056"/>
                <a:ext cx="1296144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4245" t="-3289" b="-921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 bwMode="auto">
          <a:xfrm>
            <a:off x="323528" y="3933056"/>
            <a:ext cx="1440160" cy="92333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4020" y="1052737"/>
            <a:ext cx="1440160" cy="1377444"/>
            <a:chOff x="484020" y="1052737"/>
            <a:chExt cx="1440160" cy="137744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595084" y="1052737"/>
              <a:ext cx="1152128" cy="100811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4020" y="206084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Reflection</a:t>
              </a:r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1551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ESS SUPERCONDUCTING CAVITIES</a:t>
            </a:r>
            <a:endParaRPr lang="en-US" sz="3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Duc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4647316"/>
                  </p:ext>
                </p:extLst>
              </p:nvPr>
            </p:nvGraphicFramePr>
            <p:xfrm>
              <a:off x="107504" y="1052736"/>
              <a:ext cx="3744416" cy="32403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7363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63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aseline="0">
                              <a:solidFill>
                                <a:schemeClr val="tx1"/>
                              </a:solidFill>
                            </a:rPr>
                            <a:t>Value</a:t>
                          </a:r>
                          <a:endParaRPr lang="sv-SE" sz="1400" baseline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3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err="1"/>
                            <a:t>Geometric</a:t>
                          </a:r>
                          <a:r>
                            <a:rPr lang="sv-SE" sz="1400"/>
                            <a:t> Beta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 smtClean="0">
                                      <a:latin typeface="Cambria Math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</m:oMath>
                          </a14:m>
                          <a:r>
                            <a:rPr lang="sv-SE" sz="140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62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err="1"/>
                            <a:t>Accelerating</a:t>
                          </a:r>
                          <a:r>
                            <a:rPr lang="sv-SE" sz="1400"/>
                            <a:t> Gaps (n)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62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/>
                            <a:t>Bare</a:t>
                          </a:r>
                          <a:r>
                            <a:rPr lang="sv-SE" sz="1400" baseline="0"/>
                            <a:t> </a:t>
                          </a:r>
                          <a:r>
                            <a:rPr lang="sv-SE" sz="1400" baseline="0" err="1"/>
                            <a:t>Cavity</a:t>
                          </a:r>
                          <a:r>
                            <a:rPr lang="sv-SE" sz="1400" baseline="0"/>
                            <a:t> </a:t>
                          </a:r>
                          <a:r>
                            <a:rPr lang="sv-SE" sz="1400" baseline="0" err="1"/>
                            <a:t>Quality</a:t>
                          </a:r>
                          <a:r>
                            <a:rPr lang="sv-SE" sz="1400" baseline="0"/>
                            <a:t> </a:t>
                          </a:r>
                          <a:r>
                            <a:rPr lang="sv-SE" sz="1400" baseline="0" err="1"/>
                            <a:t>Factor</a:t>
                          </a:r>
                          <a:r>
                            <a:rPr lang="sv-SE" sz="1400" baseline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sv-SE" sz="1400" baseline="0"/>
                            <a:t>)</a:t>
                          </a:r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/>
                            <a:t>1.2x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194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External</a:t>
                          </a:r>
                          <a:r>
                            <a:rPr lang="en-US" sz="1400" baseline="0"/>
                            <a:t> Quality Factor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𝑒𝑥𝑡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aseline="0"/>
                            <a:t>)</a:t>
                          </a:r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/>
                            <a:t>1.76x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62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err="1"/>
                            <a:t>Cavity</a:t>
                          </a:r>
                          <a:r>
                            <a:rPr lang="sv-SE" sz="1400"/>
                            <a:t> </a:t>
                          </a:r>
                          <a:r>
                            <a:rPr lang="sv-SE" sz="1400" err="1"/>
                            <a:t>Shape</a:t>
                          </a:r>
                          <a:r>
                            <a:rPr lang="sv-SE" sz="1400"/>
                            <a:t> </a:t>
                          </a:r>
                          <a:r>
                            <a:rPr lang="sv-SE" sz="1400" err="1"/>
                            <a:t>Constant</a:t>
                          </a:r>
                          <a:r>
                            <a:rPr lang="sv-SE" sz="1400" baseline="0"/>
                            <a:t> (R/Q)</a:t>
                          </a:r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/>
                            <a:t>213 </a:t>
                          </a:r>
                          <a:r>
                            <a:rPr lang="el-GR" sz="1400"/>
                            <a:t>Ω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34486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v-SE" sz="1400" u="none" strike="noStrike" kern="1200"/>
                            <a:t>DC </a:t>
                          </a:r>
                          <a:r>
                            <a:rPr lang="sv-SE" sz="1400" u="none" strike="noStrike" kern="1200" err="1"/>
                            <a:t>Beam</a:t>
                          </a:r>
                          <a:r>
                            <a:rPr lang="sv-SE" sz="1400" u="none" strike="noStrike" kern="1200" baseline="0"/>
                            <a:t> </a:t>
                          </a:r>
                          <a:r>
                            <a:rPr lang="sv-SE" sz="1400" u="none" strike="noStrike" kern="1200" baseline="0" err="1"/>
                            <a:t>Current</a:t>
                          </a:r>
                          <a:r>
                            <a:rPr lang="sv-SE" sz="1400" u="none" strike="noStrike" kern="1200" baseline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𝐷𝐶</m:t>
                                  </m:r>
                                </m:sub>
                              </m:sSub>
                            </m:oMath>
                          </a14:m>
                          <a:r>
                            <a:rPr lang="sv-SE" sz="1400" u="none" strike="noStrike" kern="1200" baseline="0"/>
                            <a:t>)</a:t>
                          </a:r>
                          <a:endParaRPr lang="sv-SE" sz="1400" u="none" strike="noStrike" kern="1200"/>
                        </a:p>
                        <a:p>
                          <a:pPr algn="l"/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62.5mA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4947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v-SE" sz="1400" u="none" strike="noStrike" kern="1200"/>
                            <a:t>RF Peak Power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sv-SE" sz="1400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sv-SE" sz="1400" u="none" strike="noStrike" kern="1200"/>
                            <a:t>)</a:t>
                          </a:r>
                        </a:p>
                        <a:p>
                          <a:pPr algn="l"/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/>
                            <a:t>400 kW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4647316"/>
                  </p:ext>
                </p:extLst>
              </p:nvPr>
            </p:nvGraphicFramePr>
            <p:xfrm>
              <a:off x="107504" y="1052736"/>
              <a:ext cx="3744416" cy="32403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73630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5163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smtClean="0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endParaRPr lang="sv-SE" sz="1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aseline="0" smtClean="0">
                              <a:solidFill>
                                <a:schemeClr val="tx1"/>
                              </a:solidFill>
                            </a:rPr>
                            <a:t>Value</a:t>
                          </a:r>
                          <a:endParaRPr lang="sv-SE" sz="1400" baseline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23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3" t="-162264" r="-36748" b="-7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smtClean="0"/>
                            <a:t>0.5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062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err="1" smtClean="0"/>
                            <a:t>Accelerating</a:t>
                          </a:r>
                          <a:r>
                            <a:rPr lang="sv-SE" sz="1400" smtClean="0"/>
                            <a:t> Gaps (n)</a:t>
                          </a:r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smtClean="0"/>
                            <a:t>3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062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3" t="-378000" r="-36748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2727" t="-378000" b="-5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21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3" t="-346377" r="-36748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2727" t="-346377" b="-3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0621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err="1" smtClean="0"/>
                            <a:t>Cavity</a:t>
                          </a:r>
                          <a:r>
                            <a:rPr lang="sv-SE" sz="1400" smtClean="0"/>
                            <a:t> </a:t>
                          </a:r>
                          <a:r>
                            <a:rPr lang="sv-SE" sz="1400" err="1" smtClean="0"/>
                            <a:t>Shape</a:t>
                          </a:r>
                          <a:r>
                            <a:rPr lang="sv-SE" sz="1400" smtClean="0"/>
                            <a:t> </a:t>
                          </a:r>
                          <a:r>
                            <a:rPr lang="sv-SE" sz="1400" err="1" smtClean="0"/>
                            <a:t>Constant</a:t>
                          </a:r>
                          <a:r>
                            <a:rPr lang="sv-SE" sz="1400" baseline="0" smtClean="0"/>
                            <a:t> (R/Q)</a:t>
                          </a:r>
                          <a:endParaRPr lang="sv-S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v-SE" sz="1400" smtClean="0"/>
                            <a:t>213 </a:t>
                          </a:r>
                          <a:r>
                            <a:rPr lang="el-GR" sz="1400" smtClean="0"/>
                            <a:t>Ω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5344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3" t="-406818" r="-36748" b="-98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smtClean="0"/>
                            <a:t>62.5mA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5249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3" t="-518605" r="-36748" b="-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smtClean="0"/>
                            <a:t>400 kW</a:t>
                          </a:r>
                          <a:endParaRPr lang="sv-SE" sz="1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052736"/>
            <a:ext cx="525370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16016" y="3973706"/>
            <a:ext cx="4217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err="1"/>
              <a:t>Pulse</a:t>
            </a:r>
            <a:r>
              <a:rPr lang="sv-SE" sz="2000"/>
              <a:t> </a:t>
            </a:r>
            <a:r>
              <a:rPr lang="sv-SE" sz="2000" err="1"/>
              <a:t>Structure</a:t>
            </a:r>
            <a:r>
              <a:rPr lang="sv-SE" sz="2000"/>
              <a:t> </a:t>
            </a:r>
            <a:r>
              <a:rPr lang="sv-SE" sz="2000" err="1"/>
              <a:t>of</a:t>
            </a:r>
            <a:r>
              <a:rPr lang="sv-SE" sz="2000"/>
              <a:t> ESS SC Cavities</a:t>
            </a:r>
          </a:p>
          <a:p>
            <a:pPr algn="ctr"/>
            <a:r>
              <a:rPr lang="sv-SE" sz="1400"/>
              <a:t>(Courtesy of Olof Troeng)</a:t>
            </a:r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7544" y="4653136"/>
                <a:ext cx="8568952" cy="1373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2000">
                    <a:solidFill>
                      <a:srgbClr val="FF0000"/>
                    </a:solidFill>
                  </a:rPr>
                  <a:t>The spoke cavities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sv-SE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sv-SE" sz="2000">
                    <a:solidFill>
                      <a:srgbClr val="FF0000"/>
                    </a:solidFill>
                  </a:rPr>
                  <a:t>=0.5), </a:t>
                </a:r>
                <a:r>
                  <a:rPr lang="sv-SE" sz="2000"/>
                  <a:t>medium-beta elliptical cavities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sv-SE" sz="2000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sv-SE" sz="2000"/>
                  <a:t> = 0.67), high-beta elliptical cavities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sv-SE" sz="2000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sv-SE" sz="2000"/>
                  <a:t> = 0.86).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2000"/>
                  <a:t>Pulse profile: 3.5 ms, 5% duty cycle.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2000"/>
                  <a:t>In </a:t>
                </a:r>
                <a:r>
                  <a:rPr lang="sv-SE" sz="2000" err="1"/>
                  <a:t>this</a:t>
                </a:r>
                <a:r>
                  <a:rPr lang="sv-SE" sz="2000"/>
                  <a:t> </a:t>
                </a:r>
                <a:r>
                  <a:rPr lang="sv-SE" sz="2000" err="1"/>
                  <a:t>work</a:t>
                </a:r>
                <a:r>
                  <a:rPr lang="sv-SE" sz="2000"/>
                  <a:t>, </a:t>
                </a:r>
                <a:r>
                  <a:rPr lang="sv-SE" sz="2000" err="1"/>
                  <a:t>we</a:t>
                </a:r>
                <a:r>
                  <a:rPr lang="sv-SE" sz="2000"/>
                  <a:t> focus on the </a:t>
                </a:r>
                <a:r>
                  <a:rPr lang="sv-SE" sz="2000" err="1"/>
                  <a:t>cavity</a:t>
                </a:r>
                <a:r>
                  <a:rPr lang="sv-SE" sz="2000"/>
                  <a:t> </a:t>
                </a:r>
                <a:r>
                  <a:rPr lang="sv-SE" sz="2000" err="1"/>
                  <a:t>filling</a:t>
                </a:r>
                <a:r>
                  <a:rPr lang="sv-SE" sz="2000"/>
                  <a:t> prior </a:t>
                </a:r>
                <a:r>
                  <a:rPr lang="sv-SE" sz="2000" err="1"/>
                  <a:t>to</a:t>
                </a:r>
                <a:r>
                  <a:rPr lang="sv-SE" sz="2000"/>
                  <a:t> </a:t>
                </a:r>
                <a:r>
                  <a:rPr lang="sv-SE" sz="2000" err="1"/>
                  <a:t>beam</a:t>
                </a:r>
                <a:r>
                  <a:rPr lang="sv-SE" sz="2000"/>
                  <a:t> </a:t>
                </a:r>
                <a:r>
                  <a:rPr lang="sv-SE" sz="2000" err="1"/>
                  <a:t>arrival</a:t>
                </a:r>
                <a:r>
                  <a:rPr lang="sv-SE" sz="2000"/>
                  <a:t>.</a:t>
                </a:r>
                <a:endParaRPr lang="en-US" sz="20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53136"/>
                <a:ext cx="8568952" cy="1373325"/>
              </a:xfrm>
              <a:prstGeom prst="rect">
                <a:avLst/>
              </a:prstGeom>
              <a:blipFill rotWithShape="1">
                <a:blip r:embed="rId5"/>
                <a:stretch>
                  <a:fillRect l="-641" t="-2212" r="-356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 bwMode="auto">
          <a:xfrm>
            <a:off x="6824926" y="3259360"/>
            <a:ext cx="1138216" cy="1696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9161" y="319029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sv-SE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159787"/>
            <a:ext cx="3252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00" b="1"/>
              <a:t>(*) ESS = European Spallation Sources</a:t>
            </a:r>
            <a:endParaRPr lang="en-US" sz="1300" b="1"/>
          </a:p>
        </p:txBody>
      </p:sp>
      <p:sp>
        <p:nvSpPr>
          <p:cNvPr id="17" name="TextBox 16"/>
          <p:cNvSpPr txBox="1"/>
          <p:nvPr/>
        </p:nvSpPr>
        <p:spPr>
          <a:xfrm>
            <a:off x="6084168" y="3650541"/>
            <a:ext cx="21771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>
                <a:solidFill>
                  <a:srgbClr val="92D050"/>
                </a:solidFill>
              </a:rPr>
              <a:t>Step Charging Scheme</a:t>
            </a:r>
            <a:endParaRPr lang="en-US" sz="1500">
              <a:solidFill>
                <a:srgbClr val="92D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824926" y="2636912"/>
            <a:ext cx="144016" cy="1041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STEP CHARGING SCHEME</a:t>
            </a:r>
            <a:endParaRPr lang="en-US" sz="3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94" y="878469"/>
            <a:ext cx="205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RF Source</a:t>
            </a:r>
            <a:endParaRPr lang="sv-SE" sz="28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7884" y="1052736"/>
            <a:ext cx="17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Circulator</a:t>
            </a:r>
            <a:endParaRPr lang="sv-SE" sz="28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2280" y="108090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Cavity</a:t>
            </a:r>
            <a:endParaRPr lang="sv-SE" sz="28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781" y="592356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Load</a:t>
            </a:r>
            <a:endParaRPr lang="sv-SE" sz="2800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425456" y="1514401"/>
            <a:ext cx="6048672" cy="230833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58691" y="1844824"/>
            <a:ext cx="4401987" cy="9964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2025457" y="2595063"/>
            <a:ext cx="1690135" cy="230833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5495" b="22460"/>
          <a:stretch/>
        </p:blipFill>
        <p:spPr>
          <a:xfrm rot="5400000">
            <a:off x="1661980" y="4359913"/>
            <a:ext cx="2832739" cy="122401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143352" y="1470103"/>
            <a:ext cx="1808067" cy="2449333"/>
            <a:chOff x="7312496" y="1772816"/>
            <a:chExt cx="1808067" cy="2449333"/>
          </a:xfrm>
        </p:grpSpPr>
        <p:pic>
          <p:nvPicPr>
            <p:cNvPr id="16" name="Image 24" descr="geom_meca.pn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356563" y="2126462"/>
              <a:ext cx="1764000" cy="159221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312496" y="3698929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1" err="1">
                  <a:solidFill>
                    <a:prstClr val="black"/>
                  </a:solidFill>
                  <a:latin typeface="Garamond" panose="02020404030301010803" pitchFamily="18" charset="0"/>
                </a:rPr>
                <a:t>Spoke</a:t>
              </a:r>
              <a:r>
                <a:rPr lang="sv-SE" sz="1600" b="1">
                  <a:solidFill>
                    <a:prstClr val="black"/>
                  </a:solidFill>
                  <a:latin typeface="Garamond" panose="02020404030301010803" pitchFamily="18" charset="0"/>
                </a:rPr>
                <a:t> </a:t>
              </a:r>
              <a:r>
                <a:rPr lang="sv-SE" sz="1600" b="1" err="1">
                  <a:solidFill>
                    <a:prstClr val="black"/>
                  </a:solidFill>
                  <a:latin typeface="Garamond" panose="02020404030301010803" pitchFamily="18" charset="0"/>
                </a:rPr>
                <a:t>Cavity</a:t>
              </a:r>
              <a:endParaRPr lang="sv-SE" sz="1600" b="1">
                <a:solidFill>
                  <a:prstClr val="black"/>
                </a:solidFill>
                <a:latin typeface="Garamond" panose="02020404030301010803" pitchFamily="18" charset="0"/>
              </a:endParaRPr>
            </a:p>
            <a:p>
              <a:pPr algn="ctr"/>
              <a:r>
                <a:rPr lang="sv-SE" sz="1200">
                  <a:solidFill>
                    <a:prstClr val="black"/>
                  </a:solidFill>
                  <a:latin typeface="Garamond" panose="02020404030301010803" pitchFamily="18" charset="0"/>
                </a:rPr>
                <a:t>(super - conducting)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43272" y="1772816"/>
              <a:ext cx="9440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600" err="1">
                  <a:solidFill>
                    <a:prstClr val="black"/>
                  </a:solidFill>
                  <a:latin typeface="Calibri"/>
                </a:rPr>
                <a:t>Courtesy</a:t>
              </a:r>
              <a:r>
                <a:rPr lang="sv-SE" sz="60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sv-SE" sz="600" err="1">
                  <a:solidFill>
                    <a:prstClr val="black"/>
                  </a:solidFill>
                  <a:latin typeface="Calibri"/>
                </a:rPr>
                <a:t>of</a:t>
              </a:r>
              <a:r>
                <a:rPr lang="sv-SE" sz="600">
                  <a:solidFill>
                    <a:prstClr val="black"/>
                  </a:solidFill>
                  <a:latin typeface="Calibri"/>
                </a:rPr>
                <a:t> P. </a:t>
              </a:r>
              <a:r>
                <a:rPr lang="sv-SE" sz="600" err="1">
                  <a:solidFill>
                    <a:prstClr val="black"/>
                  </a:solidFill>
                  <a:latin typeface="Calibri"/>
                </a:rPr>
                <a:t>Duthil</a:t>
              </a:r>
              <a:endParaRPr lang="sv-SE" sz="6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3" r="24375" b="6425"/>
          <a:stretch/>
        </p:blipFill>
        <p:spPr>
          <a:xfrm>
            <a:off x="66094" y="1386060"/>
            <a:ext cx="1373485" cy="25010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58" y="2283154"/>
            <a:ext cx="2660651" cy="2749101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21" name="Group 20"/>
          <p:cNvGrpSpPr/>
          <p:nvPr/>
        </p:nvGrpSpPr>
        <p:grpSpPr>
          <a:xfrm>
            <a:off x="6252433" y="3657705"/>
            <a:ext cx="3034511" cy="2902232"/>
            <a:chOff x="5220064" y="880149"/>
            <a:chExt cx="4505320" cy="529809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64" y="880149"/>
              <a:ext cx="3913849" cy="4032000"/>
            </a:xfrm>
            <a:prstGeom prst="rect">
              <a:avLst/>
            </a:prstGeom>
          </p:spPr>
        </p:pic>
        <p:sp>
          <p:nvSpPr>
            <p:cNvPr id="23" name="Right Brace 22"/>
            <p:cNvSpPr/>
            <p:nvPr/>
          </p:nvSpPr>
          <p:spPr bwMode="auto">
            <a:xfrm rot="5400000">
              <a:off x="6767673" y="3477109"/>
              <a:ext cx="949821" cy="3011760"/>
            </a:xfrm>
            <a:prstGeom prst="rightBrace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40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81085" y="5276064"/>
              <a:ext cx="4344299" cy="90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Charging time</a:t>
              </a:r>
              <a:endParaRPr lang="sv-SE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" y="3868591"/>
            <a:ext cx="2488190" cy="2036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9032" y="564503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solidFill>
                  <a:srgbClr val="FF0000"/>
                </a:solidFill>
              </a:rPr>
              <a:t>Minimizing Reflection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4449792" y="4005064"/>
            <a:ext cx="122208" cy="1512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986362" y="447853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RF Power </a:t>
            </a:r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752837" y="4221088"/>
            <a:ext cx="434787" cy="270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863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OPTIMAL CHARGING SCHEME</a:t>
            </a:r>
            <a:endParaRPr lang="sv-SE" sz="3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7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57200" y="2474972"/>
            <a:ext cx="6779096" cy="62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>
                <a:solidFill>
                  <a:sysClr val="windowText" lastClr="000000"/>
                </a:solidFill>
              </a:rPr>
              <a:t>Instantaneous cavity voltage</a:t>
            </a:r>
          </a:p>
          <a:p>
            <a:pPr>
              <a:defRPr/>
            </a:pPr>
            <a:endParaRPr lang="en-US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1" y="1050201"/>
            <a:ext cx="3787568" cy="14022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801" y="157513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baseline="-25000" dirty="0" err="1">
                <a:solidFill>
                  <a:srgbClr val="000000"/>
                </a:solidFill>
              </a:rPr>
              <a:t>b</a:t>
            </a:r>
            <a:endParaRPr lang="sv-SE" sz="2400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7152" y="11247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</a:t>
            </a:r>
            <a:r>
              <a:rPr lang="en-US" sz="2400" baseline="-25000">
                <a:solidFill>
                  <a:srgbClr val="000000"/>
                </a:solidFill>
              </a:rPr>
              <a:t>g</a:t>
            </a:r>
            <a:endParaRPr lang="sv-SE" sz="2400" baseline="-250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5060" y="1927440"/>
            <a:ext cx="38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err="1">
                <a:solidFill>
                  <a:srgbClr val="000000"/>
                </a:solidFill>
              </a:rPr>
              <a:t>I</a:t>
            </a:r>
            <a:r>
              <a:rPr lang="en-US" sz="2400" baseline="-25000" err="1">
                <a:solidFill>
                  <a:srgbClr val="000000"/>
                </a:solidFill>
              </a:rPr>
              <a:t>r</a:t>
            </a:r>
            <a:endParaRPr lang="sv-SE" sz="2400" baseline="-25000">
              <a:solidFill>
                <a:srgbClr val="0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86" y="2564161"/>
            <a:ext cx="821712" cy="3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3" y="3042894"/>
            <a:ext cx="5776767" cy="402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078" y="3510050"/>
            <a:ext cx="185264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</a:rPr>
              <a:t>Filling time (Natural time scale)</a:t>
            </a:r>
            <a:endParaRPr lang="sv-SE" sz="17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200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83568" y="3279094"/>
            <a:ext cx="343602" cy="171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267930" y="3498536"/>
            <a:ext cx="10801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000000"/>
                </a:solidFill>
              </a:rPr>
              <a:t>Loaded Quality factor</a:t>
            </a:r>
            <a:endParaRPr lang="sv-SE" sz="170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3395722" y="3510049"/>
            <a:ext cx="486957" cy="3424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841998" y="231346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Generator current</a:t>
            </a:r>
            <a:endParaRPr lang="sv-SE" sz="200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 bwMode="auto">
          <a:xfrm flipH="1">
            <a:off x="6529816" y="2667407"/>
            <a:ext cx="312182" cy="4279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186542" y="1540626"/>
            <a:ext cx="1549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Loaded cavity impedance</a:t>
            </a:r>
            <a:endParaRPr lang="sv-SE" sz="200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5796136" y="2564161"/>
            <a:ext cx="119866" cy="531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01" y="3787997"/>
            <a:ext cx="300465" cy="28803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 rot="5400000">
            <a:off x="4280583" y="3670966"/>
            <a:ext cx="578641" cy="23149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370118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(Nominal cavity voltage)</a:t>
            </a: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065" y="4375699"/>
            <a:ext cx="4044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ysClr val="windowText" lastClr="000000"/>
                </a:solidFill>
              </a:rPr>
              <a:t> Reflected current</a:t>
            </a: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0" y="4712874"/>
            <a:ext cx="7200000" cy="5677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4656" y="5244112"/>
            <a:ext cx="181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External Quality factor</a:t>
            </a:r>
            <a:endParaRPr lang="sv-SE" sz="200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2609131" y="5322818"/>
            <a:ext cx="988851" cy="4667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718037" y="5296849"/>
            <a:ext cx="2036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Bare cavity Quality factor</a:t>
            </a:r>
            <a:endParaRPr lang="sv-SE" sz="200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 flipV="1">
            <a:off x="4617231" y="5280643"/>
            <a:ext cx="980167" cy="297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8C0B343-8D6E-4183-A065-C925545AD90B}"/>
              </a:ext>
            </a:extLst>
          </p:cNvPr>
          <p:cNvSpPr txBox="1"/>
          <p:nvPr/>
        </p:nvSpPr>
        <p:spPr>
          <a:xfrm>
            <a:off x="457199" y="5980582"/>
            <a:ext cx="8161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/>
              <a:t>(*)</a:t>
            </a:r>
            <a:r>
              <a:rPr lang="sv-SE" sz="1300" b="1"/>
              <a:t> A. Bhattacharya, et al, “</a:t>
            </a:r>
            <a:r>
              <a:rPr lang="en-US" sz="1300" b="1"/>
              <a:t>Minimization of power consumption during charging of superconducting accelerating cavities,” Nuclear Instruments and Methods in Physics Research A, 801, 78–85</a:t>
            </a:r>
            <a:endParaRPr lang="sv-SE" sz="1300" b="1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4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993508" cy="504825"/>
          </a:xfrm>
        </p:spPr>
        <p:txBody>
          <a:bodyPr/>
          <a:lstStyle/>
          <a:p>
            <a:r>
              <a:rPr lang="en-US" sz="3000"/>
              <a:t> A COMPARISON OF TWO SCHEMES</a:t>
            </a:r>
            <a:endParaRPr lang="sv-SE" sz="3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19DF2-6003-4A82-98B3-D25138217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16" y="908720"/>
            <a:ext cx="6841528" cy="5367152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D4B5AFD-3CC0-4EE9-804B-1DE5E0FC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99" y="2996952"/>
            <a:ext cx="289607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0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MOTIVATION</a:t>
            </a:r>
            <a:endParaRPr lang="sv-SE" sz="32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3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9100-4995-4B79-B3D2-562FD41D7BCE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53693" y="2003208"/>
            <a:ext cx="6243911" cy="3602632"/>
            <a:chOff x="150985" y="2133600"/>
            <a:chExt cx="8840615" cy="4521707"/>
          </a:xfrm>
        </p:grpSpPr>
        <p:pic>
          <p:nvPicPr>
            <p:cNvPr id="12" name="Picture 11" descr="C:\Science\ESS\reports&amp;papers\E_Waves_combiners\full_combine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0985" y="3487113"/>
              <a:ext cx="8840615" cy="2931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524000" y="2133600"/>
              <a:ext cx="1240888" cy="50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4 x 12</a:t>
              </a:r>
              <a:endParaRPr lang="en-GB" sz="20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385992" y="5562600"/>
              <a:ext cx="5236189" cy="1071872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61291" y="6193642"/>
              <a:ext cx="1832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Calibri"/>
                  <a:ea typeface="+mn-ea"/>
                </a:rPr>
                <a:t>1.2 meter</a:t>
              </a:r>
              <a:endParaRPr lang="en-GB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 rot="16200000" flipH="1">
              <a:off x="1658559" y="2252768"/>
              <a:ext cx="872464" cy="1601614"/>
            </a:xfrm>
            <a:prstGeom prst="bentArrow">
              <a:avLst>
                <a:gd name="adj1" fmla="val 16818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endParaRPr lang="en-GB" sz="1600">
                <a:solidFill>
                  <a:prstClr val="black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333500" y="4255323"/>
              <a:ext cx="264092" cy="4572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endParaRPr lang="en-GB" sz="1600">
                <a:solidFill>
                  <a:prstClr val="white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6472769" y="5562600"/>
              <a:ext cx="1295399" cy="609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endParaRPr lang="en-GB" sz="160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70510" y="4938285"/>
              <a:ext cx="1397657" cy="463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FF"/>
                  </a:solidFill>
                  <a:latin typeface="Calibri"/>
                  <a:ea typeface="+mn-ea"/>
                </a:rPr>
                <a:t>400 kW</a:t>
              </a:r>
              <a:endParaRPr lang="en-GB">
                <a:solidFill>
                  <a:srgbClr val="0000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67584" y="1839801"/>
            <a:ext cx="1616127" cy="1682900"/>
            <a:chOff x="2362200" y="1809929"/>
            <a:chExt cx="1905000" cy="1771471"/>
          </a:xfrm>
        </p:grpSpPr>
        <p:grpSp>
          <p:nvGrpSpPr>
            <p:cNvPr id="23" name="Group 22"/>
            <p:cNvGrpSpPr/>
            <p:nvPr/>
          </p:nvGrpSpPr>
          <p:grpSpPr>
            <a:xfrm rot="16200000">
              <a:off x="2520882" y="1821104"/>
              <a:ext cx="1584807" cy="1752600"/>
              <a:chOff x="6300632" y="3352799"/>
              <a:chExt cx="1985355" cy="2114967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751815" y="3488896"/>
                <a:ext cx="1133970" cy="183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 descr="C:\DATA\WORK\UU\- FREIA\6 10kW\combiners-splitters-dividers\QW_combiner\Gysel_Magnus_fine_tuning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5400000">
                <a:off x="6933610" y="2743787"/>
                <a:ext cx="743365" cy="1961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DATA\WORK\UU\- FREIA\6 10kW\combiners-splitters-dividers\QW_combiner\Gysel_Magnus_fine_tuning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6200000">
                <a:off x="6909644" y="4115388"/>
                <a:ext cx="743366" cy="1961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2362200" y="1809929"/>
              <a:ext cx="1905000" cy="17714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endParaRPr lang="sv-SE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6200000">
            <a:off x="5883401" y="1789800"/>
            <a:ext cx="452861" cy="1447381"/>
            <a:chOff x="5864278" y="5696366"/>
            <a:chExt cx="270000" cy="1085434"/>
          </a:xfrm>
        </p:grpSpPr>
        <p:sp>
          <p:nvSpPr>
            <p:cNvPr id="29" name="Isosceles Triangle 28"/>
            <p:cNvSpPr/>
            <p:nvPr/>
          </p:nvSpPr>
          <p:spPr>
            <a:xfrm>
              <a:off x="5864278" y="5989966"/>
              <a:ext cx="270000" cy="270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endParaRPr lang="sv-SE" sz="1600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999278" y="5696366"/>
              <a:ext cx="0" cy="1085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>
              <a:off x="5924172" y="6400800"/>
              <a:ext cx="152659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</a:pPr>
              <a:endParaRPr lang="sv-SE" sz="1600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97115" y="1062071"/>
            <a:ext cx="2209800" cy="8461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400 kW station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with major components developed at FREIA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47156" y="2841757"/>
            <a:ext cx="1908001" cy="8461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300 W pre-amplifier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1 SSA module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1 SSA 25 W amplifier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92324" y="791674"/>
            <a:ext cx="2842851" cy="132342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10 kW output power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8 SSPA modules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Gysel combiner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&amp; splitter  8:1</a:t>
            </a:r>
          </a:p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endParaRPr lang="sv-SE" sz="16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3528" y="5589240"/>
            <a:ext cx="882047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/>
              <a:t>(*) D. D. et al, “A compact 10 kw solid-state RF power amplifier at 352 MHz,” </a:t>
            </a:r>
            <a:r>
              <a:rPr lang="en-US" sz="1100" b="1" i="1"/>
              <a:t>Journal of Physics: Conference Series</a:t>
            </a:r>
            <a:r>
              <a:rPr lang="en-US" sz="1100" b="1"/>
              <a:t>, vol. 874, no. 1, p. 012093, 2017. [Online]. Available: </a:t>
            </a:r>
            <a:r>
              <a:rPr lang="en-US" sz="1100" b="1">
                <a:hlinkClick r:id="rId7"/>
              </a:rPr>
              <a:t>http://stacks.iop.org/1742-6596/874/i=1/a=012093</a:t>
            </a:r>
            <a:endParaRPr lang="en-US" sz="1100" b="1"/>
          </a:p>
          <a:p>
            <a:r>
              <a:rPr lang="en-US" sz="1100" b="1"/>
              <a:t>(**)</a:t>
            </a:r>
            <a:r>
              <a:rPr lang="sv-SE" b="1"/>
              <a:t> </a:t>
            </a:r>
            <a:r>
              <a:rPr lang="sv-SE" sz="1100" b="1"/>
              <a:t>L. Haapala, A. Eriksson, L. H. </a:t>
            </a:r>
            <a:r>
              <a:rPr lang="sv-SE" sz="1100" b="1" err="1"/>
              <a:t>Duc</a:t>
            </a:r>
            <a:r>
              <a:rPr lang="sv-SE" sz="1100" b="1"/>
              <a:t>, and D. </a:t>
            </a:r>
            <a:r>
              <a:rPr lang="sv-SE" sz="1100" b="1" err="1"/>
              <a:t>Dancila</a:t>
            </a:r>
            <a:r>
              <a:rPr lang="sv-SE" sz="1100" b="1"/>
              <a:t>, “Kilowatt-</a:t>
            </a:r>
            <a:r>
              <a:rPr lang="sv-SE" sz="1100" b="1" err="1"/>
              <a:t>level</a:t>
            </a:r>
            <a:r>
              <a:rPr lang="sv-SE" sz="1100" b="1"/>
              <a:t>  </a:t>
            </a:r>
            <a:r>
              <a:rPr lang="sv-SE" sz="1100" b="1" err="1"/>
              <a:t>power</a:t>
            </a:r>
            <a:r>
              <a:rPr lang="sv-SE" sz="1100" b="1"/>
              <a:t> </a:t>
            </a:r>
            <a:r>
              <a:rPr lang="sv-SE" sz="1100" b="1" err="1"/>
              <a:t>amplifier</a:t>
            </a:r>
            <a:r>
              <a:rPr lang="sv-SE" sz="1100" b="1"/>
              <a:t> in a </a:t>
            </a:r>
            <a:r>
              <a:rPr lang="sv-SE" sz="1100" b="1" err="1"/>
              <a:t>single-ended</a:t>
            </a:r>
            <a:r>
              <a:rPr lang="sv-SE" sz="1100" b="1"/>
              <a:t> </a:t>
            </a:r>
            <a:r>
              <a:rPr lang="sv-SE" sz="1100" b="1" err="1"/>
              <a:t>architecture</a:t>
            </a:r>
            <a:r>
              <a:rPr lang="sv-SE" sz="1100" b="1"/>
              <a:t> at 352 MHz,” </a:t>
            </a:r>
            <a:r>
              <a:rPr lang="sv-SE" sz="1100" b="1" i="1"/>
              <a:t>Electronics Letters</a:t>
            </a:r>
            <a:r>
              <a:rPr lang="sv-SE" sz="1100" b="1"/>
              <a:t>, vol. 52, no. 18, </a:t>
            </a:r>
            <a:r>
              <a:rPr lang="sv-SE" sz="1100" b="1" err="1"/>
              <a:t>pp</a:t>
            </a:r>
            <a:r>
              <a:rPr lang="sv-SE" sz="1100" b="1"/>
              <a:t>. 1552–1554, 2016.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B6A371-F485-46CC-AABF-1390A72B7D47}"/>
              </a:ext>
            </a:extLst>
          </p:cNvPr>
          <p:cNvSpPr txBox="1"/>
          <p:nvPr/>
        </p:nvSpPr>
        <p:spPr>
          <a:xfrm>
            <a:off x="6909078" y="2027871"/>
            <a:ext cx="1908001" cy="83097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Input RF pulsed signal with optimal shaping function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53E970-4E1E-4D96-A163-7EDC2BA5399D}"/>
              </a:ext>
            </a:extLst>
          </p:cNvPr>
          <p:cNvSpPr txBox="1"/>
          <p:nvPr/>
        </p:nvSpPr>
        <p:spPr>
          <a:xfrm>
            <a:off x="6909077" y="3776170"/>
            <a:ext cx="1908001" cy="83097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829366" fontAlgn="auto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solidFill>
                  <a:prstClr val="black"/>
                </a:solidFill>
                <a:latin typeface="Calibri"/>
                <a:ea typeface="+mn-ea"/>
              </a:rPr>
              <a:t>Output RF pulsed of 400 kW with optimal shaping function</a:t>
            </a:r>
          </a:p>
        </p:txBody>
      </p:sp>
    </p:spTree>
    <p:extLst>
      <p:ext uri="{BB962C8B-B14F-4D97-AF65-F5344CB8AC3E}">
        <p14:creationId xmlns:p14="http://schemas.microsoft.com/office/powerpoint/2010/main" val="27423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/>
              <a:t>SSPA DESIGN FOR OPTIMAL SCHEME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6/19/2019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Long Hoang </a:t>
            </a:r>
            <a:r>
              <a:rPr lang="en-US" err="1">
                <a:solidFill>
                  <a:srgbClr val="000000"/>
                </a:solidFill>
              </a:rPr>
              <a:t>Duc</a:t>
            </a:r>
            <a:r>
              <a:rPr lang="en-US">
                <a:solidFill>
                  <a:srgbClr val="000000"/>
                </a:solidFill>
              </a:rPr>
              <a:t> et al, ARIES Workshop on Energy Efficient RF, 18-20 June 2019</a:t>
            </a:r>
            <a:endParaRPr lang="en-US">
              <a:hlinkClick r:id="rId3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9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9" y="879826"/>
            <a:ext cx="4413567" cy="336429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 bwMode="auto">
          <a:xfrm>
            <a:off x="1618383" y="2934390"/>
            <a:ext cx="407017" cy="415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60927" y="2565058"/>
            <a:ext cx="165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Low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6703" y="2072124"/>
            <a:ext cx="24730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00"/>
              <a:t>400 kW SSPA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5E240-D23F-43A8-800A-8D98D11A3264}"/>
              </a:ext>
            </a:extLst>
          </p:cNvPr>
          <p:cNvSpPr txBox="1"/>
          <p:nvPr/>
        </p:nvSpPr>
        <p:spPr>
          <a:xfrm>
            <a:off x="227161" y="4264059"/>
            <a:ext cx="8739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efficiency of solid state amplifiers is low at low-power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>
                <a:latin typeface="Times New Roman" panose="02020603050405020304" pitchFamily="18" charset="0"/>
                <a:cs typeface="Times New Roman" panose="02020603050405020304" pitchFamily="18" charset="0"/>
              </a:rPr>
              <a:t>To apply optimal charging scheme on SSPAs, the efficiency at low power must be taken consideration.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>
                <a:latin typeface="Times New Roman" panose="02020603050405020304" pitchFamily="18" charset="0"/>
                <a:cs typeface="Times New Roman" panose="02020603050405020304" pitchFamily="18" charset="0"/>
              </a:rPr>
              <a:t>Envelope tracking technique is chosen to improve the overall efficiency during the charging time of 300 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proof of concept design is implemented to be used for optimal charging 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223FF59D-0960-4579-9BFA-15EA1CD35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24" y="879826"/>
            <a:ext cx="4233314" cy="342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87ED9F-56DF-4869-9C84-901C68C4FD14}"/>
              </a:ext>
            </a:extLst>
          </p:cNvPr>
          <p:cNvSpPr txBox="1"/>
          <p:nvPr/>
        </p:nvSpPr>
        <p:spPr>
          <a:xfrm>
            <a:off x="5975337" y="2182396"/>
            <a:ext cx="20819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00"/>
              <a:t>1kW SSPA</a:t>
            </a:r>
          </a:p>
        </p:txBody>
      </p:sp>
    </p:spTree>
    <p:extLst>
      <p:ext uri="{BB962C8B-B14F-4D97-AF65-F5344CB8AC3E}">
        <p14:creationId xmlns:p14="http://schemas.microsoft.com/office/powerpoint/2010/main" val="2382180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315,7941"/>
  <p:tag name="LATEXADDIN" val="\documentclass{article}&#10;\usepackage{amsmath}&#10;\pagestyle{empty}&#10;\begin{document}&#10;&#10;$\left(V(t)\right)$&#10;&#10;&#10;\end{document}"/>
  <p:tag name="IGUANATEXSIZE" val="20"/>
  <p:tag name="IGUANATEXCURSOR" val="98"/>
  <p:tag name="TRANSPARENCY" val="True"/>
  <p:tag name="FILENAME" val=""/>
  <p:tag name="INPUTTYPE" val="0"/>
  <p:tag name="LATEXENGINEID" val="1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,2721"/>
  <p:tag name="ORIGINALWIDTH" val="2274,318"/>
  <p:tag name="LATEXADDIN" val="\documentclass{article}&#10;\usepackage{amsmath}&#10;\pagestyle{empty}&#10;\begin{document}&#10;$t_F\dot{V}(t) + \left(1-i \frac{2\Delta\omega}{\omega}Q_L\right) V(t) = 2Z_L T I_g(t)$&#10;\end{document}"/>
  <p:tag name="IGUANATEXSIZE" val="20"/>
  <p:tag name="IGUANATEXCURSOR" val="182"/>
  <p:tag name="TRANSPARENCY" val="True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08,7652"/>
  <p:tag name="LATEXADDIN" val="\documentclass{article}&#10;\usepackage{amsmath}&#10;\pagestyle{empty}&#10;\begin{document}&#10;&#10;$V_c$&#10;&#10;&#10;\end{document}"/>
  <p:tag name="IGUANATEXSIZE" val="20"/>
  <p:tag name="IGUANATEXCURSOR" val="85"/>
  <p:tag name="TRANSPARENCY" val="True"/>
  <p:tag name="FILENAME" val=""/>
  <p:tag name="INPUTTYPE" val="0"/>
  <p:tag name="LATEXENGINEID" val="1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2834,646"/>
  <p:tag name="LATEXADDIN" val="\documentclass{article}&#10;\usepackage{amsmath}&#10;\pagestyle{empty}&#10;\begin{document}&#10;&#10;$I_r(t) =\frac{V(t)}{2(R/Q)T}\left(\frac{1}{Q_{ext}}-\frac{1}{Q_0} + 2i\frac{\Delta \omega }{\omega}\right) - \dot{V}(t)\frac{1}{\omega(R/Q)T}$&#10;&#10;&#10;&#10;\end{document}"/>
  <p:tag name="IGUANATEXSIZE" val="20"/>
  <p:tag name="IGUANATEXCURSOR" val="225"/>
  <p:tag name="TRANSPARENCY" val="True"/>
  <p:tag name="FILENAME" val=""/>
  <p:tag name="INPUTTYPE" val="0"/>
  <p:tag name="LATEXENGINEID" val="1"/>
  <p:tag name="TEMPFOLDER" val="c:\temp\"/>
</p:tagLst>
</file>

<file path=ppt/theme/theme1.xml><?xml version="1.0" encoding="utf-8"?>
<a:theme xmlns:a="http://schemas.openxmlformats.org/drawingml/2006/main" name="UUgrabard-FREIA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UUgrabard-FREIA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UUgrabard-FREIA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12107</TotalTime>
  <Words>1333</Words>
  <Application>Microsoft Office PowerPoint</Application>
  <PresentationFormat>On-screen Show (4:3)</PresentationFormat>
  <Paragraphs>221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Cambria Math</vt:lpstr>
      <vt:lpstr>Garamond</vt:lpstr>
      <vt:lpstr>HG Mincho Light J</vt:lpstr>
      <vt:lpstr>Times New Roman</vt:lpstr>
      <vt:lpstr>UUgrabard-FREIA</vt:lpstr>
      <vt:lpstr>2_UUgrabard-FREIA</vt:lpstr>
      <vt:lpstr>3_UUgrabard-FREIA</vt:lpstr>
      <vt:lpstr>A Design of kW Solid State Power Amplifier to be used for Optimal Charging of Superconducting Cavities</vt:lpstr>
      <vt:lpstr>Outline</vt:lpstr>
      <vt:lpstr>RF SUPERCONDUCTING CAVITIES</vt:lpstr>
      <vt:lpstr>ESS SUPERCONDUCTING CAVITIES</vt:lpstr>
      <vt:lpstr>STEP CHARGING SCHEME</vt:lpstr>
      <vt:lpstr>OPTIMAL CHARGING SCHEME</vt:lpstr>
      <vt:lpstr> A COMPARISON OF TWO SCHEMES</vt:lpstr>
      <vt:lpstr>MOTIVATION</vt:lpstr>
      <vt:lpstr>SSPA DESIGN FOR OPTIMAL SCHEME</vt:lpstr>
      <vt:lpstr>CHARACTERIZING SSPA MODULE</vt:lpstr>
      <vt:lpstr>BLOCK DIAGRAM OF THE SYSTEM </vt:lpstr>
      <vt:lpstr>OPTIMAL FILLING FUNCTIONS</vt:lpstr>
      <vt:lpstr>VOLTAGE AND CURRENT VS TIME</vt:lpstr>
      <vt:lpstr>DC AND RF OUTPUT POWER VS TIME</vt:lpstr>
      <vt:lpstr>EFFICIENCY USING ET TECHNIQUE</vt:lpstr>
      <vt:lpstr>TRACKING EFFICIENCY VS POWER</vt:lpstr>
      <vt:lpstr>ET SSPA VS OTHER TECHNOLOGIES</vt:lpstr>
      <vt:lpstr>ENERGY SAVINGS VS CHARGING TIME</vt:lpstr>
      <vt:lpstr>Conclusions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Anirban Bhattacharyya</dc:creator>
  <cp:lastModifiedBy>admin</cp:lastModifiedBy>
  <cp:revision>505</cp:revision>
  <cp:lastPrinted>2017-10-19T07:57:44Z</cp:lastPrinted>
  <dcterms:created xsi:type="dcterms:W3CDTF">2017-10-12T09:20:55Z</dcterms:created>
  <dcterms:modified xsi:type="dcterms:W3CDTF">2019-06-19T14:50:34Z</dcterms:modified>
</cp:coreProperties>
</file>