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81" r:id="rId3"/>
    <p:sldMasterId id="2147483684" r:id="rId4"/>
  </p:sldMasterIdLst>
  <p:notesMasterIdLst>
    <p:notesMasterId r:id="rId26"/>
  </p:notesMasterIdLst>
  <p:sldIdLst>
    <p:sldId id="305" r:id="rId5"/>
    <p:sldId id="306" r:id="rId6"/>
    <p:sldId id="266" r:id="rId7"/>
    <p:sldId id="307" r:id="rId8"/>
    <p:sldId id="260" r:id="rId9"/>
    <p:sldId id="321" r:id="rId10"/>
    <p:sldId id="322" r:id="rId11"/>
    <p:sldId id="285" r:id="rId12"/>
    <p:sldId id="272" r:id="rId13"/>
    <p:sldId id="268" r:id="rId14"/>
    <p:sldId id="280" r:id="rId15"/>
    <p:sldId id="283" r:id="rId16"/>
    <p:sldId id="278" r:id="rId17"/>
    <p:sldId id="320" r:id="rId18"/>
    <p:sldId id="317" r:id="rId19"/>
    <p:sldId id="318" r:id="rId20"/>
    <p:sldId id="286" r:id="rId21"/>
    <p:sldId id="319" r:id="rId22"/>
    <p:sldId id="310" r:id="rId23"/>
    <p:sldId id="311" r:id="rId24"/>
    <p:sldId id="279" r:id="rId2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002" autoAdjust="0"/>
    <p:restoredTop sz="97700" autoAdjust="0"/>
  </p:normalViewPr>
  <p:slideViewPr>
    <p:cSldViewPr>
      <p:cViewPr varScale="1">
        <p:scale>
          <a:sx n="116" d="100"/>
          <a:sy n="116" d="100"/>
        </p:scale>
        <p:origin x="108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ohannatorberntsson:Desktop:Exjobb:Excelbera&#776;kningar:Sammansta&#776;llning%20av%20bera&#776;kningsbar%20data%20-%20utkast%20till%20grafer%20att%20analyser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Electricity consumption</a:t>
            </a:r>
            <a:r>
              <a:rPr lang="en-US" baseline="0" dirty="0"/>
              <a:t> (</a:t>
            </a:r>
            <a:r>
              <a:rPr lang="en-US" baseline="0" dirty="0" err="1" smtClean="0"/>
              <a:t>GWh</a:t>
            </a:r>
            <a:r>
              <a:rPr lang="en-US" baseline="0" dirty="0" smtClean="0"/>
              <a:t>/y)</a:t>
            </a:r>
            <a:endParaRPr lang="en-US" dirty="0"/>
          </a:p>
        </c:rich>
      </c:tx>
      <c:layout>
        <c:manualLayout>
          <c:xMode val="edge"/>
          <c:yMode val="edge"/>
          <c:x val="0.22466424066089097"/>
          <c:y val="3.0474937097116933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'grafer till presentation'!$C$1:$N$1</c:f>
              <c:strCache>
                <c:ptCount val="12"/>
                <c:pt idx="0">
                  <c:v>1.PSI</c:v>
                </c:pt>
                <c:pt idx="1">
                  <c:v>2.ESRF</c:v>
                </c:pt>
                <c:pt idx="2">
                  <c:v>3.ISIS</c:v>
                </c:pt>
                <c:pt idx="3">
                  <c:v>4.KVI</c:v>
                </c:pt>
                <c:pt idx="4">
                  <c:v>5.INFN</c:v>
                </c:pt>
                <c:pt idx="5">
                  <c:v>6.ALBA</c:v>
                </c:pt>
                <c:pt idx="6">
                  <c:v>7.GSI</c:v>
                </c:pt>
                <c:pt idx="7">
                  <c:v>8.CERN</c:v>
                </c:pt>
                <c:pt idx="8">
                  <c:v>9.SOLEIL</c:v>
                </c:pt>
                <c:pt idx="9">
                  <c:v>10.DESY</c:v>
                </c:pt>
                <c:pt idx="10">
                  <c:v>11.ESS</c:v>
                </c:pt>
                <c:pt idx="11">
                  <c:v>12.MAX IV</c:v>
                </c:pt>
              </c:strCache>
            </c:strRef>
          </c:cat>
          <c:val>
            <c:numRef>
              <c:f>'grafer till presentation'!$C$6:$N$6</c:f>
              <c:numCache>
                <c:formatCode>General</c:formatCode>
                <c:ptCount val="12"/>
                <c:pt idx="0">
                  <c:v>125</c:v>
                </c:pt>
                <c:pt idx="1">
                  <c:v>64</c:v>
                </c:pt>
                <c:pt idx="2">
                  <c:v>70</c:v>
                </c:pt>
                <c:pt idx="3">
                  <c:v>4.1749999999999998</c:v>
                </c:pt>
                <c:pt idx="4">
                  <c:v>25</c:v>
                </c:pt>
                <c:pt idx="5">
                  <c:v>20</c:v>
                </c:pt>
                <c:pt idx="6">
                  <c:v>60</c:v>
                </c:pt>
                <c:pt idx="7">
                  <c:v>1220</c:v>
                </c:pt>
                <c:pt idx="8">
                  <c:v>36.768000000000001</c:v>
                </c:pt>
                <c:pt idx="9">
                  <c:v>150</c:v>
                </c:pt>
                <c:pt idx="10">
                  <c:v>270</c:v>
                </c:pt>
                <c:pt idx="11">
                  <c:v>65.624999999999986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83-47BE-8572-6202E460FD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638016"/>
        <c:axId val="49713088"/>
      </c:barChart>
      <c:catAx>
        <c:axId val="175638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9713088"/>
        <c:crosses val="autoZero"/>
        <c:auto val="1"/>
        <c:lblAlgn val="ctr"/>
        <c:lblOffset val="100"/>
        <c:noMultiLvlLbl val="0"/>
      </c:catAx>
      <c:valAx>
        <c:axId val="497130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GWh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56380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4E32D-3315-4A0F-BEED-ABAAF0FB0576}" type="datetimeFigureOut">
              <a:rPr lang="de-CH" smtClean="0"/>
              <a:t>18.06.2019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07E10-2F3D-4A97-B8ED-801694C2F7B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94591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F64D-41AF-4739-A800-8F89F839D03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77526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To edit footer: Insert -&gt; Header &amp; Footer</a:t>
            </a:r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6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90602"/>
            <a:ext cx="4038600" cy="4525963"/>
          </a:xfrm>
        </p:spPr>
        <p:txBody>
          <a:bodyPr vert="horz" wrap="square"/>
          <a:lstStyle>
            <a:lvl1pPr algn="l">
              <a:spcAft>
                <a:spcPts val="0"/>
              </a:spcAft>
              <a:buFont typeface="Arial"/>
              <a:buChar char="•"/>
              <a:defRPr sz="2400" baseline="0"/>
            </a:lvl1pPr>
            <a:lvl2pPr algn="l">
              <a:defRPr sz="20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To edit footer: Insert -&gt; Header &amp; Footer</a:t>
            </a:r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>
            <a:off x="4648200" y="990602"/>
            <a:ext cx="4038600" cy="4525963"/>
          </a:xfrm>
        </p:spPr>
        <p:txBody>
          <a:bodyPr vert="horz" wrap="square"/>
          <a:lstStyle>
            <a:lvl1pPr algn="l">
              <a:spcAft>
                <a:spcPts val="0"/>
              </a:spcAft>
              <a:buFont typeface="Arial"/>
              <a:buChar char="•"/>
              <a:defRPr sz="2400" baseline="0"/>
            </a:lvl1pPr>
            <a:lvl2pPr algn="l">
              <a:defRPr sz="20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822079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066800"/>
            <a:ext cx="4040188" cy="5635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0157A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GB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  <a:endParaRPr lang="en-GB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  <a:endParaRPr lang="en-GB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To edit footer: Insert -&gt; Header &amp; Footer</a:t>
            </a:r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457200" y="1828800"/>
            <a:ext cx="4040188" cy="1588"/>
          </a:xfrm>
          <a:prstGeom prst="line">
            <a:avLst/>
          </a:prstGeom>
          <a:ln>
            <a:solidFill>
              <a:srgbClr val="0157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 userDrawn="1"/>
        </p:nvCxnSpPr>
        <p:spPr>
          <a:xfrm>
            <a:off x="4651965" y="1828800"/>
            <a:ext cx="4040188" cy="1588"/>
          </a:xfrm>
          <a:prstGeom prst="line">
            <a:avLst/>
          </a:prstGeom>
          <a:ln>
            <a:solidFill>
              <a:srgbClr val="0157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4654050" y="1066800"/>
            <a:ext cx="4040188" cy="5635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0157A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8190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457200" y="1066800"/>
            <a:ext cx="8229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5486400" cy="195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To edit footer: Insert -&gt; Header &amp; Footer</a:t>
            </a:r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81B4523E-0E60-2F49-A1DB-8E66CE3DE81B}" type="slidenum">
              <a:rPr lang="en-GB" smtClean="0">
                <a:solidFill>
                  <a:srgbClr val="4F81BD">
                    <a:lumMod val="40000"/>
                    <a:lumOff val="60000"/>
                  </a:srgbClr>
                </a:solidFill>
              </a:rPr>
              <a:pPr/>
              <a:t>‹Nr.›</a:t>
            </a:fld>
            <a:endParaRPr lang="en-GB" dirty="0">
              <a:solidFill>
                <a:srgbClr val="4F81B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Espace réservé du titre 1"/>
          <p:cNvSpPr txBox="1">
            <a:spLocks/>
          </p:cNvSpPr>
          <p:nvPr userDrawn="1"/>
        </p:nvSpPr>
        <p:spPr>
          <a:xfrm>
            <a:off x="457200" y="274638"/>
            <a:ext cx="8229600" cy="5619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fr-FR" sz="3200" dirty="0" smtClean="0">
                <a:solidFill>
                  <a:srgbClr val="0157A4"/>
                </a:solidFill>
                <a:latin typeface="Arial"/>
                <a:cs typeface="Arial"/>
              </a:rPr>
              <a:t>Cliquez et modifiez le titre</a:t>
            </a:r>
            <a:endParaRPr lang="en-GB" sz="3200" dirty="0">
              <a:solidFill>
                <a:srgbClr val="0157A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1036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C86DD19-15EE-4698-975B-46410F95BC7B}" type="datetimeFigureOut">
              <a:rPr lang="de-CH" smtClean="0">
                <a:solidFill>
                  <a:prstClr val="black"/>
                </a:solidFill>
              </a:rPr>
              <a:pPr defTabSz="457200"/>
              <a:t>18.06.2019</a:t>
            </a:fld>
            <a:endParaRPr lang="de-CH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13A9-48F0-4A35-9758-F2CBB16290E0}" type="slidenum">
              <a:rPr lang="de-CH" smtClean="0">
                <a:solidFill>
                  <a:prstClr val="white"/>
                </a:solidFill>
              </a:rPr>
              <a:pPr/>
              <a:t>‹Nr.›</a:t>
            </a:fld>
            <a:endParaRPr lang="de-C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406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534400" y="635637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fld id="{81B4523E-0E60-2F49-A1DB-8E66CE3DE81B}" type="slidenum">
              <a:rPr lang="en-GB" smtClean="0">
                <a:solidFill>
                  <a:prstClr val="white"/>
                </a:solidFill>
              </a:rPr>
              <a:pPr defTabSz="457200"/>
              <a:t>‹Nr.›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759183" y="3518257"/>
            <a:ext cx="7924800" cy="492443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algn="r">
              <a:buFontTx/>
              <a:buNone/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buFontTx/>
              <a:buNone/>
              <a:defRPr>
                <a:solidFill>
                  <a:srgbClr val="1E386B"/>
                </a:solidFill>
              </a:defRPr>
            </a:lvl2pPr>
            <a:lvl3pPr>
              <a:buFontTx/>
              <a:buNone/>
              <a:defRPr>
                <a:solidFill>
                  <a:srgbClr val="1E386B"/>
                </a:solidFill>
              </a:defRPr>
            </a:lvl3pPr>
            <a:lvl4pPr>
              <a:buFontTx/>
              <a:buNone/>
              <a:defRPr>
                <a:solidFill>
                  <a:srgbClr val="1E386B"/>
                </a:solidFill>
              </a:defRPr>
            </a:lvl4pPr>
            <a:lvl5pPr>
              <a:buFontTx/>
              <a:buNone/>
              <a:defRPr>
                <a:solidFill>
                  <a:srgbClr val="1E386B"/>
                </a:solidFill>
              </a:defRPr>
            </a:lvl5pPr>
          </a:lstStyle>
          <a:p>
            <a:pPr lvl="0"/>
            <a:r>
              <a:rPr lang="fr-FR" dirty="0" smtClean="0"/>
              <a:t>Test </a:t>
            </a:r>
            <a:r>
              <a:rPr lang="en-GB" noProof="0" dirty="0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slide 1</a:t>
            </a:r>
          </a:p>
        </p:txBody>
      </p:sp>
      <p:sp>
        <p:nvSpPr>
          <p:cNvPr id="8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9183" y="5301208"/>
            <a:ext cx="7924800" cy="378210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1800" baseline="0">
                <a:solidFill>
                  <a:srgbClr val="F8B13C"/>
                </a:solidFill>
                <a:latin typeface="Arial"/>
                <a:cs typeface="Arial"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fr-FR" dirty="0" smtClean="0"/>
              <a:t>Test Name / Organisation</a:t>
            </a: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759183" y="4565462"/>
            <a:ext cx="7924800" cy="533110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FontTx/>
              <a:buNone/>
              <a:defRPr sz="3000" b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buFontTx/>
              <a:buNone/>
              <a:defRPr>
                <a:solidFill>
                  <a:srgbClr val="1E386B"/>
                </a:solidFill>
              </a:defRPr>
            </a:lvl2pPr>
            <a:lvl3pPr>
              <a:buFontTx/>
              <a:buNone/>
              <a:defRPr>
                <a:solidFill>
                  <a:srgbClr val="1E386B"/>
                </a:solidFill>
              </a:defRPr>
            </a:lvl3pPr>
            <a:lvl4pPr>
              <a:buFontTx/>
              <a:buNone/>
              <a:defRPr>
                <a:solidFill>
                  <a:srgbClr val="1E386B"/>
                </a:solidFill>
              </a:defRPr>
            </a:lvl4pPr>
            <a:lvl5pPr>
              <a:buFontTx/>
              <a:buNone/>
              <a:defRPr>
                <a:solidFill>
                  <a:srgbClr val="1E386B"/>
                </a:solidFill>
              </a:defRPr>
            </a:lvl5pPr>
          </a:lstStyle>
          <a:p>
            <a:pPr lvl="0"/>
            <a:r>
              <a:rPr lang="fr-FR" dirty="0" smtClean="0"/>
              <a:t>Test venue/date/</a:t>
            </a:r>
            <a:r>
              <a:rPr lang="fr-FR" dirty="0" err="1" smtClean="0"/>
              <a:t>event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3966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746302" y="3619500"/>
            <a:ext cx="7696200" cy="990600"/>
          </a:xfrm>
          <a:prstGeom prst="rect">
            <a:avLst/>
          </a:prstGeom>
        </p:spPr>
        <p:txBody>
          <a:bodyPr vert="horz" wrap="square"/>
          <a:lstStyle>
            <a:lvl1pPr algn="ctr">
              <a:buNone/>
              <a:defRPr sz="4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text</a:t>
            </a:r>
            <a:r>
              <a:rPr lang="fr-FR" dirty="0" smtClean="0"/>
              <a:t>...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9396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1068388"/>
            <a:ext cx="8229600" cy="30321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rgbClr val="0157A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To edit footer: Insert -&gt; Header &amp; Footer</a:t>
            </a:r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Espace réservé du titre 1"/>
          <p:cNvSpPr txBox="1">
            <a:spLocks/>
          </p:cNvSpPr>
          <p:nvPr userDrawn="1"/>
        </p:nvSpPr>
        <p:spPr>
          <a:xfrm>
            <a:off x="457200" y="274638"/>
            <a:ext cx="8229600" cy="5619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fr-FR" sz="3200" dirty="0" smtClean="0">
                <a:solidFill>
                  <a:srgbClr val="0157A4"/>
                </a:solidFill>
                <a:latin typeface="Arial"/>
                <a:cs typeface="Arial"/>
              </a:rPr>
              <a:t>Cliquez et modifiez le titre</a:t>
            </a:r>
            <a:endParaRPr lang="en-GB" sz="3200" dirty="0">
              <a:solidFill>
                <a:srgbClr val="0157A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8038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To edit footer: Insert -&gt; Header &amp; Footer</a:t>
            </a:r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917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90602"/>
            <a:ext cx="4038600" cy="4525963"/>
          </a:xfrm>
        </p:spPr>
        <p:txBody>
          <a:bodyPr vert="horz" wrap="square"/>
          <a:lstStyle>
            <a:lvl1pPr algn="l">
              <a:spcAft>
                <a:spcPts val="0"/>
              </a:spcAft>
              <a:buFont typeface="Arial"/>
              <a:buChar char="•"/>
              <a:defRPr sz="2400" baseline="0"/>
            </a:lvl1pPr>
            <a:lvl2pPr algn="l">
              <a:defRPr sz="20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To edit footer: Insert -&gt; Header &amp; Footer</a:t>
            </a:r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>
            <a:off x="4648200" y="990602"/>
            <a:ext cx="4038600" cy="4525963"/>
          </a:xfrm>
        </p:spPr>
        <p:txBody>
          <a:bodyPr vert="horz" wrap="square"/>
          <a:lstStyle>
            <a:lvl1pPr algn="l">
              <a:spcAft>
                <a:spcPts val="0"/>
              </a:spcAft>
              <a:buFont typeface="Arial"/>
              <a:buChar char="•"/>
              <a:defRPr sz="2400" baseline="0"/>
            </a:lvl1pPr>
            <a:lvl2pPr algn="l">
              <a:defRPr sz="20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21624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F64D-41AF-4739-A800-8F89F839D031}" type="slidenum">
              <a:rPr lang="de-CH" smtClean="0"/>
              <a:t>‹Nr.›</a:t>
            </a:fld>
            <a:endParaRPr lang="de-CH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123" y="124583"/>
            <a:ext cx="101758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9200"/>
            <a:ext cx="899592" cy="63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20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066800"/>
            <a:ext cx="4040188" cy="5635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0157A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GB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  <a:endParaRPr lang="en-GB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  <a:endParaRPr lang="en-GB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To edit footer: Insert -&gt; Header &amp; Footer</a:t>
            </a:r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457200" y="1828800"/>
            <a:ext cx="4040188" cy="1588"/>
          </a:xfrm>
          <a:prstGeom prst="line">
            <a:avLst/>
          </a:prstGeom>
          <a:ln>
            <a:solidFill>
              <a:srgbClr val="0157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 userDrawn="1"/>
        </p:nvCxnSpPr>
        <p:spPr>
          <a:xfrm>
            <a:off x="4651965" y="1828800"/>
            <a:ext cx="4040188" cy="1588"/>
          </a:xfrm>
          <a:prstGeom prst="line">
            <a:avLst/>
          </a:prstGeom>
          <a:ln>
            <a:solidFill>
              <a:srgbClr val="0157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4654050" y="1066800"/>
            <a:ext cx="4040188" cy="5635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0157A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20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457200" y="1066800"/>
            <a:ext cx="8229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5486400" cy="195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To edit footer: Insert -&gt; Header &amp; Footer</a:t>
            </a:r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81B4523E-0E60-2F49-A1DB-8E66CE3DE81B}" type="slidenum">
              <a:rPr lang="en-GB" smtClean="0">
                <a:solidFill>
                  <a:srgbClr val="4F81BD">
                    <a:lumMod val="40000"/>
                    <a:lumOff val="60000"/>
                  </a:srgbClr>
                </a:solidFill>
              </a:rPr>
              <a:pPr/>
              <a:t>‹Nr.›</a:t>
            </a:fld>
            <a:endParaRPr lang="en-GB" dirty="0">
              <a:solidFill>
                <a:srgbClr val="4F81B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Espace réservé du titre 1"/>
          <p:cNvSpPr txBox="1">
            <a:spLocks/>
          </p:cNvSpPr>
          <p:nvPr userDrawn="1"/>
        </p:nvSpPr>
        <p:spPr>
          <a:xfrm>
            <a:off x="457200" y="274638"/>
            <a:ext cx="8229600" cy="5619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fr-FR" sz="3200" dirty="0" smtClean="0">
                <a:solidFill>
                  <a:srgbClr val="0157A4"/>
                </a:solidFill>
                <a:latin typeface="Arial"/>
                <a:cs typeface="Arial"/>
              </a:rPr>
              <a:t>Cliquez et modifiez le titre</a:t>
            </a:r>
            <a:endParaRPr lang="en-GB" sz="3200" dirty="0">
              <a:solidFill>
                <a:srgbClr val="0157A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7325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C86DD19-15EE-4698-975B-46410F95BC7B}" type="datetimeFigureOut">
              <a:rPr lang="de-CH" smtClean="0">
                <a:solidFill>
                  <a:prstClr val="black"/>
                </a:solidFill>
              </a:rPr>
              <a:pPr defTabSz="457200"/>
              <a:t>18.06.2019</a:t>
            </a:fld>
            <a:endParaRPr lang="de-CH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13A9-48F0-4A35-9758-F2CBB16290E0}" type="slidenum">
              <a:rPr lang="de-CH" smtClean="0">
                <a:solidFill>
                  <a:prstClr val="white"/>
                </a:solidFill>
              </a:rPr>
              <a:pPr/>
              <a:t>‹Nr.›</a:t>
            </a:fld>
            <a:endParaRPr lang="de-C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522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prstClr val="white"/>
                </a:solidFill>
              </a:rPr>
              <a:t>Page </a:t>
            </a:r>
            <a:fld id="{EBC07571-3134-BB4B-B83F-1A9FE18D34F3}" type="slidenum">
              <a:rPr lang="de-DE" smtClean="0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2316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F64D-41AF-4739-A800-8F89F839D031}" type="slidenum">
              <a:rPr lang="de-CH" smtClean="0"/>
              <a:t>‹Nr.›</a:t>
            </a:fld>
            <a:endParaRPr lang="de-CH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4126" y="98865"/>
            <a:ext cx="115252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2278" y="140934"/>
            <a:ext cx="101758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 userDrawn="1"/>
        </p:nvSpPr>
        <p:spPr>
          <a:xfrm>
            <a:off x="5283764" y="11663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 err="1" smtClean="0">
                <a:solidFill>
                  <a:schemeClr val="accent1">
                    <a:lumMod val="75000"/>
                  </a:schemeClr>
                </a:solidFill>
              </a:rPr>
              <a:t>EnEfficient</a:t>
            </a:r>
            <a:endParaRPr lang="de-CH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179512" y="148689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baseline="0" dirty="0" smtClean="0">
                <a:solidFill>
                  <a:schemeClr val="accent1">
                    <a:lumMod val="75000"/>
                  </a:schemeClr>
                </a:solidFill>
              </a:rPr>
              <a:t>IPAC 2015</a:t>
            </a:r>
            <a:endParaRPr lang="de-CH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3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F64D-41AF-4739-A800-8F89F839D031}" type="slidenum">
              <a:rPr lang="de-CH" smtClean="0"/>
              <a:t>‹Nr.›</a:t>
            </a:fld>
            <a:endParaRPr lang="de-CH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4330" y="84379"/>
            <a:ext cx="115252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2482" y="126448"/>
            <a:ext cx="101758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 userDrawn="1"/>
        </p:nvSpPr>
        <p:spPr>
          <a:xfrm>
            <a:off x="5283764" y="11663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 err="1" smtClean="0">
                <a:solidFill>
                  <a:schemeClr val="accent1">
                    <a:lumMod val="75000"/>
                  </a:schemeClr>
                </a:solidFill>
              </a:rPr>
              <a:t>EnEfficient</a:t>
            </a:r>
            <a:endParaRPr lang="de-CH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feld 7"/>
          <p:cNvSpPr txBox="1"/>
          <p:nvPr userDrawn="1"/>
        </p:nvSpPr>
        <p:spPr>
          <a:xfrm>
            <a:off x="179512" y="148689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baseline="0" dirty="0" smtClean="0">
                <a:solidFill>
                  <a:schemeClr val="accent1">
                    <a:lumMod val="75000"/>
                  </a:schemeClr>
                </a:solidFill>
              </a:rPr>
              <a:t>IPAC 2015</a:t>
            </a:r>
            <a:endParaRPr lang="de-CH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030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835150" y="6526213"/>
            <a:ext cx="4752975" cy="33337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de-DE" altLang="de-DE"/>
              <a:t>Peter Spiller, GSI, EUCARD </a:t>
            </a:r>
            <a:r>
              <a:rPr lang="de-DE" altLang="de-DE" err="1"/>
              <a:t>annual</a:t>
            </a:r>
            <a:r>
              <a:rPr lang="de-DE" altLang="de-DE"/>
              <a:t> </a:t>
            </a:r>
            <a:r>
              <a:rPr lang="de-DE" altLang="de-DE" err="1"/>
              <a:t>meeting</a:t>
            </a:r>
            <a:r>
              <a:rPr lang="de-DE" altLang="de-DE"/>
              <a:t> 2014</a:t>
            </a:r>
          </a:p>
        </p:txBody>
      </p:sp>
      <p:sp>
        <p:nvSpPr>
          <p:cNvPr id="3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9DFC9B-0FB6-4123-8758-0814A84A135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22996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2: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95288" y="1844675"/>
            <a:ext cx="8425184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15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To edit footer: Insert -&gt; Header &amp; Footer</a:t>
            </a:r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993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prstClr val="white"/>
                </a:solidFill>
              </a:rPr>
              <a:t>Page </a:t>
            </a:r>
            <a:fld id="{EBC07571-3134-BB4B-B83F-1A9FE18D34F3}" type="slidenum">
              <a:rPr lang="de-DE" smtClean="0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3536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1068388"/>
            <a:ext cx="8229600" cy="30321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rgbClr val="0157A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To edit footer: Insert -&gt; Header &amp; Footer</a:t>
            </a:r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Espace réservé du titre 1"/>
          <p:cNvSpPr txBox="1">
            <a:spLocks/>
          </p:cNvSpPr>
          <p:nvPr userDrawn="1"/>
        </p:nvSpPr>
        <p:spPr>
          <a:xfrm>
            <a:off x="457200" y="274638"/>
            <a:ext cx="8229600" cy="5619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fr-FR" sz="3200" dirty="0" smtClean="0">
                <a:solidFill>
                  <a:srgbClr val="0157A4"/>
                </a:solidFill>
                <a:latin typeface="Arial"/>
                <a:cs typeface="Arial"/>
              </a:rPr>
              <a:t>Cliquez et modifiez le titre</a:t>
            </a:r>
            <a:endParaRPr lang="en-GB" sz="3200" dirty="0">
              <a:solidFill>
                <a:srgbClr val="0157A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411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err="1" smtClean="0"/>
              <a:t>M.Seidel</a:t>
            </a:r>
            <a:r>
              <a:rPr lang="de-DE" dirty="0" smtClean="0"/>
              <a:t>, PSI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6F64D-41AF-4739-A800-8F89F839D03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5799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92" r:id="rId7"/>
    <p:sldLayoutId id="2147483693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r-FR" dirty="0" smtClean="0"/>
              <a:t>Cliquez et modifiez le titre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90602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676400" y="6524625"/>
            <a:ext cx="4419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/>
            <a:r>
              <a:rPr lang="en-GB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To edit footer: Insert -&gt; Header &amp; Footer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4400" y="635637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fld id="{81B4523E-0E60-2F49-A1DB-8E66CE3DE81B}" type="slidenum">
              <a:rPr lang="en-GB" smtClean="0">
                <a:solidFill>
                  <a:prstClr val="white"/>
                </a:solidFill>
              </a:rPr>
              <a:pPr defTabSz="457200"/>
              <a:t>‹Nr.›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8" name="Image 7" descr="Aries-Logo-std-L.pn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" y="5867400"/>
            <a:ext cx="1523898" cy="1069884"/>
          </a:xfrm>
          <a:prstGeom prst="rect">
            <a:avLst/>
          </a:prstGeom>
        </p:spPr>
      </p:pic>
      <p:cxnSp>
        <p:nvCxnSpPr>
          <p:cNvPr id="9" name="Connecteur droit 8"/>
          <p:cNvCxnSpPr/>
          <p:nvPr userDrawn="1"/>
        </p:nvCxnSpPr>
        <p:spPr>
          <a:xfrm>
            <a:off x="457200" y="836612"/>
            <a:ext cx="8229600" cy="1588"/>
          </a:xfrm>
          <a:prstGeom prst="line">
            <a:avLst/>
          </a:prstGeom>
          <a:ln>
            <a:solidFill>
              <a:srgbClr val="0157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 userDrawn="1"/>
        </p:nvSpPr>
        <p:spPr>
          <a:xfrm>
            <a:off x="3429010" y="67214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2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0157A4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8B13C"/>
        </a:buClr>
        <a:buSzPct val="130000"/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8B13C"/>
        </a:buClr>
        <a:buSzPct val="130000"/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8B13C"/>
        </a:buClr>
        <a:buSzPct val="130000"/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8B13C"/>
        </a:buClr>
        <a:buSzPct val="130000"/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8B13C"/>
        </a:buClr>
        <a:buSzPct val="130000"/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ARIE-logo-BL-trans-PPT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927" y="836714"/>
            <a:ext cx="3230988" cy="21306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33909"/>
            <a:ext cx="412626" cy="27508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395536" y="144493"/>
            <a:ext cx="889248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sz="1050" dirty="0" smtClean="0">
                <a:solidFill>
                  <a:prstClr val="white"/>
                </a:solidFill>
                <a:cs typeface="Arial" panose="020B0604020202020204" pitchFamily="34" charset="0"/>
              </a:rPr>
              <a:t>This project has received funding from the European Union’s Horizon 2020 Research and Innovation programme under Grant Agreement No 730871.</a:t>
            </a:r>
            <a:endParaRPr lang="en-GB" sz="9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80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r-FR" dirty="0" smtClean="0"/>
              <a:t>Cliquez et modifiez le titre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90602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676400" y="6524625"/>
            <a:ext cx="4419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/>
            <a:r>
              <a:rPr lang="en-GB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To edit footer: Insert -&gt; Header &amp; Footer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4400" y="635637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fld id="{81B4523E-0E60-2F49-A1DB-8E66CE3DE81B}" type="slidenum">
              <a:rPr lang="en-GB" smtClean="0">
                <a:solidFill>
                  <a:prstClr val="white"/>
                </a:solidFill>
              </a:rPr>
              <a:pPr defTabSz="457200"/>
              <a:t>‹Nr.›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8" name="Image 7" descr="Aries-Logo-std-L.png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" y="5867400"/>
            <a:ext cx="1523898" cy="1069884"/>
          </a:xfrm>
          <a:prstGeom prst="rect">
            <a:avLst/>
          </a:prstGeom>
        </p:spPr>
      </p:pic>
      <p:cxnSp>
        <p:nvCxnSpPr>
          <p:cNvPr id="9" name="Connecteur droit 8"/>
          <p:cNvCxnSpPr/>
          <p:nvPr userDrawn="1"/>
        </p:nvCxnSpPr>
        <p:spPr>
          <a:xfrm>
            <a:off x="457200" y="836612"/>
            <a:ext cx="8229600" cy="1588"/>
          </a:xfrm>
          <a:prstGeom prst="line">
            <a:avLst/>
          </a:prstGeom>
          <a:ln>
            <a:solidFill>
              <a:srgbClr val="0157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 userDrawn="1"/>
        </p:nvSpPr>
        <p:spPr>
          <a:xfrm>
            <a:off x="3429010" y="67214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7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0157A4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8B13C"/>
        </a:buClr>
        <a:buSzPct val="130000"/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8B13C"/>
        </a:buClr>
        <a:buSzPct val="130000"/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8B13C"/>
        </a:buClr>
        <a:buSzPct val="130000"/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8B13C"/>
        </a:buClr>
        <a:buSzPct val="130000"/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8B13C"/>
        </a:buClr>
        <a:buSzPct val="130000"/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document/1817273/1.0" TargetMode="External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indico.cern.ch/event/741615/overview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36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erf.desy.de/energyworkshop" TargetMode="External"/><Relationship Id="rId13" Type="http://schemas.openxmlformats.org/officeDocument/2006/relationships/hyperlink" Target="https://indico.esss.lu.se/indico/conferenceDisplay.py?confId=148" TargetMode="External"/><Relationship Id="rId3" Type="http://schemas.openxmlformats.org/officeDocument/2006/relationships/hyperlink" Target="https://indico.psi.ch/event/7274/" TargetMode="External"/><Relationship Id="rId7" Type="http://schemas.openxmlformats.org/officeDocument/2006/relationships/hyperlink" Target="http://indico.psi.ch/event/Proton.Driver.Efficiency.Workshop" TargetMode="External"/><Relationship Id="rId12" Type="http://schemas.openxmlformats.org/officeDocument/2006/relationships/hyperlink" Target="https://indico.cern.ch/conferenceDisplay.py?confId=297025" TargetMode="External"/><Relationship Id="rId2" Type="http://schemas.openxmlformats.org/officeDocument/2006/relationships/hyperlink" Target="https://indico.psi.ch/event/6754/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eli-np.ro/4ess/" TargetMode="External"/><Relationship Id="rId11" Type="http://schemas.openxmlformats.org/officeDocument/2006/relationships/hyperlink" Target="https://indico.cern.ch/event/321880/" TargetMode="External"/><Relationship Id="rId5" Type="http://schemas.openxmlformats.org/officeDocument/2006/relationships/hyperlink" Target="https://indico.cern.ch/event/741615/" TargetMode="External"/><Relationship Id="rId15" Type="http://schemas.openxmlformats.org/officeDocument/2006/relationships/hyperlink" Target="https://indico.cern.ch/event/245432/" TargetMode="External"/><Relationship Id="rId10" Type="http://schemas.openxmlformats.org/officeDocument/2006/relationships/hyperlink" Target="https://indico.cern.ch/event/364085/session/25/?slotId=0#20150423" TargetMode="External"/><Relationship Id="rId4" Type="http://schemas.openxmlformats.org/officeDocument/2006/relationships/hyperlink" Target="https://indico.uu.se/event/515/" TargetMode="External"/><Relationship Id="rId9" Type="http://schemas.openxmlformats.org/officeDocument/2006/relationships/hyperlink" Target="https://indico.desy.de/conferenceOtherViews.py?view=standard&amp;confId=11870" TargetMode="External"/><Relationship Id="rId14" Type="http://schemas.openxmlformats.org/officeDocument/2006/relationships/hyperlink" Target="https://indico.cern.ch/sessionDisplay.py?sessionId=9&amp;confId=275412#2014020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si.ch/enefficient/PastEventsList/pdriver-efficiency-summary_compilation_V6.pdf" TargetMode="External"/><Relationship Id="rId3" Type="http://schemas.openxmlformats.org/officeDocument/2006/relationships/hyperlink" Target="https://edms.cern.ch/file/1325127/4/EuCARD2-Del-D3-2-Final.pdf" TargetMode="External"/><Relationship Id="rId7" Type="http://schemas.openxmlformats.org/officeDocument/2006/relationships/hyperlink" Target="https://edms.cern.ch/file/1325130/2/EuCARD2-Del-D3-5-Final.docx" TargetMode="External"/><Relationship Id="rId2" Type="http://schemas.openxmlformats.org/officeDocument/2006/relationships/hyperlink" Target="https://edms.cern.ch/file/1325126/4/EuCARD2-Del-D3-1-Final.pdf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edms.cern.ch/file/1325135/2/EuCARD2-Mil-MS19-Final.pdf" TargetMode="External"/><Relationship Id="rId5" Type="http://schemas.openxmlformats.org/officeDocument/2006/relationships/hyperlink" Target="https://edms.cern.ch/file/1325128/3/EuCARD2-Del-D3-3-Final.pdf" TargetMode="External"/><Relationship Id="rId4" Type="http://schemas.openxmlformats.org/officeDocument/2006/relationships/hyperlink" Target="https://edms.cern.ch/file/1325129/2/EuCARD2-Del-D3-4-final.docx" TargetMode="External"/><Relationship Id="rId9" Type="http://schemas.openxmlformats.org/officeDocument/2006/relationships/hyperlink" Target="https://www.psi.ch/enefficient/DocumentationEN/Analysis_and_Optimisation_of_HIPA_Power_Consumption-20161214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i.ch/aries-eem" TargetMode="External"/><Relationship Id="rId2" Type="http://schemas.openxmlformats.org/officeDocument/2006/relationships/hyperlink" Target="http://www.psi.ch/enefficien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4"/>
          <p:cNvSpPr>
            <a:spLocks noGrp="1"/>
          </p:cNvSpPr>
          <p:nvPr>
            <p:ph type="body" sz="quarter" idx="13"/>
          </p:nvPr>
        </p:nvSpPr>
        <p:spPr>
          <a:xfrm>
            <a:off x="323528" y="3212976"/>
            <a:ext cx="8360455" cy="1489639"/>
          </a:xfrm>
        </p:spPr>
        <p:txBody>
          <a:bodyPr/>
          <a:lstStyle/>
          <a:p>
            <a:pPr algn="ctr"/>
            <a:r>
              <a:rPr lang="en-US" dirty="0"/>
              <a:t>Energy Efficiency of </a:t>
            </a:r>
            <a:r>
              <a:rPr lang="en-US" dirty="0" smtClean="0"/>
              <a:t>Accelerators</a:t>
            </a:r>
          </a:p>
          <a:p>
            <a:pPr algn="ctr"/>
            <a:r>
              <a:rPr lang="en-US" sz="1800" dirty="0" smtClean="0"/>
              <a:t>EUCARD-2 and ARIES WPs</a:t>
            </a:r>
          </a:p>
          <a:p>
            <a:pPr algn="ctr"/>
            <a:endParaRPr lang="en-US" sz="1800" dirty="0" smtClean="0"/>
          </a:p>
          <a:p>
            <a:pPr algn="ctr"/>
            <a:r>
              <a:rPr lang="de-CH" sz="1800" dirty="0" smtClean="0"/>
              <a:t>Workshop on </a:t>
            </a:r>
            <a:r>
              <a:rPr lang="de-CH" sz="1800" dirty="0" err="1" smtClean="0"/>
              <a:t>efficient</a:t>
            </a:r>
            <a:r>
              <a:rPr lang="de-CH" sz="1800" dirty="0" smtClean="0"/>
              <a:t> RF </a:t>
            </a:r>
            <a:r>
              <a:rPr lang="de-CH" sz="1800" dirty="0" err="1" smtClean="0"/>
              <a:t>Sources</a:t>
            </a:r>
            <a:r>
              <a:rPr lang="de-CH" sz="1800" dirty="0" smtClean="0"/>
              <a:t>, Uppsala 2019</a:t>
            </a:r>
            <a:endParaRPr lang="de-CH" sz="18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759183" y="4725144"/>
            <a:ext cx="7924800" cy="1440160"/>
          </a:xfrm>
        </p:spPr>
        <p:txBody>
          <a:bodyPr/>
          <a:lstStyle/>
          <a:p>
            <a:r>
              <a:rPr lang="de-DE" sz="1800" b="1" dirty="0"/>
              <a:t>Mike Seidel (PSI)</a:t>
            </a:r>
          </a:p>
          <a:p>
            <a:r>
              <a:rPr lang="de-DE" sz="1800" dirty="0" err="1"/>
              <a:t>E.Jensen</a:t>
            </a:r>
            <a:r>
              <a:rPr lang="de-DE" sz="1800" dirty="0"/>
              <a:t>, </a:t>
            </a:r>
            <a:r>
              <a:rPr lang="de-DE" sz="1800" dirty="0" err="1"/>
              <a:t>F.Gerigk</a:t>
            </a:r>
            <a:r>
              <a:rPr lang="de-DE" sz="1800" dirty="0"/>
              <a:t> (CERN), </a:t>
            </a:r>
            <a:r>
              <a:rPr lang="de-DE" sz="1800" dirty="0" err="1"/>
              <a:t>R.Gehring</a:t>
            </a:r>
            <a:r>
              <a:rPr lang="de-DE" sz="1800" dirty="0"/>
              <a:t> (KIT), </a:t>
            </a:r>
            <a:r>
              <a:rPr lang="de-DE" sz="1800" dirty="0" err="1"/>
              <a:t>C.Marchand</a:t>
            </a:r>
            <a:r>
              <a:rPr lang="de-DE" sz="1800" dirty="0"/>
              <a:t> (CEA), </a:t>
            </a:r>
            <a:r>
              <a:rPr lang="de-DE" sz="1800" dirty="0" err="1"/>
              <a:t>A.Lundmark</a:t>
            </a:r>
            <a:r>
              <a:rPr lang="de-DE" sz="1800" dirty="0"/>
              <a:t> (ESS), </a:t>
            </a:r>
            <a:r>
              <a:rPr lang="de-DE" sz="1800" dirty="0" err="1"/>
              <a:t>J.Stadlmann</a:t>
            </a:r>
            <a:r>
              <a:rPr lang="de-DE" sz="1800" dirty="0"/>
              <a:t>, </a:t>
            </a:r>
            <a:r>
              <a:rPr lang="de-DE" sz="1800" dirty="0" err="1"/>
              <a:t>P.Spiller</a:t>
            </a:r>
            <a:r>
              <a:rPr lang="de-DE" sz="1800" dirty="0"/>
              <a:t> (GSI</a:t>
            </a:r>
            <a:r>
              <a:rPr lang="de-DE" sz="1800" dirty="0" smtClean="0"/>
              <a:t>), </a:t>
            </a:r>
            <a:r>
              <a:rPr lang="de-DE" sz="1800" dirty="0" err="1" smtClean="0"/>
              <a:t>M.Wohlmuther</a:t>
            </a:r>
            <a:r>
              <a:rPr lang="de-DE" sz="1800" dirty="0" smtClean="0"/>
              <a:t> (PSI)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25269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Low Power </a:t>
            </a:r>
            <a:r>
              <a:rPr lang="de-DE" dirty="0" err="1" smtClean="0"/>
              <a:t>Accelerator</a:t>
            </a:r>
            <a:r>
              <a:rPr lang="de-DE" dirty="0" smtClean="0"/>
              <a:t> Magnets</a:t>
            </a:r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841712" y="5127575"/>
            <a:ext cx="7690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Workshop </a:t>
            </a:r>
            <a:r>
              <a:rPr lang="en-US" b="1" dirty="0"/>
              <a:t>on Special Compact and Low Consumption Magnet </a:t>
            </a:r>
            <a:r>
              <a:rPr lang="en-US" b="1" dirty="0" smtClean="0"/>
              <a:t>Design</a:t>
            </a:r>
            <a:r>
              <a:rPr lang="de-CH" dirty="0" smtClean="0"/>
              <a:t>, </a:t>
            </a:r>
            <a:endParaRPr lang="de-CH" dirty="0"/>
          </a:p>
          <a:p>
            <a:r>
              <a:rPr lang="de-CH" dirty="0" smtClean="0"/>
              <a:t>CERN: </a:t>
            </a:r>
            <a:r>
              <a:rPr lang="en-US" b="1" dirty="0" smtClean="0">
                <a:solidFill>
                  <a:schemeClr val="accent2"/>
                </a:solidFill>
              </a:rPr>
              <a:t>indico.cern.ch/event/321880/</a:t>
            </a:r>
          </a:p>
          <a:p>
            <a:r>
              <a:rPr lang="de-CH" dirty="0" err="1" smtClean="0"/>
              <a:t>study</a:t>
            </a:r>
            <a:r>
              <a:rPr lang="de-CH" dirty="0" smtClean="0"/>
              <a:t>: </a:t>
            </a:r>
            <a:r>
              <a:rPr lang="de-CH" dirty="0" err="1" smtClean="0"/>
              <a:t>Ph.Gardlowski</a:t>
            </a:r>
            <a:r>
              <a:rPr lang="de-CH" dirty="0" smtClean="0"/>
              <a:t> (GSI), </a:t>
            </a:r>
            <a:r>
              <a:rPr lang="de-CH" dirty="0" err="1" smtClean="0"/>
              <a:t>systematic</a:t>
            </a:r>
            <a:r>
              <a:rPr lang="de-CH" dirty="0" smtClean="0"/>
              <a:t> </a:t>
            </a:r>
            <a:r>
              <a:rPr lang="de-CH" dirty="0" err="1" smtClean="0"/>
              <a:t>comparision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beam </a:t>
            </a:r>
            <a:r>
              <a:rPr lang="de-CH" dirty="0" err="1" smtClean="0"/>
              <a:t>transport</a:t>
            </a:r>
            <a:r>
              <a:rPr lang="de-CH" dirty="0" smtClean="0"/>
              <a:t> </a:t>
            </a:r>
            <a:r>
              <a:rPr lang="de-CH" dirty="0" err="1" smtClean="0"/>
              <a:t>options</a:t>
            </a:r>
            <a:endParaRPr lang="en-US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790060"/>
              </p:ext>
            </p:extLst>
          </p:nvPr>
        </p:nvGraphicFramePr>
        <p:xfrm>
          <a:off x="323528" y="980728"/>
          <a:ext cx="8424936" cy="4123616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212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2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3216"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600"/>
                        </a:spcAft>
                      </a:pPr>
                      <a:r>
                        <a:rPr lang="en-GB" sz="1800" b="1" kern="800" dirty="0">
                          <a:effectLst/>
                        </a:rPr>
                        <a:t>permanent magnets</a:t>
                      </a:r>
                      <a:endParaRPr lang="de-CH" sz="1800" b="1" dirty="0">
                        <a:effectLst/>
                      </a:endParaRPr>
                    </a:p>
                    <a:p>
                      <a:pPr indent="118745" algn="just">
                        <a:spcAft>
                          <a:spcPts val="600"/>
                        </a:spcAft>
                      </a:pPr>
                      <a:r>
                        <a:rPr lang="en-GB" sz="1800" b="0" kern="800" dirty="0">
                          <a:effectLst/>
                        </a:rPr>
                        <a:t>Pro: no power required, reliable, compact</a:t>
                      </a:r>
                      <a:endParaRPr lang="de-CH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600"/>
                        </a:spcAft>
                      </a:pPr>
                      <a:r>
                        <a:rPr lang="en-GB" sz="1800" b="0" kern="800" dirty="0">
                          <a:effectLst/>
                        </a:rPr>
                        <a:t> </a:t>
                      </a:r>
                      <a:endParaRPr lang="de-CH" sz="1800" b="0" dirty="0">
                        <a:effectLst/>
                      </a:endParaRPr>
                    </a:p>
                    <a:p>
                      <a:pPr indent="118745" algn="l">
                        <a:spcAft>
                          <a:spcPts val="600"/>
                        </a:spcAft>
                      </a:pPr>
                      <a:r>
                        <a:rPr lang="en-GB" sz="1800" b="0" kern="800" dirty="0">
                          <a:effectLst/>
                        </a:rPr>
                        <a:t>Con: </a:t>
                      </a:r>
                      <a:r>
                        <a:rPr lang="en-GB" sz="1800" b="0" kern="800" dirty="0" err="1">
                          <a:effectLst/>
                        </a:rPr>
                        <a:t>tunability</a:t>
                      </a:r>
                      <a:r>
                        <a:rPr lang="en-GB" sz="1800" b="0" kern="800" dirty="0">
                          <a:effectLst/>
                        </a:rPr>
                        <a:t> difficult, large aperture magnets limited, radiation </a:t>
                      </a:r>
                      <a:r>
                        <a:rPr lang="en-GB" sz="1800" b="0" kern="800" dirty="0" smtClean="0">
                          <a:effectLst/>
                        </a:rPr>
                        <a:t>damage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18745" algn="l">
                        <a:spcAft>
                          <a:spcPts val="600"/>
                        </a:spcAft>
                      </a:pPr>
                      <a:r>
                        <a:rPr lang="en-GB" sz="1800" b="1" kern="800" dirty="0">
                          <a:effectLst/>
                        </a:rPr>
                        <a:t>optimized electromagnet</a:t>
                      </a:r>
                      <a:endParaRPr lang="de-CH" sz="1800" b="1" dirty="0">
                        <a:effectLst/>
                      </a:endParaRPr>
                    </a:p>
                    <a:p>
                      <a:pPr indent="118745" algn="l">
                        <a:spcAft>
                          <a:spcPts val="600"/>
                        </a:spcAft>
                      </a:pPr>
                      <a:r>
                        <a:rPr lang="en-GB" sz="1800" b="0" kern="800" dirty="0">
                          <a:effectLst/>
                        </a:rPr>
                        <a:t>Pro: low power, less </a:t>
                      </a:r>
                      <a:r>
                        <a:rPr lang="en-GB" sz="1800" b="0" kern="800" dirty="0" smtClean="0">
                          <a:effectLst/>
                        </a:rPr>
                        <a:t>cooling (+vibrations)</a:t>
                      </a:r>
                      <a:endParaRPr lang="de-CH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600"/>
                        </a:spcAft>
                      </a:pPr>
                      <a:r>
                        <a:rPr lang="en-GB" sz="1800" b="0" kern="800" dirty="0">
                          <a:effectLst/>
                        </a:rPr>
                        <a:t> </a:t>
                      </a:r>
                      <a:endParaRPr lang="de-CH" sz="1800" b="0" dirty="0">
                        <a:effectLst/>
                      </a:endParaRPr>
                    </a:p>
                    <a:p>
                      <a:pPr indent="118745" algn="l">
                        <a:spcAft>
                          <a:spcPts val="600"/>
                        </a:spcAft>
                      </a:pPr>
                      <a:r>
                        <a:rPr lang="en-GB" sz="1800" b="0" kern="800" dirty="0">
                          <a:effectLst/>
                        </a:rPr>
                        <a:t>Con: larger size, </a:t>
                      </a:r>
                      <a:r>
                        <a:rPr lang="en-GB" sz="1800" b="0" kern="800" dirty="0" smtClean="0">
                          <a:effectLst/>
                        </a:rPr>
                        <a:t>cost</a:t>
                      </a:r>
                    </a:p>
                    <a:p>
                      <a:pPr indent="118745" algn="l">
                        <a:spcAft>
                          <a:spcPts val="600"/>
                        </a:spcAft>
                      </a:pPr>
                      <a:endParaRPr lang="de-CH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600"/>
                        </a:spcAft>
                      </a:pPr>
                      <a:r>
                        <a:rPr lang="en-GB" sz="1800" b="1" kern="800" dirty="0">
                          <a:effectLst/>
                        </a:rPr>
                        <a:t>pulsed magnet</a:t>
                      </a:r>
                      <a:endParaRPr lang="de-CH" sz="1800" b="1" dirty="0">
                        <a:effectLst/>
                      </a:endParaRPr>
                    </a:p>
                    <a:p>
                      <a:pPr indent="118745" algn="just">
                        <a:spcAft>
                          <a:spcPts val="600"/>
                        </a:spcAft>
                      </a:pPr>
                      <a:r>
                        <a:rPr lang="en-GB" sz="1800" b="0" kern="800" dirty="0">
                          <a:effectLst/>
                        </a:rPr>
                        <a:t>Pro: low </a:t>
                      </a:r>
                      <a:r>
                        <a:rPr lang="en-GB" sz="1800" b="0" kern="800" dirty="0" smtClean="0">
                          <a:effectLst/>
                        </a:rPr>
                        <a:t>power</a:t>
                      </a:r>
                      <a:r>
                        <a:rPr lang="en-GB" sz="1800" b="0" kern="800" dirty="0">
                          <a:effectLst/>
                        </a:rPr>
                        <a:t>, less cooling, high fields</a:t>
                      </a:r>
                      <a:endParaRPr lang="de-CH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600"/>
                        </a:spcAft>
                      </a:pPr>
                      <a:r>
                        <a:rPr lang="en-GB" sz="1800" b="0" kern="800" dirty="0">
                          <a:effectLst/>
                        </a:rPr>
                        <a:t> </a:t>
                      </a:r>
                      <a:endParaRPr lang="de-CH" sz="1800" b="0" dirty="0">
                        <a:effectLst/>
                      </a:endParaRPr>
                    </a:p>
                    <a:p>
                      <a:pPr indent="118745" algn="l">
                        <a:spcAft>
                          <a:spcPts val="600"/>
                        </a:spcAft>
                      </a:pPr>
                      <a:r>
                        <a:rPr lang="en-GB" sz="1800" b="0" kern="800" dirty="0">
                          <a:effectLst/>
                        </a:rPr>
                        <a:t>Con: </a:t>
                      </a:r>
                      <a:r>
                        <a:rPr lang="en-GB" sz="1800" b="0" kern="800" dirty="0" smtClean="0">
                          <a:effectLst/>
                        </a:rPr>
                        <a:t>complexity, </a:t>
                      </a:r>
                      <a:r>
                        <a:rPr lang="en-GB" sz="1800" b="0" kern="800" dirty="0">
                          <a:effectLst/>
                        </a:rPr>
                        <a:t>field </a:t>
                      </a:r>
                      <a:r>
                        <a:rPr lang="en-GB" sz="1800" b="0" kern="800" dirty="0" smtClean="0">
                          <a:effectLst/>
                        </a:rPr>
                        <a:t>errors</a:t>
                      </a:r>
                      <a:endParaRPr lang="de-CH" sz="1800" b="0" kern="1200" dirty="0" smtClean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18745" algn="l">
                        <a:spcAft>
                          <a:spcPts val="600"/>
                        </a:spcAft>
                      </a:pPr>
                      <a:r>
                        <a:rPr lang="en-GB" sz="1800" b="1" kern="800" dirty="0" err="1">
                          <a:effectLst/>
                        </a:rPr>
                        <a:t>s.c.</a:t>
                      </a:r>
                      <a:r>
                        <a:rPr lang="en-GB" sz="1800" b="1" kern="800" dirty="0">
                          <a:effectLst/>
                        </a:rPr>
                        <a:t> magnet</a:t>
                      </a:r>
                      <a:endParaRPr lang="de-CH" sz="1800" b="1" dirty="0">
                        <a:effectLst/>
                      </a:endParaRPr>
                    </a:p>
                    <a:p>
                      <a:pPr indent="118745" algn="l">
                        <a:spcAft>
                          <a:spcPts val="600"/>
                        </a:spcAft>
                      </a:pPr>
                      <a:r>
                        <a:rPr lang="en-GB" sz="1800" b="0" kern="800" dirty="0">
                          <a:effectLst/>
                        </a:rPr>
                        <a:t>Pro: no </a:t>
                      </a:r>
                      <a:r>
                        <a:rPr lang="en-GB" sz="1800" b="0" kern="800" dirty="0" err="1">
                          <a:effectLst/>
                        </a:rPr>
                        <a:t>ohmic</a:t>
                      </a:r>
                      <a:r>
                        <a:rPr lang="en-GB" sz="1800" b="0" kern="800" dirty="0">
                          <a:effectLst/>
                        </a:rPr>
                        <a:t> losses, higher fields</a:t>
                      </a:r>
                      <a:endParaRPr lang="de-CH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600"/>
                        </a:spcAft>
                      </a:pPr>
                      <a:r>
                        <a:rPr lang="en-GB" sz="1800" b="0" kern="800" dirty="0">
                          <a:effectLst/>
                        </a:rPr>
                        <a:t> </a:t>
                      </a:r>
                      <a:endParaRPr lang="de-CH" sz="1800" b="0" dirty="0">
                        <a:effectLst/>
                      </a:endParaRPr>
                    </a:p>
                    <a:p>
                      <a:pPr indent="118745" algn="l">
                        <a:spcAft>
                          <a:spcPts val="600"/>
                        </a:spcAft>
                      </a:pPr>
                      <a:r>
                        <a:rPr lang="en-GB" sz="1800" b="0" kern="800" dirty="0">
                          <a:effectLst/>
                        </a:rPr>
                        <a:t>Con: cost, complexity, </a:t>
                      </a:r>
                      <a:r>
                        <a:rPr lang="en-GB" sz="1800" b="0" kern="800" dirty="0" err="1">
                          <a:effectLst/>
                        </a:rPr>
                        <a:t>cryo</a:t>
                      </a:r>
                      <a:r>
                        <a:rPr lang="en-GB" sz="1800" b="0" kern="800" dirty="0">
                          <a:effectLst/>
                        </a:rPr>
                        <a:t> </a:t>
                      </a:r>
                      <a:r>
                        <a:rPr lang="en-GB" sz="1800" b="0" kern="800" dirty="0" smtClean="0">
                          <a:effectLst/>
                        </a:rPr>
                        <a:t>installation</a:t>
                      </a:r>
                    </a:p>
                    <a:p>
                      <a:pPr indent="118745" algn="l">
                        <a:spcAft>
                          <a:spcPts val="600"/>
                        </a:spcAft>
                      </a:pPr>
                      <a:endParaRPr lang="de-CH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18745" algn="l">
                        <a:spcAft>
                          <a:spcPts val="600"/>
                        </a:spcAft>
                      </a:pPr>
                      <a:r>
                        <a:rPr lang="en-GB" sz="1800" b="1" kern="800" dirty="0">
                          <a:effectLst/>
                        </a:rPr>
                        <a:t>high saturation materials</a:t>
                      </a:r>
                      <a:endParaRPr lang="de-CH" sz="1800" b="1" dirty="0">
                        <a:effectLst/>
                      </a:endParaRPr>
                    </a:p>
                    <a:p>
                      <a:pPr indent="118745" algn="l">
                        <a:spcAft>
                          <a:spcPts val="600"/>
                        </a:spcAft>
                      </a:pPr>
                      <a:r>
                        <a:rPr lang="en-GB" sz="1800" b="0" kern="800" dirty="0">
                          <a:effectLst/>
                        </a:rPr>
                        <a:t>Pro: lower </a:t>
                      </a:r>
                      <a:r>
                        <a:rPr lang="en-GB" sz="1800" b="0" kern="800" dirty="0" smtClean="0">
                          <a:effectLst/>
                        </a:rPr>
                        <a:t>power, compactness, weight</a:t>
                      </a:r>
                      <a:endParaRPr lang="de-CH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600"/>
                        </a:spcAft>
                      </a:pPr>
                      <a:r>
                        <a:rPr lang="en-GB" sz="1800" b="0" kern="800" dirty="0">
                          <a:effectLst/>
                        </a:rPr>
                        <a:t> </a:t>
                      </a:r>
                      <a:endParaRPr lang="de-CH" sz="1800" b="0" dirty="0">
                        <a:effectLst/>
                      </a:endParaRPr>
                    </a:p>
                    <a:p>
                      <a:pPr indent="118745" algn="l">
                        <a:spcAft>
                          <a:spcPts val="600"/>
                        </a:spcAft>
                      </a:pPr>
                      <a:r>
                        <a:rPr lang="en-GB" sz="1800" b="0" kern="800" dirty="0">
                          <a:effectLst/>
                        </a:rPr>
                        <a:t>Con: cost, gain is </a:t>
                      </a:r>
                      <a:r>
                        <a:rPr lang="en-GB" sz="1800" b="0" kern="800" dirty="0" smtClean="0">
                          <a:effectLst/>
                        </a:rPr>
                        <a:t>limited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051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20080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dirty="0" smtClean="0"/>
              <a:t>Permanent Magnet Quad Design for CLIC</a:t>
            </a:r>
            <a:endParaRPr lang="en-GB" sz="2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</a:rPr>
              <a:t>NdFeB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 magnets with </a:t>
            </a:r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GB" sz="1800" b="1" baseline="-25000" dirty="0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</a:rPr>
              <a:t> = 1.37 T </a:t>
            </a:r>
          </a:p>
          <a:p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4 permanent magnet blocks</a:t>
            </a:r>
            <a:endParaRPr lang="en-GB" sz="1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gradient = </a:t>
            </a:r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</a:rPr>
              <a:t>15.0…60.4 T/m, 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stroke = 0..64 mm</a:t>
            </a:r>
          </a:p>
          <a:p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Pole gap = 27.2 mm</a:t>
            </a:r>
          </a:p>
          <a:p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Field quality = ±0.1% over 23 mm</a:t>
            </a:r>
            <a:endParaRPr lang="en-GB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730556" y="2924944"/>
            <a:ext cx="1697428" cy="3069989"/>
            <a:chOff x="5114925" y="3067050"/>
            <a:chExt cx="1990725" cy="36004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14925" y="3067050"/>
              <a:ext cx="1990725" cy="3600450"/>
            </a:xfrm>
            <a:prstGeom prst="rect">
              <a:avLst/>
            </a:prstGeom>
          </p:spPr>
        </p:pic>
        <p:sp>
          <p:nvSpPr>
            <p:cNvPr id="11" name="Right Arrow 10"/>
            <p:cNvSpPr/>
            <p:nvPr/>
          </p:nvSpPr>
          <p:spPr bwMode="auto">
            <a:xfrm rot="18774977">
              <a:off x="5561219" y="3346049"/>
              <a:ext cx="225238" cy="201061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12" name="Right Arrow 11"/>
            <p:cNvSpPr/>
            <p:nvPr/>
          </p:nvSpPr>
          <p:spPr bwMode="auto">
            <a:xfrm rot="2825023" flipV="1">
              <a:off x="6447044" y="3355574"/>
              <a:ext cx="225238" cy="201061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13" name="Right Arrow 12"/>
            <p:cNvSpPr/>
            <p:nvPr/>
          </p:nvSpPr>
          <p:spPr bwMode="auto">
            <a:xfrm rot="2825023" flipH="1">
              <a:off x="5589794" y="6136874"/>
              <a:ext cx="225238" cy="201061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14" name="Right Arrow 13"/>
            <p:cNvSpPr/>
            <p:nvPr/>
          </p:nvSpPr>
          <p:spPr bwMode="auto">
            <a:xfrm rot="18774977" flipH="1" flipV="1">
              <a:off x="6466094" y="6136874"/>
              <a:ext cx="225238" cy="201061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95315" y="3720263"/>
            <a:ext cx="1666118" cy="2287558"/>
            <a:chOff x="1853087" y="3600664"/>
            <a:chExt cx="1852138" cy="254296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53087" y="3600664"/>
              <a:ext cx="1852138" cy="2542961"/>
            </a:xfrm>
            <a:prstGeom prst="rect">
              <a:avLst/>
            </a:prstGeom>
          </p:spPr>
        </p:pic>
        <p:sp>
          <p:nvSpPr>
            <p:cNvPr id="6" name="Right Arrow 5"/>
            <p:cNvSpPr/>
            <p:nvPr/>
          </p:nvSpPr>
          <p:spPr bwMode="auto">
            <a:xfrm rot="18774977">
              <a:off x="2236994" y="3955649"/>
              <a:ext cx="225238" cy="201061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8" name="Right Arrow 7"/>
            <p:cNvSpPr/>
            <p:nvPr/>
          </p:nvSpPr>
          <p:spPr bwMode="auto">
            <a:xfrm rot="2825023" flipV="1">
              <a:off x="3122819" y="3965174"/>
              <a:ext cx="225238" cy="201061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9" name="Right Arrow 8"/>
            <p:cNvSpPr/>
            <p:nvPr/>
          </p:nvSpPr>
          <p:spPr bwMode="auto">
            <a:xfrm rot="2825023" flipH="1">
              <a:off x="2256044" y="5574899"/>
              <a:ext cx="225238" cy="201061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10" name="Right Arrow 9"/>
            <p:cNvSpPr/>
            <p:nvPr/>
          </p:nvSpPr>
          <p:spPr bwMode="auto">
            <a:xfrm rot="18774977" flipH="1" flipV="1">
              <a:off x="3132344" y="5574899"/>
              <a:ext cx="225238" cy="201061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11787" y="3043436"/>
            <a:ext cx="18007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800" b="1" dirty="0" smtClean="0">
                <a:solidFill>
                  <a:schemeClr val="accent2"/>
                </a:solidFill>
                <a:latin typeface="+mn-lt"/>
              </a:rPr>
              <a:t>Stroke = </a:t>
            </a:r>
          </a:p>
          <a:p>
            <a:pPr algn="r"/>
            <a:r>
              <a:rPr lang="en-GB" sz="1800" b="1" dirty="0" smtClean="0">
                <a:solidFill>
                  <a:schemeClr val="accent2"/>
                </a:solidFill>
                <a:latin typeface="+mn-lt"/>
              </a:rPr>
              <a:t>0 … 64 mm</a:t>
            </a:r>
            <a:endParaRPr lang="en-GB" sz="18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2780581"/>
            <a:ext cx="2895786" cy="3861048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5220072" y="2147664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/>
              <a:t>Tunable</a:t>
            </a:r>
            <a:r>
              <a:rPr lang="fr-FR" sz="1200" dirty="0"/>
              <a:t> high-gradient permanent </a:t>
            </a:r>
            <a:r>
              <a:rPr lang="fr-FR" sz="1200" dirty="0" err="1"/>
              <a:t>magnet</a:t>
            </a:r>
            <a:r>
              <a:rPr lang="fr-FR" sz="1200" dirty="0"/>
              <a:t> </a:t>
            </a:r>
            <a:r>
              <a:rPr lang="fr-FR" sz="1200" dirty="0" err="1" smtClean="0"/>
              <a:t>quadrupoles</a:t>
            </a:r>
            <a:r>
              <a:rPr lang="de-CH" sz="1200" dirty="0" smtClean="0"/>
              <a:t>, </a:t>
            </a:r>
            <a:r>
              <a:rPr lang="fr-FR" sz="1200" dirty="0"/>
              <a:t>B.J.A. Shepherd </a:t>
            </a:r>
            <a:r>
              <a:rPr lang="fr-FR" sz="1200" i="1" dirty="0"/>
              <a:t>et al</a:t>
            </a:r>
            <a:r>
              <a:rPr lang="fr-FR" sz="1200" dirty="0"/>
              <a:t> 2014 </a:t>
            </a:r>
            <a:r>
              <a:rPr lang="fr-FR" sz="1200" i="1" dirty="0"/>
              <a:t>JINST</a:t>
            </a:r>
            <a:r>
              <a:rPr lang="fr-FR" sz="1200" dirty="0"/>
              <a:t> 9 T11006</a:t>
            </a:r>
          </a:p>
        </p:txBody>
      </p:sp>
    </p:spTree>
    <p:extLst>
      <p:ext uri="{BB962C8B-B14F-4D97-AF65-F5344CB8AC3E}">
        <p14:creationId xmlns:p14="http://schemas.microsoft.com/office/powerpoint/2010/main" val="268801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07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544489"/>
              </p:ext>
            </p:extLst>
          </p:nvPr>
        </p:nvGraphicFramePr>
        <p:xfrm>
          <a:off x="412180" y="1064931"/>
          <a:ext cx="4087812" cy="3931920"/>
        </p:xfrm>
        <a:graphic>
          <a:graphicData uri="http://schemas.openxmlformats.org/drawingml/2006/table">
            <a:tbl>
              <a:tblPr/>
              <a:tblGrid>
                <a:gridCol w="204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3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5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Prototype Quadrupole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Gradient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80 T/m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0.65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Pulse length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 </a:t>
                      </a: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 (beam 1 </a:t>
                      </a: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Peak current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400 kA (35 kA)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Peak voltage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 kV   (5 kV)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Energy @17 kV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 kJ   (5.6 kJ)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Inductivity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535 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Capacitor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450 </a:t>
                      </a: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Forces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 kN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130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980728"/>
            <a:ext cx="236855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04" name="Textfeld 4"/>
          <p:cNvSpPr txBox="1">
            <a:spLocks noChangeArrowheads="1"/>
          </p:cNvSpPr>
          <p:nvPr/>
        </p:nvSpPr>
        <p:spPr bwMode="auto">
          <a:xfrm>
            <a:off x="4953000" y="4409728"/>
            <a:ext cx="33877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de-DE" altLang="de-DE" sz="1600" dirty="0"/>
              <a:t>Engineering </a:t>
            </a:r>
            <a:r>
              <a:rPr lang="de-DE" altLang="de-DE" sz="1600" dirty="0" err="1"/>
              <a:t>model</a:t>
            </a:r>
            <a:r>
              <a:rPr lang="de-DE" altLang="de-DE" sz="1600" dirty="0"/>
              <a:t> </a:t>
            </a:r>
            <a:r>
              <a:rPr lang="de-DE" altLang="de-DE" sz="1600" dirty="0" err="1"/>
              <a:t>of</a:t>
            </a:r>
            <a:r>
              <a:rPr lang="de-DE" altLang="de-DE" sz="1600" dirty="0"/>
              <a:t> </a:t>
            </a:r>
            <a:r>
              <a:rPr lang="de-DE" altLang="de-DE" sz="1600" dirty="0" err="1"/>
              <a:t>the</a:t>
            </a:r>
            <a:r>
              <a:rPr lang="de-DE" altLang="de-DE" sz="1600" dirty="0"/>
              <a:t> prototype </a:t>
            </a:r>
            <a:r>
              <a:rPr lang="de-DE" altLang="de-DE" sz="1600" dirty="0" err="1"/>
              <a:t>quadrupole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magnet</a:t>
            </a:r>
            <a:r>
              <a:rPr lang="de-DE" altLang="de-DE" sz="1600" dirty="0"/>
              <a:t> incl. </a:t>
            </a:r>
            <a:r>
              <a:rPr lang="de-DE" altLang="de-DE" sz="1600" dirty="0" err="1" smtClean="0"/>
              <a:t>support</a:t>
            </a:r>
            <a:endParaRPr lang="de-DE" altLang="de-DE" sz="1600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251520" y="5085184"/>
            <a:ext cx="7776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average</a:t>
            </a:r>
            <a:r>
              <a:rPr lang="de-DE" dirty="0" smtClean="0"/>
              <a:t> power; </a:t>
            </a:r>
            <a:r>
              <a:rPr lang="de-DE" dirty="0"/>
              <a:t>high </a:t>
            </a:r>
            <a:r>
              <a:rPr lang="de-DE" dirty="0" err="1" smtClean="0"/>
              <a:t>field</a:t>
            </a:r>
            <a:r>
              <a:rPr lang="de-DE" dirty="0" smtClean="0"/>
              <a:t>;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recovery</a:t>
            </a:r>
            <a:r>
              <a:rPr lang="de-DE" dirty="0" smtClean="0"/>
              <a:t> in </a:t>
            </a:r>
            <a:r>
              <a:rPr lang="de-DE" dirty="0" err="1" smtClean="0"/>
              <a:t>capacitive</a:t>
            </a:r>
            <a:r>
              <a:rPr lang="de-DE" dirty="0" smtClean="0"/>
              <a:t> </a:t>
            </a:r>
            <a:r>
              <a:rPr lang="de-DE" dirty="0" err="1" smtClean="0"/>
              <a:t>storage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periodic</a:t>
            </a:r>
            <a:r>
              <a:rPr lang="de-DE" dirty="0" smtClean="0"/>
              <a:t> </a:t>
            </a:r>
            <a:r>
              <a:rPr lang="de-DE" dirty="0" err="1" smtClean="0"/>
              <a:t>operation</a:t>
            </a:r>
            <a:r>
              <a:rPr lang="de-DE" dirty="0"/>
              <a:t> </a:t>
            </a:r>
            <a:r>
              <a:rPr lang="de-DE" b="1" dirty="0" smtClean="0">
                <a:solidFill>
                  <a:srgbClr val="C00000"/>
                </a:solidFill>
              </a:rPr>
              <a:t>(</a:t>
            </a:r>
            <a:r>
              <a:rPr lang="de-DE" b="1" dirty="0" err="1" smtClean="0">
                <a:solidFill>
                  <a:srgbClr val="C00000"/>
                </a:solidFill>
              </a:rPr>
              <a:t>ongoing</a:t>
            </a:r>
            <a:r>
              <a:rPr lang="de-DE" b="1" dirty="0" smtClean="0">
                <a:solidFill>
                  <a:srgbClr val="C00000"/>
                </a:solidFill>
              </a:rPr>
              <a:t> ARIES </a:t>
            </a:r>
            <a:r>
              <a:rPr lang="de-DE" b="1" dirty="0" err="1" smtClean="0">
                <a:solidFill>
                  <a:srgbClr val="C00000"/>
                </a:solidFill>
              </a:rPr>
              <a:t>study</a:t>
            </a:r>
            <a:r>
              <a:rPr lang="de-DE" b="1" dirty="0" smtClean="0">
                <a:solidFill>
                  <a:srgbClr val="C0000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complexity</a:t>
            </a:r>
            <a:r>
              <a:rPr lang="de-DE" dirty="0" smtClean="0"/>
              <a:t> </a:t>
            </a:r>
            <a:r>
              <a:rPr lang="de-DE" dirty="0" err="1" smtClean="0"/>
              <a:t>added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pulsing</a:t>
            </a:r>
            <a:r>
              <a:rPr lang="de-DE" dirty="0" smtClean="0"/>
              <a:t> </a:t>
            </a:r>
            <a:r>
              <a:rPr lang="de-DE" dirty="0" err="1" smtClean="0"/>
              <a:t>circuit</a:t>
            </a:r>
            <a:r>
              <a:rPr lang="de-DE" dirty="0" smtClean="0"/>
              <a:t>; 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r>
              <a:rPr lang="de-DE" dirty="0" err="1" smtClean="0"/>
              <a:t>precision</a:t>
            </a:r>
            <a:r>
              <a:rPr lang="de-DE" dirty="0" smtClean="0"/>
              <a:t> </a:t>
            </a:r>
            <a:r>
              <a:rPr lang="de-DE" dirty="0" err="1" smtClean="0"/>
              <a:t>potentially</a:t>
            </a:r>
            <a:r>
              <a:rPr lang="de-DE" dirty="0" smtClean="0"/>
              <a:t> </a:t>
            </a:r>
            <a:r>
              <a:rPr lang="de-DE" dirty="0" err="1" smtClean="0"/>
              <a:t>challanging</a:t>
            </a:r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/>
              <a:t>Pulsed</a:t>
            </a:r>
            <a:r>
              <a:rPr lang="de-DE" altLang="de-DE" dirty="0"/>
              <a:t> Quadrupole </a:t>
            </a:r>
            <a:r>
              <a:rPr lang="de-DE" altLang="de-DE" dirty="0" smtClean="0"/>
              <a:t>Magnet </a:t>
            </a:r>
            <a:r>
              <a:rPr lang="de-DE" altLang="de-DE" sz="2000" b="1" dirty="0" smtClean="0"/>
              <a:t>[</a:t>
            </a:r>
            <a:r>
              <a:rPr lang="de-DE" altLang="de-DE" sz="2000" b="1" dirty="0" err="1" smtClean="0"/>
              <a:t>P.Spiller</a:t>
            </a:r>
            <a:r>
              <a:rPr lang="de-DE" altLang="de-DE" sz="2000" b="1" dirty="0" smtClean="0"/>
              <a:t> </a:t>
            </a:r>
            <a:r>
              <a:rPr lang="de-DE" altLang="de-DE" sz="2000" b="1" dirty="0"/>
              <a:t>et al, GSI</a:t>
            </a:r>
            <a:r>
              <a:rPr lang="de-DE" altLang="de-DE" sz="2000" b="1" dirty="0" smtClean="0"/>
              <a:t>]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526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910" y="560469"/>
            <a:ext cx="8229600" cy="724942"/>
          </a:xfrm>
        </p:spPr>
        <p:txBody>
          <a:bodyPr>
            <a:normAutofit/>
          </a:bodyPr>
          <a:lstStyle/>
          <a:p>
            <a:r>
              <a:rPr lang="de-DE" dirty="0" err="1" smtClean="0">
                <a:solidFill>
                  <a:schemeClr val="tx2"/>
                </a:solidFill>
              </a:rPr>
              <a:t>superconducting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structures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for</a:t>
            </a:r>
            <a:r>
              <a:rPr lang="de-DE" dirty="0" smtClean="0">
                <a:solidFill>
                  <a:schemeClr val="tx2"/>
                </a:solidFill>
              </a:rPr>
              <a:t> CW </a:t>
            </a:r>
            <a:r>
              <a:rPr lang="de-DE" dirty="0" err="1" smtClean="0">
                <a:solidFill>
                  <a:schemeClr val="tx2"/>
                </a:solidFill>
              </a:rPr>
              <a:t>operation</a:t>
            </a:r>
            <a:endParaRPr lang="de-CH" sz="1800" b="1" dirty="0">
              <a:solidFill>
                <a:schemeClr val="tx2"/>
              </a:solidFill>
            </a:endParaRPr>
          </a:p>
        </p:txBody>
      </p:sp>
      <p:pic>
        <p:nvPicPr>
          <p:cNvPr id="8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772816"/>
            <a:ext cx="1824990" cy="632460"/>
          </a:xfrm>
          <a:prstGeom prst="rect">
            <a:avLst/>
          </a:prstGeom>
        </p:spPr>
      </p:pic>
      <p:sp>
        <p:nvSpPr>
          <p:cNvPr id="9" name="TextBox 13"/>
          <p:cNvSpPr txBox="1"/>
          <p:nvPr/>
        </p:nvSpPr>
        <p:spPr>
          <a:xfrm>
            <a:off x="755576" y="126876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voltage, dissipated power and cryogenic efficiency: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1749961"/>
            <a:ext cx="3869944" cy="67817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78808" y="2632290"/>
            <a:ext cx="5173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developments</a:t>
            </a:r>
            <a:r>
              <a:rPr lang="de-DE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N</a:t>
            </a:r>
            <a:r>
              <a:rPr lang="de-DE" baseline="-25000" dirty="0" smtClean="0"/>
              <a:t>2</a:t>
            </a:r>
            <a:r>
              <a:rPr lang="de-DE" dirty="0" smtClean="0"/>
              <a:t> </a:t>
            </a:r>
            <a:r>
              <a:rPr lang="de-DE" dirty="0" err="1" smtClean="0"/>
              <a:t>doping</a:t>
            </a:r>
            <a:r>
              <a:rPr lang="de-DE" dirty="0" smtClean="0"/>
              <a:t>, high Q, </a:t>
            </a: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P</a:t>
            </a:r>
            <a:r>
              <a:rPr lang="de-DE" baseline="-25000" dirty="0" err="1" smtClean="0"/>
              <a:t>dissip</a:t>
            </a:r>
            <a:endParaRPr lang="de-DE" baseline="-25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Nb</a:t>
            </a:r>
            <a:r>
              <a:rPr lang="de-DE" baseline="-25000" dirty="0" smtClean="0"/>
              <a:t>3</a:t>
            </a:r>
            <a:r>
              <a:rPr lang="de-DE" dirty="0" smtClean="0"/>
              <a:t>Sn </a:t>
            </a:r>
            <a:r>
              <a:rPr lang="de-DE" dirty="0" err="1" smtClean="0"/>
              <a:t>cavities</a:t>
            </a:r>
            <a:r>
              <a:rPr lang="de-DE" dirty="0" smtClean="0"/>
              <a:t>, high Q at 4.5K, </a:t>
            </a:r>
            <a:r>
              <a:rPr lang="de-DE" dirty="0" err="1" smtClean="0"/>
              <a:t>thus</a:t>
            </a:r>
            <a:r>
              <a:rPr lang="de-DE" dirty="0" smtClean="0"/>
              <a:t> </a:t>
            </a:r>
            <a:r>
              <a:rPr lang="de-DE" dirty="0" err="1" smtClean="0"/>
              <a:t>better</a:t>
            </a:r>
            <a:r>
              <a:rPr lang="de-DE" dirty="0" smtClean="0"/>
              <a:t> </a:t>
            </a:r>
            <a:r>
              <a:rPr lang="de-DE" dirty="0" smtClean="0">
                <a:sym typeface="Symbol"/>
              </a:rPr>
              <a:t></a:t>
            </a:r>
            <a:r>
              <a:rPr lang="de-DE" baseline="-25000" dirty="0" smtClean="0">
                <a:sym typeface="Symbol"/>
              </a:rPr>
              <a:t>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Systematic</a:t>
            </a:r>
            <a:r>
              <a:rPr lang="de-DE" dirty="0" smtClean="0"/>
              <a:t> </a:t>
            </a:r>
            <a:r>
              <a:rPr lang="de-DE" dirty="0" err="1" smtClean="0"/>
              <a:t>studies</a:t>
            </a:r>
            <a:r>
              <a:rPr lang="de-DE" dirty="0" smtClean="0"/>
              <a:t> on </a:t>
            </a:r>
            <a:r>
              <a:rPr lang="de-DE" dirty="0" err="1" smtClean="0"/>
              <a:t>flux</a:t>
            </a:r>
            <a:r>
              <a:rPr lang="de-DE" dirty="0" smtClean="0"/>
              <a:t> </a:t>
            </a:r>
            <a:r>
              <a:rPr lang="de-DE" dirty="0" err="1" smtClean="0"/>
              <a:t>expulsion</a:t>
            </a:r>
            <a:r>
              <a:rPr lang="de-DE" dirty="0" smtClean="0"/>
              <a:t> (CERN, FNAL)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054725" y="6279703"/>
            <a:ext cx="2549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b="1" dirty="0" smtClean="0">
                <a:solidFill>
                  <a:schemeClr val="tx2">
                    <a:lumMod val="75000"/>
                  </a:schemeClr>
                </a:solidFill>
              </a:rPr>
              <a:t>FNAL N2 </a:t>
            </a:r>
            <a:r>
              <a:rPr lang="de-DE" sz="1200" b="1" dirty="0" err="1" smtClean="0">
                <a:solidFill>
                  <a:schemeClr val="tx2">
                    <a:lumMod val="75000"/>
                  </a:schemeClr>
                </a:solidFill>
              </a:rPr>
              <a:t>doping</a:t>
            </a:r>
            <a:r>
              <a:rPr lang="de-DE" sz="1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r"/>
            <a:r>
              <a:rPr lang="de-DE" sz="1200" b="1" dirty="0" smtClean="0">
                <a:solidFill>
                  <a:srgbClr val="C00000"/>
                </a:solidFill>
              </a:rPr>
              <a:t>[</a:t>
            </a:r>
            <a:r>
              <a:rPr lang="de-DE" sz="1200" b="1" dirty="0" err="1" smtClean="0">
                <a:solidFill>
                  <a:srgbClr val="C00000"/>
                </a:solidFill>
              </a:rPr>
              <a:t>S.Posen</a:t>
            </a:r>
            <a:r>
              <a:rPr lang="de-DE" sz="1200" b="1" dirty="0" smtClean="0">
                <a:solidFill>
                  <a:srgbClr val="C00000"/>
                </a:solidFill>
              </a:rPr>
              <a:t> et </a:t>
            </a:r>
            <a:r>
              <a:rPr lang="de-DE" sz="1200" b="1" dirty="0">
                <a:solidFill>
                  <a:srgbClr val="C00000"/>
                </a:solidFill>
              </a:rPr>
              <a:t>al, FNAL]</a:t>
            </a:r>
            <a:endParaRPr lang="de-CH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3" y="4058512"/>
            <a:ext cx="5358203" cy="198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827584" y="6242414"/>
            <a:ext cx="2549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b="1" dirty="0" smtClean="0">
                <a:solidFill>
                  <a:schemeClr val="tx2">
                    <a:lumMod val="75000"/>
                  </a:schemeClr>
                </a:solidFill>
              </a:rPr>
              <a:t>Nb3Sn </a:t>
            </a:r>
            <a:r>
              <a:rPr lang="de-DE" sz="1200" b="1" dirty="0" err="1" smtClean="0">
                <a:solidFill>
                  <a:schemeClr val="tx2">
                    <a:lumMod val="75000"/>
                  </a:schemeClr>
                </a:solidFill>
              </a:rPr>
              <a:t>coated</a:t>
            </a:r>
            <a:r>
              <a:rPr lang="de-DE" sz="1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1200" b="1" dirty="0" err="1" smtClean="0">
                <a:solidFill>
                  <a:schemeClr val="tx2">
                    <a:lumMod val="75000"/>
                  </a:schemeClr>
                </a:solidFill>
              </a:rPr>
              <a:t>cavities</a:t>
            </a:r>
            <a:endParaRPr lang="de-DE" sz="1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de-DE" sz="1200" b="1" dirty="0">
                <a:solidFill>
                  <a:srgbClr val="C00000"/>
                </a:solidFill>
              </a:rPr>
              <a:t>[</a:t>
            </a:r>
            <a:r>
              <a:rPr lang="de-DE" sz="1200" b="1" dirty="0" err="1" smtClean="0">
                <a:solidFill>
                  <a:srgbClr val="C00000"/>
                </a:solidFill>
              </a:rPr>
              <a:t>M.Liepe</a:t>
            </a:r>
            <a:r>
              <a:rPr lang="de-DE" sz="1200" b="1" dirty="0" smtClean="0">
                <a:solidFill>
                  <a:srgbClr val="C00000"/>
                </a:solidFill>
              </a:rPr>
              <a:t> et al, </a:t>
            </a:r>
            <a:r>
              <a:rPr lang="de-DE" sz="1200" b="1" dirty="0">
                <a:solidFill>
                  <a:srgbClr val="C00000"/>
                </a:solidFill>
              </a:rPr>
              <a:t>Cornell, IPAC19]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3397017"/>
            <a:ext cx="3359586" cy="284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2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Flux trapping workshop @ CERN, 8-9 Nov </a:t>
            </a:r>
            <a:r>
              <a:rPr lang="en-GB" sz="2800" dirty="0" smtClean="0"/>
              <a:t>2018</a:t>
            </a:r>
            <a:endParaRPr lang="de-CH" sz="28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CA36-4585-41BD-8461-652DA6B9158B}" type="slidenum">
              <a:rPr lang="en-GB" smtClean="0"/>
              <a:t>14</a:t>
            </a:fld>
            <a:endParaRPr lang="en-GB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C67DE79C-271B-5144-BEE2-99AB48433A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294664"/>
            <a:ext cx="8153400" cy="3657600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D8DA92F3-B920-C141-B06E-094D5BEFBFC5}"/>
              </a:ext>
            </a:extLst>
          </p:cNvPr>
          <p:cNvSpPr txBox="1">
            <a:spLocks/>
          </p:cNvSpPr>
          <p:nvPr/>
        </p:nvSpPr>
        <p:spPr>
          <a:xfrm>
            <a:off x="1259633" y="5062138"/>
            <a:ext cx="7128792" cy="12008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8B13C"/>
              </a:buClr>
              <a:buSzPct val="130000"/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8B13C"/>
              </a:buClr>
              <a:buSzPct val="130000"/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8B13C"/>
              </a:buClr>
              <a:buSzPct val="130000"/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8B13C"/>
              </a:buClr>
              <a:buSzPct val="130000"/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8B13C"/>
              </a:buClr>
              <a:buSzPct val="130000"/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dirty="0" smtClean="0"/>
              <a:t>64 participants from the North America, Asia &amp; Europe.</a:t>
            </a:r>
          </a:p>
          <a:p>
            <a:pPr marL="0" indent="0">
              <a:buFont typeface="Arial"/>
              <a:buNone/>
            </a:pPr>
            <a:r>
              <a:rPr lang="en-GB" dirty="0" smtClean="0"/>
              <a:t>Supported by ARIES. Milestone: MS18, </a:t>
            </a:r>
            <a:r>
              <a:rPr lang="en-GB" dirty="0" smtClean="0">
                <a:hlinkClick r:id="rId3"/>
              </a:rPr>
              <a:t>report</a:t>
            </a:r>
            <a:endParaRPr lang="en-GB" dirty="0" smtClean="0"/>
          </a:p>
          <a:p>
            <a:pPr marL="0" indent="0">
              <a:buFont typeface="Arial"/>
              <a:buNone/>
            </a:pPr>
            <a:r>
              <a:rPr lang="en-GB" dirty="0" smtClean="0">
                <a:hlinkClick r:id="rId4"/>
              </a:rPr>
              <a:t>https://indico.cern.ch/event/741615/overview</a:t>
            </a:r>
            <a:endParaRPr lang="en-GB" dirty="0" smtClean="0"/>
          </a:p>
          <a:p>
            <a:pPr marL="0" indent="0">
              <a:buFont typeface="Arial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00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153988"/>
            <a:ext cx="8337550" cy="612775"/>
          </a:xfrm>
        </p:spPr>
        <p:txBody>
          <a:bodyPr>
            <a:normAutofit/>
          </a:bodyPr>
          <a:lstStyle/>
          <a:p>
            <a:r>
              <a:rPr lang="de-DE" sz="2800" b="1" dirty="0" err="1" smtClean="0"/>
              <a:t>Proposed</a:t>
            </a:r>
            <a:r>
              <a:rPr lang="de-DE" sz="2800" b="1" dirty="0" smtClean="0"/>
              <a:t> HEP Projects </a:t>
            </a:r>
            <a:r>
              <a:rPr lang="de-DE" sz="2800" b="1" dirty="0" err="1" smtClean="0"/>
              <a:t>and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Grid</a:t>
            </a:r>
            <a:r>
              <a:rPr lang="de-DE" sz="2800" b="1" dirty="0"/>
              <a:t> </a:t>
            </a:r>
            <a:r>
              <a:rPr lang="de-DE" sz="2800" b="1" dirty="0" smtClean="0"/>
              <a:t>Power </a:t>
            </a:r>
            <a:r>
              <a:rPr lang="de-DE" sz="2800" b="1" dirty="0" err="1"/>
              <a:t>C</a:t>
            </a:r>
            <a:r>
              <a:rPr lang="de-DE" sz="2800" b="1" dirty="0" err="1" smtClean="0"/>
              <a:t>onsumption</a:t>
            </a:r>
            <a:endParaRPr lang="de-CH" sz="2800" b="1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691095"/>
              </p:ext>
            </p:extLst>
          </p:nvPr>
        </p:nvGraphicFramePr>
        <p:xfrm>
          <a:off x="331913" y="991180"/>
          <a:ext cx="8594037" cy="341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305">
                  <a:extLst>
                    <a:ext uri="{9D8B030D-6E8A-4147-A177-3AD203B41FA5}">
                      <a16:colId xmlns:a16="http://schemas.microsoft.com/office/drawing/2014/main" val="1396931504"/>
                    </a:ext>
                  </a:extLst>
                </a:gridCol>
                <a:gridCol w="809782">
                  <a:extLst>
                    <a:ext uri="{9D8B030D-6E8A-4147-A177-3AD203B41FA5}">
                      <a16:colId xmlns:a16="http://schemas.microsoft.com/office/drawing/2014/main" val="2056641604"/>
                    </a:ext>
                  </a:extLst>
                </a:gridCol>
                <a:gridCol w="1143642">
                  <a:extLst>
                    <a:ext uri="{9D8B030D-6E8A-4147-A177-3AD203B41FA5}">
                      <a16:colId xmlns:a16="http://schemas.microsoft.com/office/drawing/2014/main" val="1959683962"/>
                    </a:ext>
                  </a:extLst>
                </a:gridCol>
                <a:gridCol w="767162">
                  <a:extLst>
                    <a:ext uri="{9D8B030D-6E8A-4147-A177-3AD203B41FA5}">
                      <a16:colId xmlns:a16="http://schemas.microsoft.com/office/drawing/2014/main" val="1121317529"/>
                    </a:ext>
                  </a:extLst>
                </a:gridCol>
                <a:gridCol w="4731146">
                  <a:extLst>
                    <a:ext uri="{9D8B030D-6E8A-4147-A177-3AD203B41FA5}">
                      <a16:colId xmlns:a16="http://schemas.microsoft.com/office/drawing/2014/main" val="2024386124"/>
                    </a:ext>
                  </a:extLst>
                </a:gridCol>
              </a:tblGrid>
              <a:tr h="426000">
                <a:tc>
                  <a:txBody>
                    <a:bodyPr/>
                    <a:lstStyle/>
                    <a:p>
                      <a:pPr algn="ctr"/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ECM [</a:t>
                      </a:r>
                      <a:r>
                        <a:rPr lang="de-DE" dirty="0" err="1" smtClean="0"/>
                        <a:t>TeV</a:t>
                      </a:r>
                      <a:r>
                        <a:rPr lang="de-DE" dirty="0" smtClean="0"/>
                        <a:t>]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L / IP</a:t>
                      </a:r>
                    </a:p>
                    <a:p>
                      <a:pPr algn="ctr"/>
                      <a:r>
                        <a:rPr lang="de-DE" sz="1400" dirty="0" smtClean="0"/>
                        <a:t>[cm</a:t>
                      </a:r>
                      <a:r>
                        <a:rPr lang="de-DE" sz="1400" baseline="30000" dirty="0" smtClean="0"/>
                        <a:t>-2</a:t>
                      </a:r>
                      <a:r>
                        <a:rPr lang="de-DE" sz="1400" dirty="0" smtClean="0"/>
                        <a:t>s</a:t>
                      </a:r>
                      <a:r>
                        <a:rPr lang="de-DE" sz="1400" baseline="30000" dirty="0" smtClean="0"/>
                        <a:t>-1</a:t>
                      </a:r>
                      <a:r>
                        <a:rPr lang="de-DE" sz="1400" dirty="0" smtClean="0"/>
                        <a:t>]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P</a:t>
                      </a:r>
                      <a:r>
                        <a:rPr lang="de-DE" baseline="-25000" dirty="0" err="1" smtClean="0"/>
                        <a:t>Grid</a:t>
                      </a:r>
                      <a:r>
                        <a:rPr lang="de-DE" baseline="0" dirty="0" smtClean="0"/>
                        <a:t> [MW]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dirty="0" err="1" smtClean="0"/>
                        <a:t>major</a:t>
                      </a:r>
                      <a:r>
                        <a:rPr lang="de-CH" dirty="0" smtClean="0"/>
                        <a:t> power </a:t>
                      </a:r>
                      <a:r>
                        <a:rPr lang="de-CH" dirty="0" err="1" smtClean="0"/>
                        <a:t>driving</a:t>
                      </a:r>
                      <a:r>
                        <a:rPr lang="de-CH" baseline="0" dirty="0" smtClean="0"/>
                        <a:t> </a:t>
                      </a:r>
                      <a:r>
                        <a:rPr lang="de-CH" baseline="0" dirty="0" err="1" smtClean="0"/>
                        <a:t>effect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388067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ILC</a:t>
                      </a:r>
                      <a:endParaRPr lang="de-CH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CH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4.9×10</a:t>
                      </a:r>
                      <a:r>
                        <a:rPr lang="de-DE" baseline="30000" dirty="0" smtClean="0"/>
                        <a:t>34</a:t>
                      </a:r>
                      <a:endParaRPr lang="de-CH" baseline="300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300</a:t>
                      </a:r>
                      <a:endParaRPr lang="de-CH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/>
                        <a:t>beam power: 13.6 MW/beam, </a:t>
                      </a:r>
                      <a:r>
                        <a:rPr lang="de-DE" dirty="0" err="1" smtClean="0"/>
                        <a:t>cryogenics</a:t>
                      </a:r>
                      <a:endParaRPr lang="de-CH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8043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CLIC</a:t>
                      </a:r>
                      <a:endParaRPr lang="de-CH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</a:t>
                      </a:r>
                      <a:endParaRPr lang="de-CH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5.9×10</a:t>
                      </a:r>
                      <a:r>
                        <a:rPr lang="de-DE" baseline="30000" dirty="0" smtClean="0"/>
                        <a:t>34</a:t>
                      </a:r>
                      <a:endParaRPr lang="de-CH" baseline="300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582</a:t>
                      </a:r>
                      <a:endParaRPr lang="de-CH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/>
                        <a:t>beam power: 14 MW/beam</a:t>
                      </a:r>
                      <a:endParaRPr lang="de-CH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694908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FCC-</a:t>
                      </a:r>
                      <a:r>
                        <a:rPr lang="de-DE" dirty="0" err="1" smtClean="0"/>
                        <a:t>ee</a:t>
                      </a:r>
                      <a:r>
                        <a:rPr lang="de-DE" baseline="0" dirty="0" smtClean="0"/>
                        <a:t> (Z)</a:t>
                      </a:r>
                      <a:endParaRPr lang="de-CH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0.091</a:t>
                      </a:r>
                      <a:endParaRPr lang="de-CH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2.3×10</a:t>
                      </a:r>
                      <a:r>
                        <a:rPr lang="de-DE" baseline="30000" dirty="0" smtClean="0"/>
                        <a:t>36</a:t>
                      </a:r>
                      <a:endParaRPr lang="de-CH" baseline="30000" dirty="0" smtClean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259</a:t>
                      </a:r>
                      <a:endParaRPr lang="de-CH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/>
                        <a:t>SR Power: 50MW/beam</a:t>
                      </a:r>
                      <a:endParaRPr lang="de-CH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036134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FCC-</a:t>
                      </a:r>
                      <a:r>
                        <a:rPr lang="de-DE" dirty="0" err="1" smtClean="0"/>
                        <a:t>ee</a:t>
                      </a:r>
                      <a:r>
                        <a:rPr lang="de-DE" dirty="0" smtClean="0"/>
                        <a:t> (t)</a:t>
                      </a:r>
                      <a:endParaRPr lang="de-CH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0.365</a:t>
                      </a:r>
                      <a:endParaRPr lang="de-CH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1.5×10</a:t>
                      </a:r>
                      <a:r>
                        <a:rPr lang="de-DE" baseline="30000" dirty="0" smtClean="0"/>
                        <a:t>34</a:t>
                      </a:r>
                      <a:endParaRPr lang="de-CH" baseline="30000" dirty="0" smtClean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354</a:t>
                      </a:r>
                      <a:endParaRPr lang="de-CH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/>
                        <a:t>SR power: 50MW/beam</a:t>
                      </a:r>
                      <a:endParaRPr lang="de-CH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628739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FCC-</a:t>
                      </a:r>
                      <a:r>
                        <a:rPr lang="de-DE" dirty="0" err="1" smtClean="0"/>
                        <a:t>hh</a:t>
                      </a:r>
                      <a:endParaRPr lang="de-CH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100</a:t>
                      </a:r>
                      <a:endParaRPr lang="de-CH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3.0×10</a:t>
                      </a:r>
                      <a:r>
                        <a:rPr lang="de-DE" baseline="30000" dirty="0" smtClean="0"/>
                        <a:t>35</a:t>
                      </a:r>
                      <a:endParaRPr lang="de-CH" baseline="30000" dirty="0" smtClean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580</a:t>
                      </a:r>
                      <a:endParaRPr lang="de-CH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/>
                        <a:t>SR power: 2.4MW/beam @ 50K, </a:t>
                      </a:r>
                      <a:r>
                        <a:rPr lang="de-DE" dirty="0" err="1" smtClean="0"/>
                        <a:t>cryogenics</a:t>
                      </a:r>
                      <a:endParaRPr lang="de-CH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21791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 panose="05050102010706020507" pitchFamily="18" charset="2"/>
                        </a:rPr>
                        <a:t> </a:t>
                      </a:r>
                      <a:r>
                        <a:rPr lang="de-CH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 panose="05050102010706020507" pitchFamily="18" charset="2"/>
                        </a:rPr>
                        <a:t>col</a:t>
                      </a:r>
                      <a:r>
                        <a:rPr lang="de-CH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 panose="05050102010706020507" pitchFamily="18" charset="2"/>
                        </a:rPr>
                        <a:t>.</a:t>
                      </a:r>
                      <a:endParaRPr lang="de-CH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</a:t>
                      </a:r>
                      <a:endParaRPr lang="de-CH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1.2×10</a:t>
                      </a:r>
                      <a:r>
                        <a:rPr lang="de-DE" baseline="30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35</a:t>
                      </a:r>
                      <a:endParaRPr lang="de-CH" baseline="300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270</a:t>
                      </a:r>
                      <a:endParaRPr lang="de-CH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advantages</a:t>
                      </a:r>
                      <a:r>
                        <a:rPr lang="de-CH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, least </a:t>
                      </a:r>
                      <a:r>
                        <a:rPr lang="de-CH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developed</a:t>
                      </a:r>
                      <a:r>
                        <a:rPr lang="de-CH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, </a:t>
                      </a:r>
                      <a:r>
                        <a:rPr lang="de-CH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cycling</a:t>
                      </a:r>
                      <a:r>
                        <a:rPr lang="de-CH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!, 1.6MW/</a:t>
                      </a:r>
                      <a:r>
                        <a:rPr lang="de-CH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drive</a:t>
                      </a:r>
                      <a:r>
                        <a:rPr lang="de-CH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de-CH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beam (</a:t>
                      </a:r>
                      <a:r>
                        <a:rPr lang="de-CH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parameter</a:t>
                      </a:r>
                      <a:r>
                        <a:rPr lang="de-CH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de-CH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example</a:t>
                      </a:r>
                      <a:r>
                        <a:rPr lang="de-CH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)</a:t>
                      </a:r>
                      <a:endParaRPr lang="de-CH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935899"/>
                  </a:ext>
                </a:extLst>
              </a:tr>
            </a:tbl>
          </a:graphicData>
        </a:graphic>
      </p:graphicFrame>
      <p:pic>
        <p:nvPicPr>
          <p:cNvPr id="11" name="Grafik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915" y="5516612"/>
            <a:ext cx="2825115" cy="4572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913" y="4850320"/>
            <a:ext cx="1608205" cy="48117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444747" y="5061707"/>
            <a:ext cx="5470498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Energy consumption is critical not only for cost reasons, but more so for the perception of our field in the public.</a:t>
            </a:r>
          </a:p>
          <a:p>
            <a:endParaRPr lang="en-GB" b="1" dirty="0"/>
          </a:p>
          <a:p>
            <a:r>
              <a:rPr lang="en-GB" b="1" dirty="0" smtClean="0"/>
              <a:t>Sustainability is a very high ranking topic in politics and public discussion</a:t>
            </a:r>
            <a:endParaRPr lang="en-GB" b="1" dirty="0"/>
          </a:p>
        </p:txBody>
      </p:sp>
      <p:sp>
        <p:nvSpPr>
          <p:cNvPr id="9" name="Ellipse 8"/>
          <p:cNvSpPr/>
          <p:nvPr/>
        </p:nvSpPr>
        <p:spPr>
          <a:xfrm>
            <a:off x="3452698" y="2035535"/>
            <a:ext cx="747422" cy="461176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Ellipse 9"/>
          <p:cNvSpPr/>
          <p:nvPr/>
        </p:nvSpPr>
        <p:spPr>
          <a:xfrm>
            <a:off x="3444747" y="3310478"/>
            <a:ext cx="747422" cy="461176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Textfeld 2"/>
          <p:cNvSpPr txBox="1"/>
          <p:nvPr/>
        </p:nvSpPr>
        <p:spPr>
          <a:xfrm>
            <a:off x="228546" y="4456553"/>
            <a:ext cx="31428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err="1" smtClean="0"/>
              <a:t>important</a:t>
            </a:r>
            <a:r>
              <a:rPr lang="de-CH" sz="1600" dirty="0" smtClean="0"/>
              <a:t> </a:t>
            </a:r>
            <a:r>
              <a:rPr lang="de-CH" sz="1600" dirty="0" err="1" smtClean="0"/>
              <a:t>scalings</a:t>
            </a:r>
            <a:r>
              <a:rPr lang="de-CH" sz="1600" dirty="0" smtClean="0"/>
              <a:t>:</a:t>
            </a:r>
            <a:endParaRPr lang="de-CH" sz="1600" dirty="0"/>
          </a:p>
        </p:txBody>
      </p:sp>
      <p:pic>
        <p:nvPicPr>
          <p:cNvPr id="13" name="Grafik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913" y="6177085"/>
            <a:ext cx="275463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6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637864"/>
            <a:ext cx="7365425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2339752" y="2636912"/>
            <a:ext cx="779990" cy="276999"/>
          </a:xfrm>
          <a:prstGeom prst="rect">
            <a:avLst/>
          </a:prstGeom>
          <a:solidFill>
            <a:srgbClr val="FFFFCC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/>
              <a:t>Germany</a:t>
            </a:r>
            <a:endParaRPr lang="de-CH" sz="1200" b="1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00668" y="620688"/>
            <a:ext cx="8363272" cy="724942"/>
          </a:xfrm>
        </p:spPr>
        <p:txBody>
          <a:bodyPr>
            <a:noAutofit/>
          </a:bodyPr>
          <a:lstStyle/>
          <a:p>
            <a:r>
              <a:rPr lang="de-CH" sz="2400" dirty="0" err="1" smtClean="0">
                <a:sym typeface="Symbol"/>
              </a:rPr>
              <a:t>cost</a:t>
            </a:r>
            <a:r>
              <a:rPr lang="de-CH" sz="2400" dirty="0" smtClean="0">
                <a:sym typeface="Symbol"/>
              </a:rPr>
              <a:t> </a:t>
            </a:r>
            <a:r>
              <a:rPr lang="de-CH" sz="2400" dirty="0" err="1">
                <a:sym typeface="Symbol"/>
              </a:rPr>
              <a:t>volatility</a:t>
            </a:r>
            <a:r>
              <a:rPr lang="de-CH" sz="2400" dirty="0">
                <a:sym typeface="Symbol"/>
              </a:rPr>
              <a:t> </a:t>
            </a:r>
            <a:r>
              <a:rPr lang="de-CH" sz="2400" dirty="0" err="1">
                <a:sym typeface="Symbol"/>
              </a:rPr>
              <a:t>indicates</a:t>
            </a:r>
            <a:r>
              <a:rPr lang="de-CH" sz="2400" dirty="0">
                <a:sym typeface="Symbol"/>
              </a:rPr>
              <a:t> </a:t>
            </a:r>
            <a:r>
              <a:rPr lang="de-CH" sz="2400" dirty="0" err="1">
                <a:sym typeface="Symbol"/>
              </a:rPr>
              <a:t>huge</a:t>
            </a:r>
            <a:r>
              <a:rPr lang="de-CH" sz="2400" dirty="0">
                <a:sym typeface="Symbol"/>
              </a:rPr>
              <a:t> </a:t>
            </a:r>
            <a:r>
              <a:rPr lang="de-CH" sz="2400" dirty="0" err="1">
                <a:sym typeface="Symbol"/>
              </a:rPr>
              <a:t>fluctuations</a:t>
            </a:r>
            <a:r>
              <a:rPr lang="de-CH" sz="2400" dirty="0">
                <a:sym typeface="Symbol"/>
              </a:rPr>
              <a:t> in </a:t>
            </a:r>
            <a:r>
              <a:rPr lang="de-CH" sz="2400" dirty="0" err="1">
                <a:sym typeface="Symbol"/>
              </a:rPr>
              <a:t>supply</a:t>
            </a:r>
            <a:r>
              <a:rPr lang="de-CH" sz="2400" dirty="0">
                <a:sym typeface="Symbol"/>
              </a:rPr>
              <a:t> </a:t>
            </a:r>
            <a:r>
              <a:rPr lang="de-CH" sz="2400" dirty="0" err="1">
                <a:sym typeface="Symbol"/>
              </a:rPr>
              <a:t>and</a:t>
            </a:r>
            <a:r>
              <a:rPr lang="de-CH" sz="2400" dirty="0">
                <a:sym typeface="Symbol"/>
              </a:rPr>
              <a:t> </a:t>
            </a:r>
            <a:r>
              <a:rPr lang="de-CH" sz="2400" dirty="0" err="1" smtClean="0">
                <a:sym typeface="Symbol"/>
              </a:rPr>
              <a:t>demand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185072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de-CH" dirty="0" err="1" smtClean="0"/>
              <a:t>Energy</a:t>
            </a:r>
            <a:r>
              <a:rPr lang="de-CH" dirty="0" smtClean="0"/>
              <a:t> Storage </a:t>
            </a:r>
            <a:r>
              <a:rPr lang="de-CH" dirty="0" err="1" smtClean="0"/>
              <a:t>for</a:t>
            </a:r>
            <a:r>
              <a:rPr lang="de-CH" dirty="0" smtClean="0"/>
              <a:t> Strategic </a:t>
            </a:r>
            <a:r>
              <a:rPr lang="de-CH" dirty="0" err="1" smtClean="0"/>
              <a:t>Energy</a:t>
            </a:r>
            <a:r>
              <a:rPr lang="de-CH" dirty="0" smtClean="0"/>
              <a:t> Management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3529" y="2060848"/>
            <a:ext cx="2232248" cy="55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2000" b="1" dirty="0" err="1" smtClean="0"/>
              <a:t>LIQ</a:t>
            </a:r>
            <a:r>
              <a:rPr lang="en-GB" altLang="en-US" sz="2000" b="1" dirty="0" err="1" smtClean="0">
                <a:solidFill>
                  <a:schemeClr val="hlink"/>
                </a:solidFill>
              </a:rPr>
              <a:t>uid</a:t>
            </a:r>
            <a:r>
              <a:rPr lang="en-GB" altLang="en-US" sz="2000" b="1" dirty="0" smtClean="0">
                <a:solidFill>
                  <a:schemeClr val="hlink"/>
                </a:solidFill>
              </a:rPr>
              <a:t> </a:t>
            </a:r>
            <a:r>
              <a:rPr lang="en-GB" altLang="en-US" sz="2000" b="1" dirty="0" err="1" smtClean="0"/>
              <a:t>HY</a:t>
            </a:r>
            <a:r>
              <a:rPr lang="en-GB" altLang="en-US" sz="2000" b="1" dirty="0" err="1" smtClean="0">
                <a:solidFill>
                  <a:schemeClr val="hlink"/>
                </a:solidFill>
              </a:rPr>
              <a:t>drogen</a:t>
            </a:r>
            <a:r>
              <a:rPr lang="en-GB" altLang="en-US" sz="2000" b="1" dirty="0" smtClean="0">
                <a:solidFill>
                  <a:schemeClr val="hlink"/>
                </a:solidFill>
              </a:rPr>
              <a:t> &amp; </a:t>
            </a:r>
            <a:r>
              <a:rPr lang="en-GB" altLang="en-US" sz="2000" b="1" dirty="0" smtClean="0"/>
              <a:t>SMES</a:t>
            </a:r>
          </a:p>
        </p:txBody>
      </p:sp>
      <p:graphicFrame>
        <p:nvGraphicFramePr>
          <p:cNvPr id="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310846"/>
              </p:ext>
            </p:extLst>
          </p:nvPr>
        </p:nvGraphicFramePr>
        <p:xfrm>
          <a:off x="3023939" y="2050901"/>
          <a:ext cx="5724525" cy="296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" name="Bild" r:id="rId3" imgW="6640206" imgH="3435962" progId="Word.Picture.8">
                  <p:embed/>
                </p:oleObj>
              </mc:Choice>
              <mc:Fallback>
                <p:oleObj name="Bild" r:id="rId3" imgW="6640206" imgH="343596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3939" y="2050901"/>
                        <a:ext cx="5724525" cy="296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6"/>
          <p:cNvSpPr txBox="1"/>
          <p:nvPr/>
        </p:nvSpPr>
        <p:spPr>
          <a:xfrm>
            <a:off x="222951" y="2852936"/>
            <a:ext cx="283197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err="1" smtClean="0"/>
              <a:t>development</a:t>
            </a:r>
            <a:r>
              <a:rPr lang="de-CH" sz="1400" dirty="0" smtClean="0"/>
              <a:t> </a:t>
            </a:r>
            <a:r>
              <a:rPr lang="de-CH" sz="1400" dirty="0" err="1" smtClean="0"/>
              <a:t>by</a:t>
            </a:r>
            <a:r>
              <a:rPr lang="de-CH" sz="1400" dirty="0" smtClean="0"/>
              <a:t> KIT </a:t>
            </a:r>
            <a:r>
              <a:rPr lang="de-CH" sz="1400" dirty="0" err="1" smtClean="0"/>
              <a:t>for</a:t>
            </a:r>
            <a:r>
              <a:rPr lang="de-CH" sz="1400" dirty="0" smtClean="0"/>
              <a:t> </a:t>
            </a:r>
            <a:r>
              <a:rPr lang="de-CH" sz="1400" dirty="0" err="1" smtClean="0"/>
              <a:t>general</a:t>
            </a:r>
            <a:r>
              <a:rPr lang="de-CH" sz="1400" dirty="0" smtClean="0"/>
              <a:t> </a:t>
            </a:r>
            <a:r>
              <a:rPr lang="de-CH" sz="1400" dirty="0" err="1" smtClean="0"/>
              <a:t>purpose</a:t>
            </a:r>
            <a:r>
              <a:rPr lang="de-CH" sz="1400" dirty="0" smtClean="0"/>
              <a:t>:</a:t>
            </a:r>
          </a:p>
          <a:p>
            <a:r>
              <a:rPr lang="de-CH" sz="1400" dirty="0" smtClean="0"/>
              <a:t>hybrid SMES/LH2</a:t>
            </a:r>
          </a:p>
          <a:p>
            <a:r>
              <a:rPr lang="de-CH" sz="1400" b="1" dirty="0" smtClean="0">
                <a:solidFill>
                  <a:srgbClr val="C00000"/>
                </a:solidFill>
              </a:rPr>
              <a:t>[</a:t>
            </a:r>
            <a:r>
              <a:rPr lang="de-CH" sz="1400" b="1" dirty="0" err="1" smtClean="0">
                <a:solidFill>
                  <a:srgbClr val="C00000"/>
                </a:solidFill>
              </a:rPr>
              <a:t>M.Sander</a:t>
            </a:r>
            <a:r>
              <a:rPr lang="de-CH" sz="1400" b="1" dirty="0" smtClean="0">
                <a:solidFill>
                  <a:srgbClr val="C00000"/>
                </a:solidFill>
              </a:rPr>
              <a:t>, </a:t>
            </a:r>
            <a:r>
              <a:rPr lang="de-CH" sz="1400" b="1" dirty="0" err="1" smtClean="0">
                <a:solidFill>
                  <a:srgbClr val="C00000"/>
                </a:solidFill>
              </a:rPr>
              <a:t>R.Gehring</a:t>
            </a:r>
            <a:r>
              <a:rPr lang="de-CH" sz="1400" b="1" dirty="0" smtClean="0">
                <a:solidFill>
                  <a:srgbClr val="C00000"/>
                </a:solidFill>
              </a:rPr>
              <a:t>, KIT]</a:t>
            </a:r>
          </a:p>
          <a:p>
            <a:endParaRPr lang="de-CH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dirty="0" smtClean="0"/>
              <a:t>large power 10..100 MW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dirty="0" err="1" smtClean="0"/>
              <a:t>capacity</a:t>
            </a:r>
            <a:r>
              <a:rPr lang="de-CH" sz="1400" dirty="0" smtClean="0"/>
              <a:t> </a:t>
            </a:r>
            <a:r>
              <a:rPr lang="de-CH" sz="1400" dirty="0" err="1" smtClean="0"/>
              <a:t>to</a:t>
            </a:r>
            <a:r>
              <a:rPr lang="de-CH" sz="1400" dirty="0" smtClean="0"/>
              <a:t> </a:t>
            </a:r>
            <a:r>
              <a:rPr lang="de-CH" sz="1400" dirty="0" smtClean="0">
                <a:sym typeface="Symbol"/>
              </a:rPr>
              <a:t></a:t>
            </a:r>
            <a:r>
              <a:rPr lang="de-CH" sz="1400" dirty="0" smtClean="0"/>
              <a:t>70 </a:t>
            </a:r>
            <a:r>
              <a:rPr lang="de-CH" sz="1400" dirty="0" err="1" smtClean="0"/>
              <a:t>GWh</a:t>
            </a:r>
            <a:endParaRPr lang="de-CH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dirty="0" smtClean="0"/>
              <a:t>SMES </a:t>
            </a:r>
            <a:r>
              <a:rPr lang="de-CH" sz="1400" dirty="0" err="1" smtClean="0"/>
              <a:t>to</a:t>
            </a:r>
            <a:r>
              <a:rPr lang="de-CH" sz="1400" dirty="0" smtClean="0"/>
              <a:t>  </a:t>
            </a:r>
            <a:r>
              <a:rPr lang="de-CH" sz="1400" dirty="0" smtClean="0">
                <a:sym typeface="Symbol"/>
              </a:rPr>
              <a:t>10 GJ</a:t>
            </a:r>
            <a:endParaRPr lang="de-CH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dirty="0" err="1" smtClean="0"/>
              <a:t>synergy</a:t>
            </a:r>
            <a:r>
              <a:rPr lang="de-CH" sz="1400" dirty="0" smtClean="0"/>
              <a:t> </a:t>
            </a:r>
            <a:r>
              <a:rPr lang="de-CH" sz="1400" dirty="0" err="1" smtClean="0"/>
              <a:t>with</a:t>
            </a:r>
            <a:r>
              <a:rPr lang="de-CH" sz="1400" dirty="0" smtClean="0"/>
              <a:t> </a:t>
            </a:r>
            <a:r>
              <a:rPr lang="de-CH" sz="1400" dirty="0" err="1" smtClean="0"/>
              <a:t>existing</a:t>
            </a:r>
            <a:r>
              <a:rPr lang="de-CH" sz="1400" dirty="0" smtClean="0"/>
              <a:t> </a:t>
            </a:r>
            <a:r>
              <a:rPr lang="de-CH" sz="1400" dirty="0" err="1" smtClean="0"/>
              <a:t>cryogenics</a:t>
            </a:r>
            <a:endParaRPr lang="de-CH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≈1.9k€</a:t>
            </a:r>
            <a:r>
              <a:rPr lang="de-DE" sz="1400" dirty="0"/>
              <a:t>/</a:t>
            </a:r>
            <a:r>
              <a:rPr lang="de-DE" sz="1400" dirty="0" smtClean="0"/>
              <a:t>kW, ≈8.25 k€/MWh (≈1B€/500MW ??)</a:t>
            </a:r>
            <a:endParaRPr lang="en-US" sz="1400" dirty="0"/>
          </a:p>
        </p:txBody>
      </p:sp>
      <p:sp>
        <p:nvSpPr>
          <p:cNvPr id="3" name="Textfeld 2"/>
          <p:cNvSpPr txBox="1"/>
          <p:nvPr/>
        </p:nvSpPr>
        <p:spPr>
          <a:xfrm>
            <a:off x="222951" y="1484784"/>
            <a:ext cx="3556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>
                <a:solidFill>
                  <a:srgbClr val="FF0000"/>
                </a:solidFill>
              </a:rPr>
              <a:t>Large </a:t>
            </a:r>
            <a:r>
              <a:rPr lang="de-CH" b="1" dirty="0" err="1" smtClean="0">
                <a:solidFill>
                  <a:srgbClr val="FF0000"/>
                </a:solidFill>
              </a:rPr>
              <a:t>capacity</a:t>
            </a:r>
            <a:r>
              <a:rPr lang="de-CH" b="1" dirty="0" smtClean="0">
                <a:solidFill>
                  <a:srgbClr val="FF0000"/>
                </a:solidFill>
              </a:rPr>
              <a:t> </a:t>
            </a:r>
            <a:r>
              <a:rPr lang="de-CH" b="1" dirty="0" err="1" smtClean="0">
                <a:solidFill>
                  <a:srgbClr val="FF0000"/>
                </a:solidFill>
              </a:rPr>
              <a:t>technology</a:t>
            </a:r>
            <a:r>
              <a:rPr lang="de-CH" b="1" dirty="0" smtClean="0">
                <a:solidFill>
                  <a:srgbClr val="FF0000"/>
                </a:solidFill>
              </a:rPr>
              <a:t>:</a:t>
            </a:r>
            <a:endParaRPr lang="de-CH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1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1196752"/>
            <a:ext cx="4042914" cy="281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168" y="4797152"/>
            <a:ext cx="7802560" cy="1817568"/>
          </a:xfrm>
          <a:prstGeom prst="rect">
            <a:avLst/>
          </a:prstGeom>
          <a:noFill/>
          <a:ln w="127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645168" y="1412776"/>
            <a:ext cx="3096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err="1" smtClean="0">
                <a:solidFill>
                  <a:srgbClr val="C00000"/>
                </a:solidFill>
              </a:rPr>
              <a:t>thoughts</a:t>
            </a:r>
            <a:r>
              <a:rPr lang="de-CH" b="1" dirty="0" smtClean="0">
                <a:solidFill>
                  <a:srgbClr val="C00000"/>
                </a:solidFill>
              </a:rPr>
              <a:t> </a:t>
            </a:r>
            <a:r>
              <a:rPr lang="de-CH" b="1" dirty="0" err="1" smtClean="0">
                <a:solidFill>
                  <a:srgbClr val="C00000"/>
                </a:solidFill>
              </a:rPr>
              <a:t>for</a:t>
            </a:r>
            <a:r>
              <a:rPr lang="de-CH" b="1" dirty="0" smtClean="0">
                <a:solidFill>
                  <a:srgbClr val="C00000"/>
                </a:solidFill>
              </a:rPr>
              <a:t> CLIC: </a:t>
            </a:r>
            <a:r>
              <a:rPr lang="de-CH" b="1" dirty="0" err="1" smtClean="0">
                <a:solidFill>
                  <a:srgbClr val="C00000"/>
                </a:solidFill>
              </a:rPr>
              <a:t>standby</a:t>
            </a:r>
            <a:r>
              <a:rPr lang="de-CH" b="1" dirty="0" smtClean="0">
                <a:solidFill>
                  <a:srgbClr val="C00000"/>
                </a:solidFill>
              </a:rPr>
              <a:t> </a:t>
            </a:r>
            <a:r>
              <a:rPr lang="de-CH" b="1" dirty="0" err="1" smtClean="0">
                <a:solidFill>
                  <a:srgbClr val="C00000"/>
                </a:solidFill>
              </a:rPr>
              <a:t>during</a:t>
            </a:r>
            <a:r>
              <a:rPr lang="de-CH" b="1" dirty="0" smtClean="0">
                <a:solidFill>
                  <a:srgbClr val="C00000"/>
                </a:solidFill>
              </a:rPr>
              <a:t> high </a:t>
            </a:r>
            <a:r>
              <a:rPr lang="de-CH" b="1" dirty="0" err="1" smtClean="0">
                <a:solidFill>
                  <a:srgbClr val="C00000"/>
                </a:solidFill>
              </a:rPr>
              <a:t>load</a:t>
            </a:r>
            <a:endParaRPr lang="de-CH" b="1" dirty="0" smtClean="0">
              <a:solidFill>
                <a:srgbClr val="C00000"/>
              </a:solidFill>
            </a:endParaRPr>
          </a:p>
          <a:p>
            <a:r>
              <a:rPr lang="de-CH" sz="1200" b="1" dirty="0">
                <a:solidFill>
                  <a:srgbClr val="C00000"/>
                </a:solidFill>
              </a:rPr>
              <a:t>[</a:t>
            </a:r>
            <a:r>
              <a:rPr lang="de-CH" sz="1200" b="1" dirty="0" smtClean="0">
                <a:solidFill>
                  <a:srgbClr val="C00000"/>
                </a:solidFill>
              </a:rPr>
              <a:t>Andrea Latina, CERN]</a:t>
            </a:r>
            <a:endParaRPr lang="de-CH" sz="1200" b="1" dirty="0">
              <a:solidFill>
                <a:srgbClr val="C00000"/>
              </a:solidFill>
            </a:endParaRPr>
          </a:p>
        </p:txBody>
      </p:sp>
      <p:sp>
        <p:nvSpPr>
          <p:cNvPr id="13" name="TextBox 3"/>
          <p:cNvSpPr txBox="1"/>
          <p:nvPr/>
        </p:nvSpPr>
        <p:spPr>
          <a:xfrm>
            <a:off x="645167" y="4412965"/>
            <a:ext cx="5006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err="1" smtClean="0">
                <a:solidFill>
                  <a:schemeClr val="tx2"/>
                </a:solidFill>
              </a:rPr>
              <a:t>result</a:t>
            </a:r>
            <a:r>
              <a:rPr lang="de-CH" b="1" dirty="0" smtClean="0">
                <a:solidFill>
                  <a:schemeClr val="tx2"/>
                </a:solidFill>
              </a:rPr>
              <a:t> </a:t>
            </a:r>
            <a:r>
              <a:rPr lang="de-CH" b="1" dirty="0" err="1" smtClean="0">
                <a:solidFill>
                  <a:schemeClr val="tx2"/>
                </a:solidFill>
              </a:rPr>
              <a:t>of</a:t>
            </a:r>
            <a:r>
              <a:rPr lang="de-CH" b="1" dirty="0" smtClean="0">
                <a:solidFill>
                  <a:schemeClr val="tx2"/>
                </a:solidFill>
              </a:rPr>
              <a:t> CLIC </a:t>
            </a:r>
            <a:r>
              <a:rPr lang="de-CH" b="1" dirty="0" err="1" smtClean="0">
                <a:solidFill>
                  <a:schemeClr val="tx2"/>
                </a:solidFill>
              </a:rPr>
              <a:t>model</a:t>
            </a:r>
            <a:r>
              <a:rPr lang="de-CH" b="1" dirty="0" smtClean="0">
                <a:solidFill>
                  <a:schemeClr val="tx2"/>
                </a:solidFill>
              </a:rPr>
              <a:t> </a:t>
            </a:r>
            <a:r>
              <a:rPr lang="de-CH" b="1" dirty="0" err="1" smtClean="0">
                <a:solidFill>
                  <a:schemeClr val="tx2"/>
                </a:solidFill>
              </a:rPr>
              <a:t>with</a:t>
            </a:r>
            <a:r>
              <a:rPr lang="de-CH" b="1" dirty="0" smtClean="0">
                <a:solidFill>
                  <a:schemeClr val="tx2"/>
                </a:solidFill>
              </a:rPr>
              <a:t> 2 </a:t>
            </a:r>
            <a:r>
              <a:rPr lang="de-CH" b="1" dirty="0" err="1" smtClean="0">
                <a:solidFill>
                  <a:schemeClr val="tx2"/>
                </a:solidFill>
              </a:rPr>
              <a:t>standbys</a:t>
            </a:r>
            <a:r>
              <a:rPr lang="de-CH" b="1" dirty="0" smtClean="0">
                <a:solidFill>
                  <a:schemeClr val="tx2"/>
                </a:solidFill>
              </a:rPr>
              <a:t> </a:t>
            </a:r>
            <a:r>
              <a:rPr lang="de-CH" b="1" dirty="0" err="1" smtClean="0">
                <a:solidFill>
                  <a:schemeClr val="tx2"/>
                </a:solidFill>
              </a:rPr>
              <a:t>during</a:t>
            </a:r>
            <a:r>
              <a:rPr lang="de-CH" b="1" dirty="0" smtClean="0">
                <a:solidFill>
                  <a:schemeClr val="tx2"/>
                </a:solidFill>
              </a:rPr>
              <a:t> </a:t>
            </a:r>
            <a:r>
              <a:rPr lang="de-CH" b="1" dirty="0" err="1" smtClean="0">
                <a:solidFill>
                  <a:schemeClr val="tx2"/>
                </a:solidFill>
              </a:rPr>
              <a:t>day</a:t>
            </a:r>
            <a:r>
              <a:rPr lang="de-CH" b="1" dirty="0" smtClean="0">
                <a:solidFill>
                  <a:schemeClr val="tx2"/>
                </a:solidFill>
              </a:rPr>
              <a:t>: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45168" y="2780928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cost</a:t>
            </a:r>
            <a:r>
              <a:rPr lang="de-DE" b="1" dirty="0" smtClean="0"/>
              <a:t> </a:t>
            </a:r>
            <a:r>
              <a:rPr lang="de-DE" b="1" dirty="0" err="1" smtClean="0"/>
              <a:t>example</a:t>
            </a:r>
            <a:r>
              <a:rPr lang="de-DE" b="1" dirty="0" smtClean="0"/>
              <a:t> France</a:t>
            </a:r>
          </a:p>
          <a:p>
            <a:r>
              <a:rPr lang="de-DE" b="1" dirty="0" smtClean="0"/>
              <a:t>high</a:t>
            </a:r>
            <a:r>
              <a:rPr lang="de-DE" dirty="0" smtClean="0"/>
              <a:t>: Winter, 8-10am: 14c/kWh</a:t>
            </a:r>
          </a:p>
          <a:p>
            <a:r>
              <a:rPr lang="de-DE" b="1" dirty="0" err="1" smtClean="0"/>
              <a:t>low</a:t>
            </a:r>
            <a:r>
              <a:rPr lang="de-DE" dirty="0" smtClean="0"/>
              <a:t>: Summer, 0-6am: 2c/kWh</a:t>
            </a:r>
            <a:endParaRPr lang="de-CH" dirty="0"/>
          </a:p>
        </p:txBody>
      </p:sp>
      <p:sp>
        <p:nvSpPr>
          <p:cNvPr id="3" name="Textfeld 2"/>
          <p:cNvSpPr txBox="1"/>
          <p:nvPr/>
        </p:nvSpPr>
        <p:spPr>
          <a:xfrm>
            <a:off x="3741515" y="3242593"/>
            <a:ext cx="715740" cy="276999"/>
          </a:xfrm>
          <a:prstGeom prst="rect">
            <a:avLst/>
          </a:prstGeom>
          <a:solidFill>
            <a:srgbClr val="FFFFCC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b="1" dirty="0" err="1" smtClean="0"/>
              <a:t>factor</a:t>
            </a:r>
            <a:r>
              <a:rPr lang="de-DE" sz="1200" b="1" dirty="0" smtClean="0"/>
              <a:t> 7</a:t>
            </a:r>
            <a:endParaRPr lang="de-CH" sz="1200" b="1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42455" y="341598"/>
            <a:ext cx="8229600" cy="724942"/>
          </a:xfrm>
        </p:spPr>
        <p:txBody>
          <a:bodyPr>
            <a:normAutofit/>
          </a:bodyPr>
          <a:lstStyle/>
          <a:p>
            <a:r>
              <a:rPr lang="de-DE" dirty="0" smtClean="0"/>
              <a:t>Dynamic </a:t>
            </a:r>
            <a:r>
              <a:rPr lang="de-DE" dirty="0" err="1" smtClean="0"/>
              <a:t>operation</a:t>
            </a:r>
            <a:r>
              <a:rPr lang="de-DE" dirty="0" smtClean="0"/>
              <a:t> </a:t>
            </a:r>
            <a:r>
              <a:rPr lang="de-DE" dirty="0" err="1" smtClean="0"/>
              <a:t>simulation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CLIC</a:t>
            </a:r>
            <a:endParaRPr lang="de-CH" dirty="0"/>
          </a:p>
        </p:txBody>
      </p:sp>
      <p:sp>
        <p:nvSpPr>
          <p:cNvPr id="9" name="Ellipse 8"/>
          <p:cNvSpPr/>
          <p:nvPr/>
        </p:nvSpPr>
        <p:spPr>
          <a:xfrm>
            <a:off x="4586640" y="5137096"/>
            <a:ext cx="543279" cy="31716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3064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763000" cy="5544616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1100" b="1" dirty="0"/>
              <a:t>November 28-29, 2019 - 5</a:t>
            </a:r>
            <a:r>
              <a:rPr lang="en-US" sz="1100" b="1" baseline="30000" dirty="0"/>
              <a:t>th</a:t>
            </a:r>
            <a:r>
              <a:rPr lang="en-US" sz="1100" b="1" dirty="0"/>
              <a:t> Workshop Energy for Sustainable Science at Research Infrastructures</a:t>
            </a:r>
            <a:r>
              <a:rPr lang="en-US" sz="1100" dirty="0"/>
              <a:t> </a:t>
            </a:r>
            <a:r>
              <a:rPr lang="en-US" sz="1100" dirty="0" smtClean="0"/>
              <a:t>hosted </a:t>
            </a:r>
            <a:r>
              <a:rPr lang="en-US" sz="1100" dirty="0"/>
              <a:t>by </a:t>
            </a:r>
            <a:r>
              <a:rPr lang="en-US" sz="1100" dirty="0" smtClean="0"/>
              <a:t>PSI, </a:t>
            </a:r>
            <a:r>
              <a:rPr lang="en-US" sz="1100" dirty="0"/>
              <a:t>Switzerland </a:t>
            </a:r>
            <a:br>
              <a:rPr lang="en-US" sz="1100" dirty="0"/>
            </a:br>
            <a:r>
              <a:rPr lang="en-US" sz="1100" dirty="0" smtClean="0">
                <a:hlinkClick r:id="rId2"/>
              </a:rPr>
              <a:t>https</a:t>
            </a:r>
            <a:r>
              <a:rPr lang="en-US" sz="1100" dirty="0">
                <a:hlinkClick r:id="rId2"/>
              </a:rPr>
              <a:t>://indico.psi.ch/event/6754</a:t>
            </a:r>
            <a:endParaRPr lang="en-US" sz="1100" b="1" dirty="0" smtClean="0"/>
          </a:p>
          <a:p>
            <a:r>
              <a:rPr lang="en-US" sz="1100" b="1" dirty="0" smtClean="0"/>
              <a:t>September</a:t>
            </a:r>
            <a:r>
              <a:rPr lang="en-US" sz="1100" b="1" dirty="0"/>
              <a:t>, 2-5, 2019 - Efficient Neutron Sources</a:t>
            </a:r>
            <a:r>
              <a:rPr lang="en-US" sz="1100" dirty="0"/>
              <a:t> </a:t>
            </a:r>
            <a:r>
              <a:rPr lang="en-US" sz="1100" dirty="0" smtClean="0"/>
              <a:t>hosted </a:t>
            </a:r>
            <a:r>
              <a:rPr lang="en-US" sz="1100" dirty="0"/>
              <a:t>by Paul </a:t>
            </a:r>
            <a:r>
              <a:rPr lang="en-US" sz="1100" dirty="0" err="1"/>
              <a:t>Scherrer</a:t>
            </a:r>
            <a:r>
              <a:rPr lang="en-US" sz="1100" dirty="0"/>
              <a:t> </a:t>
            </a:r>
            <a:r>
              <a:rPr lang="en-US" sz="1100" dirty="0" err="1"/>
              <a:t>Institut</a:t>
            </a:r>
            <a:r>
              <a:rPr lang="en-US" sz="1100" dirty="0"/>
              <a:t>, Switzerland </a:t>
            </a:r>
            <a:br>
              <a:rPr lang="en-US" sz="1100" dirty="0"/>
            </a:br>
            <a:r>
              <a:rPr lang="en-US" sz="1100" dirty="0" smtClean="0">
                <a:hlinkClick r:id="rId3"/>
              </a:rPr>
              <a:t>https</a:t>
            </a:r>
            <a:r>
              <a:rPr lang="en-US" sz="1100" dirty="0">
                <a:hlinkClick r:id="rId3"/>
              </a:rPr>
              <a:t>://indico.psi.ch/event/7274</a:t>
            </a:r>
            <a:endParaRPr lang="en-US" sz="1100" b="1" dirty="0" smtClean="0"/>
          </a:p>
          <a:p>
            <a:r>
              <a:rPr lang="en-US" sz="1100" b="1" dirty="0" smtClean="0"/>
              <a:t>June </a:t>
            </a:r>
            <a:r>
              <a:rPr lang="en-US" sz="1100" b="1" dirty="0"/>
              <a:t>18-20, 2019 - ARIES Workshop on Energy Efficient RF</a:t>
            </a:r>
            <a:r>
              <a:rPr lang="en-US" sz="1100" dirty="0"/>
              <a:t> </a:t>
            </a:r>
            <a:r>
              <a:rPr lang="en-US" sz="1100" dirty="0" smtClean="0"/>
              <a:t>hosted </a:t>
            </a:r>
            <a:r>
              <a:rPr lang="en-US" sz="1100" dirty="0"/>
              <a:t>by </a:t>
            </a:r>
            <a:r>
              <a:rPr lang="en-US" sz="1100" dirty="0" err="1"/>
              <a:t>Ångström</a:t>
            </a:r>
            <a:r>
              <a:rPr lang="en-US" sz="1100" dirty="0"/>
              <a:t> Laboratory, Stockholm, Sweden</a:t>
            </a:r>
            <a:br>
              <a:rPr lang="en-US" sz="1100" dirty="0"/>
            </a:br>
            <a:r>
              <a:rPr lang="en-US" sz="1100" dirty="0" smtClean="0">
                <a:hlinkClick r:id="rId4"/>
              </a:rPr>
              <a:t>https</a:t>
            </a:r>
            <a:r>
              <a:rPr lang="en-US" sz="1100" dirty="0">
                <a:hlinkClick r:id="rId4"/>
              </a:rPr>
              <a:t>://indico.uu.se/event/515/</a:t>
            </a:r>
            <a:endParaRPr lang="en-US" sz="1100" b="1" dirty="0" smtClean="0"/>
          </a:p>
          <a:p>
            <a:r>
              <a:rPr lang="en-US" sz="1100" b="1" dirty="0" smtClean="0"/>
              <a:t>November </a:t>
            </a:r>
            <a:r>
              <a:rPr lang="en-US" sz="1100" b="1" dirty="0"/>
              <a:t>8-9, 2018 - TTC/ARIES topical workshop on flux trapping and magnetic shielding </a:t>
            </a:r>
            <a:r>
              <a:rPr lang="en-US" sz="1100" dirty="0" smtClean="0"/>
              <a:t>hosted by CERN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 smtClean="0">
                <a:hlinkClick r:id="rId5"/>
              </a:rPr>
              <a:t>https</a:t>
            </a:r>
            <a:r>
              <a:rPr lang="en-US" sz="1100" dirty="0">
                <a:hlinkClick r:id="rId5"/>
              </a:rPr>
              <a:t>://indico.cern.ch/event/741615/</a:t>
            </a:r>
            <a:endParaRPr lang="en-US" sz="1100" b="1" dirty="0" smtClean="0"/>
          </a:p>
          <a:p>
            <a:r>
              <a:rPr lang="en-US" sz="1100" b="1" dirty="0"/>
              <a:t>November 23-24, 2017 - 4</a:t>
            </a:r>
            <a:r>
              <a:rPr lang="en-US" sz="1100" b="1" baseline="30000" dirty="0"/>
              <a:t>th</a:t>
            </a:r>
            <a:r>
              <a:rPr lang="en-US" sz="1100" b="1" dirty="0"/>
              <a:t> Workshop Energy for Sustainable Science at Research Infrastructures</a:t>
            </a:r>
            <a:r>
              <a:rPr lang="en-US" sz="1100" dirty="0"/>
              <a:t> </a:t>
            </a:r>
            <a:r>
              <a:rPr lang="en-US" sz="1100" dirty="0" smtClean="0"/>
              <a:t>hosted </a:t>
            </a:r>
            <a:r>
              <a:rPr lang="en-US" sz="1100" dirty="0"/>
              <a:t>by ELI-NP, </a:t>
            </a:r>
            <a:r>
              <a:rPr lang="en-US" sz="1100" dirty="0" smtClean="0"/>
              <a:t>Romania 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 smtClean="0">
                <a:hlinkClick r:id="rId6"/>
              </a:rPr>
              <a:t>http</a:t>
            </a:r>
            <a:r>
              <a:rPr lang="en-US" sz="1100" dirty="0">
                <a:hlinkClick r:id="rId6"/>
              </a:rPr>
              <a:t>://www.eli-np.ro/4ess/</a:t>
            </a:r>
            <a:endParaRPr lang="en-US" sz="1100" b="1" dirty="0" smtClean="0"/>
          </a:p>
          <a:p>
            <a:r>
              <a:rPr lang="en-US" sz="1100" b="1" dirty="0" smtClean="0"/>
              <a:t>February </a:t>
            </a:r>
            <a:r>
              <a:rPr lang="en-US" sz="1100" b="1" dirty="0"/>
              <a:t>29 - March 2, 2016</a:t>
            </a:r>
            <a:r>
              <a:rPr lang="en-US" sz="1100" dirty="0"/>
              <a:t> - Workshop on </a:t>
            </a:r>
            <a:r>
              <a:rPr lang="en-US" sz="1100" b="1" dirty="0"/>
              <a:t>Efficiency of Proton Driver Accelerators</a:t>
            </a:r>
            <a:r>
              <a:rPr lang="en-US" sz="1100" dirty="0"/>
              <a:t> </a:t>
            </a:r>
            <a:br>
              <a:rPr lang="en-US" sz="1100" dirty="0"/>
            </a:br>
            <a:r>
              <a:rPr lang="en-US" sz="1100" dirty="0"/>
              <a:t>hosted by PSI, Villigen, Switzerland</a:t>
            </a:r>
            <a:br>
              <a:rPr lang="en-US" sz="1100" dirty="0"/>
            </a:br>
            <a:r>
              <a:rPr lang="en-US" sz="1100" dirty="0" smtClean="0">
                <a:hlinkClick r:id="rId7"/>
              </a:rPr>
              <a:t>http</a:t>
            </a:r>
            <a:r>
              <a:rPr lang="en-US" sz="1100" dirty="0">
                <a:hlinkClick r:id="rId7"/>
              </a:rPr>
              <a:t>://</a:t>
            </a:r>
            <a:r>
              <a:rPr lang="en-US" sz="1100" dirty="0" smtClean="0">
                <a:hlinkClick r:id="rId7"/>
              </a:rPr>
              <a:t>indico.psi.ch/event/Proton.Driver.Efficiency.Workshop</a:t>
            </a:r>
            <a:endParaRPr lang="en-US" sz="1100" dirty="0" smtClean="0"/>
          </a:p>
          <a:p>
            <a:r>
              <a:rPr lang="en-US" sz="1100" b="1" dirty="0" smtClean="0"/>
              <a:t>October </a:t>
            </a:r>
            <a:r>
              <a:rPr lang="en-US" sz="1100" b="1" dirty="0"/>
              <a:t>29-30, 2015</a:t>
            </a:r>
            <a:r>
              <a:rPr lang="en-US" sz="1100" dirty="0"/>
              <a:t> - III. Workshop on </a:t>
            </a:r>
            <a:r>
              <a:rPr lang="en-US" sz="1100" b="1" dirty="0"/>
              <a:t>Energy for Sustainable Science at large Research Infrastructures</a:t>
            </a:r>
            <a:r>
              <a:rPr lang="en-US" sz="1100" dirty="0"/>
              <a:t> </a:t>
            </a:r>
            <a:br>
              <a:rPr lang="en-US" sz="1100" dirty="0"/>
            </a:br>
            <a:r>
              <a:rPr lang="en-US" sz="1100" dirty="0"/>
              <a:t>hosted by DESY, </a:t>
            </a:r>
            <a:r>
              <a:rPr lang="en-US" sz="1100" dirty="0" smtClean="0"/>
              <a:t>Hamburg, </a:t>
            </a:r>
            <a:r>
              <a:rPr lang="en-US" sz="1100" dirty="0" smtClean="0">
                <a:hlinkClick r:id="rId8"/>
              </a:rPr>
              <a:t>http</a:t>
            </a:r>
            <a:r>
              <a:rPr lang="en-US" sz="1100" dirty="0">
                <a:hlinkClick r:id="rId8"/>
              </a:rPr>
              <a:t>://erf.desy.de/energyworkshop</a:t>
            </a:r>
            <a:r>
              <a:rPr lang="en-US" sz="1100" dirty="0"/>
              <a:t> </a:t>
            </a:r>
            <a:r>
              <a:rPr lang="en-US" sz="1100" dirty="0" smtClean="0"/>
              <a:t>, </a:t>
            </a:r>
          </a:p>
          <a:p>
            <a:pPr marL="0" indent="0">
              <a:buNone/>
            </a:pPr>
            <a:r>
              <a:rPr lang="en-US" sz="1100" dirty="0" smtClean="0"/>
              <a:t>         session storage </a:t>
            </a:r>
            <a:r>
              <a:rPr lang="en-US" sz="1100" dirty="0"/>
              <a:t>systems: </a:t>
            </a:r>
            <a:r>
              <a:rPr lang="en-US" sz="1100" dirty="0">
                <a:hlinkClick r:id="rId9"/>
              </a:rPr>
              <a:t>https://</a:t>
            </a:r>
            <a:r>
              <a:rPr lang="en-US" sz="1100" dirty="0" smtClean="0">
                <a:hlinkClick r:id="rId9"/>
              </a:rPr>
              <a:t>indico.desy.de/conferenceOtherViews.py?view=standard&amp;confId=11870</a:t>
            </a:r>
            <a:r>
              <a:rPr lang="en-US" sz="1100" dirty="0" smtClean="0"/>
              <a:t> </a:t>
            </a:r>
            <a:endParaRPr lang="en-US" sz="1100" dirty="0"/>
          </a:p>
          <a:p>
            <a:r>
              <a:rPr lang="en-US" sz="1100" b="1" dirty="0"/>
              <a:t>April 21-24, 2015</a:t>
            </a:r>
            <a:r>
              <a:rPr lang="en-US" sz="1100" dirty="0"/>
              <a:t> - </a:t>
            </a:r>
            <a:r>
              <a:rPr lang="en-US" sz="1100" b="1" dirty="0"/>
              <a:t>EuCARD</a:t>
            </a:r>
            <a:r>
              <a:rPr lang="en-US" sz="1100" b="1" baseline="30000" dirty="0"/>
              <a:t>2</a:t>
            </a:r>
            <a:r>
              <a:rPr lang="en-US" sz="1100" b="1" dirty="0"/>
              <a:t> 2</a:t>
            </a:r>
            <a:r>
              <a:rPr lang="en-US" sz="1100" b="1" baseline="30000" dirty="0"/>
              <a:t>nd</a:t>
            </a:r>
            <a:r>
              <a:rPr lang="en-US" sz="1100" b="1" dirty="0"/>
              <a:t> Annual Meeting</a:t>
            </a:r>
            <a:r>
              <a:rPr lang="en-US" sz="1100" dirty="0"/>
              <a:t> </a:t>
            </a:r>
            <a:br>
              <a:rPr lang="en-US" sz="1100" dirty="0"/>
            </a:br>
            <a:r>
              <a:rPr lang="en-US" sz="1100" dirty="0" smtClean="0"/>
              <a:t>Dedicated </a:t>
            </a:r>
            <a:r>
              <a:rPr lang="en-US" sz="1100" dirty="0" err="1"/>
              <a:t>EnEfficient</a:t>
            </a:r>
            <a:r>
              <a:rPr lang="en-US" sz="1100" dirty="0"/>
              <a:t> session: </a:t>
            </a:r>
            <a:r>
              <a:rPr lang="en-US" sz="1100" dirty="0">
                <a:hlinkClick r:id="rId10"/>
              </a:rPr>
              <a:t>https://indico.cern.ch/event/364085/session/25/?slotId=0#20150423</a:t>
            </a:r>
            <a:r>
              <a:rPr lang="en-US" sz="1100" dirty="0"/>
              <a:t> </a:t>
            </a:r>
          </a:p>
          <a:p>
            <a:r>
              <a:rPr lang="en-US" sz="1100" b="1" dirty="0"/>
              <a:t>November 26-28, 2014</a:t>
            </a:r>
            <a:r>
              <a:rPr lang="en-US" sz="1100" dirty="0"/>
              <a:t> - Workshop on </a:t>
            </a:r>
            <a:r>
              <a:rPr lang="en-US" sz="1100" b="1" dirty="0"/>
              <a:t>Compact and Low Consumption Magnet Design for Future Linear and Circular Colliders</a:t>
            </a:r>
            <a:r>
              <a:rPr lang="en-US" sz="1100" dirty="0"/>
              <a:t> </a:t>
            </a:r>
            <a:br>
              <a:rPr lang="en-US" sz="1100" dirty="0"/>
            </a:br>
            <a:r>
              <a:rPr lang="en-US" sz="1100" dirty="0"/>
              <a:t>hosted on </a:t>
            </a:r>
            <a:r>
              <a:rPr lang="en-US" sz="1100" dirty="0" smtClean="0"/>
              <a:t>CERN, </a:t>
            </a:r>
            <a:r>
              <a:rPr lang="en-US" sz="1100" dirty="0" smtClean="0">
                <a:hlinkClick r:id="rId11"/>
              </a:rPr>
              <a:t>https</a:t>
            </a:r>
            <a:r>
              <a:rPr lang="en-US" sz="1100" dirty="0">
                <a:hlinkClick r:id="rId11"/>
              </a:rPr>
              <a:t>://indico.cern.ch/event/321880/</a:t>
            </a:r>
            <a:r>
              <a:rPr lang="en-US" sz="1100" dirty="0"/>
              <a:t> </a:t>
            </a:r>
          </a:p>
          <a:p>
            <a:r>
              <a:rPr lang="en-US" sz="1100" b="1" dirty="0" smtClean="0"/>
              <a:t>June </a:t>
            </a:r>
            <a:r>
              <a:rPr lang="en-US" sz="1100" b="1" dirty="0"/>
              <a:t>3-4, 2014</a:t>
            </a:r>
            <a:r>
              <a:rPr lang="en-US" sz="1100" dirty="0"/>
              <a:t> - Workshop on </a:t>
            </a:r>
            <a:r>
              <a:rPr lang="en-US" sz="1100" b="1" dirty="0" err="1"/>
              <a:t>EnEfficient</a:t>
            </a:r>
            <a:r>
              <a:rPr lang="en-US" sz="1100" b="1" dirty="0"/>
              <a:t> RF </a:t>
            </a:r>
            <a:r>
              <a:rPr lang="en-US" sz="1100" b="1" dirty="0" smtClean="0"/>
              <a:t>Sources</a:t>
            </a:r>
            <a:r>
              <a:rPr lang="en-US" sz="1100" dirty="0" smtClean="0"/>
              <a:t>, hosted </a:t>
            </a:r>
            <a:r>
              <a:rPr lang="en-US" sz="1100" dirty="0"/>
              <a:t>at </a:t>
            </a:r>
            <a:r>
              <a:rPr lang="en-US" sz="1100" dirty="0" err="1"/>
              <a:t>Cockroft</a:t>
            </a:r>
            <a:r>
              <a:rPr lang="en-US" sz="1100" dirty="0"/>
              <a:t> Institute in Daresbury</a:t>
            </a:r>
            <a:br>
              <a:rPr lang="en-US" sz="1100" dirty="0"/>
            </a:br>
            <a:r>
              <a:rPr lang="en-US" sz="1100" dirty="0" smtClean="0">
                <a:hlinkClick r:id="rId12"/>
              </a:rPr>
              <a:t>https</a:t>
            </a:r>
            <a:r>
              <a:rPr lang="en-US" sz="1100" dirty="0">
                <a:hlinkClick r:id="rId12"/>
              </a:rPr>
              <a:t>://indico.cern.ch/conferenceDisplay.py?confId=297025</a:t>
            </a:r>
            <a:r>
              <a:rPr lang="en-US" sz="1100" dirty="0"/>
              <a:t> </a:t>
            </a:r>
          </a:p>
          <a:p>
            <a:r>
              <a:rPr lang="en-US" sz="1100" b="1" dirty="0" smtClean="0"/>
              <a:t>April </a:t>
            </a:r>
            <a:r>
              <a:rPr lang="en-US" sz="1100" b="1" dirty="0"/>
              <a:t>28-29, 2014</a:t>
            </a:r>
            <a:r>
              <a:rPr lang="en-US" sz="1100" dirty="0"/>
              <a:t> - Workshop on </a:t>
            </a:r>
            <a:r>
              <a:rPr lang="en-US" sz="1100" b="1" dirty="0"/>
              <a:t>heat </a:t>
            </a:r>
            <a:r>
              <a:rPr lang="en-US" sz="1100" b="1" dirty="0" smtClean="0"/>
              <a:t>recovery</a:t>
            </a:r>
            <a:r>
              <a:rPr lang="en-US" sz="1100" dirty="0"/>
              <a:t>,</a:t>
            </a:r>
            <a:r>
              <a:rPr lang="en-US" sz="1100" dirty="0" smtClean="0"/>
              <a:t> </a:t>
            </a:r>
            <a:r>
              <a:rPr lang="en-US" sz="1100" dirty="0"/>
              <a:t>held at MAX IV in Lund, Sweden</a:t>
            </a:r>
            <a:br>
              <a:rPr lang="en-US" sz="1100" dirty="0"/>
            </a:br>
            <a:r>
              <a:rPr lang="en-US" sz="1100" dirty="0" smtClean="0">
                <a:hlinkClick r:id="rId13"/>
              </a:rPr>
              <a:t>https</a:t>
            </a:r>
            <a:r>
              <a:rPr lang="en-US" sz="1100" dirty="0">
                <a:hlinkClick r:id="rId13"/>
              </a:rPr>
              <a:t>://</a:t>
            </a:r>
            <a:r>
              <a:rPr lang="en-US" sz="1100" dirty="0" smtClean="0">
                <a:hlinkClick r:id="rId13"/>
              </a:rPr>
              <a:t>indico.esss.lu.se/indico/conferenceDisplay.py?confId=148</a:t>
            </a:r>
            <a:endParaRPr lang="en-US" sz="1100" dirty="0" smtClean="0"/>
          </a:p>
          <a:p>
            <a:r>
              <a:rPr lang="en-US" sz="1100" b="1" dirty="0" smtClean="0"/>
              <a:t>February </a:t>
            </a:r>
            <a:r>
              <a:rPr lang="en-US" sz="1100" b="1" dirty="0"/>
              <a:t>3, 2014</a:t>
            </a:r>
            <a:r>
              <a:rPr lang="en-US" sz="1100" dirty="0"/>
              <a:t> - Workshop Session </a:t>
            </a:r>
            <a:r>
              <a:rPr lang="en-US" sz="1100" b="1" dirty="0"/>
              <a:t>Energy Efficiency Aspects</a:t>
            </a:r>
            <a:r>
              <a:rPr lang="en-US" sz="1100" dirty="0"/>
              <a:t> of the CLIC Project </a:t>
            </a:r>
            <a:r>
              <a:rPr lang="en-US" sz="1100" dirty="0" smtClean="0"/>
              <a:t>under </a:t>
            </a:r>
            <a:r>
              <a:rPr lang="en-US" sz="1100" dirty="0"/>
              <a:t>the frame of activities for </a:t>
            </a:r>
            <a:r>
              <a:rPr lang="en-US" sz="1100" dirty="0" err="1"/>
              <a:t>EnEfficient</a:t>
            </a:r>
            <a:r>
              <a:rPr lang="en-US" sz="1100" dirty="0"/>
              <a:t>/Eucard-2</a:t>
            </a:r>
            <a:br>
              <a:rPr lang="en-US" sz="1100" dirty="0"/>
            </a:br>
            <a:r>
              <a:rPr lang="en-US" sz="1100" dirty="0" smtClean="0">
                <a:hlinkClick r:id="rId14"/>
              </a:rPr>
              <a:t>https</a:t>
            </a:r>
            <a:r>
              <a:rPr lang="en-US" sz="1100" dirty="0">
                <a:hlinkClick r:id="rId14"/>
              </a:rPr>
              <a:t>://indico.cern.ch/sessionDisplay.py?sessionId=9&amp;confId=275412#20140204</a:t>
            </a:r>
            <a:r>
              <a:rPr lang="en-US" sz="1100" dirty="0"/>
              <a:t> </a:t>
            </a:r>
          </a:p>
          <a:p>
            <a:r>
              <a:rPr lang="en-US" sz="1100" b="1" dirty="0"/>
              <a:t>October 23-25, 2013</a:t>
            </a:r>
            <a:r>
              <a:rPr lang="en-US" sz="1100" dirty="0"/>
              <a:t> - 2</a:t>
            </a:r>
            <a:r>
              <a:rPr lang="en-US" sz="1100" baseline="30000" dirty="0"/>
              <a:t>nd</a:t>
            </a:r>
            <a:r>
              <a:rPr lang="en-US" sz="1100" dirty="0"/>
              <a:t> Workshop on </a:t>
            </a:r>
            <a:r>
              <a:rPr lang="en-US" sz="1100" b="1" dirty="0"/>
              <a:t>Energy for Sustainable Science</a:t>
            </a:r>
            <a:r>
              <a:rPr lang="en-US" sz="1100" dirty="0"/>
              <a:t> </a:t>
            </a:r>
            <a:br>
              <a:rPr lang="en-US" sz="1100" dirty="0"/>
            </a:br>
            <a:r>
              <a:rPr lang="en-US" sz="1100" dirty="0"/>
              <a:t>hosted at CERN, Geneva, Switzerland</a:t>
            </a:r>
            <a:br>
              <a:rPr lang="en-US" sz="1100" dirty="0"/>
            </a:br>
            <a:r>
              <a:rPr lang="en-US" sz="1100" dirty="0" smtClean="0">
                <a:hlinkClick r:id="rId15"/>
              </a:rPr>
              <a:t>https</a:t>
            </a:r>
            <a:r>
              <a:rPr lang="en-US" sz="1100" dirty="0">
                <a:hlinkClick r:id="rId15"/>
              </a:rPr>
              <a:t>://indico.cern.ch/event/245432/</a:t>
            </a:r>
            <a:r>
              <a:rPr lang="en-US" sz="1100" dirty="0"/>
              <a:t>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048672" cy="608112"/>
          </a:xfrm>
          <a:solidFill>
            <a:schemeClr val="bg1">
              <a:alpha val="44000"/>
            </a:schemeClr>
          </a:solidFill>
        </p:spPr>
        <p:txBody>
          <a:bodyPr/>
          <a:lstStyle/>
          <a:p>
            <a:r>
              <a:rPr lang="en-GB" dirty="0" smtClean="0"/>
              <a:t>EUCARD/ARIES Workshops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32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2870" y="116632"/>
            <a:ext cx="8390268" cy="720080"/>
          </a:xfrm>
        </p:spPr>
        <p:txBody>
          <a:bodyPr>
            <a:noAutofit/>
          </a:bodyPr>
          <a:lstStyle/>
          <a:p>
            <a:r>
              <a:rPr lang="en-US" dirty="0" smtClean="0"/>
              <a:t>the energy problem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861048"/>
            <a:ext cx="5853669" cy="203523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12870" y="1124744"/>
            <a:ext cx="84249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Aft>
                <a:spcPts val="600"/>
              </a:spcAft>
            </a:pPr>
            <a:r>
              <a:rPr lang="en-US" b="1" dirty="0" smtClean="0">
                <a:solidFill>
                  <a:srgbClr val="1F497D"/>
                </a:solidFill>
              </a:rPr>
              <a:t>climate change causes critical reflections on the use of </a:t>
            </a:r>
            <a:r>
              <a:rPr lang="en-US" b="1" dirty="0" err="1" smtClean="0">
                <a:solidFill>
                  <a:srgbClr val="1F497D"/>
                </a:solidFill>
              </a:rPr>
              <a:t>fossile</a:t>
            </a:r>
            <a:r>
              <a:rPr lang="en-US" b="1" dirty="0" smtClean="0">
                <a:solidFill>
                  <a:srgbClr val="1F497D"/>
                </a:solidFill>
              </a:rPr>
              <a:t> energy carriers; nuclear power has other problems and is disputed; renewable energy sources are on the rise but have problems due to fluctuations</a:t>
            </a:r>
          </a:p>
          <a:p>
            <a:pPr marL="285750" indent="-285750" defTabSz="457200">
              <a:spcAft>
                <a:spcPts val="600"/>
              </a:spcAft>
              <a:buFont typeface="Symbol" panose="05050102010706020507" pitchFamily="18" charset="2"/>
              <a:buChar char="®"/>
            </a:pPr>
            <a:r>
              <a:rPr lang="en-US" b="1" dirty="0" smtClean="0">
                <a:solidFill>
                  <a:srgbClr val="1F497D"/>
                </a:solidFill>
                <a:sym typeface="Symbol"/>
              </a:rPr>
              <a:t>legitimate but often emotional discussions; impacts politics </a:t>
            </a:r>
            <a:endParaRPr lang="en-US" b="1" dirty="0" smtClean="0">
              <a:solidFill>
                <a:srgbClr val="1F497D"/>
              </a:solidFill>
            </a:endParaRPr>
          </a:p>
          <a:p>
            <a:pPr defTabSz="457200">
              <a:spcAft>
                <a:spcPts val="600"/>
              </a:spcAft>
            </a:pPr>
            <a:r>
              <a:rPr lang="en-US" b="1" dirty="0" smtClean="0">
                <a:solidFill>
                  <a:srgbClr val="1F497D"/>
                </a:solidFill>
                <a:sym typeface="Symbol"/>
              </a:rPr>
              <a:t> </a:t>
            </a:r>
            <a:r>
              <a:rPr lang="en-US" b="1" dirty="0" smtClean="0">
                <a:solidFill>
                  <a:srgbClr val="1F497D"/>
                </a:solidFill>
              </a:rPr>
              <a:t>improving efficiency is a strategy in many countries, affects also research facilities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>
                <a:solidFill>
                  <a:prstClr val="white"/>
                </a:solidFill>
              </a:rPr>
              <a:pPr/>
              <a:t>2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5109" y="2996952"/>
            <a:ext cx="2050060" cy="289933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372200" y="5900916"/>
            <a:ext cx="1829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 smtClean="0"/>
              <a:t>source</a:t>
            </a:r>
            <a:r>
              <a:rPr lang="de-DE" sz="1200" b="1" dirty="0" smtClean="0"/>
              <a:t> Wikipedia: </a:t>
            </a:r>
          </a:p>
          <a:p>
            <a:r>
              <a:rPr lang="de-DE" sz="1200" b="1" dirty="0" smtClean="0"/>
              <a:t>„</a:t>
            </a:r>
            <a:r>
              <a:rPr lang="de-DE" sz="1200" b="1" dirty="0" err="1" smtClean="0"/>
              <a:t>school</a:t>
            </a:r>
            <a:r>
              <a:rPr lang="de-DE" sz="1200" b="1" dirty="0" smtClean="0"/>
              <a:t> </a:t>
            </a:r>
            <a:r>
              <a:rPr lang="de-DE" sz="1200" b="1" dirty="0" err="1"/>
              <a:t>strike</a:t>
            </a:r>
            <a:r>
              <a:rPr lang="de-DE" sz="1200" b="1" dirty="0"/>
              <a:t> </a:t>
            </a:r>
            <a:r>
              <a:rPr lang="de-DE" sz="1200" b="1" dirty="0" err="1"/>
              <a:t>for</a:t>
            </a:r>
            <a:r>
              <a:rPr lang="de-DE" sz="1200" b="1" dirty="0"/>
              <a:t> </a:t>
            </a:r>
            <a:r>
              <a:rPr lang="de-DE" sz="1200" b="1" dirty="0" err="1" smtClean="0"/>
              <a:t>climate</a:t>
            </a:r>
            <a:r>
              <a:rPr lang="de-DE" sz="1200" b="1" dirty="0" smtClean="0"/>
              <a:t>“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35896" y="3573016"/>
            <a:ext cx="2736304" cy="30777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1400" b="1" dirty="0" err="1" smtClean="0"/>
              <a:t>includes</a:t>
            </a:r>
            <a:r>
              <a:rPr lang="de-DE" sz="1400" b="1" dirty="0" smtClean="0"/>
              <a:t> all </a:t>
            </a:r>
            <a:r>
              <a:rPr lang="de-DE" sz="1400" b="1" dirty="0" err="1" smtClean="0"/>
              <a:t>carriers</a:t>
            </a:r>
            <a:r>
              <a:rPr lang="de-DE" sz="1400" b="1" dirty="0" smtClean="0"/>
              <a:t>, </a:t>
            </a:r>
            <a:r>
              <a:rPr lang="de-DE" sz="1400" b="1" dirty="0" err="1" smtClean="0">
                <a:solidFill>
                  <a:srgbClr val="C00000"/>
                </a:solidFill>
              </a:rPr>
              <a:t>today</a:t>
            </a:r>
            <a:r>
              <a:rPr lang="de-DE" sz="1400" b="1" dirty="0" smtClean="0">
                <a:solidFill>
                  <a:srgbClr val="C00000"/>
                </a:solidFill>
              </a:rPr>
              <a:t> ≈ 18TW</a:t>
            </a:r>
            <a:endParaRPr lang="de-DE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04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EnEfficient</a:t>
            </a:r>
            <a:r>
              <a:rPr lang="de-DE" dirty="0" smtClean="0"/>
              <a:t>: </a:t>
            </a:r>
            <a:r>
              <a:rPr lang="de-DE" dirty="0" err="1" smtClean="0"/>
              <a:t>Dedicated</a:t>
            </a:r>
            <a:r>
              <a:rPr lang="de-DE" dirty="0" smtClean="0"/>
              <a:t> Studies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980728"/>
            <a:ext cx="8458200" cy="5257800"/>
          </a:xfrm>
        </p:spPr>
        <p:txBody>
          <a:bodyPr>
            <a:normAutofit lnSpcReduction="10000"/>
          </a:bodyPr>
          <a:lstStyle/>
          <a:p>
            <a:r>
              <a:rPr lang="de-DE" sz="1800" dirty="0" err="1" smtClean="0"/>
              <a:t>Cooling</a:t>
            </a:r>
            <a:r>
              <a:rPr lang="de-DE" sz="1800" dirty="0" smtClean="0"/>
              <a:t> </a:t>
            </a:r>
            <a:r>
              <a:rPr lang="de-DE" sz="1800" dirty="0" err="1" smtClean="0"/>
              <a:t>Related</a:t>
            </a:r>
            <a:r>
              <a:rPr lang="de-DE" sz="1800" dirty="0" smtClean="0"/>
              <a:t> </a:t>
            </a:r>
            <a:r>
              <a:rPr lang="de-DE" sz="1800" dirty="0" err="1" smtClean="0"/>
              <a:t>Inventory</a:t>
            </a:r>
            <a:r>
              <a:rPr lang="de-DE" sz="1800" dirty="0" smtClean="0"/>
              <a:t>, Del. Report, </a:t>
            </a:r>
            <a:r>
              <a:rPr lang="de-DE" sz="1800" dirty="0" err="1" smtClean="0"/>
              <a:t>J.Torberntsson</a:t>
            </a:r>
            <a:r>
              <a:rPr lang="de-DE" sz="1800" dirty="0" smtClean="0"/>
              <a:t> et al  (ESS)</a:t>
            </a:r>
          </a:p>
          <a:p>
            <a:pPr lvl="1"/>
            <a:r>
              <a:rPr lang="de-DE" sz="1400" dirty="0" smtClean="0">
                <a:hlinkClick r:id="rId2"/>
              </a:rPr>
              <a:t>https</a:t>
            </a:r>
            <a:r>
              <a:rPr lang="de-DE" sz="1400" dirty="0">
                <a:hlinkClick r:id="rId2"/>
              </a:rPr>
              <a:t>://</a:t>
            </a:r>
            <a:r>
              <a:rPr lang="de-DE" sz="1400" dirty="0" smtClean="0">
                <a:hlinkClick r:id="rId2"/>
              </a:rPr>
              <a:t>edms.cern.ch/file/1325126/4/EuCARD2-Del-D3-1-Final.pdf</a:t>
            </a:r>
            <a:r>
              <a:rPr lang="de-DE" sz="1400" dirty="0" smtClean="0"/>
              <a:t> </a:t>
            </a:r>
          </a:p>
          <a:p>
            <a:r>
              <a:rPr lang="de-DE" sz="1800" dirty="0" err="1" smtClean="0"/>
              <a:t>Pulsed</a:t>
            </a:r>
            <a:r>
              <a:rPr lang="de-DE" sz="1800" dirty="0" smtClean="0"/>
              <a:t> </a:t>
            </a:r>
            <a:r>
              <a:rPr lang="de-DE" sz="1800" dirty="0" err="1" smtClean="0"/>
              <a:t>Quadrupoles</a:t>
            </a:r>
            <a:r>
              <a:rPr lang="de-DE" sz="1800" dirty="0" smtClean="0"/>
              <a:t>, Del. Report, </a:t>
            </a:r>
            <a:r>
              <a:rPr lang="de-DE" sz="1800" dirty="0" err="1" smtClean="0"/>
              <a:t>C.Tenholt</a:t>
            </a:r>
            <a:r>
              <a:rPr lang="de-DE" sz="1800" dirty="0" smtClean="0"/>
              <a:t> (GSI)</a:t>
            </a:r>
          </a:p>
          <a:p>
            <a:pPr lvl="1"/>
            <a:r>
              <a:rPr lang="de-DE" sz="1400" dirty="0" smtClean="0">
                <a:hlinkClick r:id="rId3"/>
              </a:rPr>
              <a:t>https</a:t>
            </a:r>
            <a:r>
              <a:rPr lang="de-DE" sz="1400" dirty="0">
                <a:hlinkClick r:id="rId3"/>
              </a:rPr>
              <a:t>://</a:t>
            </a:r>
            <a:r>
              <a:rPr lang="de-DE" sz="1400" dirty="0" smtClean="0">
                <a:hlinkClick r:id="rId3"/>
              </a:rPr>
              <a:t>edms.cern.ch/file/1325127/4/EuCARD2-Del-D3-2-Final.pdf</a:t>
            </a:r>
            <a:r>
              <a:rPr lang="de-DE" sz="1400" dirty="0" smtClean="0"/>
              <a:t> </a:t>
            </a:r>
          </a:p>
          <a:p>
            <a:r>
              <a:rPr lang="de-DE" sz="1800" dirty="0" smtClean="0"/>
              <a:t>Review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Energy</a:t>
            </a:r>
            <a:r>
              <a:rPr lang="de-DE" sz="1800" dirty="0" smtClean="0"/>
              <a:t> Storage Systems, Del. Report, </a:t>
            </a:r>
            <a:r>
              <a:rPr lang="de-CH" sz="1800" dirty="0" err="1" smtClean="0"/>
              <a:t>J.Eckoldt</a:t>
            </a:r>
            <a:r>
              <a:rPr lang="de-CH" sz="1800" dirty="0" smtClean="0"/>
              <a:t> (DESY), </a:t>
            </a:r>
            <a:r>
              <a:rPr lang="de-DE" sz="1800" dirty="0" err="1" smtClean="0"/>
              <a:t>R.Gehring</a:t>
            </a:r>
            <a:r>
              <a:rPr lang="de-DE" sz="1800" dirty="0" smtClean="0"/>
              <a:t> (KIT), </a:t>
            </a:r>
            <a:r>
              <a:rPr lang="de-DE" sz="1800" dirty="0" err="1" smtClean="0"/>
              <a:t>M.Seidel</a:t>
            </a:r>
            <a:r>
              <a:rPr lang="de-DE" sz="1800" dirty="0" smtClean="0"/>
              <a:t> (PSI)</a:t>
            </a:r>
          </a:p>
          <a:p>
            <a:pPr lvl="1"/>
            <a:r>
              <a:rPr lang="de-DE" sz="1400" dirty="0">
                <a:hlinkClick r:id="rId4"/>
              </a:rPr>
              <a:t>https://</a:t>
            </a:r>
            <a:r>
              <a:rPr lang="de-DE" sz="1400" dirty="0" smtClean="0">
                <a:hlinkClick r:id="rId4"/>
              </a:rPr>
              <a:t>edms.cern.ch/file/1325129/2/EuCARD2-Del-D3-4-final.docx</a:t>
            </a:r>
            <a:r>
              <a:rPr lang="de-DE" sz="1400" dirty="0" smtClean="0"/>
              <a:t> </a:t>
            </a:r>
          </a:p>
          <a:p>
            <a:r>
              <a:rPr lang="de-DE" sz="1800" dirty="0" err="1" smtClean="0"/>
              <a:t>Comparison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Beam Transport Options, Del. Report, </a:t>
            </a:r>
            <a:r>
              <a:rPr lang="de-DE" sz="1800" dirty="0" err="1" smtClean="0"/>
              <a:t>Ph.Gardlowski</a:t>
            </a:r>
            <a:r>
              <a:rPr lang="de-DE" sz="1800" dirty="0" smtClean="0"/>
              <a:t> (GSI)</a:t>
            </a:r>
          </a:p>
          <a:p>
            <a:pPr lvl="1"/>
            <a:r>
              <a:rPr lang="de-DE" sz="1400" dirty="0">
                <a:hlinkClick r:id="rId5"/>
              </a:rPr>
              <a:t>https://</a:t>
            </a:r>
            <a:r>
              <a:rPr lang="de-DE" sz="1400" dirty="0" smtClean="0">
                <a:hlinkClick r:id="rId5"/>
              </a:rPr>
              <a:t>edms.cern.ch/file/1325128/3/EuCARD2-Del-D3-3-Final.pdf</a:t>
            </a:r>
            <a:r>
              <a:rPr lang="de-DE" sz="1400" dirty="0" smtClean="0"/>
              <a:t> </a:t>
            </a:r>
          </a:p>
          <a:p>
            <a:r>
              <a:rPr lang="de-DE" sz="1800" dirty="0" err="1" smtClean="0"/>
              <a:t>Energy</a:t>
            </a:r>
            <a:r>
              <a:rPr lang="de-DE" sz="1800" dirty="0" smtClean="0"/>
              <a:t> Management Report, </a:t>
            </a:r>
            <a:r>
              <a:rPr lang="de-CH" sz="1800" dirty="0" err="1" smtClean="0"/>
              <a:t>S.Leis</a:t>
            </a:r>
            <a:r>
              <a:rPr lang="de-CH" sz="1800" dirty="0" smtClean="0"/>
              <a:t>, </a:t>
            </a:r>
            <a:r>
              <a:rPr lang="de-CH" sz="1800" dirty="0" err="1" smtClean="0"/>
              <a:t>D.Batorowicz</a:t>
            </a:r>
            <a:r>
              <a:rPr lang="de-CH" sz="1800" dirty="0" smtClean="0"/>
              <a:t> (</a:t>
            </a:r>
            <a:r>
              <a:rPr lang="de-DE" sz="1800" dirty="0" smtClean="0"/>
              <a:t>Uni Darmstadt)</a:t>
            </a:r>
          </a:p>
          <a:p>
            <a:pPr lvl="1"/>
            <a:r>
              <a:rPr lang="de-DE" sz="1400" dirty="0">
                <a:hlinkClick r:id="rId6"/>
              </a:rPr>
              <a:t>https://</a:t>
            </a:r>
            <a:r>
              <a:rPr lang="de-DE" sz="1400" dirty="0" smtClean="0">
                <a:hlinkClick r:id="rId6"/>
              </a:rPr>
              <a:t>edms.cern.ch/file/1325135/2/EuCARD2-Mil-MS19-Final.pdf</a:t>
            </a:r>
            <a:endParaRPr lang="de-DE" sz="1400" dirty="0" smtClean="0"/>
          </a:p>
          <a:p>
            <a:pPr lvl="1"/>
            <a:r>
              <a:rPr lang="de-DE" sz="1400" dirty="0" smtClean="0"/>
              <a:t>[</a:t>
            </a:r>
            <a:r>
              <a:rPr lang="de-DE" sz="1400" dirty="0" err="1" smtClean="0"/>
              <a:t>extended</a:t>
            </a:r>
            <a:r>
              <a:rPr lang="de-DE" sz="1400" dirty="0" smtClean="0"/>
              <a:t> </a:t>
            </a:r>
            <a:r>
              <a:rPr lang="de-DE" sz="1400" dirty="0" err="1" smtClean="0"/>
              <a:t>thesis</a:t>
            </a:r>
            <a:r>
              <a:rPr lang="de-DE" sz="1400" dirty="0" smtClean="0"/>
              <a:t> </a:t>
            </a:r>
            <a:r>
              <a:rPr lang="de-DE" sz="1400" dirty="0" err="1" smtClean="0"/>
              <a:t>version</a:t>
            </a:r>
            <a:r>
              <a:rPr lang="de-DE" sz="1400" dirty="0" smtClean="0"/>
              <a:t>]</a:t>
            </a:r>
          </a:p>
          <a:p>
            <a:r>
              <a:rPr lang="de-DE" sz="1800" dirty="0" smtClean="0"/>
              <a:t>Virtual Power Plant at Science </a:t>
            </a:r>
            <a:r>
              <a:rPr lang="de-DE" sz="1800" dirty="0" err="1" smtClean="0"/>
              <a:t>Facilities</a:t>
            </a:r>
            <a:r>
              <a:rPr lang="de-DE" sz="1800" dirty="0" smtClean="0"/>
              <a:t>, Del. Report, </a:t>
            </a:r>
            <a:r>
              <a:rPr lang="de-DE" sz="1800" dirty="0" err="1" smtClean="0"/>
              <a:t>J.Stadlmann</a:t>
            </a:r>
            <a:r>
              <a:rPr lang="de-DE" sz="1800" dirty="0" smtClean="0"/>
              <a:t> (GSI)</a:t>
            </a:r>
          </a:p>
          <a:p>
            <a:pPr lvl="1"/>
            <a:r>
              <a:rPr lang="de-DE" sz="1400" dirty="0">
                <a:hlinkClick r:id="rId7"/>
              </a:rPr>
              <a:t>https://</a:t>
            </a:r>
            <a:r>
              <a:rPr lang="de-DE" sz="1400" dirty="0" smtClean="0">
                <a:hlinkClick r:id="rId7"/>
              </a:rPr>
              <a:t>edms.cern.ch/file/1325130/2/EuCARD2-Del-D3-5-Final.docx</a:t>
            </a:r>
            <a:r>
              <a:rPr lang="de-DE" sz="1400" dirty="0" smtClean="0"/>
              <a:t> </a:t>
            </a:r>
          </a:p>
          <a:p>
            <a:r>
              <a:rPr lang="de-DE" sz="1800" dirty="0" smtClean="0"/>
              <a:t>Review </a:t>
            </a:r>
            <a:r>
              <a:rPr lang="de-DE" sz="1800" dirty="0" err="1" smtClean="0"/>
              <a:t>of</a:t>
            </a:r>
            <a:r>
              <a:rPr lang="de-DE" sz="1800" dirty="0" smtClean="0"/>
              <a:t> Proton Driver </a:t>
            </a:r>
            <a:r>
              <a:rPr lang="de-DE" sz="1800" dirty="0" err="1" smtClean="0"/>
              <a:t>Accelerators</a:t>
            </a:r>
            <a:r>
              <a:rPr lang="de-DE" sz="1800" dirty="0" smtClean="0"/>
              <a:t>, Report, </a:t>
            </a:r>
            <a:r>
              <a:rPr lang="de-DE" sz="1800" dirty="0" err="1" smtClean="0"/>
              <a:t>M.Seidel</a:t>
            </a:r>
            <a:r>
              <a:rPr lang="de-DE" sz="1800" dirty="0" smtClean="0"/>
              <a:t> (Editor) </a:t>
            </a:r>
          </a:p>
          <a:p>
            <a:pPr lvl="1"/>
            <a:r>
              <a:rPr lang="de-DE" sz="1400" dirty="0">
                <a:hlinkClick r:id="rId8"/>
              </a:rPr>
              <a:t>https://</a:t>
            </a:r>
            <a:r>
              <a:rPr lang="de-DE" sz="1400" dirty="0" smtClean="0">
                <a:hlinkClick r:id="rId8"/>
              </a:rPr>
              <a:t>www.psi.ch/enefficient/PastEventsList/pdriver-efficiency-summary_compilation_V6.pdf</a:t>
            </a:r>
            <a:r>
              <a:rPr lang="de-DE" sz="1400" dirty="0" smtClean="0"/>
              <a:t> </a:t>
            </a:r>
          </a:p>
          <a:p>
            <a:r>
              <a:rPr lang="de-DE" sz="1800" dirty="0" smtClean="0"/>
              <a:t>Analysis </a:t>
            </a:r>
            <a:r>
              <a:rPr lang="de-DE" sz="1800" dirty="0" err="1" smtClean="0"/>
              <a:t>of</a:t>
            </a:r>
            <a:r>
              <a:rPr lang="de-DE" sz="1800" dirty="0" smtClean="0"/>
              <a:t> PSI High </a:t>
            </a:r>
            <a:r>
              <a:rPr lang="de-DE" sz="1800" dirty="0" err="1" smtClean="0"/>
              <a:t>Intensity</a:t>
            </a:r>
            <a:r>
              <a:rPr lang="de-DE" sz="1800" dirty="0" smtClean="0"/>
              <a:t> </a:t>
            </a:r>
            <a:r>
              <a:rPr lang="de-DE" sz="1800" dirty="0" err="1" smtClean="0"/>
              <a:t>Accelerator</a:t>
            </a:r>
            <a:r>
              <a:rPr lang="de-DE" sz="1800" dirty="0" smtClean="0"/>
              <a:t>, </a:t>
            </a:r>
            <a:r>
              <a:rPr lang="de-DE" sz="1800" dirty="0" err="1" smtClean="0"/>
              <a:t>A.Kovach</a:t>
            </a:r>
            <a:r>
              <a:rPr lang="de-DE" sz="1800" dirty="0" smtClean="0"/>
              <a:t> (PSI)</a:t>
            </a:r>
          </a:p>
          <a:p>
            <a:pPr lvl="1"/>
            <a:r>
              <a:rPr lang="de-DE" sz="1400" dirty="0">
                <a:hlinkClick r:id="rId9"/>
              </a:rPr>
              <a:t>https://</a:t>
            </a:r>
            <a:r>
              <a:rPr lang="de-DE" sz="1400" dirty="0" smtClean="0">
                <a:hlinkClick r:id="rId9"/>
              </a:rPr>
              <a:t>www.psi.ch/enefficient/DocumentationEN/Analysis_and_Optimisation_of_HIPA_Power_Consumption-20161214.pdf</a:t>
            </a:r>
            <a:r>
              <a:rPr lang="de-DE" sz="1400" dirty="0" smtClean="0"/>
              <a:t> </a:t>
            </a: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326809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b="1" dirty="0" smtClean="0"/>
              <a:t>Energy Efficiency &amp; Sustainability </a:t>
            </a:r>
            <a:r>
              <a:rPr lang="en-US" sz="2000" dirty="0" smtClean="0"/>
              <a:t>are important for accelerator projects and for the perception of our field in the public; Eucard-2 and ARIES provide networking, R&amp;D on this topic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b="1" dirty="0" smtClean="0"/>
              <a:t>R&amp;D efforts </a:t>
            </a:r>
            <a:r>
              <a:rPr lang="en-US" sz="2000" dirty="0" smtClean="0"/>
              <a:t>must</a:t>
            </a:r>
            <a:r>
              <a:rPr lang="en-US" sz="2000" b="1" dirty="0" smtClean="0"/>
              <a:t> </a:t>
            </a:r>
            <a:r>
              <a:rPr lang="en-US" sz="2000" dirty="0" smtClean="0"/>
              <a:t>be strengthened, even matured technologies have surprising potential</a:t>
            </a:r>
          </a:p>
          <a:p>
            <a:pPr marL="36000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smtClean="0"/>
              <a:t>e.g. RF generation, low loss </a:t>
            </a:r>
            <a:r>
              <a:rPr lang="en-US" sz="2000" dirty="0" err="1" smtClean="0"/>
              <a:t>s.c.</a:t>
            </a:r>
            <a:r>
              <a:rPr lang="en-US" sz="2000" dirty="0" smtClean="0"/>
              <a:t> cavities, low power &amp; permanent magnets, energy storage, target efficiency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comprehensive </a:t>
            </a:r>
            <a:r>
              <a:rPr lang="en-US" sz="2000" b="1" dirty="0" smtClean="0"/>
              <a:t>energy management</a:t>
            </a:r>
            <a:r>
              <a:rPr lang="en-US" sz="2000" dirty="0" smtClean="0"/>
              <a:t>, taking into account the grid load, may become important aspect for very large facilities (</a:t>
            </a:r>
            <a:r>
              <a:rPr lang="en-US" sz="2000" smtClean="0"/>
              <a:t>utilizing energy storage</a:t>
            </a:r>
            <a:r>
              <a:rPr lang="en-US" sz="2000" dirty="0" smtClean="0"/>
              <a:t>, dynamic operation)</a:t>
            </a:r>
            <a:endParaRPr lang="en-US" sz="2000" dirty="0" smtClean="0">
              <a:sym typeface="Symbol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b="1" dirty="0" smtClean="0">
                <a:sym typeface="Symbol"/>
              </a:rPr>
              <a:t>Documentation past workshops: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smtClean="0">
                <a:sym typeface="Symbol"/>
                <a:hlinkClick r:id="rId2"/>
              </a:rPr>
              <a:t>www.psi.ch/enefficient</a:t>
            </a:r>
            <a:endParaRPr lang="en-US" sz="2000" dirty="0" smtClean="0">
              <a:sym typeface="Symbol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b="1" dirty="0" smtClean="0">
                <a:sym typeface="Symbol"/>
              </a:rPr>
              <a:t>Ongoing program: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smtClean="0">
                <a:sym typeface="Symbol"/>
                <a:hlinkClick r:id="rId3"/>
              </a:rPr>
              <a:t>www.psi.ch/aries-eem</a:t>
            </a:r>
            <a:r>
              <a:rPr lang="en-US" sz="2000" dirty="0" smtClean="0">
                <a:sym typeface="Symbol"/>
              </a:rPr>
              <a:t> </a:t>
            </a:r>
            <a:endParaRPr lang="en-US" sz="2000" dirty="0">
              <a:sym typeface="Symbol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000" dirty="0" smtClean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77274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all_oct_07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3144" y="1405543"/>
            <a:ext cx="5234142" cy="537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447800" y="1820069"/>
            <a:ext cx="2241550" cy="424732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000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sz="1200" b="1" dirty="0">
                <a:sym typeface="Symbol" pitchFamily="18" charset="2"/>
              </a:rPr>
              <a:t>Ring Cyclotron </a:t>
            </a:r>
            <a:r>
              <a:rPr lang="de-CH" sz="1200" b="1" dirty="0">
                <a:sym typeface="Symbol" pitchFamily="18" charset="2"/>
              </a:rPr>
              <a:t>590 </a:t>
            </a:r>
            <a:r>
              <a:rPr lang="de-CH" sz="1200" b="1" dirty="0" err="1" smtClean="0">
                <a:sym typeface="Symbol" pitchFamily="18" charset="2"/>
              </a:rPr>
              <a:t>MeV</a:t>
            </a:r>
            <a:endParaRPr lang="de-CH" sz="1200" b="1" dirty="0" smtClean="0">
              <a:sym typeface="Symbol" pitchFamily="18" charset="2"/>
            </a:endParaRPr>
          </a:p>
          <a:p>
            <a:pPr algn="l"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de-CH" sz="1200" b="1" dirty="0" err="1" smtClean="0">
                <a:sym typeface="Symbol" pitchFamily="18" charset="2"/>
              </a:rPr>
              <a:t>loss</a:t>
            </a:r>
            <a:r>
              <a:rPr lang="de-CH" sz="1200" b="1" dirty="0" smtClean="0">
                <a:sym typeface="Symbol" pitchFamily="18" charset="2"/>
              </a:rPr>
              <a:t> </a:t>
            </a:r>
            <a:r>
              <a:rPr lang="de-CH" sz="1200" b="1" dirty="0" smtClean="0">
                <a:sym typeface="Symbol"/>
              </a:rPr>
              <a:t> 10</a:t>
            </a:r>
            <a:r>
              <a:rPr lang="de-CH" sz="1200" b="1" baseline="30000" dirty="0" smtClean="0">
                <a:sym typeface="Symbol"/>
              </a:rPr>
              <a:t>-4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7632303" y="2337133"/>
            <a:ext cx="1042987" cy="590931"/>
          </a:xfrm>
          <a:prstGeom prst="rect">
            <a:avLst/>
          </a:prstGeom>
          <a:solidFill>
            <a:srgbClr val="FFCC99"/>
          </a:solidFill>
          <a:ln w="19050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sz="1200" b="1">
                <a:solidFill>
                  <a:srgbClr val="CC0000"/>
                </a:solidFill>
                <a:sym typeface="Symbol" pitchFamily="18" charset="2"/>
              </a:rPr>
              <a:t>SINQ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sz="1200" b="1">
                <a:solidFill>
                  <a:srgbClr val="CC0000"/>
                </a:solidFill>
                <a:sym typeface="Symbol" pitchFamily="18" charset="2"/>
              </a:rPr>
              <a:t>spallation source</a:t>
            </a:r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>
            <a:off x="3667486" y="2064620"/>
            <a:ext cx="1345839" cy="60238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3689350" y="3021011"/>
            <a:ext cx="1323974" cy="2555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2386013" y="2887662"/>
            <a:ext cx="1299458" cy="258532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00008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sz="1200" b="1" dirty="0" smtClean="0">
                <a:solidFill>
                  <a:srgbClr val="CC0000"/>
                </a:solidFill>
                <a:sym typeface="Symbol" pitchFamily="18" charset="2"/>
              </a:rPr>
              <a:t>2.4 </a:t>
            </a:r>
            <a:r>
              <a:rPr lang="en-US" sz="1200" b="1" dirty="0">
                <a:solidFill>
                  <a:srgbClr val="CC0000"/>
                </a:solidFill>
                <a:sym typeface="Symbol" pitchFamily="18" charset="2"/>
              </a:rPr>
              <a:t>mA /</a:t>
            </a:r>
            <a:r>
              <a:rPr lang="en-US" sz="1200" b="1" dirty="0" smtClean="0">
                <a:solidFill>
                  <a:srgbClr val="CC0000"/>
                </a:solidFill>
                <a:sym typeface="Symbol" pitchFamily="18" charset="2"/>
              </a:rPr>
              <a:t>1.4 </a:t>
            </a:r>
            <a:r>
              <a:rPr lang="en-US" sz="1200" b="1" dirty="0">
                <a:solidFill>
                  <a:srgbClr val="CC0000"/>
                </a:solidFill>
                <a:sym typeface="Symbol" pitchFamily="18" charset="2"/>
              </a:rPr>
              <a:t>MW</a:t>
            </a:r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5651500" y="5157788"/>
            <a:ext cx="19446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30749" name="Line 29"/>
          <p:cNvSpPr>
            <a:spLocks noChangeShapeType="1"/>
          </p:cNvSpPr>
          <p:nvPr/>
        </p:nvSpPr>
        <p:spPr bwMode="auto">
          <a:xfrm flipH="1">
            <a:off x="8027988" y="2887662"/>
            <a:ext cx="251618" cy="1046163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3175071" y="6165304"/>
            <a:ext cx="1871663" cy="4318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000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sz="1200" b="1">
                <a:sym typeface="Symbol" pitchFamily="18" charset="2"/>
              </a:rPr>
              <a:t>proton therapie center [250MeV sc. cyclotron]</a:t>
            </a:r>
          </a:p>
        </p:txBody>
      </p:sp>
      <p:sp>
        <p:nvSpPr>
          <p:cNvPr id="9250" name="Text Box 36"/>
          <p:cNvSpPr txBox="1">
            <a:spLocks noChangeArrowheads="1"/>
          </p:cNvSpPr>
          <p:nvPr/>
        </p:nvSpPr>
        <p:spPr bwMode="auto">
          <a:xfrm>
            <a:off x="5388052" y="6002337"/>
            <a:ext cx="1584325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en-US" b="1" dirty="0">
                <a:solidFill>
                  <a:srgbClr val="CC3300"/>
                </a:solidFill>
              </a:rPr>
              <a:t>dimensions:</a:t>
            </a:r>
          </a:p>
          <a:p>
            <a:pPr algn="l" eaLnBrk="1" hangingPunct="1">
              <a:buFontTx/>
              <a:buNone/>
            </a:pPr>
            <a:r>
              <a:rPr lang="en-US" b="1" dirty="0">
                <a:solidFill>
                  <a:srgbClr val="CC3300"/>
                </a:solidFill>
              </a:rPr>
              <a:t>120 x 220m</a:t>
            </a:r>
            <a:r>
              <a:rPr lang="en-US" b="1" baseline="30000" dirty="0">
                <a:solidFill>
                  <a:srgbClr val="CC3300"/>
                </a:solidFill>
              </a:rPr>
              <a:t>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948" y="3287278"/>
            <a:ext cx="3339334" cy="2626160"/>
          </a:xfrm>
          <a:prstGeom prst="rect">
            <a:avLst/>
          </a:prstGeom>
        </p:spPr>
      </p:pic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7236619" y="1524603"/>
            <a:ext cx="1560667" cy="424732"/>
          </a:xfrm>
          <a:prstGeom prst="rect">
            <a:avLst/>
          </a:prstGeom>
          <a:solidFill>
            <a:srgbClr val="FFCC99"/>
          </a:solidFill>
          <a:ln w="19050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sz="1200" b="1" dirty="0" err="1" smtClean="0">
                <a:solidFill>
                  <a:srgbClr val="CC0000"/>
                </a:solidFill>
                <a:sym typeface="Symbol" pitchFamily="18" charset="2"/>
              </a:rPr>
              <a:t>Muon</a:t>
            </a:r>
            <a:r>
              <a:rPr lang="en-US" sz="1200" b="1" dirty="0" smtClean="0">
                <a:solidFill>
                  <a:srgbClr val="CC0000"/>
                </a:solidFill>
                <a:sym typeface="Symbol" pitchFamily="18" charset="2"/>
              </a:rPr>
              <a:t> production targets</a:t>
            </a:r>
            <a:endParaRPr lang="en-US" sz="1200" b="1" dirty="0">
              <a:solidFill>
                <a:srgbClr val="CC0000"/>
              </a:solidFill>
              <a:sym typeface="Symbol" pitchFamily="18" charset="2"/>
            </a:endParaRPr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 flipH="1">
            <a:off x="6180215" y="1718712"/>
            <a:ext cx="1063727" cy="2015088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301948" y="5708214"/>
            <a:ext cx="1450652" cy="258532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sz="1200" b="1" dirty="0" smtClean="0">
                <a:solidFill>
                  <a:srgbClr val="CC0000"/>
                </a:solidFill>
                <a:sym typeface="Symbol" pitchFamily="18" charset="2"/>
              </a:rPr>
              <a:t>50MHz resonator</a:t>
            </a:r>
            <a:endParaRPr lang="en-US" sz="1200" b="1" dirty="0">
              <a:solidFill>
                <a:srgbClr val="CC0000"/>
              </a:solidFill>
              <a:sym typeface="Symbol" pitchFamily="18" charset="2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Example</a:t>
            </a:r>
            <a:r>
              <a:rPr lang="de-CH" dirty="0"/>
              <a:t>: PSI Facility, </a:t>
            </a:r>
            <a:r>
              <a:rPr lang="de-CH" dirty="0" smtClean="0"/>
              <a:t>10MW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0457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  <p:bldP spid="30728" grpId="0" animBg="1"/>
      <p:bldP spid="30733" grpId="0" animBg="1"/>
      <p:bldP spid="30735" grpId="0" animBg="1"/>
      <p:bldP spid="30739" grpId="0" animBg="1"/>
      <p:bldP spid="30749" grpId="0" animBg="1"/>
      <p:bldP spid="30750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323528" y="1153091"/>
            <a:ext cx="648072" cy="37444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 defTabSz="457200"/>
            <a:r>
              <a:rPr lang="en-US" dirty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ublic grid ca. </a:t>
            </a:r>
            <a:r>
              <a:rPr lang="en-US" b="1" dirty="0" smtClean="0">
                <a:solidFill>
                  <a:prstClr val="black"/>
                </a:solidFill>
              </a:rPr>
              <a:t>10MW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310716" y="1153091"/>
            <a:ext cx="1354899" cy="1008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dirty="0" smtClean="0">
                <a:solidFill>
                  <a:prstClr val="black"/>
                </a:solidFill>
              </a:rPr>
              <a:t>RF Systems </a:t>
            </a:r>
            <a:r>
              <a:rPr lang="en-US" b="1" dirty="0" smtClean="0">
                <a:solidFill>
                  <a:prstClr val="black"/>
                </a:solidFill>
              </a:rPr>
              <a:t>4.1MW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848949" y="2521243"/>
            <a:ext cx="1354899" cy="1008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dirty="0" smtClean="0">
                <a:solidFill>
                  <a:prstClr val="black"/>
                </a:solidFill>
              </a:rPr>
              <a:t>Magnets</a:t>
            </a:r>
          </a:p>
          <a:p>
            <a:pPr algn="ctr" defTabSz="457200"/>
            <a:r>
              <a:rPr lang="en-US" b="1" dirty="0" smtClean="0">
                <a:solidFill>
                  <a:prstClr val="black"/>
                </a:solidFill>
                <a:sym typeface="Symbol"/>
              </a:rPr>
              <a:t> 2.6MW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403650" y="3889395"/>
            <a:ext cx="1368152" cy="1008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dirty="0" err="1" smtClean="0">
                <a:solidFill>
                  <a:prstClr val="black"/>
                </a:solidFill>
              </a:rPr>
              <a:t>aux.Systems</a:t>
            </a:r>
            <a:endParaRPr lang="en-US" dirty="0" smtClean="0">
              <a:solidFill>
                <a:prstClr val="black"/>
              </a:solidFill>
            </a:endParaRPr>
          </a:p>
          <a:p>
            <a:pPr algn="ctr" defTabSz="457200"/>
            <a:r>
              <a:rPr lang="en-US" dirty="0" smtClean="0">
                <a:solidFill>
                  <a:prstClr val="black"/>
                </a:solidFill>
              </a:rPr>
              <a:t>Instruments</a:t>
            </a:r>
          </a:p>
          <a:p>
            <a:pPr algn="ctr" defTabSz="457200"/>
            <a:r>
              <a:rPr lang="en-US" b="1" dirty="0" smtClean="0">
                <a:solidFill>
                  <a:prstClr val="black"/>
                </a:solidFill>
                <a:sym typeface="Symbol"/>
              </a:rPr>
              <a:t> 3.3MW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958053" y="1131196"/>
            <a:ext cx="1348151" cy="11037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dirty="0" smtClean="0">
                <a:solidFill>
                  <a:prstClr val="black"/>
                </a:solidFill>
              </a:rPr>
              <a:t>Beam on targets </a:t>
            </a:r>
          </a:p>
          <a:p>
            <a:pPr algn="ctr" defTabSz="457200"/>
            <a:r>
              <a:rPr lang="en-US" b="1" dirty="0" smtClean="0">
                <a:solidFill>
                  <a:prstClr val="black"/>
                </a:solidFill>
              </a:rPr>
              <a:t>1.3MW</a:t>
            </a:r>
          </a:p>
        </p:txBody>
      </p:sp>
      <p:sp>
        <p:nvSpPr>
          <p:cNvPr id="13" name="Rechteck 12"/>
          <p:cNvSpPr/>
          <p:nvPr/>
        </p:nvSpPr>
        <p:spPr>
          <a:xfrm>
            <a:off x="2771810" y="5113531"/>
            <a:ext cx="5472607" cy="3600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black"/>
                </a:solidFill>
              </a:rPr>
              <a:t>h</a:t>
            </a:r>
            <a:r>
              <a:rPr lang="en-US" dirty="0" smtClean="0">
                <a:solidFill>
                  <a:prstClr val="black"/>
                </a:solidFill>
              </a:rPr>
              <a:t>eat 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 to river, to air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5" name="Gerade Verbindung mit Pfeil 44"/>
          <p:cNvCxnSpPr/>
          <p:nvPr/>
        </p:nvCxnSpPr>
        <p:spPr>
          <a:xfrm>
            <a:off x="6306194" y="1267490"/>
            <a:ext cx="457200" cy="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oval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stCxn id="10" idx="3"/>
          </p:cNvCxnSpPr>
          <p:nvPr/>
        </p:nvCxnSpPr>
        <p:spPr>
          <a:xfrm>
            <a:off x="6306194" y="1683073"/>
            <a:ext cx="457200" cy="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oval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Bent Arrow 13"/>
          <p:cNvSpPr/>
          <p:nvPr/>
        </p:nvSpPr>
        <p:spPr>
          <a:xfrm rot="5400000">
            <a:off x="2782733" y="4177440"/>
            <a:ext cx="936103" cy="936104"/>
          </a:xfrm>
          <a:prstGeom prst="bentArrow">
            <a:avLst>
              <a:gd name="adj1" fmla="val 28083"/>
              <a:gd name="adj2" fmla="val 25000"/>
              <a:gd name="adj3" fmla="val 25000"/>
              <a:gd name="adj4" fmla="val 43750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CH">
              <a:solidFill>
                <a:prstClr val="black"/>
              </a:solidFill>
            </a:endParaRPr>
          </a:p>
        </p:txBody>
      </p:sp>
      <p:sp>
        <p:nvSpPr>
          <p:cNvPr id="34" name="Bent Arrow 33"/>
          <p:cNvSpPr/>
          <p:nvPr/>
        </p:nvSpPr>
        <p:spPr>
          <a:xfrm rot="5400000">
            <a:off x="2591780" y="3421345"/>
            <a:ext cx="2304256" cy="1080120"/>
          </a:xfrm>
          <a:prstGeom prst="bentArrow">
            <a:avLst>
              <a:gd name="adj1" fmla="val 20204"/>
              <a:gd name="adj2" fmla="val 25000"/>
              <a:gd name="adj3" fmla="val 21152"/>
              <a:gd name="adj4" fmla="val 43750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CH">
              <a:solidFill>
                <a:prstClr val="black"/>
              </a:solidFill>
            </a:endParaRPr>
          </a:p>
        </p:txBody>
      </p:sp>
      <p:sp>
        <p:nvSpPr>
          <p:cNvPr id="35" name="Bent Arrow 34"/>
          <p:cNvSpPr/>
          <p:nvPr/>
        </p:nvSpPr>
        <p:spPr>
          <a:xfrm rot="5400000">
            <a:off x="2651736" y="2807220"/>
            <a:ext cx="3320203" cy="1292429"/>
          </a:xfrm>
          <a:prstGeom prst="bentArrow">
            <a:avLst>
              <a:gd name="adj1" fmla="val 18607"/>
              <a:gd name="adj2" fmla="val 25000"/>
              <a:gd name="adj3" fmla="val 17936"/>
              <a:gd name="adj4" fmla="val 43750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CH">
              <a:solidFill>
                <a:prstClr val="black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5526225" y="2234951"/>
            <a:ext cx="188776" cy="2878580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de-CH">
              <a:solidFill>
                <a:prstClr val="black"/>
              </a:solidFill>
            </a:endParaRPr>
          </a:p>
        </p:txBody>
      </p:sp>
      <p:sp>
        <p:nvSpPr>
          <p:cNvPr id="22" name="Down Arrow 23"/>
          <p:cNvSpPr/>
          <p:nvPr/>
        </p:nvSpPr>
        <p:spPr>
          <a:xfrm rot="16200000">
            <a:off x="4219273" y="761610"/>
            <a:ext cx="188776" cy="1288762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de-CH">
              <a:solidFill>
                <a:prstClr val="black"/>
              </a:solidFill>
            </a:endParaRPr>
          </a:p>
        </p:txBody>
      </p:sp>
      <p:sp>
        <p:nvSpPr>
          <p:cNvPr id="23" name="Down Arrow 23"/>
          <p:cNvSpPr/>
          <p:nvPr/>
        </p:nvSpPr>
        <p:spPr>
          <a:xfrm rot="16200000">
            <a:off x="1290364" y="1008042"/>
            <a:ext cx="674926" cy="1316345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de-CH">
              <a:solidFill>
                <a:prstClr val="black"/>
              </a:solidFill>
            </a:endParaRPr>
          </a:p>
        </p:txBody>
      </p:sp>
      <p:sp>
        <p:nvSpPr>
          <p:cNvPr id="25" name="Down Arrow 23"/>
          <p:cNvSpPr/>
          <p:nvPr/>
        </p:nvSpPr>
        <p:spPr>
          <a:xfrm rot="16200000">
            <a:off x="986654" y="4162389"/>
            <a:ext cx="399805" cy="429908"/>
          </a:xfrm>
          <a:prstGeom prst="downArrow">
            <a:avLst>
              <a:gd name="adj1" fmla="val 58740"/>
              <a:gd name="adj2" fmla="val 50000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de-CH">
              <a:solidFill>
                <a:prstClr val="black"/>
              </a:solidFill>
            </a:endParaRPr>
          </a:p>
        </p:txBody>
      </p:sp>
      <p:sp>
        <p:nvSpPr>
          <p:cNvPr id="26" name="Down Arrow 23"/>
          <p:cNvSpPr/>
          <p:nvPr/>
        </p:nvSpPr>
        <p:spPr>
          <a:xfrm rot="16200000">
            <a:off x="1171256" y="2598009"/>
            <a:ext cx="460519" cy="854580"/>
          </a:xfrm>
          <a:prstGeom prst="downArrow">
            <a:avLst>
              <a:gd name="adj1" fmla="val 37393"/>
              <a:gd name="adj2" fmla="val 50000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de-CH">
              <a:solidFill>
                <a:prstClr val="black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010400" y="108282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 smtClean="0">
                <a:solidFill>
                  <a:srgbClr val="F79646">
                    <a:lumMod val="75000"/>
                  </a:srgbClr>
                </a:solidFill>
              </a:rPr>
              <a:t>neutrons</a:t>
            </a:r>
            <a:endParaRPr lang="en-US" b="1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7045036" y="140598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 err="1" smtClean="0">
                <a:solidFill>
                  <a:srgbClr val="F79646">
                    <a:lumMod val="75000"/>
                  </a:srgbClr>
                </a:solidFill>
              </a:rPr>
              <a:t>muons</a:t>
            </a:r>
            <a:endParaRPr lang="en-US" b="1" dirty="0">
              <a:solidFill>
                <a:srgbClr val="F79646">
                  <a:lumMod val="75000"/>
                </a:srgbClr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187626" y="5043264"/>
            <a:ext cx="1368152" cy="762000"/>
            <a:chOff x="705718" y="6274758"/>
            <a:chExt cx="1368152" cy="762000"/>
          </a:xfrm>
        </p:grpSpPr>
        <p:sp>
          <p:nvSpPr>
            <p:cNvPr id="28" name="Rechteck 8"/>
            <p:cNvSpPr/>
            <p:nvPr/>
          </p:nvSpPr>
          <p:spPr>
            <a:xfrm>
              <a:off x="705718" y="6401026"/>
              <a:ext cx="1368152" cy="49171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 smtClean="0">
                  <a:solidFill>
                    <a:prstClr val="black"/>
                  </a:solidFill>
                </a:rPr>
                <a:t>cryogenics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705718" y="6274758"/>
              <a:ext cx="1368152" cy="7620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553449" y="172032"/>
            <a:ext cx="596892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defTabSz="457200" eaLnBrk="0" hangingPunct="0">
              <a:lnSpc>
                <a:spcPct val="90000"/>
              </a:lnSpc>
              <a:spcBef>
                <a:spcPct val="0"/>
              </a:spcBef>
            </a:pPr>
            <a:r>
              <a:rPr lang="de-CH" sz="3200" dirty="0" err="1">
                <a:solidFill>
                  <a:srgbClr val="0157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CH" sz="3200" dirty="0" err="1" smtClean="0">
                <a:solidFill>
                  <a:srgbClr val="0157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xample</a:t>
            </a:r>
            <a:r>
              <a:rPr lang="de-CH" sz="3200" dirty="0" smtClean="0">
                <a:solidFill>
                  <a:srgbClr val="0157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CH" sz="3200" dirty="0">
                <a:solidFill>
                  <a:srgbClr val="0157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 </a:t>
            </a:r>
            <a:r>
              <a:rPr lang="de-CH" sz="3200" dirty="0" smtClean="0">
                <a:solidFill>
                  <a:srgbClr val="0157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Facility, 10MW</a:t>
            </a:r>
            <a:endParaRPr lang="de-CH" sz="3200" dirty="0">
              <a:solidFill>
                <a:srgbClr val="0157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6934200" y="866820"/>
            <a:ext cx="207580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</a:rPr>
              <a:t>n: per </a:t>
            </a:r>
            <a:r>
              <a:rPr lang="en-US" sz="1600" dirty="0" err="1" smtClean="0">
                <a:solidFill>
                  <a:prstClr val="black"/>
                </a:solidFill>
              </a:rPr>
              <a:t>beamline</a:t>
            </a:r>
            <a:r>
              <a:rPr lang="en-US" sz="1600" dirty="0" smtClean="0">
                <a:solidFill>
                  <a:prstClr val="black"/>
                </a:solidFill>
              </a:rPr>
              <a:t>:</a:t>
            </a:r>
          </a:p>
          <a:p>
            <a:pPr defTabSz="457200"/>
            <a:r>
              <a:rPr lang="en-US" sz="1600" dirty="0" smtClean="0">
                <a:solidFill>
                  <a:prstClr val="black"/>
                </a:solidFill>
              </a:rPr>
              <a:t>10</a:t>
            </a:r>
            <a:r>
              <a:rPr lang="en-US" sz="1600" baseline="30000" dirty="0" smtClean="0">
                <a:solidFill>
                  <a:prstClr val="black"/>
                </a:solidFill>
              </a:rPr>
              <a:t>13</a:t>
            </a:r>
            <a:r>
              <a:rPr lang="en-US" sz="1600" dirty="0" smtClean="0">
                <a:solidFill>
                  <a:prstClr val="black"/>
                </a:solidFill>
              </a:rPr>
              <a:t>s</a:t>
            </a:r>
            <a:r>
              <a:rPr lang="en-US" sz="1600" baseline="30000" dirty="0" smtClean="0">
                <a:solidFill>
                  <a:prstClr val="black"/>
                </a:solidFill>
              </a:rPr>
              <a:t>-1</a:t>
            </a:r>
            <a:r>
              <a:rPr lang="en-US" sz="1600" dirty="0" smtClean="0">
                <a:solidFill>
                  <a:prstClr val="black"/>
                </a:solidFill>
              </a:rPr>
              <a:t>@ 10eV ≈ 20µW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6934200" y="1479320"/>
            <a:ext cx="200446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sym typeface="Symbol"/>
              </a:rPr>
              <a:t></a:t>
            </a:r>
            <a:r>
              <a:rPr lang="en-US" sz="1600" baseline="30000" dirty="0" smtClean="0">
                <a:solidFill>
                  <a:prstClr val="black"/>
                </a:solidFill>
                <a:sym typeface="Symbol"/>
              </a:rPr>
              <a:t>+</a:t>
            </a:r>
            <a:r>
              <a:rPr lang="en-US" sz="1600" dirty="0" smtClean="0">
                <a:solidFill>
                  <a:prstClr val="black"/>
                </a:solidFill>
                <a:sym typeface="Symbol"/>
              </a:rPr>
              <a:t>: per </a:t>
            </a:r>
            <a:r>
              <a:rPr lang="en-US" sz="1600" dirty="0" err="1" smtClean="0">
                <a:solidFill>
                  <a:prstClr val="black"/>
                </a:solidFill>
                <a:sym typeface="Symbol"/>
              </a:rPr>
              <a:t>beamline</a:t>
            </a:r>
            <a:endParaRPr lang="en-US" sz="1600" dirty="0" smtClean="0">
              <a:solidFill>
                <a:prstClr val="black"/>
              </a:solidFill>
              <a:sym typeface="Symbol"/>
            </a:endParaRPr>
          </a:p>
          <a:p>
            <a:pPr defTabSz="457200"/>
            <a:r>
              <a:rPr lang="en-US" sz="1600" dirty="0" smtClean="0">
                <a:solidFill>
                  <a:prstClr val="black"/>
                </a:solidFill>
                <a:sym typeface="Symbol"/>
              </a:rPr>
              <a:t>5·10</a:t>
            </a:r>
            <a:r>
              <a:rPr lang="en-US" sz="1600" baseline="30000" dirty="0" smtClean="0">
                <a:solidFill>
                  <a:prstClr val="black"/>
                </a:solidFill>
                <a:sym typeface="Symbol"/>
              </a:rPr>
              <a:t>8</a:t>
            </a:r>
            <a:r>
              <a:rPr lang="en-US" sz="1600" dirty="0" smtClean="0">
                <a:solidFill>
                  <a:prstClr val="black"/>
                </a:solidFill>
                <a:sym typeface="Symbol"/>
              </a:rPr>
              <a:t>s</a:t>
            </a:r>
            <a:r>
              <a:rPr lang="en-US" sz="1600" baseline="30000" dirty="0" smtClean="0">
                <a:solidFill>
                  <a:prstClr val="black"/>
                </a:solidFill>
                <a:sym typeface="Symbol"/>
              </a:rPr>
              <a:t>-1</a:t>
            </a:r>
            <a:r>
              <a:rPr lang="en-US" sz="1600" dirty="0" smtClean="0">
                <a:solidFill>
                  <a:prstClr val="black"/>
                </a:solidFill>
                <a:sym typeface="Symbol"/>
              </a:rPr>
              <a:t> @ 30MeV/c</a:t>
            </a:r>
          </a:p>
          <a:p>
            <a:pPr defTabSz="457200"/>
            <a:r>
              <a:rPr lang="en-US" sz="1600" dirty="0">
                <a:solidFill>
                  <a:prstClr val="black"/>
                </a:solidFill>
                <a:sym typeface="Symbol"/>
              </a:rPr>
              <a:t>≈</a:t>
            </a:r>
            <a:r>
              <a:rPr lang="en-US" sz="1600" dirty="0" smtClean="0">
                <a:solidFill>
                  <a:prstClr val="black"/>
                </a:solidFill>
                <a:sym typeface="Symbol"/>
              </a:rPr>
              <a:t> 300µW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>
                <a:solidFill>
                  <a:prstClr val="white"/>
                </a:solidFill>
              </a:rPr>
              <a:pPr/>
              <a:t>4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564467" y="5677106"/>
            <a:ext cx="3072058" cy="1077218"/>
          </a:xfrm>
          <a:prstGeom prst="rect">
            <a:avLst/>
          </a:prstGeom>
          <a:solidFill>
            <a:srgbClr val="FFFFCC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CH" sz="1600" b="1" dirty="0" err="1" smtClean="0"/>
              <a:t>similar</a:t>
            </a:r>
            <a:r>
              <a:rPr lang="de-CH" sz="1600" b="1" dirty="0" smtClean="0"/>
              <a:t> </a:t>
            </a:r>
            <a:r>
              <a:rPr lang="de-CH" sz="1600" b="1" dirty="0" err="1" smtClean="0"/>
              <a:t>conversion</a:t>
            </a:r>
            <a:r>
              <a:rPr lang="de-CH" sz="1600" b="1" dirty="0" smtClean="0"/>
              <a:t> </a:t>
            </a:r>
            <a:r>
              <a:rPr lang="de-CH" sz="1600" b="1" dirty="0" err="1" smtClean="0"/>
              <a:t>processes</a:t>
            </a:r>
            <a:r>
              <a:rPr lang="de-CH" sz="1600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err="1"/>
              <a:t>s</a:t>
            </a:r>
            <a:r>
              <a:rPr lang="de-CH" sz="1600" dirty="0" err="1" smtClean="0"/>
              <a:t>ynchrotron</a:t>
            </a:r>
            <a:r>
              <a:rPr lang="de-CH" sz="1600" dirty="0" smtClean="0"/>
              <a:t> </a:t>
            </a:r>
            <a:r>
              <a:rPr lang="de-CH" sz="1600" dirty="0" err="1" smtClean="0"/>
              <a:t>radiation</a:t>
            </a:r>
            <a:r>
              <a:rPr lang="de-CH" sz="1600" dirty="0" smtClean="0"/>
              <a:t>/FEL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err="1" smtClean="0"/>
              <a:t>muon</a:t>
            </a:r>
            <a:r>
              <a:rPr lang="de-CH" sz="1600" dirty="0" smtClean="0"/>
              <a:t>/</a:t>
            </a:r>
            <a:r>
              <a:rPr lang="de-CH" sz="1600" dirty="0" err="1" smtClean="0"/>
              <a:t>neutrino</a:t>
            </a:r>
            <a:r>
              <a:rPr lang="de-CH" sz="1600" dirty="0" smtClean="0"/>
              <a:t> </a:t>
            </a:r>
            <a:r>
              <a:rPr lang="de-CH" sz="1600" dirty="0" err="1" smtClean="0"/>
              <a:t>source</a:t>
            </a:r>
            <a:endParaRPr lang="de-CH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err="1"/>
              <a:t>c</a:t>
            </a:r>
            <a:r>
              <a:rPr lang="de-CH" sz="1600" dirty="0" err="1" smtClean="0"/>
              <a:t>olliders</a:t>
            </a:r>
            <a:r>
              <a:rPr lang="de-CH" sz="1600" dirty="0" smtClean="0"/>
              <a:t>, e.g. </a:t>
            </a:r>
            <a:r>
              <a:rPr lang="de-CH" sz="1600" dirty="0" err="1" smtClean="0"/>
              <a:t>Higgs</a:t>
            </a:r>
            <a:r>
              <a:rPr lang="de-CH" sz="1600" dirty="0" smtClean="0"/>
              <a:t> </a:t>
            </a:r>
            <a:r>
              <a:rPr lang="de-CH" sz="1600" dirty="0" err="1" smtClean="0"/>
              <a:t>production</a:t>
            </a:r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355576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304" y="694192"/>
            <a:ext cx="8461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464653">
                    <a:lumMod val="50000"/>
                  </a:srgbClr>
                </a:solidFill>
              </a:rPr>
              <a:t>Projects Eucard-2 and ARIES, co-funded by EC </a:t>
            </a:r>
            <a:endParaRPr lang="en-GB" sz="3200" b="1" dirty="0">
              <a:solidFill>
                <a:srgbClr val="464653">
                  <a:lumMod val="50000"/>
                </a:srgb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95536" y="1412776"/>
            <a:ext cx="8424936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2"/>
                </a:solidFill>
              </a:rPr>
              <a:t>Eucard-2: </a:t>
            </a:r>
            <a:r>
              <a:rPr lang="en-US" b="1" dirty="0" smtClean="0">
                <a:solidFill>
                  <a:schemeClr val="accent2"/>
                </a:solidFill>
              </a:rPr>
              <a:t>European </a:t>
            </a:r>
            <a:r>
              <a:rPr lang="en-US" b="1" dirty="0">
                <a:solidFill>
                  <a:schemeClr val="accent2"/>
                </a:solidFill>
              </a:rPr>
              <a:t>Coordination for Accelerator </a:t>
            </a:r>
            <a:r>
              <a:rPr lang="en-US" b="1" dirty="0" smtClean="0">
                <a:solidFill>
                  <a:schemeClr val="accent2"/>
                </a:solidFill>
              </a:rPr>
              <a:t>Research, 2013…2017</a:t>
            </a:r>
          </a:p>
          <a:p>
            <a:r>
              <a:rPr lang="en-US" dirty="0" smtClean="0"/>
              <a:t>www.psi.ch/enefficient: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b="1" dirty="0"/>
              <a:t>task 1</a:t>
            </a:r>
            <a:r>
              <a:rPr lang="en-US" dirty="0"/>
              <a:t>: energy recovery from cooling circuits, </a:t>
            </a:r>
            <a:r>
              <a:rPr lang="en-US" dirty="0" err="1"/>
              <a:t>Th.Parker</a:t>
            </a:r>
            <a:r>
              <a:rPr lang="en-US" dirty="0"/>
              <a:t>, </a:t>
            </a:r>
            <a:r>
              <a:rPr lang="en-US" dirty="0" err="1">
                <a:sym typeface="Symbol"/>
              </a:rPr>
              <a:t>A.Lundmark</a:t>
            </a:r>
            <a:r>
              <a:rPr lang="en-US" dirty="0"/>
              <a:t> (ESS)</a:t>
            </a:r>
          </a:p>
          <a:p>
            <a:pPr>
              <a:spcBef>
                <a:spcPts val="600"/>
              </a:spcBef>
            </a:pPr>
            <a:r>
              <a:rPr lang="en-US" b="1" dirty="0"/>
              <a:t>task 2</a:t>
            </a:r>
            <a:r>
              <a:rPr lang="en-US" dirty="0"/>
              <a:t>: higher electronic efficiency RF power generation, </a:t>
            </a:r>
            <a:r>
              <a:rPr lang="en-US" dirty="0" err="1"/>
              <a:t>E.Jensen</a:t>
            </a:r>
            <a:r>
              <a:rPr lang="en-US" dirty="0"/>
              <a:t> (CERN)</a:t>
            </a:r>
          </a:p>
          <a:p>
            <a:pPr>
              <a:spcBef>
                <a:spcPts val="600"/>
              </a:spcBef>
            </a:pPr>
            <a:r>
              <a:rPr lang="en-US" b="1" dirty="0"/>
              <a:t>task 3</a:t>
            </a:r>
            <a:r>
              <a:rPr lang="en-US" dirty="0"/>
              <a:t>: short term energy storage systems, </a:t>
            </a:r>
            <a:r>
              <a:rPr lang="en-US" dirty="0" err="1"/>
              <a:t>R.Gehring</a:t>
            </a:r>
            <a:r>
              <a:rPr lang="en-US" dirty="0"/>
              <a:t> (KIT)</a:t>
            </a:r>
          </a:p>
          <a:p>
            <a:pPr>
              <a:spcBef>
                <a:spcPts val="600"/>
              </a:spcBef>
            </a:pPr>
            <a:r>
              <a:rPr lang="en-US" b="1" dirty="0"/>
              <a:t>task 4</a:t>
            </a:r>
            <a:r>
              <a:rPr lang="en-US" dirty="0"/>
              <a:t>: virtual power plant, </a:t>
            </a:r>
            <a:r>
              <a:rPr lang="en-US" dirty="0" err="1"/>
              <a:t>J.Stadlmann</a:t>
            </a:r>
            <a:r>
              <a:rPr lang="en-US" dirty="0"/>
              <a:t> (GSI)</a:t>
            </a:r>
          </a:p>
          <a:p>
            <a:pPr>
              <a:spcBef>
                <a:spcPts val="600"/>
              </a:spcBef>
            </a:pPr>
            <a:r>
              <a:rPr lang="en-US" b="1" dirty="0"/>
              <a:t>task 5</a:t>
            </a:r>
            <a:r>
              <a:rPr lang="en-US" dirty="0"/>
              <a:t>: beam transfer channels with low power consumption, </a:t>
            </a:r>
            <a:r>
              <a:rPr lang="en-US" dirty="0" err="1"/>
              <a:t>P.Spiller</a:t>
            </a:r>
            <a:r>
              <a:rPr lang="en-US" dirty="0"/>
              <a:t> (GSI)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13422" y="4005064"/>
            <a:ext cx="8424936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b="1" dirty="0" smtClean="0">
                <a:solidFill>
                  <a:schemeClr val="tx2"/>
                </a:solidFill>
              </a:rPr>
              <a:t>ARIES: </a:t>
            </a:r>
            <a:r>
              <a:rPr lang="en-US" b="1" dirty="0" smtClean="0">
                <a:solidFill>
                  <a:schemeClr val="tx2"/>
                </a:solidFill>
              </a:rPr>
              <a:t>Accelerator Research and Innovation for European Science and Industry, 2017…2021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Efficient Energy Management: www.psi.ch/eem</a:t>
            </a:r>
            <a:endParaRPr lang="en-US" dirty="0"/>
          </a:p>
          <a:p>
            <a:pPr defTabSz="457200">
              <a:spcBef>
                <a:spcPts val="600"/>
              </a:spcBef>
            </a:pPr>
            <a:r>
              <a:rPr lang="en-GB" b="1" dirty="0" smtClean="0">
                <a:solidFill>
                  <a:prstClr val="black"/>
                </a:solidFill>
              </a:rPr>
              <a:t>task 1: </a:t>
            </a:r>
            <a:r>
              <a:rPr lang="en-GB" dirty="0"/>
              <a:t>High Efficiency RF Power Sources (</a:t>
            </a:r>
            <a:r>
              <a:rPr lang="en-GB" dirty="0" err="1"/>
              <a:t>C.Marchand</a:t>
            </a:r>
            <a:r>
              <a:rPr lang="en-GB" dirty="0"/>
              <a:t> / </a:t>
            </a:r>
            <a:r>
              <a:rPr lang="en-GB" dirty="0" smtClean="0"/>
              <a:t>CEA, </a:t>
            </a:r>
            <a:r>
              <a:rPr lang="en-GB" dirty="0" err="1"/>
              <a:t>R.Ruber</a:t>
            </a:r>
            <a:r>
              <a:rPr lang="en-GB" dirty="0"/>
              <a:t> / </a:t>
            </a:r>
            <a:r>
              <a:rPr lang="en-GB" dirty="0" err="1"/>
              <a:t>Univ.Uppsala</a:t>
            </a:r>
            <a:r>
              <a:rPr lang="en-GB" dirty="0"/>
              <a:t>)</a:t>
            </a:r>
            <a:endParaRPr lang="de-CH" dirty="0"/>
          </a:p>
          <a:p>
            <a:pPr defTabSz="457200">
              <a:spcBef>
                <a:spcPts val="600"/>
              </a:spcBef>
            </a:pPr>
            <a:r>
              <a:rPr lang="en-GB" b="1" dirty="0">
                <a:solidFill>
                  <a:prstClr val="black"/>
                </a:solidFill>
              </a:rPr>
              <a:t>t</a:t>
            </a:r>
            <a:r>
              <a:rPr lang="en-GB" b="1" dirty="0" smtClean="0">
                <a:solidFill>
                  <a:prstClr val="black"/>
                </a:solidFill>
              </a:rPr>
              <a:t>ask 2: </a:t>
            </a:r>
            <a:r>
              <a:rPr lang="en-GB" dirty="0"/>
              <a:t>Increasing energy efficiency by increasing the efficiency of the spallation target station (</a:t>
            </a:r>
            <a:r>
              <a:rPr lang="en-GB" dirty="0" err="1"/>
              <a:t>M.Wohlmuther</a:t>
            </a:r>
            <a:r>
              <a:rPr lang="en-GB" dirty="0"/>
              <a:t> / PSI, </a:t>
            </a:r>
            <a:r>
              <a:rPr lang="en-GB" dirty="0" err="1"/>
              <a:t>L.Zanini</a:t>
            </a:r>
            <a:r>
              <a:rPr lang="en-GB" dirty="0"/>
              <a:t> / ESS)</a:t>
            </a:r>
            <a:endParaRPr lang="de-CH" dirty="0"/>
          </a:p>
          <a:p>
            <a:pPr defTabSz="457200">
              <a:spcBef>
                <a:spcPts val="600"/>
              </a:spcBef>
            </a:pPr>
            <a:r>
              <a:rPr lang="en-GB" b="1" dirty="0" smtClean="0">
                <a:solidFill>
                  <a:prstClr val="black"/>
                </a:solidFill>
              </a:rPr>
              <a:t>task 3:</a:t>
            </a:r>
            <a:r>
              <a:rPr lang="en-GB" dirty="0" smtClean="0"/>
              <a:t> </a:t>
            </a:r>
            <a:r>
              <a:rPr lang="en-GB" dirty="0"/>
              <a:t>High Efficiency SRF power conversion (</a:t>
            </a:r>
            <a:r>
              <a:rPr lang="en-GB" dirty="0" err="1"/>
              <a:t>F.Gerigk</a:t>
            </a:r>
            <a:r>
              <a:rPr lang="en-GB" dirty="0"/>
              <a:t> / CERN)</a:t>
            </a:r>
            <a:endParaRPr lang="de-CH" dirty="0"/>
          </a:p>
          <a:p>
            <a:pPr defTabSz="457200">
              <a:spcBef>
                <a:spcPts val="600"/>
              </a:spcBef>
            </a:pPr>
            <a:r>
              <a:rPr lang="en-GB" b="1" dirty="0" smtClean="0">
                <a:solidFill>
                  <a:prstClr val="black"/>
                </a:solidFill>
              </a:rPr>
              <a:t>task 4: </a:t>
            </a:r>
            <a:r>
              <a:rPr lang="en-GB" dirty="0"/>
              <a:t>Efficient operation of pulsed magnets (</a:t>
            </a:r>
            <a:r>
              <a:rPr lang="en-GB" dirty="0" err="1"/>
              <a:t>P.Spiller</a:t>
            </a:r>
            <a:r>
              <a:rPr lang="en-GB" dirty="0"/>
              <a:t>, </a:t>
            </a:r>
            <a:r>
              <a:rPr lang="en-GB" dirty="0" err="1"/>
              <a:t>S.Haberer</a:t>
            </a:r>
            <a:r>
              <a:rPr lang="en-GB" dirty="0"/>
              <a:t> / GSI</a:t>
            </a:r>
            <a:r>
              <a:rPr lang="en-GB" dirty="0" smtClean="0"/>
              <a:t>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722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7961" y="2108775"/>
            <a:ext cx="1107790" cy="203227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273"/>
          <a:stretch/>
        </p:blipFill>
        <p:spPr>
          <a:xfrm>
            <a:off x="838200" y="2108775"/>
            <a:ext cx="1107790" cy="2297111"/>
          </a:xfrm>
          <a:prstGeom prst="rect">
            <a:avLst/>
          </a:prstGeom>
        </p:spPr>
      </p:pic>
      <p:graphicFrame>
        <p:nvGraphicFramePr>
          <p:cNvPr id="7" name="Tabelle 6"/>
          <p:cNvGraphicFramePr>
            <a:graphicFrameLocks noGrp="1"/>
          </p:cNvGraphicFramePr>
          <p:nvPr>
            <p:extLst/>
          </p:nvPr>
        </p:nvGraphicFramePr>
        <p:xfrm>
          <a:off x="2590800" y="2197637"/>
          <a:ext cx="3408506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9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1" dirty="0" err="1" smtClean="0">
                          <a:solidFill>
                            <a:schemeClr val="tx2"/>
                          </a:solidFill>
                        </a:rPr>
                        <a:t>measure</a:t>
                      </a:r>
                      <a:endParaRPr lang="de-CH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err="1" smtClean="0">
                          <a:solidFill>
                            <a:schemeClr val="tx2"/>
                          </a:solidFill>
                        </a:rPr>
                        <a:t>gain</a:t>
                      </a:r>
                      <a:endParaRPr lang="de-CH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chemeClr val="tx2"/>
                          </a:solidFill>
                        </a:rPr>
                        <a:t>Zr</a:t>
                      </a:r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de-DE" dirty="0" err="1" smtClean="0">
                          <a:solidFill>
                            <a:schemeClr val="tx2"/>
                          </a:solidFill>
                        </a:rPr>
                        <a:t>cladding</a:t>
                      </a:r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de-DE" dirty="0" err="1" smtClean="0">
                          <a:solidFill>
                            <a:schemeClr val="tx2"/>
                          </a:solidFill>
                        </a:rPr>
                        <a:t>instead</a:t>
                      </a:r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de-DE" dirty="0" err="1" smtClean="0">
                          <a:solidFill>
                            <a:schemeClr val="tx2"/>
                          </a:solidFill>
                        </a:rPr>
                        <a:t>steel</a:t>
                      </a:r>
                      <a:endParaRPr lang="de-CH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2"/>
                          </a:solidFill>
                        </a:rPr>
                        <a:t>12%</a:t>
                      </a:r>
                      <a:endParaRPr lang="de-CH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chemeClr val="tx2"/>
                          </a:solidFill>
                        </a:rPr>
                        <a:t>more</a:t>
                      </a:r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de-DE" dirty="0" err="1" smtClean="0">
                          <a:solidFill>
                            <a:schemeClr val="tx2"/>
                          </a:solidFill>
                        </a:rPr>
                        <a:t>compact</a:t>
                      </a:r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de-DE" dirty="0" err="1" smtClean="0">
                          <a:solidFill>
                            <a:schemeClr val="tx2"/>
                          </a:solidFill>
                        </a:rPr>
                        <a:t>rod</a:t>
                      </a:r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de-DE" dirty="0" err="1" smtClean="0">
                          <a:solidFill>
                            <a:schemeClr val="tx2"/>
                          </a:solidFill>
                        </a:rPr>
                        <a:t>bundle</a:t>
                      </a:r>
                      <a:endParaRPr lang="de-CH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2"/>
                          </a:solidFill>
                        </a:rPr>
                        <a:t>5%</a:t>
                      </a:r>
                      <a:endParaRPr lang="de-CH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chemeClr val="tx2"/>
                          </a:solidFill>
                        </a:rPr>
                        <a:t>Pb</a:t>
                      </a:r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de-DE" dirty="0" err="1" smtClean="0">
                          <a:solidFill>
                            <a:schemeClr val="tx2"/>
                          </a:solidFill>
                        </a:rPr>
                        <a:t>reflector</a:t>
                      </a:r>
                      <a:endParaRPr lang="de-CH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2"/>
                          </a:solidFill>
                        </a:rPr>
                        <a:t>10%</a:t>
                      </a:r>
                      <a:endParaRPr lang="de-CH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chemeClr val="tx2"/>
                          </a:solidFill>
                        </a:rPr>
                        <a:t>inverted</a:t>
                      </a:r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de-DE" dirty="0" err="1" smtClean="0">
                          <a:solidFill>
                            <a:schemeClr val="tx2"/>
                          </a:solidFill>
                        </a:rPr>
                        <a:t>entrance</a:t>
                      </a:r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de-DE" dirty="0" err="1" smtClean="0">
                          <a:solidFill>
                            <a:schemeClr val="tx2"/>
                          </a:solidFill>
                        </a:rPr>
                        <a:t>window</a:t>
                      </a:r>
                      <a:endParaRPr lang="de-CH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2"/>
                          </a:solidFill>
                        </a:rPr>
                        <a:t>10%</a:t>
                      </a:r>
                      <a:endParaRPr lang="de-CH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C00000"/>
                          </a:solidFill>
                        </a:rPr>
                        <a:t>total </a:t>
                      </a:r>
                      <a:r>
                        <a:rPr lang="de-DE" dirty="0" err="1" smtClean="0">
                          <a:solidFill>
                            <a:srgbClr val="C00000"/>
                          </a:solidFill>
                        </a:rPr>
                        <a:t>gain</a:t>
                      </a:r>
                      <a:r>
                        <a:rPr lang="de-DE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e-DE" dirty="0" err="1" smtClean="0">
                          <a:solidFill>
                            <a:srgbClr val="C00000"/>
                          </a:solidFill>
                        </a:rPr>
                        <a:t>factor</a:t>
                      </a:r>
                      <a:endParaRPr lang="de-CH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rgbClr val="C00000"/>
                          </a:solidFill>
                        </a:rPr>
                        <a:t>1.42</a:t>
                      </a:r>
                      <a:endParaRPr lang="de-CH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12" descr="flux_vertical_cut_standard_PbZ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5148224"/>
            <a:ext cx="2867025" cy="112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 descr="round_target_blankets_inverted_hul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5181599"/>
            <a:ext cx="2881312" cy="109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3429000" y="5447795"/>
            <a:ext cx="182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color</a:t>
            </a:r>
            <a:r>
              <a:rPr lang="de-DE" sz="1400" dirty="0" smtClean="0"/>
              <a:t> </a:t>
            </a:r>
            <a:r>
              <a:rPr lang="de-DE" sz="1400" dirty="0" err="1" smtClean="0"/>
              <a:t>code</a:t>
            </a:r>
            <a:r>
              <a:rPr lang="de-DE" sz="1400" dirty="0" smtClean="0"/>
              <a:t>: </a:t>
            </a:r>
            <a:r>
              <a:rPr lang="de-DE" sz="1400" dirty="0" err="1" smtClean="0"/>
              <a:t>neutron</a:t>
            </a:r>
            <a:r>
              <a:rPr lang="de-DE" sz="1400" dirty="0" smtClean="0"/>
              <a:t> </a:t>
            </a:r>
            <a:r>
              <a:rPr lang="de-DE" sz="1400" dirty="0" err="1" smtClean="0"/>
              <a:t>density</a:t>
            </a:r>
            <a:r>
              <a:rPr lang="de-DE" sz="1400" dirty="0" smtClean="0"/>
              <a:t> on same </a:t>
            </a:r>
            <a:r>
              <a:rPr lang="de-DE" sz="1400" dirty="0" err="1" smtClean="0"/>
              <a:t>scale</a:t>
            </a:r>
            <a:endParaRPr lang="de-DE" sz="1400" dirty="0" smtClean="0"/>
          </a:p>
          <a:p>
            <a:r>
              <a:rPr lang="de-DE" sz="1400" dirty="0" smtClean="0"/>
              <a:t>(MCNPX)</a:t>
            </a:r>
            <a:endParaRPr lang="de-CH" sz="1400" dirty="0"/>
          </a:p>
        </p:txBody>
      </p:sp>
      <p:sp>
        <p:nvSpPr>
          <p:cNvPr id="11" name="Textfeld 10"/>
          <p:cNvSpPr txBox="1"/>
          <p:nvPr/>
        </p:nvSpPr>
        <p:spPr>
          <a:xfrm>
            <a:off x="782495" y="141457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err="1" smtClean="0">
                <a:solidFill>
                  <a:schemeClr val="tx2"/>
                </a:solidFill>
              </a:rPr>
              <a:t>old</a:t>
            </a:r>
            <a:endParaRPr lang="de-CH" sz="3200" b="1" dirty="0">
              <a:solidFill>
                <a:schemeClr val="tx2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622256" y="13716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err="1" smtClean="0">
                <a:solidFill>
                  <a:schemeClr val="tx2"/>
                </a:solidFill>
              </a:rPr>
              <a:t>new</a:t>
            </a:r>
            <a:endParaRPr lang="de-CH" sz="3200" b="1" dirty="0">
              <a:solidFill>
                <a:schemeClr val="tx2"/>
              </a:solidFill>
            </a:endParaRPr>
          </a:p>
        </p:txBody>
      </p:sp>
      <p:sp>
        <p:nvSpPr>
          <p:cNvPr id="3" name="Pfeil nach oben 2"/>
          <p:cNvSpPr/>
          <p:nvPr/>
        </p:nvSpPr>
        <p:spPr>
          <a:xfrm>
            <a:off x="1200600" y="4329000"/>
            <a:ext cx="381000" cy="547114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100" b="1" dirty="0" smtClean="0">
                <a:solidFill>
                  <a:schemeClr val="tx2"/>
                </a:solidFill>
              </a:rPr>
              <a:t>beam</a:t>
            </a:r>
            <a:endParaRPr lang="de-CH" sz="1100" b="1" dirty="0" err="1" smtClean="0">
              <a:solidFill>
                <a:schemeClr val="tx2"/>
              </a:solidFill>
            </a:endParaRPr>
          </a:p>
        </p:txBody>
      </p:sp>
      <p:sp>
        <p:nvSpPr>
          <p:cNvPr id="13" name="Pfeil nach oben 12"/>
          <p:cNvSpPr/>
          <p:nvPr/>
        </p:nvSpPr>
        <p:spPr>
          <a:xfrm>
            <a:off x="7041356" y="4343400"/>
            <a:ext cx="381000" cy="547114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100" b="1" dirty="0" smtClean="0">
                <a:solidFill>
                  <a:schemeClr val="tx2"/>
                </a:solidFill>
              </a:rPr>
              <a:t>beam</a:t>
            </a:r>
            <a:endParaRPr lang="de-CH" sz="1100" b="1" dirty="0" err="1" smtClean="0">
              <a:solidFill>
                <a:schemeClr val="tx2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67544" y="98072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Example</a:t>
            </a:r>
            <a:r>
              <a:rPr lang="de-DE" dirty="0" smtClean="0"/>
              <a:t>: </a:t>
            </a:r>
            <a:r>
              <a:rPr lang="de-DE" dirty="0" err="1" smtClean="0"/>
              <a:t>neutron</a:t>
            </a:r>
            <a:r>
              <a:rPr lang="de-DE" dirty="0" smtClean="0"/>
              <a:t> </a:t>
            </a:r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target</a:t>
            </a:r>
            <a:r>
              <a:rPr lang="de-DE" dirty="0" smtClean="0"/>
              <a:t> at PSI</a:t>
            </a:r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3528" y="200445"/>
            <a:ext cx="8507288" cy="561974"/>
          </a:xfrm>
        </p:spPr>
        <p:txBody>
          <a:bodyPr>
            <a:normAutofit/>
          </a:bodyPr>
          <a:lstStyle/>
          <a:p>
            <a:r>
              <a:rPr lang="en-US" sz="2800" dirty="0"/>
              <a:t>Targets, or Conversion to Secondary Radiation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323407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706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ARIES task: improving neutron flux per beam power</a:t>
            </a:r>
            <a:endParaRPr lang="de-CH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8080672" y="6356370"/>
            <a:ext cx="910928" cy="365125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prstClr val="white"/>
                </a:solidFill>
              </a:rPr>
              <a:t>Page </a:t>
            </a:r>
            <a:fld id="{EBC07571-3134-BB4B-B83F-1A9FE18D34F3}" type="slidenum">
              <a:rPr lang="de-DE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de-DE" dirty="0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908720"/>
            <a:ext cx="1772635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28675" y="2636912"/>
            <a:ext cx="1403029" cy="133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24155" y="148478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D</a:t>
            </a:r>
            <a:r>
              <a:rPr lang="en-US" baseline="-25000" dirty="0" smtClean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 Cold Source 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9" name="Straight Arrow Connector 8"/>
          <p:cNvCxnSpPr>
            <a:stCxn id="6" idx="1"/>
          </p:cNvCxnSpPr>
          <p:nvPr/>
        </p:nvCxnSpPr>
        <p:spPr bwMode="auto">
          <a:xfrm flipH="1" flipV="1">
            <a:off x="1043608" y="2996930"/>
            <a:ext cx="985067" cy="30789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Gerade Verbindung mit Pfeil 11"/>
          <p:cNvCxnSpPr/>
          <p:nvPr/>
        </p:nvCxnSpPr>
        <p:spPr>
          <a:xfrm flipV="1">
            <a:off x="1166960" y="4184610"/>
            <a:ext cx="0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208634" y="4328626"/>
            <a:ext cx="958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de-DE" sz="1200" b="1" dirty="0">
                <a:solidFill>
                  <a:prstClr val="black"/>
                </a:solidFill>
              </a:rPr>
              <a:t>p</a:t>
            </a:r>
            <a:r>
              <a:rPr lang="de-DE" sz="1200" b="1" dirty="0" smtClean="0">
                <a:solidFill>
                  <a:prstClr val="black"/>
                </a:solidFill>
              </a:rPr>
              <a:t> beam</a:t>
            </a:r>
            <a:endParaRPr lang="de-DE" sz="1200" b="1" dirty="0">
              <a:solidFill>
                <a:prstClr val="black"/>
              </a:solidFill>
            </a:endParaRPr>
          </a:p>
        </p:txBody>
      </p:sp>
      <p:sp>
        <p:nvSpPr>
          <p:cNvPr id="14" name="Content Placeholder 1"/>
          <p:cNvSpPr>
            <a:spLocks noGrp="1"/>
          </p:cNvSpPr>
          <p:nvPr>
            <p:ph sz="half" idx="4294967295"/>
          </p:nvPr>
        </p:nvSpPr>
        <p:spPr>
          <a:xfrm>
            <a:off x="4716016" y="3736913"/>
            <a:ext cx="3702248" cy="48417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algn="r">
              <a:buNone/>
            </a:pPr>
            <a:r>
              <a:rPr lang="de-DE" sz="1600" dirty="0" smtClean="0"/>
              <a:t>Simulation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Spatial</a:t>
            </a:r>
            <a:r>
              <a:rPr lang="de-DE" sz="1600" dirty="0" smtClean="0"/>
              <a:t> </a:t>
            </a:r>
            <a:r>
              <a:rPr lang="de-DE" sz="1600" dirty="0"/>
              <a:t>Neutron </a:t>
            </a:r>
            <a:r>
              <a:rPr lang="de-DE" sz="1600" dirty="0" err="1"/>
              <a:t>Flux</a:t>
            </a:r>
            <a:r>
              <a:rPr lang="de-DE" sz="1600" dirty="0"/>
              <a:t> </a:t>
            </a:r>
            <a:r>
              <a:rPr lang="de-DE" sz="1600" dirty="0" smtClean="0"/>
              <a:t>Distribution </a:t>
            </a:r>
            <a:r>
              <a:rPr lang="de-DE" sz="1600" dirty="0"/>
              <a:t>in D</a:t>
            </a:r>
            <a:r>
              <a:rPr lang="de-DE" sz="1600" baseline="-25000" dirty="0"/>
              <a:t>2</a:t>
            </a:r>
            <a:r>
              <a:rPr lang="de-DE" sz="1600" dirty="0"/>
              <a:t> </a:t>
            </a:r>
            <a:r>
              <a:rPr lang="de-DE" sz="1600" dirty="0" err="1"/>
              <a:t>cold</a:t>
            </a:r>
            <a:r>
              <a:rPr lang="de-DE" sz="1600" dirty="0"/>
              <a:t> </a:t>
            </a:r>
            <a:r>
              <a:rPr lang="de-DE" sz="1600" dirty="0" err="1"/>
              <a:t>source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MCNP</a:t>
            </a:r>
            <a:endParaRPr lang="en-US" sz="1600" dirty="0"/>
          </a:p>
        </p:txBody>
      </p:sp>
      <p:pic>
        <p:nvPicPr>
          <p:cNvPr id="15" name="Picture 14" descr="new_mesh_detailed.pd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52" t="29946" r="68570" b="44526"/>
          <a:stretch/>
        </p:blipFill>
        <p:spPr>
          <a:xfrm>
            <a:off x="7434120" y="4707947"/>
            <a:ext cx="1242336" cy="1326329"/>
          </a:xfrm>
          <a:prstGeom prst="rect">
            <a:avLst/>
          </a:prstGeom>
        </p:spPr>
      </p:pic>
      <p:pic>
        <p:nvPicPr>
          <p:cNvPr id="16" name="Picture 2" descr="new_mesh_detailed.pdf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508" t="26427" r="18148" b="12089"/>
          <a:stretch/>
        </p:blipFill>
        <p:spPr>
          <a:xfrm>
            <a:off x="3647484" y="4543494"/>
            <a:ext cx="1742218" cy="1909633"/>
          </a:xfrm>
          <a:prstGeom prst="rect">
            <a:avLst/>
          </a:prstGeom>
        </p:spPr>
      </p:pic>
      <p:pic>
        <p:nvPicPr>
          <p:cNvPr id="17" name="Picture 12" descr="new_mesh_detailed.pdf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148" t="26247" r="17591" b="11011"/>
          <a:stretch/>
        </p:blipFill>
        <p:spPr>
          <a:xfrm>
            <a:off x="5688632" y="4543703"/>
            <a:ext cx="1625194" cy="1909633"/>
          </a:xfrm>
          <a:prstGeom prst="rect">
            <a:avLst/>
          </a:prstGeom>
        </p:spPr>
      </p:pic>
      <p:pic>
        <p:nvPicPr>
          <p:cNvPr id="18" name="Picture 18" descr="new_mesh_detailed.pdf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620" t="26247" r="17869" b="14068"/>
          <a:stretch/>
        </p:blipFill>
        <p:spPr>
          <a:xfrm>
            <a:off x="1795360" y="4598599"/>
            <a:ext cx="1636344" cy="1775280"/>
          </a:xfrm>
          <a:prstGeom prst="rect">
            <a:avLst/>
          </a:prstGeom>
        </p:spPr>
      </p:pic>
      <p:sp>
        <p:nvSpPr>
          <p:cNvPr id="19" name="Content Placeholder 1"/>
          <p:cNvSpPr>
            <a:spLocks noGrp="1"/>
          </p:cNvSpPr>
          <p:nvPr>
            <p:ph sz="half" idx="4294967295"/>
          </p:nvPr>
        </p:nvSpPr>
        <p:spPr>
          <a:xfrm>
            <a:off x="1547664" y="4246742"/>
            <a:ext cx="2139312" cy="36876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de-DE" sz="1600" b="1" dirty="0" smtClean="0">
                <a:solidFill>
                  <a:srgbClr val="686868"/>
                </a:solidFill>
              </a:rPr>
              <a:t>6 – 8 Å</a:t>
            </a:r>
            <a:endParaRPr lang="en-US" sz="1600" b="1" dirty="0"/>
          </a:p>
        </p:txBody>
      </p:sp>
      <p:sp>
        <p:nvSpPr>
          <p:cNvPr id="20" name="Content Placeholder 1"/>
          <p:cNvSpPr>
            <a:spLocks noGrp="1"/>
          </p:cNvSpPr>
          <p:nvPr>
            <p:ph sz="half" idx="4294967295"/>
          </p:nvPr>
        </p:nvSpPr>
        <p:spPr>
          <a:xfrm>
            <a:off x="3467200" y="4246742"/>
            <a:ext cx="2139312" cy="36876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de-DE" sz="1600" b="1" dirty="0">
                <a:solidFill>
                  <a:srgbClr val="686868"/>
                </a:solidFill>
              </a:rPr>
              <a:t>4</a:t>
            </a:r>
            <a:r>
              <a:rPr lang="de-DE" sz="1600" b="1" dirty="0" smtClean="0">
                <a:solidFill>
                  <a:srgbClr val="686868"/>
                </a:solidFill>
              </a:rPr>
              <a:t> – 6 Å</a:t>
            </a:r>
            <a:endParaRPr lang="en-US" sz="1600" b="1" dirty="0"/>
          </a:p>
        </p:txBody>
      </p:sp>
      <p:sp>
        <p:nvSpPr>
          <p:cNvPr id="21" name="Content Placeholder 1"/>
          <p:cNvSpPr>
            <a:spLocks noGrp="1"/>
          </p:cNvSpPr>
          <p:nvPr>
            <p:ph sz="half" idx="4294967295"/>
          </p:nvPr>
        </p:nvSpPr>
        <p:spPr>
          <a:xfrm>
            <a:off x="5488999" y="4246742"/>
            <a:ext cx="2139312" cy="36876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de-DE" sz="1600" b="1" dirty="0" smtClean="0">
                <a:solidFill>
                  <a:srgbClr val="686868"/>
                </a:solidFill>
              </a:rPr>
              <a:t>3.9 – 1 Å</a:t>
            </a:r>
            <a:endParaRPr lang="en-US" sz="1600" b="1" dirty="0"/>
          </a:p>
        </p:txBody>
      </p:sp>
      <p:sp>
        <p:nvSpPr>
          <p:cNvPr id="22" name="Textfeld 21"/>
          <p:cNvSpPr txBox="1"/>
          <p:nvPr/>
        </p:nvSpPr>
        <p:spPr>
          <a:xfrm>
            <a:off x="7599064" y="4430948"/>
            <a:ext cx="963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de-DE" sz="1200" b="1" dirty="0" smtClean="0">
                <a:solidFill>
                  <a:prstClr val="black"/>
                </a:solidFill>
              </a:rPr>
              <a:t>[n/p/cm</a:t>
            </a:r>
            <a:r>
              <a:rPr lang="de-DE" sz="1200" b="1" baseline="30000" dirty="0" smtClean="0">
                <a:solidFill>
                  <a:prstClr val="black"/>
                </a:solidFill>
              </a:rPr>
              <a:t>2</a:t>
            </a:r>
            <a:r>
              <a:rPr lang="de-DE" sz="1200" b="1" dirty="0" smtClean="0">
                <a:solidFill>
                  <a:prstClr val="black"/>
                </a:solidFill>
              </a:rPr>
              <a:t>]</a:t>
            </a:r>
            <a:endParaRPr lang="de-DE" sz="1200" b="1" dirty="0">
              <a:solidFill>
                <a:prstClr val="black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3879800" y="1807949"/>
            <a:ext cx="4538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0157A4"/>
                </a:solidFill>
              </a:rPr>
              <a:t>Neutrons </a:t>
            </a:r>
            <a:r>
              <a:rPr lang="de-DE" b="1" dirty="0" err="1" smtClean="0">
                <a:solidFill>
                  <a:srgbClr val="0157A4"/>
                </a:solidFill>
              </a:rPr>
              <a:t>are</a:t>
            </a:r>
            <a:r>
              <a:rPr lang="de-DE" b="1" dirty="0" smtClean="0">
                <a:solidFill>
                  <a:srgbClr val="0157A4"/>
                </a:solidFill>
              </a:rPr>
              <a:t> </a:t>
            </a:r>
            <a:r>
              <a:rPr lang="de-DE" b="1" dirty="0" err="1" smtClean="0">
                <a:solidFill>
                  <a:srgbClr val="0157A4"/>
                </a:solidFill>
              </a:rPr>
              <a:t>produced</a:t>
            </a:r>
            <a:r>
              <a:rPr lang="de-DE" b="1" dirty="0" smtClean="0">
                <a:solidFill>
                  <a:srgbClr val="0157A4"/>
                </a:solidFill>
              </a:rPr>
              <a:t> </a:t>
            </a:r>
            <a:r>
              <a:rPr lang="de-DE" b="1" dirty="0" err="1" smtClean="0">
                <a:solidFill>
                  <a:srgbClr val="0157A4"/>
                </a:solidFill>
              </a:rPr>
              <a:t>by</a:t>
            </a:r>
            <a:r>
              <a:rPr lang="de-DE" b="1" dirty="0" smtClean="0">
                <a:solidFill>
                  <a:srgbClr val="0157A4"/>
                </a:solidFill>
              </a:rPr>
              <a:t> a 1MW p-beam </a:t>
            </a:r>
            <a:r>
              <a:rPr lang="de-DE" b="1" dirty="0" err="1" smtClean="0">
                <a:solidFill>
                  <a:srgbClr val="0157A4"/>
                </a:solidFill>
              </a:rPr>
              <a:t>impinging</a:t>
            </a:r>
            <a:r>
              <a:rPr lang="de-DE" b="1" dirty="0" smtClean="0">
                <a:solidFill>
                  <a:srgbClr val="0157A4"/>
                </a:solidFill>
              </a:rPr>
              <a:t> on a </a:t>
            </a:r>
            <a:r>
              <a:rPr lang="de-DE" b="1" dirty="0" err="1" smtClean="0">
                <a:solidFill>
                  <a:srgbClr val="0157A4"/>
                </a:solidFill>
              </a:rPr>
              <a:t>Pb</a:t>
            </a:r>
            <a:r>
              <a:rPr lang="de-DE" b="1" dirty="0" smtClean="0">
                <a:solidFill>
                  <a:srgbClr val="0157A4"/>
                </a:solidFill>
              </a:rPr>
              <a:t>-Target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0157A4"/>
                </a:solidFill>
              </a:rPr>
              <a:t>Neutrons must </a:t>
            </a:r>
            <a:r>
              <a:rPr lang="de-DE" b="1" dirty="0" err="1" smtClean="0">
                <a:solidFill>
                  <a:srgbClr val="0157A4"/>
                </a:solidFill>
              </a:rPr>
              <a:t>be</a:t>
            </a:r>
            <a:r>
              <a:rPr lang="de-DE" b="1" dirty="0" smtClean="0">
                <a:solidFill>
                  <a:srgbClr val="0157A4"/>
                </a:solidFill>
              </a:rPr>
              <a:t> </a:t>
            </a:r>
            <a:r>
              <a:rPr lang="de-DE" b="1" dirty="0" err="1" smtClean="0">
                <a:solidFill>
                  <a:srgbClr val="0157A4"/>
                </a:solidFill>
              </a:rPr>
              <a:t>moderated</a:t>
            </a:r>
            <a:r>
              <a:rPr lang="de-DE" b="1" dirty="0" smtClean="0">
                <a:solidFill>
                  <a:srgbClr val="0157A4"/>
                </a:solidFill>
              </a:rPr>
              <a:t> </a:t>
            </a:r>
            <a:r>
              <a:rPr lang="de-DE" b="1" dirty="0" err="1" smtClean="0">
                <a:solidFill>
                  <a:srgbClr val="0157A4"/>
                </a:solidFill>
              </a:rPr>
              <a:t>to</a:t>
            </a:r>
            <a:r>
              <a:rPr lang="de-DE" b="1" dirty="0" smtClean="0">
                <a:solidFill>
                  <a:srgbClr val="0157A4"/>
                </a:solidFill>
              </a:rPr>
              <a:t> </a:t>
            </a:r>
            <a:r>
              <a:rPr lang="de-DE" b="1" dirty="0" err="1" smtClean="0">
                <a:solidFill>
                  <a:srgbClr val="0157A4"/>
                </a:solidFill>
              </a:rPr>
              <a:t>low</a:t>
            </a:r>
            <a:r>
              <a:rPr lang="de-DE" b="1" dirty="0" smtClean="0">
                <a:solidFill>
                  <a:srgbClr val="0157A4"/>
                </a:solidFill>
              </a:rPr>
              <a:t> </a:t>
            </a:r>
            <a:r>
              <a:rPr lang="de-DE" b="1" dirty="0" err="1" smtClean="0">
                <a:solidFill>
                  <a:srgbClr val="0157A4"/>
                </a:solidFill>
              </a:rPr>
              <a:t>energies</a:t>
            </a:r>
            <a:r>
              <a:rPr lang="de-DE" b="1" dirty="0" smtClean="0">
                <a:solidFill>
                  <a:srgbClr val="0157A4"/>
                </a:solidFill>
              </a:rPr>
              <a:t> (eV) </a:t>
            </a:r>
            <a:r>
              <a:rPr lang="de-DE" b="1" dirty="0" err="1" smtClean="0">
                <a:solidFill>
                  <a:srgbClr val="0157A4"/>
                </a:solidFill>
              </a:rPr>
              <a:t>using</a:t>
            </a:r>
            <a:r>
              <a:rPr lang="de-DE" b="1" dirty="0" smtClean="0">
                <a:solidFill>
                  <a:srgbClr val="0157A4"/>
                </a:solidFill>
              </a:rPr>
              <a:t> </a:t>
            </a:r>
            <a:r>
              <a:rPr lang="de-DE" b="1" dirty="0" err="1" smtClean="0">
                <a:solidFill>
                  <a:srgbClr val="0157A4"/>
                </a:solidFill>
              </a:rPr>
              <a:t>deuterium</a:t>
            </a:r>
            <a:r>
              <a:rPr lang="de-DE" b="1" dirty="0" smtClean="0">
                <a:solidFill>
                  <a:srgbClr val="0157A4"/>
                </a:solidFill>
              </a:rPr>
              <a:t> </a:t>
            </a:r>
            <a:r>
              <a:rPr lang="de-DE" b="1" dirty="0" err="1" smtClean="0">
                <a:solidFill>
                  <a:srgbClr val="0157A4"/>
                </a:solidFill>
              </a:rPr>
              <a:t>with</a:t>
            </a:r>
            <a:r>
              <a:rPr lang="de-DE" b="1" dirty="0" smtClean="0">
                <a:solidFill>
                  <a:srgbClr val="0157A4"/>
                </a:solidFill>
              </a:rPr>
              <a:t> </a:t>
            </a:r>
            <a:r>
              <a:rPr lang="de-DE" b="1" dirty="0" err="1" smtClean="0">
                <a:solidFill>
                  <a:srgbClr val="0157A4"/>
                </a:solidFill>
              </a:rPr>
              <a:t>low</a:t>
            </a:r>
            <a:r>
              <a:rPr lang="de-DE" b="1" dirty="0" smtClean="0">
                <a:solidFill>
                  <a:srgbClr val="0157A4"/>
                </a:solidFill>
              </a:rPr>
              <a:t> </a:t>
            </a:r>
            <a:r>
              <a:rPr lang="de-DE" b="1" dirty="0" err="1" smtClean="0">
                <a:solidFill>
                  <a:srgbClr val="0157A4"/>
                </a:solidFill>
              </a:rPr>
              <a:t>capture</a:t>
            </a:r>
            <a:r>
              <a:rPr lang="de-DE" b="1" dirty="0" smtClean="0">
                <a:solidFill>
                  <a:srgbClr val="0157A4"/>
                </a:solidFill>
              </a:rPr>
              <a:t> </a:t>
            </a:r>
            <a:r>
              <a:rPr lang="de-DE" b="1" dirty="0" err="1" smtClean="0">
                <a:solidFill>
                  <a:srgbClr val="0157A4"/>
                </a:solidFill>
              </a:rPr>
              <a:t>cross-section</a:t>
            </a:r>
            <a:endParaRPr lang="de-DE" b="1" dirty="0">
              <a:solidFill>
                <a:srgbClr val="0157A4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4644008" y="908720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de-DE" sz="1600" b="1" dirty="0" err="1" smtClean="0">
                <a:solidFill>
                  <a:srgbClr val="C00000"/>
                </a:solidFill>
              </a:rPr>
              <a:t>M.Wohlmuther</a:t>
            </a:r>
            <a:r>
              <a:rPr lang="de-DE" sz="1600" b="1" dirty="0" smtClean="0">
                <a:solidFill>
                  <a:srgbClr val="C00000"/>
                </a:solidFill>
              </a:rPr>
              <a:t>, PSI; </a:t>
            </a:r>
            <a:r>
              <a:rPr lang="de-DE" sz="1600" b="1" dirty="0" err="1" smtClean="0">
                <a:solidFill>
                  <a:srgbClr val="C00000"/>
                </a:solidFill>
              </a:rPr>
              <a:t>L.Zanini</a:t>
            </a:r>
            <a:r>
              <a:rPr lang="de-DE" sz="1600" b="1" dirty="0" smtClean="0">
                <a:solidFill>
                  <a:srgbClr val="C00000"/>
                </a:solidFill>
              </a:rPr>
              <a:t>, ESS</a:t>
            </a:r>
            <a:endParaRPr lang="de-DE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9496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5125" y="1676400"/>
            <a:ext cx="4599137" cy="348079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73968" y="16764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DESY, ALBA, SOLEIL, ESS, MAX-4, PSI, DAFNE, ISIS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institutes</a:t>
            </a:r>
            <a:r>
              <a:rPr lang="de-DE" dirty="0" smtClean="0"/>
              <a:t>)</a:t>
            </a:r>
          </a:p>
          <a:p>
            <a:r>
              <a:rPr lang="de-DE" dirty="0" smtClean="0"/>
              <a:t>E.ON, Kraftringen, Lund </a:t>
            </a:r>
            <a:r>
              <a:rPr lang="de-DE" dirty="0" err="1" smtClean="0"/>
              <a:t>municipality</a:t>
            </a:r>
            <a:endParaRPr lang="de-CH" dirty="0"/>
          </a:p>
        </p:txBody>
      </p:sp>
      <p:sp>
        <p:nvSpPr>
          <p:cNvPr id="3" name="Textfeld 2"/>
          <p:cNvSpPr txBox="1"/>
          <p:nvPr/>
        </p:nvSpPr>
        <p:spPr>
          <a:xfrm>
            <a:off x="194125" y="2780928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lab </a:t>
            </a:r>
            <a:r>
              <a:rPr lang="de-CH" dirty="0" err="1" smtClean="0"/>
              <a:t>survey</a:t>
            </a:r>
            <a:r>
              <a:rPr lang="de-CH" dirty="0" smtClean="0"/>
              <a:t> on </a:t>
            </a:r>
            <a:r>
              <a:rPr lang="de-CH" dirty="0" err="1" smtClean="0"/>
              <a:t>consumption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heat</a:t>
            </a:r>
            <a:r>
              <a:rPr lang="de-CH" dirty="0" smtClean="0"/>
              <a:t> </a:t>
            </a:r>
            <a:r>
              <a:rPr lang="de-CH" dirty="0" err="1" smtClean="0"/>
              <a:t>recovery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heat recovery works for many facilities; high temperatures beneficial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Heat pumps can be used to convert power to higher temperature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facilities MAX-4 and ESS foresee heat recovery on large scale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1845568" y="60198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rgbClr val="C00000"/>
                </a:solidFill>
              </a:rPr>
              <a:t>talks</a:t>
            </a:r>
            <a:r>
              <a:rPr lang="de-DE" b="1" dirty="0" smtClean="0">
                <a:solidFill>
                  <a:srgbClr val="C00000"/>
                </a:solidFill>
              </a:rPr>
              <a:t>: http://</a:t>
            </a:r>
            <a:r>
              <a:rPr lang="de-DE" b="1" dirty="0">
                <a:solidFill>
                  <a:srgbClr val="C00000"/>
                </a:solidFill>
              </a:rPr>
              <a:t>indico.esss.lu.se/indico/event/148/</a:t>
            </a:r>
            <a:endParaRPr lang="de-CH" b="1" dirty="0">
              <a:solidFill>
                <a:srgbClr val="C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pPr algn="l"/>
            <a:r>
              <a:rPr lang="de-CH" dirty="0" err="1" smtClean="0"/>
              <a:t>Heat</a:t>
            </a:r>
            <a:r>
              <a:rPr lang="de-CH" dirty="0" smtClean="0"/>
              <a:t> </a:t>
            </a:r>
            <a:r>
              <a:rPr lang="de-CH" dirty="0" err="1" smtClean="0"/>
              <a:t>Recovery</a:t>
            </a:r>
            <a:r>
              <a:rPr lang="de-CH" dirty="0" smtClean="0"/>
              <a:t> Workshop</a:t>
            </a:r>
            <a:r>
              <a:rPr lang="de-CH" smtClean="0"/>
              <a:t>, Lund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sz="1800" dirty="0" smtClean="0"/>
              <a:t>[</a:t>
            </a:r>
            <a:r>
              <a:rPr lang="de-CH" sz="1800" dirty="0" err="1" smtClean="0"/>
              <a:t>Th.Parker</a:t>
            </a:r>
            <a:r>
              <a:rPr lang="de-CH" sz="1800" dirty="0" smtClean="0"/>
              <a:t>, </a:t>
            </a:r>
            <a:r>
              <a:rPr lang="de-CH" sz="1800" dirty="0" err="1" smtClean="0"/>
              <a:t>E.Lindström</a:t>
            </a:r>
            <a:r>
              <a:rPr lang="de-CH" sz="1800" dirty="0" smtClean="0"/>
              <a:t>, ESS]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3401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2494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Lab Survey: Energy Consumption &amp; Heat</a:t>
            </a:r>
            <a:br>
              <a:rPr lang="en-US" dirty="0" smtClean="0"/>
            </a:b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[Master Thesis, </a:t>
            </a:r>
            <a:r>
              <a:rPr lang="de-DE" sz="1800" b="1" dirty="0" err="1" smtClean="0">
                <a:solidFill>
                  <a:schemeClr val="tx2">
                    <a:lumMod val="75000"/>
                  </a:schemeClr>
                </a:solidFill>
              </a:rPr>
              <a:t>J.Torberntsson</a:t>
            </a:r>
            <a:r>
              <a:rPr lang="de-DE" sz="18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</a:rPr>
              <a:t>ESS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]</a:t>
            </a:r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1117927"/>
              </p:ext>
            </p:extLst>
          </p:nvPr>
        </p:nvGraphicFramePr>
        <p:xfrm>
          <a:off x="5004048" y="2572333"/>
          <a:ext cx="3816424" cy="3750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23728" y="2204864"/>
            <a:ext cx="2779762" cy="404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/>
        </p:nvSpPr>
        <p:spPr>
          <a:xfrm>
            <a:off x="99976" y="3284984"/>
            <a:ext cx="2448272" cy="1656184"/>
          </a:xfrm>
          <a:prstGeom prst="rect">
            <a:avLst/>
          </a:prstGeom>
          <a:solidFill>
            <a:srgbClr val="FFFFCC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b="1" dirty="0" smtClean="0">
                <a:solidFill>
                  <a:schemeClr val="tx1"/>
                </a:solidFill>
              </a:rPr>
              <a:t>10 in operation</a:t>
            </a:r>
          </a:p>
          <a:p>
            <a:r>
              <a:rPr lang="sv-SE" sz="1600" b="1" dirty="0" smtClean="0">
                <a:solidFill>
                  <a:schemeClr val="tx1"/>
                </a:solidFill>
              </a:rPr>
              <a:t>2 under Construction</a:t>
            </a:r>
          </a:p>
          <a:p>
            <a:r>
              <a:rPr lang="sv-SE" sz="1600" b="1" dirty="0" smtClean="0">
                <a:solidFill>
                  <a:schemeClr val="tx1"/>
                </a:solidFill>
              </a:rPr>
              <a:t>Energy </a:t>
            </a:r>
            <a:r>
              <a:rPr lang="sv-SE" sz="1600" b="1" dirty="0" err="1" smtClean="0">
                <a:solidFill>
                  <a:schemeClr val="tx1"/>
                </a:solidFill>
              </a:rPr>
              <a:t>consumption</a:t>
            </a:r>
            <a:endParaRPr lang="sv-SE" sz="1600" b="1" dirty="0" smtClean="0">
              <a:solidFill>
                <a:schemeClr val="tx1"/>
              </a:solidFill>
            </a:endParaRPr>
          </a:p>
          <a:p>
            <a:r>
              <a:rPr lang="sv-SE" sz="1600" b="1" dirty="0" err="1" smtClean="0">
                <a:solidFill>
                  <a:schemeClr val="tx1"/>
                </a:solidFill>
              </a:rPr>
              <a:t>Cooling</a:t>
            </a:r>
            <a:r>
              <a:rPr lang="sv-SE" sz="1600" b="1" dirty="0" smtClean="0">
                <a:solidFill>
                  <a:schemeClr val="tx1"/>
                </a:solidFill>
              </a:rPr>
              <a:t> </a:t>
            </a:r>
            <a:r>
              <a:rPr lang="sv-SE" sz="1600" b="1" dirty="0" err="1" smtClean="0">
                <a:solidFill>
                  <a:schemeClr val="tx1"/>
                </a:solidFill>
              </a:rPr>
              <a:t>methods</a:t>
            </a:r>
            <a:endParaRPr lang="sv-SE" sz="1600" b="1" dirty="0" smtClean="0">
              <a:solidFill>
                <a:schemeClr val="tx1"/>
              </a:solidFill>
            </a:endParaRPr>
          </a:p>
          <a:p>
            <a:r>
              <a:rPr lang="sv-SE" sz="1600" b="1" dirty="0" smtClean="0">
                <a:solidFill>
                  <a:schemeClr val="tx1"/>
                </a:solidFill>
              </a:rPr>
              <a:t>Energy </a:t>
            </a:r>
            <a:r>
              <a:rPr lang="sv-SE" sz="1600" b="1" dirty="0" err="1" smtClean="0">
                <a:solidFill>
                  <a:schemeClr val="tx1"/>
                </a:solidFill>
              </a:rPr>
              <a:t>related</a:t>
            </a:r>
            <a:r>
              <a:rPr lang="sv-SE" sz="1600" b="1" dirty="0" smtClean="0">
                <a:solidFill>
                  <a:schemeClr val="tx1"/>
                </a:solidFill>
              </a:rPr>
              <a:t> </a:t>
            </a:r>
            <a:r>
              <a:rPr lang="sv-SE" sz="1600" b="1" dirty="0" err="1" smtClean="0">
                <a:solidFill>
                  <a:schemeClr val="tx1"/>
                </a:solidFill>
              </a:rPr>
              <a:t>costs</a:t>
            </a:r>
            <a:endParaRPr lang="sv-SE" sz="1600" b="1" dirty="0" smtClean="0">
              <a:solidFill>
                <a:schemeClr val="tx1"/>
              </a:solidFill>
            </a:endParaRPr>
          </a:p>
          <a:p>
            <a:endParaRPr lang="sv-S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16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&#10;\left(\frac{R}{Q}\right) = \frac{U_a^2}{P_\mathrm{dissip}Q}&#10;\nonumber&#10;\end{equation}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&#10;P_\mathrm{cryo} = \frac{P_\mathrm{cold}}{\eta_c \eta_p} &#10;\approx 700 P_\mathrm{dissip} \\@ 2\mathrm{K}&#10;\nonumber&#10;\end{equation}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L_\mathrm{lin.col.} \propto H_D &#10;\sqrt{\frac{\delta_E}{\varepsilon_{x,n}}} P_\mathrm{beam} $&#10;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1.9685"/>
  <p:tag name="ORIGINALWIDTH" val="842.1447"/>
  <p:tag name="LATEXADDIN" val="\documentclass{article}&#10;\usepackage{amsmath}&#10;\pagestyle{empty}&#10;\begin{document}&#10;&#10;$P_\mathrm{SR} \propto&#10;\left( \frac{E}{E_0} \right )^4&#10;\frac{1}{R} $&#10;&#10;&#10;\end{document}"/>
  <p:tag name="IGUANATEXSIZE" val="20"/>
  <p:tag name="IGUANATEXCURSOR" val="149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L_\mathrm{mu.col.} \propto &#10;B \frac{N_0}{\varepsilon_{xy,n}}\, \gamma\, P_\mathrm{beam}&#10;$&#10;\end{document}"/>
  <p:tag name="IGUANATEXSIZE" val="20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12700">
          <a:solidFill>
            <a:schemeClr val="bg2">
              <a:lumMod val="25000"/>
            </a:schemeClr>
          </a:solidFill>
        </a:ln>
      </a:spPr>
      <a:bodyPr wrap="none" rtlCol="0" anchor="b" anchorCtr="0"/>
      <a:lstStyle>
        <a:defPPr algn="ctr">
          <a:defRPr sz="1200" b="1" dirty="0" err="1" smtClean="0">
            <a:solidFill>
              <a:schemeClr val="bg2">
                <a:lumMod val="25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1521</Words>
  <Application>Microsoft Office PowerPoint</Application>
  <PresentationFormat>Bildschirmpräsentation (4:3)</PresentationFormat>
  <Paragraphs>284</Paragraphs>
  <Slides>21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4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33" baseType="lpstr">
      <vt:lpstr>Arial</vt:lpstr>
      <vt:lpstr>Calibri</vt:lpstr>
      <vt:lpstr>Lucida Grande</vt:lpstr>
      <vt:lpstr>Rockwell</vt:lpstr>
      <vt:lpstr>Symbol</vt:lpstr>
      <vt:lpstr>Times New Roman</vt:lpstr>
      <vt:lpstr>ヒラギノ角ゴ Pro W3</vt:lpstr>
      <vt:lpstr>Larissa</vt:lpstr>
      <vt:lpstr>Thème Office</vt:lpstr>
      <vt:lpstr>1_Thème Office</vt:lpstr>
      <vt:lpstr>2_Thème Office</vt:lpstr>
      <vt:lpstr>Bild</vt:lpstr>
      <vt:lpstr>PowerPoint-Präsentation</vt:lpstr>
      <vt:lpstr>the energy problem</vt:lpstr>
      <vt:lpstr>Example: PSI Facility, 10MW</vt:lpstr>
      <vt:lpstr>PowerPoint-Präsentation</vt:lpstr>
      <vt:lpstr>PowerPoint-Präsentation</vt:lpstr>
      <vt:lpstr>Targets, or Conversion to Secondary Radiation</vt:lpstr>
      <vt:lpstr>ARIES task: improving neutron flux per beam power</vt:lpstr>
      <vt:lpstr>Heat Recovery Workshop, Lund [Th.Parker, E.Lindström, ESS]</vt:lpstr>
      <vt:lpstr>Lab Survey: Energy Consumption &amp; Heat [Master Thesis, J.Torberntsson, ESS]</vt:lpstr>
      <vt:lpstr>Low Power Accelerator Magnets</vt:lpstr>
      <vt:lpstr>Permanent Magnet Quad Design for CLIC</vt:lpstr>
      <vt:lpstr>Pulsed Quadrupole Magnet [P.Spiller et al, GSI]</vt:lpstr>
      <vt:lpstr>superconducting structures for CW operation</vt:lpstr>
      <vt:lpstr>Flux trapping workshop @ CERN, 8-9 Nov 2018</vt:lpstr>
      <vt:lpstr>Proposed HEP Projects and Grid Power Consumption</vt:lpstr>
      <vt:lpstr>cost volatility indicates huge fluctuations in supply and demand</vt:lpstr>
      <vt:lpstr>Energy Storage for Strategic Energy Management</vt:lpstr>
      <vt:lpstr>Dynamic operation simulation for CLIC</vt:lpstr>
      <vt:lpstr>EUCARD/ARIES Workshops</vt:lpstr>
      <vt:lpstr>EnEfficient: Dedicated Studies</vt:lpstr>
      <vt:lpstr>Summary</vt:lpstr>
    </vt:vector>
  </TitlesOfParts>
  <Company>PSI - Paul Scherrer 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the Energy Effiiciency of Accelerator Facilities</dc:title>
  <dc:creator>Seidel Mike</dc:creator>
  <cp:lastModifiedBy>Seidel Mike</cp:lastModifiedBy>
  <cp:revision>209</cp:revision>
  <dcterms:created xsi:type="dcterms:W3CDTF">2015-01-23T10:13:30Z</dcterms:created>
  <dcterms:modified xsi:type="dcterms:W3CDTF">2019-06-18T10:45:08Z</dcterms:modified>
</cp:coreProperties>
</file>