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02" r:id="rId3"/>
    <p:sldId id="303" r:id="rId4"/>
    <p:sldId id="304" r:id="rId5"/>
    <p:sldId id="305" r:id="rId6"/>
    <p:sldId id="315" r:id="rId7"/>
    <p:sldId id="256" r:id="rId8"/>
    <p:sldId id="257" r:id="rId9"/>
    <p:sldId id="301" r:id="rId10"/>
    <p:sldId id="308" r:id="rId11"/>
    <p:sldId id="309" r:id="rId12"/>
    <p:sldId id="326" r:id="rId13"/>
    <p:sldId id="316" r:id="rId14"/>
    <p:sldId id="317" r:id="rId15"/>
    <p:sldId id="323" r:id="rId16"/>
    <p:sldId id="312" r:id="rId17"/>
    <p:sldId id="313" r:id="rId18"/>
    <p:sldId id="330" r:id="rId19"/>
    <p:sldId id="324" r:id="rId20"/>
    <p:sldId id="325" r:id="rId21"/>
    <p:sldId id="318" r:id="rId22"/>
    <p:sldId id="319" r:id="rId23"/>
    <p:sldId id="320" r:id="rId24"/>
    <p:sldId id="321" r:id="rId25"/>
    <p:sldId id="322" r:id="rId26"/>
    <p:sldId id="327" r:id="rId27"/>
    <p:sldId id="328" r:id="rId28"/>
    <p:sldId id="329" r:id="rId29"/>
    <p:sldId id="33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cio Santiago Kern" initials="RSK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0E5"/>
    <a:srgbClr val="B9D1ED"/>
    <a:srgbClr val="C7D5F1"/>
    <a:srgbClr val="AF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C40D5-9336-46AD-B6A6-5B51AAC40602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C61F-FEF3-476C-9B19-12A571158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17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C61F-FEF3-476C-9B19-12A57115829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76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546CE-DCB3-46DB-9BFC-39BA695942B9}" type="slidenum">
              <a:rPr lang="sv-SE" smtClean="0"/>
              <a:t>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Han Li, 9th Jun. 2017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13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png"/><Relationship Id="rId21" Type="http://schemas.openxmlformats.org/officeDocument/2006/relationships/image" Target="../media/image2.png"/><Relationship Id="rId17" Type="http://schemas.openxmlformats.org/officeDocument/2006/relationships/image" Target="../media/image53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9" Type="http://schemas.openxmlformats.org/officeDocument/2006/relationships/image" Target="../media/image20.png"/><Relationship Id="rId10" Type="http://schemas.openxmlformats.org/officeDocument/2006/relationships/image" Target="../media/image40.png"/><Relationship Id="rId14" Type="http://schemas.openxmlformats.org/officeDocument/2006/relationships/image" Target="../media/image51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12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5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9.wmf"/><Relationship Id="rId10" Type="http://schemas.openxmlformats.org/officeDocument/2006/relationships/image" Target="../media/image2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44725"/>
            <a:ext cx="7772400" cy="2592387"/>
          </a:xfrm>
        </p:spPr>
        <p:txBody>
          <a:bodyPr anchor="ctr" anchorCtr="1">
            <a:normAutofit/>
          </a:bodyPr>
          <a:lstStyle/>
          <a:p>
            <a:r>
              <a:rPr lang="en-US" altLang="zh-CN" b="1" dirty="0" smtClean="0">
                <a:latin typeface="Cambria" panose="02040503050406030204" pitchFamily="18" charset="0"/>
              </a:rPr>
              <a:t>Test plan of </a:t>
            </a:r>
            <a:br>
              <a:rPr lang="en-US" altLang="zh-CN" b="1" dirty="0" smtClean="0">
                <a:latin typeface="Cambria" panose="02040503050406030204" pitchFamily="18" charset="0"/>
              </a:rPr>
            </a:br>
            <a:r>
              <a:rPr lang="en-US" altLang="zh-CN" b="1" dirty="0" smtClean="0">
                <a:latin typeface="Cambria" panose="02040503050406030204" pitchFamily="18" charset="0"/>
              </a:rPr>
              <a:t>ESS HB elliptical cavity </a:t>
            </a:r>
            <a:r>
              <a:rPr lang="sv-SE" altLang="en-US" dirty="0"/>
              <a:t/>
            </a:r>
            <a:br>
              <a:rPr lang="sv-SE" altLang="en-US" dirty="0"/>
            </a:br>
            <a:endParaRPr lang="en-US" altLang="sv-SE" dirty="0"/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42975" y="4221163"/>
            <a:ext cx="7329488" cy="194468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Bookman Old Style" pitchFamily="18" charset="0"/>
              </a:rPr>
              <a:t>Han Li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Bookman Old Style" pitchFamily="18" charset="0"/>
              </a:rPr>
              <a:t>On behalf of</a:t>
            </a:r>
            <a:r>
              <a:rPr lang="es-ES" dirty="0">
                <a:latin typeface="Bookman Old Style" pitchFamily="18" charset="0"/>
              </a:rPr>
              <a:t> FREIA </a:t>
            </a:r>
            <a:r>
              <a:rPr lang="es-ES" dirty="0" err="1">
                <a:latin typeface="Bookman Old Style" pitchFamily="18" charset="0"/>
              </a:rPr>
              <a:t>team</a:t>
            </a:r>
            <a:endParaRPr lang="es-ES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Bookman Old Style" pitchFamily="18" charset="0"/>
              </a:rPr>
              <a:t>FREIA </a:t>
            </a:r>
            <a:r>
              <a:rPr lang="es-ES" dirty="0" err="1">
                <a:latin typeface="Bookman Old Style" pitchFamily="18" charset="0"/>
              </a:rPr>
              <a:t>Laboratory</a:t>
            </a:r>
            <a:r>
              <a:rPr lang="es-ES" dirty="0">
                <a:latin typeface="Bookman Old Style" pitchFamily="18" charset="0"/>
              </a:rPr>
              <a:t>, Uppsala </a:t>
            </a:r>
            <a:r>
              <a:rPr lang="es-ES" dirty="0" err="1">
                <a:latin typeface="Bookman Old Style" pitchFamily="18" charset="0"/>
              </a:rPr>
              <a:t>University</a:t>
            </a:r>
            <a:endParaRPr lang="es-ES" dirty="0">
              <a:latin typeface="Bookman Old Style" pitchFamily="18" charset="0"/>
            </a:endParaRPr>
          </a:p>
          <a:p>
            <a:endParaRPr lang="es-ES" dirty="0">
              <a:latin typeface="Bookman Old Style" pitchFamily="18" charset="0"/>
            </a:endParaRPr>
          </a:p>
          <a:p>
            <a:r>
              <a:rPr lang="sv-SE" altLang="zh-CN" smtClean="0">
                <a:latin typeface="Bookman Old Style" pitchFamily="18" charset="0"/>
              </a:rPr>
              <a:t>May</a:t>
            </a:r>
            <a:r>
              <a:rPr lang="es-ES" smtClean="0">
                <a:latin typeface="Bookman Old Style" pitchFamily="18" charset="0"/>
              </a:rPr>
              <a:t>. </a:t>
            </a:r>
            <a:r>
              <a:rPr lang="es-ES" dirty="0">
                <a:latin typeface="Bookman Old Style" pitchFamily="18" charset="0"/>
              </a:rPr>
              <a:t>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0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7"/>
    </mc:Choice>
    <mc:Fallback xmlns="">
      <p:transition spd="slow" advTm="108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41438"/>
            <a:ext cx="87345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1</a:t>
            </a:r>
            <a:r>
              <a:rPr lang="sv-SE" b="1" dirty="0"/>
              <a:t>. </a:t>
            </a:r>
            <a:r>
              <a:rPr lang="sv-SE" b="1" dirty="0" smtClean="0"/>
              <a:t>RF Calibration</a:t>
            </a:r>
            <a:endParaRPr lang="sv-SE" b="1" dirty="0"/>
          </a:p>
          <a:p>
            <a:r>
              <a:rPr lang="sv-SE" dirty="0"/>
              <a:t>• </a:t>
            </a:r>
            <a:r>
              <a:rPr lang="sv-SE" dirty="0" smtClean="0"/>
              <a:t>Time Domain</a:t>
            </a:r>
            <a:r>
              <a:rPr lang="sv-SE" dirty="0"/>
              <a:t> </a:t>
            </a:r>
            <a:r>
              <a:rPr lang="sv-SE" dirty="0" smtClean="0"/>
              <a:t>Reflectometer</a:t>
            </a:r>
            <a:r>
              <a:rPr lang="sv-SE" dirty="0"/>
              <a:t> </a:t>
            </a:r>
            <a:r>
              <a:rPr lang="sv-SE" dirty="0" smtClean="0"/>
              <a:t>(TDR) cables</a:t>
            </a:r>
            <a:r>
              <a:rPr lang="sv-SE" dirty="0"/>
              <a:t> </a:t>
            </a:r>
            <a:r>
              <a:rPr lang="sv-SE" dirty="0" smtClean="0"/>
              <a:t>check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Directional Couplers/</a:t>
            </a:r>
            <a:r>
              <a:rPr lang="sv-SE" dirty="0"/>
              <a:t> </a:t>
            </a:r>
            <a:r>
              <a:rPr lang="sv-SE" dirty="0" smtClean="0"/>
              <a:t>Circulators: get</a:t>
            </a:r>
            <a:r>
              <a:rPr lang="sv-SE" dirty="0"/>
              <a:t> </a:t>
            </a:r>
            <a:r>
              <a:rPr lang="sv-SE" dirty="0" smtClean="0"/>
              <a:t>calibration</a:t>
            </a:r>
            <a:r>
              <a:rPr lang="sv-SE" dirty="0"/>
              <a:t> </a:t>
            </a:r>
            <a:r>
              <a:rPr lang="sv-SE" dirty="0" smtClean="0"/>
              <a:t>data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Calibrate RF</a:t>
            </a:r>
            <a:r>
              <a:rPr lang="sv-SE" dirty="0"/>
              <a:t> </a:t>
            </a:r>
            <a:r>
              <a:rPr lang="sv-SE" dirty="0" smtClean="0"/>
              <a:t>power</a:t>
            </a:r>
            <a:r>
              <a:rPr lang="sv-SE" dirty="0"/>
              <a:t> </a:t>
            </a:r>
            <a:r>
              <a:rPr lang="sv-SE" dirty="0" smtClean="0"/>
              <a:t>measurement</a:t>
            </a:r>
            <a:r>
              <a:rPr lang="sv-SE" dirty="0"/>
              <a:t> </a:t>
            </a:r>
            <a:r>
              <a:rPr lang="sv-SE" dirty="0" smtClean="0"/>
              <a:t>cables/devices at 704.42MHz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Make RF</a:t>
            </a:r>
            <a:r>
              <a:rPr lang="sv-SE" dirty="0"/>
              <a:t> </a:t>
            </a:r>
            <a:r>
              <a:rPr lang="sv-SE" dirty="0" smtClean="0"/>
              <a:t>calibration</a:t>
            </a:r>
            <a:r>
              <a:rPr lang="sv-SE" dirty="0"/>
              <a:t> </a:t>
            </a:r>
            <a:r>
              <a:rPr lang="sv-SE" dirty="0" smtClean="0"/>
              <a:t>summary</a:t>
            </a:r>
            <a:r>
              <a:rPr lang="sv-SE" dirty="0"/>
              <a:t> </a:t>
            </a:r>
            <a:r>
              <a:rPr lang="sv-SE" dirty="0" smtClean="0"/>
              <a:t>table</a:t>
            </a:r>
            <a:endParaRPr lang="sv-SE" dirty="0"/>
          </a:p>
          <a:p>
            <a:r>
              <a:rPr lang="sv-SE" b="1" dirty="0"/>
              <a:t>2. </a:t>
            </a:r>
            <a:r>
              <a:rPr lang="sv-SE" b="1" dirty="0" smtClean="0"/>
              <a:t>Technical Interlock/Sensors</a:t>
            </a:r>
            <a:endParaRPr lang="sv-SE" b="1" dirty="0"/>
          </a:p>
          <a:p>
            <a:r>
              <a:rPr lang="sv-SE" dirty="0" smtClean="0"/>
              <a:t>•Check the</a:t>
            </a:r>
            <a:r>
              <a:rPr lang="sv-SE" dirty="0"/>
              <a:t> </a:t>
            </a:r>
            <a:r>
              <a:rPr lang="sv-SE" dirty="0" smtClean="0"/>
              <a:t>sensors (vacuum, arc</a:t>
            </a:r>
            <a:r>
              <a:rPr lang="sv-SE" dirty="0"/>
              <a:t> </a:t>
            </a:r>
            <a:r>
              <a:rPr lang="sv-SE" dirty="0" smtClean="0"/>
              <a:t>detector, electron detector ,water flow, temperature, etc)</a:t>
            </a:r>
          </a:p>
          <a:p>
            <a:r>
              <a:rPr lang="sv-SE" dirty="0"/>
              <a:t>• V</a:t>
            </a:r>
            <a:r>
              <a:rPr lang="sv-SE" dirty="0" smtClean="0"/>
              <a:t>alidation of RF switch</a:t>
            </a:r>
          </a:p>
          <a:p>
            <a:r>
              <a:rPr lang="sv-SE" dirty="0"/>
              <a:t>• </a:t>
            </a:r>
            <a:r>
              <a:rPr lang="sv-SE" dirty="0" smtClean="0"/>
              <a:t>Set </a:t>
            </a:r>
            <a:r>
              <a:rPr lang="sv-SE" dirty="0"/>
              <a:t>the hardware interlock </a:t>
            </a:r>
            <a:r>
              <a:rPr lang="sv-SE" dirty="0" smtClean="0"/>
              <a:t>thresholds </a:t>
            </a:r>
          </a:p>
          <a:p>
            <a:r>
              <a:rPr lang="sv-SE" dirty="0"/>
              <a:t>• </a:t>
            </a:r>
            <a:r>
              <a:rPr lang="sv-SE" dirty="0" smtClean="0"/>
              <a:t>Set the forward power </a:t>
            </a:r>
            <a:r>
              <a:rPr lang="sv-SE" dirty="0"/>
              <a:t>hardware </a:t>
            </a:r>
            <a:r>
              <a:rPr lang="sv-SE" dirty="0" smtClean="0"/>
              <a:t>limite /interlock if need</a:t>
            </a:r>
          </a:p>
          <a:p>
            <a:r>
              <a:rPr lang="sv-SE" b="1" dirty="0" smtClean="0"/>
              <a:t>3</a:t>
            </a:r>
            <a:r>
              <a:rPr lang="sv-SE" b="1" dirty="0"/>
              <a:t>. </a:t>
            </a:r>
            <a:r>
              <a:rPr lang="sv-SE" b="1" dirty="0" smtClean="0"/>
              <a:t>RF source/Waveguides/LLRF</a:t>
            </a:r>
            <a:endParaRPr lang="sv-SE" b="1" dirty="0"/>
          </a:p>
          <a:p>
            <a:r>
              <a:rPr lang="sv-SE" dirty="0"/>
              <a:t>• </a:t>
            </a:r>
            <a:r>
              <a:rPr lang="sv-SE" dirty="0" smtClean="0"/>
              <a:t>RF station (Klystron)/LLRF check</a:t>
            </a:r>
            <a:r>
              <a:rPr lang="sv-SE" dirty="0"/>
              <a:t> </a:t>
            </a:r>
            <a:r>
              <a:rPr lang="sv-SE" dirty="0" smtClean="0"/>
              <a:t>on</a:t>
            </a:r>
            <a:r>
              <a:rPr lang="sv-SE" dirty="0"/>
              <a:t> </a:t>
            </a:r>
            <a:r>
              <a:rPr lang="sv-SE" dirty="0" smtClean="0"/>
              <a:t>the</a:t>
            </a:r>
            <a:r>
              <a:rPr lang="sv-SE" dirty="0"/>
              <a:t> </a:t>
            </a:r>
            <a:r>
              <a:rPr lang="sv-SE" dirty="0" smtClean="0"/>
              <a:t>load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Waveguides visual</a:t>
            </a:r>
            <a:r>
              <a:rPr lang="sv-SE" dirty="0"/>
              <a:t> </a:t>
            </a:r>
            <a:r>
              <a:rPr lang="sv-SE" dirty="0" smtClean="0"/>
              <a:t>check</a:t>
            </a:r>
            <a:r>
              <a:rPr lang="sv-SE" dirty="0"/>
              <a:t> </a:t>
            </a:r>
            <a:endParaRPr lang="sv-SE" dirty="0" smtClean="0"/>
          </a:p>
          <a:p>
            <a:r>
              <a:rPr lang="sv-SE" dirty="0" smtClean="0"/>
              <a:t>• System </a:t>
            </a:r>
            <a:r>
              <a:rPr lang="sv-SE" dirty="0" smtClean="0"/>
              <a:t>check </a:t>
            </a:r>
            <a:r>
              <a:rPr lang="sv-SE" dirty="0" smtClean="0"/>
              <a:t>at</a:t>
            </a:r>
            <a:r>
              <a:rPr lang="sv-SE" dirty="0"/>
              <a:t> </a:t>
            </a:r>
            <a:r>
              <a:rPr lang="sv-SE" dirty="0" smtClean="0"/>
              <a:t>low</a:t>
            </a:r>
            <a:r>
              <a:rPr lang="sv-SE" dirty="0"/>
              <a:t> </a:t>
            </a:r>
            <a:r>
              <a:rPr lang="sv-SE" dirty="0" smtClean="0"/>
              <a:t>power</a:t>
            </a:r>
          </a:p>
          <a:p>
            <a:r>
              <a:rPr lang="sv-SE" b="1" dirty="0" smtClean="0"/>
              <a:t>4. </a:t>
            </a:r>
            <a:r>
              <a:rPr lang="sv-SE" b="1" dirty="0"/>
              <a:t>Conditioning software</a:t>
            </a:r>
          </a:p>
          <a:p>
            <a:r>
              <a:rPr lang="sv-SE" dirty="0"/>
              <a:t>• Validation of software </a:t>
            </a:r>
            <a:r>
              <a:rPr lang="sv-SE" dirty="0" smtClean="0"/>
              <a:t>arithmetic</a:t>
            </a:r>
          </a:p>
          <a:p>
            <a:r>
              <a:rPr lang="sv-SE" dirty="0"/>
              <a:t>• </a:t>
            </a:r>
            <a:r>
              <a:rPr lang="sv-SE" dirty="0" smtClean="0"/>
              <a:t>Validation </a:t>
            </a:r>
            <a:r>
              <a:rPr lang="sv-SE" dirty="0"/>
              <a:t>of </a:t>
            </a:r>
            <a:r>
              <a:rPr lang="sv-SE" dirty="0" smtClean="0"/>
              <a:t>the communication between EPICS and Labview</a:t>
            </a:r>
            <a:endParaRPr lang="sv-SE" dirty="0"/>
          </a:p>
          <a:p>
            <a:r>
              <a:rPr lang="sv-SE" dirty="0"/>
              <a:t>• Set conditioning initial parameters</a:t>
            </a:r>
          </a:p>
          <a:p>
            <a:r>
              <a:rPr lang="sv-SE" dirty="0"/>
              <a:t>• Validation of data aquisition </a:t>
            </a:r>
            <a:endParaRPr lang="sv-SE" dirty="0" smtClean="0"/>
          </a:p>
        </p:txBody>
      </p:sp>
      <p:pic>
        <p:nvPicPr>
          <p:cNvPr id="3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33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+mj-lt"/>
                <a:ea typeface="+mj-ea"/>
                <a:cs typeface="+mj-cs"/>
              </a:rPr>
              <a:t>Conditioning procedure</a:t>
            </a:r>
          </a:p>
        </p:txBody>
      </p:sp>
      <p:pic>
        <p:nvPicPr>
          <p:cNvPr id="5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9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33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+mj-lt"/>
                <a:ea typeface="+mj-ea"/>
                <a:cs typeface="+mj-cs"/>
              </a:rPr>
              <a:t>Conditioning procedure (cnt.)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5240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5. Coupler conditioning at warm</a:t>
            </a:r>
            <a:endParaRPr lang="sv-SE" b="1" dirty="0"/>
          </a:p>
          <a:p>
            <a:r>
              <a:rPr lang="sv-SE" dirty="0"/>
              <a:t>• </a:t>
            </a:r>
            <a:r>
              <a:rPr lang="sv-SE" dirty="0" smtClean="0"/>
              <a:t>Start</a:t>
            </a:r>
            <a:r>
              <a:rPr lang="sv-SE" dirty="0"/>
              <a:t> </a:t>
            </a:r>
            <a:r>
              <a:rPr lang="sv-SE" dirty="0" smtClean="0"/>
              <a:t>with</a:t>
            </a:r>
            <a:r>
              <a:rPr lang="sv-SE" dirty="0"/>
              <a:t> </a:t>
            </a:r>
            <a:r>
              <a:rPr lang="sv-SE" dirty="0" smtClean="0"/>
              <a:t>low</a:t>
            </a:r>
            <a:r>
              <a:rPr lang="sv-SE" dirty="0"/>
              <a:t> </a:t>
            </a:r>
            <a:r>
              <a:rPr lang="sv-SE" dirty="0" smtClean="0"/>
              <a:t>pulse</a:t>
            </a:r>
            <a:r>
              <a:rPr lang="sv-SE" dirty="0"/>
              <a:t> </a:t>
            </a:r>
            <a:r>
              <a:rPr lang="sv-SE" dirty="0" smtClean="0"/>
              <a:t>duration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Start with</a:t>
            </a:r>
            <a:r>
              <a:rPr lang="sv-SE" dirty="0"/>
              <a:t> </a:t>
            </a:r>
            <a:r>
              <a:rPr lang="sv-SE" dirty="0" smtClean="0"/>
              <a:t>low RF amplitude</a:t>
            </a:r>
          </a:p>
          <a:p>
            <a:r>
              <a:rPr lang="sv-SE" dirty="0"/>
              <a:t>• </a:t>
            </a:r>
            <a:r>
              <a:rPr lang="sv-SE" dirty="0" smtClean="0"/>
              <a:t>Auto cycle at the nominal power length and amplitude</a:t>
            </a:r>
          </a:p>
          <a:p>
            <a:r>
              <a:rPr lang="sv-SE" dirty="0"/>
              <a:t>• M</a:t>
            </a:r>
            <a:r>
              <a:rPr lang="sv-SE" dirty="0" smtClean="0"/>
              <a:t>onitor the field in the cavity</a:t>
            </a:r>
          </a:p>
          <a:p>
            <a:r>
              <a:rPr lang="sv-SE" b="1" dirty="0" smtClean="0"/>
              <a:t>6. Cooldown to 2 K</a:t>
            </a:r>
          </a:p>
          <a:p>
            <a:r>
              <a:rPr lang="sv-SE" b="1" dirty="0" smtClean="0"/>
              <a:t>7. Cryo check</a:t>
            </a:r>
          </a:p>
          <a:p>
            <a:r>
              <a:rPr lang="sv-SE" dirty="0"/>
              <a:t>• C</a:t>
            </a:r>
            <a:r>
              <a:rPr lang="sv-SE" dirty="0" smtClean="0"/>
              <a:t>heck and monitor the helium flow for the coupler cooling</a:t>
            </a:r>
          </a:p>
          <a:p>
            <a:r>
              <a:rPr lang="sv-SE" b="1" dirty="0" smtClean="0"/>
              <a:t>8. Coupler conditioning  at cold (on/off resonance)</a:t>
            </a:r>
          </a:p>
          <a:p>
            <a:r>
              <a:rPr lang="sv-SE" dirty="0"/>
              <a:t>• T</a:t>
            </a:r>
            <a:r>
              <a:rPr lang="sv-SE" dirty="0" smtClean="0"/>
              <a:t>une/detune the cavity. Frequncy sweeping around the resonant frequency at low power first ( only for ”on resonance conditioning”).</a:t>
            </a:r>
            <a:endParaRPr lang="sv-SE" b="1" dirty="0"/>
          </a:p>
          <a:p>
            <a:r>
              <a:rPr lang="sv-SE" dirty="0"/>
              <a:t>• Start with low pulse </a:t>
            </a:r>
            <a:r>
              <a:rPr lang="sv-SE" dirty="0" smtClean="0"/>
              <a:t>duration </a:t>
            </a:r>
          </a:p>
          <a:p>
            <a:r>
              <a:rPr lang="sv-SE" dirty="0" smtClean="0"/>
              <a:t>• </a:t>
            </a:r>
            <a:r>
              <a:rPr lang="sv-SE" dirty="0"/>
              <a:t>Start with </a:t>
            </a:r>
            <a:r>
              <a:rPr lang="sv-SE" dirty="0" smtClean="0"/>
              <a:t>low RF </a:t>
            </a:r>
            <a:r>
              <a:rPr lang="sv-SE" dirty="0"/>
              <a:t>amplitude</a:t>
            </a:r>
          </a:p>
          <a:p>
            <a:r>
              <a:rPr lang="sv-SE" dirty="0"/>
              <a:t>• Auto cycle at the nominal power length and </a:t>
            </a:r>
            <a:r>
              <a:rPr lang="sv-SE" dirty="0" smtClean="0"/>
              <a:t>amplitude</a:t>
            </a:r>
          </a:p>
          <a:p>
            <a:r>
              <a:rPr lang="sv-SE" dirty="0"/>
              <a:t>• </a:t>
            </a:r>
            <a:r>
              <a:rPr lang="sv-SE" dirty="0" smtClean="0"/>
              <a:t>Continiuelly running on the nominal pulse length and amplitude for several hours.</a:t>
            </a:r>
            <a:endParaRPr lang="sv-SE" dirty="0"/>
          </a:p>
          <a:p>
            <a:endParaRPr lang="sv-SE" dirty="0"/>
          </a:p>
        </p:txBody>
      </p:sp>
      <p:pic>
        <p:nvPicPr>
          <p:cNvPr id="6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68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5/23/2017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17" y="1513850"/>
            <a:ext cx="4210000" cy="2577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5" y="3916495"/>
            <a:ext cx="4560252" cy="2718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77" y="4114800"/>
            <a:ext cx="4574223" cy="2485285"/>
          </a:xfrm>
          <a:prstGeom prst="rect">
            <a:avLst/>
          </a:prstGeom>
        </p:spPr>
      </p:pic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4"/>
          <p:cNvSpPr/>
          <p:nvPr/>
        </p:nvSpPr>
        <p:spPr>
          <a:xfrm>
            <a:off x="128770" y="1905000"/>
            <a:ext cx="4595629" cy="16150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Frequency checking during cool down to study the cavity behavior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r>
              <a:rPr lang="sv-S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ey frequencies at certain temperature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sv-S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requency shift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r>
              <a:rPr lang="sv-S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ressure sensitivity.</a:t>
            </a:r>
            <a:endParaRPr sz="16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2262371" y="609600"/>
            <a:ext cx="3474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Frequency </a:t>
            </a:r>
            <a:r>
              <a:rPr lang="sv-S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checking</a:t>
            </a:r>
            <a:endParaRPr lang="sv-SE" sz="3200" dirty="0"/>
          </a:p>
        </p:txBody>
      </p:sp>
      <p:pic>
        <p:nvPicPr>
          <p:cNvPr id="12" name="Picture 13" descr="FREIA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05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>
            <a:normAutofit/>
          </a:bodyPr>
          <a:lstStyle/>
          <a:p>
            <a:r>
              <a:rPr lang="sv-SE" sz="3200" dirty="0"/>
              <a:t>The </a:t>
            </a:r>
            <a:r>
              <a:rPr lang="sv-SE" altLang="zh-CN" sz="3200" dirty="0"/>
              <a:t>Self-excited Loop </a:t>
            </a:r>
            <a:r>
              <a:rPr lang="sv-SE" sz="3200" dirty="0"/>
              <a:t>Test Stand (I)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532" y="980728"/>
            <a:ext cx="8532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FREIA </a:t>
            </a:r>
            <a:r>
              <a:rPr lang="en-GB" dirty="0"/>
              <a:t>developed a test stand based on </a:t>
            </a:r>
            <a:r>
              <a:rPr lang="en-GB" dirty="0" smtClean="0"/>
              <a:t>SEL </a:t>
            </a:r>
            <a:r>
              <a:rPr lang="en-GB" dirty="0"/>
              <a:t>for </a:t>
            </a:r>
            <a:r>
              <a:rPr lang="en-GB" dirty="0" smtClean="0"/>
              <a:t>superconducting cavities under a pulse mode test at high power level.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Help with the determination of cavity performance without tuner feedback system.</a:t>
            </a: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3671900" y="6369908"/>
            <a:ext cx="220342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altLang="zh-CN" sz="1600" dirty="0" smtClean="0"/>
              <a:t>FREIA SEL block diagram</a:t>
            </a:r>
            <a:endParaRPr lang="sv-SE" sz="1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4" y="1909307"/>
            <a:ext cx="6768244" cy="430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7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\\phy-win-fs.fysik.uu.se\dfs\home11\hanli725\My Documents\documents of Han Li\conference\SLHiPP-6\photoes\IMG_20160516_105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19" y="2600908"/>
            <a:ext cx="226825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9622" y="917429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Developed </a:t>
            </a:r>
            <a:r>
              <a:rPr lang="en-GB" sz="1600" dirty="0"/>
              <a:t>digital phase shifter and </a:t>
            </a:r>
            <a:r>
              <a:rPr lang="en-GB" sz="1600" dirty="0" smtClean="0"/>
              <a:t>gain-controller.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Introduce interlock system for safety consideration.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Introduce RF switch in order to manage a </a:t>
            </a:r>
            <a:r>
              <a:rPr lang="en-GB" sz="1600" dirty="0"/>
              <a:t>pulse operation mode. </a:t>
            </a:r>
            <a:endParaRPr lang="en-GB" sz="16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Developed </a:t>
            </a:r>
            <a:r>
              <a:rPr lang="sv-SE" altLang="zh-CN" sz="1600" dirty="0" smtClean="0"/>
              <a:t>SEL control  and data acquisition system in LabView.</a:t>
            </a:r>
            <a:endParaRPr lang="sv-SE" sz="1600" dirty="0"/>
          </a:p>
        </p:txBody>
      </p:sp>
      <p:pic>
        <p:nvPicPr>
          <p:cNvPr id="32772" name="Picture 4" descr="NI FlexRIO FPGA模块, 用于PX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8452"/>
            <a:ext cx="2672153" cy="1943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627784" y="3213087"/>
            <a:ext cx="252028" cy="10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ight Arrow 10"/>
          <p:cNvSpPr/>
          <p:nvPr/>
        </p:nvSpPr>
        <p:spPr>
          <a:xfrm>
            <a:off x="2627784" y="5132548"/>
            <a:ext cx="252028" cy="10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ight Arrow 11"/>
          <p:cNvSpPr/>
          <p:nvPr/>
        </p:nvSpPr>
        <p:spPr>
          <a:xfrm rot="10800000">
            <a:off x="5484493" y="4761148"/>
            <a:ext cx="252028" cy="10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1127527" y="5994576"/>
            <a:ext cx="679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FPGA </a:t>
            </a:r>
            <a:endParaRPr lang="sv-SE" sz="1600" dirty="0"/>
          </a:p>
        </p:txBody>
      </p:sp>
      <p:sp>
        <p:nvSpPr>
          <p:cNvPr id="8" name="Rectangle 7"/>
          <p:cNvSpPr/>
          <p:nvPr/>
        </p:nvSpPr>
        <p:spPr>
          <a:xfrm>
            <a:off x="5849544" y="5994576"/>
            <a:ext cx="29803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zh-CN" sz="1600" dirty="0" smtClean="0"/>
              <a:t>FREIA Labview </a:t>
            </a:r>
            <a:r>
              <a:rPr lang="sv-SE" altLang="zh-CN" sz="1600" dirty="0"/>
              <a:t>SEL control system</a:t>
            </a:r>
            <a:endParaRPr lang="sv-SE" sz="1600" dirty="0"/>
          </a:p>
        </p:txBody>
      </p:sp>
      <p:sp>
        <p:nvSpPr>
          <p:cNvPr id="10" name="Rectangle 9"/>
          <p:cNvSpPr/>
          <p:nvPr/>
        </p:nvSpPr>
        <p:spPr>
          <a:xfrm>
            <a:off x="2589569" y="5746946"/>
            <a:ext cx="2810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zh-CN" sz="1600" dirty="0"/>
              <a:t>SEL </a:t>
            </a:r>
            <a:r>
              <a:rPr lang="sv-SE" altLang="zh-CN" sz="1600" dirty="0" smtClean="0"/>
              <a:t>loop installed into a cabinet</a:t>
            </a:r>
            <a:endParaRPr lang="sv-SE" sz="16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>
            <a:normAutofit/>
          </a:bodyPr>
          <a:lstStyle/>
          <a:p>
            <a:r>
              <a:rPr lang="sv-SE" sz="3200" dirty="0"/>
              <a:t>The </a:t>
            </a:r>
            <a:r>
              <a:rPr lang="sv-SE" altLang="zh-CN" sz="3200" dirty="0"/>
              <a:t>Self-excited Loop </a:t>
            </a:r>
            <a:r>
              <a:rPr lang="sv-SE" sz="3200" dirty="0"/>
              <a:t>Test Stand (II)</a:t>
            </a:r>
          </a:p>
        </p:txBody>
      </p:sp>
      <p:pic>
        <p:nvPicPr>
          <p:cNvPr id="15" name="Picture 14" descr="C:\Main\FREIA\Photos\2016-03-11\P10109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825"/>
          <a:stretch/>
        </p:blipFill>
        <p:spPr bwMode="auto">
          <a:xfrm>
            <a:off x="362967" y="2276872"/>
            <a:ext cx="2209115" cy="151216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6156" y="3390246"/>
            <a:ext cx="23807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Interlock and RF switch</a:t>
            </a:r>
            <a:endParaRPr lang="sv-SE" sz="1600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5647612" y="3105187"/>
            <a:ext cx="252028" cy="10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92" y="2240868"/>
            <a:ext cx="2625674" cy="114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99193" y="3888993"/>
            <a:ext cx="11366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RF station</a:t>
            </a:r>
            <a:endParaRPr lang="sv-SE" sz="1600" dirty="0"/>
          </a:p>
        </p:txBody>
      </p:sp>
      <p:pic>
        <p:nvPicPr>
          <p:cNvPr id="3" name="Picture 2" descr="\\phy-win-fs.fysik.uu.se\dfs\home11\hanli725\My Documents\documents of Han Li\ESS spoke cavity high power test_HT2\Q measurement\using pressure slop\Measurement_0426\Q measurement 4th run pictures\Q0vsEac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39" y="4227547"/>
            <a:ext cx="2817234" cy="164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501" y="304800"/>
            <a:ext cx="7696200" cy="792162"/>
          </a:xfrm>
        </p:spPr>
        <p:txBody>
          <a:bodyPr>
            <a:normAutofit/>
          </a:bodyPr>
          <a:lstStyle/>
          <a:p>
            <a:r>
              <a:rPr lang="sv-SE" sz="3200" dirty="0"/>
              <a:t>Cavity conditioning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295400" y="3048000"/>
            <a:ext cx="5577525" cy="3200400"/>
          </a:xfrm>
          <a:prstGeom prst="rect">
            <a:avLst/>
          </a:prstGeom>
          <a:ln>
            <a:noFill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5469" y="1524000"/>
            <a:ext cx="83025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buChar char="•"/>
              <a:defRPr sz="15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1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defRPr sz="1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defRPr sz="9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+mn-lt"/>
              </a:rPr>
              <a:t>Cavity package conditioning </a:t>
            </a:r>
            <a:r>
              <a:rPr lang="en-US" sz="1600" dirty="0" smtClean="0">
                <a:latin typeface="+mn-lt"/>
              </a:rPr>
              <a:t>will use FREIA </a:t>
            </a:r>
            <a:r>
              <a:rPr lang="en-US" sz="1600" dirty="0">
                <a:latin typeface="+mn-lt"/>
              </a:rPr>
              <a:t>pulse SEL</a:t>
            </a:r>
            <a:r>
              <a:rPr lang="en-US" sz="1600" dirty="0" smtClean="0">
                <a:latin typeface="+mn-lt"/>
              </a:rPr>
              <a:t>,</a:t>
            </a: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+mn-lt"/>
              </a:rPr>
              <a:t>Auto conditioning program base on </a:t>
            </a:r>
            <a:r>
              <a:rPr lang="en-US" sz="1600" dirty="0" err="1" smtClean="0">
                <a:latin typeface="+mn-lt"/>
              </a:rPr>
              <a:t>Labview</a:t>
            </a:r>
            <a:r>
              <a:rPr lang="en-US" sz="1600" dirty="0" smtClean="0">
                <a:latin typeface="+mn-lt"/>
              </a:rPr>
              <a:t> will be applied, which has </a:t>
            </a:r>
            <a:r>
              <a:rPr lang="en-US" sz="1600" dirty="0" err="1" smtClean="0">
                <a:latin typeface="+mn-lt"/>
              </a:rPr>
              <a:t>sucessfully</a:t>
            </a:r>
            <a:r>
              <a:rPr lang="en-US" sz="1600" dirty="0" smtClean="0">
                <a:latin typeface="+mn-lt"/>
              </a:rPr>
              <a:t> implemented in </a:t>
            </a:r>
            <a:r>
              <a:rPr lang="sv-SE" sz="1600" dirty="0" smtClean="0">
                <a:latin typeface="+mn-lt"/>
              </a:rPr>
              <a:t>the conditioning of spoke packege,</a:t>
            </a:r>
            <a:r>
              <a:rPr lang="en-US" sz="1600" dirty="0" smtClean="0">
                <a:latin typeface="+mn-lt"/>
              </a:rPr>
              <a:t>  </a:t>
            </a:r>
            <a:endParaRPr lang="en-US" sz="1600" dirty="0">
              <a:latin typeface="+mn-lt"/>
            </a:endParaRP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2.6 </a:t>
            </a:r>
            <a:r>
              <a:rPr lang="en-US" sz="1600" dirty="0" smtClean="0">
                <a:solidFill>
                  <a:srgbClr val="FF0000"/>
                </a:solidFill>
              </a:rPr>
              <a:t>?</a:t>
            </a:r>
            <a:r>
              <a:rPr lang="en-US" sz="1600" dirty="0" smtClean="0"/>
              <a:t> </a:t>
            </a:r>
            <a:r>
              <a:rPr lang="en-US" sz="1600" dirty="0" err="1"/>
              <a:t>ms</a:t>
            </a:r>
            <a:r>
              <a:rPr lang="en-US" sz="1600" dirty="0"/>
              <a:t> pulse with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1 and 14Hz </a:t>
            </a:r>
            <a:r>
              <a:rPr lang="en-US" sz="1600" dirty="0">
                <a:latin typeface="+mn-lt"/>
              </a:rPr>
              <a:t>repetition rate </a:t>
            </a:r>
            <a:r>
              <a:rPr lang="en-US" sz="1600" dirty="0" smtClean="0">
                <a:latin typeface="+mn-lt"/>
              </a:rPr>
              <a:t>will be </a:t>
            </a:r>
            <a:r>
              <a:rPr lang="en-US" sz="1600" dirty="0">
                <a:latin typeface="+mn-lt"/>
              </a:rPr>
              <a:t>used,</a:t>
            </a: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+mn-lt"/>
              </a:rPr>
              <a:t>Major </a:t>
            </a:r>
            <a:r>
              <a:rPr lang="en-US" sz="1600" dirty="0" err="1">
                <a:latin typeface="+mn-lt"/>
              </a:rPr>
              <a:t>multipacting</a:t>
            </a:r>
            <a:r>
              <a:rPr lang="en-US" sz="1600" dirty="0">
                <a:latin typeface="+mn-lt"/>
              </a:rPr>
              <a:t> regions and FE regions will be found</a:t>
            </a:r>
          </a:p>
        </p:txBody>
      </p:sp>
      <p:pic>
        <p:nvPicPr>
          <p:cNvPr id="8" name="Picture 13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6999" y="6400800"/>
            <a:ext cx="3705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Contorl screem of pulse SEL at FREIA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50679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stomShape 4"/>
          <p:cNvSpPr/>
          <p:nvPr/>
        </p:nvSpPr>
        <p:spPr>
          <a:xfrm>
            <a:off x="76200" y="306994"/>
            <a:ext cx="8228880" cy="802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>
                <a:latin typeface="+mj-lt"/>
                <a:ea typeface="+mj-ea"/>
                <a:cs typeface="+mj-cs"/>
              </a:rPr>
              <a:t>Q0 measurement (I)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162" y="1931398"/>
                <a:ext cx="2304256" cy="629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v-SE" b="0" i="1" smtClean="0">
                        <a:latin typeface="Cambria Math"/>
                      </a:rPr>
                      <m:t>𝑄</m:t>
                    </m:r>
                    <m:r>
                      <a:rPr lang="sv-SE" b="0" i="1" baseline="-25000" smtClean="0">
                        <a:latin typeface="Cambria Math"/>
                      </a:rPr>
                      <m:t>0</m:t>
                    </m:r>
                    <m:r>
                      <a:rPr lang="sv-SE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𝑐</m:t>
                            </m:r>
                            <m:r>
                              <a:rPr lang="sv-SE" i="1">
                                <a:latin typeface="Cambria Math"/>
                              </a:rPr>
                              <m:t>_</m:t>
                            </m:r>
                            <m:r>
                              <a:rPr lang="sv-SE" i="1">
                                <a:latin typeface="Cambria Math"/>
                              </a:rPr>
                              <m:t>𝑎𝑣𝑒</m:t>
                            </m:r>
                          </m:sub>
                        </m:sSub>
                        <m:r>
                          <a:rPr lang="sv-SE" b="0" i="1" baseline="30000" smtClean="0">
                            <a:latin typeface="Cambria Math"/>
                          </a:rPr>
                          <m:t>2</m:t>
                        </m:r>
                      </m:num>
                      <m:den>
                        <m:f>
                          <m:fPr>
                            <m:ctrlPr>
                              <a:rPr lang="sv-SE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v-SE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sv-SE" b="0" i="1" smtClean="0">
                                <a:latin typeface="Cambria Math"/>
                              </a:rPr>
                              <m:t>𝑄</m:t>
                            </m:r>
                          </m:den>
                        </m:f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𝑐</m:t>
                            </m:r>
                            <m:r>
                              <a:rPr lang="sv-SE" i="1">
                                <a:latin typeface="Cambria Math"/>
                              </a:rPr>
                              <m:t>_</m:t>
                            </m:r>
                            <m:r>
                              <a:rPr lang="sv-SE" i="1">
                                <a:latin typeface="Cambria Math"/>
                              </a:rPr>
                              <m:t>𝑐𝑤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dirty="0" smtClean="0"/>
                  <a:t>    (1)</a:t>
                </a:r>
                <a:endParaRPr lang="sv-S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62" y="1931398"/>
                <a:ext cx="2304256" cy="629788"/>
              </a:xfrm>
              <a:prstGeom prst="rect">
                <a:avLst/>
              </a:prstGeom>
              <a:blipFill rotWithShape="1">
                <a:blip r:embed="rId14"/>
                <a:stretch>
                  <a:fillRect l="-529" b="-97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21542" y="1980079"/>
                <a:ext cx="1122102" cy="5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v-S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v-SE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sv-SE" i="1">
                            <a:latin typeface="Cambria Math"/>
                          </a:rPr>
                          <m:t>𝑄</m:t>
                        </m:r>
                        <m:r>
                          <a:rPr lang="sv-SE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sv-SE" dirty="0" smtClean="0"/>
                  <a:t> = 435 </a:t>
                </a:r>
                <a:r>
                  <a:rPr lang="el-GR" dirty="0" smtClean="0"/>
                  <a:t>Ω</a:t>
                </a:r>
                <a:endParaRPr lang="sv-SE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42" y="1980079"/>
                <a:ext cx="1122102" cy="514243"/>
              </a:xfrm>
              <a:prstGeom prst="rect">
                <a:avLst/>
              </a:prstGeom>
              <a:blipFill rotWithShape="1">
                <a:blip r:embed="rId17"/>
                <a:stretch>
                  <a:fillRect r="-4348" b="-476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5155" y="2561186"/>
                <a:ext cx="3855351" cy="805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sv-SE" i="1">
                            <a:latin typeface="Cambria Math"/>
                          </a:rPr>
                          <m:t>𝑐</m:t>
                        </m:r>
                        <m:r>
                          <a:rPr lang="sv-SE" i="1">
                            <a:latin typeface="Cambria Math"/>
                          </a:rPr>
                          <m:t>_</m:t>
                        </m:r>
                        <m:r>
                          <a:rPr lang="sv-SE" i="1">
                            <a:latin typeface="Cambria Math"/>
                          </a:rPr>
                          <m:t>𝑎𝑣𝑒</m:t>
                        </m:r>
                      </m:sub>
                    </m:sSub>
                    <m:r>
                      <a:rPr lang="sv-SE" i="1" baseline="30000">
                        <a:latin typeface="Cambria Math"/>
                      </a:rPr>
                      <m:t>2</m:t>
                    </m:r>
                    <m:r>
                      <a:rPr lang="sv-S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𝑐</m:t>
                            </m:r>
                            <m:r>
                              <a:rPr lang="sv-SE">
                                <a:latin typeface="Cambria Math"/>
                              </a:rPr>
                              <m:t>_</m:t>
                            </m:r>
                            <m:r>
                              <m:rPr>
                                <m:sty m:val="p"/>
                              </m:rPr>
                              <a:rPr lang="sv-SE">
                                <a:latin typeface="Cambria Math"/>
                              </a:rPr>
                              <m:t>max</m:t>
                            </m:r>
                            <m:r>
                              <a:rPr lang="sv-SE" i="1">
                                <a:latin typeface="Cambria Math"/>
                              </a:rPr>
                              <m:t>⁡_</m:t>
                            </m:r>
                            <m:r>
                              <a:rPr lang="sv-SE" i="1">
                                <a:latin typeface="Cambria Math"/>
                              </a:rPr>
                              <m:t>𝑝𝑡</m:t>
                            </m:r>
                          </m:sub>
                        </m:sSub>
                        <m:r>
                          <a:rPr lang="sv-SE" i="1" baseline="30000">
                            <a:latin typeface="Cambria Math"/>
                          </a:rPr>
                          <m:t>2</m:t>
                        </m:r>
                        <m:r>
                          <a:rPr lang="sv-SE" i="1">
                            <a:latin typeface="Cambria Math"/>
                            <a:ea typeface="Cambria Math"/>
                          </a:rPr>
                          <m:t>× </m:t>
                        </m:r>
                        <m:f>
                          <m:fPr>
                            <m:ctrlPr>
                              <a:rPr lang="sv-SE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v-SE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sv-SE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sv-SE">
                                            <a:latin typeface="Cambria Math"/>
                                          </a:rPr>
                                          <m:t>_</m:t>
                                        </m:r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𝐹𝑃𝐺𝐴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×∆</m:t>
                            </m:r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sv-SE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sv-S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latin typeface="Cambria Math"/>
                                      </a:rPr>
                                      <m:t>𝑐</m:t>
                                    </m:r>
                                    <m:r>
                                      <a:rPr lang="sv-SE"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v-SE">
                                        <a:latin typeface="Cambria Math"/>
                                      </a:rPr>
                                      <m:t>max</m:t>
                                    </m:r>
                                    <m:r>
                                      <a:rPr lang="sv-SE" i="1">
                                        <a:latin typeface="Cambria Math"/>
                                      </a:rPr>
                                      <m:t>⁡_</m:t>
                                    </m:r>
                                    <m:r>
                                      <a:rPr lang="sv-SE" i="1">
                                        <a:latin typeface="Cambria Math"/>
                                      </a:rPr>
                                      <m:t>𝐹𝑃𝐺𝐴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𝑅𝐹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dirty="0" smtClean="0"/>
                  <a:t>       (2)</a:t>
                </a:r>
                <a:endParaRPr lang="sv-SE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5" y="2561186"/>
                <a:ext cx="3855351" cy="805477"/>
              </a:xfrm>
              <a:prstGeom prst="rect">
                <a:avLst/>
              </a:prstGeom>
              <a:blipFill rotWithShape="1">
                <a:blip r:embed="rId4"/>
                <a:stretch>
                  <a:fillRect r="-6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5051" y="3665674"/>
                <a:ext cx="639508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sv-SE" i="1">
                            <a:latin typeface="Cambria Math"/>
                          </a:rPr>
                          <m:t>𝑐</m:t>
                        </m:r>
                        <m:r>
                          <a:rPr lang="sv-SE">
                            <a:latin typeface="Cambria Math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sv-SE">
                            <a:latin typeface="Cambria Math"/>
                          </a:rPr>
                          <m:t>max</m:t>
                        </m:r>
                        <m:r>
                          <a:rPr lang="sv-SE" i="1">
                            <a:latin typeface="Cambria Math"/>
                          </a:rPr>
                          <m:t>⁡_</m:t>
                        </m:r>
                        <m:r>
                          <a:rPr lang="sv-SE" i="1">
                            <a:latin typeface="Cambria Math"/>
                          </a:rPr>
                          <m:t>𝑝𝑡</m:t>
                        </m:r>
                      </m:sub>
                    </m:sSub>
                    <m:r>
                      <a:rPr lang="sv-SE" i="1" baseline="30000">
                        <a:latin typeface="Cambria Math"/>
                      </a:rPr>
                      <m:t>2</m:t>
                    </m:r>
                  </m:oMath>
                </a14:m>
                <a:r>
                  <a:rPr lang="sv-SE" dirty="0" smtClean="0"/>
                  <a:t> </a:t>
                </a:r>
                <a14:m>
                  <m:oMath xmlns:m="http://schemas.openxmlformats.org/officeDocument/2006/math"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sv-SE" dirty="0" smtClean="0"/>
                  <a:t> R/Q</a:t>
                </a:r>
                <a14:m>
                  <m:oMath xmlns:m="http://schemas.openxmlformats.org/officeDocument/2006/math">
                    <m:r>
                      <a:rPr lang="sv-S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sv-SE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sv-SE" i="1">
                            <a:latin typeface="Cambria Math"/>
                          </a:rPr>
                          <m:t>𝑡</m:t>
                        </m:r>
                        <m:r>
                          <a:rPr lang="sv-SE" i="1">
                            <a:latin typeface="Cambria Math"/>
                          </a:rPr>
                          <m:t>_</m:t>
                        </m:r>
                        <m:r>
                          <a:rPr lang="sv-SE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v-SE" dirty="0" smtClean="0"/>
                  <a:t>                                                       (3)</a:t>
                </a:r>
                <a:endParaRPr lang="sv-SE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51" y="3665674"/>
                <a:ext cx="6395084" cy="390748"/>
              </a:xfrm>
              <a:prstGeom prst="rect">
                <a:avLst/>
              </a:prstGeom>
              <a:blipFill rotWithShape="1">
                <a:blip r:embed="rId5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45155" y="4319808"/>
                <a:ext cx="65085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𝑅𝐹</m:t>
                          </m:r>
                        </m:sub>
                      </m:sSub>
                      <m:r>
                        <a:rPr lang="sv-SE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v-S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2,</m:t>
                      </m:r>
                      <m:r>
                        <a:rPr lang="sv-S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sv-SE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sv-SE" i="1">
                          <a:latin typeface="Cambria Math"/>
                          <a:ea typeface="Cambria Math"/>
                        </a:rPr>
                        <m:t>𝑚𝑠</m:t>
                      </m:r>
                      <m:r>
                        <a:rPr lang="sv-SE" i="1">
                          <a:latin typeface="Cambria Math"/>
                          <a:ea typeface="Cambria Math"/>
                        </a:rPr>
                        <m:t>                                                                                        (4)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5" y="4319808"/>
                <a:ext cx="6508577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6005" y="4999596"/>
                <a:ext cx="6575711" cy="625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𝑐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𝑐𝑤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𝑆𝑙𝑜𝑝𝑒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𝑡𝑜𝑡𝑎𝑙</m:t>
                            </m:r>
                          </m:sub>
                        </m:sSub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sv-S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𝑆𝑙𝑜𝑝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𝑠𝑡𝑎𝑡𝑖𝑐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v-S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𝑆𝑙𝑜𝑝𝑒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sub>
                        </m:sSub>
                      </m:den>
                    </m:f>
                    <m:r>
                      <a:rPr lang="sv-SE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v-SE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𝑅𝐹</m:t>
                                </m:r>
                              </m:sub>
                            </m:sSub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sv-SE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(1</m:t>
                                </m:r>
                              </m:num>
                              <m:den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14)</m:t>
                                </m:r>
                              </m:den>
                            </m:f>
                          </m:den>
                        </m:f>
                      </m:den>
                    </m:f>
                  </m:oMath>
                </a14:m>
                <a:r>
                  <a:rPr lang="sv-SE" dirty="0" smtClean="0"/>
                  <a:t>                                        (5)</a:t>
                </a:r>
                <a:endParaRPr lang="sv-SE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5" y="4999596"/>
                <a:ext cx="6575711" cy="625684"/>
              </a:xfrm>
              <a:prstGeom prst="rect">
                <a:avLst/>
              </a:prstGeom>
              <a:blipFill rotWithShape="1">
                <a:blip r:embed="rId7"/>
                <a:stretch>
                  <a:fillRect t="-24272" b="-941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257800" y="1219200"/>
            <a:ext cx="3758222" cy="2451908"/>
            <a:chOff x="4968044" y="796062"/>
            <a:chExt cx="4095730" cy="281760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044" y="1120496"/>
              <a:ext cx="4095730" cy="191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 flipH="1">
              <a:off x="5580112" y="908720"/>
              <a:ext cx="36004" cy="2556284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704348" y="908720"/>
              <a:ext cx="36004" cy="2556284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598114" y="3465004"/>
              <a:ext cx="212423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684097" y="3244334"/>
                  <a:ext cx="58233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𝑅𝐹</m:t>
                            </m:r>
                          </m:sub>
                        </m:sSub>
                      </m:oMath>
                    </m:oMathPara>
                  </a14:m>
                  <a:endParaRPr lang="sv-SE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4097" y="3244334"/>
                  <a:ext cx="58233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/>
            <p:nvPr/>
          </p:nvCxnSpPr>
          <p:spPr>
            <a:xfrm>
              <a:off x="5670122" y="980728"/>
              <a:ext cx="203422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171983" y="796062"/>
                  <a:ext cx="107907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i="1">
                            <a:latin typeface="Cambria Math"/>
                            <a:ea typeface="Cambria Math"/>
                          </a:rPr>
                          <m:t>2,86 </m:t>
                        </m:r>
                        <m:r>
                          <a:rPr lang="sv-SE" i="1">
                            <a:latin typeface="Cambria Math"/>
                            <a:ea typeface="Cambria Math"/>
                          </a:rPr>
                          <m:t>𝑚𝑠</m:t>
                        </m:r>
                        <m:r>
                          <a:rPr lang="sv-SE" i="1"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sv-SE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1983" y="796062"/>
                  <a:ext cx="107907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445155" y="1347825"/>
            <a:ext cx="274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Q factor measurement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71687" y="5697252"/>
                <a:ext cx="7196732" cy="54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sz="1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sv-SE" sz="1800" b="0" i="1" smtClean="0">
                            <a:latin typeface="Cambria Math"/>
                          </a:rPr>
                          <m:t>𝑐</m:t>
                        </m:r>
                        <m:r>
                          <a:rPr lang="sv-SE" sz="1800" b="0" i="1" smtClean="0">
                            <a:latin typeface="Cambria Math"/>
                          </a:rPr>
                          <m:t>_</m:t>
                        </m:r>
                        <m:r>
                          <a:rPr lang="sv-SE" sz="1800" b="0" i="1" smtClean="0">
                            <a:latin typeface="Cambria Math"/>
                          </a:rPr>
                          <m:t>𝑑𝑦𝑛𝑎𝑚𝑖𝑐</m:t>
                        </m:r>
                      </m:sub>
                    </m:sSub>
                    <m:r>
                      <a:rPr lang="sv-SE" sz="1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v-SE" sz="18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sz="1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𝑆𝑙𝑜𝑝𝑒</m:t>
                            </m:r>
                          </m:e>
                          <m:sub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𝑡𝑜𝑡𝑎𝑙</m:t>
                            </m:r>
                          </m:sub>
                        </m:sSub>
                        <m:r>
                          <a:rPr lang="sv-SE" sz="1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sv-S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sz="1800" i="1">
                                <a:latin typeface="Cambria Math"/>
                                <a:ea typeface="Cambria Math"/>
                              </a:rPr>
                              <m:t>𝑆𝑙𝑜𝑝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sv-SE" sz="18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sv-SE" sz="1800" i="1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𝑠𝑡𝑎𝑡𝑖𝑐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v-S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sz="1800" i="1">
                                <a:latin typeface="Cambria Math"/>
                                <a:ea typeface="Cambria Math"/>
                              </a:rPr>
                              <m:t>𝑆𝑙𝑜𝑝𝑒</m:t>
                            </m:r>
                          </m:e>
                          <m:sub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sz="1800" dirty="0" smtClean="0"/>
                  <a:t>                                                   (6)</a:t>
                </a:r>
                <a:endParaRPr lang="sv-SE" sz="1800" dirty="0"/>
              </a:p>
            </p:txBody>
          </p:sp>
        </mc:Choice>
        <mc:Fallback xmlns="">
          <p:sp>
            <p:nvSpPr>
              <p:cNvPr id="28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687" y="5697252"/>
                <a:ext cx="7196732" cy="543739"/>
              </a:xfrm>
              <a:prstGeom prst="rect">
                <a:avLst/>
              </a:prstGeom>
              <a:blipFill rotWithShape="1">
                <a:blip r:embed="rId20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3" descr="FREIA_logo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947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stomShape 4"/>
          <p:cNvSpPr/>
          <p:nvPr/>
        </p:nvSpPr>
        <p:spPr>
          <a:xfrm>
            <a:off x="-76200" y="306994"/>
            <a:ext cx="8228880" cy="802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>
                <a:latin typeface="+mj-lt"/>
                <a:ea typeface="+mj-ea"/>
                <a:cs typeface="+mj-cs"/>
              </a:rPr>
              <a:t>Q0 measurement (II)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8079" y="2555341"/>
                <a:ext cx="5533887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sv-SE" i="1">
                            <a:latin typeface="Cambria Math"/>
                          </a:rPr>
                          <m:t>𝑐</m:t>
                        </m:r>
                        <m:r>
                          <a:rPr lang="sv-SE" i="1">
                            <a:latin typeface="Cambria Math"/>
                          </a:rPr>
                          <m:t>_</m:t>
                        </m:r>
                        <m:r>
                          <a:rPr lang="sv-SE" i="1">
                            <a:latin typeface="Cambria Math"/>
                          </a:rPr>
                          <m:t>𝑎𝑣𝑒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v-SE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v-SE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v-S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sv-SE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sv-SE">
                                    <a:latin typeface="Cambria Math"/>
                                  </a:rPr>
                                  <m:t>_</m:t>
                                </m:r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/>
                                  </a:rPr>
                                  <m:t>max</m:t>
                                </m:r>
                                <m:r>
                                  <a:rPr lang="sv-SE" i="1">
                                    <a:latin typeface="Cambria Math"/>
                                  </a:rPr>
                                  <m:t>⁡_</m:t>
                                </m:r>
                                <m:r>
                                  <a:rPr lang="sv-SE" i="1">
                                    <a:latin typeface="Cambria Math"/>
                                  </a:rPr>
                                  <m:t>𝑝𝑡</m:t>
                                </m:r>
                              </m:sub>
                            </m:sSub>
                            <m:r>
                              <a:rPr lang="sv-SE" i="1" baseline="30000">
                                <a:latin typeface="Cambria Math"/>
                              </a:rPr>
                              <m:t>2</m:t>
                            </m:r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× </m:t>
                            </m:r>
                            <m:f>
                              <m:fPr>
                                <m:ctrlPr>
                                  <a:rPr lang="sv-SE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sv-SE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sv-SE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v-SE" i="1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sv-SE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sv-SE">
                                                <a:latin typeface="Cambria Math"/>
                                              </a:rPr>
                                              <m:t>_</m:t>
                                            </m:r>
                                            <m:r>
                                              <a:rPr lang="sv-SE" i="1">
                                                <a:latin typeface="Cambria Math"/>
                                              </a:rPr>
                                              <m:t>𝐹𝑃𝐺𝐴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sv-SE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×∆</m:t>
                                </m:r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sv-SE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sv-SE">
                                            <a:latin typeface="Cambria Math"/>
                                          </a:rPr>
                                          <m:t>_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sv-SE">
                                            <a:latin typeface="Cambria Math"/>
                                          </a:rPr>
                                          <m:t>max</m:t>
                                        </m:r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⁡_</m:t>
                                        </m:r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𝐹𝑃𝐺𝐴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sSub>
                              <m:sSubPr>
                                <m:ctrlPr>
                                  <a:rPr lang="sv-S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v-SE" i="1">
                                    <a:latin typeface="Cambria Math"/>
                                  </a:rPr>
                                  <m:t>𝑅𝐹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sv-SE" dirty="0" smtClean="0"/>
                  <a:t>                                     (8)</a:t>
                </a:r>
                <a:endParaRPr lang="sv-SE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79" y="2555341"/>
                <a:ext cx="5533887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6242" y="1266485"/>
            <a:ext cx="274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Gradient measurement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556" y="1772816"/>
                <a:ext cx="3053593" cy="553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𝑎𝑐𝑐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𝑎𝑣𝑒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𝑎𝑣𝑒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𝑒𝑓𝑓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dirty="0" smtClean="0"/>
                  <a:t>                    (7)</a:t>
                </a:r>
                <a:endParaRPr lang="sv-SE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1772816"/>
                <a:ext cx="3053593" cy="553293"/>
              </a:xfrm>
              <a:prstGeom prst="rect">
                <a:avLst/>
              </a:prstGeom>
              <a:blipFill rotWithShape="1">
                <a:blip r:embed="rId4"/>
                <a:stretch>
                  <a:fillRect r="-998" b="-219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37806" y="1921510"/>
                <a:ext cx="1530804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sv-SE" i="1">
                            <a:latin typeface="Cambria Math"/>
                            <a:ea typeface="Cambria Math"/>
                          </a:rPr>
                          <m:t>𝑒𝑓𝑓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sv-SE" dirty="0" smtClean="0"/>
                  <a:t>=0,915 m</a:t>
                </a:r>
                <a:endParaRPr lang="sv-SE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806" y="1921510"/>
                <a:ext cx="1530804" cy="391582"/>
              </a:xfrm>
              <a:prstGeom prst="rect">
                <a:avLst/>
              </a:prstGeom>
              <a:blipFill rotWithShape="1">
                <a:blip r:embed="rId11"/>
                <a:stretch>
                  <a:fillRect t="-6250" r="-2789" b="-2031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1021" y="3969060"/>
                <a:ext cx="5257080" cy="782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𝑎𝑐𝑐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𝑝𝑒𝑎𝑘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𝑃𝑡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sv-SE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sv-SE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sv-SE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sv-S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𝑅</m:t>
                                        </m:r>
                                      </m:num>
                                      <m:den>
                                        <m:r>
                                          <a:rPr lang="sv-S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𝑄</m:t>
                                        </m:r>
                                      </m:den>
                                    </m:f>
                                    <m:r>
                                      <a:rPr lang="sv-SE" i="1" smtClean="0"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  <m:t>_</m:t>
                                    </m:r>
                                    <m: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  <m:r>
                                  <a:rPr lang="sv-SE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sv-S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𝑒𝑓𝑓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dirty="0" smtClean="0"/>
                  <a:t>                                     (9)</a:t>
                </a:r>
                <a:endParaRPr lang="sv-SE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21" y="3969060"/>
                <a:ext cx="5257080" cy="7827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5268" y="5337211"/>
                <a:ext cx="5266698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𝑎𝑐𝑐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𝑝𝑒𝑎𝑘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𝑃𝑓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4×</m:t>
                        </m:r>
                        <m:f>
                          <m:fPr>
                            <m:type m:val="skw"/>
                            <m:ctrlPr>
                              <a:rPr lang="sv-SE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den>
                        </m:f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sv-S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sv-S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b>
                        </m:sSub>
                      </m:e>
                    </m:rad>
                  </m:oMath>
                </a14:m>
                <a:r>
                  <a:rPr lang="sv-SE" dirty="0" smtClean="0"/>
                  <a:t>                 (10)</a:t>
                </a:r>
                <a:endParaRPr lang="sv-S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68" y="5337211"/>
                <a:ext cx="5266698" cy="656013"/>
              </a:xfrm>
              <a:prstGeom prst="rect">
                <a:avLst/>
              </a:prstGeom>
              <a:blipFill rotWithShape="1">
                <a:blip r:embed="rId6"/>
                <a:stretch>
                  <a:fillRect r="-1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285955" y="2209605"/>
            <a:ext cx="2764928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b="1" u="sng" dirty="0"/>
              <a:t>limit gradient</a:t>
            </a:r>
            <a:r>
              <a:rPr lang="en-GB" dirty="0"/>
              <a:t> could be set to </a:t>
            </a:r>
            <a:r>
              <a:rPr lang="en-GB" b="1" u="sng" dirty="0"/>
              <a:t>15 MV/m</a:t>
            </a:r>
            <a:r>
              <a:rPr lang="en-GB" dirty="0"/>
              <a:t> for all tests. Once all tests are done, it might be possible to increase the gradient up to the quench </a:t>
            </a:r>
            <a:endParaRPr lang="sv-SE" dirty="0"/>
          </a:p>
        </p:txBody>
      </p:sp>
      <p:pic>
        <p:nvPicPr>
          <p:cNvPr id="14" name="Picture 13" descr="FREIA_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07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9th Jun. 2017</a:t>
            </a:r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18</a:t>
            </a:fld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23074"/>
              </p:ext>
            </p:extLst>
          </p:nvPr>
        </p:nvGraphicFramePr>
        <p:xfrm>
          <a:off x="1288556" y="3429000"/>
          <a:ext cx="6330003" cy="2146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476"/>
                <a:gridCol w="2052228"/>
                <a:gridCol w="1368152"/>
                <a:gridCol w="1332147"/>
              </a:tblGrid>
              <a:tr h="46395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</a:rPr>
                        <a:t>Eacc</a:t>
                      </a:r>
                      <a:r>
                        <a:rPr lang="en-US" sz="1200" b="0" dirty="0">
                          <a:effectLst/>
                        </a:rPr>
                        <a:t> (MV/m)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dynamic </a:t>
                      </a:r>
                      <a:r>
                        <a:rPr lang="en-US" sz="1200" b="0" dirty="0" smtClean="0">
                          <a:effectLst/>
                        </a:rPr>
                        <a:t>RF</a:t>
                      </a:r>
                      <a:r>
                        <a:rPr lang="en-US" sz="1200" b="0" baseline="0" dirty="0" smtClean="0">
                          <a:effectLst/>
                        </a:rPr>
                        <a:t> </a:t>
                      </a:r>
                      <a:r>
                        <a:rPr lang="en-US" sz="1200" b="0" dirty="0" smtClean="0">
                          <a:effectLst/>
                        </a:rPr>
                        <a:t>load  </a:t>
                      </a:r>
                      <a:r>
                        <a:rPr lang="en-US" sz="1200" b="0" dirty="0">
                          <a:effectLst/>
                        </a:rPr>
                        <a:t>(W)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Test run 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</a:rPr>
                        <a:t>Test method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90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9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10.71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</a:t>
                      </a:r>
                      <a:r>
                        <a:rPr lang="en-US" sz="1200" b="0" baseline="30000">
                          <a:effectLst/>
                        </a:rPr>
                        <a:t>st</a:t>
                      </a:r>
                      <a:r>
                        <a:rPr lang="en-US" sz="1200" b="0">
                          <a:effectLst/>
                        </a:rPr>
                        <a:t> run </a:t>
                      </a:r>
                      <a:endParaRPr lang="sv-SE" sz="1200" b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2017-4-13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</a:rPr>
                        <a:t>Flowmeter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90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8.98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13.16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</a:t>
                      </a:r>
                      <a:r>
                        <a:rPr lang="en-US" sz="1200" b="0" baseline="30000" dirty="0">
                          <a:effectLst/>
                        </a:rPr>
                        <a:t>nd</a:t>
                      </a:r>
                      <a:r>
                        <a:rPr lang="en-US" sz="1200" b="0" dirty="0">
                          <a:effectLst/>
                        </a:rPr>
                        <a:t> run</a:t>
                      </a:r>
                      <a:endParaRPr lang="sv-SE" sz="1200" b="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2017-4-25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</a:rPr>
                        <a:t>Flowmeter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90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8.98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13.35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</a:t>
                      </a:r>
                      <a:r>
                        <a:rPr lang="en-US" sz="1200" b="0" baseline="30000" dirty="0">
                          <a:effectLst/>
                        </a:rPr>
                        <a:t>nd</a:t>
                      </a:r>
                      <a:r>
                        <a:rPr lang="en-US" sz="1200" b="0" dirty="0">
                          <a:effectLst/>
                        </a:rPr>
                        <a:t> run</a:t>
                      </a:r>
                      <a:endParaRPr lang="sv-SE" sz="1200" b="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2017-4-25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</a:rPr>
                        <a:t>Pressure rise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90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9.1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11.74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3</a:t>
                      </a:r>
                      <a:r>
                        <a:rPr lang="en-US" sz="1200" b="0" baseline="30000" dirty="0">
                          <a:effectLst/>
                        </a:rPr>
                        <a:t>rd</a:t>
                      </a:r>
                      <a:r>
                        <a:rPr lang="en-US" sz="1200" b="0" dirty="0">
                          <a:effectLst/>
                        </a:rPr>
                        <a:t> run</a:t>
                      </a:r>
                      <a:endParaRPr lang="sv-SE" sz="1200" b="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2017-4-26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</a:rPr>
                        <a:t>Pressure rise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238196" y="1540242"/>
            <a:ext cx="85689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itchFamily="2" charset="-122"/>
              </a:rPr>
              <a:t> Two different methods of dynamic heat load measurements </a:t>
            </a:r>
            <a:r>
              <a:rPr lang="en-US" altLang="zh-CN" dirty="0" smtClean="0">
                <a:ea typeface="宋体" pitchFamily="2" charset="-122"/>
              </a:rPr>
              <a:t>to </a:t>
            </a:r>
            <a:r>
              <a:rPr lang="en-US" altLang="zh-CN" dirty="0">
                <a:ea typeface="宋体" pitchFamily="2" charset="-122"/>
              </a:rPr>
              <a:t>cross check the </a:t>
            </a:r>
            <a:r>
              <a:rPr lang="en-US" altLang="zh-CN" dirty="0" smtClean="0">
                <a:ea typeface="宋体" pitchFamily="2" charset="-122"/>
              </a:rPr>
              <a:t>cavity performance:</a:t>
            </a:r>
            <a:endParaRPr lang="en-US" altLang="zh-CN" dirty="0">
              <a:ea typeface="宋体" pitchFamily="2" charset="-122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ea typeface="宋体" pitchFamily="2" charset="-122"/>
              </a:rPr>
              <a:t> liquid helium evaporation </a:t>
            </a:r>
            <a:endParaRPr lang="en-US" altLang="zh-CN" dirty="0" smtClean="0">
              <a:ea typeface="宋体" pitchFamily="2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     (</a:t>
            </a:r>
            <a:r>
              <a:rPr lang="en-US" altLang="zh-CN" dirty="0">
                <a:ea typeface="宋体" pitchFamily="2" charset="-122"/>
              </a:rPr>
              <a:t>measured via the flowmeter placed after the sub-atmospheric pumps)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ea typeface="宋体" pitchFamily="2" charset="-122"/>
              </a:rPr>
              <a:t>the pressure rise method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zh-CN" dirty="0">
                <a:ea typeface="宋体" pitchFamily="2" charset="-122"/>
              </a:rPr>
              <a:t>The cavity package dynamic dissipated power at </a:t>
            </a:r>
            <a:r>
              <a:rPr lang="en-US" altLang="zh-CN" dirty="0" smtClean="0">
                <a:ea typeface="宋体" pitchFamily="2" charset="-122"/>
              </a:rPr>
              <a:t>15 </a:t>
            </a:r>
            <a:r>
              <a:rPr lang="en-US" altLang="zh-CN" dirty="0">
                <a:ea typeface="宋体" pitchFamily="2" charset="-122"/>
              </a:rPr>
              <a:t>MV/m </a:t>
            </a:r>
            <a:r>
              <a:rPr lang="en-US" altLang="zh-CN" dirty="0" smtClean="0">
                <a:ea typeface="宋体" pitchFamily="2" charset="-122"/>
              </a:rPr>
              <a:t>with </a:t>
            </a:r>
            <a:r>
              <a:rPr lang="en-US" altLang="zh-CN" dirty="0">
                <a:ea typeface="宋体" pitchFamily="2" charset="-122"/>
              </a:rPr>
              <a:t>4% duty </a:t>
            </a:r>
            <a:r>
              <a:rPr lang="en-US" altLang="zh-CN" dirty="0" smtClean="0">
                <a:ea typeface="宋体" pitchFamily="2" charset="-122"/>
              </a:rPr>
              <a:t>cycle first</a:t>
            </a:r>
            <a:r>
              <a:rPr lang="sv-SE" altLang="zh-CN" dirty="0" smtClean="0">
                <a:ea typeface="宋体" pitchFamily="2" charset="-122"/>
              </a:rPr>
              <a:t>.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57200"/>
            <a:ext cx="7677150" cy="684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altLang="sv-SE" b="0" dirty="0">
                <a:latin typeface="+mj-lt"/>
              </a:rPr>
              <a:t>Dynamic heat </a:t>
            </a:r>
            <a:r>
              <a:rPr lang="sv-SE" altLang="sv-SE" b="0" dirty="0" smtClean="0">
                <a:latin typeface="+mj-lt"/>
              </a:rPr>
              <a:t>load</a:t>
            </a:r>
            <a:endParaRPr lang="sv-SE" altLang="sv-SE" b="0" dirty="0">
              <a:latin typeface="+mj-lt"/>
            </a:endParaRPr>
          </a:p>
        </p:txBody>
      </p:sp>
      <p:pic>
        <p:nvPicPr>
          <p:cNvPr id="8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63230" y="5791199"/>
            <a:ext cx="5518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altLang="sv-SE" sz="14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sv-SE" altLang="sv-SE" sz="1400" dirty="0" smtClean="0">
                <a:solidFill>
                  <a:schemeClr val="accent1">
                    <a:lumMod val="10000"/>
                  </a:schemeClr>
                </a:solidFill>
              </a:rPr>
              <a:t>(Comparison of dynamic heat with two different methods ,Romea</a:t>
            </a:r>
            <a:r>
              <a:rPr lang="sv-SE" altLang="sv-SE" sz="1400" dirty="0">
                <a:solidFill>
                  <a:schemeClr val="accent1">
                    <a:lumMod val="10000"/>
                  </a:schemeClr>
                </a:solidFill>
              </a:rPr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115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4883" r="7582"/>
          <a:stretch/>
        </p:blipFill>
        <p:spPr>
          <a:xfrm>
            <a:off x="4610685" y="2887003"/>
            <a:ext cx="3561052" cy="316322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0969" y="2970674"/>
            <a:ext cx="2484276" cy="3264493"/>
            <a:chOff x="467544" y="1858514"/>
            <a:chExt cx="3240360" cy="4120909"/>
          </a:xfrm>
        </p:grpSpPr>
        <p:grpSp>
          <p:nvGrpSpPr>
            <p:cNvPr id="22" name="Group 21"/>
            <p:cNvGrpSpPr/>
            <p:nvPr/>
          </p:nvGrpSpPr>
          <p:grpSpPr>
            <a:xfrm>
              <a:off x="467544" y="2005322"/>
              <a:ext cx="3240360" cy="3439902"/>
              <a:chOff x="2987824" y="2005322"/>
              <a:chExt cx="3240360" cy="343990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220182" y="2005322"/>
                <a:ext cx="1298596" cy="427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dirty="0" smtClean="0"/>
                  <a:t>LHe inlet</a:t>
                </a:r>
                <a:endParaRPr lang="sv-SE" sz="16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786049" y="2012919"/>
                <a:ext cx="1442135" cy="427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dirty="0" smtClean="0"/>
                  <a:t>LHe outlet</a:t>
                </a:r>
                <a:endParaRPr lang="sv-SE" sz="1600" dirty="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2987824" y="2492896"/>
                <a:ext cx="3240360" cy="2952328"/>
                <a:chOff x="2987824" y="2492896"/>
                <a:chExt cx="3240360" cy="2952328"/>
              </a:xfrm>
            </p:grpSpPr>
            <p:sp>
              <p:nvSpPr>
                <p:cNvPr id="6" name="Down Arrow 5"/>
                <p:cNvSpPr/>
                <p:nvPr/>
              </p:nvSpPr>
              <p:spPr>
                <a:xfrm>
                  <a:off x="3563888" y="2492896"/>
                  <a:ext cx="360040" cy="1008112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" name="Down Arrow 6"/>
                <p:cNvSpPr/>
                <p:nvPr/>
              </p:nvSpPr>
              <p:spPr>
                <a:xfrm rot="10800000">
                  <a:off x="5148064" y="2492896"/>
                  <a:ext cx="432048" cy="1008112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987824" y="3501008"/>
                  <a:ext cx="3240360" cy="1944216"/>
                  <a:chOff x="2987824" y="3501008"/>
                  <a:chExt cx="3240360" cy="1944216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2987824" y="3501008"/>
                    <a:ext cx="3240360" cy="194421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368356" y="3789040"/>
                    <a:ext cx="2520280" cy="1368152"/>
                    <a:chOff x="3368356" y="3789040"/>
                    <a:chExt cx="2520280" cy="1368152"/>
                  </a:xfrm>
                </p:grpSpPr>
                <p:sp>
                  <p:nvSpPr>
                    <p:cNvPr id="5" name="Rounded Rectangle 4"/>
                    <p:cNvSpPr/>
                    <p:nvPr/>
                  </p:nvSpPr>
                  <p:spPr>
                    <a:xfrm>
                      <a:off x="3368356" y="3789040"/>
                      <a:ext cx="2520280" cy="1368152"/>
                    </a:xfrm>
                    <a:prstGeom prst="roundRect">
                      <a:avLst/>
                    </a:prstGeom>
                    <a:solidFill>
                      <a:schemeClr val="bg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4218256" y="4288450"/>
                      <a:ext cx="1135586" cy="4662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dirty="0" err="1" smtClean="0"/>
                        <a:t>Cavity</a:t>
                      </a:r>
                      <a:endParaRPr lang="sv-SE" dirty="0"/>
                    </a:p>
                  </p:txBody>
                </p:sp>
              </p:grpSp>
            </p:grpSp>
          </p:grpSp>
        </p:grpSp>
        <p:grpSp>
          <p:nvGrpSpPr>
            <p:cNvPr id="16" name="Group 15"/>
            <p:cNvGrpSpPr/>
            <p:nvPr/>
          </p:nvGrpSpPr>
          <p:grpSpPr>
            <a:xfrm>
              <a:off x="699961" y="1860662"/>
              <a:ext cx="982354" cy="673846"/>
              <a:chOff x="899592" y="1700808"/>
              <a:chExt cx="982354" cy="67384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899592" y="1700808"/>
                <a:ext cx="936104" cy="67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945842" y="1700808"/>
                <a:ext cx="936104" cy="67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365510" y="1858514"/>
              <a:ext cx="982354" cy="673846"/>
              <a:chOff x="899592" y="1700808"/>
              <a:chExt cx="982354" cy="67384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899592" y="1700808"/>
                <a:ext cx="936104" cy="67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945842" y="1700808"/>
                <a:ext cx="936104" cy="67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1583668" y="5445224"/>
              <a:ext cx="1044115" cy="5052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57621" y="5513199"/>
              <a:ext cx="1101188" cy="466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Heater</a:t>
              </a:r>
              <a:endParaRPr lang="sv-SE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75030" y="1295400"/>
            <a:ext cx="86979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Calorimetrical measurement of Q</a:t>
            </a:r>
            <a:r>
              <a:rPr lang="sv-SE" baseline="-25000" dirty="0"/>
              <a:t>0</a:t>
            </a:r>
            <a:endParaRPr lang="en-US" baseline="-25000" dirty="0" smtClean="0"/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dirty="0"/>
              <a:t>The level in the 2K tank was kept between 60% and 80</a:t>
            </a:r>
            <a:r>
              <a:rPr lang="sv-SE" dirty="0" smtClean="0"/>
              <a:t>%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Apply a known amount of resistive heat to the </a:t>
            </a:r>
            <a:r>
              <a:rPr lang="en-US" dirty="0" smtClean="0"/>
              <a:t>helium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C</a:t>
            </a:r>
            <a:r>
              <a:rPr lang="en-US" dirty="0" smtClean="0"/>
              <a:t>lose </a:t>
            </a:r>
            <a:r>
              <a:rPr lang="en-US" dirty="0"/>
              <a:t>inlet and outlet valves of the </a:t>
            </a:r>
            <a:r>
              <a:rPr lang="en-US" dirty="0" smtClean="0"/>
              <a:t>cryostat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Record </a:t>
            </a:r>
            <a:r>
              <a:rPr lang="en-US" dirty="0"/>
              <a:t>the pressure as a function of </a:t>
            </a:r>
            <a:r>
              <a:rPr lang="en-US" dirty="0" smtClean="0"/>
              <a:t>time for </a:t>
            </a:r>
            <a:r>
              <a:rPr lang="en-US" dirty="0"/>
              <a:t>three (3) minutes </a:t>
            </a:r>
          </a:p>
        </p:txBody>
      </p:sp>
      <p:sp>
        <p:nvSpPr>
          <p:cNvPr id="27" name="CustomShape 4"/>
          <p:cNvSpPr/>
          <p:nvPr/>
        </p:nvSpPr>
        <p:spPr>
          <a:xfrm>
            <a:off x="19235" y="253665"/>
            <a:ext cx="8228880" cy="9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sv-SE" sz="3200" dirty="0">
                <a:ea typeface="+mj-ea"/>
                <a:cs typeface="+mj-cs"/>
              </a:rPr>
              <a:t>Q</a:t>
            </a:r>
            <a:r>
              <a:rPr lang="sv-SE" sz="3200" baseline="-25000" dirty="0">
                <a:ea typeface="+mj-ea"/>
                <a:cs typeface="+mj-cs"/>
              </a:rPr>
              <a:t>0</a:t>
            </a:r>
            <a:r>
              <a:rPr lang="sv-SE" sz="3200" dirty="0">
                <a:ea typeface="+mj-ea"/>
                <a:cs typeface="+mj-cs"/>
              </a:rPr>
              <a:t> measurement </a:t>
            </a:r>
            <a:r>
              <a:rPr lang="sv-SE" sz="3200" dirty="0" smtClean="0">
                <a:ea typeface="+mj-ea"/>
                <a:cs typeface="+mj-cs"/>
              </a:rPr>
              <a:t>(I)</a:t>
            </a:r>
            <a:endParaRPr sz="3200" dirty="0"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6165457"/>
            <a:ext cx="3305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Pressure curve </a:t>
            </a:r>
            <a:r>
              <a:rPr lang="sv-SE" sz="1400" dirty="0"/>
              <a:t>vs Applied </a:t>
            </a:r>
            <a:r>
              <a:rPr lang="sv-SE" sz="1400" dirty="0" smtClean="0"/>
              <a:t>Power for spoke </a:t>
            </a:r>
            <a:endParaRPr lang="sv-SE" sz="1400" dirty="0"/>
          </a:p>
        </p:txBody>
      </p:sp>
      <p:pic>
        <p:nvPicPr>
          <p:cNvPr id="28" name="Picture 27" descr="C:\Users\hanli725\AppData\Local\Temp\Reduced schematic LHe circuit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3" y="2887003"/>
            <a:ext cx="4324985" cy="346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13" descr="FREI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9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7432"/>
            <a:ext cx="6477000" cy="715962"/>
          </a:xfrm>
        </p:spPr>
        <p:txBody>
          <a:bodyPr>
            <a:normAutofit/>
          </a:bodyPr>
          <a:lstStyle/>
          <a:p>
            <a:r>
              <a:rPr lang="sv-SE" sz="3200" dirty="0" smtClean="0"/>
              <a:t>FREIA </a:t>
            </a:r>
            <a:r>
              <a:rPr lang="en-US" sz="3200" dirty="0"/>
              <a:t>I</a:t>
            </a:r>
            <a:r>
              <a:rPr lang="en-US" sz="3200" dirty="0" smtClean="0"/>
              <a:t>nfrastructure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C7BCB-8C25-46FA-B42D-20EEA19CAD5F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  <p:sp>
        <p:nvSpPr>
          <p:cNvPr id="6" name="TextBox 5"/>
          <p:cNvSpPr txBox="1"/>
          <p:nvPr/>
        </p:nvSpPr>
        <p:spPr>
          <a:xfrm>
            <a:off x="468685" y="1531707"/>
            <a:ext cx="61195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err="1" smtClean="0"/>
              <a:t>LHe</a:t>
            </a:r>
            <a:r>
              <a:rPr lang="en-US" dirty="0" smtClean="0"/>
              <a:t> </a:t>
            </a:r>
            <a:r>
              <a:rPr lang="en-US" dirty="0" err="1" smtClean="0"/>
              <a:t>cryo</a:t>
            </a:r>
            <a:r>
              <a:rPr lang="en-US" dirty="0" smtClean="0"/>
              <a:t>-plant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The bunker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704 MHz klystron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PPT modulator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RF switchboard, transfer lines, circulators, loads, etc.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Horizontal cryostat (HNOSS</a:t>
            </a:r>
            <a:r>
              <a:rPr lang="en-US" dirty="0" smtClean="0"/>
              <a:t>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Deionized cooling water system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adiation monitoring system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Oxygen deficiency detectors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RF leakage detectors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Weather station </a:t>
            </a:r>
            <a:r>
              <a:rPr lang="en-US" sz="2000" dirty="0" smtClean="0"/>
              <a:t>(temperature, humidity, pressure in the hall)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\\cern.ch\dfs\Users\r\ruber\Documents\FREIA\Documentation\Illustrations\Hall\freia-hall-layout-20140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1752600"/>
            <a:ext cx="3312368" cy="24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4612"/>
            <a:ext cx="2342244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3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41" y="2895600"/>
            <a:ext cx="443374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2315" y="4479776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dirty="0" err="1" smtClean="0"/>
              <a:t>P</a:t>
            </a:r>
            <a:r>
              <a:rPr lang="sv-SE" baseline="-25000" dirty="0" err="1" smtClean="0"/>
              <a:t>m</a:t>
            </a:r>
            <a:r>
              <a:rPr lang="sv-SE" dirty="0" smtClean="0"/>
              <a:t> = m*</a:t>
            </a:r>
            <a:r>
              <a:rPr lang="sv-SE" dirty="0" err="1" smtClean="0"/>
              <a:t>W+c</a:t>
            </a:r>
            <a:endParaRPr lang="sv-SE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95622" y="3795700"/>
            <a:ext cx="144017" cy="68407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7336" y="1295400"/>
            <a:ext cx="8352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Calorimetrical measurement of </a:t>
            </a:r>
            <a:r>
              <a:rPr lang="sv-SE" dirty="0" smtClean="0"/>
              <a:t>Q</a:t>
            </a:r>
            <a:r>
              <a:rPr lang="sv-SE" baseline="-25000" dirty="0" smtClean="0"/>
              <a:t>0</a:t>
            </a:r>
            <a:r>
              <a:rPr lang="en-US" baseline="-25000" dirty="0" smtClean="0"/>
              <a:t> </a:t>
            </a:r>
            <a:r>
              <a:rPr lang="en-US" dirty="0" smtClean="0"/>
              <a:t>cont.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Build </a:t>
            </a:r>
            <a:r>
              <a:rPr lang="en-US" dirty="0"/>
              <a:t>the calibration curve: the rate of pressure rise vs. </a:t>
            </a:r>
            <a:r>
              <a:rPr lang="en-US" dirty="0" smtClean="0"/>
              <a:t>heat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Load </a:t>
            </a:r>
            <a:r>
              <a:rPr lang="en-US" dirty="0"/>
              <a:t>apply RF to the </a:t>
            </a:r>
            <a:r>
              <a:rPr lang="en-US" dirty="0" smtClean="0"/>
              <a:t>cavity </a:t>
            </a:r>
            <a:r>
              <a:rPr lang="sv-SE" dirty="0" smtClean="0"/>
              <a:t>and </a:t>
            </a:r>
            <a:r>
              <a:rPr lang="sv-SE" dirty="0"/>
              <a:t>the system was left to stabilise only in </a:t>
            </a:r>
            <a:r>
              <a:rPr lang="sv-SE" dirty="0" smtClean="0"/>
              <a:t>pressure, </a:t>
            </a:r>
            <a:r>
              <a:rPr lang="en-US" dirty="0" smtClean="0"/>
              <a:t>record </a:t>
            </a:r>
            <a:r>
              <a:rPr lang="en-US" dirty="0"/>
              <a:t>the pressure rise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Calculate </a:t>
            </a:r>
            <a:r>
              <a:rPr lang="en-US" dirty="0"/>
              <a:t>the dynamic RF load using the calibration curve</a:t>
            </a:r>
            <a:endParaRPr lang="sv-SE" dirty="0"/>
          </a:p>
        </p:txBody>
      </p:sp>
      <p:sp>
        <p:nvSpPr>
          <p:cNvPr id="10" name="CustomShape 4"/>
          <p:cNvSpPr/>
          <p:nvPr/>
        </p:nvSpPr>
        <p:spPr>
          <a:xfrm>
            <a:off x="155002" y="208569"/>
            <a:ext cx="8228880" cy="802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>
                <a:ea typeface="+mj-ea"/>
                <a:cs typeface="+mj-cs"/>
              </a:rPr>
              <a:t>Q</a:t>
            </a:r>
            <a:r>
              <a:rPr lang="sv-SE" sz="3200" baseline="-25000" dirty="0">
                <a:ea typeface="+mj-ea"/>
                <a:cs typeface="+mj-cs"/>
              </a:rPr>
              <a:t>0</a:t>
            </a:r>
            <a:r>
              <a:rPr lang="sv-SE" sz="3200" dirty="0">
                <a:ea typeface="+mj-ea"/>
                <a:cs typeface="+mj-cs"/>
              </a:rPr>
              <a:t> measurement </a:t>
            </a:r>
            <a:r>
              <a:rPr lang="sv-SE" sz="3200" dirty="0" smtClean="0">
                <a:ea typeface="+mj-ea"/>
                <a:cs typeface="+mj-cs"/>
              </a:rPr>
              <a:t>(II)</a:t>
            </a:r>
            <a:endParaRPr sz="3200" dirty="0"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9822" y="6351984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Dissipate power calibration curve</a:t>
            </a:r>
            <a:endParaRPr lang="sv-SE" sz="1400" dirty="0"/>
          </a:p>
        </p:txBody>
      </p:sp>
      <p:pic>
        <p:nvPicPr>
          <p:cNvPr id="14" name="Picture 13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229600" cy="1143000"/>
          </a:xfrm>
        </p:spPr>
        <p:txBody>
          <a:bodyPr>
            <a:normAutofit/>
          </a:bodyPr>
          <a:lstStyle/>
          <a:p>
            <a:r>
              <a:rPr lang="sv-SE" sz="2800" dirty="0" smtClean="0"/>
              <a:t>Dynamic Lorentz Force detuning (I)</a:t>
            </a:r>
            <a:endParaRPr lang="sv-SE" sz="28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45682"/>
            <a:ext cx="5747179" cy="4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0" y="2024844"/>
            <a:ext cx="226202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92007283"/>
              </p:ext>
            </p:extLst>
          </p:nvPr>
        </p:nvGraphicFramePr>
        <p:xfrm>
          <a:off x="107504" y="4041068"/>
          <a:ext cx="3023828" cy="648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6" imgW="1955800" imgH="419100" progId="Equation.DSMT4">
                  <p:embed/>
                </p:oleObj>
              </mc:Choice>
              <mc:Fallback>
                <p:oleObj name="Equation" r:id="rId6" imgW="1955800" imgH="4191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041068"/>
                        <a:ext cx="3023828" cy="64813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91750583"/>
              </p:ext>
            </p:extLst>
          </p:nvPr>
        </p:nvGraphicFramePr>
        <p:xfrm>
          <a:off x="107504" y="5121188"/>
          <a:ext cx="3024336" cy="82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8" imgW="1866900" imgH="508000" progId="Equation.DSMT4">
                  <p:embed/>
                </p:oleObj>
              </mc:Choice>
              <mc:Fallback>
                <p:oleObj name="Equation" r:id="rId8" imgW="1866900" imgH="5080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121188"/>
                        <a:ext cx="3024336" cy="8230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下矢印 7"/>
          <p:cNvSpPr/>
          <p:nvPr/>
        </p:nvSpPr>
        <p:spPr bwMode="auto">
          <a:xfrm>
            <a:off x="1528882" y="4725144"/>
            <a:ext cx="351631" cy="37003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522" y="1316203"/>
            <a:ext cx="8658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Monitoring  and manipulating </a:t>
            </a:r>
            <a:r>
              <a:rPr lang="sv-SE" dirty="0"/>
              <a:t>the complex signal </a:t>
            </a:r>
            <a:r>
              <a:rPr lang="sv-SE" dirty="0" smtClean="0"/>
              <a:t>from </a:t>
            </a:r>
            <a:r>
              <a:rPr lang="sv-SE" dirty="0"/>
              <a:t>cavity during the </a:t>
            </a:r>
            <a:r>
              <a:rPr lang="sv-SE" dirty="0" smtClean="0"/>
              <a:t>pulse, dynamic Lorentz force detuning at different gradient could be studied.</a:t>
            </a: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716532" y="6052646"/>
            <a:ext cx="1906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US" altLang="zh-CN" sz="1600" dirty="0"/>
              <a:t>state space equation</a:t>
            </a:r>
            <a:endParaRPr lang="sv-SE" sz="1600" dirty="0"/>
          </a:p>
        </p:txBody>
      </p:sp>
      <p:pic>
        <p:nvPicPr>
          <p:cNvPr id="13" name="Picture 12" descr="FREIA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2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J:\Han Li\DLF\pure pulse input\Eaccpeak9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7551"/>
            <a:ext cx="7003402" cy="43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8229600" cy="634082"/>
          </a:xfrm>
        </p:spPr>
        <p:txBody>
          <a:bodyPr>
            <a:normAutofit/>
          </a:bodyPr>
          <a:lstStyle/>
          <a:p>
            <a:r>
              <a:rPr lang="sv-SE" sz="2800" dirty="0" smtClean="0"/>
              <a:t>Dynamic Lorentz Force detuning (II)</a:t>
            </a:r>
            <a:endParaRPr lang="sv-SE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67744" y="5257800"/>
            <a:ext cx="0" cy="94795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41730" y="5257800"/>
            <a:ext cx="2520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41730" y="6205756"/>
            <a:ext cx="2520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55776" y="5221233"/>
                <a:ext cx="147937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=400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𝐻𝑧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221233"/>
                <a:ext cx="147937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42570" y="5753259"/>
                <a:ext cx="173791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sv-SE" b="0" i="1" baseline="-25000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=1.8×10</m:t>
                      </m:r>
                      <m:r>
                        <a:rPr lang="sv-SE" b="0" i="1" baseline="30000" smtClean="0"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sv-SE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570" y="5753259"/>
                <a:ext cx="173791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0" y="1250333"/>
            <a:ext cx="8658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 smtClean="0"/>
              <a:t>Developed an FPGA-based LabView program for dynamic Lorentz force detuning. 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/>
              <a:t>Dynamic Lorentz Force detuning </a:t>
            </a:r>
            <a:r>
              <a:rPr lang="sv-SE" sz="1600" dirty="0" smtClean="0"/>
              <a:t> will be tested at the maximum accelerating gradient.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 smtClean="0"/>
              <a:t>A Loaded Q value from </a:t>
            </a:r>
            <a:r>
              <a:rPr lang="en-US" altLang="zh-CN" sz="1600" dirty="0"/>
              <a:t>state space </a:t>
            </a:r>
            <a:r>
              <a:rPr lang="en-US" altLang="zh-CN" sz="1600" dirty="0" smtClean="0"/>
              <a:t>equation</a:t>
            </a:r>
            <a:r>
              <a:rPr lang="sv-SE" altLang="zh-CN" sz="1600" dirty="0" smtClean="0"/>
              <a:t> caculation </a:t>
            </a:r>
            <a:r>
              <a:rPr lang="sv-SE" sz="1600" dirty="0" smtClean="0"/>
              <a:t>could be cross check with the VNA measurement.</a:t>
            </a:r>
            <a:endParaRPr lang="sv-SE" sz="1600" baseline="30000" dirty="0" smtClean="0"/>
          </a:p>
        </p:txBody>
      </p:sp>
      <p:pic>
        <p:nvPicPr>
          <p:cNvPr id="11" name="Picture 10" descr="FREIA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gråbå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7" y="2212120"/>
            <a:ext cx="8018954" cy="411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57200"/>
            <a:ext cx="8229600" cy="634082"/>
          </a:xfrm>
        </p:spPr>
        <p:txBody>
          <a:bodyPr>
            <a:normAutofit/>
          </a:bodyPr>
          <a:lstStyle/>
          <a:p>
            <a:r>
              <a:rPr lang="sv-SE" sz="2800" dirty="0"/>
              <a:t>Mechanical</a:t>
            </a:r>
            <a:r>
              <a:rPr lang="sv-SE" sz="2800" dirty="0" smtClean="0"/>
              <a:t> Modes</a:t>
            </a:r>
            <a:endParaRPr lang="sv-SE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269522" y="1245157"/>
            <a:ext cx="86589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Stimulate the cavity by amplitude modulation </a:t>
            </a:r>
            <a:r>
              <a:rPr lang="en-US" sz="1600" dirty="0" smtClean="0"/>
              <a:t>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By </a:t>
            </a:r>
            <a:r>
              <a:rPr lang="en-GB" sz="1600" dirty="0"/>
              <a:t>sweeping the modulation frequency up to 800 Hz, the fit </a:t>
            </a:r>
            <a:r>
              <a:rPr lang="en-GB" sz="1600" dirty="0" smtClean="0"/>
              <a:t>of mechanical modes could be studied.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Slow tuner will be </a:t>
            </a:r>
            <a:r>
              <a:rPr lang="en-US" sz="1600" dirty="0" smtClean="0"/>
              <a:t>in </a:t>
            </a:r>
            <a:r>
              <a:rPr lang="en-US" sz="1600" dirty="0"/>
              <a:t>fixed position</a:t>
            </a:r>
            <a:r>
              <a:rPr lang="en-GB" sz="1600" dirty="0" smtClean="0"/>
              <a:t> .</a:t>
            </a:r>
            <a:endParaRPr lang="sv-SE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2981"/>
              </p:ext>
            </p:extLst>
          </p:nvPr>
        </p:nvGraphicFramePr>
        <p:xfrm>
          <a:off x="5715000" y="3320873"/>
          <a:ext cx="2304256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1296144"/>
              </a:tblGrid>
              <a:tr h="138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N°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Frequency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1 &amp; 2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212 Hz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3 &amp; 4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265 Hz &amp; 275 Hz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6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5 &amp; 6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285 Hz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7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313 Hz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8 to 11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315 Hz to 365 Hz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12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396 Hz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2923849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Simulation from IPNO</a:t>
            </a:r>
            <a:endParaRPr lang="sv-SE" sz="1400" dirty="0"/>
          </a:p>
        </p:txBody>
      </p:sp>
      <p:pic>
        <p:nvPicPr>
          <p:cNvPr id="10" name="Picture 9" descr="FREI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6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35746"/>
            <a:ext cx="8229600" cy="634082"/>
          </a:xfrm>
        </p:spPr>
        <p:txBody>
          <a:bodyPr>
            <a:normAutofit/>
          </a:bodyPr>
          <a:lstStyle/>
          <a:p>
            <a:r>
              <a:rPr lang="sv-SE" sz="2800" dirty="0"/>
              <a:t>Frequency Sensitivity </a:t>
            </a:r>
            <a:r>
              <a:rPr lang="sv-SE" altLang="zh-CN" sz="2800" dirty="0"/>
              <a:t>to</a:t>
            </a:r>
            <a:r>
              <a:rPr lang="sv-SE" sz="2800" dirty="0"/>
              <a:t> Pressure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491464" y="561743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frequency </a:t>
            </a:r>
            <a:r>
              <a:rPr lang="en-GB" sz="2000" dirty="0"/>
              <a:t>shift measured during cool down from 4.2 </a:t>
            </a:r>
            <a:r>
              <a:rPr lang="en-GB" sz="2000" dirty="0" smtClean="0"/>
              <a:t>K (~1030mbar) </a:t>
            </a:r>
            <a:r>
              <a:rPr lang="en-GB" sz="2000" dirty="0"/>
              <a:t>to 2 K </a:t>
            </a:r>
            <a:r>
              <a:rPr lang="en-GB" sz="2000" dirty="0" smtClean="0"/>
              <a:t>(~20mbar) is another method of measurement .</a:t>
            </a:r>
            <a:endParaRPr lang="sv-SE" sz="2000" dirty="0"/>
          </a:p>
        </p:txBody>
      </p:sp>
      <p:sp>
        <p:nvSpPr>
          <p:cNvPr id="15" name="Rectangle 14"/>
          <p:cNvSpPr/>
          <p:nvPr/>
        </p:nvSpPr>
        <p:spPr>
          <a:xfrm>
            <a:off x="242519" y="1591870"/>
            <a:ext cx="8658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By closing both the inlet and outlet of the cryostat,  checking the cavity frequency shift as a function of helium pressure from 20 to 40 mbar.   </a:t>
            </a:r>
            <a:endParaRPr lang="sv-SE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36" y="2438400"/>
            <a:ext cx="4941912" cy="276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692" y="528149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Frequensy sensitivity test rerult of Spoke package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8684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6" y="2133600"/>
            <a:ext cx="5170508" cy="428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562902" y="571130"/>
            <a:ext cx="7677150" cy="504825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en-US" sz="3200" dirty="0"/>
              <a:t>Tuner </a:t>
            </a:r>
            <a:r>
              <a:rPr lang="sv-SE" altLang="en-US" sz="3200" dirty="0" smtClean="0"/>
              <a:t>Sensitivity</a:t>
            </a:r>
            <a:endParaRPr lang="sv-SE" altLang="en-US" sz="3200" dirty="0"/>
          </a:p>
        </p:txBody>
      </p:sp>
      <p:pic>
        <p:nvPicPr>
          <p:cNvPr id="7" name="Picture 3" descr="U:\Freia\freia-drop\08 Equipment\Cryostat01_HNOSS\10 Operation and Maintenance\20151012_CTS installation\P1010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03" y="2223068"/>
            <a:ext cx="298833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:\Freia\freia-drop\08 Equipment\Cryostat01_HNOSS\10 Operation and Maintenance\20151012_CTS installation\P10105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69" y="4114800"/>
            <a:ext cx="1152128" cy="218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356" y="1375295"/>
            <a:ext cx="578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Slow tuner is controlled by Lund system.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altLang="sv-SE" dirty="0">
                <a:ea typeface="宋体" pitchFamily="2" charset="-122"/>
              </a:rPr>
              <a:t>Tuning sensitivity  will be studied at </a:t>
            </a:r>
            <a:r>
              <a:rPr lang="sv-SE" altLang="sv-SE" dirty="0" smtClean="0">
                <a:ea typeface="宋体" pitchFamily="2" charset="-122"/>
              </a:rPr>
              <a:t>2K.</a:t>
            </a:r>
            <a:endParaRPr lang="sv-SE" altLang="sv-SE" dirty="0">
              <a:ea typeface="宋体" pitchFamily="2" charset="-122"/>
            </a:endParaRPr>
          </a:p>
        </p:txBody>
      </p:sp>
      <p:pic>
        <p:nvPicPr>
          <p:cNvPr id="11" name="Picture 10" descr="FREIA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6414907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Tuner sensitivity test result of spoke cavity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2982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2042"/>
            <a:ext cx="8229600" cy="417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dirty="0" smtClean="0"/>
              <a:t>High Beta elliptical cavity</a:t>
            </a:r>
            <a:endParaRPr lang="sv-S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1259632" y="2024844"/>
                <a:ext cx="3277344" cy="8617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23346C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23346C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fontAlgn="ctr">
                  <a:spcBef>
                    <a:spcPct val="50000"/>
                  </a:spcBef>
                  <a:buFontTx/>
                  <a:buNone/>
                </a:pPr>
                <a:r>
                  <a:rPr lang="en-US" altLang="zh-CN" sz="2000" dirty="0" smtClean="0">
                    <a:solidFill>
                      <a:srgbClr val="CC00CC"/>
                    </a:solidFill>
                  </a:rPr>
                  <a:t>Cavity Voltage =</a:t>
                </a:r>
                <a14:m>
                  <m:oMath xmlns:m="http://schemas.openxmlformats.org/officeDocument/2006/math">
                    <m:r>
                      <a:rPr lang="sv-SE" sz="2000" b="1">
                        <a:solidFill>
                          <a:srgbClr val="CC00CC"/>
                        </a:solidFill>
                        <a:latin typeface="Cambria Math"/>
                      </a:rPr>
                      <m:t>𝟏𝟖</m:t>
                    </m:r>
                    <m:r>
                      <a:rPr lang="sv-SE" sz="2000" b="1" i="0" smtClean="0">
                        <a:solidFill>
                          <a:srgbClr val="CC00CC"/>
                        </a:solidFill>
                        <a:latin typeface="Cambria Math"/>
                      </a:rPr>
                      <m:t>.</m:t>
                    </m:r>
                    <m:r>
                      <a:rPr lang="sv-SE" sz="2000" b="1">
                        <a:solidFill>
                          <a:srgbClr val="CC00CC"/>
                        </a:solidFill>
                        <a:latin typeface="Cambria Math"/>
                      </a:rPr>
                      <m:t>𝟑𝟎𝟖</m:t>
                    </m:r>
                  </m:oMath>
                </a14:m>
                <a:r>
                  <a:rPr lang="en-US" altLang="zh-CN" sz="2000" dirty="0">
                    <a:solidFill>
                      <a:srgbClr val="CC00CC"/>
                    </a:solidFill>
                  </a:rPr>
                  <a:t>MV</a:t>
                </a:r>
              </a:p>
              <a:p>
                <a:pPr fontAlgn="ctr">
                  <a:spcBef>
                    <a:spcPct val="50000"/>
                  </a:spcBef>
                  <a:buFontTx/>
                  <a:buNone/>
                </a:pPr>
                <a:r>
                  <a:rPr lang="en-US" altLang="zh-CN" sz="2000" dirty="0">
                    <a:solidFill>
                      <a:srgbClr val="CC00CC"/>
                    </a:solidFill>
                  </a:rPr>
                  <a:t>Detuning = 0Hz</a:t>
                </a:r>
                <a:endParaRPr lang="en-GB" altLang="zh-CN" sz="2000" dirty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024844"/>
                <a:ext cx="3277344" cy="861774"/>
              </a:xfrm>
              <a:prstGeom prst="rect">
                <a:avLst/>
              </a:prstGeom>
              <a:blipFill rotWithShape="1">
                <a:blip r:embed="rId4"/>
                <a:stretch>
                  <a:fillRect l="-2048" t="-4225" r="-1862" b="-1056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29962" y="4034074"/>
            <a:ext cx="176419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</a:rPr>
              <a:t>681kW@QL=7.6E5</a:t>
            </a:r>
            <a:endParaRPr lang="sv-SE" sz="16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04148" y="4372628"/>
            <a:ext cx="648072" cy="46052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5676" y="587727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Enough RF power for us to try the charging time experiment !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11" name="Picture 10" descr="FREI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553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9370"/>
            <a:ext cx="8229600" cy="43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92168" y="1700808"/>
            <a:ext cx="3843927" cy="1728192"/>
          </a:xfrm>
          <a:prstGeom prst="wedgeRoundRectCallout">
            <a:avLst>
              <a:gd name="adj1" fmla="val 77544"/>
              <a:gd name="adj2" fmla="val 15239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2334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2334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fontAlgn="ctr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chemeClr val="hlink"/>
                </a:solidFill>
              </a:rPr>
              <a:t>When QL = </a:t>
            </a:r>
            <a:r>
              <a:rPr lang="en-US" altLang="zh-CN" sz="2000" dirty="0" smtClean="0">
                <a:solidFill>
                  <a:schemeClr val="hlink"/>
                </a:solidFill>
              </a:rPr>
              <a:t>7.6e5</a:t>
            </a:r>
            <a:endParaRPr lang="en-US" altLang="zh-CN" sz="2000" dirty="0">
              <a:solidFill>
                <a:schemeClr val="hlink"/>
              </a:solidFill>
            </a:endParaRPr>
          </a:p>
          <a:p>
            <a:pPr algn="ctr" fontAlgn="ctr"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hlink"/>
                </a:solidFill>
              </a:rPr>
              <a:t>1% </a:t>
            </a:r>
            <a:r>
              <a:rPr lang="en-US" altLang="zh-CN" sz="2000" dirty="0">
                <a:solidFill>
                  <a:schemeClr val="hlink"/>
                </a:solidFill>
              </a:rPr>
              <a:t>more filling power is required for 200Hz </a:t>
            </a:r>
            <a:r>
              <a:rPr lang="en-US" altLang="zh-CN" sz="2000" dirty="0" smtClean="0">
                <a:solidFill>
                  <a:schemeClr val="hlink"/>
                </a:solidFill>
              </a:rPr>
              <a:t>detuning</a:t>
            </a:r>
          </a:p>
          <a:p>
            <a:pPr algn="ctr" fontAlgn="ctr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chemeClr val="hlink"/>
                </a:solidFill>
              </a:rPr>
              <a:t>50% </a:t>
            </a:r>
            <a:r>
              <a:rPr lang="en-US" altLang="zh-CN" sz="2000" dirty="0">
                <a:solidFill>
                  <a:schemeClr val="hlink"/>
                </a:solidFill>
              </a:rPr>
              <a:t>more filling power is required for </a:t>
            </a:r>
            <a:r>
              <a:rPr lang="en-US" altLang="zh-CN" sz="2000" dirty="0" smtClean="0">
                <a:solidFill>
                  <a:schemeClr val="hlink"/>
                </a:solidFill>
              </a:rPr>
              <a:t>1000Hz </a:t>
            </a:r>
            <a:r>
              <a:rPr lang="en-US" altLang="zh-CN" sz="2000" dirty="0">
                <a:solidFill>
                  <a:schemeClr val="hlink"/>
                </a:solidFill>
              </a:rPr>
              <a:t>detuning</a:t>
            </a:r>
            <a:endParaRPr lang="en-GB" altLang="zh-CN" sz="2000" dirty="0">
              <a:solidFill>
                <a:schemeClr val="hlink"/>
              </a:solidFill>
            </a:endParaRPr>
          </a:p>
          <a:p>
            <a:pPr algn="ctr" fontAlgn="ctr">
              <a:spcBef>
                <a:spcPct val="0"/>
              </a:spcBef>
              <a:buFontTx/>
              <a:buNone/>
            </a:pPr>
            <a:endParaRPr lang="en-GB" altLang="zh-CN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4" descr="gråbå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9036"/>
            <a:ext cx="8229600" cy="1143000"/>
          </a:xfrm>
        </p:spPr>
        <p:txBody>
          <a:bodyPr>
            <a:normAutofit/>
          </a:bodyPr>
          <a:lstStyle/>
          <a:p>
            <a:r>
              <a:rPr lang="sv-SE" altLang="zh-CN" sz="3200" dirty="0" smtClean="0"/>
              <a:t>Different filling method</a:t>
            </a:r>
            <a:endParaRPr lang="sv-SE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3548" y="1633815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For steps filling:</a:t>
            </a:r>
            <a:endParaRPr lang="sv-SE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8521" y="2348880"/>
            <a:ext cx="4381471" cy="2873375"/>
            <a:chOff x="2159732" y="1884607"/>
            <a:chExt cx="4485454" cy="3164573"/>
          </a:xfrm>
        </p:grpSpPr>
        <p:grpSp>
          <p:nvGrpSpPr>
            <p:cNvPr id="30" name="Group 29"/>
            <p:cNvGrpSpPr/>
            <p:nvPr/>
          </p:nvGrpSpPr>
          <p:grpSpPr>
            <a:xfrm>
              <a:off x="2159732" y="1884607"/>
              <a:ext cx="4485454" cy="2305623"/>
              <a:chOff x="1990509" y="863424"/>
              <a:chExt cx="4485454" cy="230562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990509" y="1171695"/>
                <a:ext cx="4485454" cy="1997352"/>
                <a:chOff x="2288159" y="3600332"/>
                <a:chExt cx="3685256" cy="1350603"/>
              </a:xfrm>
            </p:grpSpPr>
            <p:sp>
              <p:nvSpPr>
                <p:cNvPr id="5" name="フリーフォーム 62"/>
                <p:cNvSpPr/>
                <p:nvPr/>
              </p:nvSpPr>
              <p:spPr>
                <a:xfrm>
                  <a:off x="2850197" y="4950934"/>
                  <a:ext cx="385522" cy="0"/>
                </a:xfrm>
                <a:custGeom>
                  <a:avLst/>
                  <a:gdLst>
                    <a:gd name="connsiteX0" fmla="*/ 0 w 873303"/>
                    <a:gd name="connsiteY0" fmla="*/ 0 h 0"/>
                    <a:gd name="connsiteX1" fmla="*/ 616450 w 873303"/>
                    <a:gd name="connsiteY1" fmla="*/ 0 h 0"/>
                    <a:gd name="connsiteX2" fmla="*/ 873303 w 873303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3303">
                      <a:moveTo>
                        <a:pt x="0" y="0"/>
                      </a:moveTo>
                      <a:lnTo>
                        <a:pt x="616450" y="0"/>
                      </a:lnTo>
                      <a:lnTo>
                        <a:pt x="873303" y="0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フリーフォーム 63"/>
                <p:cNvSpPr/>
                <p:nvPr/>
              </p:nvSpPr>
              <p:spPr>
                <a:xfrm>
                  <a:off x="3220691" y="3783689"/>
                  <a:ext cx="327977" cy="1167246"/>
                </a:xfrm>
                <a:custGeom>
                  <a:avLst/>
                  <a:gdLst>
                    <a:gd name="connsiteX0" fmla="*/ 0 w 742950"/>
                    <a:gd name="connsiteY0" fmla="*/ 1820333 h 1820333"/>
                    <a:gd name="connsiteX1" fmla="*/ 19050 w 742950"/>
                    <a:gd name="connsiteY1" fmla="*/ 1725083 h 1820333"/>
                    <a:gd name="connsiteX2" fmla="*/ 95250 w 742950"/>
                    <a:gd name="connsiteY2" fmla="*/ 1305983 h 1820333"/>
                    <a:gd name="connsiteX3" fmla="*/ 295275 w 742950"/>
                    <a:gd name="connsiteY3" fmla="*/ 667808 h 1820333"/>
                    <a:gd name="connsiteX4" fmla="*/ 628650 w 742950"/>
                    <a:gd name="connsiteY4" fmla="*/ 105833 h 1820333"/>
                    <a:gd name="connsiteX5" fmla="*/ 742950 w 742950"/>
                    <a:gd name="connsiteY5" fmla="*/ 1058 h 1820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2950" h="1820333">
                      <a:moveTo>
                        <a:pt x="0" y="1820333"/>
                      </a:moveTo>
                      <a:cubicBezTo>
                        <a:pt x="1587" y="1815570"/>
                        <a:pt x="3175" y="1810808"/>
                        <a:pt x="19050" y="1725083"/>
                      </a:cubicBezTo>
                      <a:cubicBezTo>
                        <a:pt x="34925" y="1639358"/>
                        <a:pt x="49213" y="1482195"/>
                        <a:pt x="95250" y="1305983"/>
                      </a:cubicBezTo>
                      <a:cubicBezTo>
                        <a:pt x="141287" y="1129771"/>
                        <a:pt x="206375" y="867833"/>
                        <a:pt x="295275" y="667808"/>
                      </a:cubicBezTo>
                      <a:cubicBezTo>
                        <a:pt x="384175" y="467783"/>
                        <a:pt x="554038" y="216958"/>
                        <a:pt x="628650" y="105833"/>
                      </a:cubicBezTo>
                      <a:cubicBezTo>
                        <a:pt x="703262" y="-5292"/>
                        <a:pt x="723106" y="-2117"/>
                        <a:pt x="742950" y="1058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フリーフォーム 65"/>
                <p:cNvSpPr/>
                <p:nvPr/>
              </p:nvSpPr>
              <p:spPr>
                <a:xfrm>
                  <a:off x="4378942" y="3789040"/>
                  <a:ext cx="1594473" cy="1152887"/>
                </a:xfrm>
                <a:custGeom>
                  <a:avLst/>
                  <a:gdLst>
                    <a:gd name="connsiteX0" fmla="*/ 0 w 3611880"/>
                    <a:gd name="connsiteY0" fmla="*/ 0 h 1842731"/>
                    <a:gd name="connsiteX1" fmla="*/ 60960 w 3611880"/>
                    <a:gd name="connsiteY1" fmla="*/ 220980 h 1842731"/>
                    <a:gd name="connsiteX2" fmla="*/ 236220 w 3611880"/>
                    <a:gd name="connsiteY2" fmla="*/ 701040 h 1842731"/>
                    <a:gd name="connsiteX3" fmla="*/ 533400 w 3611880"/>
                    <a:gd name="connsiteY3" fmla="*/ 1127760 h 1842731"/>
                    <a:gd name="connsiteX4" fmla="*/ 853440 w 3611880"/>
                    <a:gd name="connsiteY4" fmla="*/ 1379220 h 1842731"/>
                    <a:gd name="connsiteX5" fmla="*/ 1440180 w 3611880"/>
                    <a:gd name="connsiteY5" fmla="*/ 1684020 h 1842731"/>
                    <a:gd name="connsiteX6" fmla="*/ 2659380 w 3611880"/>
                    <a:gd name="connsiteY6" fmla="*/ 1828800 h 1842731"/>
                    <a:gd name="connsiteX7" fmla="*/ 3611880 w 3611880"/>
                    <a:gd name="connsiteY7" fmla="*/ 1828800 h 184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11880" h="1842731">
                      <a:moveTo>
                        <a:pt x="0" y="0"/>
                      </a:moveTo>
                      <a:cubicBezTo>
                        <a:pt x="10795" y="52070"/>
                        <a:pt x="21590" y="104140"/>
                        <a:pt x="60960" y="220980"/>
                      </a:cubicBezTo>
                      <a:cubicBezTo>
                        <a:pt x="100330" y="337820"/>
                        <a:pt x="157480" y="549910"/>
                        <a:pt x="236220" y="701040"/>
                      </a:cubicBezTo>
                      <a:cubicBezTo>
                        <a:pt x="314960" y="852170"/>
                        <a:pt x="430530" y="1014730"/>
                        <a:pt x="533400" y="1127760"/>
                      </a:cubicBezTo>
                      <a:cubicBezTo>
                        <a:pt x="636270" y="1240790"/>
                        <a:pt x="702310" y="1286510"/>
                        <a:pt x="853440" y="1379220"/>
                      </a:cubicBezTo>
                      <a:cubicBezTo>
                        <a:pt x="1004570" y="1471930"/>
                        <a:pt x="1139190" y="1609090"/>
                        <a:pt x="1440180" y="1684020"/>
                      </a:cubicBezTo>
                      <a:cubicBezTo>
                        <a:pt x="1741170" y="1758950"/>
                        <a:pt x="2297430" y="1804670"/>
                        <a:pt x="2659380" y="1828800"/>
                      </a:cubicBezTo>
                      <a:cubicBezTo>
                        <a:pt x="3021330" y="1852930"/>
                        <a:pt x="3316605" y="1840865"/>
                        <a:pt x="3611880" y="1828800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直線コネクタ 3"/>
                <p:cNvCxnSpPr>
                  <a:stCxn id="6" idx="5"/>
                  <a:endCxn id="7" idx="0"/>
                </p:cNvCxnSpPr>
                <p:nvPr/>
              </p:nvCxnSpPr>
              <p:spPr>
                <a:xfrm>
                  <a:off x="3548668" y="3784367"/>
                  <a:ext cx="830274" cy="4673"/>
                </a:xfrm>
                <a:prstGeom prst="lin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" name="直線コネクタ 7"/>
                <p:cNvCxnSpPr/>
                <p:nvPr/>
              </p:nvCxnSpPr>
              <p:spPr>
                <a:xfrm flipV="1">
                  <a:off x="3235719" y="3648652"/>
                  <a:ext cx="312949" cy="67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コネクタ 10"/>
                <p:cNvCxnSpPr/>
                <p:nvPr/>
              </p:nvCxnSpPr>
              <p:spPr>
                <a:xfrm flipH="1">
                  <a:off x="3548668" y="3648652"/>
                  <a:ext cx="1" cy="4311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68"/>
                <p:cNvCxnSpPr/>
                <p:nvPr/>
              </p:nvCxnSpPr>
              <p:spPr>
                <a:xfrm flipV="1">
                  <a:off x="3548668" y="4079845"/>
                  <a:ext cx="827008" cy="33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76"/>
                <p:cNvCxnSpPr/>
                <p:nvPr/>
              </p:nvCxnSpPr>
              <p:spPr>
                <a:xfrm>
                  <a:off x="4372411" y="4083644"/>
                  <a:ext cx="6531" cy="8348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77"/>
                <p:cNvCxnSpPr>
                  <a:endCxn id="7" idx="7"/>
                </p:cNvCxnSpPr>
                <p:nvPr/>
              </p:nvCxnSpPr>
              <p:spPr>
                <a:xfrm>
                  <a:off x="4372411" y="4918537"/>
                  <a:ext cx="1601004" cy="1467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87"/>
                <p:cNvCxnSpPr>
                  <a:endCxn id="5" idx="2"/>
                </p:cNvCxnSpPr>
                <p:nvPr/>
              </p:nvCxnSpPr>
              <p:spPr>
                <a:xfrm>
                  <a:off x="3235719" y="3648652"/>
                  <a:ext cx="0" cy="130228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5" name="オブジェクト 9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17732479"/>
                    </p:ext>
                  </p:extLst>
                </p:nvPr>
              </p:nvGraphicFramePr>
              <p:xfrm>
                <a:off x="5165383" y="3605683"/>
                <a:ext cx="246063" cy="366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58" name="Equation" r:id="rId4" imgW="228600" imgH="279360" progId="Equation.DSMT4">
                        <p:embed/>
                      </p:oleObj>
                    </mc:Choice>
                    <mc:Fallback>
                      <p:oleObj name="Equation" r:id="rId4" imgW="22860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65383" y="3605683"/>
                              <a:ext cx="246063" cy="366713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rgbClr val="0000FF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6" name="オブジェクト 9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35627674"/>
                    </p:ext>
                  </p:extLst>
                </p:nvPr>
              </p:nvGraphicFramePr>
              <p:xfrm>
                <a:off x="2288159" y="3600332"/>
                <a:ext cx="344488" cy="366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59" name="Equation" r:id="rId6" imgW="317160" imgH="279360" progId="Equation.DSMT4">
                        <p:embed/>
                      </p:oleObj>
                    </mc:Choice>
                    <mc:Fallback>
                      <p:oleObj name="Equation" r:id="rId6" imgW="31716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288159" y="3600332"/>
                              <a:ext cx="344488" cy="366713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直線コネクタ 95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2850197" y="4950934"/>
                  <a:ext cx="370494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Arrow Connector 18"/>
              <p:cNvCxnSpPr/>
              <p:nvPr/>
            </p:nvCxnSpPr>
            <p:spPr>
              <a:xfrm>
                <a:off x="2407574" y="1504774"/>
                <a:ext cx="73955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7" idx="1"/>
              </p:cNvCxnSpPr>
              <p:nvPr/>
            </p:nvCxnSpPr>
            <p:spPr>
              <a:xfrm flipH="1">
                <a:off x="4568028" y="1655226"/>
                <a:ext cx="933616" cy="0"/>
              </a:xfrm>
              <a:prstGeom prst="straightConnector1">
                <a:avLst/>
              </a:prstGeom>
              <a:ln w="19050">
                <a:solidFill>
                  <a:srgbClr val="0E15A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909201" y="863424"/>
                <a:ext cx="834707" cy="4067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681kw</a:t>
                </a:r>
                <a:endParaRPr lang="sv-SE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600045" y="1517113"/>
                <a:ext cx="834707" cy="4067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231kw</a:t>
                </a:r>
                <a:endParaRPr lang="sv-SE" dirty="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3316348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707904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716016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316348" y="4797152"/>
              <a:ext cx="39155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275856" y="4549939"/>
              <a:ext cx="6120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300µs</a:t>
              </a:r>
              <a:endParaRPr lang="sv-SE" sz="1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707904" y="4797152"/>
              <a:ext cx="9886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913131" y="4549938"/>
              <a:ext cx="6120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2.86 ms</a:t>
              </a:r>
              <a:endParaRPr lang="sv-SE" sz="1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48784" y="2278915"/>
            <a:ext cx="4485454" cy="3164573"/>
            <a:chOff x="2159732" y="1884607"/>
            <a:chExt cx="4485454" cy="3164573"/>
          </a:xfrm>
        </p:grpSpPr>
        <p:grpSp>
          <p:nvGrpSpPr>
            <p:cNvPr id="38" name="Group 37"/>
            <p:cNvGrpSpPr/>
            <p:nvPr/>
          </p:nvGrpSpPr>
          <p:grpSpPr>
            <a:xfrm>
              <a:off x="2159732" y="1884607"/>
              <a:ext cx="4485454" cy="2305623"/>
              <a:chOff x="1990509" y="863424"/>
              <a:chExt cx="4485454" cy="2305623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990509" y="1171695"/>
                <a:ext cx="4485454" cy="1997352"/>
                <a:chOff x="2288159" y="3600332"/>
                <a:chExt cx="3685256" cy="1350603"/>
              </a:xfrm>
            </p:grpSpPr>
            <p:sp>
              <p:nvSpPr>
                <p:cNvPr id="51" name="フリーフォーム 62"/>
                <p:cNvSpPr/>
                <p:nvPr/>
              </p:nvSpPr>
              <p:spPr>
                <a:xfrm>
                  <a:off x="2850197" y="4950934"/>
                  <a:ext cx="385522" cy="0"/>
                </a:xfrm>
                <a:custGeom>
                  <a:avLst/>
                  <a:gdLst>
                    <a:gd name="connsiteX0" fmla="*/ 0 w 873303"/>
                    <a:gd name="connsiteY0" fmla="*/ 0 h 0"/>
                    <a:gd name="connsiteX1" fmla="*/ 616450 w 873303"/>
                    <a:gd name="connsiteY1" fmla="*/ 0 h 0"/>
                    <a:gd name="connsiteX2" fmla="*/ 873303 w 873303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3303">
                      <a:moveTo>
                        <a:pt x="0" y="0"/>
                      </a:moveTo>
                      <a:lnTo>
                        <a:pt x="616450" y="0"/>
                      </a:lnTo>
                      <a:lnTo>
                        <a:pt x="873303" y="0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フリーフォーム 63"/>
                <p:cNvSpPr/>
                <p:nvPr/>
              </p:nvSpPr>
              <p:spPr>
                <a:xfrm>
                  <a:off x="3220691" y="3783689"/>
                  <a:ext cx="327977" cy="1167246"/>
                </a:xfrm>
                <a:custGeom>
                  <a:avLst/>
                  <a:gdLst>
                    <a:gd name="connsiteX0" fmla="*/ 0 w 742950"/>
                    <a:gd name="connsiteY0" fmla="*/ 1820333 h 1820333"/>
                    <a:gd name="connsiteX1" fmla="*/ 19050 w 742950"/>
                    <a:gd name="connsiteY1" fmla="*/ 1725083 h 1820333"/>
                    <a:gd name="connsiteX2" fmla="*/ 95250 w 742950"/>
                    <a:gd name="connsiteY2" fmla="*/ 1305983 h 1820333"/>
                    <a:gd name="connsiteX3" fmla="*/ 295275 w 742950"/>
                    <a:gd name="connsiteY3" fmla="*/ 667808 h 1820333"/>
                    <a:gd name="connsiteX4" fmla="*/ 628650 w 742950"/>
                    <a:gd name="connsiteY4" fmla="*/ 105833 h 1820333"/>
                    <a:gd name="connsiteX5" fmla="*/ 742950 w 742950"/>
                    <a:gd name="connsiteY5" fmla="*/ 1058 h 1820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2950" h="1820333">
                      <a:moveTo>
                        <a:pt x="0" y="1820333"/>
                      </a:moveTo>
                      <a:cubicBezTo>
                        <a:pt x="1587" y="1815570"/>
                        <a:pt x="3175" y="1810808"/>
                        <a:pt x="19050" y="1725083"/>
                      </a:cubicBezTo>
                      <a:cubicBezTo>
                        <a:pt x="34925" y="1639358"/>
                        <a:pt x="49213" y="1482195"/>
                        <a:pt x="95250" y="1305983"/>
                      </a:cubicBezTo>
                      <a:cubicBezTo>
                        <a:pt x="141287" y="1129771"/>
                        <a:pt x="206375" y="867833"/>
                        <a:pt x="295275" y="667808"/>
                      </a:cubicBezTo>
                      <a:cubicBezTo>
                        <a:pt x="384175" y="467783"/>
                        <a:pt x="554038" y="216958"/>
                        <a:pt x="628650" y="105833"/>
                      </a:cubicBezTo>
                      <a:cubicBezTo>
                        <a:pt x="703262" y="-5292"/>
                        <a:pt x="723106" y="-2117"/>
                        <a:pt x="742950" y="1058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フリーフォーム 65"/>
                <p:cNvSpPr/>
                <p:nvPr/>
              </p:nvSpPr>
              <p:spPr>
                <a:xfrm>
                  <a:off x="4378942" y="3789040"/>
                  <a:ext cx="1594473" cy="1152887"/>
                </a:xfrm>
                <a:custGeom>
                  <a:avLst/>
                  <a:gdLst>
                    <a:gd name="connsiteX0" fmla="*/ 0 w 3611880"/>
                    <a:gd name="connsiteY0" fmla="*/ 0 h 1842731"/>
                    <a:gd name="connsiteX1" fmla="*/ 60960 w 3611880"/>
                    <a:gd name="connsiteY1" fmla="*/ 220980 h 1842731"/>
                    <a:gd name="connsiteX2" fmla="*/ 236220 w 3611880"/>
                    <a:gd name="connsiteY2" fmla="*/ 701040 h 1842731"/>
                    <a:gd name="connsiteX3" fmla="*/ 533400 w 3611880"/>
                    <a:gd name="connsiteY3" fmla="*/ 1127760 h 1842731"/>
                    <a:gd name="connsiteX4" fmla="*/ 853440 w 3611880"/>
                    <a:gd name="connsiteY4" fmla="*/ 1379220 h 1842731"/>
                    <a:gd name="connsiteX5" fmla="*/ 1440180 w 3611880"/>
                    <a:gd name="connsiteY5" fmla="*/ 1684020 h 1842731"/>
                    <a:gd name="connsiteX6" fmla="*/ 2659380 w 3611880"/>
                    <a:gd name="connsiteY6" fmla="*/ 1828800 h 1842731"/>
                    <a:gd name="connsiteX7" fmla="*/ 3611880 w 3611880"/>
                    <a:gd name="connsiteY7" fmla="*/ 1828800 h 184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11880" h="1842731">
                      <a:moveTo>
                        <a:pt x="0" y="0"/>
                      </a:moveTo>
                      <a:cubicBezTo>
                        <a:pt x="10795" y="52070"/>
                        <a:pt x="21590" y="104140"/>
                        <a:pt x="60960" y="220980"/>
                      </a:cubicBezTo>
                      <a:cubicBezTo>
                        <a:pt x="100330" y="337820"/>
                        <a:pt x="157480" y="549910"/>
                        <a:pt x="236220" y="701040"/>
                      </a:cubicBezTo>
                      <a:cubicBezTo>
                        <a:pt x="314960" y="852170"/>
                        <a:pt x="430530" y="1014730"/>
                        <a:pt x="533400" y="1127760"/>
                      </a:cubicBezTo>
                      <a:cubicBezTo>
                        <a:pt x="636270" y="1240790"/>
                        <a:pt x="702310" y="1286510"/>
                        <a:pt x="853440" y="1379220"/>
                      </a:cubicBezTo>
                      <a:cubicBezTo>
                        <a:pt x="1004570" y="1471930"/>
                        <a:pt x="1139190" y="1609090"/>
                        <a:pt x="1440180" y="1684020"/>
                      </a:cubicBezTo>
                      <a:cubicBezTo>
                        <a:pt x="1741170" y="1758950"/>
                        <a:pt x="2297430" y="1804670"/>
                        <a:pt x="2659380" y="1828800"/>
                      </a:cubicBezTo>
                      <a:cubicBezTo>
                        <a:pt x="3021330" y="1852930"/>
                        <a:pt x="3316605" y="1840865"/>
                        <a:pt x="3611880" y="1828800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直線コネクタ 3"/>
                <p:cNvCxnSpPr>
                  <a:stCxn id="52" idx="5"/>
                  <a:endCxn id="53" idx="0"/>
                </p:cNvCxnSpPr>
                <p:nvPr/>
              </p:nvCxnSpPr>
              <p:spPr>
                <a:xfrm>
                  <a:off x="3548668" y="3784367"/>
                  <a:ext cx="830274" cy="4673"/>
                </a:xfrm>
                <a:prstGeom prst="lin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5" name="直線コネクタ 7"/>
                <p:cNvCxnSpPr/>
                <p:nvPr/>
              </p:nvCxnSpPr>
              <p:spPr>
                <a:xfrm flipV="1">
                  <a:off x="3235719" y="3648652"/>
                  <a:ext cx="312949" cy="67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10"/>
                <p:cNvCxnSpPr/>
                <p:nvPr/>
              </p:nvCxnSpPr>
              <p:spPr>
                <a:xfrm flipH="1">
                  <a:off x="3548668" y="3648652"/>
                  <a:ext cx="1" cy="4311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68"/>
                <p:cNvCxnSpPr/>
                <p:nvPr/>
              </p:nvCxnSpPr>
              <p:spPr>
                <a:xfrm flipV="1">
                  <a:off x="3548668" y="4079845"/>
                  <a:ext cx="827008" cy="33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76"/>
                <p:cNvCxnSpPr/>
                <p:nvPr/>
              </p:nvCxnSpPr>
              <p:spPr>
                <a:xfrm>
                  <a:off x="4372411" y="4083644"/>
                  <a:ext cx="6531" cy="8348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77"/>
                <p:cNvCxnSpPr>
                  <a:endCxn id="53" idx="7"/>
                </p:cNvCxnSpPr>
                <p:nvPr/>
              </p:nvCxnSpPr>
              <p:spPr>
                <a:xfrm>
                  <a:off x="4372411" y="4918537"/>
                  <a:ext cx="1601004" cy="1467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87"/>
                <p:cNvCxnSpPr>
                  <a:endCxn id="51" idx="2"/>
                </p:cNvCxnSpPr>
                <p:nvPr/>
              </p:nvCxnSpPr>
              <p:spPr>
                <a:xfrm>
                  <a:off x="3235719" y="3648652"/>
                  <a:ext cx="0" cy="130228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61" name="オブジェクト 9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49831690"/>
                    </p:ext>
                  </p:extLst>
                </p:nvPr>
              </p:nvGraphicFramePr>
              <p:xfrm>
                <a:off x="5165383" y="3605683"/>
                <a:ext cx="246063" cy="366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60" name="Equation" r:id="rId8" imgW="228600" imgH="279360" progId="Equation.DSMT4">
                        <p:embed/>
                      </p:oleObj>
                    </mc:Choice>
                    <mc:Fallback>
                      <p:oleObj name="Equation" r:id="rId8" imgW="22860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65383" y="3605683"/>
                              <a:ext cx="246063" cy="366713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rgbClr val="0000FF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2" name="オブジェクト 9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94288939"/>
                    </p:ext>
                  </p:extLst>
                </p:nvPr>
              </p:nvGraphicFramePr>
              <p:xfrm>
                <a:off x="2288159" y="3600332"/>
                <a:ext cx="344488" cy="366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61" name="Equation" r:id="rId9" imgW="317160" imgH="279360" progId="Equation.DSMT4">
                        <p:embed/>
                      </p:oleObj>
                    </mc:Choice>
                    <mc:Fallback>
                      <p:oleObj name="Equation" r:id="rId9" imgW="31716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288159" y="3600332"/>
                              <a:ext cx="344488" cy="366713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63" name="直線コネクタ 95"/>
                <p:cNvCxnSpPr>
                  <a:stCxn id="51" idx="0"/>
                  <a:endCxn id="52" idx="0"/>
                </p:cNvCxnSpPr>
                <p:nvPr/>
              </p:nvCxnSpPr>
              <p:spPr>
                <a:xfrm>
                  <a:off x="2850197" y="4950934"/>
                  <a:ext cx="370494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Arrow Connector 46"/>
              <p:cNvCxnSpPr/>
              <p:nvPr/>
            </p:nvCxnSpPr>
            <p:spPr>
              <a:xfrm>
                <a:off x="2407574" y="1504774"/>
                <a:ext cx="73955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endCxn id="53" idx="1"/>
              </p:cNvCxnSpPr>
              <p:nvPr/>
            </p:nvCxnSpPr>
            <p:spPr>
              <a:xfrm flipH="1">
                <a:off x="4568028" y="1655226"/>
                <a:ext cx="933616" cy="0"/>
              </a:xfrm>
              <a:prstGeom prst="straightConnector1">
                <a:avLst/>
              </a:prstGeom>
              <a:ln w="19050">
                <a:solidFill>
                  <a:srgbClr val="0E15A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2909202" y="863424"/>
                <a:ext cx="98474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1100kw</a:t>
                </a:r>
                <a:endParaRPr lang="sv-SE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600045" y="1517113"/>
                <a:ext cx="83470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231kw</a:t>
                </a:r>
                <a:endParaRPr lang="sv-SE" dirty="0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3316348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07904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716016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316348" y="4797152"/>
              <a:ext cx="39155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275856" y="4549939"/>
              <a:ext cx="6120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211µs</a:t>
              </a:r>
              <a:endParaRPr lang="sv-SE" sz="10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707904" y="4797152"/>
              <a:ext cx="9886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913131" y="4549938"/>
              <a:ext cx="6120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2.86 ms</a:t>
              </a:r>
              <a:endParaRPr lang="sv-SE" sz="1000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831273" y="5589240"/>
            <a:ext cx="90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(a)</a:t>
            </a:r>
            <a:endParaRPr lang="sv-SE" dirty="0"/>
          </a:p>
        </p:txBody>
      </p:sp>
      <p:sp>
        <p:nvSpPr>
          <p:cNvPr id="65" name="TextBox 64"/>
          <p:cNvSpPr txBox="1"/>
          <p:nvPr/>
        </p:nvSpPr>
        <p:spPr>
          <a:xfrm>
            <a:off x="6239016" y="5661248"/>
            <a:ext cx="90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(b)</a:t>
            </a:r>
            <a:endParaRPr lang="sv-SE" dirty="0"/>
          </a:p>
        </p:txBody>
      </p:sp>
      <p:pic>
        <p:nvPicPr>
          <p:cNvPr id="67" name="Picture 66" descr="FREIA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99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Conclution</a:t>
            </a:r>
            <a:endParaRPr lang="sv-S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 smtClean="0"/>
              <a:t>Hardwares are in place.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 smtClean="0"/>
              <a:t>Software have been tested and are ready for running.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 smtClean="0"/>
              <a:t>Test technologe has been checked in privious tests.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 smtClean="0"/>
              <a:t>Experience from the test of spoke packege will be helpful in the test of HB elliptical cavity.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49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Prepare at FREIA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6556" y="1905000"/>
            <a:ext cx="76440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1.RF source: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Modulator : reach full power, </a:t>
            </a:r>
            <a:r>
              <a:rPr lang="sv-SE" dirty="0" smtClean="0"/>
              <a:t>2.6 </a:t>
            </a:r>
            <a:r>
              <a:rPr lang="sv-SE" altLang="zh-CN" dirty="0" smtClean="0"/>
              <a:t>ms </a:t>
            </a:r>
            <a:r>
              <a:rPr lang="sv-SE" dirty="0" smtClean="0"/>
              <a:t>and 14 Hz repetition rate </a:t>
            </a:r>
            <a:r>
              <a:rPr lang="zh-CN" altLang="sv-SE" dirty="0" smtClean="0"/>
              <a:t>（</a:t>
            </a:r>
            <a:r>
              <a:rPr lang="sv-SE" altLang="zh-CN" dirty="0" smtClean="0"/>
              <a:t>change to PPT </a:t>
            </a:r>
            <a:r>
              <a:rPr lang="zh-CN" altLang="sv-SE" dirty="0" smtClean="0"/>
              <a:t>）</a:t>
            </a:r>
            <a:endParaRPr lang="sv-SE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RF circulator: </a:t>
            </a:r>
            <a:r>
              <a:rPr lang="sv-SE" dirty="0" smtClean="0"/>
              <a:t>successfully tested </a:t>
            </a:r>
            <a:r>
              <a:rPr lang="sv-SE" dirty="0" smtClean="0"/>
              <a:t>with the klystron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RF directional coupler: coupling factor (60dB)  with a </a:t>
            </a:r>
            <a:r>
              <a:rPr lang="sv-SE" dirty="0" smtClean="0"/>
              <a:t>directivity (</a:t>
            </a:r>
            <a:r>
              <a:rPr lang="sv-SE" dirty="0" smtClean="0"/>
              <a:t>40 or 30 dB)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RF distribution: doornob is installed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Klystron: </a:t>
            </a:r>
            <a:r>
              <a:rPr lang="sv-SE" dirty="0"/>
              <a:t>successfully tested </a:t>
            </a:r>
            <a:r>
              <a:rPr lang="sv-SE" dirty="0" smtClean="0"/>
              <a:t>up to 1MW@400us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2</a:t>
            </a:r>
            <a:r>
              <a:rPr lang="sv-SE" dirty="0" smtClean="0"/>
              <a:t>. Cryogenic: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Cooling capacity: 140W at 4K and 90W at 1,8 K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LN</a:t>
            </a:r>
            <a:r>
              <a:rPr lang="sv-SE" baseline="-25000" dirty="0" smtClean="0"/>
              <a:t>2</a:t>
            </a:r>
            <a:r>
              <a:rPr lang="sv-SE" dirty="0" smtClean="0"/>
              <a:t> cooldown: around 21.5 hrs at last run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LHe cooldown: 4.48K/min at last run </a:t>
            </a:r>
            <a:r>
              <a:rPr lang="sv-SE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sz="1400" b="1" dirty="0" smtClean="0">
                <a:solidFill>
                  <a:schemeClr val="accent5">
                    <a:lumMod val="75000"/>
                  </a:schemeClr>
                </a:solidFill>
              </a:rPr>
              <a:t>as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fast as </a:t>
            </a:r>
            <a:r>
              <a:rPr lang="en-GB" sz="1400" b="1" dirty="0" smtClean="0">
                <a:solidFill>
                  <a:schemeClr val="accent5">
                    <a:lumMod val="75000"/>
                  </a:schemeClr>
                </a:solidFill>
              </a:rPr>
              <a:t>possible from CEA suggestion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v-SE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System static heat load(without cavity and related piping): 1W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Pressure sensor: two pressure sensors </a:t>
            </a:r>
            <a:r>
              <a:rPr lang="sv-SE" altLang="zh-CN" dirty="0" smtClean="0"/>
              <a:t>used </a:t>
            </a:r>
            <a:r>
              <a:rPr lang="sv-SE" dirty="0" smtClean="0"/>
              <a:t>to cross-check at 2 K tank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Temperature sensors location: </a:t>
            </a:r>
            <a:r>
              <a:rPr lang="sv-SE" dirty="0"/>
              <a:t>8 </a:t>
            </a:r>
            <a:r>
              <a:rPr lang="sv-SE" altLang="zh-CN" dirty="0"/>
              <a:t>s</a:t>
            </a:r>
            <a:r>
              <a:rPr lang="sv-SE" dirty="0"/>
              <a:t>ensors is connated with the cavity</a:t>
            </a:r>
          </a:p>
        </p:txBody>
      </p:sp>
      <p:pic>
        <p:nvPicPr>
          <p:cNvPr id="7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4612"/>
            <a:ext cx="2342244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5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8153400" cy="568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3. LLRF</a:t>
            </a:r>
            <a:r>
              <a:rPr lang="sv-SE" dirty="0" smtClean="0"/>
              <a:t>:</a:t>
            </a:r>
            <a:endParaRPr lang="sv-SE" dirty="0"/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All subsystems connected to EPICS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PLC for slow control (water, vacuum, interlocks, radiation protection)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µTCA LLRF and timing (LU)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cRIO</a:t>
            </a:r>
            <a:r>
              <a:rPr lang="en-US" sz="1600" dirty="0"/>
              <a:t> for fast interlocks (programmed in LabVIEW)</a:t>
            </a:r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Almost all data archived using archive appliance (and CS-Studio archiver as backup)</a:t>
            </a:r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CS-Studio BEAST alarm server</a:t>
            </a:r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CS-Studio BOY as a primary user </a:t>
            </a:r>
            <a:r>
              <a:rPr lang="en-US" dirty="0" smtClean="0"/>
              <a:t>interface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Lund LLRF system: </a:t>
            </a:r>
            <a:endParaRPr lang="sv-SE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Different runing modes have been tested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Different rising time (within 300us) and pulse length is available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Different repetition rate is available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Tuner feedback system is not available currently</a:t>
            </a:r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SEL: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A </a:t>
            </a:r>
            <a:r>
              <a:rPr lang="en-GB" sz="1600" dirty="0"/>
              <a:t>pulse </a:t>
            </a:r>
            <a:r>
              <a:rPr lang="en-GB" sz="1600" dirty="0" smtClean="0"/>
              <a:t>mode </a:t>
            </a:r>
            <a:r>
              <a:rPr lang="en-GB" sz="1600" dirty="0"/>
              <a:t>at high power level has been tested at last run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Developed </a:t>
            </a:r>
            <a:r>
              <a:rPr lang="en-GB" sz="1600" dirty="0"/>
              <a:t>digital phase shifter and gain-controller</a:t>
            </a:r>
            <a:endParaRPr lang="sv-SE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Base on LabView: connect </a:t>
            </a:r>
            <a:r>
              <a:rPr lang="en-US" sz="1600" dirty="0"/>
              <a:t>most of the laboratory instruments </a:t>
            </a:r>
            <a:r>
              <a:rPr lang="en-US" sz="1200" dirty="0"/>
              <a:t>(oscilloscopes, signal generators, spectrum analyzers, power meters, vector network analyzer)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NI PXIe fast data acquisition </a:t>
            </a:r>
            <a:r>
              <a:rPr lang="en-US" sz="1200" dirty="0"/>
              <a:t>(10 channels, 250 </a:t>
            </a:r>
            <a:r>
              <a:rPr lang="en-US" sz="1200" dirty="0" err="1"/>
              <a:t>Ms</a:t>
            </a:r>
            <a:r>
              <a:rPr lang="en-US" sz="1200" dirty="0"/>
              <a:t>/s, input bandwidth 800 </a:t>
            </a:r>
            <a:r>
              <a:rPr lang="en-US" sz="1200" dirty="0" err="1"/>
              <a:t>Mhz</a:t>
            </a:r>
            <a:r>
              <a:rPr lang="en-US" sz="1200" dirty="0"/>
              <a:t>, Self Exited Loop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68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9906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4.Interlocks</a:t>
            </a:r>
            <a:endParaRPr lang="en-US" dirty="0"/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Arc detectors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Multipacting</a:t>
            </a:r>
            <a:r>
              <a:rPr lang="en-US" dirty="0"/>
              <a:t> detectors </a:t>
            </a:r>
            <a:r>
              <a:rPr lang="en-US" sz="1600" dirty="0"/>
              <a:t>(</a:t>
            </a:r>
            <a:r>
              <a:rPr lang="en-US" sz="1600" dirty="0" smtClean="0"/>
              <a:t>threshold)</a:t>
            </a:r>
            <a:endParaRPr lang="en-US" sz="1600" dirty="0"/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Vacuum levels </a:t>
            </a:r>
            <a:r>
              <a:rPr lang="en-US" sz="1600" dirty="0"/>
              <a:t>(threshold/ADC)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Radiation </a:t>
            </a:r>
            <a:r>
              <a:rPr lang="en-US" dirty="0" smtClean="0"/>
              <a:t>monitors ( more monitors or test from ESS)</a:t>
            </a:r>
            <a:endParaRPr lang="en-US" dirty="0"/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Quench </a:t>
            </a:r>
            <a:r>
              <a:rPr lang="en-US" dirty="0" smtClean="0"/>
              <a:t>detector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 smtClean="0"/>
              <a:t>5.Software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Developed </a:t>
            </a:r>
            <a:r>
              <a:rPr lang="sv-SE" altLang="zh-CN" dirty="0"/>
              <a:t>an coupler auto conditioning system in LabView.</a:t>
            </a:r>
          </a:p>
          <a:p>
            <a:pPr lvl="2">
              <a:buClr>
                <a:srgbClr val="C00000"/>
              </a:buClr>
            </a:pPr>
            <a:r>
              <a:rPr lang="sv-SE" dirty="0"/>
              <a:t> </a:t>
            </a:r>
            <a:r>
              <a:rPr lang="sv-SE" dirty="0" smtClean="0"/>
              <a:t>  </a:t>
            </a:r>
            <a:r>
              <a:rPr lang="en-US" dirty="0" smtClean="0"/>
              <a:t>( </a:t>
            </a:r>
            <a:r>
              <a:rPr lang="en-US" dirty="0"/>
              <a:t>different pulse length, power level and repetition rates are available)   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Developed </a:t>
            </a:r>
            <a:r>
              <a:rPr lang="sv-SE" altLang="zh-CN" dirty="0"/>
              <a:t>SEL control  and data acquisition system in LabView.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Developed </a:t>
            </a:r>
            <a:r>
              <a:rPr lang="sv-SE" dirty="0"/>
              <a:t>frequency tracing</a:t>
            </a:r>
            <a:r>
              <a:rPr lang="sv-SE" altLang="zh-CN" dirty="0"/>
              <a:t> and data acquisition system in LabView.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Developed </a:t>
            </a:r>
            <a:r>
              <a:rPr lang="sv-SE" dirty="0"/>
              <a:t>dynamic Lorentz force detuning </a:t>
            </a:r>
            <a:r>
              <a:rPr lang="sv-SE" altLang="zh-CN" dirty="0"/>
              <a:t>in LabView.</a:t>
            </a:r>
          </a:p>
          <a:p>
            <a:pPr lvl="1"/>
            <a:endParaRPr lang="sv-SE" altLang="zh-CN" dirty="0" smtClean="0"/>
          </a:p>
          <a:p>
            <a:pPr lvl="1"/>
            <a:r>
              <a:rPr lang="sv-SE" dirty="0"/>
              <a:t> </a:t>
            </a:r>
            <a:r>
              <a:rPr lang="sv-SE" dirty="0" smtClean="0"/>
              <a:t> </a:t>
            </a:r>
            <a:endParaRPr lang="sv-SE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14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RF </a:t>
            </a:r>
            <a:r>
              <a:rPr lang="sv-SE" sz="3200" dirty="0" smtClean="0"/>
              <a:t>Test </a:t>
            </a:r>
            <a:r>
              <a:rPr lang="sv-SE" sz="3200" dirty="0"/>
              <a:t>Goals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194" y="1600200"/>
            <a:ext cx="8479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altLang="zh-CN" sz="2400" dirty="0" smtClean="0"/>
              <a:t>The </a:t>
            </a:r>
            <a:r>
              <a:rPr lang="sv-SE" sz="2400" dirty="0" smtClean="0"/>
              <a:t>test of HB elliptical cavity has </a:t>
            </a:r>
            <a:r>
              <a:rPr lang="sv-SE" sz="2400" dirty="0"/>
              <a:t>the following </a:t>
            </a:r>
            <a:r>
              <a:rPr lang="sv-SE" sz="2400" dirty="0" smtClean="0"/>
              <a:t>goals: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verify cooling procedures,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verify </a:t>
            </a:r>
            <a:r>
              <a:rPr lang="en-US" sz="1400" dirty="0"/>
              <a:t>power coupler </a:t>
            </a:r>
            <a:r>
              <a:rPr lang="en-US" sz="1400" dirty="0" smtClean="0"/>
              <a:t>conditioning procedure, coupler ability </a:t>
            </a:r>
            <a:r>
              <a:rPr lang="en-US" sz="1400" dirty="0"/>
              <a:t>and performance, </a:t>
            </a:r>
            <a:endParaRPr lang="en-US" sz="1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verify </a:t>
            </a:r>
            <a:r>
              <a:rPr lang="en-US" sz="1400" dirty="0"/>
              <a:t>cavity intrinsic ability, accelerating performance, mechanical </a:t>
            </a:r>
            <a:r>
              <a:rPr lang="en-US" sz="1400" dirty="0" err="1" smtClean="0"/>
              <a:t>behaviour</a:t>
            </a:r>
            <a:r>
              <a:rPr lang="en-US" sz="1400" dirty="0"/>
              <a:t>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verify LLRF ability and performance, </a:t>
            </a:r>
            <a:endParaRPr lang="en-US" sz="1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verify </a:t>
            </a:r>
            <a:r>
              <a:rPr lang="en-US" sz="1400" dirty="0"/>
              <a:t>the high power RF </a:t>
            </a:r>
            <a:r>
              <a:rPr lang="en-US" sz="1400" dirty="0" smtClean="0"/>
              <a:t>amplifier </a:t>
            </a:r>
            <a:r>
              <a:rPr lang="en-US" sz="1400" dirty="0"/>
              <a:t>ability and performance in combination with </a:t>
            </a:r>
            <a:r>
              <a:rPr lang="en-US" sz="1400" dirty="0" smtClean="0"/>
              <a:t>the </a:t>
            </a:r>
            <a:r>
              <a:rPr lang="sv-SE" sz="1400" dirty="0" smtClean="0"/>
              <a:t>cavity </a:t>
            </a:r>
            <a:r>
              <a:rPr lang="sv-SE" sz="1400" dirty="0"/>
              <a:t>and LLRF</a:t>
            </a:r>
            <a:r>
              <a:rPr lang="sv-SE" sz="1400" dirty="0" smtClean="0"/>
              <a:t>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verify cold tuning system (CTS) ability and performance</a:t>
            </a:r>
            <a:r>
              <a:rPr lang="en-US" sz="1400" dirty="0" smtClean="0"/>
              <a:t>,</a:t>
            </a:r>
            <a:endParaRPr lang="sv-SE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1274" y="3709898"/>
            <a:ext cx="68407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/>
              <a:t>Typical measurements: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 smtClean="0"/>
              <a:t>RF </a:t>
            </a:r>
            <a:r>
              <a:rPr lang="sv-SE" sz="1400" dirty="0"/>
              <a:t>behaviour </a:t>
            </a:r>
            <a:r>
              <a:rPr lang="sv-SE" sz="1400" dirty="0" smtClean="0"/>
              <a:t>during cool down,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 smtClean="0"/>
              <a:t>Coupler conditioning and cavity package conditioning,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Achieve </a:t>
            </a:r>
            <a:r>
              <a:rPr lang="sv-SE" sz="1400" dirty="0" smtClean="0"/>
              <a:t>maximum gradient,</a:t>
            </a:r>
            <a:endParaRPr lang="sv-SE" sz="1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Cryogenic heat </a:t>
            </a:r>
            <a:r>
              <a:rPr lang="sv-SE" sz="1400" dirty="0" smtClean="0"/>
              <a:t>loads</a:t>
            </a:r>
            <a:r>
              <a:rPr lang="sv-SE" sz="1400" dirty="0"/>
              <a:t>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Loaded Q-factor, </a:t>
            </a:r>
            <a:r>
              <a:rPr lang="sv-SE" sz="1400" dirty="0" smtClean="0"/>
              <a:t>eigen </a:t>
            </a:r>
            <a:r>
              <a:rPr lang="sv-SE" sz="1400" dirty="0"/>
              <a:t>and external Q, </a:t>
            </a:r>
            <a:r>
              <a:rPr lang="sv-SE" sz="1400" i="1" dirty="0" smtClean="0"/>
              <a:t>Q</a:t>
            </a:r>
            <a:r>
              <a:rPr lang="sv-SE" sz="1400" i="1" baseline="-25000" dirty="0" smtClean="0"/>
              <a:t>0 </a:t>
            </a:r>
            <a:r>
              <a:rPr lang="sv-SE" sz="1400" dirty="0" smtClean="0"/>
              <a:t>= </a:t>
            </a:r>
            <a:r>
              <a:rPr lang="sv-SE" sz="1400" i="1" dirty="0" smtClean="0"/>
              <a:t>f(E</a:t>
            </a:r>
            <a:r>
              <a:rPr lang="sv-SE" sz="1400" i="1" dirty="0"/>
              <a:t>) </a:t>
            </a:r>
            <a:r>
              <a:rPr lang="sv-SE" sz="1400" dirty="0"/>
              <a:t>curve,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 smtClean="0"/>
              <a:t>Dynamic Lorentz </a:t>
            </a:r>
            <a:r>
              <a:rPr lang="sv-SE" sz="1400" dirty="0"/>
              <a:t>detuning and m</a:t>
            </a:r>
            <a:r>
              <a:rPr lang="sv-SE" sz="1400" dirty="0" smtClean="0"/>
              <a:t>echanical modes,</a:t>
            </a:r>
            <a:endParaRPr lang="sv-SE" sz="1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Field emission onset and multipacting barriers,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Sensitivity to helium pressure fluctuations</a:t>
            </a:r>
            <a:r>
              <a:rPr lang="sv-SE" sz="1400" dirty="0" smtClean="0"/>
              <a:t>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 smtClean="0"/>
              <a:t>Tuning sensitiviy</a:t>
            </a:r>
            <a:r>
              <a:rPr lang="sv-SE" sz="1400" dirty="0"/>
              <a:t>,</a:t>
            </a:r>
            <a:endParaRPr lang="sv-SE" sz="1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 smtClean="0"/>
              <a:t>Filling time.</a:t>
            </a:r>
            <a:endParaRPr lang="sv-SE" sz="1400" dirty="0"/>
          </a:p>
        </p:txBody>
      </p:sp>
      <p:pic>
        <p:nvPicPr>
          <p:cNvPr id="11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60196"/>
            <a:ext cx="2367785" cy="311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0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7906" y="1524000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Central </a:t>
            </a:r>
            <a:r>
              <a:rPr lang="en-US" dirty="0"/>
              <a:t>cavity frequency </a:t>
            </a:r>
            <a:r>
              <a:rPr lang="sv-SE" dirty="0" smtClean="0"/>
              <a:t>(warm and cold)</a:t>
            </a:r>
            <a:r>
              <a:rPr lang="en-US" dirty="0" smtClean="0"/>
              <a:t>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Loaded Q (basically measurement of the 3 dB bandwidth) 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Q0 (calorimetric measurement)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Max gradient  +</a:t>
            </a: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Dynamic Lorentz force detuning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Tuning </a:t>
            </a:r>
            <a:r>
              <a:rPr lang="en-US" dirty="0"/>
              <a:t>range of the slow step tuner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Compensation </a:t>
            </a:r>
            <a:r>
              <a:rPr lang="en-US" dirty="0"/>
              <a:t>for the dynamic Lorentz force detuning with the fast piezo tuner </a:t>
            </a:r>
            <a:r>
              <a:rPr lang="en-US" dirty="0">
                <a:solidFill>
                  <a:srgbClr val="FF0000"/>
                </a:solidFill>
              </a:rPr>
              <a:t>-</a:t>
            </a:r>
            <a:endParaRPr lang="sv-SE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Stabilization of the cavity field with LLRF using both RF and piezo tuner compensation </a:t>
            </a:r>
            <a:r>
              <a:rPr lang="en-US" dirty="0">
                <a:solidFill>
                  <a:srgbClr val="FF0000"/>
                </a:solidFill>
              </a:rPr>
              <a:t>-</a:t>
            </a:r>
            <a:endParaRPr lang="sv-SE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Onset and level of field emission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Sensitivity to helium pressure fluctuations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Multip</a:t>
            </a:r>
            <a:r>
              <a:rPr lang="sv-SE" altLang="zh-CN" dirty="0" smtClean="0"/>
              <a:t>a</a:t>
            </a:r>
            <a:r>
              <a:rPr lang="en-US" dirty="0" err="1" smtClean="0"/>
              <a:t>cting</a:t>
            </a:r>
            <a:r>
              <a:rPr lang="en-US" dirty="0" smtClean="0"/>
              <a:t>  +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Filling time with different pulse profile </a:t>
            </a:r>
            <a:r>
              <a:rPr lang="en-US" dirty="0"/>
              <a:t>+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sv-SE" dirty="0" smtClean="0"/>
              <a:t>Cryo related test both at 4 K and 2 K </a:t>
            </a:r>
            <a:r>
              <a:rPr lang="en-US" dirty="0" smtClean="0"/>
              <a:t>+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Frequency shift due to cool </a:t>
            </a:r>
            <a:r>
              <a:rPr lang="en-US" dirty="0"/>
              <a:t>down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Overall test of electronics. - </a:t>
            </a:r>
            <a:r>
              <a:rPr lang="en-US" dirty="0" smtClean="0"/>
              <a:t>+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Stabilization of the cavity field with LLRF using only RF compensation - </a:t>
            </a:r>
            <a:r>
              <a:rPr lang="en-US" dirty="0" smtClean="0"/>
              <a:t>+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2653451" y="346608"/>
            <a:ext cx="30072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+mj-lt"/>
                <a:ea typeface="+mj-ea"/>
                <a:cs typeface="+mj-cs"/>
              </a:rPr>
              <a:t>The list of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tests</a:t>
            </a:r>
          </a:p>
          <a:p>
            <a:pPr algn="ctr"/>
            <a:r>
              <a:rPr lang="en-US" sz="2000" dirty="0">
                <a:latin typeface="+mj-lt"/>
                <a:ea typeface="+mj-ea"/>
                <a:cs typeface="+mj-cs"/>
              </a:rPr>
              <a:t>(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dirty="0">
                <a:latin typeface="+mj-lt"/>
                <a:ea typeface="+mj-ea"/>
                <a:cs typeface="+mj-cs"/>
              </a:rPr>
              <a:t>in some order of priority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)</a:t>
            </a:r>
            <a:endParaRPr lang="sv-SE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33170" y="1981200"/>
            <a:ext cx="6858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b="1" dirty="0" smtClean="0"/>
              <a:t>VNA</a:t>
            </a:r>
          </a:p>
        </p:txBody>
      </p:sp>
      <p:sp>
        <p:nvSpPr>
          <p:cNvPr id="8" name="Rectangle 7"/>
          <p:cNvSpPr/>
          <p:nvPr/>
        </p:nvSpPr>
        <p:spPr>
          <a:xfrm>
            <a:off x="8104187" y="2590800"/>
            <a:ext cx="81121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b="1" dirty="0" smtClean="0"/>
              <a:t>SGD</a:t>
            </a:r>
          </a:p>
          <a:p>
            <a:r>
              <a:rPr lang="sv-SE" sz="1200" b="1" dirty="0" smtClean="0"/>
              <a:t>signal</a:t>
            </a:r>
          </a:p>
          <a:p>
            <a:r>
              <a:rPr lang="sv-SE" sz="1200" b="1" dirty="0" smtClean="0"/>
              <a:t>generator driven</a:t>
            </a:r>
            <a:endParaRPr lang="sv-SE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8153400" y="3733800"/>
            <a:ext cx="62071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b="1" dirty="0" smtClean="0"/>
              <a:t>SEL</a:t>
            </a:r>
            <a:endParaRPr lang="sv-SE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70451" y="4191674"/>
            <a:ext cx="914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altLang="zh-CN" b="1" dirty="0"/>
              <a:t>Lund system</a:t>
            </a:r>
            <a:endParaRPr lang="sv-SE" b="1" dirty="0"/>
          </a:p>
        </p:txBody>
      </p:sp>
      <p:sp>
        <p:nvSpPr>
          <p:cNvPr id="13" name="Rectangle 12"/>
          <p:cNvSpPr/>
          <p:nvPr/>
        </p:nvSpPr>
        <p:spPr>
          <a:xfrm>
            <a:off x="8001001" y="5029200"/>
            <a:ext cx="10533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sv-SE" altLang="zh-CN" sz="1600" b="1" dirty="0" smtClean="0"/>
              <a:t>Lund university</a:t>
            </a:r>
            <a:endParaRPr lang="sv-SE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33170" y="1524000"/>
            <a:ext cx="78223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b="1" dirty="0" smtClean="0"/>
              <a:t>CRYO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70241"/>
              </p:ext>
            </p:extLst>
          </p:nvPr>
        </p:nvGraphicFramePr>
        <p:xfrm>
          <a:off x="279647" y="465259"/>
          <a:ext cx="7568953" cy="581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9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8505">
                <a:tc>
                  <a:txBody>
                    <a:bodyPr/>
                    <a:lstStyle/>
                    <a:p>
                      <a:r>
                        <a:rPr lang="sv-SE" dirty="0" smtClean="0"/>
                        <a:t>Warm test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Cool</a:t>
                      </a:r>
                      <a:r>
                        <a:rPr lang="sv-SE" baseline="0" dirty="0" smtClean="0"/>
                        <a:t> down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Cold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Warm up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564">
                <a:tc rowSpan="3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Central cavity frequency and spectrum of HOM</a:t>
                      </a:r>
                      <a:endParaRPr lang="sv-SE" sz="1400" dirty="0" smtClean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 smtClean="0"/>
                        <a:t>Qe</a:t>
                      </a:r>
                      <a:r>
                        <a:rPr lang="en-US" sz="1400" dirty="0" smtClean="0"/>
                        <a:t> </a:t>
                      </a:r>
                      <a:endParaRPr lang="sv-SE" sz="1400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Frequency</a:t>
                      </a:r>
                      <a:r>
                        <a:rPr lang="sv-SE" sz="1400" baseline="0" dirty="0" smtClean="0"/>
                        <a:t> shift due to cool down</a:t>
                      </a:r>
                      <a:endParaRPr lang="en-US" sz="1400" dirty="0" smtClean="0"/>
                    </a:p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SE" sz="1400" dirty="0" smtClean="0"/>
                        <a:t>Coupler</a:t>
                      </a:r>
                      <a:r>
                        <a:rPr lang="sv-SE" sz="1400" baseline="0" dirty="0" smtClean="0"/>
                        <a:t> cold conditioning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Frequency</a:t>
                      </a:r>
                      <a:r>
                        <a:rPr lang="sv-SE" sz="1400" baseline="0" dirty="0" smtClean="0"/>
                        <a:t> shift vs. T</a:t>
                      </a:r>
                      <a:endParaRPr lang="sv-SE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01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SE" sz="1400" baseline="0" dirty="0" smtClean="0"/>
                        <a:t>Cavity conditioning</a:t>
                      </a:r>
                      <a:endParaRPr lang="sv-SE" sz="1400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66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Central frequency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Loaded Q and </a:t>
                      </a:r>
                      <a:r>
                        <a:rPr lang="en-US" sz="1400" dirty="0" err="1" smtClean="0"/>
                        <a:t>Qe</a:t>
                      </a:r>
                      <a:endParaRPr lang="sv-SE" sz="1400" dirty="0" smtClean="0"/>
                    </a:p>
                  </a:txBody>
                  <a:tcPr>
                    <a:solidFill>
                      <a:srgbClr val="C1D0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v-SE" sz="1400" dirty="0" smtClean="0"/>
                        <a:t>Coupler</a:t>
                      </a:r>
                      <a:r>
                        <a:rPr lang="sv-SE" sz="1400" baseline="0" dirty="0" smtClean="0"/>
                        <a:t> warm conditioning</a:t>
                      </a:r>
                      <a:endParaRPr lang="sv-SE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endParaRPr lang="sv-SE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941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Cavity level profile: let the </a:t>
                      </a:r>
                      <a:r>
                        <a:rPr lang="en-US" sz="1400" dirty="0" err="1" smtClean="0">
                          <a:effectLst/>
                        </a:rPr>
                        <a:t>LHe</a:t>
                      </a:r>
                      <a:r>
                        <a:rPr lang="en-US" sz="1400" dirty="0" smtClean="0">
                          <a:effectLst/>
                        </a:rPr>
                        <a:t> evaporate to low levels 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Effect of CV105 in heat load  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Cavity's power limit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Effect of different FPC cooling temperatures in heat load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Max load on the 2K pumps</a:t>
                      </a:r>
                      <a:endParaRPr lang="sv-SE" sz="1400" baseline="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87068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Q0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sv-SE" altLang="zh-CN" sz="1400" dirty="0" smtClean="0"/>
                        <a:t>Dynamic heat load</a:t>
                      </a:r>
                      <a:endParaRPr lang="sv-SE" sz="1400" dirty="0" smtClean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Max gradient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/>
                        <a:t>Dynamic Lorentz force detuning 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9343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Stabilization of the cavity field with LLRF using only RF compensation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/>
                        <a:t>Dynamic Lorentz force detuning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/>
                        <a:t>Tuning range of the slow step tuner </a:t>
                      </a:r>
                      <a:endParaRPr lang="sv-SE" sz="140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28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SE" altLang="zh-CN" sz="1400" dirty="0" smtClean="0"/>
                        <a:t>Tuner related testing</a:t>
                      </a:r>
                      <a:endParaRPr lang="sv-SE" sz="1400" dirty="0" smtClean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67520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latin typeface="+mj-lt"/>
                <a:ea typeface="+mj-ea"/>
                <a:cs typeface="+mj-cs"/>
              </a:rPr>
              <a:t>FPC conditioning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02719"/>
              </p:ext>
            </p:extLst>
          </p:nvPr>
        </p:nvGraphicFramePr>
        <p:xfrm>
          <a:off x="381000" y="3766971"/>
          <a:ext cx="3505200" cy="2647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5482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Loop </a:t>
                      </a: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time (s)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sv-SE" sz="1000" b="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 repeat rate (Hz)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1,2,4,8,14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785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Vacuum upper limit (mbar)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2.5e-7 </a:t>
                      </a: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Vacuum lower limit (mbar)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2.5e-7 </a:t>
                      </a: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RF </a:t>
                      </a: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</a:t>
                      </a: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 </a:t>
                      </a: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(KW)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?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 </a:t>
                      </a: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 limit </a:t>
                      </a: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(KW)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1?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pulse length (µs)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</a:t>
                      </a:r>
                      <a:endParaRPr lang="sv-SE" sz="1000" b="0" kern="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81520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 length step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</a:t>
                      </a: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µs, </a:t>
                      </a: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100µs</a:t>
                      </a: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200 µs, </a:t>
                      </a:r>
                      <a:endParaRPr lang="en-GB" sz="1000" b="0" kern="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300µs, 400 µs, 500µs, </a:t>
                      </a:r>
                    </a:p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800 </a:t>
                      </a: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µs, </a:t>
                      </a: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 </a:t>
                      </a:r>
                      <a:r>
                        <a:rPr lang="en-GB" sz="1000" b="0" kern="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en-GB" sz="1000" b="0" kern="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1000" b="0" kern="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 </a:t>
                      </a:r>
                      <a:r>
                        <a:rPr lang="en-GB" sz="1000" b="0" kern="8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sv-SE" sz="1000" b="0" kern="8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13" y="1676400"/>
            <a:ext cx="320744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/>
          <p:nvPr/>
        </p:nvPicPr>
        <p:blipFill>
          <a:blip r:embed="rId4"/>
          <a:stretch/>
        </p:blipFill>
        <p:spPr>
          <a:xfrm>
            <a:off x="4203762" y="3657600"/>
            <a:ext cx="4457700" cy="2743200"/>
          </a:xfrm>
          <a:prstGeom prst="rect">
            <a:avLst/>
          </a:prstGeom>
          <a:ln>
            <a:noFill/>
          </a:ln>
        </p:spPr>
      </p:pic>
      <p:sp>
        <p:nvSpPr>
          <p:cNvPr id="12" name="CustomShape 4"/>
          <p:cNvSpPr/>
          <p:nvPr/>
        </p:nvSpPr>
        <p:spPr>
          <a:xfrm>
            <a:off x="152400" y="1432935"/>
            <a:ext cx="4962572" cy="20722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FREIA </a:t>
            </a:r>
            <a:r>
              <a:rPr lang="sv-S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conditioning </a:t>
            </a:r>
            <a:r>
              <a:rPr lang="sv-SE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program</a:t>
            </a:r>
            <a:endParaRPr dirty="0"/>
          </a:p>
          <a:p>
            <a:pPr marL="743040" lvl="1" indent="-285120">
              <a:buFont typeface="Wingdings" charset="2"/>
              <a:buChar char=""/>
            </a:pP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Conditioning software </a:t>
            </a:r>
            <a:r>
              <a:rPr lang="sv-SE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has been tested with ESS spoke cavity</a:t>
            </a:r>
            <a:endParaRPr sz="1600" dirty="0"/>
          </a:p>
          <a:p>
            <a:pPr marL="743040" lvl="1" indent="-285120">
              <a:buFont typeface="Wingdings" charset="2"/>
              <a:buChar char=""/>
            </a:pP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Several repetition rates are available </a:t>
            </a:r>
          </a:p>
          <a:p>
            <a:pPr marL="457920" lvl="1"/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(1Hz,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2Hz,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3.5Hz,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7Hz,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14Hz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lang="sv-SE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743040" lvl="1" indent="-285120">
              <a:buFont typeface="Wingdings" charset="2"/>
              <a:buChar char=""/>
            </a:pPr>
            <a:r>
              <a:rPr lang="sv-SE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Key paremeters setting are following CEA’s suggestion, </a:t>
            </a: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like interlock thresholds and vacuum thresholds.</a:t>
            </a:r>
            <a:endParaRPr sz="16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" name="Picture 13" descr="FREI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42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22903</TotalTime>
  <Words>2435</Words>
  <Application>Microsoft Office PowerPoint</Application>
  <PresentationFormat>On-screen Show (4:3)</PresentationFormat>
  <Paragraphs>369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Test plan of  ESS HB elliptical cavity  </vt:lpstr>
      <vt:lpstr>FREIA Infrastructure</vt:lpstr>
      <vt:lpstr>Prepare at FREIA</vt:lpstr>
      <vt:lpstr>PowerPoint Presentation</vt:lpstr>
      <vt:lpstr>PowerPoint Presentation</vt:lpstr>
      <vt:lpstr>RF Test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Self-excited Loop Test Stand (I)</vt:lpstr>
      <vt:lpstr>The Self-excited Loop Test Stand (II)</vt:lpstr>
      <vt:lpstr>Cavity conditioning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Lorentz Force detuning (I)</vt:lpstr>
      <vt:lpstr>Dynamic Lorentz Force detuning (II)</vt:lpstr>
      <vt:lpstr>Mechanical Modes</vt:lpstr>
      <vt:lpstr>Frequency Sensitivity to Pressure</vt:lpstr>
      <vt:lpstr>Tuner Sensitivity</vt:lpstr>
      <vt:lpstr>High Beta elliptical cavity</vt:lpstr>
      <vt:lpstr>PowerPoint Presentation</vt:lpstr>
      <vt:lpstr>Different filling method</vt:lpstr>
      <vt:lpstr>Conclution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high power test at the FREIA Laboratory</dc:title>
  <dc:creator>Han Li</dc:creator>
  <cp:lastModifiedBy>Han Li</cp:lastModifiedBy>
  <cp:revision>230</cp:revision>
  <dcterms:created xsi:type="dcterms:W3CDTF">2006-08-16T00:00:00Z</dcterms:created>
  <dcterms:modified xsi:type="dcterms:W3CDTF">2018-05-23T10:01:53Z</dcterms:modified>
</cp:coreProperties>
</file>